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257" r:id="rId3"/>
    <p:sldId id="372" r:id="rId4"/>
    <p:sldId id="371" r:id="rId5"/>
    <p:sldId id="370" r:id="rId6"/>
    <p:sldId id="259" r:id="rId7"/>
    <p:sldId id="258" r:id="rId8"/>
    <p:sldId id="260" r:id="rId9"/>
    <p:sldId id="265" r:id="rId10"/>
    <p:sldId id="264" r:id="rId11"/>
    <p:sldId id="273" r:id="rId12"/>
    <p:sldId id="274" r:id="rId13"/>
    <p:sldId id="279" r:id="rId14"/>
    <p:sldId id="278" r:id="rId15"/>
    <p:sldId id="374" r:id="rId16"/>
    <p:sldId id="267" r:id="rId17"/>
    <p:sldId id="266" r:id="rId18"/>
    <p:sldId id="340" r:id="rId19"/>
    <p:sldId id="375" r:id="rId20"/>
    <p:sldId id="373" r:id="rId21"/>
    <p:sldId id="270" r:id="rId22"/>
    <p:sldId id="261" r:id="rId23"/>
    <p:sldId id="262" r:id="rId24"/>
    <p:sldId id="271" r:id="rId25"/>
    <p:sldId id="268" r:id="rId26"/>
    <p:sldId id="275" r:id="rId27"/>
    <p:sldId id="277"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5" d="100"/>
          <a:sy n="75" d="100"/>
        </p:scale>
        <p:origin x="9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Bea\FacIng\CMAP\Miembros%20CMA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CMAP Active Members</a:t>
            </a:r>
          </a:p>
        </c:rich>
      </c:tx>
      <c:layout>
        <c:manualLayout>
          <c:xMode val="edge"/>
          <c:yMode val="edge"/>
          <c:x val="3.7270778652668451E-2"/>
          <c:y val="7.870370370370370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1335927367055768E-2"/>
          <c:y val="0.2491100995553126"/>
          <c:w val="0.92866407263294426"/>
          <c:h val="0.6355406508765844"/>
        </c:manualLayout>
      </c:layout>
      <c:pie3DChart>
        <c:varyColors val="1"/>
        <c:ser>
          <c:idx val="0"/>
          <c:order val="0"/>
          <c:dPt>
            <c:idx val="0"/>
            <c:bubble3D val="0"/>
            <c:explosion val="4"/>
            <c:spPr>
              <a:solidFill>
                <a:srgbClr val="99FF99"/>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99FC-4393-B501-F3DA1362CCEF}"/>
              </c:ext>
            </c:extLst>
          </c:dPt>
          <c:dPt>
            <c:idx val="1"/>
            <c:bubble3D val="0"/>
            <c:spPr>
              <a:solidFill>
                <a:schemeClr val="accent4">
                  <a:lumMod val="60000"/>
                  <a:lumOff val="4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99FC-4393-B501-F3DA1362CCEF}"/>
              </c:ext>
            </c:extLst>
          </c:dPt>
          <c:dLbls>
            <c:dLbl>
              <c:idx val="0"/>
              <c:layout>
                <c:manualLayout>
                  <c:x val="-0.1533853893263343"/>
                  <c:y val="-0.22887467191601049"/>
                </c:manualLayout>
              </c:layout>
              <c:tx>
                <c:rich>
                  <a:bodyPr/>
                  <a:lstStyle/>
                  <a:p>
                    <a:fld id="{4DB190F5-2444-467D-AED7-127CF6D9A127}" type="PERCENTAGE">
                      <a:rPr lang="en-US"/>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9FC-4393-B501-F3DA1362CCEF}"/>
                </c:ext>
              </c:extLst>
            </c:dLbl>
            <c:dLbl>
              <c:idx val="1"/>
              <c:tx>
                <c:rich>
                  <a:bodyPr/>
                  <a:lstStyle/>
                  <a:p>
                    <a:fld id="{7AF20C64-DEA5-475B-9D24-8E8ED5045FBE}" type="PERCENTAGE">
                      <a:rPr lang="en-US"/>
                      <a:pPr/>
                      <a:t>[PERCENTAGE]</a:t>
                    </a:fld>
                    <a:endParaRPr lang="en-US"/>
                  </a:p>
                </c:rich>
              </c:tx>
              <c:dLblPos val="in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9FC-4393-B501-F3DA1362CCE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50000"/>
                      </a:schemeClr>
                    </a:solidFill>
                    <a:latin typeface="+mn-lt"/>
                    <a:ea typeface="+mn-ea"/>
                    <a:cs typeface="+mn-cs"/>
                  </a:defRPr>
                </a:pPr>
                <a:endParaRPr lang="en-US"/>
              </a:p>
            </c:txPr>
            <c:dLblPos val="inEnd"/>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Sheet1!$E$30:$E$31</c:f>
              <c:strCache>
                <c:ptCount val="2"/>
                <c:pt idx="0">
                  <c:v>Male</c:v>
                </c:pt>
                <c:pt idx="1">
                  <c:v>Female</c:v>
                </c:pt>
              </c:strCache>
            </c:strRef>
          </c:cat>
          <c:val>
            <c:numRef>
              <c:f>Sheet1!$F$30:$F$31</c:f>
              <c:numCache>
                <c:formatCode>General</c:formatCode>
                <c:ptCount val="2"/>
                <c:pt idx="0">
                  <c:v>19</c:v>
                </c:pt>
                <c:pt idx="1">
                  <c:v>4</c:v>
                </c:pt>
              </c:numCache>
            </c:numRef>
          </c:val>
          <c:extLst>
            <c:ext xmlns:c16="http://schemas.microsoft.com/office/drawing/2014/chart" uri="{C3380CC4-5D6E-409C-BE32-E72D297353CC}">
              <c16:uniqueId val="{00000004-99FC-4393-B501-F3DA1362CCEF}"/>
            </c:ext>
          </c:extLst>
        </c:ser>
        <c:dLbls>
          <c:dLblPos val="in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3.9400716933729596E-2"/>
          <c:y val="0.85557085738114513"/>
          <c:w val="0.39333542694322743"/>
          <c:h val="0.10199811472164111"/>
        </c:manualLayout>
      </c:layout>
      <c:overlay val="0"/>
      <c:spPr>
        <a:solidFill>
          <a:schemeClr val="lt1">
            <a:alpha val="78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B6605-D04D-4632-85A6-4C0340A8FC93}"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FCAAB-3E3A-475D-A423-DBFF08B7B952}" type="slidenum">
              <a:rPr lang="en-US" smtClean="0"/>
              <a:t>‹#›</a:t>
            </a:fld>
            <a:endParaRPr lang="en-US"/>
          </a:p>
        </p:txBody>
      </p:sp>
    </p:spTree>
    <p:extLst>
      <p:ext uri="{BB962C8B-B14F-4D97-AF65-F5344CB8AC3E}">
        <p14:creationId xmlns:p14="http://schemas.microsoft.com/office/powerpoint/2010/main" val="22588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0d0e4e6ce4_2_4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g10d0e4e6ce4_2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FCC-ee is designed to operate at four key </a:t>
            </a:r>
            <a:r>
              <a:rPr lang="en-US" sz="1200" dirty="0" err="1"/>
              <a:t>centre</a:t>
            </a:r>
            <a:r>
              <a:rPr lang="en-US" sz="1200" dirty="0"/>
              <a:t>-of-mass energies: the Z pole, the WW pair production threshold, the ZH production peak, and the top/anti-top production threshold—each delivering the highest possible luminosities to four experiments</a:t>
            </a:r>
            <a:endParaRPr kumimoji="0" lang="en-US" sz="1200" b="0" i="0" u="none" strike="noStrike" kern="1200" cap="none" spc="0" normalizeH="0" baseline="0" noProof="0" dirty="0">
              <a:ln>
                <a:noFill/>
              </a:ln>
              <a:solidFill>
                <a:srgbClr val="0F124A"/>
              </a:solidFill>
              <a:effectLst/>
              <a:uLnTx/>
              <a:uFillTx/>
              <a:latin typeface="Arial"/>
              <a:ea typeface="+mn-ea"/>
              <a:cs typeface="+mn-cs"/>
            </a:endParaRPr>
          </a:p>
        </p:txBody>
      </p:sp>
      <p:sp>
        <p:nvSpPr>
          <p:cNvPr id="4" name="Slide Number Placeholder 3"/>
          <p:cNvSpPr>
            <a:spLocks noGrp="1"/>
          </p:cNvSpPr>
          <p:nvPr>
            <p:ph type="sldNum" sz="quarter" idx="5"/>
          </p:nvPr>
        </p:nvSpPr>
        <p:spPr/>
        <p:txBody>
          <a:bodyPr/>
          <a:lstStyle/>
          <a:p>
            <a:fld id="{A0962D42-19D7-DB49-8372-C1DF99DF1FE2}" type="slidenum">
              <a:rPr lang="es-MX" smtClean="0"/>
              <a:t>18</a:t>
            </a:fld>
            <a:endParaRPr lang="es-MX"/>
          </a:p>
        </p:txBody>
      </p:sp>
    </p:spTree>
    <p:extLst>
      <p:ext uri="{BB962C8B-B14F-4D97-AF65-F5344CB8AC3E}">
        <p14:creationId xmlns:p14="http://schemas.microsoft.com/office/powerpoint/2010/main" val="259420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0d0e4e6ce4_2_4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g10d0e4e6ce4_2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4CB2-F8DA-806F-3B9B-D6542FD265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1EB22-EB58-3853-D175-E98CFD69F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BB587-F2FB-5C14-86DC-C4B44778694A}"/>
              </a:ext>
            </a:extLst>
          </p:cNvPr>
          <p:cNvSpPr>
            <a:spLocks noGrp="1"/>
          </p:cNvSpPr>
          <p:nvPr>
            <p:ph type="dt" sz="half" idx="10"/>
          </p:nvPr>
        </p:nvSpPr>
        <p:spPr/>
        <p:txBody>
          <a:bodyPr/>
          <a:lstStyle/>
          <a:p>
            <a:fld id="{343BEF7C-BD03-4074-8E43-F19985889771}" type="datetime1">
              <a:rPr lang="en-US" smtClean="0"/>
              <a:t>10/20/2025</a:t>
            </a:fld>
            <a:endParaRPr lang="en-US"/>
          </a:p>
        </p:txBody>
      </p:sp>
      <p:sp>
        <p:nvSpPr>
          <p:cNvPr id="5" name="Footer Placeholder 4">
            <a:extLst>
              <a:ext uri="{FF2B5EF4-FFF2-40B4-BE49-F238E27FC236}">
                <a16:creationId xmlns:a16="http://schemas.microsoft.com/office/drawing/2014/main" id="{562CA649-C0EB-2ADE-7708-B6076435C4AF}"/>
              </a:ext>
            </a:extLst>
          </p:cNvPr>
          <p:cNvSpPr>
            <a:spLocks noGrp="1"/>
          </p:cNvSpPr>
          <p:nvPr>
            <p:ph type="ftr" sz="quarter" idx="11"/>
          </p:nvPr>
        </p:nvSpPr>
        <p:spPr/>
        <p:txBody>
          <a:bodyPr/>
          <a:lstStyle/>
          <a:p>
            <a:r>
              <a:rPr lang="es-ES"/>
              <a:t>MWPF2025                      León Gto                           Karla Cantún</a:t>
            </a:r>
            <a:endParaRPr lang="en-US"/>
          </a:p>
        </p:txBody>
      </p:sp>
      <p:sp>
        <p:nvSpPr>
          <p:cNvPr id="6" name="Slide Number Placeholder 5">
            <a:extLst>
              <a:ext uri="{FF2B5EF4-FFF2-40B4-BE49-F238E27FC236}">
                <a16:creationId xmlns:a16="http://schemas.microsoft.com/office/drawing/2014/main" id="{5FB8C2D0-05D8-FDE5-1E67-C7604B489FC1}"/>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295540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A426-A509-C4C1-FD33-72C0613A79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A5247D-7A4C-19DF-CE25-CF0101705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0A8D9-1B89-174B-ADFA-BA2FECC28598}"/>
              </a:ext>
            </a:extLst>
          </p:cNvPr>
          <p:cNvSpPr>
            <a:spLocks noGrp="1"/>
          </p:cNvSpPr>
          <p:nvPr>
            <p:ph type="dt" sz="half" idx="10"/>
          </p:nvPr>
        </p:nvSpPr>
        <p:spPr/>
        <p:txBody>
          <a:bodyPr/>
          <a:lstStyle/>
          <a:p>
            <a:fld id="{C88BDF9B-667B-4699-9726-3B1C576B18E7}" type="datetime1">
              <a:rPr lang="en-US" smtClean="0"/>
              <a:t>10/20/2025</a:t>
            </a:fld>
            <a:endParaRPr lang="en-US"/>
          </a:p>
        </p:txBody>
      </p:sp>
      <p:sp>
        <p:nvSpPr>
          <p:cNvPr id="5" name="Footer Placeholder 4">
            <a:extLst>
              <a:ext uri="{FF2B5EF4-FFF2-40B4-BE49-F238E27FC236}">
                <a16:creationId xmlns:a16="http://schemas.microsoft.com/office/drawing/2014/main" id="{AF3A02DC-7036-85EF-AB52-C45CA97D751B}"/>
              </a:ext>
            </a:extLst>
          </p:cNvPr>
          <p:cNvSpPr>
            <a:spLocks noGrp="1"/>
          </p:cNvSpPr>
          <p:nvPr>
            <p:ph type="ftr" sz="quarter" idx="11"/>
          </p:nvPr>
        </p:nvSpPr>
        <p:spPr/>
        <p:txBody>
          <a:bodyPr/>
          <a:lstStyle/>
          <a:p>
            <a:r>
              <a:rPr lang="es-ES"/>
              <a:t>MWPF2025                      León Gto                           Karla Cantún</a:t>
            </a:r>
            <a:endParaRPr lang="en-US"/>
          </a:p>
        </p:txBody>
      </p:sp>
      <p:sp>
        <p:nvSpPr>
          <p:cNvPr id="6" name="Slide Number Placeholder 5">
            <a:extLst>
              <a:ext uri="{FF2B5EF4-FFF2-40B4-BE49-F238E27FC236}">
                <a16:creationId xmlns:a16="http://schemas.microsoft.com/office/drawing/2014/main" id="{91D1FBD0-6941-E19E-12A5-97820EA2FDB3}"/>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191799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CF51DF-4DDD-6B70-6FD2-02CD14232F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67ECD4-2447-2776-4926-943D45DF9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44C12-FC45-E174-8356-EE0E39348B00}"/>
              </a:ext>
            </a:extLst>
          </p:cNvPr>
          <p:cNvSpPr>
            <a:spLocks noGrp="1"/>
          </p:cNvSpPr>
          <p:nvPr>
            <p:ph type="dt" sz="half" idx="10"/>
          </p:nvPr>
        </p:nvSpPr>
        <p:spPr/>
        <p:txBody>
          <a:bodyPr/>
          <a:lstStyle/>
          <a:p>
            <a:fld id="{2CD05AF9-3CE3-420F-9734-302F0D0E5CD7}" type="datetime1">
              <a:rPr lang="en-US" smtClean="0"/>
              <a:t>10/20/2025</a:t>
            </a:fld>
            <a:endParaRPr lang="en-US"/>
          </a:p>
        </p:txBody>
      </p:sp>
      <p:sp>
        <p:nvSpPr>
          <p:cNvPr id="5" name="Footer Placeholder 4">
            <a:extLst>
              <a:ext uri="{FF2B5EF4-FFF2-40B4-BE49-F238E27FC236}">
                <a16:creationId xmlns:a16="http://schemas.microsoft.com/office/drawing/2014/main" id="{3080B45D-B401-2137-24A8-16566BD85AB7}"/>
              </a:ext>
            </a:extLst>
          </p:cNvPr>
          <p:cNvSpPr>
            <a:spLocks noGrp="1"/>
          </p:cNvSpPr>
          <p:nvPr>
            <p:ph type="ftr" sz="quarter" idx="11"/>
          </p:nvPr>
        </p:nvSpPr>
        <p:spPr/>
        <p:txBody>
          <a:bodyPr/>
          <a:lstStyle/>
          <a:p>
            <a:r>
              <a:rPr lang="es-ES"/>
              <a:t>MWPF2025                      León Gto                           Karla Cantún</a:t>
            </a:r>
            <a:endParaRPr lang="en-US"/>
          </a:p>
        </p:txBody>
      </p:sp>
      <p:sp>
        <p:nvSpPr>
          <p:cNvPr id="6" name="Slide Number Placeholder 5">
            <a:extLst>
              <a:ext uri="{FF2B5EF4-FFF2-40B4-BE49-F238E27FC236}">
                <a16:creationId xmlns:a16="http://schemas.microsoft.com/office/drawing/2014/main" id="{65BD475B-7202-6CAD-0C73-A74E34575AAC}"/>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196888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0828-6FC1-ECCA-5607-BC153E7EF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151456-4B8F-FD34-DAE2-06ECA1382A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40DFC-6495-FBA9-B0F2-0EED52122DEC}"/>
              </a:ext>
            </a:extLst>
          </p:cNvPr>
          <p:cNvSpPr>
            <a:spLocks noGrp="1"/>
          </p:cNvSpPr>
          <p:nvPr>
            <p:ph type="dt" sz="half" idx="10"/>
          </p:nvPr>
        </p:nvSpPr>
        <p:spPr/>
        <p:txBody>
          <a:bodyPr/>
          <a:lstStyle/>
          <a:p>
            <a:fld id="{C804111D-00BA-4ED6-8284-80836AD38017}" type="datetime1">
              <a:rPr lang="en-US" smtClean="0"/>
              <a:t>10/20/2025</a:t>
            </a:fld>
            <a:endParaRPr lang="en-US"/>
          </a:p>
        </p:txBody>
      </p:sp>
      <p:sp>
        <p:nvSpPr>
          <p:cNvPr id="5" name="Footer Placeholder 4">
            <a:extLst>
              <a:ext uri="{FF2B5EF4-FFF2-40B4-BE49-F238E27FC236}">
                <a16:creationId xmlns:a16="http://schemas.microsoft.com/office/drawing/2014/main" id="{7B295683-03F0-99E3-94B8-101C2973F890}"/>
              </a:ext>
            </a:extLst>
          </p:cNvPr>
          <p:cNvSpPr>
            <a:spLocks noGrp="1"/>
          </p:cNvSpPr>
          <p:nvPr>
            <p:ph type="ftr" sz="quarter" idx="11"/>
          </p:nvPr>
        </p:nvSpPr>
        <p:spPr/>
        <p:txBody>
          <a:bodyPr/>
          <a:lstStyle/>
          <a:p>
            <a:r>
              <a:rPr lang="es-ES"/>
              <a:t>MWPF2025                      León Gto                           Karla Cantún</a:t>
            </a:r>
            <a:endParaRPr lang="en-US"/>
          </a:p>
        </p:txBody>
      </p:sp>
      <p:sp>
        <p:nvSpPr>
          <p:cNvPr id="6" name="Slide Number Placeholder 5">
            <a:extLst>
              <a:ext uri="{FF2B5EF4-FFF2-40B4-BE49-F238E27FC236}">
                <a16:creationId xmlns:a16="http://schemas.microsoft.com/office/drawing/2014/main" id="{C4C1111D-D3C6-E396-27E4-0E981D8E2290}"/>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125475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387-2B1C-E276-8756-7A2F233640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522179-0A21-C285-F655-FD97AAC8A1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D6F82B-CC9B-C663-7481-D5E2F5B32659}"/>
              </a:ext>
            </a:extLst>
          </p:cNvPr>
          <p:cNvSpPr>
            <a:spLocks noGrp="1"/>
          </p:cNvSpPr>
          <p:nvPr>
            <p:ph type="dt" sz="half" idx="10"/>
          </p:nvPr>
        </p:nvSpPr>
        <p:spPr/>
        <p:txBody>
          <a:bodyPr/>
          <a:lstStyle/>
          <a:p>
            <a:fld id="{8B3671D4-CE59-42B9-AD16-C613269E2DBA}" type="datetime1">
              <a:rPr lang="en-US" smtClean="0"/>
              <a:t>10/20/2025</a:t>
            </a:fld>
            <a:endParaRPr lang="en-US"/>
          </a:p>
        </p:txBody>
      </p:sp>
      <p:sp>
        <p:nvSpPr>
          <p:cNvPr id="5" name="Footer Placeholder 4">
            <a:extLst>
              <a:ext uri="{FF2B5EF4-FFF2-40B4-BE49-F238E27FC236}">
                <a16:creationId xmlns:a16="http://schemas.microsoft.com/office/drawing/2014/main" id="{5BD84E95-A886-FCF3-060A-3EBC94E9081F}"/>
              </a:ext>
            </a:extLst>
          </p:cNvPr>
          <p:cNvSpPr>
            <a:spLocks noGrp="1"/>
          </p:cNvSpPr>
          <p:nvPr>
            <p:ph type="ftr" sz="quarter" idx="11"/>
          </p:nvPr>
        </p:nvSpPr>
        <p:spPr/>
        <p:txBody>
          <a:bodyPr/>
          <a:lstStyle/>
          <a:p>
            <a:r>
              <a:rPr lang="es-ES"/>
              <a:t>MWPF2025                      León Gto                           Karla Cantún</a:t>
            </a:r>
            <a:endParaRPr lang="en-US"/>
          </a:p>
        </p:txBody>
      </p:sp>
      <p:sp>
        <p:nvSpPr>
          <p:cNvPr id="6" name="Slide Number Placeholder 5">
            <a:extLst>
              <a:ext uri="{FF2B5EF4-FFF2-40B4-BE49-F238E27FC236}">
                <a16:creationId xmlns:a16="http://schemas.microsoft.com/office/drawing/2014/main" id="{CA8BA4F2-57E2-2EC8-B54B-3D3DECEA4E27}"/>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174278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CB12-0BC7-D2F6-50BE-773741D015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8FDF1-67A1-FE6D-C83C-E8105196BA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A3F5B-D4F7-6584-C129-3B002FD448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76FD84-3D7F-01F9-9391-F378A250460A}"/>
              </a:ext>
            </a:extLst>
          </p:cNvPr>
          <p:cNvSpPr>
            <a:spLocks noGrp="1"/>
          </p:cNvSpPr>
          <p:nvPr>
            <p:ph type="dt" sz="half" idx="10"/>
          </p:nvPr>
        </p:nvSpPr>
        <p:spPr/>
        <p:txBody>
          <a:bodyPr/>
          <a:lstStyle/>
          <a:p>
            <a:fld id="{A2D18203-13FF-41E3-8CC9-CCF1CF845964}" type="datetime1">
              <a:rPr lang="en-US" smtClean="0"/>
              <a:t>10/20/2025</a:t>
            </a:fld>
            <a:endParaRPr lang="en-US"/>
          </a:p>
        </p:txBody>
      </p:sp>
      <p:sp>
        <p:nvSpPr>
          <p:cNvPr id="6" name="Footer Placeholder 5">
            <a:extLst>
              <a:ext uri="{FF2B5EF4-FFF2-40B4-BE49-F238E27FC236}">
                <a16:creationId xmlns:a16="http://schemas.microsoft.com/office/drawing/2014/main" id="{EE4ECBA5-0F22-3C4A-7C49-B0E4C3E47D12}"/>
              </a:ext>
            </a:extLst>
          </p:cNvPr>
          <p:cNvSpPr>
            <a:spLocks noGrp="1"/>
          </p:cNvSpPr>
          <p:nvPr>
            <p:ph type="ftr" sz="quarter" idx="11"/>
          </p:nvPr>
        </p:nvSpPr>
        <p:spPr/>
        <p:txBody>
          <a:bodyPr/>
          <a:lstStyle/>
          <a:p>
            <a:r>
              <a:rPr lang="es-ES"/>
              <a:t>MWPF2025                      León Gto                           Karla Cantún</a:t>
            </a:r>
            <a:endParaRPr lang="en-US"/>
          </a:p>
        </p:txBody>
      </p:sp>
      <p:sp>
        <p:nvSpPr>
          <p:cNvPr id="7" name="Slide Number Placeholder 6">
            <a:extLst>
              <a:ext uri="{FF2B5EF4-FFF2-40B4-BE49-F238E27FC236}">
                <a16:creationId xmlns:a16="http://schemas.microsoft.com/office/drawing/2014/main" id="{D2003E57-7AE0-10DA-D68D-27A08BF76DC9}"/>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55594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E5C3-EE92-3C9B-EBC0-6AC509D55B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3C55A-CAAD-FD28-6560-AA472DAEE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03A622-B601-E355-A960-F3BE246F9B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D199DE-029B-6935-F5CB-1D17DA5B3F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F0737-8739-B076-D3F3-219F57F08D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CC914-840E-036A-E83B-4DFA97ABF90A}"/>
              </a:ext>
            </a:extLst>
          </p:cNvPr>
          <p:cNvSpPr>
            <a:spLocks noGrp="1"/>
          </p:cNvSpPr>
          <p:nvPr>
            <p:ph type="dt" sz="half" idx="10"/>
          </p:nvPr>
        </p:nvSpPr>
        <p:spPr/>
        <p:txBody>
          <a:bodyPr/>
          <a:lstStyle/>
          <a:p>
            <a:fld id="{27271C4D-191C-47E8-873E-AB4223AFAF81}" type="datetime1">
              <a:rPr lang="en-US" smtClean="0"/>
              <a:t>10/20/2025</a:t>
            </a:fld>
            <a:endParaRPr lang="en-US"/>
          </a:p>
        </p:txBody>
      </p:sp>
      <p:sp>
        <p:nvSpPr>
          <p:cNvPr id="8" name="Footer Placeholder 7">
            <a:extLst>
              <a:ext uri="{FF2B5EF4-FFF2-40B4-BE49-F238E27FC236}">
                <a16:creationId xmlns:a16="http://schemas.microsoft.com/office/drawing/2014/main" id="{55B7EC26-F6EB-0ACA-4C2E-8D91F6D4EBF8}"/>
              </a:ext>
            </a:extLst>
          </p:cNvPr>
          <p:cNvSpPr>
            <a:spLocks noGrp="1"/>
          </p:cNvSpPr>
          <p:nvPr>
            <p:ph type="ftr" sz="quarter" idx="11"/>
          </p:nvPr>
        </p:nvSpPr>
        <p:spPr/>
        <p:txBody>
          <a:bodyPr/>
          <a:lstStyle/>
          <a:p>
            <a:r>
              <a:rPr lang="es-ES"/>
              <a:t>MWPF2025                      León Gto                           Karla Cantún</a:t>
            </a:r>
            <a:endParaRPr lang="en-US"/>
          </a:p>
        </p:txBody>
      </p:sp>
      <p:sp>
        <p:nvSpPr>
          <p:cNvPr id="9" name="Slide Number Placeholder 8">
            <a:extLst>
              <a:ext uri="{FF2B5EF4-FFF2-40B4-BE49-F238E27FC236}">
                <a16:creationId xmlns:a16="http://schemas.microsoft.com/office/drawing/2014/main" id="{3524ADEE-B240-295A-0220-CB967AC90393}"/>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249940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2B4E-BEB5-0E26-59C9-F25BD613F3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BC4E4B-D69E-3CF7-66FE-742C6AFAD776}"/>
              </a:ext>
            </a:extLst>
          </p:cNvPr>
          <p:cNvSpPr>
            <a:spLocks noGrp="1"/>
          </p:cNvSpPr>
          <p:nvPr>
            <p:ph type="dt" sz="half" idx="10"/>
          </p:nvPr>
        </p:nvSpPr>
        <p:spPr/>
        <p:txBody>
          <a:bodyPr/>
          <a:lstStyle/>
          <a:p>
            <a:fld id="{EE8CE161-9A39-4766-828F-B5628AD4AB6D}" type="datetime1">
              <a:rPr lang="en-US" smtClean="0"/>
              <a:t>10/20/2025</a:t>
            </a:fld>
            <a:endParaRPr lang="en-US"/>
          </a:p>
        </p:txBody>
      </p:sp>
      <p:sp>
        <p:nvSpPr>
          <p:cNvPr id="4" name="Footer Placeholder 3">
            <a:extLst>
              <a:ext uri="{FF2B5EF4-FFF2-40B4-BE49-F238E27FC236}">
                <a16:creationId xmlns:a16="http://schemas.microsoft.com/office/drawing/2014/main" id="{472A3FC0-46BF-AF9B-DFD8-F7236923F602}"/>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D7C35A0E-0E43-7F3C-6615-A266D060743F}"/>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29292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F0B940-58BC-D2E4-2D24-6FDC402127B9}"/>
              </a:ext>
            </a:extLst>
          </p:cNvPr>
          <p:cNvSpPr>
            <a:spLocks noGrp="1"/>
          </p:cNvSpPr>
          <p:nvPr>
            <p:ph type="dt" sz="half" idx="10"/>
          </p:nvPr>
        </p:nvSpPr>
        <p:spPr/>
        <p:txBody>
          <a:bodyPr/>
          <a:lstStyle/>
          <a:p>
            <a:fld id="{15B64250-F83C-4A13-934A-E50E97F02D94}" type="datetime1">
              <a:rPr lang="en-US" smtClean="0"/>
              <a:t>10/20/2025</a:t>
            </a:fld>
            <a:endParaRPr lang="en-US"/>
          </a:p>
        </p:txBody>
      </p:sp>
      <p:sp>
        <p:nvSpPr>
          <p:cNvPr id="3" name="Footer Placeholder 2">
            <a:extLst>
              <a:ext uri="{FF2B5EF4-FFF2-40B4-BE49-F238E27FC236}">
                <a16:creationId xmlns:a16="http://schemas.microsoft.com/office/drawing/2014/main" id="{F8F9EE94-AF9F-DBE7-CD70-B7CE3D531445}"/>
              </a:ext>
            </a:extLst>
          </p:cNvPr>
          <p:cNvSpPr>
            <a:spLocks noGrp="1"/>
          </p:cNvSpPr>
          <p:nvPr>
            <p:ph type="ftr" sz="quarter" idx="11"/>
          </p:nvPr>
        </p:nvSpPr>
        <p:spPr/>
        <p:txBody>
          <a:bodyPr/>
          <a:lstStyle/>
          <a:p>
            <a:r>
              <a:rPr lang="es-ES"/>
              <a:t>MWPF2025                      León Gto                           Karla Cantún</a:t>
            </a:r>
            <a:endParaRPr lang="en-US"/>
          </a:p>
        </p:txBody>
      </p:sp>
      <p:sp>
        <p:nvSpPr>
          <p:cNvPr id="4" name="Slide Number Placeholder 3">
            <a:extLst>
              <a:ext uri="{FF2B5EF4-FFF2-40B4-BE49-F238E27FC236}">
                <a16:creationId xmlns:a16="http://schemas.microsoft.com/office/drawing/2014/main" id="{67872DCF-B797-3A2B-418A-DC7B9C97AE05}"/>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388136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9C6C-D3F7-F9F1-3FFA-E7E383265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35DB3A-297B-6C73-52AE-995F622F5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84A32-E145-A18C-57B1-F37D9EF7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6C1FD-BE06-379A-AFEF-7B0F70DE534F}"/>
              </a:ext>
            </a:extLst>
          </p:cNvPr>
          <p:cNvSpPr>
            <a:spLocks noGrp="1"/>
          </p:cNvSpPr>
          <p:nvPr>
            <p:ph type="dt" sz="half" idx="10"/>
          </p:nvPr>
        </p:nvSpPr>
        <p:spPr/>
        <p:txBody>
          <a:bodyPr/>
          <a:lstStyle/>
          <a:p>
            <a:fld id="{42F97B1B-FAC3-4CF0-83DF-8B4A89609CD7}" type="datetime1">
              <a:rPr lang="en-US" smtClean="0"/>
              <a:t>10/20/2025</a:t>
            </a:fld>
            <a:endParaRPr lang="en-US"/>
          </a:p>
        </p:txBody>
      </p:sp>
      <p:sp>
        <p:nvSpPr>
          <p:cNvPr id="6" name="Footer Placeholder 5">
            <a:extLst>
              <a:ext uri="{FF2B5EF4-FFF2-40B4-BE49-F238E27FC236}">
                <a16:creationId xmlns:a16="http://schemas.microsoft.com/office/drawing/2014/main" id="{CE5BAD39-0160-F9D5-4B54-92CF069A5FDE}"/>
              </a:ext>
            </a:extLst>
          </p:cNvPr>
          <p:cNvSpPr>
            <a:spLocks noGrp="1"/>
          </p:cNvSpPr>
          <p:nvPr>
            <p:ph type="ftr" sz="quarter" idx="11"/>
          </p:nvPr>
        </p:nvSpPr>
        <p:spPr/>
        <p:txBody>
          <a:bodyPr/>
          <a:lstStyle/>
          <a:p>
            <a:r>
              <a:rPr lang="es-ES"/>
              <a:t>MWPF2025                      León Gto                           Karla Cantún</a:t>
            </a:r>
            <a:endParaRPr lang="en-US"/>
          </a:p>
        </p:txBody>
      </p:sp>
      <p:sp>
        <p:nvSpPr>
          <p:cNvPr id="7" name="Slide Number Placeholder 6">
            <a:extLst>
              <a:ext uri="{FF2B5EF4-FFF2-40B4-BE49-F238E27FC236}">
                <a16:creationId xmlns:a16="http://schemas.microsoft.com/office/drawing/2014/main" id="{CA20F95C-377A-1047-C81C-0C29CB83771C}"/>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31774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0217-C8BF-6CD4-C6D1-A6D41D4BF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5BF30-9033-ACCA-EE8B-EF0023369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4B2613-0577-4F2D-32BB-27FA0A4E0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A2891-151D-8E4E-18B7-60C368A734FD}"/>
              </a:ext>
            </a:extLst>
          </p:cNvPr>
          <p:cNvSpPr>
            <a:spLocks noGrp="1"/>
          </p:cNvSpPr>
          <p:nvPr>
            <p:ph type="dt" sz="half" idx="10"/>
          </p:nvPr>
        </p:nvSpPr>
        <p:spPr/>
        <p:txBody>
          <a:bodyPr/>
          <a:lstStyle/>
          <a:p>
            <a:fld id="{6C438984-BF26-47F9-AF98-71AA101F41E1}" type="datetime1">
              <a:rPr lang="en-US" smtClean="0"/>
              <a:t>10/20/2025</a:t>
            </a:fld>
            <a:endParaRPr lang="en-US"/>
          </a:p>
        </p:txBody>
      </p:sp>
      <p:sp>
        <p:nvSpPr>
          <p:cNvPr id="6" name="Footer Placeholder 5">
            <a:extLst>
              <a:ext uri="{FF2B5EF4-FFF2-40B4-BE49-F238E27FC236}">
                <a16:creationId xmlns:a16="http://schemas.microsoft.com/office/drawing/2014/main" id="{5342997E-AC67-6B27-6920-A8B19AC2F29C}"/>
              </a:ext>
            </a:extLst>
          </p:cNvPr>
          <p:cNvSpPr>
            <a:spLocks noGrp="1"/>
          </p:cNvSpPr>
          <p:nvPr>
            <p:ph type="ftr" sz="quarter" idx="11"/>
          </p:nvPr>
        </p:nvSpPr>
        <p:spPr/>
        <p:txBody>
          <a:bodyPr/>
          <a:lstStyle/>
          <a:p>
            <a:r>
              <a:rPr lang="es-ES"/>
              <a:t>MWPF2025                      León Gto                           Karla Cantún</a:t>
            </a:r>
            <a:endParaRPr lang="en-US"/>
          </a:p>
        </p:txBody>
      </p:sp>
      <p:sp>
        <p:nvSpPr>
          <p:cNvPr id="7" name="Slide Number Placeholder 6">
            <a:extLst>
              <a:ext uri="{FF2B5EF4-FFF2-40B4-BE49-F238E27FC236}">
                <a16:creationId xmlns:a16="http://schemas.microsoft.com/office/drawing/2014/main" id="{78AF4501-1AFE-A318-AA31-C6C569D74791}"/>
              </a:ext>
            </a:extLst>
          </p:cNvPr>
          <p:cNvSpPr>
            <a:spLocks noGrp="1"/>
          </p:cNvSpPr>
          <p:nvPr>
            <p:ph type="sldNum" sz="quarter" idx="12"/>
          </p:nvPr>
        </p:nvSpPr>
        <p:spPr/>
        <p:txBody>
          <a:bodyPr/>
          <a:lstStyle/>
          <a:p>
            <a:fld id="{61DE1A9C-DAC8-46F3-89E6-D667C107F0A3}" type="slidenum">
              <a:rPr lang="en-US" smtClean="0"/>
              <a:t>‹#›</a:t>
            </a:fld>
            <a:endParaRPr lang="en-US"/>
          </a:p>
        </p:txBody>
      </p:sp>
    </p:spTree>
    <p:extLst>
      <p:ext uri="{BB962C8B-B14F-4D97-AF65-F5344CB8AC3E}">
        <p14:creationId xmlns:p14="http://schemas.microsoft.com/office/powerpoint/2010/main" val="219862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F15BC-6685-A613-6326-1C218F2B9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DC5BBF-BF64-4B3A-1BF2-F6BA9F2EA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21115-34DA-83CD-9250-9481858AF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3A486F-605A-4C37-825B-F72B3C2448A6}" type="datetime1">
              <a:rPr lang="en-US" smtClean="0"/>
              <a:t>10/20/2025</a:t>
            </a:fld>
            <a:endParaRPr lang="en-US"/>
          </a:p>
        </p:txBody>
      </p:sp>
      <p:sp>
        <p:nvSpPr>
          <p:cNvPr id="5" name="Footer Placeholder 4">
            <a:extLst>
              <a:ext uri="{FF2B5EF4-FFF2-40B4-BE49-F238E27FC236}">
                <a16:creationId xmlns:a16="http://schemas.microsoft.com/office/drawing/2014/main" id="{78C49C40-A38D-4711-9FB8-488E5A2610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s-ES"/>
              <a:t>MWPF2025                      León Gto                           Karla Cantún</a:t>
            </a:r>
            <a:endParaRPr lang="en-US"/>
          </a:p>
        </p:txBody>
      </p:sp>
      <p:sp>
        <p:nvSpPr>
          <p:cNvPr id="6" name="Slide Number Placeholder 5">
            <a:extLst>
              <a:ext uri="{FF2B5EF4-FFF2-40B4-BE49-F238E27FC236}">
                <a16:creationId xmlns:a16="http://schemas.microsoft.com/office/drawing/2014/main" id="{3D20E60E-DAA9-DAF2-5F41-43C67C912B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DE1A9C-DAC8-46F3-89E6-D667C107F0A3}" type="slidenum">
              <a:rPr lang="en-US" smtClean="0"/>
              <a:t>‹#›</a:t>
            </a:fld>
            <a:endParaRPr lang="en-US"/>
          </a:p>
        </p:txBody>
      </p:sp>
    </p:spTree>
    <p:extLst>
      <p:ext uri="{BB962C8B-B14F-4D97-AF65-F5344CB8AC3E}">
        <p14:creationId xmlns:p14="http://schemas.microsoft.com/office/powerpoint/2010/main" val="2585788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107/S160057752500019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7.png"/><Relationship Id="rId16" Type="http://schemas.openxmlformats.org/officeDocument/2006/relationships/image" Target="../media/image25.svg"/><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7.png"/><Relationship Id="rId16" Type="http://schemas.openxmlformats.org/officeDocument/2006/relationships/image" Target="../media/image25.svg"/><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7D10-257C-77B9-F023-6EC2EE86C832}"/>
              </a:ext>
            </a:extLst>
          </p:cNvPr>
          <p:cNvSpPr>
            <a:spLocks noGrp="1"/>
          </p:cNvSpPr>
          <p:nvPr>
            <p:ph type="ctrTitle"/>
          </p:nvPr>
        </p:nvSpPr>
        <p:spPr>
          <a:xfrm>
            <a:off x="1258529" y="2102294"/>
            <a:ext cx="10215716" cy="2387600"/>
          </a:xfrm>
        </p:spPr>
        <p:txBody>
          <a:bodyPr>
            <a:normAutofit/>
          </a:bodyPr>
          <a:lstStyle/>
          <a:p>
            <a:r>
              <a:rPr lang="en-US" sz="4800" b="1" dirty="0"/>
              <a:t>Science Without Borders: </a:t>
            </a:r>
            <a:br>
              <a:rPr lang="en-US" sz="4800" b="1" dirty="0"/>
            </a:br>
            <a:r>
              <a:rPr lang="en-US" sz="4800" b="1" dirty="0"/>
              <a:t>The Mexican Contribution to Global Particle Accelerator Initiatives</a:t>
            </a:r>
            <a:endParaRPr lang="en-US" sz="4800" dirty="0"/>
          </a:p>
        </p:txBody>
      </p:sp>
      <p:sp>
        <p:nvSpPr>
          <p:cNvPr id="3" name="Subtitle 2">
            <a:extLst>
              <a:ext uri="{FF2B5EF4-FFF2-40B4-BE49-F238E27FC236}">
                <a16:creationId xmlns:a16="http://schemas.microsoft.com/office/drawing/2014/main" id="{F1A15E18-68E6-ADE5-89D9-485036275F9B}"/>
              </a:ext>
            </a:extLst>
          </p:cNvPr>
          <p:cNvSpPr>
            <a:spLocks noGrp="1"/>
          </p:cNvSpPr>
          <p:nvPr>
            <p:ph type="subTitle" idx="1"/>
          </p:nvPr>
        </p:nvSpPr>
        <p:spPr>
          <a:xfrm>
            <a:off x="6207760" y="4768645"/>
            <a:ext cx="4460240" cy="489154"/>
          </a:xfrm>
        </p:spPr>
        <p:txBody>
          <a:bodyPr/>
          <a:lstStyle/>
          <a:p>
            <a:r>
              <a:rPr lang="en-US" dirty="0"/>
              <a:t>Karla Beatriz </a:t>
            </a:r>
            <a:r>
              <a:rPr lang="en-US" dirty="0" err="1"/>
              <a:t>Cantún</a:t>
            </a:r>
            <a:r>
              <a:rPr lang="en-US" dirty="0"/>
              <a:t> Avila</a:t>
            </a:r>
          </a:p>
        </p:txBody>
      </p:sp>
      <p:pic>
        <p:nvPicPr>
          <p:cNvPr id="4" name="Picture 3" descr="A black and red logo&#10;&#10;AI-generated content may be incorrect.">
            <a:extLst>
              <a:ext uri="{FF2B5EF4-FFF2-40B4-BE49-F238E27FC236}">
                <a16:creationId xmlns:a16="http://schemas.microsoft.com/office/drawing/2014/main" id="{0CDDCFD1-EA7D-5F9B-710E-5B6F1663E592}"/>
              </a:ext>
            </a:extLst>
          </p:cNvPr>
          <p:cNvPicPr>
            <a:picLocks noChangeAspect="1"/>
          </p:cNvPicPr>
          <p:nvPr/>
        </p:nvPicPr>
        <p:blipFill>
          <a:blip r:embed="rId3"/>
          <a:stretch>
            <a:fillRect/>
          </a:stretch>
        </p:blipFill>
        <p:spPr>
          <a:xfrm>
            <a:off x="0" y="-55562"/>
            <a:ext cx="4507528" cy="1655762"/>
          </a:xfrm>
          <a:prstGeom prst="rect">
            <a:avLst/>
          </a:prstGeom>
        </p:spPr>
      </p:pic>
      <p:pic>
        <p:nvPicPr>
          <p:cNvPr id="5" name="Picture 4" descr="A person holding a sign&#10;&#10;AI-generated content may be incorrect.">
            <a:extLst>
              <a:ext uri="{FF2B5EF4-FFF2-40B4-BE49-F238E27FC236}">
                <a16:creationId xmlns:a16="http://schemas.microsoft.com/office/drawing/2014/main" id="{DCBC8CD2-A997-3652-FF65-563532EA1CD7}"/>
              </a:ext>
            </a:extLst>
          </p:cNvPr>
          <p:cNvPicPr>
            <a:picLocks noChangeAspect="1"/>
          </p:cNvPicPr>
          <p:nvPr/>
        </p:nvPicPr>
        <p:blipFill>
          <a:blip r:embed="rId4"/>
          <a:stretch>
            <a:fillRect/>
          </a:stretch>
        </p:blipFill>
        <p:spPr>
          <a:xfrm>
            <a:off x="9035845" y="5536550"/>
            <a:ext cx="2965717" cy="1159105"/>
          </a:xfrm>
          <a:prstGeom prst="rect">
            <a:avLst/>
          </a:prstGeom>
        </p:spPr>
      </p:pic>
      <p:pic>
        <p:nvPicPr>
          <p:cNvPr id="7" name="Picture 6">
            <a:extLst>
              <a:ext uri="{FF2B5EF4-FFF2-40B4-BE49-F238E27FC236}">
                <a16:creationId xmlns:a16="http://schemas.microsoft.com/office/drawing/2014/main" id="{33184CC8-7A95-87EF-F3C1-6655D2FAABF1}"/>
              </a:ext>
            </a:extLst>
          </p:cNvPr>
          <p:cNvPicPr>
            <a:picLocks noChangeAspect="1"/>
          </p:cNvPicPr>
          <p:nvPr/>
        </p:nvPicPr>
        <p:blipFill>
          <a:blip r:embed="rId5">
            <a:alphaModFix amt="70000"/>
          </a:blip>
          <a:stretch>
            <a:fillRect/>
          </a:stretch>
        </p:blipFill>
        <p:spPr>
          <a:xfrm>
            <a:off x="0" y="5170426"/>
            <a:ext cx="4744720" cy="1687574"/>
          </a:xfrm>
          <a:prstGeom prst="rect">
            <a:avLst/>
          </a:prstGeom>
        </p:spPr>
      </p:pic>
      <p:pic>
        <p:nvPicPr>
          <p:cNvPr id="10" name="Graphic 9">
            <a:extLst>
              <a:ext uri="{FF2B5EF4-FFF2-40B4-BE49-F238E27FC236}">
                <a16:creationId xmlns:a16="http://schemas.microsoft.com/office/drawing/2014/main" id="{C6385535-CC22-5F16-FCCE-A8C49A8683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3603" y="0"/>
            <a:ext cx="2013019" cy="1102136"/>
          </a:xfrm>
          <a:prstGeom prst="rect">
            <a:avLst/>
          </a:prstGeom>
        </p:spPr>
      </p:pic>
    </p:spTree>
    <p:extLst>
      <p:ext uri="{BB962C8B-B14F-4D97-AF65-F5344CB8AC3E}">
        <p14:creationId xmlns:p14="http://schemas.microsoft.com/office/powerpoint/2010/main" val="250584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104A-541C-5C0B-B530-D2B2536E6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9BC4F-69A9-016A-0047-AA92B1009735}"/>
              </a:ext>
            </a:extLst>
          </p:cNvPr>
          <p:cNvSpPr>
            <a:spLocks noGrp="1"/>
          </p:cNvSpPr>
          <p:nvPr>
            <p:ph type="title"/>
          </p:nvPr>
        </p:nvSpPr>
        <p:spPr>
          <a:xfrm>
            <a:off x="162790" y="284741"/>
            <a:ext cx="7325130" cy="621020"/>
          </a:xfrm>
        </p:spPr>
        <p:txBody>
          <a:bodyPr>
            <a:normAutofit fontScale="90000"/>
          </a:bodyPr>
          <a:lstStyle/>
          <a:p>
            <a:r>
              <a:rPr lang="en-US" dirty="0"/>
              <a:t>Members expertise over the time</a:t>
            </a:r>
          </a:p>
        </p:txBody>
      </p:sp>
      <p:sp>
        <p:nvSpPr>
          <p:cNvPr id="4" name="Footer Placeholder 3">
            <a:extLst>
              <a:ext uri="{FF2B5EF4-FFF2-40B4-BE49-F238E27FC236}">
                <a16:creationId xmlns:a16="http://schemas.microsoft.com/office/drawing/2014/main" id="{2A8D889B-64DE-850A-230B-2F1D232E8597}"/>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C47206D6-B42F-7FF7-66F3-D763AC7D6836}"/>
              </a:ext>
            </a:extLst>
          </p:cNvPr>
          <p:cNvSpPr>
            <a:spLocks noGrp="1"/>
          </p:cNvSpPr>
          <p:nvPr>
            <p:ph type="sldNum" sz="quarter" idx="12"/>
          </p:nvPr>
        </p:nvSpPr>
        <p:spPr/>
        <p:txBody>
          <a:bodyPr/>
          <a:lstStyle/>
          <a:p>
            <a:fld id="{61DE1A9C-DAC8-46F3-89E6-D667C107F0A3}" type="slidenum">
              <a:rPr lang="en-US" smtClean="0"/>
              <a:t>10</a:t>
            </a:fld>
            <a:endParaRPr lang="en-US"/>
          </a:p>
        </p:txBody>
      </p:sp>
      <p:pic>
        <p:nvPicPr>
          <p:cNvPr id="8" name="Picture 7">
            <a:extLst>
              <a:ext uri="{FF2B5EF4-FFF2-40B4-BE49-F238E27FC236}">
                <a16:creationId xmlns:a16="http://schemas.microsoft.com/office/drawing/2014/main" id="{9953BDBA-C4FF-527F-57CE-656E5F91342D}"/>
              </a:ext>
            </a:extLst>
          </p:cNvPr>
          <p:cNvPicPr>
            <a:picLocks noChangeAspect="1"/>
          </p:cNvPicPr>
          <p:nvPr/>
        </p:nvPicPr>
        <p:blipFill>
          <a:blip r:embed="rId2"/>
          <a:stretch>
            <a:fillRect/>
          </a:stretch>
        </p:blipFill>
        <p:spPr>
          <a:xfrm>
            <a:off x="162790" y="1178851"/>
            <a:ext cx="7230484" cy="1609950"/>
          </a:xfrm>
          <a:prstGeom prst="rect">
            <a:avLst/>
          </a:prstGeom>
        </p:spPr>
      </p:pic>
      <p:pic>
        <p:nvPicPr>
          <p:cNvPr id="10" name="Picture 9">
            <a:extLst>
              <a:ext uri="{FF2B5EF4-FFF2-40B4-BE49-F238E27FC236}">
                <a16:creationId xmlns:a16="http://schemas.microsoft.com/office/drawing/2014/main" id="{EEE8AEB5-2222-2FD7-AE62-B5272FC89943}"/>
              </a:ext>
            </a:extLst>
          </p:cNvPr>
          <p:cNvPicPr>
            <a:picLocks noChangeAspect="1"/>
          </p:cNvPicPr>
          <p:nvPr/>
        </p:nvPicPr>
        <p:blipFill>
          <a:blip r:embed="rId3"/>
          <a:stretch>
            <a:fillRect/>
          </a:stretch>
        </p:blipFill>
        <p:spPr>
          <a:xfrm>
            <a:off x="3243657" y="4766390"/>
            <a:ext cx="7849695" cy="1686160"/>
          </a:xfrm>
          <a:prstGeom prst="rect">
            <a:avLst/>
          </a:prstGeom>
        </p:spPr>
      </p:pic>
      <p:pic>
        <p:nvPicPr>
          <p:cNvPr id="12" name="Picture 11">
            <a:extLst>
              <a:ext uri="{FF2B5EF4-FFF2-40B4-BE49-F238E27FC236}">
                <a16:creationId xmlns:a16="http://schemas.microsoft.com/office/drawing/2014/main" id="{A0845E53-E197-EC20-B2A9-116EFFFD239C}"/>
              </a:ext>
            </a:extLst>
          </p:cNvPr>
          <p:cNvPicPr>
            <a:picLocks noChangeAspect="1"/>
          </p:cNvPicPr>
          <p:nvPr/>
        </p:nvPicPr>
        <p:blipFill>
          <a:blip r:embed="rId4"/>
          <a:stretch>
            <a:fillRect/>
          </a:stretch>
        </p:blipFill>
        <p:spPr>
          <a:xfrm>
            <a:off x="1660274" y="2881652"/>
            <a:ext cx="7735380" cy="1695687"/>
          </a:xfrm>
          <a:prstGeom prst="rect">
            <a:avLst/>
          </a:prstGeom>
        </p:spPr>
      </p:pic>
      <p:sp>
        <p:nvSpPr>
          <p:cNvPr id="14" name="Content Placeholder 13">
            <a:extLst>
              <a:ext uri="{FF2B5EF4-FFF2-40B4-BE49-F238E27FC236}">
                <a16:creationId xmlns:a16="http://schemas.microsoft.com/office/drawing/2014/main" id="{92523435-4324-F4B3-9CE5-884060596815}"/>
              </a:ext>
            </a:extLst>
          </p:cNvPr>
          <p:cNvSpPr>
            <a:spLocks noGrp="1"/>
          </p:cNvSpPr>
          <p:nvPr>
            <p:ph idx="1"/>
          </p:nvPr>
        </p:nvSpPr>
        <p:spPr>
          <a:xfrm>
            <a:off x="7220483" y="868341"/>
            <a:ext cx="4731549" cy="621020"/>
          </a:xfrm>
        </p:spPr>
        <p:txBody>
          <a:bodyPr/>
          <a:lstStyle/>
          <a:p>
            <a:pPr marL="0" indent="0">
              <a:buNone/>
            </a:pPr>
            <a:r>
              <a:rPr lang="en-US" dirty="0"/>
              <a:t>Circular and linear colliders </a:t>
            </a:r>
          </a:p>
        </p:txBody>
      </p:sp>
    </p:spTree>
    <p:extLst>
      <p:ext uri="{BB962C8B-B14F-4D97-AF65-F5344CB8AC3E}">
        <p14:creationId xmlns:p14="http://schemas.microsoft.com/office/powerpoint/2010/main" val="161220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5166-B97C-1C98-B28C-FF12C2A19F72}"/>
              </a:ext>
            </a:extLst>
          </p:cNvPr>
          <p:cNvSpPr>
            <a:spLocks noGrp="1"/>
          </p:cNvSpPr>
          <p:nvPr>
            <p:ph type="title"/>
          </p:nvPr>
        </p:nvSpPr>
        <p:spPr>
          <a:xfrm>
            <a:off x="7669161" y="307335"/>
            <a:ext cx="4038600" cy="952398"/>
          </a:xfrm>
        </p:spPr>
        <p:txBody>
          <a:bodyPr>
            <a:normAutofit fontScale="90000"/>
          </a:bodyPr>
          <a:lstStyle/>
          <a:p>
            <a:r>
              <a:rPr lang="en-US" sz="3600" dirty="0">
                <a:latin typeface="+mn-lt"/>
              </a:rPr>
              <a:t>Source and electron accelerators</a:t>
            </a:r>
          </a:p>
        </p:txBody>
      </p:sp>
      <p:sp>
        <p:nvSpPr>
          <p:cNvPr id="4" name="Footer Placeholder 3">
            <a:extLst>
              <a:ext uri="{FF2B5EF4-FFF2-40B4-BE49-F238E27FC236}">
                <a16:creationId xmlns:a16="http://schemas.microsoft.com/office/drawing/2014/main" id="{6F27602A-5F0D-5A00-85B0-1B15F10BDC3D}"/>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05B5F27A-5374-4F37-AA31-8264DCD586FD}"/>
              </a:ext>
            </a:extLst>
          </p:cNvPr>
          <p:cNvSpPr>
            <a:spLocks noGrp="1"/>
          </p:cNvSpPr>
          <p:nvPr>
            <p:ph type="sldNum" sz="quarter" idx="12"/>
          </p:nvPr>
        </p:nvSpPr>
        <p:spPr/>
        <p:txBody>
          <a:bodyPr/>
          <a:lstStyle/>
          <a:p>
            <a:fld id="{61DE1A9C-DAC8-46F3-89E6-D667C107F0A3}" type="slidenum">
              <a:rPr lang="en-US" smtClean="0"/>
              <a:t>11</a:t>
            </a:fld>
            <a:endParaRPr lang="en-US"/>
          </a:p>
        </p:txBody>
      </p:sp>
      <p:pic>
        <p:nvPicPr>
          <p:cNvPr id="9" name="Picture 8">
            <a:extLst>
              <a:ext uri="{FF2B5EF4-FFF2-40B4-BE49-F238E27FC236}">
                <a16:creationId xmlns:a16="http://schemas.microsoft.com/office/drawing/2014/main" id="{F9B0CBB4-BFE6-CBB0-2CCA-F5EF35B4DD1E}"/>
              </a:ext>
            </a:extLst>
          </p:cNvPr>
          <p:cNvPicPr>
            <a:picLocks noChangeAspect="1"/>
          </p:cNvPicPr>
          <p:nvPr/>
        </p:nvPicPr>
        <p:blipFill>
          <a:blip r:embed="rId2"/>
          <a:stretch>
            <a:fillRect/>
          </a:stretch>
        </p:blipFill>
        <p:spPr>
          <a:xfrm>
            <a:off x="411386" y="681037"/>
            <a:ext cx="6988146" cy="1447925"/>
          </a:xfrm>
          <a:prstGeom prst="rect">
            <a:avLst/>
          </a:prstGeom>
        </p:spPr>
      </p:pic>
      <p:pic>
        <p:nvPicPr>
          <p:cNvPr id="11" name="Picture 10">
            <a:extLst>
              <a:ext uri="{FF2B5EF4-FFF2-40B4-BE49-F238E27FC236}">
                <a16:creationId xmlns:a16="http://schemas.microsoft.com/office/drawing/2014/main" id="{75F68757-8715-7A5D-A451-01434FF790BC}"/>
              </a:ext>
            </a:extLst>
          </p:cNvPr>
          <p:cNvPicPr>
            <a:picLocks noChangeAspect="1"/>
          </p:cNvPicPr>
          <p:nvPr/>
        </p:nvPicPr>
        <p:blipFill>
          <a:blip r:embed="rId3"/>
          <a:stretch>
            <a:fillRect/>
          </a:stretch>
        </p:blipFill>
        <p:spPr>
          <a:xfrm>
            <a:off x="411386" y="2689902"/>
            <a:ext cx="10827299" cy="1580247"/>
          </a:xfrm>
          <a:prstGeom prst="rect">
            <a:avLst/>
          </a:prstGeom>
        </p:spPr>
      </p:pic>
      <p:pic>
        <p:nvPicPr>
          <p:cNvPr id="15" name="Picture 14">
            <a:extLst>
              <a:ext uri="{FF2B5EF4-FFF2-40B4-BE49-F238E27FC236}">
                <a16:creationId xmlns:a16="http://schemas.microsoft.com/office/drawing/2014/main" id="{AA19DFA8-DE5D-03D5-B25E-1388D1AE1B3A}"/>
              </a:ext>
            </a:extLst>
          </p:cNvPr>
          <p:cNvPicPr>
            <a:picLocks noChangeAspect="1"/>
          </p:cNvPicPr>
          <p:nvPr/>
        </p:nvPicPr>
        <p:blipFill>
          <a:blip r:embed="rId4"/>
          <a:stretch>
            <a:fillRect/>
          </a:stretch>
        </p:blipFill>
        <p:spPr>
          <a:xfrm>
            <a:off x="489423" y="4926181"/>
            <a:ext cx="9192602" cy="1430169"/>
          </a:xfrm>
          <a:prstGeom prst="rect">
            <a:avLst/>
          </a:prstGeom>
        </p:spPr>
      </p:pic>
    </p:spTree>
    <p:extLst>
      <p:ext uri="{BB962C8B-B14F-4D97-AF65-F5344CB8AC3E}">
        <p14:creationId xmlns:p14="http://schemas.microsoft.com/office/powerpoint/2010/main" val="3646130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E6926-4E68-5AED-28A4-025E46365555}"/>
              </a:ext>
            </a:extLst>
          </p:cNvPr>
          <p:cNvSpPr>
            <a:spLocks noGrp="1"/>
          </p:cNvSpPr>
          <p:nvPr>
            <p:ph idx="1"/>
          </p:nvPr>
        </p:nvSpPr>
        <p:spPr>
          <a:xfrm>
            <a:off x="494313" y="339724"/>
            <a:ext cx="10515600" cy="706756"/>
          </a:xfrm>
        </p:spPr>
        <p:txBody>
          <a:bodyPr>
            <a:normAutofit/>
          </a:bodyPr>
          <a:lstStyle/>
          <a:p>
            <a:pPr marL="0" indent="0">
              <a:buNone/>
            </a:pPr>
            <a:r>
              <a:rPr lang="en-US" sz="3600" dirty="0"/>
              <a:t>Accelerator technology</a:t>
            </a:r>
          </a:p>
        </p:txBody>
      </p:sp>
      <p:sp>
        <p:nvSpPr>
          <p:cNvPr id="4" name="Footer Placeholder 3">
            <a:extLst>
              <a:ext uri="{FF2B5EF4-FFF2-40B4-BE49-F238E27FC236}">
                <a16:creationId xmlns:a16="http://schemas.microsoft.com/office/drawing/2014/main" id="{8B610319-4D64-C5A3-1207-7DFE6385D120}"/>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3379C7F1-1882-2B2D-EC5F-DAD5B1367F07}"/>
              </a:ext>
            </a:extLst>
          </p:cNvPr>
          <p:cNvSpPr>
            <a:spLocks noGrp="1"/>
          </p:cNvSpPr>
          <p:nvPr>
            <p:ph type="sldNum" sz="quarter" idx="12"/>
          </p:nvPr>
        </p:nvSpPr>
        <p:spPr/>
        <p:txBody>
          <a:bodyPr/>
          <a:lstStyle/>
          <a:p>
            <a:fld id="{61DE1A9C-DAC8-46F3-89E6-D667C107F0A3}" type="slidenum">
              <a:rPr lang="en-US" smtClean="0"/>
              <a:t>12</a:t>
            </a:fld>
            <a:endParaRPr lang="en-US"/>
          </a:p>
        </p:txBody>
      </p:sp>
      <p:pic>
        <p:nvPicPr>
          <p:cNvPr id="7" name="Picture 6">
            <a:extLst>
              <a:ext uri="{FF2B5EF4-FFF2-40B4-BE49-F238E27FC236}">
                <a16:creationId xmlns:a16="http://schemas.microsoft.com/office/drawing/2014/main" id="{19704EF5-8A75-880D-CB99-DE3F680C1E27}"/>
              </a:ext>
            </a:extLst>
          </p:cNvPr>
          <p:cNvPicPr>
            <a:picLocks noChangeAspect="1"/>
          </p:cNvPicPr>
          <p:nvPr/>
        </p:nvPicPr>
        <p:blipFill>
          <a:blip r:embed="rId2"/>
          <a:srcRect t="17362"/>
          <a:stretch>
            <a:fillRect/>
          </a:stretch>
        </p:blipFill>
        <p:spPr>
          <a:xfrm>
            <a:off x="177261" y="1168400"/>
            <a:ext cx="11837478" cy="4764723"/>
          </a:xfrm>
          <a:prstGeom prst="rect">
            <a:avLst/>
          </a:prstGeom>
        </p:spPr>
      </p:pic>
    </p:spTree>
    <p:extLst>
      <p:ext uri="{BB962C8B-B14F-4D97-AF65-F5344CB8AC3E}">
        <p14:creationId xmlns:p14="http://schemas.microsoft.com/office/powerpoint/2010/main" val="274653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D56EC2-2E2A-9989-91C9-41A29D2B24A6}"/>
              </a:ext>
            </a:extLst>
          </p:cNvPr>
          <p:cNvSpPr>
            <a:spLocks noGrp="1"/>
          </p:cNvSpPr>
          <p:nvPr>
            <p:ph idx="1"/>
          </p:nvPr>
        </p:nvSpPr>
        <p:spPr>
          <a:xfrm>
            <a:off x="6659880" y="362586"/>
            <a:ext cx="5064760" cy="758114"/>
          </a:xfrm>
        </p:spPr>
        <p:txBody>
          <a:bodyPr/>
          <a:lstStyle/>
          <a:p>
            <a:pPr marL="0" indent="0">
              <a:buNone/>
            </a:pPr>
            <a:r>
              <a:rPr lang="en-US" dirty="0"/>
              <a:t>Beam dynamics and EM field</a:t>
            </a:r>
          </a:p>
        </p:txBody>
      </p:sp>
      <p:sp>
        <p:nvSpPr>
          <p:cNvPr id="4" name="Footer Placeholder 3">
            <a:extLst>
              <a:ext uri="{FF2B5EF4-FFF2-40B4-BE49-F238E27FC236}">
                <a16:creationId xmlns:a16="http://schemas.microsoft.com/office/drawing/2014/main" id="{28F435C8-0CBA-2FF7-29DD-3DFA0823BDA2}"/>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F4671C55-36B8-DA89-5D43-D9F132EE8527}"/>
              </a:ext>
            </a:extLst>
          </p:cNvPr>
          <p:cNvSpPr>
            <a:spLocks noGrp="1"/>
          </p:cNvSpPr>
          <p:nvPr>
            <p:ph type="sldNum" sz="quarter" idx="12"/>
          </p:nvPr>
        </p:nvSpPr>
        <p:spPr/>
        <p:txBody>
          <a:bodyPr/>
          <a:lstStyle/>
          <a:p>
            <a:fld id="{61DE1A9C-DAC8-46F3-89E6-D667C107F0A3}" type="slidenum">
              <a:rPr lang="en-US" smtClean="0"/>
              <a:t>13</a:t>
            </a:fld>
            <a:endParaRPr lang="en-US"/>
          </a:p>
        </p:txBody>
      </p:sp>
      <p:pic>
        <p:nvPicPr>
          <p:cNvPr id="7" name="Picture 6">
            <a:extLst>
              <a:ext uri="{FF2B5EF4-FFF2-40B4-BE49-F238E27FC236}">
                <a16:creationId xmlns:a16="http://schemas.microsoft.com/office/drawing/2014/main" id="{33182FBF-BC17-7D13-EB52-C872EF5E219E}"/>
              </a:ext>
            </a:extLst>
          </p:cNvPr>
          <p:cNvPicPr>
            <a:picLocks noChangeAspect="1"/>
          </p:cNvPicPr>
          <p:nvPr/>
        </p:nvPicPr>
        <p:blipFill>
          <a:blip r:embed="rId2"/>
          <a:stretch>
            <a:fillRect/>
          </a:stretch>
        </p:blipFill>
        <p:spPr>
          <a:xfrm>
            <a:off x="104584" y="1049579"/>
            <a:ext cx="11620056" cy="4450234"/>
          </a:xfrm>
          <a:prstGeom prst="rect">
            <a:avLst/>
          </a:prstGeom>
        </p:spPr>
      </p:pic>
    </p:spTree>
    <p:extLst>
      <p:ext uri="{BB962C8B-B14F-4D97-AF65-F5344CB8AC3E}">
        <p14:creationId xmlns:p14="http://schemas.microsoft.com/office/powerpoint/2010/main" val="243181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68BF3B-A12C-4260-AD33-50345448962B}"/>
              </a:ext>
            </a:extLst>
          </p:cNvPr>
          <p:cNvSpPr>
            <a:spLocks noGrp="1"/>
          </p:cNvSpPr>
          <p:nvPr>
            <p:ph idx="1"/>
          </p:nvPr>
        </p:nvSpPr>
        <p:spPr>
          <a:xfrm>
            <a:off x="406400" y="386080"/>
            <a:ext cx="10947400" cy="6106160"/>
          </a:xfrm>
        </p:spPr>
        <p:txBody>
          <a:bodyPr>
            <a:normAutofit/>
          </a:bodyPr>
          <a:lstStyle/>
          <a:p>
            <a:r>
              <a:rPr lang="en-US" dirty="0"/>
              <a:t>Gerardo Palacios:  </a:t>
            </a:r>
            <a:r>
              <a:rPr lang="en-US" dirty="0" err="1"/>
              <a:t>whith</a:t>
            </a:r>
            <a:r>
              <a:rPr lang="en-US" dirty="0"/>
              <a:t> Carlos Hernández García, designed and commissioned the 200 kV polarized electron gun for the CEBAF at the Thomas Jefferson National Accelerator Facility, along with two corresponding 200 keV Wien spin rotors. They were the first in the world to build a feed-through capable of delivering 500 kV to a test electrode. </a:t>
            </a:r>
          </a:p>
          <a:p>
            <a:endParaRPr lang="en-US" dirty="0"/>
          </a:p>
          <a:p>
            <a:r>
              <a:rPr lang="en-US" dirty="0"/>
              <a:t>Juan Reyes: who participated in a project in which we developed a model that can accurately simulate the radiation produced by synchrotron sources (Undulators) for use in ray tracing applications. This model includes several important effects in fourth-generation synchrotron sources, such as electron emittance, energy spread, and diffraction-limited beam size. DOI: </a:t>
            </a:r>
            <a:r>
              <a:rPr lang="en-US" dirty="0">
                <a:hlinkClick r:id="rId2"/>
              </a:rPr>
              <a:t>https://doi.org/10.1107/S1600577525000190</a:t>
            </a:r>
            <a:endParaRPr lang="en-US" dirty="0"/>
          </a:p>
          <a:p>
            <a:endParaRPr lang="en-US" dirty="0"/>
          </a:p>
        </p:txBody>
      </p:sp>
      <p:sp>
        <p:nvSpPr>
          <p:cNvPr id="4" name="Footer Placeholder 3">
            <a:extLst>
              <a:ext uri="{FF2B5EF4-FFF2-40B4-BE49-F238E27FC236}">
                <a16:creationId xmlns:a16="http://schemas.microsoft.com/office/drawing/2014/main" id="{01DA8AA1-39F3-5570-8AC7-10650F639A3E}"/>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91B13718-3E5E-4AE2-28D6-A82D184D920A}"/>
              </a:ext>
            </a:extLst>
          </p:cNvPr>
          <p:cNvSpPr>
            <a:spLocks noGrp="1"/>
          </p:cNvSpPr>
          <p:nvPr>
            <p:ph type="sldNum" sz="quarter" idx="12"/>
          </p:nvPr>
        </p:nvSpPr>
        <p:spPr/>
        <p:txBody>
          <a:bodyPr/>
          <a:lstStyle/>
          <a:p>
            <a:fld id="{61DE1A9C-DAC8-46F3-89E6-D667C107F0A3}" type="slidenum">
              <a:rPr lang="en-US" smtClean="0"/>
              <a:t>14</a:t>
            </a:fld>
            <a:endParaRPr lang="en-US"/>
          </a:p>
        </p:txBody>
      </p:sp>
    </p:spTree>
    <p:extLst>
      <p:ext uri="{BB962C8B-B14F-4D97-AF65-F5344CB8AC3E}">
        <p14:creationId xmlns:p14="http://schemas.microsoft.com/office/powerpoint/2010/main" val="151578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75985-8734-0E9D-583D-317F38EE94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64F999-2AEA-8BF7-8809-B1DF6508F5DE}"/>
              </a:ext>
            </a:extLst>
          </p:cNvPr>
          <p:cNvSpPr>
            <a:spLocks noGrp="1"/>
          </p:cNvSpPr>
          <p:nvPr>
            <p:ph idx="1"/>
          </p:nvPr>
        </p:nvSpPr>
        <p:spPr>
          <a:xfrm>
            <a:off x="406400" y="386080"/>
            <a:ext cx="10947400" cy="6106160"/>
          </a:xfrm>
        </p:spPr>
        <p:txBody>
          <a:bodyPr>
            <a:normAutofit/>
          </a:bodyPr>
          <a:lstStyle/>
          <a:p>
            <a:r>
              <a:rPr lang="en-US" dirty="0"/>
              <a:t>Alejandro Castilla: Plans for a food irradiation plant in Michoacan. Efforts to install an electron linac for educational purposes at UGTO. MEPAS in all its editions. </a:t>
            </a:r>
          </a:p>
          <a:p>
            <a:r>
              <a:rPr lang="en-US" dirty="0"/>
              <a:t>Ricardo Montoya: Photo Injector Test Facility at DESY,  and for European Organization for Nuclear Research (CERN). </a:t>
            </a:r>
            <a:r>
              <a:rPr lang="en-US" dirty="0" err="1"/>
              <a:t>Laboratório</a:t>
            </a:r>
            <a:r>
              <a:rPr lang="en-US" dirty="0"/>
              <a:t> Nacional de Luz </a:t>
            </a:r>
            <a:r>
              <a:rPr lang="en-US" dirty="0" err="1"/>
              <a:t>Síncrotron</a:t>
            </a:r>
            <a:r>
              <a:rPr lang="en-US" dirty="0"/>
              <a:t> (LNLS), Brazil, and a research stay,  Jefferson Lab National Laboratory (JLAB), United States.</a:t>
            </a:r>
          </a:p>
          <a:p>
            <a:r>
              <a:rPr lang="en-US" dirty="0"/>
              <a:t>Bruce Gee: Professor at J-PARC and ADS in JAEA.</a:t>
            </a:r>
          </a:p>
          <a:p>
            <a:r>
              <a:rPr lang="en-US" dirty="0"/>
              <a:t>Jesús Jimenes: participated in a project at the KEK lab, where he worked on optimizing the ARES cavity tuning system and developing an automated bead-pull measurement system using a Raspberry Pi.  Currently participating in the development of a 1.6-cell cryogenic electron gun, a collaborative project between UCLA and LANL.</a:t>
            </a:r>
          </a:p>
        </p:txBody>
      </p:sp>
      <p:sp>
        <p:nvSpPr>
          <p:cNvPr id="4" name="Footer Placeholder 3">
            <a:extLst>
              <a:ext uri="{FF2B5EF4-FFF2-40B4-BE49-F238E27FC236}">
                <a16:creationId xmlns:a16="http://schemas.microsoft.com/office/drawing/2014/main" id="{FDB6D37F-A371-50C8-17A7-C648625169E0}"/>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6B81ACCD-9ABD-3065-130B-8E44365B1A66}"/>
              </a:ext>
            </a:extLst>
          </p:cNvPr>
          <p:cNvSpPr>
            <a:spLocks noGrp="1"/>
          </p:cNvSpPr>
          <p:nvPr>
            <p:ph type="sldNum" sz="quarter" idx="12"/>
          </p:nvPr>
        </p:nvSpPr>
        <p:spPr/>
        <p:txBody>
          <a:bodyPr/>
          <a:lstStyle/>
          <a:p>
            <a:fld id="{61DE1A9C-DAC8-46F3-89E6-D667C107F0A3}" type="slidenum">
              <a:rPr lang="en-US" smtClean="0"/>
              <a:t>15</a:t>
            </a:fld>
            <a:endParaRPr lang="en-US"/>
          </a:p>
        </p:txBody>
      </p:sp>
    </p:spTree>
    <p:extLst>
      <p:ext uri="{BB962C8B-B14F-4D97-AF65-F5344CB8AC3E}">
        <p14:creationId xmlns:p14="http://schemas.microsoft.com/office/powerpoint/2010/main" val="4079823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5763-0E8E-C8D8-3E38-D52E25FD87DE}"/>
              </a:ext>
            </a:extLst>
          </p:cNvPr>
          <p:cNvSpPr>
            <a:spLocks noGrp="1"/>
          </p:cNvSpPr>
          <p:nvPr>
            <p:ph type="title"/>
          </p:nvPr>
        </p:nvSpPr>
        <p:spPr>
          <a:xfrm>
            <a:off x="144517" y="289417"/>
            <a:ext cx="7627883" cy="391620"/>
          </a:xfrm>
        </p:spPr>
        <p:txBody>
          <a:bodyPr>
            <a:normAutofit fontScale="90000"/>
          </a:bodyPr>
          <a:lstStyle/>
          <a:p>
            <a:r>
              <a:rPr lang="en-US" dirty="0"/>
              <a:t>Members residing in the country</a:t>
            </a:r>
          </a:p>
        </p:txBody>
      </p:sp>
      <p:sp>
        <p:nvSpPr>
          <p:cNvPr id="3" name="Content Placeholder 2">
            <a:extLst>
              <a:ext uri="{FF2B5EF4-FFF2-40B4-BE49-F238E27FC236}">
                <a16:creationId xmlns:a16="http://schemas.microsoft.com/office/drawing/2014/main" id="{6ED3E54A-BDC8-9FCA-64D8-8D658E2451E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252A978-E3F2-3870-8B83-D43684C37489}"/>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84285B59-45A9-F1FD-F481-3A74AAE7D658}"/>
              </a:ext>
            </a:extLst>
          </p:cNvPr>
          <p:cNvSpPr>
            <a:spLocks noGrp="1"/>
          </p:cNvSpPr>
          <p:nvPr>
            <p:ph type="sldNum" sz="quarter" idx="12"/>
          </p:nvPr>
        </p:nvSpPr>
        <p:spPr/>
        <p:txBody>
          <a:bodyPr/>
          <a:lstStyle/>
          <a:p>
            <a:fld id="{61DE1A9C-DAC8-46F3-89E6-D667C107F0A3}" type="slidenum">
              <a:rPr lang="en-US" smtClean="0"/>
              <a:t>16</a:t>
            </a:fld>
            <a:endParaRPr lang="en-US"/>
          </a:p>
        </p:txBody>
      </p:sp>
      <p:pic>
        <p:nvPicPr>
          <p:cNvPr id="7" name="Picture 6">
            <a:extLst>
              <a:ext uri="{FF2B5EF4-FFF2-40B4-BE49-F238E27FC236}">
                <a16:creationId xmlns:a16="http://schemas.microsoft.com/office/drawing/2014/main" id="{5AD0A963-787F-EA19-B69E-9373225B4014}"/>
              </a:ext>
            </a:extLst>
          </p:cNvPr>
          <p:cNvPicPr>
            <a:picLocks noChangeAspect="1"/>
          </p:cNvPicPr>
          <p:nvPr/>
        </p:nvPicPr>
        <p:blipFill>
          <a:blip r:embed="rId2"/>
          <a:srcRect t="6525"/>
          <a:stretch>
            <a:fillRect/>
          </a:stretch>
        </p:blipFill>
        <p:spPr>
          <a:xfrm>
            <a:off x="527714" y="860424"/>
            <a:ext cx="11136572" cy="4194726"/>
          </a:xfrm>
          <a:prstGeom prst="rect">
            <a:avLst/>
          </a:prstGeom>
        </p:spPr>
      </p:pic>
    </p:spTree>
    <p:extLst>
      <p:ext uri="{BB962C8B-B14F-4D97-AF65-F5344CB8AC3E}">
        <p14:creationId xmlns:p14="http://schemas.microsoft.com/office/powerpoint/2010/main" val="322686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615F-8EC8-AEFA-1C17-DC0EC5ECFE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C5FDF1-5D54-1698-CD31-A2D26D5BC7D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F68FC80F-C76A-6CB3-6AB9-72570F66EC12}"/>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EA58529F-2F50-169A-B5B8-B53DA8956433}"/>
              </a:ext>
            </a:extLst>
          </p:cNvPr>
          <p:cNvSpPr>
            <a:spLocks noGrp="1"/>
          </p:cNvSpPr>
          <p:nvPr>
            <p:ph type="sldNum" sz="quarter" idx="12"/>
          </p:nvPr>
        </p:nvSpPr>
        <p:spPr/>
        <p:txBody>
          <a:bodyPr/>
          <a:lstStyle/>
          <a:p>
            <a:fld id="{61DE1A9C-DAC8-46F3-89E6-D667C107F0A3}" type="slidenum">
              <a:rPr lang="en-US" smtClean="0"/>
              <a:t>17</a:t>
            </a:fld>
            <a:endParaRPr lang="en-US"/>
          </a:p>
        </p:txBody>
      </p:sp>
      <p:pic>
        <p:nvPicPr>
          <p:cNvPr id="7" name="Picture 6">
            <a:extLst>
              <a:ext uri="{FF2B5EF4-FFF2-40B4-BE49-F238E27FC236}">
                <a16:creationId xmlns:a16="http://schemas.microsoft.com/office/drawing/2014/main" id="{069CFCD6-4CEF-61A0-1060-1F64AB53D2F7}"/>
              </a:ext>
            </a:extLst>
          </p:cNvPr>
          <p:cNvPicPr>
            <a:picLocks noChangeAspect="1"/>
          </p:cNvPicPr>
          <p:nvPr/>
        </p:nvPicPr>
        <p:blipFill>
          <a:blip r:embed="rId2"/>
          <a:stretch>
            <a:fillRect/>
          </a:stretch>
        </p:blipFill>
        <p:spPr>
          <a:xfrm>
            <a:off x="0" y="133338"/>
            <a:ext cx="12192000" cy="6591324"/>
          </a:xfrm>
          <a:prstGeom prst="rect">
            <a:avLst/>
          </a:prstGeom>
        </p:spPr>
      </p:pic>
    </p:spTree>
    <p:extLst>
      <p:ext uri="{BB962C8B-B14F-4D97-AF65-F5344CB8AC3E}">
        <p14:creationId xmlns:p14="http://schemas.microsoft.com/office/powerpoint/2010/main" val="258515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60A526-6240-18B5-F470-C84AC5078B34}"/>
              </a:ext>
            </a:extLst>
          </p:cNvPr>
          <p:cNvSpPr>
            <a:spLocks noGrp="1"/>
          </p:cNvSpPr>
          <p:nvPr>
            <p:ph type="sldNum" sz="quarter" idx="12"/>
          </p:nvPr>
        </p:nvSpPr>
        <p:spPr/>
        <p:txBody>
          <a:bodyPr/>
          <a:lstStyle/>
          <a:p>
            <a:fld id="{88A1DFE4-5FC5-43BD-BB7E-75EAD82B965F}" type="slidenum">
              <a:rPr lang="en-US" noProof="0" smtClean="0"/>
              <a:pPr/>
              <a:t>18</a:t>
            </a:fld>
            <a:endParaRPr lang="en-US" noProof="0"/>
          </a:p>
        </p:txBody>
      </p:sp>
      <p:pic>
        <p:nvPicPr>
          <p:cNvPr id="6" name="Picture 5">
            <a:extLst>
              <a:ext uri="{FF2B5EF4-FFF2-40B4-BE49-F238E27FC236}">
                <a16:creationId xmlns:a16="http://schemas.microsoft.com/office/drawing/2014/main" id="{1B9C4533-F6BE-8930-4C5D-ED226770246B}"/>
              </a:ext>
            </a:extLst>
          </p:cNvPr>
          <p:cNvPicPr>
            <a:picLocks noChangeAspect="1"/>
          </p:cNvPicPr>
          <p:nvPr/>
        </p:nvPicPr>
        <p:blipFill>
          <a:blip r:embed="rId3">
            <a:alphaModFix amt="70000"/>
          </a:blip>
          <a:stretch>
            <a:fillRect/>
          </a:stretch>
        </p:blipFill>
        <p:spPr>
          <a:xfrm>
            <a:off x="4966470" y="490955"/>
            <a:ext cx="7154410" cy="5666005"/>
          </a:xfrm>
          <a:prstGeom prst="rect">
            <a:avLst/>
          </a:prstGeom>
        </p:spPr>
      </p:pic>
      <p:sp>
        <p:nvSpPr>
          <p:cNvPr id="5" name="Title 1">
            <a:extLst>
              <a:ext uri="{FF2B5EF4-FFF2-40B4-BE49-F238E27FC236}">
                <a16:creationId xmlns:a16="http://schemas.microsoft.com/office/drawing/2014/main" id="{235BB466-758A-DD77-E7AA-D76F2F1FFFD8}"/>
              </a:ext>
            </a:extLst>
          </p:cNvPr>
          <p:cNvSpPr txBox="1">
            <a:spLocks/>
          </p:cNvSpPr>
          <p:nvPr/>
        </p:nvSpPr>
        <p:spPr>
          <a:xfrm>
            <a:off x="143360" y="602715"/>
            <a:ext cx="7283600" cy="1297205"/>
          </a:xfrm>
          <a:prstGeom prst="rect">
            <a:avLst/>
          </a:prstGeom>
        </p:spPr>
        <p:txBody>
          <a:bodyPr vert="horz" lIns="91440" tIns="45720" rIns="91440" bIns="45720" rtlCol="0" anchor="b" anchorCtr="0">
            <a:noAutofit/>
          </a:bodyPr>
          <a:lstStyle>
            <a:lvl1pPr algn="ctr" defTabSz="914377" rtl="0" eaLnBrk="1" latinLnBrk="0" hangingPunct="1">
              <a:lnSpc>
                <a:spcPts val="4751"/>
              </a:lnSpc>
              <a:spcBef>
                <a:spcPct val="0"/>
              </a:spcBef>
              <a:buNone/>
              <a:defRPr sz="4800" kern="1200" cap="all" baseline="0">
                <a:solidFill>
                  <a:schemeClr val="tx1"/>
                </a:solidFill>
                <a:latin typeface="+mj-lt"/>
                <a:ea typeface="+mj-ea"/>
                <a:cs typeface="+mj-cs"/>
              </a:defRPr>
            </a:lvl1pPr>
          </a:lstStyle>
          <a:p>
            <a:r>
              <a:rPr lang="en-US" b="1">
                <a:solidFill>
                  <a:srgbClr val="002060"/>
                </a:solidFill>
              </a:rPr>
              <a:t>Future Circular Collider</a:t>
            </a:r>
            <a:endParaRPr lang="en-US" b="1" dirty="0">
              <a:solidFill>
                <a:srgbClr val="002060"/>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879C29-14FE-9AA2-159F-378320F096A5}"/>
                  </a:ext>
                </a:extLst>
              </p:cNvPr>
              <p:cNvSpPr txBox="1"/>
              <p:nvPr/>
            </p:nvSpPr>
            <p:spPr>
              <a:xfrm>
                <a:off x="435110" y="3254562"/>
                <a:ext cx="4531360" cy="2902398"/>
              </a:xfrm>
              <a:prstGeom prst="rect">
                <a:avLst/>
              </a:prstGeom>
              <a:noFill/>
            </p:spPr>
            <p:txBody>
              <a:bodyPr wrap="square">
                <a:spAutoFit/>
              </a:bodyPr>
              <a:lstStyle/>
              <a:p>
                <a:pPr lvl="0">
                  <a:lnSpc>
                    <a:spcPts val="3700"/>
                  </a:lnSpc>
                  <a:defRPr/>
                </a:pPr>
                <a:r>
                  <a:rPr lang="en-US" sz="2800" dirty="0"/>
                  <a:t>Designed to operate at four center-of-mass energies: </a:t>
                </a:r>
              </a:p>
              <a:p>
                <a:pPr lvl="0">
                  <a:lnSpc>
                    <a:spcPts val="3700"/>
                  </a:lnSpc>
                  <a:defRPr/>
                </a:pPr>
                <a:r>
                  <a:rPr lang="en-US" sz="2800" dirty="0"/>
                  <a:t>              </a:t>
                </a:r>
                <a14:m>
                  <m:oMath xmlns:m="http://schemas.openxmlformats.org/officeDocument/2006/math">
                    <m:r>
                      <m:rPr>
                        <m:sty m:val="p"/>
                      </m:rPr>
                      <a:rPr lang="en-US" sz="2800" b="0" i="0" smtClean="0">
                        <a:latin typeface="Cambria Math" panose="02040503050406030204" pitchFamily="18" charset="0"/>
                      </a:rPr>
                      <m:t>z</m:t>
                    </m:r>
                    <m:r>
                      <a:rPr lang="en-US" sz="2800" b="0" i="0" smtClean="0">
                        <a:latin typeface="Cambria Math" panose="02040503050406030204" pitchFamily="18" charset="0"/>
                      </a:rPr>
                      <m:t>,</m:t>
                    </m:r>
                    <m:r>
                      <m:rPr>
                        <m:sty m:val="p"/>
                      </m:rPr>
                      <a:rPr lang="en-US" sz="2800" b="0" i="0" smtClean="0">
                        <a:latin typeface="Cambria Math" panose="02040503050406030204" pitchFamily="18" charset="0"/>
                      </a:rPr>
                      <m:t>ww</m:t>
                    </m:r>
                    <m:r>
                      <a:rPr lang="en-US" sz="2800" b="0" i="0" smtClean="0">
                        <a:latin typeface="Cambria Math" panose="02040503050406030204" pitchFamily="18" charset="0"/>
                      </a:rPr>
                      <m:t>,</m:t>
                    </m:r>
                    <m:r>
                      <m:rPr>
                        <m:sty m:val="p"/>
                      </m:rPr>
                      <a:rPr lang="en-US" sz="2800" b="0" i="0" smtClean="0">
                        <a:latin typeface="Cambria Math" panose="02040503050406030204" pitchFamily="18" charset="0"/>
                      </a:rPr>
                      <m:t>zt</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t</m:t>
                    </m:r>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𝑡</m:t>
                        </m:r>
                      </m:e>
                    </m:acc>
                  </m:oMath>
                </a14:m>
                <a:endParaRPr lang="en-US" sz="2800" dirty="0"/>
              </a:p>
              <a:p>
                <a:pPr lvl="0">
                  <a:lnSpc>
                    <a:spcPts val="3700"/>
                  </a:lnSpc>
                  <a:defRPr/>
                </a:pPr>
                <a:r>
                  <a:rPr lang="en-US" sz="2800" dirty="0"/>
                  <a:t>each delivering the highest possible luminosities to four experiments.</a:t>
                </a:r>
                <a:endParaRPr kumimoji="0" lang="en-US" sz="2800" b="0" i="0" u="none" strike="noStrike" kern="1200" cap="none" spc="0" normalizeH="0" baseline="0" noProof="0" dirty="0">
                  <a:ln>
                    <a:noFill/>
                  </a:ln>
                  <a:solidFill>
                    <a:srgbClr val="0F124A"/>
                  </a:solidFill>
                  <a:effectLst/>
                  <a:uLnTx/>
                  <a:uFillTx/>
                  <a:latin typeface="Arial"/>
                  <a:ea typeface="+mn-ea"/>
                  <a:cs typeface="+mn-cs"/>
                </a:endParaRPr>
              </a:p>
            </p:txBody>
          </p:sp>
        </mc:Choice>
        <mc:Fallback xmlns="">
          <p:sp>
            <p:nvSpPr>
              <p:cNvPr id="7" name="TextBox 6">
                <a:extLst>
                  <a:ext uri="{FF2B5EF4-FFF2-40B4-BE49-F238E27FC236}">
                    <a16:creationId xmlns:a16="http://schemas.microsoft.com/office/drawing/2014/main" id="{72879C29-14FE-9AA2-159F-378320F096A5}"/>
                  </a:ext>
                </a:extLst>
              </p:cNvPr>
              <p:cNvSpPr txBox="1">
                <a:spLocks noRot="1" noChangeAspect="1" noMove="1" noResize="1" noEditPoints="1" noAdjustHandles="1" noChangeArrowheads="1" noChangeShapeType="1" noTextEdit="1"/>
              </p:cNvSpPr>
              <p:nvPr/>
            </p:nvSpPr>
            <p:spPr>
              <a:xfrm>
                <a:off x="435110" y="3254562"/>
                <a:ext cx="4531360" cy="2902398"/>
              </a:xfrm>
              <a:prstGeom prst="rect">
                <a:avLst/>
              </a:prstGeom>
              <a:blipFill>
                <a:blip r:embed="rId4"/>
                <a:stretch>
                  <a:fillRect l="-2688" t="-2101" r="-4167" b="-4832"/>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F6AB80A9-882B-C9A7-7634-E51E26940D3B}"/>
              </a:ext>
            </a:extLst>
          </p:cNvPr>
          <p:cNvSpPr txBox="1">
            <a:spLocks/>
          </p:cNvSpPr>
          <p:nvPr/>
        </p:nvSpPr>
        <p:spPr>
          <a:xfrm>
            <a:off x="665715" y="1899920"/>
            <a:ext cx="3778400" cy="2102511"/>
          </a:xfrm>
          <a:prstGeom prst="rect">
            <a:avLst/>
          </a:prstGeom>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3200" dirty="0"/>
              <a:t>Integrate program:</a:t>
            </a:r>
          </a:p>
          <a:p>
            <a:pPr>
              <a:lnSpc>
                <a:spcPct val="100000"/>
              </a:lnSpc>
            </a:pPr>
            <a:r>
              <a:rPr lang="en-US" sz="3200" dirty="0"/>
              <a:t>FCC-ee</a:t>
            </a:r>
            <a:endParaRPr lang="en-US" dirty="0"/>
          </a:p>
          <a:p>
            <a:endParaRPr lang="en-US" dirty="0"/>
          </a:p>
        </p:txBody>
      </p:sp>
      <p:sp>
        <p:nvSpPr>
          <p:cNvPr id="9" name="TextBox 8">
            <a:extLst>
              <a:ext uri="{FF2B5EF4-FFF2-40B4-BE49-F238E27FC236}">
                <a16:creationId xmlns:a16="http://schemas.microsoft.com/office/drawing/2014/main" id="{2C2E35CE-F0EF-0570-B8ED-63F43BBEAD90}"/>
              </a:ext>
            </a:extLst>
          </p:cNvPr>
          <p:cNvSpPr txBox="1"/>
          <p:nvPr/>
        </p:nvSpPr>
        <p:spPr>
          <a:xfrm>
            <a:off x="7660639" y="6418776"/>
            <a:ext cx="4531361" cy="369332"/>
          </a:xfrm>
          <a:prstGeom prst="rect">
            <a:avLst/>
          </a:prstGeom>
          <a:noFill/>
        </p:spPr>
        <p:txBody>
          <a:bodyPr wrap="square">
            <a:spAutoFit/>
          </a:bodyPr>
          <a:lstStyle/>
          <a:p>
            <a:r>
              <a:rPr lang="es-MX" b="1" dirty="0">
                <a:latin typeface="CMSSBX10"/>
              </a:rPr>
              <a:t>FCC </a:t>
            </a:r>
            <a:r>
              <a:rPr lang="es-MX" b="1" dirty="0" err="1">
                <a:latin typeface="CMSSBX10"/>
              </a:rPr>
              <a:t>Feasibility</a:t>
            </a:r>
            <a:r>
              <a:rPr lang="es-MX" b="1" dirty="0">
                <a:latin typeface="CMSSBX10"/>
              </a:rPr>
              <a:t> </a:t>
            </a:r>
            <a:r>
              <a:rPr lang="es-MX" b="1" dirty="0" err="1">
                <a:latin typeface="CMSSBX10"/>
              </a:rPr>
              <a:t>Study</a:t>
            </a:r>
            <a:r>
              <a:rPr lang="es-MX" b="1" dirty="0">
                <a:latin typeface="CMSSBX10"/>
              </a:rPr>
              <a:t> </a:t>
            </a:r>
            <a:r>
              <a:rPr lang="es-MX" b="1" dirty="0" err="1">
                <a:latin typeface="CMSSBX10"/>
              </a:rPr>
              <a:t>Report</a:t>
            </a:r>
            <a:r>
              <a:rPr lang="es-MX" dirty="0">
                <a:latin typeface="CMSSBX10"/>
              </a:rPr>
              <a:t>, </a:t>
            </a:r>
            <a:r>
              <a:rPr lang="en-US" i="1" dirty="0">
                <a:latin typeface="CMSSBX10"/>
              </a:rPr>
              <a:t>Vol 2, 2025</a:t>
            </a:r>
            <a:endParaRPr lang="en-US" dirty="0"/>
          </a:p>
        </p:txBody>
      </p:sp>
    </p:spTree>
    <p:extLst>
      <p:ext uri="{BB962C8B-B14F-4D97-AF65-F5344CB8AC3E}">
        <p14:creationId xmlns:p14="http://schemas.microsoft.com/office/powerpoint/2010/main" val="309873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77479-B144-C0D7-241C-98F21EA5730D}"/>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A7BB6E32-6BE8-37E6-9563-87E640250B1A}"/>
              </a:ext>
            </a:extLst>
          </p:cNvPr>
          <p:cNvGrpSpPr/>
          <p:nvPr/>
        </p:nvGrpSpPr>
        <p:grpSpPr>
          <a:xfrm>
            <a:off x="-392908" y="454867"/>
            <a:ext cx="13138519" cy="7165324"/>
            <a:chOff x="1863540" y="-1028848"/>
            <a:chExt cx="13138519" cy="7165324"/>
          </a:xfrm>
        </p:grpSpPr>
        <p:pic>
          <p:nvPicPr>
            <p:cNvPr id="3" name="Picture 2">
              <a:extLst>
                <a:ext uri="{FF2B5EF4-FFF2-40B4-BE49-F238E27FC236}">
                  <a16:creationId xmlns:a16="http://schemas.microsoft.com/office/drawing/2014/main" id="{19230A63-D0BA-0588-74F5-53B023FE7D9F}"/>
                </a:ext>
              </a:extLst>
            </p:cNvPr>
            <p:cNvPicPr>
              <a:picLocks noChangeAspect="1"/>
            </p:cNvPicPr>
            <p:nvPr/>
          </p:nvPicPr>
          <p:blipFill>
            <a:blip r:embed="rId2"/>
            <a:stretch>
              <a:fillRect/>
            </a:stretch>
          </p:blipFill>
          <p:spPr>
            <a:xfrm>
              <a:off x="1863540" y="-1028848"/>
              <a:ext cx="13138519" cy="7165324"/>
            </a:xfrm>
            <a:prstGeom prst="rect">
              <a:avLst/>
            </a:prstGeom>
          </p:spPr>
        </p:pic>
        <p:sp>
          <p:nvSpPr>
            <p:cNvPr id="32" name="Rectangle 31">
              <a:extLst>
                <a:ext uri="{FF2B5EF4-FFF2-40B4-BE49-F238E27FC236}">
                  <a16:creationId xmlns:a16="http://schemas.microsoft.com/office/drawing/2014/main" id="{BAB23B3C-414D-8F8A-BF37-8C8A17D3118B}"/>
                </a:ext>
              </a:extLst>
            </p:cNvPr>
            <p:cNvSpPr/>
            <p:nvPr/>
          </p:nvSpPr>
          <p:spPr>
            <a:xfrm>
              <a:off x="2215808" y="-655691"/>
              <a:ext cx="4257040" cy="2049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552814CF-1D00-9513-B7F4-FB331711722C}"/>
              </a:ext>
            </a:extLst>
          </p:cNvPr>
          <p:cNvSpPr>
            <a:spLocks noGrp="1"/>
          </p:cNvSpPr>
          <p:nvPr>
            <p:ph type="sldNum" sz="quarter" idx="12"/>
          </p:nvPr>
        </p:nvSpPr>
        <p:spPr/>
        <p:txBody>
          <a:bodyPr/>
          <a:lstStyle/>
          <a:p>
            <a:fld id="{88A1DFE4-5FC5-43BD-BB7E-75EAD82B965F}" type="slidenum">
              <a:rPr lang="en-US" noProof="0" smtClean="0"/>
              <a:pPr/>
              <a:t>19</a:t>
            </a:fld>
            <a:endParaRPr lang="en-US" noProof="0"/>
          </a:p>
        </p:txBody>
      </p:sp>
      <p:sp>
        <p:nvSpPr>
          <p:cNvPr id="2" name="Title 1">
            <a:extLst>
              <a:ext uri="{FF2B5EF4-FFF2-40B4-BE49-F238E27FC236}">
                <a16:creationId xmlns:a16="http://schemas.microsoft.com/office/drawing/2014/main" id="{896D0FFD-05F5-CB6B-8FD3-E0A396C85718}"/>
              </a:ext>
            </a:extLst>
          </p:cNvPr>
          <p:cNvSpPr>
            <a:spLocks noGrp="1"/>
          </p:cNvSpPr>
          <p:nvPr>
            <p:ph type="ctrTitle"/>
          </p:nvPr>
        </p:nvSpPr>
        <p:spPr>
          <a:xfrm>
            <a:off x="21566" y="16178"/>
            <a:ext cx="5421084" cy="592456"/>
          </a:xfrm>
        </p:spPr>
        <p:style>
          <a:lnRef idx="2">
            <a:schemeClr val="dk1">
              <a:shade val="15000"/>
            </a:schemeClr>
          </a:lnRef>
          <a:fillRef idx="1">
            <a:schemeClr val="dk1"/>
          </a:fillRef>
          <a:effectRef idx="0">
            <a:schemeClr val="dk1"/>
          </a:effectRef>
          <a:fontRef idx="minor">
            <a:schemeClr val="lt1"/>
          </a:fontRef>
        </p:style>
        <p:txBody>
          <a:bodyPr/>
          <a:lstStyle/>
          <a:p>
            <a:r>
              <a:rPr lang="en-US" sz="3200" cap="none" dirty="0">
                <a:solidFill>
                  <a:schemeClr val="bg1"/>
                </a:solidFill>
                <a:latin typeface="+mn-lt"/>
              </a:rPr>
              <a:t>FCC-ee Injector Complex</a:t>
            </a:r>
          </a:p>
        </p:txBody>
      </p:sp>
      <p:sp>
        <p:nvSpPr>
          <p:cNvPr id="16" name="TextBox 15">
            <a:extLst>
              <a:ext uri="{FF2B5EF4-FFF2-40B4-BE49-F238E27FC236}">
                <a16:creationId xmlns:a16="http://schemas.microsoft.com/office/drawing/2014/main" id="{E1065A0B-B5BD-97AD-19D3-8147F4A62EF1}"/>
              </a:ext>
            </a:extLst>
          </p:cNvPr>
          <p:cNvSpPr txBox="1"/>
          <p:nvPr/>
        </p:nvSpPr>
        <p:spPr>
          <a:xfrm>
            <a:off x="139142" y="1038977"/>
            <a:ext cx="2938625" cy="1077218"/>
          </a:xfrm>
          <a:prstGeom prst="rect">
            <a:avLst/>
          </a:prstGeom>
          <a:noFill/>
        </p:spPr>
        <p:txBody>
          <a:bodyPr wrap="none" rtlCol="0">
            <a:spAutoFit/>
          </a:bodyPr>
          <a:lstStyle/>
          <a:p>
            <a:r>
              <a:rPr lang="en-US" sz="3200" dirty="0"/>
              <a:t>Lepton transfer</a:t>
            </a:r>
          </a:p>
          <a:p>
            <a:r>
              <a:rPr lang="en-US" sz="3200" dirty="0"/>
              <a:t>line:</a:t>
            </a:r>
          </a:p>
        </p:txBody>
      </p:sp>
      <p:grpSp>
        <p:nvGrpSpPr>
          <p:cNvPr id="42" name="Group 41">
            <a:extLst>
              <a:ext uri="{FF2B5EF4-FFF2-40B4-BE49-F238E27FC236}">
                <a16:creationId xmlns:a16="http://schemas.microsoft.com/office/drawing/2014/main" id="{8D5D8883-D3CC-FECA-B3B9-3710231C05F9}"/>
              </a:ext>
            </a:extLst>
          </p:cNvPr>
          <p:cNvGrpSpPr/>
          <p:nvPr/>
        </p:nvGrpSpPr>
        <p:grpSpPr>
          <a:xfrm>
            <a:off x="228015" y="3206515"/>
            <a:ext cx="10601352" cy="1578200"/>
            <a:chOff x="228015" y="3206515"/>
            <a:chExt cx="10601352" cy="1578200"/>
          </a:xfrm>
        </p:grpSpPr>
        <p:pic>
          <p:nvPicPr>
            <p:cNvPr id="18" name="Graphic 17" descr="Marker with solid fill">
              <a:extLst>
                <a:ext uri="{FF2B5EF4-FFF2-40B4-BE49-F238E27FC236}">
                  <a16:creationId xmlns:a16="http://schemas.microsoft.com/office/drawing/2014/main" id="{36A256A0-05D6-E63B-5592-C061E069AB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4967" y="3870315"/>
              <a:ext cx="914400" cy="914400"/>
            </a:xfrm>
            <a:prstGeom prst="rect">
              <a:avLst/>
            </a:prstGeom>
          </p:spPr>
        </p:pic>
        <p:sp>
          <p:nvSpPr>
            <p:cNvPr id="19" name="Subtitle 2">
              <a:extLst>
                <a:ext uri="{FF2B5EF4-FFF2-40B4-BE49-F238E27FC236}">
                  <a16:creationId xmlns:a16="http://schemas.microsoft.com/office/drawing/2014/main" id="{EF90744F-5E63-B1DB-3C41-E7ACD1C04E9E}"/>
                </a:ext>
              </a:extLst>
            </p:cNvPr>
            <p:cNvSpPr txBox="1">
              <a:spLocks/>
            </p:cNvSpPr>
            <p:nvPr/>
          </p:nvSpPr>
          <p:spPr>
            <a:xfrm>
              <a:off x="228015" y="3206515"/>
              <a:ext cx="914400" cy="483908"/>
            </a:xfrm>
            <a:prstGeom prst="rect">
              <a:avLst/>
            </a:prstGeom>
            <a:solidFill>
              <a:srgbClr val="FF000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LINAC</a:t>
              </a:r>
            </a:p>
          </p:txBody>
        </p:sp>
      </p:grpSp>
      <p:grpSp>
        <p:nvGrpSpPr>
          <p:cNvPr id="41" name="Group 40">
            <a:extLst>
              <a:ext uri="{FF2B5EF4-FFF2-40B4-BE49-F238E27FC236}">
                <a16:creationId xmlns:a16="http://schemas.microsoft.com/office/drawing/2014/main" id="{7876CE90-A928-4009-8F6A-48B582CA1080}"/>
              </a:ext>
            </a:extLst>
          </p:cNvPr>
          <p:cNvGrpSpPr/>
          <p:nvPr/>
        </p:nvGrpSpPr>
        <p:grpSpPr>
          <a:xfrm>
            <a:off x="228015" y="2665851"/>
            <a:ext cx="10287701" cy="2404259"/>
            <a:chOff x="228015" y="2665851"/>
            <a:chExt cx="10287701" cy="2404259"/>
          </a:xfrm>
        </p:grpSpPr>
        <p:sp>
          <p:nvSpPr>
            <p:cNvPr id="5" name="Subtitle 2">
              <a:extLst>
                <a:ext uri="{FF2B5EF4-FFF2-40B4-BE49-F238E27FC236}">
                  <a16:creationId xmlns:a16="http://schemas.microsoft.com/office/drawing/2014/main" id="{026D8557-88E7-5C85-3CDD-706EF26594BD}"/>
                </a:ext>
              </a:extLst>
            </p:cNvPr>
            <p:cNvSpPr txBox="1">
              <a:spLocks/>
            </p:cNvSpPr>
            <p:nvPr/>
          </p:nvSpPr>
          <p:spPr>
            <a:xfrm>
              <a:off x="228015" y="2665851"/>
              <a:ext cx="1018216" cy="483908"/>
            </a:xfrm>
            <a:prstGeom prst="rect">
              <a:avLst/>
            </a:prstGeom>
            <a:solidFill>
              <a:srgbClr val="C0000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Source</a:t>
              </a:r>
            </a:p>
          </p:txBody>
        </p:sp>
        <p:pic>
          <p:nvPicPr>
            <p:cNvPr id="21" name="Graphic 20" descr="Marker with solid fill">
              <a:extLst>
                <a:ext uri="{FF2B5EF4-FFF2-40B4-BE49-F238E27FC236}">
                  <a16:creationId xmlns:a16="http://schemas.microsoft.com/office/drawing/2014/main" id="{FA4AAA3A-9FA9-7D9E-CF5F-7FE53F3F74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1316" y="4155710"/>
              <a:ext cx="914400" cy="914400"/>
            </a:xfrm>
            <a:prstGeom prst="rect">
              <a:avLst/>
            </a:prstGeom>
          </p:spPr>
        </p:pic>
      </p:grpSp>
      <p:grpSp>
        <p:nvGrpSpPr>
          <p:cNvPr id="43" name="Group 42">
            <a:extLst>
              <a:ext uri="{FF2B5EF4-FFF2-40B4-BE49-F238E27FC236}">
                <a16:creationId xmlns:a16="http://schemas.microsoft.com/office/drawing/2014/main" id="{CDA06FCC-FCD9-ABE7-62E2-A1E4E3250BF5}"/>
              </a:ext>
            </a:extLst>
          </p:cNvPr>
          <p:cNvGrpSpPr/>
          <p:nvPr/>
        </p:nvGrpSpPr>
        <p:grpSpPr>
          <a:xfrm>
            <a:off x="228015" y="3493505"/>
            <a:ext cx="11135836" cy="914400"/>
            <a:chOff x="228015" y="3493505"/>
            <a:chExt cx="11135836" cy="914400"/>
          </a:xfrm>
        </p:grpSpPr>
        <p:pic>
          <p:nvPicPr>
            <p:cNvPr id="20" name="Graphic 19" descr="Marker with solid fill">
              <a:extLst>
                <a:ext uri="{FF2B5EF4-FFF2-40B4-BE49-F238E27FC236}">
                  <a16:creationId xmlns:a16="http://schemas.microsoft.com/office/drawing/2014/main" id="{EF5923DF-A217-247B-DD31-0EE41CC191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9451" y="3493505"/>
              <a:ext cx="914400" cy="914400"/>
            </a:xfrm>
            <a:prstGeom prst="rect">
              <a:avLst/>
            </a:prstGeom>
          </p:spPr>
        </p:pic>
        <p:sp>
          <p:nvSpPr>
            <p:cNvPr id="27" name="Subtitle 2">
              <a:extLst>
                <a:ext uri="{FF2B5EF4-FFF2-40B4-BE49-F238E27FC236}">
                  <a16:creationId xmlns:a16="http://schemas.microsoft.com/office/drawing/2014/main" id="{2C85F967-BACA-B547-D1BE-9C5A02252FF1}"/>
                </a:ext>
              </a:extLst>
            </p:cNvPr>
            <p:cNvSpPr txBox="1">
              <a:spLocks/>
            </p:cNvSpPr>
            <p:nvPr/>
          </p:nvSpPr>
          <p:spPr>
            <a:xfrm>
              <a:off x="228015" y="3769676"/>
              <a:ext cx="1689794" cy="483908"/>
            </a:xfrm>
            <a:prstGeom prst="rect">
              <a:avLst/>
            </a:prstGeom>
            <a:solidFill>
              <a:srgbClr val="FF9933"/>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Damping ring</a:t>
              </a:r>
            </a:p>
          </p:txBody>
        </p:sp>
      </p:grpSp>
      <p:grpSp>
        <p:nvGrpSpPr>
          <p:cNvPr id="44" name="Group 43">
            <a:extLst>
              <a:ext uri="{FF2B5EF4-FFF2-40B4-BE49-F238E27FC236}">
                <a16:creationId xmlns:a16="http://schemas.microsoft.com/office/drawing/2014/main" id="{F5E23EC2-8244-6766-C668-9977A9E09174}"/>
              </a:ext>
            </a:extLst>
          </p:cNvPr>
          <p:cNvGrpSpPr/>
          <p:nvPr/>
        </p:nvGrpSpPr>
        <p:grpSpPr>
          <a:xfrm>
            <a:off x="228015" y="4335249"/>
            <a:ext cx="9868894" cy="914400"/>
            <a:chOff x="228015" y="4335249"/>
            <a:chExt cx="9868894" cy="914400"/>
          </a:xfrm>
        </p:grpSpPr>
        <p:pic>
          <p:nvPicPr>
            <p:cNvPr id="17" name="Graphic 16" descr="Marker with solid fill">
              <a:extLst>
                <a:ext uri="{FF2B5EF4-FFF2-40B4-BE49-F238E27FC236}">
                  <a16:creationId xmlns:a16="http://schemas.microsoft.com/office/drawing/2014/main" id="{2DD1E98D-5317-1331-0345-14C04AFB05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2509" y="4335249"/>
              <a:ext cx="914400" cy="914400"/>
            </a:xfrm>
            <a:prstGeom prst="rect">
              <a:avLst/>
            </a:prstGeom>
          </p:spPr>
        </p:pic>
        <p:sp>
          <p:nvSpPr>
            <p:cNvPr id="28" name="Subtitle 2">
              <a:extLst>
                <a:ext uri="{FF2B5EF4-FFF2-40B4-BE49-F238E27FC236}">
                  <a16:creationId xmlns:a16="http://schemas.microsoft.com/office/drawing/2014/main" id="{CC0246BE-A736-B490-4F4B-1964761561EF}"/>
                </a:ext>
              </a:extLst>
            </p:cNvPr>
            <p:cNvSpPr txBox="1">
              <a:spLocks/>
            </p:cNvSpPr>
            <p:nvPr/>
          </p:nvSpPr>
          <p:spPr>
            <a:xfrm>
              <a:off x="228015" y="4352349"/>
              <a:ext cx="1173529" cy="483908"/>
            </a:xfrm>
            <a:prstGeom prst="rect">
              <a:avLst/>
            </a:prstGeom>
            <a:solidFill>
              <a:srgbClr val="66330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HE LINAC</a:t>
              </a:r>
            </a:p>
          </p:txBody>
        </p:sp>
      </p:grpSp>
      <p:grpSp>
        <p:nvGrpSpPr>
          <p:cNvPr id="47" name="Group 46">
            <a:extLst>
              <a:ext uri="{FF2B5EF4-FFF2-40B4-BE49-F238E27FC236}">
                <a16:creationId xmlns:a16="http://schemas.microsoft.com/office/drawing/2014/main" id="{62E02D75-4D45-A851-A851-5339609E1972}"/>
              </a:ext>
            </a:extLst>
          </p:cNvPr>
          <p:cNvGrpSpPr/>
          <p:nvPr/>
        </p:nvGrpSpPr>
        <p:grpSpPr>
          <a:xfrm>
            <a:off x="228014" y="3430978"/>
            <a:ext cx="5768247" cy="2650305"/>
            <a:chOff x="228014" y="3430978"/>
            <a:chExt cx="5768247" cy="2650305"/>
          </a:xfrm>
        </p:grpSpPr>
        <p:pic>
          <p:nvPicPr>
            <p:cNvPr id="24" name="Graphic 23" descr="Marker with solid fill">
              <a:extLst>
                <a:ext uri="{FF2B5EF4-FFF2-40B4-BE49-F238E27FC236}">
                  <a16:creationId xmlns:a16="http://schemas.microsoft.com/office/drawing/2014/main" id="{97FFFB23-AC0A-AB08-1F11-E0CA13886D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81861" y="3430978"/>
              <a:ext cx="914400" cy="914400"/>
            </a:xfrm>
            <a:prstGeom prst="rect">
              <a:avLst/>
            </a:prstGeom>
          </p:spPr>
        </p:pic>
        <p:sp>
          <p:nvSpPr>
            <p:cNvPr id="29" name="Subtitle 2">
              <a:extLst>
                <a:ext uri="{FF2B5EF4-FFF2-40B4-BE49-F238E27FC236}">
                  <a16:creationId xmlns:a16="http://schemas.microsoft.com/office/drawing/2014/main" id="{79BCFBBD-8913-EA64-84C2-535D241EF93E}"/>
                </a:ext>
              </a:extLst>
            </p:cNvPr>
            <p:cNvSpPr txBox="1">
              <a:spLocks/>
            </p:cNvSpPr>
            <p:nvPr/>
          </p:nvSpPr>
          <p:spPr>
            <a:xfrm>
              <a:off x="228014" y="5597375"/>
              <a:ext cx="1173529" cy="483908"/>
            </a:xfrm>
            <a:prstGeom prst="rect">
              <a:avLst/>
            </a:prstGeom>
            <a:solidFill>
              <a:schemeClr val="accent3"/>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booster</a:t>
              </a:r>
            </a:p>
          </p:txBody>
        </p:sp>
      </p:grpSp>
      <p:grpSp>
        <p:nvGrpSpPr>
          <p:cNvPr id="46" name="Group 45">
            <a:extLst>
              <a:ext uri="{FF2B5EF4-FFF2-40B4-BE49-F238E27FC236}">
                <a16:creationId xmlns:a16="http://schemas.microsoft.com/office/drawing/2014/main" id="{A94F4401-BF29-0205-B399-E95D83FBFE38}"/>
              </a:ext>
            </a:extLst>
          </p:cNvPr>
          <p:cNvGrpSpPr/>
          <p:nvPr/>
        </p:nvGrpSpPr>
        <p:grpSpPr>
          <a:xfrm>
            <a:off x="228015" y="4980155"/>
            <a:ext cx="6234175" cy="1004355"/>
            <a:chOff x="228015" y="4980155"/>
            <a:chExt cx="6234175" cy="1004355"/>
          </a:xfrm>
        </p:grpSpPr>
        <p:pic>
          <p:nvPicPr>
            <p:cNvPr id="22" name="Graphic 21" descr="Marker with solid fill">
              <a:extLst>
                <a:ext uri="{FF2B5EF4-FFF2-40B4-BE49-F238E27FC236}">
                  <a16:creationId xmlns:a16="http://schemas.microsoft.com/office/drawing/2014/main" id="{5E6CA2F2-5058-8306-ED31-7D9C1A4C8F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7790" y="5070110"/>
              <a:ext cx="914400" cy="914400"/>
            </a:xfrm>
            <a:prstGeom prst="rect">
              <a:avLst/>
            </a:prstGeom>
          </p:spPr>
        </p:pic>
        <p:sp>
          <p:nvSpPr>
            <p:cNvPr id="30" name="Subtitle 2">
              <a:extLst>
                <a:ext uri="{FF2B5EF4-FFF2-40B4-BE49-F238E27FC236}">
                  <a16:creationId xmlns:a16="http://schemas.microsoft.com/office/drawing/2014/main" id="{26151747-28A3-C13C-85AB-31CFF9FAE268}"/>
                </a:ext>
              </a:extLst>
            </p:cNvPr>
            <p:cNvSpPr txBox="1">
              <a:spLocks/>
            </p:cNvSpPr>
            <p:nvPr/>
          </p:nvSpPr>
          <p:spPr>
            <a:xfrm>
              <a:off x="228015" y="4980155"/>
              <a:ext cx="1946399" cy="483908"/>
            </a:xfrm>
            <a:prstGeom prst="rect">
              <a:avLst/>
            </a:prstGeom>
            <a:solidFill>
              <a:srgbClr val="92D05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injector </a:t>
              </a:r>
              <a:r>
                <a:rPr lang="en-US" sz="2800" dirty="0" err="1">
                  <a:solidFill>
                    <a:schemeClr val="bg1"/>
                  </a:solidFill>
                  <a:latin typeface="Alasassy Caps" panose="020F0502020204030204" pitchFamily="2" charset="0"/>
                </a:rPr>
                <a:t>tunel</a:t>
              </a:r>
              <a:endParaRPr lang="en-US" sz="2800" dirty="0">
                <a:solidFill>
                  <a:schemeClr val="bg1"/>
                </a:solidFill>
                <a:latin typeface="Alasassy Caps" panose="020F0502020204030204" pitchFamily="2" charset="0"/>
              </a:endParaRPr>
            </a:p>
          </p:txBody>
        </p:sp>
      </p:grpSp>
      <p:grpSp>
        <p:nvGrpSpPr>
          <p:cNvPr id="48" name="Group 47">
            <a:extLst>
              <a:ext uri="{FF2B5EF4-FFF2-40B4-BE49-F238E27FC236}">
                <a16:creationId xmlns:a16="http://schemas.microsoft.com/office/drawing/2014/main" id="{C9519088-744F-D73D-8129-D0E619D2D932}"/>
              </a:ext>
            </a:extLst>
          </p:cNvPr>
          <p:cNvGrpSpPr/>
          <p:nvPr/>
        </p:nvGrpSpPr>
        <p:grpSpPr>
          <a:xfrm>
            <a:off x="228014" y="3087167"/>
            <a:ext cx="6727731" cy="3585128"/>
            <a:chOff x="228014" y="3087167"/>
            <a:chExt cx="6727731" cy="3585128"/>
          </a:xfrm>
        </p:grpSpPr>
        <p:pic>
          <p:nvPicPr>
            <p:cNvPr id="23" name="Graphic 22" descr="Marker with solid fill">
              <a:extLst>
                <a:ext uri="{FF2B5EF4-FFF2-40B4-BE49-F238E27FC236}">
                  <a16:creationId xmlns:a16="http://schemas.microsoft.com/office/drawing/2014/main" id="{B5AED257-5ADA-DE26-EAC2-67EF7193EDE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1345" y="3087167"/>
              <a:ext cx="914400" cy="914400"/>
            </a:xfrm>
            <a:prstGeom prst="rect">
              <a:avLst/>
            </a:prstGeom>
          </p:spPr>
        </p:pic>
        <p:sp>
          <p:nvSpPr>
            <p:cNvPr id="31" name="Subtitle 2">
              <a:extLst>
                <a:ext uri="{FF2B5EF4-FFF2-40B4-BE49-F238E27FC236}">
                  <a16:creationId xmlns:a16="http://schemas.microsoft.com/office/drawing/2014/main" id="{309980CD-1DA8-903A-A166-5FEEA6D1FBF3}"/>
                </a:ext>
              </a:extLst>
            </p:cNvPr>
            <p:cNvSpPr txBox="1">
              <a:spLocks/>
            </p:cNvSpPr>
            <p:nvPr/>
          </p:nvSpPr>
          <p:spPr>
            <a:xfrm>
              <a:off x="228014" y="6188387"/>
              <a:ext cx="1184399" cy="483908"/>
            </a:xfrm>
            <a:prstGeom prst="rect">
              <a:avLst/>
            </a:prstGeom>
            <a:solidFill>
              <a:schemeClr val="accent1">
                <a:lumMod val="50000"/>
              </a:schemeClr>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collider</a:t>
              </a:r>
            </a:p>
          </p:txBody>
        </p:sp>
      </p:grpSp>
      <p:sp>
        <p:nvSpPr>
          <p:cNvPr id="49" name="Subtitle 2">
            <a:extLst>
              <a:ext uri="{FF2B5EF4-FFF2-40B4-BE49-F238E27FC236}">
                <a16:creationId xmlns:a16="http://schemas.microsoft.com/office/drawing/2014/main" id="{C0AEEF78-3724-E929-6CFE-FE0F42DA7773}"/>
              </a:ext>
            </a:extLst>
          </p:cNvPr>
          <p:cNvSpPr txBox="1">
            <a:spLocks/>
          </p:cNvSpPr>
          <p:nvPr/>
        </p:nvSpPr>
        <p:spPr>
          <a:xfrm>
            <a:off x="5970341" y="486240"/>
            <a:ext cx="3343014" cy="387250"/>
          </a:xfrm>
          <a:prstGeom prst="rect">
            <a:avLst/>
          </a:prstGeom>
          <a:solidFill>
            <a:srgbClr val="FF9933"/>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chemeClr val="bg1"/>
                </a:solidFill>
              </a:rPr>
              <a:t>Damping ring - Ozgur </a:t>
            </a:r>
            <a:r>
              <a:rPr lang="en-US" sz="2000" dirty="0" err="1">
                <a:solidFill>
                  <a:schemeClr val="bg1"/>
                </a:solidFill>
              </a:rPr>
              <a:t>Etisken</a:t>
            </a:r>
            <a:endParaRPr lang="en-US" sz="2000" dirty="0">
              <a:solidFill>
                <a:schemeClr val="bg1"/>
              </a:solidFill>
            </a:endParaRPr>
          </a:p>
        </p:txBody>
      </p:sp>
      <p:sp>
        <p:nvSpPr>
          <p:cNvPr id="50" name="Subtitle 2">
            <a:extLst>
              <a:ext uri="{FF2B5EF4-FFF2-40B4-BE49-F238E27FC236}">
                <a16:creationId xmlns:a16="http://schemas.microsoft.com/office/drawing/2014/main" id="{4000273C-9611-192C-A1BB-F6431C067EE8}"/>
              </a:ext>
            </a:extLst>
          </p:cNvPr>
          <p:cNvSpPr txBox="1">
            <a:spLocks/>
          </p:cNvSpPr>
          <p:nvPr/>
        </p:nvSpPr>
        <p:spPr>
          <a:xfrm>
            <a:off x="9252459" y="486240"/>
            <a:ext cx="2917975" cy="376238"/>
          </a:xfrm>
          <a:prstGeom prst="rect">
            <a:avLst/>
          </a:prstGeom>
          <a:solidFill>
            <a:srgbClr val="8F3DFF"/>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chemeClr val="bg1"/>
                </a:solidFill>
              </a:rPr>
              <a:t>Booster - Karla </a:t>
            </a:r>
            <a:r>
              <a:rPr lang="en-US" sz="2000" dirty="0" err="1">
                <a:solidFill>
                  <a:schemeClr val="bg1"/>
                </a:solidFill>
              </a:rPr>
              <a:t>Cantún</a:t>
            </a:r>
            <a:endParaRPr lang="en-US" sz="2000" dirty="0">
              <a:solidFill>
                <a:schemeClr val="bg1"/>
              </a:solidFill>
            </a:endParaRPr>
          </a:p>
        </p:txBody>
      </p:sp>
      <p:sp>
        <p:nvSpPr>
          <p:cNvPr id="51" name="Subtitle 2">
            <a:extLst>
              <a:ext uri="{FF2B5EF4-FFF2-40B4-BE49-F238E27FC236}">
                <a16:creationId xmlns:a16="http://schemas.microsoft.com/office/drawing/2014/main" id="{01C92C9B-CE33-6724-59EE-D68A9120AFFF}"/>
              </a:ext>
            </a:extLst>
          </p:cNvPr>
          <p:cNvSpPr txBox="1">
            <a:spLocks/>
          </p:cNvSpPr>
          <p:nvPr/>
        </p:nvSpPr>
        <p:spPr>
          <a:xfrm>
            <a:off x="5970341" y="866177"/>
            <a:ext cx="3343014" cy="711409"/>
          </a:xfrm>
          <a:prstGeom prst="rect">
            <a:avLst/>
          </a:prstGeom>
          <a:solidFill>
            <a:schemeClr val="accent1">
              <a:lumMod val="50000"/>
            </a:schemeClr>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chemeClr val="bg1"/>
                </a:solidFill>
              </a:rPr>
              <a:t>Collider – Luca Sabato</a:t>
            </a:r>
          </a:p>
          <a:p>
            <a:pPr algn="l">
              <a:lnSpc>
                <a:spcPct val="100000"/>
              </a:lnSpc>
            </a:pPr>
            <a:r>
              <a:rPr lang="en-US" sz="2000" dirty="0">
                <a:solidFill>
                  <a:schemeClr val="bg1"/>
                </a:solidFill>
              </a:rPr>
              <a:t>Collider – Humberto Maury</a:t>
            </a:r>
          </a:p>
        </p:txBody>
      </p:sp>
      <p:sp>
        <p:nvSpPr>
          <p:cNvPr id="52" name="TextBox 51">
            <a:extLst>
              <a:ext uri="{FF2B5EF4-FFF2-40B4-BE49-F238E27FC236}">
                <a16:creationId xmlns:a16="http://schemas.microsoft.com/office/drawing/2014/main" id="{16E2D6AA-4A50-9550-F1F4-70A8B17DC0D6}"/>
              </a:ext>
            </a:extLst>
          </p:cNvPr>
          <p:cNvSpPr txBox="1"/>
          <p:nvPr/>
        </p:nvSpPr>
        <p:spPr>
          <a:xfrm>
            <a:off x="7129040" y="6300138"/>
            <a:ext cx="4531361" cy="369332"/>
          </a:xfrm>
          <a:prstGeom prst="rect">
            <a:avLst/>
          </a:prstGeom>
          <a:noFill/>
        </p:spPr>
        <p:txBody>
          <a:bodyPr wrap="square">
            <a:spAutoFit/>
          </a:bodyPr>
          <a:lstStyle/>
          <a:p>
            <a:r>
              <a:rPr lang="es-MX" b="1" dirty="0">
                <a:latin typeface="CMSSBX10"/>
              </a:rPr>
              <a:t>FCC </a:t>
            </a:r>
            <a:r>
              <a:rPr lang="es-MX" b="1" dirty="0" err="1">
                <a:latin typeface="CMSSBX10"/>
              </a:rPr>
              <a:t>Feasibility</a:t>
            </a:r>
            <a:r>
              <a:rPr lang="es-MX" b="1" dirty="0">
                <a:latin typeface="CMSSBX10"/>
              </a:rPr>
              <a:t> </a:t>
            </a:r>
            <a:r>
              <a:rPr lang="es-MX" b="1" dirty="0" err="1">
                <a:latin typeface="CMSSBX10"/>
              </a:rPr>
              <a:t>Study</a:t>
            </a:r>
            <a:r>
              <a:rPr lang="es-MX" b="1" dirty="0">
                <a:latin typeface="CMSSBX10"/>
              </a:rPr>
              <a:t> </a:t>
            </a:r>
            <a:r>
              <a:rPr lang="es-MX" b="1" dirty="0" err="1">
                <a:latin typeface="CMSSBX10"/>
              </a:rPr>
              <a:t>Report</a:t>
            </a:r>
            <a:r>
              <a:rPr lang="es-MX" dirty="0">
                <a:latin typeface="CMSSBX10"/>
              </a:rPr>
              <a:t>, </a:t>
            </a:r>
            <a:r>
              <a:rPr lang="en-US" i="1" dirty="0">
                <a:latin typeface="CMSSBX10"/>
              </a:rPr>
              <a:t>Vol 2, 2025</a:t>
            </a:r>
            <a:endParaRPr lang="en-US" dirty="0"/>
          </a:p>
        </p:txBody>
      </p:sp>
      <p:sp>
        <p:nvSpPr>
          <p:cNvPr id="55" name="CuadroTexto 7">
            <a:extLst>
              <a:ext uri="{FF2B5EF4-FFF2-40B4-BE49-F238E27FC236}">
                <a16:creationId xmlns:a16="http://schemas.microsoft.com/office/drawing/2014/main" id="{2515CFAE-E5B7-DA08-AA6F-A5934BDF7B10}"/>
              </a:ext>
            </a:extLst>
          </p:cNvPr>
          <p:cNvSpPr txBox="1"/>
          <p:nvPr/>
        </p:nvSpPr>
        <p:spPr>
          <a:xfrm>
            <a:off x="5996261" y="39369"/>
            <a:ext cx="6195739" cy="461665"/>
          </a:xfrm>
          <a:prstGeom prst="rect">
            <a:avLst/>
          </a:prstGeom>
          <a:solidFill>
            <a:srgbClr val="AC8300"/>
          </a:solidFill>
        </p:spPr>
        <p:txBody>
          <a:bodyPr wrap="square" rtlCol="0">
            <a:spAutoFit/>
          </a:bodyPr>
          <a:lstStyle/>
          <a:p>
            <a:pPr algn="ctr"/>
            <a:r>
              <a:rPr lang="en-US" sz="2400" dirty="0">
                <a:solidFill>
                  <a:schemeClr val="bg2"/>
                </a:solidFill>
              </a:rPr>
              <a:t>People in charge of electron cloud studies :</a:t>
            </a:r>
            <a:endParaRPr lang="es-MX" sz="2400" dirty="0">
              <a:solidFill>
                <a:schemeClr val="bg2"/>
              </a:solidFill>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974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white surface&#10;&#10;AI-generated content may be incorrect.">
            <a:extLst>
              <a:ext uri="{FF2B5EF4-FFF2-40B4-BE49-F238E27FC236}">
                <a16:creationId xmlns:a16="http://schemas.microsoft.com/office/drawing/2014/main" id="{035B18DC-E68E-F7AE-75BB-7A6DE652569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71120" y="0"/>
            <a:ext cx="11836400" cy="6858000"/>
          </a:xfrm>
          <a:prstGeom prst="rect">
            <a:avLst/>
          </a:prstGeom>
        </p:spPr>
      </p:pic>
      <p:sp>
        <p:nvSpPr>
          <p:cNvPr id="2" name="Title 1">
            <a:extLst>
              <a:ext uri="{FF2B5EF4-FFF2-40B4-BE49-F238E27FC236}">
                <a16:creationId xmlns:a16="http://schemas.microsoft.com/office/drawing/2014/main" id="{1CB26A87-4C08-B9A5-C47E-CC16FEE7FC4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C1B816A-C098-FC53-1583-A50FBA6D90B9}"/>
              </a:ext>
            </a:extLst>
          </p:cNvPr>
          <p:cNvSpPr>
            <a:spLocks noGrp="1"/>
          </p:cNvSpPr>
          <p:nvPr>
            <p:ph idx="1"/>
          </p:nvPr>
        </p:nvSpPr>
        <p:spPr>
          <a:xfrm>
            <a:off x="5029200" y="1825625"/>
            <a:ext cx="6324600" cy="4351338"/>
          </a:xfrm>
        </p:spPr>
        <p:txBody>
          <a:bodyPr/>
          <a:lstStyle/>
          <a:p>
            <a:r>
              <a:rPr lang="en-US" dirty="0"/>
              <a:t>Introduction</a:t>
            </a:r>
          </a:p>
          <a:p>
            <a:r>
              <a:rPr lang="en-US" dirty="0"/>
              <a:t>Beginning</a:t>
            </a:r>
          </a:p>
          <a:p>
            <a:r>
              <a:rPr lang="en-US" dirty="0"/>
              <a:t>International presence</a:t>
            </a:r>
          </a:p>
          <a:p>
            <a:r>
              <a:rPr lang="en-US" dirty="0"/>
              <a:t>Closing with: Members opinions</a:t>
            </a:r>
          </a:p>
        </p:txBody>
      </p:sp>
      <p:sp>
        <p:nvSpPr>
          <p:cNvPr id="4" name="Footer Placeholder 3">
            <a:extLst>
              <a:ext uri="{FF2B5EF4-FFF2-40B4-BE49-F238E27FC236}">
                <a16:creationId xmlns:a16="http://schemas.microsoft.com/office/drawing/2014/main" id="{C1B4AA01-A16F-1611-6E05-25F42E292859}"/>
              </a:ext>
            </a:extLst>
          </p:cNvPr>
          <p:cNvSpPr>
            <a:spLocks noGrp="1"/>
          </p:cNvSpPr>
          <p:nvPr>
            <p:ph type="ftr" sz="quarter" idx="11"/>
          </p:nvPr>
        </p:nvSpPr>
        <p:spPr/>
        <p:txBody>
          <a:bodyPr/>
          <a:lstStyle/>
          <a:p>
            <a:r>
              <a:rPr lang="es-ES" dirty="0"/>
              <a:t>MWPF2025                      León, </a:t>
            </a:r>
            <a:r>
              <a:rPr lang="es-ES" dirty="0" err="1"/>
              <a:t>Gto</a:t>
            </a:r>
            <a:r>
              <a:rPr lang="es-ES" dirty="0"/>
              <a:t>                           Karla </a:t>
            </a:r>
            <a:r>
              <a:rPr lang="es-ES" dirty="0" err="1"/>
              <a:t>Cantún</a:t>
            </a:r>
            <a:endParaRPr lang="en-US" dirty="0"/>
          </a:p>
        </p:txBody>
      </p:sp>
      <p:sp>
        <p:nvSpPr>
          <p:cNvPr id="5" name="Slide Number Placeholder 4">
            <a:extLst>
              <a:ext uri="{FF2B5EF4-FFF2-40B4-BE49-F238E27FC236}">
                <a16:creationId xmlns:a16="http://schemas.microsoft.com/office/drawing/2014/main" id="{F1DA069B-45E5-06F9-12B3-E11940579DA5}"/>
              </a:ext>
            </a:extLst>
          </p:cNvPr>
          <p:cNvSpPr>
            <a:spLocks noGrp="1"/>
          </p:cNvSpPr>
          <p:nvPr>
            <p:ph type="sldNum" sz="quarter" idx="12"/>
          </p:nvPr>
        </p:nvSpPr>
        <p:spPr/>
        <p:txBody>
          <a:bodyPr/>
          <a:lstStyle/>
          <a:p>
            <a:fld id="{61DE1A9C-DAC8-46F3-89E6-D667C107F0A3}" type="slidenum">
              <a:rPr lang="en-US" smtClean="0"/>
              <a:t>2</a:t>
            </a:fld>
            <a:endParaRPr lang="en-US"/>
          </a:p>
        </p:txBody>
      </p:sp>
    </p:spTree>
    <p:extLst>
      <p:ext uri="{BB962C8B-B14F-4D97-AF65-F5344CB8AC3E}">
        <p14:creationId xmlns:p14="http://schemas.microsoft.com/office/powerpoint/2010/main" val="220790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3"/>
          <p:cNvSpPr/>
          <p:nvPr/>
        </p:nvSpPr>
        <p:spPr>
          <a:xfrm>
            <a:off x="0" y="1"/>
            <a:ext cx="12192000" cy="881111"/>
          </a:xfrm>
          <a:prstGeom prst="rect">
            <a:avLst/>
          </a:prstGeom>
          <a:solidFill>
            <a:srgbClr val="1F3864"/>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537" name="Google Shape;537;p43"/>
          <p:cNvSpPr/>
          <p:nvPr/>
        </p:nvSpPr>
        <p:spPr>
          <a:xfrm>
            <a:off x="0" y="881109"/>
            <a:ext cx="12192000" cy="70339"/>
          </a:xfrm>
          <a:prstGeom prst="rect">
            <a:avLst/>
          </a:prstGeom>
          <a:solidFill>
            <a:srgbClr val="BF9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538" name="Google Shape;538;p43"/>
          <p:cNvSpPr txBox="1"/>
          <p:nvPr/>
        </p:nvSpPr>
        <p:spPr>
          <a:xfrm>
            <a:off x="763398" y="198498"/>
            <a:ext cx="10602103" cy="523180"/>
          </a:xfrm>
          <a:prstGeom prst="rect">
            <a:avLst/>
          </a:prstGeom>
          <a:noFill/>
          <a:ln>
            <a:noFill/>
          </a:ln>
        </p:spPr>
        <p:txBody>
          <a:bodyPr spcFirstLastPara="1" wrap="square" lIns="91433" tIns="45700" rIns="91433" bIns="45700" anchor="t" anchorCtr="0">
            <a:spAutoFit/>
          </a:bodyPr>
          <a:lstStyle/>
          <a:p>
            <a:pPr algn="ctr"/>
            <a:r>
              <a:rPr lang="es-419" sz="2800" b="1" dirty="0" err="1">
                <a:solidFill>
                  <a:schemeClr val="lt1"/>
                </a:solidFill>
                <a:latin typeface="Calibri"/>
                <a:ea typeface="Calibri"/>
                <a:cs typeface="Calibri"/>
                <a:sym typeface="Calibri"/>
              </a:rPr>
              <a:t>Collaboration</a:t>
            </a:r>
            <a:r>
              <a:rPr lang="es-419" sz="2800" b="1" dirty="0">
                <a:solidFill>
                  <a:schemeClr val="lt1"/>
                </a:solidFill>
                <a:latin typeface="Calibri"/>
                <a:ea typeface="Calibri"/>
                <a:cs typeface="Calibri"/>
                <a:sym typeface="Calibri"/>
              </a:rPr>
              <a:t> </a:t>
            </a:r>
            <a:r>
              <a:rPr lang="es-419" sz="2800" b="1" dirty="0" err="1">
                <a:solidFill>
                  <a:schemeClr val="lt1"/>
                </a:solidFill>
                <a:latin typeface="Calibri"/>
                <a:ea typeface="Calibri"/>
                <a:cs typeface="Calibri"/>
                <a:sym typeface="Calibri"/>
              </a:rPr>
              <a:t>Institutes</a:t>
            </a:r>
            <a:endParaRPr sz="1467" dirty="0"/>
          </a:p>
        </p:txBody>
      </p:sp>
      <p:pic>
        <p:nvPicPr>
          <p:cNvPr id="539" name="Google Shape;539;p43"/>
          <p:cNvPicPr preferRelativeResize="0"/>
          <p:nvPr/>
        </p:nvPicPr>
        <p:blipFill rotWithShape="1">
          <a:blip r:embed="rId3">
            <a:alphaModFix/>
          </a:blip>
          <a:srcRect/>
          <a:stretch/>
        </p:blipFill>
        <p:spPr>
          <a:xfrm>
            <a:off x="902373" y="4838218"/>
            <a:ext cx="1501871" cy="1501871"/>
          </a:xfrm>
          <a:prstGeom prst="rect">
            <a:avLst/>
          </a:prstGeom>
          <a:noFill/>
          <a:ln>
            <a:noFill/>
          </a:ln>
        </p:spPr>
      </p:pic>
      <p:pic>
        <p:nvPicPr>
          <p:cNvPr id="540" name="Google Shape;540;p43"/>
          <p:cNvPicPr preferRelativeResize="0"/>
          <p:nvPr/>
        </p:nvPicPr>
        <p:blipFill rotWithShape="1">
          <a:blip r:embed="rId4">
            <a:alphaModFix/>
          </a:blip>
          <a:srcRect/>
          <a:stretch/>
        </p:blipFill>
        <p:spPr>
          <a:xfrm>
            <a:off x="3181315" y="5069794"/>
            <a:ext cx="2851584" cy="879593"/>
          </a:xfrm>
          <a:prstGeom prst="rect">
            <a:avLst/>
          </a:prstGeom>
          <a:noFill/>
          <a:ln>
            <a:noFill/>
          </a:ln>
        </p:spPr>
      </p:pic>
      <p:pic>
        <p:nvPicPr>
          <p:cNvPr id="541" name="Google Shape;541;p43"/>
          <p:cNvPicPr preferRelativeResize="0"/>
          <p:nvPr/>
        </p:nvPicPr>
        <p:blipFill rotWithShape="1">
          <a:blip r:embed="rId5">
            <a:alphaModFix/>
          </a:blip>
          <a:srcRect/>
          <a:stretch/>
        </p:blipFill>
        <p:spPr>
          <a:xfrm>
            <a:off x="6762415" y="4830691"/>
            <a:ext cx="1422400" cy="1422400"/>
          </a:xfrm>
          <a:prstGeom prst="rect">
            <a:avLst/>
          </a:prstGeom>
          <a:noFill/>
          <a:ln>
            <a:noFill/>
          </a:ln>
        </p:spPr>
      </p:pic>
      <p:pic>
        <p:nvPicPr>
          <p:cNvPr id="542" name="Google Shape;542;p43"/>
          <p:cNvPicPr preferRelativeResize="0"/>
          <p:nvPr/>
        </p:nvPicPr>
        <p:blipFill rotWithShape="1">
          <a:blip r:embed="rId6">
            <a:alphaModFix/>
          </a:blip>
          <a:srcRect/>
          <a:stretch/>
        </p:blipFill>
        <p:spPr>
          <a:xfrm>
            <a:off x="4323569" y="1745250"/>
            <a:ext cx="3776015" cy="2061933"/>
          </a:xfrm>
          <a:prstGeom prst="rect">
            <a:avLst/>
          </a:prstGeom>
          <a:noFill/>
          <a:ln>
            <a:noFill/>
          </a:ln>
        </p:spPr>
      </p:pic>
      <p:pic>
        <p:nvPicPr>
          <p:cNvPr id="543" name="Google Shape;543;p43"/>
          <p:cNvPicPr preferRelativeResize="0"/>
          <p:nvPr/>
        </p:nvPicPr>
        <p:blipFill rotWithShape="1">
          <a:blip r:embed="rId7">
            <a:alphaModFix/>
          </a:blip>
          <a:srcRect/>
          <a:stretch/>
        </p:blipFill>
        <p:spPr>
          <a:xfrm>
            <a:off x="9520638" y="1823600"/>
            <a:ext cx="1607329" cy="2061933"/>
          </a:xfrm>
          <a:prstGeom prst="rect">
            <a:avLst/>
          </a:prstGeom>
          <a:noFill/>
          <a:ln>
            <a:noFill/>
          </a:ln>
        </p:spPr>
      </p:pic>
      <p:sp>
        <p:nvSpPr>
          <p:cNvPr id="545" name="Google Shape;545;p43"/>
          <p:cNvSpPr txBox="1"/>
          <p:nvPr/>
        </p:nvSpPr>
        <p:spPr>
          <a:xfrm>
            <a:off x="976424" y="4424295"/>
            <a:ext cx="1297337" cy="379615"/>
          </a:xfrm>
          <a:prstGeom prst="rect">
            <a:avLst/>
          </a:prstGeom>
          <a:noFill/>
          <a:ln>
            <a:noFill/>
          </a:ln>
        </p:spPr>
        <p:txBody>
          <a:bodyPr spcFirstLastPara="1" wrap="square" lIns="91433" tIns="45700" rIns="91433" bIns="45700" anchor="t" anchorCtr="0">
            <a:spAutoFit/>
          </a:bodyPr>
          <a:lstStyle/>
          <a:p>
            <a:pPr algn="ctr"/>
            <a:r>
              <a:rPr lang="es-419" sz="1867">
                <a:solidFill>
                  <a:schemeClr val="dk1"/>
                </a:solidFill>
                <a:latin typeface="Calibri"/>
                <a:ea typeface="Calibri"/>
                <a:cs typeface="Calibri"/>
                <a:sym typeface="Calibri"/>
              </a:rPr>
              <a:t>Brasil:</a:t>
            </a:r>
            <a:endParaRPr sz="1467"/>
          </a:p>
        </p:txBody>
      </p:sp>
      <p:sp>
        <p:nvSpPr>
          <p:cNvPr id="546" name="Google Shape;546;p43"/>
          <p:cNvSpPr txBox="1"/>
          <p:nvPr/>
        </p:nvSpPr>
        <p:spPr>
          <a:xfrm>
            <a:off x="4267970" y="4353755"/>
            <a:ext cx="1297337" cy="379615"/>
          </a:xfrm>
          <a:prstGeom prst="rect">
            <a:avLst/>
          </a:prstGeom>
          <a:noFill/>
          <a:ln>
            <a:noFill/>
          </a:ln>
        </p:spPr>
        <p:txBody>
          <a:bodyPr spcFirstLastPara="1" wrap="square" lIns="91433" tIns="45700" rIns="91433" bIns="45700" anchor="t" anchorCtr="0">
            <a:spAutoFit/>
          </a:bodyPr>
          <a:lstStyle/>
          <a:p>
            <a:r>
              <a:rPr lang="es-419" sz="1867">
                <a:solidFill>
                  <a:schemeClr val="dk1"/>
                </a:solidFill>
                <a:latin typeface="Calibri"/>
                <a:ea typeface="Calibri"/>
                <a:cs typeface="Calibri"/>
                <a:sym typeface="Calibri"/>
              </a:rPr>
              <a:t>EE.UU.:</a:t>
            </a:r>
            <a:endParaRPr sz="1467"/>
          </a:p>
        </p:txBody>
      </p:sp>
      <p:sp>
        <p:nvSpPr>
          <p:cNvPr id="547" name="Google Shape;547;p43"/>
          <p:cNvSpPr txBox="1"/>
          <p:nvPr/>
        </p:nvSpPr>
        <p:spPr>
          <a:xfrm>
            <a:off x="7082426" y="4323982"/>
            <a:ext cx="1297337" cy="379615"/>
          </a:xfrm>
          <a:prstGeom prst="rect">
            <a:avLst/>
          </a:prstGeom>
          <a:noFill/>
          <a:ln>
            <a:noFill/>
          </a:ln>
        </p:spPr>
        <p:txBody>
          <a:bodyPr spcFirstLastPara="1" wrap="square" lIns="91433" tIns="45700" rIns="91433" bIns="45700" anchor="t" anchorCtr="0">
            <a:spAutoFit/>
          </a:bodyPr>
          <a:lstStyle/>
          <a:p>
            <a:r>
              <a:rPr lang="es-419" sz="1867">
                <a:solidFill>
                  <a:schemeClr val="dk1"/>
                </a:solidFill>
                <a:latin typeface="Calibri"/>
                <a:ea typeface="Calibri"/>
                <a:cs typeface="Calibri"/>
                <a:sym typeface="Calibri"/>
              </a:rPr>
              <a:t>Suiza:</a:t>
            </a:r>
            <a:endParaRPr sz="1467"/>
          </a:p>
        </p:txBody>
      </p:sp>
      <p:pic>
        <p:nvPicPr>
          <p:cNvPr id="549" name="Google Shape;549;p43"/>
          <p:cNvPicPr preferRelativeResize="0"/>
          <p:nvPr/>
        </p:nvPicPr>
        <p:blipFill rotWithShape="1">
          <a:blip r:embed="rId8">
            <a:alphaModFix/>
          </a:blip>
          <a:srcRect/>
          <a:stretch/>
        </p:blipFill>
        <p:spPr>
          <a:xfrm>
            <a:off x="831034" y="1753500"/>
            <a:ext cx="1766621" cy="20619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1750"/>
                                        <p:tgtEl>
                                          <p:spTgt spid="542"/>
                                        </p:tgtEl>
                                      </p:cBhvr>
                                    </p:animEffect>
                                  </p:childTnLst>
                                </p:cTn>
                              </p:par>
                              <p:par>
                                <p:cTn id="8" presetID="10" presetClass="entr" presetSubtype="0" fill="hold" nodeType="withEffect">
                                  <p:stCondLst>
                                    <p:cond delay="0"/>
                                  </p:stCondLst>
                                  <p:childTnLst>
                                    <p:set>
                                      <p:cBhvr>
                                        <p:cTn id="9" dur="1" fill="hold">
                                          <p:stCondLst>
                                            <p:cond delay="0"/>
                                          </p:stCondLst>
                                        </p:cTn>
                                        <p:tgtEl>
                                          <p:spTgt spid="543"/>
                                        </p:tgtEl>
                                        <p:attrNameLst>
                                          <p:attrName>style.visibility</p:attrName>
                                        </p:attrNameLst>
                                      </p:cBhvr>
                                      <p:to>
                                        <p:strVal val="visible"/>
                                      </p:to>
                                    </p:set>
                                    <p:animEffect transition="in" filter="fade">
                                      <p:cBhvr>
                                        <p:cTn id="10" dur="2750"/>
                                        <p:tgtEl>
                                          <p:spTgt spid="543"/>
                                        </p:tgtEl>
                                      </p:cBhvr>
                                    </p:animEffect>
                                  </p:childTnLst>
                                </p:cTn>
                              </p:par>
                              <p:par>
                                <p:cTn id="11" presetID="10" presetClass="entr" presetSubtype="0" fill="hold" nodeType="withEffect">
                                  <p:stCondLst>
                                    <p:cond delay="0"/>
                                  </p:stCondLst>
                                  <p:childTnLst>
                                    <p:set>
                                      <p:cBhvr>
                                        <p:cTn id="12" dur="1" fill="hold">
                                          <p:stCondLst>
                                            <p:cond delay="0"/>
                                          </p:stCondLst>
                                        </p:cTn>
                                        <p:tgtEl>
                                          <p:spTgt spid="541"/>
                                        </p:tgtEl>
                                        <p:attrNameLst>
                                          <p:attrName>style.visibility</p:attrName>
                                        </p:attrNameLst>
                                      </p:cBhvr>
                                      <p:to>
                                        <p:strVal val="visible"/>
                                      </p:to>
                                    </p:set>
                                    <p:animEffect transition="in" filter="fade">
                                      <p:cBhvr>
                                        <p:cTn id="13" dur="1250"/>
                                        <p:tgtEl>
                                          <p:spTgt spid="541"/>
                                        </p:tgtEl>
                                      </p:cBhvr>
                                    </p:animEffect>
                                  </p:childTnLst>
                                </p:cTn>
                              </p:par>
                              <p:par>
                                <p:cTn id="14" presetID="10" presetClass="entr" presetSubtype="0" fill="hold" nodeType="withEffect">
                                  <p:stCondLst>
                                    <p:cond delay="0"/>
                                  </p:stCondLst>
                                  <p:childTnLst>
                                    <p:set>
                                      <p:cBhvr>
                                        <p:cTn id="15" dur="1" fill="hold">
                                          <p:stCondLst>
                                            <p:cond delay="0"/>
                                          </p:stCondLst>
                                        </p:cTn>
                                        <p:tgtEl>
                                          <p:spTgt spid="540"/>
                                        </p:tgtEl>
                                        <p:attrNameLst>
                                          <p:attrName>style.visibility</p:attrName>
                                        </p:attrNameLst>
                                      </p:cBhvr>
                                      <p:to>
                                        <p:strVal val="visible"/>
                                      </p:to>
                                    </p:set>
                                    <p:animEffect transition="in" filter="fade">
                                      <p:cBhvr>
                                        <p:cTn id="16" dur="2250"/>
                                        <p:tgtEl>
                                          <p:spTgt spid="540"/>
                                        </p:tgtEl>
                                      </p:cBhvr>
                                    </p:animEffect>
                                  </p:childTnLst>
                                </p:cTn>
                              </p:par>
                              <p:par>
                                <p:cTn id="17" presetID="10" presetClass="entr" presetSubtype="0" fill="hold" nodeType="withEffect">
                                  <p:stCondLst>
                                    <p:cond delay="0"/>
                                  </p:stCondLst>
                                  <p:childTnLst>
                                    <p:set>
                                      <p:cBhvr>
                                        <p:cTn id="18" dur="1" fill="hold">
                                          <p:stCondLst>
                                            <p:cond delay="0"/>
                                          </p:stCondLst>
                                        </p:cTn>
                                        <p:tgtEl>
                                          <p:spTgt spid="539"/>
                                        </p:tgtEl>
                                        <p:attrNameLst>
                                          <p:attrName>style.visibility</p:attrName>
                                        </p:attrNameLst>
                                      </p:cBhvr>
                                      <p:to>
                                        <p:strVal val="visible"/>
                                      </p:to>
                                    </p:set>
                                    <p:animEffect transition="in" filter="fade">
                                      <p:cBhvr>
                                        <p:cTn id="19" dur="1250"/>
                                        <p:tgtEl>
                                          <p:spTgt spid="539"/>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gtEl>
                                        <p:attrNameLst>
                                          <p:attrName>style.visibility</p:attrName>
                                        </p:attrNameLst>
                                      </p:cBhvr>
                                      <p:to>
                                        <p:strVal val="visible"/>
                                      </p:to>
                                    </p:set>
                                    <p:animEffect transition="in" filter="fade">
                                      <p:cBhvr>
                                        <p:cTn id="22" dur="2750"/>
                                        <p:tgtEl>
                                          <p:spTgt spid="546"/>
                                        </p:tgtEl>
                                      </p:cBhvr>
                                    </p:animEffect>
                                  </p:childTnLst>
                                </p:cTn>
                              </p:par>
                              <p:par>
                                <p:cTn id="23" presetID="10" presetClass="entr" presetSubtype="0" fill="hold" nodeType="withEffect">
                                  <p:stCondLst>
                                    <p:cond delay="0"/>
                                  </p:stCondLst>
                                  <p:childTnLst>
                                    <p:set>
                                      <p:cBhvr>
                                        <p:cTn id="24" dur="1" fill="hold">
                                          <p:stCondLst>
                                            <p:cond delay="0"/>
                                          </p:stCondLst>
                                        </p:cTn>
                                        <p:tgtEl>
                                          <p:spTgt spid="547"/>
                                        </p:tgtEl>
                                        <p:attrNameLst>
                                          <p:attrName>style.visibility</p:attrName>
                                        </p:attrNameLst>
                                      </p:cBhvr>
                                      <p:to>
                                        <p:strVal val="visible"/>
                                      </p:to>
                                    </p:set>
                                    <p:animEffect transition="in" filter="fade">
                                      <p:cBhvr>
                                        <p:cTn id="25" dur="2750"/>
                                        <p:tgtEl>
                                          <p:spTgt spid="547"/>
                                        </p:tgtEl>
                                      </p:cBhvr>
                                    </p:animEffect>
                                  </p:childTnLst>
                                </p:cTn>
                              </p:par>
                              <p:par>
                                <p:cTn id="26" presetID="10" presetClass="entr" presetSubtype="0" fill="hold" nodeType="withEffect">
                                  <p:stCondLst>
                                    <p:cond delay="0"/>
                                  </p:stCondLst>
                                  <p:childTnLst>
                                    <p:set>
                                      <p:cBhvr>
                                        <p:cTn id="27" dur="1" fill="hold">
                                          <p:stCondLst>
                                            <p:cond delay="0"/>
                                          </p:stCondLst>
                                        </p:cTn>
                                        <p:tgtEl>
                                          <p:spTgt spid="545"/>
                                        </p:tgtEl>
                                        <p:attrNameLst>
                                          <p:attrName>style.visibility</p:attrName>
                                        </p:attrNameLst>
                                      </p:cBhvr>
                                      <p:to>
                                        <p:strVal val="visible"/>
                                      </p:to>
                                    </p:set>
                                    <p:animEffect transition="in" filter="fade">
                                      <p:cBhvr>
                                        <p:cTn id="28" dur="275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2B818-7EC9-F940-5525-B610C6C4F1B4}"/>
              </a:ext>
            </a:extLst>
          </p:cNvPr>
          <p:cNvSpPr>
            <a:spLocks noGrp="1"/>
          </p:cNvSpPr>
          <p:nvPr>
            <p:ph type="title"/>
          </p:nvPr>
        </p:nvSpPr>
        <p:spPr>
          <a:xfrm>
            <a:off x="8278476" y="1336212"/>
            <a:ext cx="4397265" cy="1509713"/>
          </a:xfrm>
        </p:spPr>
        <p:txBody>
          <a:bodyPr>
            <a:normAutofit fontScale="90000"/>
          </a:bodyPr>
          <a:lstStyle/>
          <a:p>
            <a:r>
              <a:rPr lang="en-US" dirty="0"/>
              <a:t>International </a:t>
            </a:r>
            <a:br>
              <a:rPr lang="en-US" dirty="0"/>
            </a:br>
            <a:r>
              <a:rPr lang="en-US" dirty="0"/>
              <a:t>Events Participations</a:t>
            </a:r>
          </a:p>
        </p:txBody>
      </p:sp>
      <p:sp>
        <p:nvSpPr>
          <p:cNvPr id="3" name="Content Placeholder 2">
            <a:extLst>
              <a:ext uri="{FF2B5EF4-FFF2-40B4-BE49-F238E27FC236}">
                <a16:creationId xmlns:a16="http://schemas.microsoft.com/office/drawing/2014/main" id="{28C2A4E0-DB9B-91E8-847C-DBEC125D6DAB}"/>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07A8E5A0-63E2-FAC7-E600-6878C2871432}"/>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A5D78EB4-3034-E365-EC6A-5587A278D30D}"/>
              </a:ext>
            </a:extLst>
          </p:cNvPr>
          <p:cNvSpPr>
            <a:spLocks noGrp="1"/>
          </p:cNvSpPr>
          <p:nvPr>
            <p:ph type="sldNum" sz="quarter" idx="12"/>
          </p:nvPr>
        </p:nvSpPr>
        <p:spPr/>
        <p:txBody>
          <a:bodyPr/>
          <a:lstStyle/>
          <a:p>
            <a:fld id="{61DE1A9C-DAC8-46F3-89E6-D667C107F0A3}" type="slidenum">
              <a:rPr lang="en-US" smtClean="0"/>
              <a:t>21</a:t>
            </a:fld>
            <a:endParaRPr lang="en-US"/>
          </a:p>
        </p:txBody>
      </p:sp>
      <p:pic>
        <p:nvPicPr>
          <p:cNvPr id="7" name="Picture 6">
            <a:extLst>
              <a:ext uri="{FF2B5EF4-FFF2-40B4-BE49-F238E27FC236}">
                <a16:creationId xmlns:a16="http://schemas.microsoft.com/office/drawing/2014/main" id="{1C353B03-34DE-39CD-F09F-5373A97D6CE5}"/>
              </a:ext>
            </a:extLst>
          </p:cNvPr>
          <p:cNvPicPr>
            <a:picLocks noChangeAspect="1"/>
          </p:cNvPicPr>
          <p:nvPr/>
        </p:nvPicPr>
        <p:blipFill>
          <a:blip r:embed="rId2"/>
          <a:stretch>
            <a:fillRect/>
          </a:stretch>
        </p:blipFill>
        <p:spPr>
          <a:xfrm>
            <a:off x="2964998" y="3866226"/>
            <a:ext cx="8021148" cy="2430381"/>
          </a:xfrm>
          <a:prstGeom prst="rect">
            <a:avLst/>
          </a:prstGeom>
        </p:spPr>
      </p:pic>
      <p:grpSp>
        <p:nvGrpSpPr>
          <p:cNvPr id="11" name="Group 10">
            <a:extLst>
              <a:ext uri="{FF2B5EF4-FFF2-40B4-BE49-F238E27FC236}">
                <a16:creationId xmlns:a16="http://schemas.microsoft.com/office/drawing/2014/main" id="{C23F238C-3B41-02D3-DE0D-CB84F846DACA}"/>
              </a:ext>
            </a:extLst>
          </p:cNvPr>
          <p:cNvGrpSpPr/>
          <p:nvPr/>
        </p:nvGrpSpPr>
        <p:grpSpPr>
          <a:xfrm>
            <a:off x="30890" y="67729"/>
            <a:ext cx="8015420" cy="3843872"/>
            <a:chOff x="28026" y="899049"/>
            <a:chExt cx="8015420" cy="3843872"/>
          </a:xfrm>
        </p:grpSpPr>
        <p:pic>
          <p:nvPicPr>
            <p:cNvPr id="9" name="Picture 8">
              <a:extLst>
                <a:ext uri="{FF2B5EF4-FFF2-40B4-BE49-F238E27FC236}">
                  <a16:creationId xmlns:a16="http://schemas.microsoft.com/office/drawing/2014/main" id="{B019C2AB-503F-1629-9AC8-782513EDF07E}"/>
                </a:ext>
              </a:extLst>
            </p:cNvPr>
            <p:cNvPicPr>
              <a:picLocks noChangeAspect="1"/>
            </p:cNvPicPr>
            <p:nvPr/>
          </p:nvPicPr>
          <p:blipFill>
            <a:blip r:embed="rId3"/>
            <a:stretch>
              <a:fillRect/>
            </a:stretch>
          </p:blipFill>
          <p:spPr>
            <a:xfrm>
              <a:off x="5618874" y="899049"/>
              <a:ext cx="2424572" cy="3798497"/>
            </a:xfrm>
            <a:prstGeom prst="rect">
              <a:avLst/>
            </a:prstGeom>
          </p:spPr>
        </p:pic>
        <p:pic>
          <p:nvPicPr>
            <p:cNvPr id="10" name="Content Placeholder 8">
              <a:extLst>
                <a:ext uri="{FF2B5EF4-FFF2-40B4-BE49-F238E27FC236}">
                  <a16:creationId xmlns:a16="http://schemas.microsoft.com/office/drawing/2014/main" id="{A67C1C5B-2046-7210-F560-7A2E2A8A4889}"/>
                </a:ext>
              </a:extLst>
            </p:cNvPr>
            <p:cNvPicPr>
              <a:picLocks noChangeAspect="1"/>
            </p:cNvPicPr>
            <p:nvPr/>
          </p:nvPicPr>
          <p:blipFill>
            <a:blip r:embed="rId4"/>
            <a:stretch>
              <a:fillRect/>
            </a:stretch>
          </p:blipFill>
          <p:spPr>
            <a:xfrm>
              <a:off x="28026" y="922863"/>
              <a:ext cx="2934109" cy="3820058"/>
            </a:xfrm>
            <a:prstGeom prst="rect">
              <a:avLst/>
            </a:prstGeom>
          </p:spPr>
        </p:pic>
        <p:pic>
          <p:nvPicPr>
            <p:cNvPr id="3074" name="Picture 2">
              <a:extLst>
                <a:ext uri="{FF2B5EF4-FFF2-40B4-BE49-F238E27FC236}">
                  <a16:creationId xmlns:a16="http://schemas.microsoft.com/office/drawing/2014/main" id="{FEFED257-4D14-5486-8606-DE5F76637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2135" y="939488"/>
              <a:ext cx="2656738" cy="37580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17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5DBD-7A68-0788-A96B-52050BA12D7E}"/>
              </a:ext>
            </a:extLst>
          </p:cNvPr>
          <p:cNvSpPr>
            <a:spLocks noGrp="1"/>
          </p:cNvSpPr>
          <p:nvPr>
            <p:ph type="title"/>
          </p:nvPr>
        </p:nvSpPr>
        <p:spPr>
          <a:xfrm>
            <a:off x="838200" y="365125"/>
            <a:ext cx="7515540" cy="840677"/>
          </a:xfrm>
        </p:spPr>
        <p:txBody>
          <a:bodyPr/>
          <a:lstStyle/>
          <a:p>
            <a:r>
              <a:rPr lang="en-US" dirty="0"/>
              <a:t>Training the future generations</a:t>
            </a:r>
          </a:p>
        </p:txBody>
      </p:sp>
      <p:sp>
        <p:nvSpPr>
          <p:cNvPr id="3" name="Content Placeholder 2">
            <a:extLst>
              <a:ext uri="{FF2B5EF4-FFF2-40B4-BE49-F238E27FC236}">
                <a16:creationId xmlns:a16="http://schemas.microsoft.com/office/drawing/2014/main" id="{F9EF6082-24DF-34A6-404F-DA43692BE628}"/>
              </a:ext>
            </a:extLst>
          </p:cNvPr>
          <p:cNvSpPr>
            <a:spLocks noGrp="1"/>
          </p:cNvSpPr>
          <p:nvPr>
            <p:ph idx="1"/>
          </p:nvPr>
        </p:nvSpPr>
        <p:spPr>
          <a:xfrm>
            <a:off x="276541" y="1205803"/>
            <a:ext cx="7610160" cy="2680398"/>
          </a:xfrm>
        </p:spPr>
        <p:txBody>
          <a:bodyPr>
            <a:normAutofit/>
          </a:bodyPr>
          <a:lstStyle/>
          <a:p>
            <a:r>
              <a:rPr lang="en-US" dirty="0"/>
              <a:t>Mexican Particle Acceleration Schools (</a:t>
            </a:r>
            <a:r>
              <a:rPr lang="en-US" dirty="0" err="1"/>
              <a:t>MePAs</a:t>
            </a:r>
            <a:r>
              <a:rPr lang="en-US" dirty="0"/>
              <a:t>)</a:t>
            </a:r>
          </a:p>
          <a:p>
            <a:pPr lvl="1"/>
            <a:r>
              <a:rPr lang="en-US" dirty="0" err="1"/>
              <a:t>MePAs</a:t>
            </a:r>
            <a:r>
              <a:rPr lang="en-US" dirty="0"/>
              <a:t>  I (2011) laid the groundwork with strong theoretical lectures</a:t>
            </a:r>
          </a:p>
          <a:p>
            <a:pPr lvl="1"/>
            <a:r>
              <a:rPr lang="en-US" dirty="0" err="1"/>
              <a:t>MePSs</a:t>
            </a:r>
            <a:r>
              <a:rPr lang="en-US" dirty="0"/>
              <a:t> II (2015) expanded into diagnostic and machine protection</a:t>
            </a:r>
          </a:p>
          <a:p>
            <a:pPr lvl="1"/>
            <a:r>
              <a:rPr lang="en-US" dirty="0" err="1"/>
              <a:t>MePAs</a:t>
            </a:r>
            <a:r>
              <a:rPr lang="en-US" dirty="0"/>
              <a:t> III (2018) targeting a broader students audience with structured evaluations</a:t>
            </a:r>
          </a:p>
          <a:p>
            <a:pPr marL="0" indent="0">
              <a:buNone/>
            </a:pPr>
            <a:endParaRPr lang="en-US" dirty="0"/>
          </a:p>
        </p:txBody>
      </p:sp>
      <p:sp>
        <p:nvSpPr>
          <p:cNvPr id="4" name="Footer Placeholder 3">
            <a:extLst>
              <a:ext uri="{FF2B5EF4-FFF2-40B4-BE49-F238E27FC236}">
                <a16:creationId xmlns:a16="http://schemas.microsoft.com/office/drawing/2014/main" id="{E1B24967-C0A3-F12C-1F1E-596CA6237FB9}"/>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81C70F09-9D3E-388B-F833-1717C6A5B01D}"/>
              </a:ext>
            </a:extLst>
          </p:cNvPr>
          <p:cNvSpPr>
            <a:spLocks noGrp="1"/>
          </p:cNvSpPr>
          <p:nvPr>
            <p:ph type="sldNum" sz="quarter" idx="12"/>
          </p:nvPr>
        </p:nvSpPr>
        <p:spPr/>
        <p:txBody>
          <a:bodyPr/>
          <a:lstStyle/>
          <a:p>
            <a:fld id="{61DE1A9C-DAC8-46F3-89E6-D667C107F0A3}" type="slidenum">
              <a:rPr lang="en-US" smtClean="0"/>
              <a:t>22</a:t>
            </a:fld>
            <a:endParaRPr lang="en-US"/>
          </a:p>
        </p:txBody>
      </p:sp>
      <p:sp>
        <p:nvSpPr>
          <p:cNvPr id="6" name="Content Placeholder 2">
            <a:extLst>
              <a:ext uri="{FF2B5EF4-FFF2-40B4-BE49-F238E27FC236}">
                <a16:creationId xmlns:a16="http://schemas.microsoft.com/office/drawing/2014/main" id="{FC60AB33-DB91-536A-A098-BC101C0C4849}"/>
              </a:ext>
            </a:extLst>
          </p:cNvPr>
          <p:cNvSpPr txBox="1">
            <a:spLocks/>
          </p:cNvSpPr>
          <p:nvPr/>
        </p:nvSpPr>
        <p:spPr>
          <a:xfrm>
            <a:off x="2292926" y="4006789"/>
            <a:ext cx="5860474" cy="23161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CMAP – ININ Workshop (2017)</a:t>
            </a:r>
          </a:p>
          <a:p>
            <a:r>
              <a:rPr lang="en-US" dirty="0"/>
              <a:t>Lectures on theory and principles</a:t>
            </a:r>
          </a:p>
          <a:p>
            <a:r>
              <a:rPr lang="en-US" dirty="0"/>
              <a:t>Lab visits and practical activities</a:t>
            </a:r>
          </a:p>
          <a:p>
            <a:r>
              <a:rPr lang="en-US" b="1" dirty="0"/>
              <a:t>Hands-on focus</a:t>
            </a:r>
            <a:r>
              <a:rPr lang="en-US" dirty="0"/>
              <a:t>: </a:t>
            </a:r>
            <a:r>
              <a:rPr lang="en-US" i="1" dirty="0"/>
              <a:t>Ion Beam Analysis</a:t>
            </a:r>
            <a:r>
              <a:rPr lang="en-US" dirty="0"/>
              <a:t> techniques</a:t>
            </a:r>
          </a:p>
          <a:p>
            <a:pPr lvl="1"/>
            <a:endParaRPr lang="en-US" dirty="0"/>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75D40C80-0626-66CD-66AC-64B6BFCC91DD}"/>
              </a:ext>
            </a:extLst>
          </p:cNvPr>
          <p:cNvPicPr>
            <a:picLocks noChangeAspect="1"/>
          </p:cNvPicPr>
          <p:nvPr/>
        </p:nvPicPr>
        <p:blipFill>
          <a:blip r:embed="rId2"/>
          <a:stretch>
            <a:fillRect/>
          </a:stretch>
        </p:blipFill>
        <p:spPr>
          <a:xfrm>
            <a:off x="8915400" y="136526"/>
            <a:ext cx="2920628" cy="1520800"/>
          </a:xfrm>
          <a:prstGeom prst="rect">
            <a:avLst/>
          </a:prstGeom>
        </p:spPr>
      </p:pic>
      <p:pic>
        <p:nvPicPr>
          <p:cNvPr id="10" name="Picture 9">
            <a:extLst>
              <a:ext uri="{FF2B5EF4-FFF2-40B4-BE49-F238E27FC236}">
                <a16:creationId xmlns:a16="http://schemas.microsoft.com/office/drawing/2014/main" id="{BC4D4FD4-550B-8A8A-B59F-3F4FB5EE1042}"/>
              </a:ext>
            </a:extLst>
          </p:cNvPr>
          <p:cNvPicPr>
            <a:picLocks noChangeAspect="1"/>
          </p:cNvPicPr>
          <p:nvPr/>
        </p:nvPicPr>
        <p:blipFill>
          <a:blip r:embed="rId3"/>
          <a:stretch>
            <a:fillRect/>
          </a:stretch>
        </p:blipFill>
        <p:spPr>
          <a:xfrm>
            <a:off x="8942078" y="1750333"/>
            <a:ext cx="2920628" cy="1509607"/>
          </a:xfrm>
          <a:prstGeom prst="rect">
            <a:avLst/>
          </a:prstGeom>
        </p:spPr>
      </p:pic>
      <p:pic>
        <p:nvPicPr>
          <p:cNvPr id="12" name="Picture 11">
            <a:extLst>
              <a:ext uri="{FF2B5EF4-FFF2-40B4-BE49-F238E27FC236}">
                <a16:creationId xmlns:a16="http://schemas.microsoft.com/office/drawing/2014/main" id="{A0FA0333-9BC7-D796-7C3B-D30EB9313194}"/>
              </a:ext>
            </a:extLst>
          </p:cNvPr>
          <p:cNvPicPr>
            <a:picLocks noChangeAspect="1"/>
          </p:cNvPicPr>
          <p:nvPr/>
        </p:nvPicPr>
        <p:blipFill>
          <a:blip r:embed="rId4"/>
          <a:stretch>
            <a:fillRect/>
          </a:stretch>
        </p:blipFill>
        <p:spPr>
          <a:xfrm>
            <a:off x="8356147" y="5217376"/>
            <a:ext cx="3252106" cy="1513707"/>
          </a:xfrm>
          <a:prstGeom prst="rect">
            <a:avLst/>
          </a:prstGeom>
        </p:spPr>
      </p:pic>
      <p:pic>
        <p:nvPicPr>
          <p:cNvPr id="14" name="Picture 13">
            <a:extLst>
              <a:ext uri="{FF2B5EF4-FFF2-40B4-BE49-F238E27FC236}">
                <a16:creationId xmlns:a16="http://schemas.microsoft.com/office/drawing/2014/main" id="{447CC0F7-413E-63DB-F43A-77B4A74D9DAB}"/>
              </a:ext>
            </a:extLst>
          </p:cNvPr>
          <p:cNvPicPr>
            <a:picLocks noChangeAspect="1"/>
          </p:cNvPicPr>
          <p:nvPr/>
        </p:nvPicPr>
        <p:blipFill>
          <a:blip r:embed="rId5"/>
          <a:stretch>
            <a:fillRect/>
          </a:stretch>
        </p:blipFill>
        <p:spPr>
          <a:xfrm>
            <a:off x="8909366" y="3379458"/>
            <a:ext cx="2926662" cy="1629493"/>
          </a:xfrm>
          <a:prstGeom prst="rect">
            <a:avLst/>
          </a:prstGeom>
        </p:spPr>
      </p:pic>
    </p:spTree>
    <p:extLst>
      <p:ext uri="{BB962C8B-B14F-4D97-AF65-F5344CB8AC3E}">
        <p14:creationId xmlns:p14="http://schemas.microsoft.com/office/powerpoint/2010/main" val="695395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F5ADC-9A96-8CB2-40B9-17B5E6EB9C50}"/>
              </a:ext>
            </a:extLst>
          </p:cNvPr>
          <p:cNvSpPr>
            <a:spLocks noGrp="1"/>
          </p:cNvSpPr>
          <p:nvPr>
            <p:ph type="title"/>
          </p:nvPr>
        </p:nvSpPr>
        <p:spPr>
          <a:xfrm>
            <a:off x="4797501" y="329184"/>
            <a:ext cx="6755626" cy="1783080"/>
          </a:xfrm>
        </p:spPr>
        <p:txBody>
          <a:bodyPr anchor="b">
            <a:normAutofit/>
          </a:bodyPr>
          <a:lstStyle/>
          <a:p>
            <a:r>
              <a:rPr lang="en-US" sz="5400"/>
              <a:t>Carlos García Hernández Award</a:t>
            </a:r>
          </a:p>
        </p:txBody>
      </p:sp>
      <p:sp>
        <p:nvSpPr>
          <p:cNvPr id="1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77E230-DF93-6004-502E-8419EDCF5146}"/>
              </a:ext>
            </a:extLst>
          </p:cNvPr>
          <p:cNvSpPr>
            <a:spLocks noGrp="1"/>
          </p:cNvSpPr>
          <p:nvPr>
            <p:ph idx="1"/>
          </p:nvPr>
        </p:nvSpPr>
        <p:spPr>
          <a:xfrm>
            <a:off x="267058" y="2592324"/>
            <a:ext cx="5724853" cy="3556762"/>
          </a:xfrm>
        </p:spPr>
        <p:txBody>
          <a:bodyPr>
            <a:normAutofit/>
          </a:bodyPr>
          <a:lstStyle/>
          <a:p>
            <a:pPr marL="0" indent="0">
              <a:buNone/>
            </a:pPr>
            <a:r>
              <a:rPr lang="en-US" sz="2200" dirty="0"/>
              <a:t>Created to publicly recognize and express our gratitude to those who, throughout their careers, have believed in, supported, and promoted the development of Mexican talent in the field of particle accelerators.</a:t>
            </a:r>
          </a:p>
          <a:p>
            <a:pPr marL="0" indent="0">
              <a:buNone/>
            </a:pPr>
            <a:r>
              <a:rPr lang="en-US" sz="2200" dirty="0"/>
              <a:t>Their contributions have played a vital role in advancing and strengthening this area, both in Mexico and internationally.</a:t>
            </a:r>
          </a:p>
        </p:txBody>
      </p:sp>
      <p:sp>
        <p:nvSpPr>
          <p:cNvPr id="4" name="Footer Placeholder 3">
            <a:extLst>
              <a:ext uri="{FF2B5EF4-FFF2-40B4-BE49-F238E27FC236}">
                <a16:creationId xmlns:a16="http://schemas.microsoft.com/office/drawing/2014/main" id="{20588D3E-A270-9AA9-3F67-4DDEB0195E4F}"/>
              </a:ext>
            </a:extLst>
          </p:cNvPr>
          <p:cNvSpPr>
            <a:spLocks noGrp="1"/>
          </p:cNvSpPr>
          <p:nvPr>
            <p:ph type="ftr" sz="quarter" idx="11"/>
          </p:nvPr>
        </p:nvSpPr>
        <p:spPr>
          <a:xfrm>
            <a:off x="4038600" y="6356350"/>
            <a:ext cx="4114800" cy="365125"/>
          </a:xfrm>
        </p:spPr>
        <p:txBody>
          <a:bodyPr>
            <a:normAutofit/>
          </a:bodyPr>
          <a:lstStyle/>
          <a:p>
            <a:pPr>
              <a:spcAft>
                <a:spcPts val="600"/>
              </a:spcAft>
            </a:pPr>
            <a:r>
              <a:rPr lang="es-ES"/>
              <a:t>MWPF2025                      León Gto                           Karla Cantún</a:t>
            </a:r>
            <a:endParaRPr lang="en-US"/>
          </a:p>
        </p:txBody>
      </p:sp>
      <p:sp>
        <p:nvSpPr>
          <p:cNvPr id="5" name="Slide Number Placeholder 4">
            <a:extLst>
              <a:ext uri="{FF2B5EF4-FFF2-40B4-BE49-F238E27FC236}">
                <a16:creationId xmlns:a16="http://schemas.microsoft.com/office/drawing/2014/main" id="{DE3F548E-717C-8332-B863-6D5F02F5F207}"/>
              </a:ext>
            </a:extLst>
          </p:cNvPr>
          <p:cNvSpPr>
            <a:spLocks noGrp="1"/>
          </p:cNvSpPr>
          <p:nvPr>
            <p:ph type="sldNum" sz="quarter" idx="12"/>
          </p:nvPr>
        </p:nvSpPr>
        <p:spPr>
          <a:xfrm>
            <a:off x="8610600" y="6356350"/>
            <a:ext cx="2743200" cy="365125"/>
          </a:xfrm>
        </p:spPr>
        <p:txBody>
          <a:bodyPr>
            <a:normAutofit/>
          </a:bodyPr>
          <a:lstStyle/>
          <a:p>
            <a:pPr>
              <a:spcAft>
                <a:spcPts val="600"/>
              </a:spcAft>
            </a:pPr>
            <a:fld id="{61DE1A9C-DAC8-46F3-89E6-D667C107F0A3}" type="slidenum">
              <a:rPr lang="en-US" smtClean="0"/>
              <a:pPr>
                <a:spcAft>
                  <a:spcPts val="600"/>
                </a:spcAft>
              </a:pPr>
              <a:t>23</a:t>
            </a:fld>
            <a:endParaRPr lang="en-US"/>
          </a:p>
        </p:txBody>
      </p:sp>
      <p:pic>
        <p:nvPicPr>
          <p:cNvPr id="9" name="Picture 8" descr="A black and red logo&#10;&#10;AI-generated content may be incorrect.">
            <a:extLst>
              <a:ext uri="{FF2B5EF4-FFF2-40B4-BE49-F238E27FC236}">
                <a16:creationId xmlns:a16="http://schemas.microsoft.com/office/drawing/2014/main" id="{A396CFE3-E46D-C60E-E6FA-5FA9BF5A6D89}"/>
              </a:ext>
            </a:extLst>
          </p:cNvPr>
          <p:cNvPicPr>
            <a:picLocks noChangeAspect="1"/>
          </p:cNvPicPr>
          <p:nvPr/>
        </p:nvPicPr>
        <p:blipFill>
          <a:blip r:embed="rId2"/>
          <a:stretch>
            <a:fillRect/>
          </a:stretch>
        </p:blipFill>
        <p:spPr>
          <a:xfrm>
            <a:off x="0" y="249238"/>
            <a:ext cx="4507528" cy="1655762"/>
          </a:xfrm>
          <a:prstGeom prst="rect">
            <a:avLst/>
          </a:prstGeom>
        </p:spPr>
      </p:pic>
      <p:pic>
        <p:nvPicPr>
          <p:cNvPr id="11" name="Picture 10">
            <a:extLst>
              <a:ext uri="{FF2B5EF4-FFF2-40B4-BE49-F238E27FC236}">
                <a16:creationId xmlns:a16="http://schemas.microsoft.com/office/drawing/2014/main" id="{3BAA9ECD-3F6F-83CE-02F9-31CE2DE3E2B2}"/>
              </a:ext>
            </a:extLst>
          </p:cNvPr>
          <p:cNvPicPr>
            <a:picLocks noChangeAspect="1"/>
          </p:cNvPicPr>
          <p:nvPr/>
        </p:nvPicPr>
        <p:blipFill>
          <a:blip r:embed="rId3"/>
          <a:stretch>
            <a:fillRect/>
          </a:stretch>
        </p:blipFill>
        <p:spPr>
          <a:xfrm>
            <a:off x="6345908" y="2610612"/>
            <a:ext cx="6197041" cy="3465576"/>
          </a:xfrm>
          <a:prstGeom prst="rect">
            <a:avLst/>
          </a:prstGeom>
        </p:spPr>
      </p:pic>
    </p:spTree>
    <p:extLst>
      <p:ext uri="{BB962C8B-B14F-4D97-AF65-F5344CB8AC3E}">
        <p14:creationId xmlns:p14="http://schemas.microsoft.com/office/powerpoint/2010/main" val="3866496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681D-AFD8-E50E-E913-8D8FDA3C3C36}"/>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59E58F57-E41E-A2D9-FD93-9D9C39FA6E14}"/>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60EA4063-D321-8570-B105-0D816D59E6B7}"/>
              </a:ext>
            </a:extLst>
          </p:cNvPr>
          <p:cNvSpPr>
            <a:spLocks noGrp="1"/>
          </p:cNvSpPr>
          <p:nvPr>
            <p:ph type="sldNum" sz="quarter" idx="12"/>
          </p:nvPr>
        </p:nvSpPr>
        <p:spPr/>
        <p:txBody>
          <a:bodyPr/>
          <a:lstStyle/>
          <a:p>
            <a:fld id="{61DE1A9C-DAC8-46F3-89E6-D667C107F0A3}" type="slidenum">
              <a:rPr lang="en-US" smtClean="0"/>
              <a:t>24</a:t>
            </a:fld>
            <a:endParaRPr lang="en-US"/>
          </a:p>
        </p:txBody>
      </p:sp>
      <p:pic>
        <p:nvPicPr>
          <p:cNvPr id="9" name="Picture 8" descr="A certificate in a box&#10;&#10;AI-generated content may be incorrect.">
            <a:extLst>
              <a:ext uri="{FF2B5EF4-FFF2-40B4-BE49-F238E27FC236}">
                <a16:creationId xmlns:a16="http://schemas.microsoft.com/office/drawing/2014/main" id="{3B15A57E-2703-8FBF-88CA-19AD35E19F3E}"/>
              </a:ext>
            </a:extLst>
          </p:cNvPr>
          <p:cNvPicPr>
            <a:picLocks noChangeAspect="1"/>
          </p:cNvPicPr>
          <p:nvPr/>
        </p:nvPicPr>
        <p:blipFill>
          <a:blip r:embed="rId2">
            <a:extLst>
              <a:ext uri="{28A0092B-C50C-407E-A947-70E740481C1C}">
                <a14:useLocalDpi xmlns:a14="http://schemas.microsoft.com/office/drawing/2010/main" val="0"/>
              </a:ext>
            </a:extLst>
          </a:blip>
          <a:srcRect l="19396" t="16034" r="10468" b="16839"/>
          <a:stretch>
            <a:fillRect/>
          </a:stretch>
        </p:blipFill>
        <p:spPr>
          <a:xfrm rot="5400000">
            <a:off x="-49804" y="1037490"/>
            <a:ext cx="4765675" cy="3420946"/>
          </a:xfrm>
          <a:prstGeom prst="rect">
            <a:avLst/>
          </a:prstGeom>
        </p:spPr>
      </p:pic>
      <p:pic>
        <p:nvPicPr>
          <p:cNvPr id="12" name="Picture 11">
            <a:extLst>
              <a:ext uri="{FF2B5EF4-FFF2-40B4-BE49-F238E27FC236}">
                <a16:creationId xmlns:a16="http://schemas.microsoft.com/office/drawing/2014/main" id="{8A125E45-08A2-D89A-0B7D-4A2423A5CCB6}"/>
              </a:ext>
            </a:extLst>
          </p:cNvPr>
          <p:cNvPicPr>
            <a:picLocks noChangeAspect="1"/>
          </p:cNvPicPr>
          <p:nvPr/>
        </p:nvPicPr>
        <p:blipFill>
          <a:blip r:embed="rId3"/>
          <a:stretch>
            <a:fillRect/>
          </a:stretch>
        </p:blipFill>
        <p:spPr>
          <a:xfrm>
            <a:off x="4680295" y="1926751"/>
            <a:ext cx="3800078" cy="3907536"/>
          </a:xfrm>
          <a:prstGeom prst="rect">
            <a:avLst/>
          </a:prstGeom>
        </p:spPr>
      </p:pic>
      <p:pic>
        <p:nvPicPr>
          <p:cNvPr id="13" name="Picture 12" descr="A person holding a sign&#10;&#10;AI-generated content may be incorrect.">
            <a:extLst>
              <a:ext uri="{FF2B5EF4-FFF2-40B4-BE49-F238E27FC236}">
                <a16:creationId xmlns:a16="http://schemas.microsoft.com/office/drawing/2014/main" id="{3F9E2994-EFAD-1E0A-6E94-E74B7B2B8CFE}"/>
              </a:ext>
            </a:extLst>
          </p:cNvPr>
          <p:cNvPicPr>
            <a:picLocks noChangeAspect="1"/>
          </p:cNvPicPr>
          <p:nvPr/>
        </p:nvPicPr>
        <p:blipFill>
          <a:blip r:embed="rId4"/>
          <a:stretch>
            <a:fillRect/>
          </a:stretch>
        </p:blipFill>
        <p:spPr>
          <a:xfrm>
            <a:off x="7984236" y="242900"/>
            <a:ext cx="3995928" cy="1561626"/>
          </a:xfrm>
          <a:prstGeom prst="rect">
            <a:avLst/>
          </a:prstGeom>
        </p:spPr>
      </p:pic>
    </p:spTree>
    <p:extLst>
      <p:ext uri="{BB962C8B-B14F-4D97-AF65-F5344CB8AC3E}">
        <p14:creationId xmlns:p14="http://schemas.microsoft.com/office/powerpoint/2010/main" val="1887748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E0F82-A6EC-9D78-C8C0-E1AD5E43DE24}"/>
              </a:ext>
            </a:extLst>
          </p:cNvPr>
          <p:cNvSpPr>
            <a:spLocks noGrp="1"/>
          </p:cNvSpPr>
          <p:nvPr>
            <p:ph type="title"/>
          </p:nvPr>
        </p:nvSpPr>
        <p:spPr>
          <a:xfrm>
            <a:off x="7439531" y="5384873"/>
            <a:ext cx="4565073" cy="881784"/>
          </a:xfrm>
        </p:spPr>
        <p:txBody>
          <a:bodyPr>
            <a:normAutofit/>
          </a:bodyPr>
          <a:lstStyle/>
          <a:p>
            <a:r>
              <a:rPr lang="en-US" sz="2800" dirty="0">
                <a:solidFill>
                  <a:srgbClr val="0070C0"/>
                </a:solidFill>
                <a:latin typeface="Aptos" panose="020B0004020202020204" pitchFamily="34" charset="0"/>
              </a:rPr>
              <a:t>https://www.cmapmx.org/</a:t>
            </a:r>
          </a:p>
        </p:txBody>
      </p:sp>
      <p:sp>
        <p:nvSpPr>
          <p:cNvPr id="3" name="Content Placeholder 2">
            <a:extLst>
              <a:ext uri="{FF2B5EF4-FFF2-40B4-BE49-F238E27FC236}">
                <a16:creationId xmlns:a16="http://schemas.microsoft.com/office/drawing/2014/main" id="{F3E98160-78D1-DFD9-448C-F2A16EED7217}"/>
              </a:ext>
            </a:extLst>
          </p:cNvPr>
          <p:cNvSpPr>
            <a:spLocks noGrp="1"/>
          </p:cNvSpPr>
          <p:nvPr>
            <p:ph idx="1"/>
          </p:nvPr>
        </p:nvSpPr>
        <p:spPr>
          <a:xfrm>
            <a:off x="557645" y="422852"/>
            <a:ext cx="6601331" cy="593437"/>
          </a:xfrm>
        </p:spPr>
        <p:txBody>
          <a:bodyPr/>
          <a:lstStyle/>
          <a:p>
            <a:pPr marL="0" indent="0">
              <a:buNone/>
            </a:pPr>
            <a:r>
              <a:rPr lang="en-US" dirty="0"/>
              <a:t>You  can find us at</a:t>
            </a:r>
          </a:p>
        </p:txBody>
      </p:sp>
      <p:sp>
        <p:nvSpPr>
          <p:cNvPr id="4" name="Footer Placeholder 3">
            <a:extLst>
              <a:ext uri="{FF2B5EF4-FFF2-40B4-BE49-F238E27FC236}">
                <a16:creationId xmlns:a16="http://schemas.microsoft.com/office/drawing/2014/main" id="{20CAF2E2-D193-9E11-260C-561A688CEE34}"/>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ED10D05A-7D4E-8146-57BF-8F4366110AEC}"/>
              </a:ext>
            </a:extLst>
          </p:cNvPr>
          <p:cNvSpPr>
            <a:spLocks noGrp="1"/>
          </p:cNvSpPr>
          <p:nvPr>
            <p:ph type="sldNum" sz="quarter" idx="12"/>
          </p:nvPr>
        </p:nvSpPr>
        <p:spPr/>
        <p:txBody>
          <a:bodyPr/>
          <a:lstStyle/>
          <a:p>
            <a:fld id="{61DE1A9C-DAC8-46F3-89E6-D667C107F0A3}" type="slidenum">
              <a:rPr lang="en-US" smtClean="0"/>
              <a:t>25</a:t>
            </a:fld>
            <a:endParaRPr lang="en-US"/>
          </a:p>
        </p:txBody>
      </p:sp>
      <p:pic>
        <p:nvPicPr>
          <p:cNvPr id="7" name="Picture 6">
            <a:extLst>
              <a:ext uri="{FF2B5EF4-FFF2-40B4-BE49-F238E27FC236}">
                <a16:creationId xmlns:a16="http://schemas.microsoft.com/office/drawing/2014/main" id="{BF868C2A-036B-F086-DD02-28C1E770A4A5}"/>
              </a:ext>
            </a:extLst>
          </p:cNvPr>
          <p:cNvPicPr>
            <a:picLocks noChangeAspect="1"/>
          </p:cNvPicPr>
          <p:nvPr/>
        </p:nvPicPr>
        <p:blipFill>
          <a:blip r:embed="rId2"/>
          <a:stretch>
            <a:fillRect/>
          </a:stretch>
        </p:blipFill>
        <p:spPr>
          <a:xfrm>
            <a:off x="462574" y="1156756"/>
            <a:ext cx="7320217" cy="3116173"/>
          </a:xfrm>
          <a:prstGeom prst="rect">
            <a:avLst/>
          </a:prstGeom>
        </p:spPr>
      </p:pic>
    </p:spTree>
    <p:extLst>
      <p:ext uri="{BB962C8B-B14F-4D97-AF65-F5344CB8AC3E}">
        <p14:creationId xmlns:p14="http://schemas.microsoft.com/office/powerpoint/2010/main" val="705611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BBA5-B10F-521F-3240-6AFAE8C73A30}"/>
              </a:ext>
            </a:extLst>
          </p:cNvPr>
          <p:cNvSpPr>
            <a:spLocks noGrp="1"/>
          </p:cNvSpPr>
          <p:nvPr>
            <p:ph type="title"/>
          </p:nvPr>
        </p:nvSpPr>
        <p:spPr/>
        <p:txBody>
          <a:bodyPr/>
          <a:lstStyle/>
          <a:p>
            <a:r>
              <a:rPr lang="en-US" dirty="0"/>
              <a:t>Closing thoughts: What our colleagues think</a:t>
            </a:r>
          </a:p>
        </p:txBody>
      </p:sp>
      <p:sp>
        <p:nvSpPr>
          <p:cNvPr id="3" name="Content Placeholder 2">
            <a:extLst>
              <a:ext uri="{FF2B5EF4-FFF2-40B4-BE49-F238E27FC236}">
                <a16:creationId xmlns:a16="http://schemas.microsoft.com/office/drawing/2014/main" id="{F8DA476B-6F8A-97C9-643B-C6A344E57FE6}"/>
              </a:ext>
            </a:extLst>
          </p:cNvPr>
          <p:cNvSpPr>
            <a:spLocks noGrp="1"/>
          </p:cNvSpPr>
          <p:nvPr>
            <p:ph idx="1"/>
          </p:nvPr>
        </p:nvSpPr>
        <p:spPr/>
        <p:txBody>
          <a:bodyPr>
            <a:normAutofit/>
          </a:bodyPr>
          <a:lstStyle/>
          <a:p>
            <a:pPr marL="0" indent="0">
              <a:buNone/>
            </a:pPr>
            <a:r>
              <a:rPr lang="en-US" dirty="0"/>
              <a:t>“The creation and activities of CMAP have allowed me to establish contacts in the field, both in Mexico and abroad“</a:t>
            </a:r>
          </a:p>
          <a:p>
            <a:pPr marL="0" indent="0">
              <a:buNone/>
            </a:pPr>
            <a:endParaRPr lang="en-US" dirty="0"/>
          </a:p>
          <a:p>
            <a:pPr marL="0" indent="0">
              <a:buNone/>
            </a:pPr>
            <a:r>
              <a:rPr lang="en-US" dirty="0"/>
              <a:t>“Thanks to the community, the outreach to students at different levels in Mexico is considerably greater than any independent effort any of its members could achieve”</a:t>
            </a:r>
          </a:p>
          <a:p>
            <a:pPr marL="0" indent="0">
              <a:buNone/>
            </a:pPr>
            <a:endParaRPr lang="en-US" dirty="0"/>
          </a:p>
          <a:p>
            <a:pPr marL="0" indent="0">
              <a:buNone/>
            </a:pPr>
            <a:r>
              <a:rPr lang="en-US" dirty="0"/>
              <a:t>“Demonstrating a united front in support of the field conveys a greater level of commitment than that of any individual member”</a:t>
            </a:r>
          </a:p>
        </p:txBody>
      </p:sp>
      <p:sp>
        <p:nvSpPr>
          <p:cNvPr id="4" name="Footer Placeholder 3">
            <a:extLst>
              <a:ext uri="{FF2B5EF4-FFF2-40B4-BE49-F238E27FC236}">
                <a16:creationId xmlns:a16="http://schemas.microsoft.com/office/drawing/2014/main" id="{D75CFBE6-CEB5-B5FD-8B63-DE23C39E4FD3}"/>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B1F1017B-AE75-BA9D-E9D0-5D9DEDDDE427}"/>
              </a:ext>
            </a:extLst>
          </p:cNvPr>
          <p:cNvSpPr>
            <a:spLocks noGrp="1"/>
          </p:cNvSpPr>
          <p:nvPr>
            <p:ph type="sldNum" sz="quarter" idx="12"/>
          </p:nvPr>
        </p:nvSpPr>
        <p:spPr/>
        <p:txBody>
          <a:bodyPr/>
          <a:lstStyle/>
          <a:p>
            <a:fld id="{61DE1A9C-DAC8-46F3-89E6-D667C107F0A3}" type="slidenum">
              <a:rPr lang="en-US" smtClean="0"/>
              <a:t>26</a:t>
            </a:fld>
            <a:endParaRPr lang="en-US"/>
          </a:p>
        </p:txBody>
      </p:sp>
    </p:spTree>
    <p:extLst>
      <p:ext uri="{BB962C8B-B14F-4D97-AF65-F5344CB8AC3E}">
        <p14:creationId xmlns:p14="http://schemas.microsoft.com/office/powerpoint/2010/main" val="2098333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7B76-ED2E-A8E3-6D89-32F4025B7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0EB4C-A05B-A9F7-88AD-4FBD8E3AE43F}"/>
              </a:ext>
            </a:extLst>
          </p:cNvPr>
          <p:cNvSpPr>
            <a:spLocks noGrp="1"/>
          </p:cNvSpPr>
          <p:nvPr>
            <p:ph type="title"/>
          </p:nvPr>
        </p:nvSpPr>
        <p:spPr/>
        <p:txBody>
          <a:bodyPr/>
          <a:lstStyle/>
          <a:p>
            <a:r>
              <a:rPr lang="en-US" dirty="0"/>
              <a:t>… second part</a:t>
            </a:r>
          </a:p>
        </p:txBody>
      </p:sp>
      <p:sp>
        <p:nvSpPr>
          <p:cNvPr id="3" name="Content Placeholder 2">
            <a:extLst>
              <a:ext uri="{FF2B5EF4-FFF2-40B4-BE49-F238E27FC236}">
                <a16:creationId xmlns:a16="http://schemas.microsoft.com/office/drawing/2014/main" id="{DBC5080D-26F5-7AAC-68DD-765A004ABF12}"/>
              </a:ext>
            </a:extLst>
          </p:cNvPr>
          <p:cNvSpPr>
            <a:spLocks noGrp="1"/>
          </p:cNvSpPr>
          <p:nvPr>
            <p:ph idx="1"/>
          </p:nvPr>
        </p:nvSpPr>
        <p:spPr/>
        <p:txBody>
          <a:bodyPr>
            <a:normAutofit/>
          </a:bodyPr>
          <a:lstStyle/>
          <a:p>
            <a:pPr marL="0" indent="0">
              <a:buNone/>
            </a:pPr>
            <a:r>
              <a:rPr lang="en-US" dirty="0"/>
              <a:t>“Throughout CMAP conferences, workshops, and meetings, I've had the opportunity to interact with other members, many of whom hold prominent positions in prestigious laboratories”</a:t>
            </a:r>
          </a:p>
          <a:p>
            <a:pPr marL="0" indent="0">
              <a:buNone/>
            </a:pPr>
            <a:r>
              <a:rPr lang="en-US" dirty="0"/>
              <a:t>“This has opened the doors for more Mexicans to access these positions. Their careers inspire me to continue developing and fill me with pride” </a:t>
            </a:r>
          </a:p>
          <a:p>
            <a:pPr marL="0" indent="0">
              <a:buNone/>
            </a:pPr>
            <a:r>
              <a:rPr lang="en-US" dirty="0"/>
              <a:t>“It's very enriching to hear how the international community recognizes the work of Mexican scientists”</a:t>
            </a:r>
          </a:p>
          <a:p>
            <a:pPr marL="0" indent="0">
              <a:buNone/>
            </a:pPr>
            <a:r>
              <a:rPr lang="en-US" dirty="0"/>
              <a:t>“It has put me in contact with various experts in the field of accelerators”</a:t>
            </a:r>
          </a:p>
        </p:txBody>
      </p:sp>
      <p:sp>
        <p:nvSpPr>
          <p:cNvPr id="4" name="Footer Placeholder 3">
            <a:extLst>
              <a:ext uri="{FF2B5EF4-FFF2-40B4-BE49-F238E27FC236}">
                <a16:creationId xmlns:a16="http://schemas.microsoft.com/office/drawing/2014/main" id="{D1F8AD24-C34A-B27B-D14D-30659AF41843}"/>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AC5EAEDD-4D19-13A6-2EEA-EC5284EFD55E}"/>
              </a:ext>
            </a:extLst>
          </p:cNvPr>
          <p:cNvSpPr>
            <a:spLocks noGrp="1"/>
          </p:cNvSpPr>
          <p:nvPr>
            <p:ph type="sldNum" sz="quarter" idx="12"/>
          </p:nvPr>
        </p:nvSpPr>
        <p:spPr/>
        <p:txBody>
          <a:bodyPr/>
          <a:lstStyle/>
          <a:p>
            <a:fld id="{61DE1A9C-DAC8-46F3-89E6-D667C107F0A3}" type="slidenum">
              <a:rPr lang="en-US" smtClean="0"/>
              <a:t>27</a:t>
            </a:fld>
            <a:endParaRPr lang="en-US"/>
          </a:p>
        </p:txBody>
      </p:sp>
    </p:spTree>
    <p:extLst>
      <p:ext uri="{BB962C8B-B14F-4D97-AF65-F5344CB8AC3E}">
        <p14:creationId xmlns:p14="http://schemas.microsoft.com/office/powerpoint/2010/main" val="3739601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FD30FD-5C9B-71BC-1236-8D45B5E1516D}"/>
              </a:ext>
            </a:extLst>
          </p:cNvPr>
          <p:cNvSpPr>
            <a:spLocks noGrp="1"/>
          </p:cNvSpPr>
          <p:nvPr>
            <p:ph idx="1"/>
          </p:nvPr>
        </p:nvSpPr>
        <p:spPr>
          <a:xfrm>
            <a:off x="6753338" y="3286563"/>
            <a:ext cx="5058103" cy="1603375"/>
          </a:xfrm>
        </p:spPr>
        <p:txBody>
          <a:bodyPr>
            <a:normAutofit/>
          </a:bodyPr>
          <a:lstStyle/>
          <a:p>
            <a:pPr marL="0" indent="0">
              <a:buNone/>
            </a:pPr>
            <a:r>
              <a:rPr lang="en-US" sz="4400" dirty="0">
                <a:latin typeface="Aptos" panose="020B0004020202020204" pitchFamily="34" charset="0"/>
              </a:rPr>
              <a:t>Thank you for your Attention!</a:t>
            </a:r>
          </a:p>
        </p:txBody>
      </p:sp>
      <p:sp>
        <p:nvSpPr>
          <p:cNvPr id="4" name="Footer Placeholder 3">
            <a:extLst>
              <a:ext uri="{FF2B5EF4-FFF2-40B4-BE49-F238E27FC236}">
                <a16:creationId xmlns:a16="http://schemas.microsoft.com/office/drawing/2014/main" id="{4517921B-F634-228A-FE26-532ABBF3B1DB}"/>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C318E315-D8D4-A77E-46D5-022AE90FDA19}"/>
              </a:ext>
            </a:extLst>
          </p:cNvPr>
          <p:cNvSpPr>
            <a:spLocks noGrp="1"/>
          </p:cNvSpPr>
          <p:nvPr>
            <p:ph type="sldNum" sz="quarter" idx="12"/>
          </p:nvPr>
        </p:nvSpPr>
        <p:spPr/>
        <p:txBody>
          <a:bodyPr/>
          <a:lstStyle/>
          <a:p>
            <a:fld id="{61DE1A9C-DAC8-46F3-89E6-D667C107F0A3}" type="slidenum">
              <a:rPr lang="en-US" smtClean="0"/>
              <a:t>28</a:t>
            </a:fld>
            <a:endParaRPr lang="en-US"/>
          </a:p>
        </p:txBody>
      </p:sp>
      <p:pic>
        <p:nvPicPr>
          <p:cNvPr id="8" name="Picture 7" descr="A close up of a white surface&#10;&#10;AI-generated content may be incorrect.">
            <a:extLst>
              <a:ext uri="{FF2B5EF4-FFF2-40B4-BE49-F238E27FC236}">
                <a16:creationId xmlns:a16="http://schemas.microsoft.com/office/drawing/2014/main" id="{EA6BA037-5BBB-B39D-D5C7-980F3F1750C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71120" y="0"/>
            <a:ext cx="11836400" cy="6858000"/>
          </a:xfrm>
          <a:prstGeom prst="rect">
            <a:avLst/>
          </a:prstGeom>
        </p:spPr>
      </p:pic>
      <p:pic>
        <p:nvPicPr>
          <p:cNvPr id="7" name="Picture 6">
            <a:extLst>
              <a:ext uri="{FF2B5EF4-FFF2-40B4-BE49-F238E27FC236}">
                <a16:creationId xmlns:a16="http://schemas.microsoft.com/office/drawing/2014/main" id="{0E5D7C60-2C33-D87F-3320-67068F24866F}"/>
              </a:ext>
            </a:extLst>
          </p:cNvPr>
          <p:cNvPicPr>
            <a:picLocks noChangeAspect="1"/>
          </p:cNvPicPr>
          <p:nvPr/>
        </p:nvPicPr>
        <p:blipFill>
          <a:blip r:embed="rId3"/>
          <a:stretch>
            <a:fillRect/>
          </a:stretch>
        </p:blipFill>
        <p:spPr>
          <a:xfrm>
            <a:off x="185023" y="0"/>
            <a:ext cx="5515745" cy="6792273"/>
          </a:xfrm>
          <a:prstGeom prst="rect">
            <a:avLst/>
          </a:prstGeom>
        </p:spPr>
      </p:pic>
    </p:spTree>
    <p:extLst>
      <p:ext uri="{BB962C8B-B14F-4D97-AF65-F5344CB8AC3E}">
        <p14:creationId xmlns:p14="http://schemas.microsoft.com/office/powerpoint/2010/main" val="408270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48AA-B5EC-B359-AFB5-DF3366B7FE54}"/>
            </a:ext>
          </a:extLst>
        </p:cNvPr>
        <p:cNvGrpSpPr/>
        <p:nvPr/>
      </p:nvGrpSpPr>
      <p:grpSpPr>
        <a:xfrm>
          <a:off x="0" y="0"/>
          <a:ext cx="0" cy="0"/>
          <a:chOff x="0" y="0"/>
          <a:chExt cx="0" cy="0"/>
        </a:xfrm>
      </p:grpSpPr>
      <p:pic>
        <p:nvPicPr>
          <p:cNvPr id="7" name="Picture 6" descr="A close up of a white surface&#10;&#10;AI-generated content may be incorrect.">
            <a:extLst>
              <a:ext uri="{FF2B5EF4-FFF2-40B4-BE49-F238E27FC236}">
                <a16:creationId xmlns:a16="http://schemas.microsoft.com/office/drawing/2014/main" id="{94A48A3E-A8FA-B593-DCEF-19D536DF8E7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71120" y="0"/>
            <a:ext cx="11836400" cy="6858000"/>
          </a:xfrm>
          <a:prstGeom prst="rect">
            <a:avLst/>
          </a:prstGeom>
        </p:spPr>
      </p:pic>
      <p:sp>
        <p:nvSpPr>
          <p:cNvPr id="2" name="Title 1">
            <a:extLst>
              <a:ext uri="{FF2B5EF4-FFF2-40B4-BE49-F238E27FC236}">
                <a16:creationId xmlns:a16="http://schemas.microsoft.com/office/drawing/2014/main" id="{EDE87490-9088-7151-7CDC-5482B822E2C2}"/>
              </a:ext>
            </a:extLst>
          </p:cNvPr>
          <p:cNvSpPr>
            <a:spLocks noGrp="1"/>
          </p:cNvSpPr>
          <p:nvPr>
            <p:ph type="title"/>
          </p:nvPr>
        </p:nvSpPr>
        <p:spPr/>
        <p:txBody>
          <a:bodyPr/>
          <a:lstStyle/>
          <a:p>
            <a:r>
              <a:rPr lang="en-US" b="1" dirty="0"/>
              <a:t>A particle accelerator physicist</a:t>
            </a:r>
            <a:endParaRPr lang="en-US" dirty="0"/>
          </a:p>
        </p:txBody>
      </p:sp>
      <p:sp>
        <p:nvSpPr>
          <p:cNvPr id="3" name="Content Placeholder 2">
            <a:extLst>
              <a:ext uri="{FF2B5EF4-FFF2-40B4-BE49-F238E27FC236}">
                <a16:creationId xmlns:a16="http://schemas.microsoft.com/office/drawing/2014/main" id="{306687C9-1EB2-CAF2-47AA-170429255F9E}"/>
              </a:ext>
            </a:extLst>
          </p:cNvPr>
          <p:cNvSpPr>
            <a:spLocks noGrp="1"/>
          </p:cNvSpPr>
          <p:nvPr>
            <p:ph idx="1"/>
          </p:nvPr>
        </p:nvSpPr>
        <p:spPr>
          <a:xfrm>
            <a:off x="284480" y="1825625"/>
            <a:ext cx="11308080" cy="1984375"/>
          </a:xfrm>
        </p:spPr>
        <p:txBody>
          <a:bodyPr/>
          <a:lstStyle/>
          <a:p>
            <a:pPr marL="0" indent="0">
              <a:buNone/>
            </a:pPr>
            <a:r>
              <a:rPr lang="en-US" dirty="0"/>
              <a:t>is a scientist who specializes in designing, operating, and studying particle accelerators—machines that accelerate charged particles (like electrons, protons, or ions) to very high speeds for research and practical applications.</a:t>
            </a:r>
          </a:p>
        </p:txBody>
      </p:sp>
      <p:sp>
        <p:nvSpPr>
          <p:cNvPr id="4" name="Footer Placeholder 3">
            <a:extLst>
              <a:ext uri="{FF2B5EF4-FFF2-40B4-BE49-F238E27FC236}">
                <a16:creationId xmlns:a16="http://schemas.microsoft.com/office/drawing/2014/main" id="{7E021B53-C347-FCED-3128-3C032CB57891}"/>
              </a:ext>
            </a:extLst>
          </p:cNvPr>
          <p:cNvSpPr>
            <a:spLocks noGrp="1"/>
          </p:cNvSpPr>
          <p:nvPr>
            <p:ph type="ftr" sz="quarter" idx="11"/>
          </p:nvPr>
        </p:nvSpPr>
        <p:spPr/>
        <p:txBody>
          <a:bodyPr/>
          <a:lstStyle/>
          <a:p>
            <a:r>
              <a:rPr lang="es-ES" dirty="0"/>
              <a:t>MWPF2025                      León, </a:t>
            </a:r>
            <a:r>
              <a:rPr lang="es-ES" dirty="0" err="1"/>
              <a:t>Gto</a:t>
            </a:r>
            <a:r>
              <a:rPr lang="es-ES" dirty="0"/>
              <a:t>                           Karla </a:t>
            </a:r>
            <a:r>
              <a:rPr lang="es-ES" dirty="0" err="1"/>
              <a:t>Cantún</a:t>
            </a:r>
            <a:endParaRPr lang="en-US" dirty="0"/>
          </a:p>
        </p:txBody>
      </p:sp>
      <p:sp>
        <p:nvSpPr>
          <p:cNvPr id="5" name="Slide Number Placeholder 4">
            <a:extLst>
              <a:ext uri="{FF2B5EF4-FFF2-40B4-BE49-F238E27FC236}">
                <a16:creationId xmlns:a16="http://schemas.microsoft.com/office/drawing/2014/main" id="{62691D00-EC8F-AACD-7A3F-3BA5CAE19C97}"/>
              </a:ext>
            </a:extLst>
          </p:cNvPr>
          <p:cNvSpPr>
            <a:spLocks noGrp="1"/>
          </p:cNvSpPr>
          <p:nvPr>
            <p:ph type="sldNum" sz="quarter" idx="12"/>
          </p:nvPr>
        </p:nvSpPr>
        <p:spPr/>
        <p:txBody>
          <a:bodyPr/>
          <a:lstStyle/>
          <a:p>
            <a:fld id="{61DE1A9C-DAC8-46F3-89E6-D667C107F0A3}" type="slidenum">
              <a:rPr lang="en-US" smtClean="0"/>
              <a:t>3</a:t>
            </a:fld>
            <a:endParaRPr lang="en-US"/>
          </a:p>
        </p:txBody>
      </p:sp>
    </p:spTree>
    <p:extLst>
      <p:ext uri="{BB962C8B-B14F-4D97-AF65-F5344CB8AC3E}">
        <p14:creationId xmlns:p14="http://schemas.microsoft.com/office/powerpoint/2010/main" val="1383716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grpSp>
        <p:nvGrpSpPr>
          <p:cNvPr id="2" name="Group 1">
            <a:extLst>
              <a:ext uri="{FF2B5EF4-FFF2-40B4-BE49-F238E27FC236}">
                <a16:creationId xmlns:a16="http://schemas.microsoft.com/office/drawing/2014/main" id="{F2FC9489-AB3B-1CFA-DC8E-4C44B9699352}"/>
              </a:ext>
            </a:extLst>
          </p:cNvPr>
          <p:cNvGrpSpPr/>
          <p:nvPr/>
        </p:nvGrpSpPr>
        <p:grpSpPr>
          <a:xfrm>
            <a:off x="2184400" y="1887162"/>
            <a:ext cx="10764411" cy="5212271"/>
            <a:chOff x="1863540" y="-1028848"/>
            <a:chExt cx="13138519" cy="7165324"/>
          </a:xfrm>
        </p:grpSpPr>
        <p:pic>
          <p:nvPicPr>
            <p:cNvPr id="3" name="Picture 2">
              <a:extLst>
                <a:ext uri="{FF2B5EF4-FFF2-40B4-BE49-F238E27FC236}">
                  <a16:creationId xmlns:a16="http://schemas.microsoft.com/office/drawing/2014/main" id="{980DB71B-33DF-6757-37FF-097E7BD73126}"/>
                </a:ext>
              </a:extLst>
            </p:cNvPr>
            <p:cNvPicPr>
              <a:picLocks noChangeAspect="1"/>
            </p:cNvPicPr>
            <p:nvPr/>
          </p:nvPicPr>
          <p:blipFill>
            <a:blip r:embed="rId3"/>
            <a:stretch>
              <a:fillRect/>
            </a:stretch>
          </p:blipFill>
          <p:spPr>
            <a:xfrm>
              <a:off x="1863540" y="-1028848"/>
              <a:ext cx="13138519" cy="7165324"/>
            </a:xfrm>
            <a:prstGeom prst="rect">
              <a:avLst/>
            </a:prstGeom>
          </p:spPr>
        </p:pic>
        <p:sp>
          <p:nvSpPr>
            <p:cNvPr id="4" name="Rectangle 3">
              <a:extLst>
                <a:ext uri="{FF2B5EF4-FFF2-40B4-BE49-F238E27FC236}">
                  <a16:creationId xmlns:a16="http://schemas.microsoft.com/office/drawing/2014/main" id="{229FCF13-CD33-971E-A905-3D0953BC7314}"/>
                </a:ext>
              </a:extLst>
            </p:cNvPr>
            <p:cNvSpPr/>
            <p:nvPr/>
          </p:nvSpPr>
          <p:spPr>
            <a:xfrm>
              <a:off x="2215808" y="-655691"/>
              <a:ext cx="4257040" cy="2049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7" name="Google Shape;467;p39"/>
          <p:cNvSpPr/>
          <p:nvPr/>
        </p:nvSpPr>
        <p:spPr>
          <a:xfrm>
            <a:off x="0" y="1"/>
            <a:ext cx="12192000" cy="881111"/>
          </a:xfrm>
          <a:prstGeom prst="rect">
            <a:avLst/>
          </a:prstGeom>
          <a:solidFill>
            <a:srgbClr val="1F3864"/>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468" name="Google Shape;468;p39"/>
          <p:cNvSpPr txBox="1">
            <a:spLocks noGrp="1"/>
          </p:cNvSpPr>
          <p:nvPr>
            <p:ph type="title"/>
          </p:nvPr>
        </p:nvSpPr>
        <p:spPr>
          <a:xfrm>
            <a:off x="266700" y="-107939"/>
            <a:ext cx="9070340" cy="11430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lt1"/>
              </a:buClr>
              <a:buSzPts val="3300"/>
            </a:pPr>
            <a:r>
              <a:rPr lang="es-419" b="1" dirty="0" err="1">
                <a:solidFill>
                  <a:schemeClr val="lt1"/>
                </a:solidFill>
              </a:rPr>
              <a:t>Particle</a:t>
            </a:r>
            <a:r>
              <a:rPr lang="es-419" b="1" dirty="0">
                <a:solidFill>
                  <a:schemeClr val="lt1"/>
                </a:solidFill>
              </a:rPr>
              <a:t> </a:t>
            </a:r>
            <a:r>
              <a:rPr lang="es-419" b="1" dirty="0" err="1">
                <a:solidFill>
                  <a:schemeClr val="lt1"/>
                </a:solidFill>
              </a:rPr>
              <a:t>accelerators</a:t>
            </a:r>
            <a:endParaRPr dirty="0"/>
          </a:p>
        </p:txBody>
      </p:sp>
      <p:sp>
        <p:nvSpPr>
          <p:cNvPr id="469" name="Google Shape;469;p39"/>
          <p:cNvSpPr txBox="1">
            <a:spLocks noGrp="1"/>
          </p:cNvSpPr>
          <p:nvPr>
            <p:ph type="body" idx="1"/>
          </p:nvPr>
        </p:nvSpPr>
        <p:spPr>
          <a:xfrm>
            <a:off x="95251" y="1209675"/>
            <a:ext cx="8572500" cy="4983163"/>
          </a:xfrm>
          <a:prstGeom prst="rect">
            <a:avLst/>
          </a:prstGeom>
          <a:noFill/>
          <a:ln>
            <a:noFill/>
          </a:ln>
        </p:spPr>
        <p:txBody>
          <a:bodyPr spcFirstLastPara="1" vert="horz" wrap="square" lIns="91433" tIns="45700" rIns="91433" bIns="45700" rtlCol="0" anchor="t" anchorCtr="0">
            <a:normAutofit/>
          </a:bodyPr>
          <a:lstStyle/>
          <a:p>
            <a:pPr marL="237061" indent="-228594">
              <a:spcBef>
                <a:spcPts val="0"/>
              </a:spcBef>
              <a:buClr>
                <a:schemeClr val="dk1"/>
              </a:buClr>
              <a:buSzPts val="2100"/>
            </a:pPr>
            <a:r>
              <a:rPr lang="es-419" dirty="0"/>
              <a:t>Beam </a:t>
            </a:r>
            <a:r>
              <a:rPr lang="es-419" dirty="0" err="1"/>
              <a:t>source</a:t>
            </a:r>
            <a:endParaRPr dirty="0"/>
          </a:p>
          <a:p>
            <a:pPr marL="237061" indent="-50799">
              <a:spcBef>
                <a:spcPts val="1067"/>
              </a:spcBef>
              <a:buClr>
                <a:schemeClr val="dk1"/>
              </a:buClr>
              <a:buSzPts val="2100"/>
              <a:buNone/>
            </a:pPr>
            <a:endParaRPr dirty="0"/>
          </a:p>
          <a:p>
            <a:pPr marL="237061" indent="-228594">
              <a:spcBef>
                <a:spcPts val="1067"/>
              </a:spcBef>
              <a:buClr>
                <a:schemeClr val="dk1"/>
              </a:buClr>
              <a:buSzPts val="2100"/>
            </a:pPr>
            <a:r>
              <a:rPr lang="es-419" dirty="0"/>
              <a:t>Accelerator </a:t>
            </a:r>
            <a:r>
              <a:rPr lang="es-419" dirty="0" err="1"/>
              <a:t>structures</a:t>
            </a:r>
            <a:endParaRPr dirty="0"/>
          </a:p>
          <a:p>
            <a:pPr marL="237061" indent="-50799">
              <a:spcBef>
                <a:spcPts val="1067"/>
              </a:spcBef>
              <a:buClr>
                <a:schemeClr val="dk1"/>
              </a:buClr>
              <a:buSzPts val="2100"/>
              <a:buNone/>
            </a:pPr>
            <a:endParaRPr dirty="0"/>
          </a:p>
          <a:p>
            <a:pPr marL="237061" indent="-228594">
              <a:spcBef>
                <a:spcPts val="1067"/>
              </a:spcBef>
              <a:buClr>
                <a:schemeClr val="dk1"/>
              </a:buClr>
              <a:buSzPts val="2100"/>
            </a:pPr>
            <a:r>
              <a:rPr lang="es-419" dirty="0" err="1"/>
              <a:t>Magnets</a:t>
            </a:r>
            <a:endParaRPr dirty="0"/>
          </a:p>
          <a:p>
            <a:pPr marL="237061" indent="-50799">
              <a:spcBef>
                <a:spcPts val="1067"/>
              </a:spcBef>
              <a:buClr>
                <a:schemeClr val="dk1"/>
              </a:buClr>
              <a:buSzPts val="2100"/>
              <a:buNone/>
            </a:pPr>
            <a:endParaRPr dirty="0"/>
          </a:p>
          <a:p>
            <a:pPr marL="237061" indent="-228594">
              <a:spcBef>
                <a:spcPts val="1067"/>
              </a:spcBef>
              <a:buClr>
                <a:schemeClr val="dk1"/>
              </a:buClr>
              <a:buSzPts val="2100"/>
            </a:pPr>
            <a:r>
              <a:rPr lang="es-419" dirty="0" err="1"/>
              <a:t>Vaccum</a:t>
            </a:r>
            <a:r>
              <a:rPr lang="es-419" dirty="0"/>
              <a:t> </a:t>
            </a:r>
            <a:r>
              <a:rPr lang="es-419" dirty="0" err="1"/>
              <a:t>Chamber</a:t>
            </a:r>
            <a:endParaRPr dirty="0"/>
          </a:p>
          <a:p>
            <a:pPr marL="237061" indent="-50799">
              <a:spcBef>
                <a:spcPts val="1067"/>
              </a:spcBef>
              <a:buClr>
                <a:schemeClr val="dk1"/>
              </a:buClr>
              <a:buSzPts val="2100"/>
              <a:buNone/>
            </a:pPr>
            <a:endParaRPr dirty="0"/>
          </a:p>
          <a:p>
            <a:pPr marL="237061" indent="-228594">
              <a:spcBef>
                <a:spcPts val="1067"/>
              </a:spcBef>
              <a:buClr>
                <a:schemeClr val="dk1"/>
              </a:buClr>
              <a:buSzPts val="2100"/>
            </a:pPr>
            <a:r>
              <a:rPr lang="es-419" dirty="0" err="1"/>
              <a:t>Instrumentation</a:t>
            </a:r>
            <a:endParaRPr dirty="0"/>
          </a:p>
          <a:p>
            <a:pPr marL="237061" indent="-50799">
              <a:spcBef>
                <a:spcPts val="1067"/>
              </a:spcBef>
              <a:buClr>
                <a:schemeClr val="dk1"/>
              </a:buClr>
              <a:buSzPts val="2100"/>
              <a:buNone/>
            </a:pPr>
            <a:endParaRPr dirty="0"/>
          </a:p>
        </p:txBody>
      </p:sp>
      <p:pic>
        <p:nvPicPr>
          <p:cNvPr id="470" name="Google Shape;470;p39"/>
          <p:cNvPicPr preferRelativeResize="0"/>
          <p:nvPr/>
        </p:nvPicPr>
        <p:blipFill rotWithShape="1">
          <a:blip r:embed="rId4">
            <a:alphaModFix/>
          </a:blip>
          <a:srcRect/>
          <a:stretch/>
        </p:blipFill>
        <p:spPr>
          <a:xfrm>
            <a:off x="2649788" y="970191"/>
            <a:ext cx="2588619" cy="916971"/>
          </a:xfrm>
          <a:prstGeom prst="rect">
            <a:avLst/>
          </a:prstGeom>
          <a:noFill/>
          <a:ln>
            <a:noFill/>
          </a:ln>
        </p:spPr>
      </p:pic>
      <p:pic>
        <p:nvPicPr>
          <p:cNvPr id="471" name="Google Shape;471;p39"/>
          <p:cNvPicPr preferRelativeResize="0"/>
          <p:nvPr/>
        </p:nvPicPr>
        <p:blipFill rotWithShape="1">
          <a:blip r:embed="rId5">
            <a:alphaModFix/>
          </a:blip>
          <a:srcRect/>
          <a:stretch/>
        </p:blipFill>
        <p:spPr>
          <a:xfrm>
            <a:off x="4092803" y="1976241"/>
            <a:ext cx="1951841" cy="1311419"/>
          </a:xfrm>
          <a:prstGeom prst="rect">
            <a:avLst/>
          </a:prstGeom>
          <a:noFill/>
          <a:ln>
            <a:noFill/>
          </a:ln>
        </p:spPr>
      </p:pic>
      <p:pic>
        <p:nvPicPr>
          <p:cNvPr id="472" name="Google Shape;472;p39"/>
          <p:cNvPicPr preferRelativeResize="0"/>
          <p:nvPr/>
        </p:nvPicPr>
        <p:blipFill rotWithShape="1">
          <a:blip r:embed="rId6">
            <a:alphaModFix/>
          </a:blip>
          <a:srcRect/>
          <a:stretch/>
        </p:blipFill>
        <p:spPr>
          <a:xfrm>
            <a:off x="1839893" y="2739263"/>
            <a:ext cx="1619789" cy="1504844"/>
          </a:xfrm>
          <a:prstGeom prst="rect">
            <a:avLst/>
          </a:prstGeom>
          <a:noFill/>
          <a:ln>
            <a:noFill/>
          </a:ln>
        </p:spPr>
      </p:pic>
      <p:pic>
        <p:nvPicPr>
          <p:cNvPr id="473" name="Google Shape;473;p39"/>
          <p:cNvPicPr preferRelativeResize="0"/>
          <p:nvPr/>
        </p:nvPicPr>
        <p:blipFill rotWithShape="1">
          <a:blip r:embed="rId7">
            <a:alphaModFix/>
          </a:blip>
          <a:srcRect l="12336" t="-33" r="4814"/>
          <a:stretch/>
        </p:blipFill>
        <p:spPr>
          <a:xfrm>
            <a:off x="3426296" y="3903264"/>
            <a:ext cx="1333013" cy="1311419"/>
          </a:xfrm>
          <a:prstGeom prst="rect">
            <a:avLst/>
          </a:prstGeom>
          <a:noFill/>
          <a:ln>
            <a:noFill/>
          </a:ln>
        </p:spPr>
      </p:pic>
      <p:sp>
        <p:nvSpPr>
          <p:cNvPr id="5" name="TextBox 4">
            <a:extLst>
              <a:ext uri="{FF2B5EF4-FFF2-40B4-BE49-F238E27FC236}">
                <a16:creationId xmlns:a16="http://schemas.microsoft.com/office/drawing/2014/main" id="{B24B56A9-FA5E-8C3C-DDDE-D127DE18A280}"/>
              </a:ext>
            </a:extLst>
          </p:cNvPr>
          <p:cNvSpPr txBox="1"/>
          <p:nvPr/>
        </p:nvSpPr>
        <p:spPr>
          <a:xfrm>
            <a:off x="7129040" y="6300138"/>
            <a:ext cx="4531361" cy="369332"/>
          </a:xfrm>
          <a:prstGeom prst="rect">
            <a:avLst/>
          </a:prstGeom>
          <a:noFill/>
        </p:spPr>
        <p:txBody>
          <a:bodyPr wrap="square">
            <a:spAutoFit/>
          </a:bodyPr>
          <a:lstStyle/>
          <a:p>
            <a:r>
              <a:rPr lang="es-MX" b="1" dirty="0">
                <a:latin typeface="CMSSBX10"/>
              </a:rPr>
              <a:t>FCC </a:t>
            </a:r>
            <a:r>
              <a:rPr lang="es-MX" b="1" dirty="0" err="1">
                <a:latin typeface="CMSSBX10"/>
              </a:rPr>
              <a:t>Feasibility</a:t>
            </a:r>
            <a:r>
              <a:rPr lang="es-MX" b="1" dirty="0">
                <a:latin typeface="CMSSBX10"/>
              </a:rPr>
              <a:t> </a:t>
            </a:r>
            <a:r>
              <a:rPr lang="es-MX" b="1" dirty="0" err="1">
                <a:latin typeface="CMSSBX10"/>
              </a:rPr>
              <a:t>Study</a:t>
            </a:r>
            <a:r>
              <a:rPr lang="es-MX" b="1" dirty="0">
                <a:latin typeface="CMSSBX10"/>
              </a:rPr>
              <a:t> </a:t>
            </a:r>
            <a:r>
              <a:rPr lang="es-MX" b="1" dirty="0" err="1">
                <a:latin typeface="CMSSBX10"/>
              </a:rPr>
              <a:t>Report</a:t>
            </a:r>
            <a:r>
              <a:rPr lang="es-MX" dirty="0">
                <a:latin typeface="CMSSBX10"/>
              </a:rPr>
              <a:t>, </a:t>
            </a:r>
            <a:r>
              <a:rPr lang="en-US" i="1" dirty="0">
                <a:latin typeface="CMSSBX10"/>
              </a:rPr>
              <a:t>Vol 2, 2025</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BC9E42A-50D9-31A8-456F-D7551CCF848E}"/>
              </a:ext>
            </a:extLst>
          </p:cNvPr>
          <p:cNvGrpSpPr/>
          <p:nvPr/>
        </p:nvGrpSpPr>
        <p:grpSpPr>
          <a:xfrm>
            <a:off x="-392908" y="454867"/>
            <a:ext cx="13138519" cy="7165324"/>
            <a:chOff x="1863540" y="-1028848"/>
            <a:chExt cx="13138519" cy="7165324"/>
          </a:xfrm>
        </p:grpSpPr>
        <p:pic>
          <p:nvPicPr>
            <p:cNvPr id="3" name="Picture 2">
              <a:extLst>
                <a:ext uri="{FF2B5EF4-FFF2-40B4-BE49-F238E27FC236}">
                  <a16:creationId xmlns:a16="http://schemas.microsoft.com/office/drawing/2014/main" id="{F608E1AA-F2DD-2703-560E-777DA21E0B31}"/>
                </a:ext>
              </a:extLst>
            </p:cNvPr>
            <p:cNvPicPr>
              <a:picLocks noChangeAspect="1"/>
            </p:cNvPicPr>
            <p:nvPr/>
          </p:nvPicPr>
          <p:blipFill>
            <a:blip r:embed="rId2"/>
            <a:stretch>
              <a:fillRect/>
            </a:stretch>
          </p:blipFill>
          <p:spPr>
            <a:xfrm>
              <a:off x="1863540" y="-1028848"/>
              <a:ext cx="13138519" cy="7165324"/>
            </a:xfrm>
            <a:prstGeom prst="rect">
              <a:avLst/>
            </a:prstGeom>
          </p:spPr>
        </p:pic>
        <p:sp>
          <p:nvSpPr>
            <p:cNvPr id="32" name="Rectangle 31">
              <a:extLst>
                <a:ext uri="{FF2B5EF4-FFF2-40B4-BE49-F238E27FC236}">
                  <a16:creationId xmlns:a16="http://schemas.microsoft.com/office/drawing/2014/main" id="{16EF4180-C913-F91D-4703-21C3DA548ACC}"/>
                </a:ext>
              </a:extLst>
            </p:cNvPr>
            <p:cNvSpPr/>
            <p:nvPr/>
          </p:nvSpPr>
          <p:spPr>
            <a:xfrm>
              <a:off x="2215808" y="-655691"/>
              <a:ext cx="4257040" cy="2049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0B33E5E3-A78E-FC04-D140-18F5AAC2B98D}"/>
              </a:ext>
            </a:extLst>
          </p:cNvPr>
          <p:cNvSpPr>
            <a:spLocks noGrp="1"/>
          </p:cNvSpPr>
          <p:nvPr>
            <p:ph type="sldNum" sz="quarter" idx="12"/>
          </p:nvPr>
        </p:nvSpPr>
        <p:spPr/>
        <p:txBody>
          <a:bodyPr/>
          <a:lstStyle/>
          <a:p>
            <a:fld id="{88A1DFE4-5FC5-43BD-BB7E-75EAD82B965F}" type="slidenum">
              <a:rPr lang="en-US" noProof="0" smtClean="0"/>
              <a:pPr/>
              <a:t>5</a:t>
            </a:fld>
            <a:endParaRPr lang="en-US" noProof="0"/>
          </a:p>
        </p:txBody>
      </p:sp>
      <p:sp>
        <p:nvSpPr>
          <p:cNvPr id="2" name="Title 1">
            <a:extLst>
              <a:ext uri="{FF2B5EF4-FFF2-40B4-BE49-F238E27FC236}">
                <a16:creationId xmlns:a16="http://schemas.microsoft.com/office/drawing/2014/main" id="{1E6C3170-A6D6-DAAB-75FC-2F72E348C1F4}"/>
              </a:ext>
            </a:extLst>
          </p:cNvPr>
          <p:cNvSpPr>
            <a:spLocks noGrp="1"/>
          </p:cNvSpPr>
          <p:nvPr>
            <p:ph type="ctrTitle"/>
          </p:nvPr>
        </p:nvSpPr>
        <p:spPr>
          <a:xfrm>
            <a:off x="21566" y="16178"/>
            <a:ext cx="5421084" cy="592456"/>
          </a:xfrm>
        </p:spPr>
        <p:style>
          <a:lnRef idx="2">
            <a:schemeClr val="dk1">
              <a:shade val="15000"/>
            </a:schemeClr>
          </a:lnRef>
          <a:fillRef idx="1">
            <a:schemeClr val="dk1"/>
          </a:fillRef>
          <a:effectRef idx="0">
            <a:schemeClr val="dk1"/>
          </a:effectRef>
          <a:fontRef idx="minor">
            <a:schemeClr val="lt1"/>
          </a:fontRef>
        </p:style>
        <p:txBody>
          <a:bodyPr/>
          <a:lstStyle/>
          <a:p>
            <a:r>
              <a:rPr lang="en-US" sz="3200" cap="none" dirty="0">
                <a:solidFill>
                  <a:schemeClr val="bg1"/>
                </a:solidFill>
                <a:latin typeface="+mn-lt"/>
              </a:rPr>
              <a:t>FCC-ee Injector Complex</a:t>
            </a:r>
          </a:p>
        </p:txBody>
      </p:sp>
      <p:sp>
        <p:nvSpPr>
          <p:cNvPr id="16" name="TextBox 15">
            <a:extLst>
              <a:ext uri="{FF2B5EF4-FFF2-40B4-BE49-F238E27FC236}">
                <a16:creationId xmlns:a16="http://schemas.microsoft.com/office/drawing/2014/main" id="{595EF27D-E2E8-4A94-36DA-3F66769C07AF}"/>
              </a:ext>
            </a:extLst>
          </p:cNvPr>
          <p:cNvSpPr txBox="1"/>
          <p:nvPr/>
        </p:nvSpPr>
        <p:spPr>
          <a:xfrm>
            <a:off x="139142" y="1038977"/>
            <a:ext cx="2938625" cy="1077218"/>
          </a:xfrm>
          <a:prstGeom prst="rect">
            <a:avLst/>
          </a:prstGeom>
          <a:noFill/>
        </p:spPr>
        <p:txBody>
          <a:bodyPr wrap="none" rtlCol="0">
            <a:spAutoFit/>
          </a:bodyPr>
          <a:lstStyle/>
          <a:p>
            <a:r>
              <a:rPr lang="en-US" sz="3200" dirty="0"/>
              <a:t>Lepton transfer</a:t>
            </a:r>
          </a:p>
          <a:p>
            <a:r>
              <a:rPr lang="en-US" sz="3200" dirty="0"/>
              <a:t>line:</a:t>
            </a:r>
          </a:p>
        </p:txBody>
      </p:sp>
      <p:grpSp>
        <p:nvGrpSpPr>
          <p:cNvPr id="42" name="Group 41">
            <a:extLst>
              <a:ext uri="{FF2B5EF4-FFF2-40B4-BE49-F238E27FC236}">
                <a16:creationId xmlns:a16="http://schemas.microsoft.com/office/drawing/2014/main" id="{26605CC9-BD78-052A-0972-0D25409105C5}"/>
              </a:ext>
            </a:extLst>
          </p:cNvPr>
          <p:cNvGrpSpPr/>
          <p:nvPr/>
        </p:nvGrpSpPr>
        <p:grpSpPr>
          <a:xfrm>
            <a:off x="228015" y="3206515"/>
            <a:ext cx="10601352" cy="1578200"/>
            <a:chOff x="228015" y="3206515"/>
            <a:chExt cx="10601352" cy="1578200"/>
          </a:xfrm>
        </p:grpSpPr>
        <p:pic>
          <p:nvPicPr>
            <p:cNvPr id="18" name="Graphic 17" descr="Marker with solid fill">
              <a:extLst>
                <a:ext uri="{FF2B5EF4-FFF2-40B4-BE49-F238E27FC236}">
                  <a16:creationId xmlns:a16="http://schemas.microsoft.com/office/drawing/2014/main" id="{6582DB35-1D8F-76CA-E007-25C0F8CBD5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4967" y="3870315"/>
              <a:ext cx="914400" cy="914400"/>
            </a:xfrm>
            <a:prstGeom prst="rect">
              <a:avLst/>
            </a:prstGeom>
          </p:spPr>
        </p:pic>
        <p:sp>
          <p:nvSpPr>
            <p:cNvPr id="19" name="Subtitle 2">
              <a:extLst>
                <a:ext uri="{FF2B5EF4-FFF2-40B4-BE49-F238E27FC236}">
                  <a16:creationId xmlns:a16="http://schemas.microsoft.com/office/drawing/2014/main" id="{ACFE1BB7-7E1D-5D47-A149-76699C6B36DF}"/>
                </a:ext>
              </a:extLst>
            </p:cNvPr>
            <p:cNvSpPr txBox="1">
              <a:spLocks/>
            </p:cNvSpPr>
            <p:nvPr/>
          </p:nvSpPr>
          <p:spPr>
            <a:xfrm>
              <a:off x="228015" y="3206515"/>
              <a:ext cx="914400" cy="483908"/>
            </a:xfrm>
            <a:prstGeom prst="rect">
              <a:avLst/>
            </a:prstGeom>
            <a:solidFill>
              <a:srgbClr val="FF000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LINAC</a:t>
              </a:r>
            </a:p>
          </p:txBody>
        </p:sp>
      </p:grpSp>
      <p:grpSp>
        <p:nvGrpSpPr>
          <p:cNvPr id="41" name="Group 40">
            <a:extLst>
              <a:ext uri="{FF2B5EF4-FFF2-40B4-BE49-F238E27FC236}">
                <a16:creationId xmlns:a16="http://schemas.microsoft.com/office/drawing/2014/main" id="{5A6957BE-C3C8-F194-EC2E-E0B360A2737B}"/>
              </a:ext>
            </a:extLst>
          </p:cNvPr>
          <p:cNvGrpSpPr/>
          <p:nvPr/>
        </p:nvGrpSpPr>
        <p:grpSpPr>
          <a:xfrm>
            <a:off x="228015" y="2665851"/>
            <a:ext cx="10287701" cy="2404259"/>
            <a:chOff x="228015" y="2665851"/>
            <a:chExt cx="10287701" cy="2404259"/>
          </a:xfrm>
        </p:grpSpPr>
        <p:sp>
          <p:nvSpPr>
            <p:cNvPr id="5" name="Subtitle 2">
              <a:extLst>
                <a:ext uri="{FF2B5EF4-FFF2-40B4-BE49-F238E27FC236}">
                  <a16:creationId xmlns:a16="http://schemas.microsoft.com/office/drawing/2014/main" id="{C8239D3D-87D5-26CD-A239-57B4DA6AD32A}"/>
                </a:ext>
              </a:extLst>
            </p:cNvPr>
            <p:cNvSpPr txBox="1">
              <a:spLocks/>
            </p:cNvSpPr>
            <p:nvPr/>
          </p:nvSpPr>
          <p:spPr>
            <a:xfrm>
              <a:off x="228015" y="2665851"/>
              <a:ext cx="1018216" cy="483908"/>
            </a:xfrm>
            <a:prstGeom prst="rect">
              <a:avLst/>
            </a:prstGeom>
            <a:solidFill>
              <a:srgbClr val="C0000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Source</a:t>
              </a:r>
            </a:p>
          </p:txBody>
        </p:sp>
        <p:pic>
          <p:nvPicPr>
            <p:cNvPr id="21" name="Graphic 20" descr="Marker with solid fill">
              <a:extLst>
                <a:ext uri="{FF2B5EF4-FFF2-40B4-BE49-F238E27FC236}">
                  <a16:creationId xmlns:a16="http://schemas.microsoft.com/office/drawing/2014/main" id="{71B37F9B-ED47-CF50-CFEA-2437DD431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1316" y="4155710"/>
              <a:ext cx="914400" cy="914400"/>
            </a:xfrm>
            <a:prstGeom prst="rect">
              <a:avLst/>
            </a:prstGeom>
          </p:spPr>
        </p:pic>
      </p:grpSp>
      <p:grpSp>
        <p:nvGrpSpPr>
          <p:cNvPr id="43" name="Group 42">
            <a:extLst>
              <a:ext uri="{FF2B5EF4-FFF2-40B4-BE49-F238E27FC236}">
                <a16:creationId xmlns:a16="http://schemas.microsoft.com/office/drawing/2014/main" id="{A349F474-2C0F-7BE5-50DC-109B2A0639D1}"/>
              </a:ext>
            </a:extLst>
          </p:cNvPr>
          <p:cNvGrpSpPr/>
          <p:nvPr/>
        </p:nvGrpSpPr>
        <p:grpSpPr>
          <a:xfrm>
            <a:off x="228015" y="3493505"/>
            <a:ext cx="11135836" cy="914400"/>
            <a:chOff x="228015" y="3493505"/>
            <a:chExt cx="11135836" cy="914400"/>
          </a:xfrm>
        </p:grpSpPr>
        <p:pic>
          <p:nvPicPr>
            <p:cNvPr id="20" name="Graphic 19" descr="Marker with solid fill">
              <a:extLst>
                <a:ext uri="{FF2B5EF4-FFF2-40B4-BE49-F238E27FC236}">
                  <a16:creationId xmlns:a16="http://schemas.microsoft.com/office/drawing/2014/main" id="{F4C83333-BEB8-215F-2635-E70BA44C63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9451" y="3493505"/>
              <a:ext cx="914400" cy="914400"/>
            </a:xfrm>
            <a:prstGeom prst="rect">
              <a:avLst/>
            </a:prstGeom>
          </p:spPr>
        </p:pic>
        <p:sp>
          <p:nvSpPr>
            <p:cNvPr id="27" name="Subtitle 2">
              <a:extLst>
                <a:ext uri="{FF2B5EF4-FFF2-40B4-BE49-F238E27FC236}">
                  <a16:creationId xmlns:a16="http://schemas.microsoft.com/office/drawing/2014/main" id="{B9166660-521C-646A-E8A2-3F805F827652}"/>
                </a:ext>
              </a:extLst>
            </p:cNvPr>
            <p:cNvSpPr txBox="1">
              <a:spLocks/>
            </p:cNvSpPr>
            <p:nvPr/>
          </p:nvSpPr>
          <p:spPr>
            <a:xfrm>
              <a:off x="228015" y="3769676"/>
              <a:ext cx="1689794" cy="483908"/>
            </a:xfrm>
            <a:prstGeom prst="rect">
              <a:avLst/>
            </a:prstGeom>
            <a:solidFill>
              <a:srgbClr val="FF9933"/>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Damping ring</a:t>
              </a:r>
            </a:p>
          </p:txBody>
        </p:sp>
      </p:grpSp>
      <p:grpSp>
        <p:nvGrpSpPr>
          <p:cNvPr id="44" name="Group 43">
            <a:extLst>
              <a:ext uri="{FF2B5EF4-FFF2-40B4-BE49-F238E27FC236}">
                <a16:creationId xmlns:a16="http://schemas.microsoft.com/office/drawing/2014/main" id="{25900A71-E15F-0F9C-1F12-57563119E5F6}"/>
              </a:ext>
            </a:extLst>
          </p:cNvPr>
          <p:cNvGrpSpPr/>
          <p:nvPr/>
        </p:nvGrpSpPr>
        <p:grpSpPr>
          <a:xfrm>
            <a:off x="228015" y="4335249"/>
            <a:ext cx="9868894" cy="914400"/>
            <a:chOff x="228015" y="4335249"/>
            <a:chExt cx="9868894" cy="914400"/>
          </a:xfrm>
        </p:grpSpPr>
        <p:pic>
          <p:nvPicPr>
            <p:cNvPr id="17" name="Graphic 16" descr="Marker with solid fill">
              <a:extLst>
                <a:ext uri="{FF2B5EF4-FFF2-40B4-BE49-F238E27FC236}">
                  <a16:creationId xmlns:a16="http://schemas.microsoft.com/office/drawing/2014/main" id="{FDA95106-4935-E490-E676-291F36ACD5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2509" y="4335249"/>
              <a:ext cx="914400" cy="914400"/>
            </a:xfrm>
            <a:prstGeom prst="rect">
              <a:avLst/>
            </a:prstGeom>
          </p:spPr>
        </p:pic>
        <p:sp>
          <p:nvSpPr>
            <p:cNvPr id="28" name="Subtitle 2">
              <a:extLst>
                <a:ext uri="{FF2B5EF4-FFF2-40B4-BE49-F238E27FC236}">
                  <a16:creationId xmlns:a16="http://schemas.microsoft.com/office/drawing/2014/main" id="{F8B85BA9-A0E7-6541-5936-FBAE083444F3}"/>
                </a:ext>
              </a:extLst>
            </p:cNvPr>
            <p:cNvSpPr txBox="1">
              <a:spLocks/>
            </p:cNvSpPr>
            <p:nvPr/>
          </p:nvSpPr>
          <p:spPr>
            <a:xfrm>
              <a:off x="228015" y="4352349"/>
              <a:ext cx="1173529" cy="483908"/>
            </a:xfrm>
            <a:prstGeom prst="rect">
              <a:avLst/>
            </a:prstGeom>
            <a:solidFill>
              <a:srgbClr val="66330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HE LINAC</a:t>
              </a:r>
            </a:p>
          </p:txBody>
        </p:sp>
      </p:grpSp>
      <p:grpSp>
        <p:nvGrpSpPr>
          <p:cNvPr id="47" name="Group 46">
            <a:extLst>
              <a:ext uri="{FF2B5EF4-FFF2-40B4-BE49-F238E27FC236}">
                <a16:creationId xmlns:a16="http://schemas.microsoft.com/office/drawing/2014/main" id="{4E77D2B4-D8D4-97C1-2DCD-618D514C1D68}"/>
              </a:ext>
            </a:extLst>
          </p:cNvPr>
          <p:cNvGrpSpPr/>
          <p:nvPr/>
        </p:nvGrpSpPr>
        <p:grpSpPr>
          <a:xfrm>
            <a:off x="228014" y="3430978"/>
            <a:ext cx="5768247" cy="2650305"/>
            <a:chOff x="228014" y="3430978"/>
            <a:chExt cx="5768247" cy="2650305"/>
          </a:xfrm>
        </p:grpSpPr>
        <p:pic>
          <p:nvPicPr>
            <p:cNvPr id="24" name="Graphic 23" descr="Marker with solid fill">
              <a:extLst>
                <a:ext uri="{FF2B5EF4-FFF2-40B4-BE49-F238E27FC236}">
                  <a16:creationId xmlns:a16="http://schemas.microsoft.com/office/drawing/2014/main" id="{036066A7-2078-A078-79BB-BD1118E89E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81861" y="3430978"/>
              <a:ext cx="914400" cy="914400"/>
            </a:xfrm>
            <a:prstGeom prst="rect">
              <a:avLst/>
            </a:prstGeom>
          </p:spPr>
        </p:pic>
        <p:sp>
          <p:nvSpPr>
            <p:cNvPr id="29" name="Subtitle 2">
              <a:extLst>
                <a:ext uri="{FF2B5EF4-FFF2-40B4-BE49-F238E27FC236}">
                  <a16:creationId xmlns:a16="http://schemas.microsoft.com/office/drawing/2014/main" id="{777F9AC5-A2A9-36DD-65F7-5A07B02A841D}"/>
                </a:ext>
              </a:extLst>
            </p:cNvPr>
            <p:cNvSpPr txBox="1">
              <a:spLocks/>
            </p:cNvSpPr>
            <p:nvPr/>
          </p:nvSpPr>
          <p:spPr>
            <a:xfrm>
              <a:off x="228014" y="5597375"/>
              <a:ext cx="1173529" cy="483908"/>
            </a:xfrm>
            <a:prstGeom prst="rect">
              <a:avLst/>
            </a:prstGeom>
            <a:solidFill>
              <a:schemeClr val="accent3"/>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booster</a:t>
              </a:r>
            </a:p>
          </p:txBody>
        </p:sp>
      </p:grpSp>
      <p:grpSp>
        <p:nvGrpSpPr>
          <p:cNvPr id="46" name="Group 45">
            <a:extLst>
              <a:ext uri="{FF2B5EF4-FFF2-40B4-BE49-F238E27FC236}">
                <a16:creationId xmlns:a16="http://schemas.microsoft.com/office/drawing/2014/main" id="{4B1B9E74-3F42-C706-59EE-A0E5B3600BAC}"/>
              </a:ext>
            </a:extLst>
          </p:cNvPr>
          <p:cNvGrpSpPr/>
          <p:nvPr/>
        </p:nvGrpSpPr>
        <p:grpSpPr>
          <a:xfrm>
            <a:off x="228015" y="4980155"/>
            <a:ext cx="6234175" cy="1004355"/>
            <a:chOff x="228015" y="4980155"/>
            <a:chExt cx="6234175" cy="1004355"/>
          </a:xfrm>
        </p:grpSpPr>
        <p:pic>
          <p:nvPicPr>
            <p:cNvPr id="22" name="Graphic 21" descr="Marker with solid fill">
              <a:extLst>
                <a:ext uri="{FF2B5EF4-FFF2-40B4-BE49-F238E27FC236}">
                  <a16:creationId xmlns:a16="http://schemas.microsoft.com/office/drawing/2014/main" id="{EB77806D-6B1C-96FE-6377-5A679E39C9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7790" y="5070110"/>
              <a:ext cx="914400" cy="914400"/>
            </a:xfrm>
            <a:prstGeom prst="rect">
              <a:avLst/>
            </a:prstGeom>
          </p:spPr>
        </p:pic>
        <p:sp>
          <p:nvSpPr>
            <p:cNvPr id="30" name="Subtitle 2">
              <a:extLst>
                <a:ext uri="{FF2B5EF4-FFF2-40B4-BE49-F238E27FC236}">
                  <a16:creationId xmlns:a16="http://schemas.microsoft.com/office/drawing/2014/main" id="{8968CD3C-0A2D-6A65-9041-2BD0CF2E3582}"/>
                </a:ext>
              </a:extLst>
            </p:cNvPr>
            <p:cNvSpPr txBox="1">
              <a:spLocks/>
            </p:cNvSpPr>
            <p:nvPr/>
          </p:nvSpPr>
          <p:spPr>
            <a:xfrm>
              <a:off x="228015" y="4980155"/>
              <a:ext cx="1946399" cy="483908"/>
            </a:xfrm>
            <a:prstGeom prst="rect">
              <a:avLst/>
            </a:prstGeom>
            <a:solidFill>
              <a:srgbClr val="92D050"/>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injector </a:t>
              </a:r>
              <a:r>
                <a:rPr lang="en-US" sz="2800" dirty="0" err="1">
                  <a:solidFill>
                    <a:schemeClr val="bg1"/>
                  </a:solidFill>
                  <a:latin typeface="Alasassy Caps" panose="020F0502020204030204" pitchFamily="2" charset="0"/>
                </a:rPr>
                <a:t>tunel</a:t>
              </a:r>
              <a:endParaRPr lang="en-US" sz="2800" dirty="0">
                <a:solidFill>
                  <a:schemeClr val="bg1"/>
                </a:solidFill>
                <a:latin typeface="Alasassy Caps" panose="020F0502020204030204" pitchFamily="2" charset="0"/>
              </a:endParaRPr>
            </a:p>
          </p:txBody>
        </p:sp>
      </p:grpSp>
      <p:grpSp>
        <p:nvGrpSpPr>
          <p:cNvPr id="48" name="Group 47">
            <a:extLst>
              <a:ext uri="{FF2B5EF4-FFF2-40B4-BE49-F238E27FC236}">
                <a16:creationId xmlns:a16="http://schemas.microsoft.com/office/drawing/2014/main" id="{95EAB2D1-8D7A-235F-017D-E9CFE9702D1B}"/>
              </a:ext>
            </a:extLst>
          </p:cNvPr>
          <p:cNvGrpSpPr/>
          <p:nvPr/>
        </p:nvGrpSpPr>
        <p:grpSpPr>
          <a:xfrm>
            <a:off x="228014" y="3087167"/>
            <a:ext cx="6727731" cy="3585128"/>
            <a:chOff x="228014" y="3087167"/>
            <a:chExt cx="6727731" cy="3585128"/>
          </a:xfrm>
        </p:grpSpPr>
        <p:pic>
          <p:nvPicPr>
            <p:cNvPr id="23" name="Graphic 22" descr="Marker with solid fill">
              <a:extLst>
                <a:ext uri="{FF2B5EF4-FFF2-40B4-BE49-F238E27FC236}">
                  <a16:creationId xmlns:a16="http://schemas.microsoft.com/office/drawing/2014/main" id="{DADD32E5-4B09-5C7F-E27C-5F5D9D6567B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1345" y="3087167"/>
              <a:ext cx="914400" cy="914400"/>
            </a:xfrm>
            <a:prstGeom prst="rect">
              <a:avLst/>
            </a:prstGeom>
          </p:spPr>
        </p:pic>
        <p:sp>
          <p:nvSpPr>
            <p:cNvPr id="31" name="Subtitle 2">
              <a:extLst>
                <a:ext uri="{FF2B5EF4-FFF2-40B4-BE49-F238E27FC236}">
                  <a16:creationId xmlns:a16="http://schemas.microsoft.com/office/drawing/2014/main" id="{BD1A9371-31B0-133C-8901-464E9E222B6D}"/>
                </a:ext>
              </a:extLst>
            </p:cNvPr>
            <p:cNvSpPr txBox="1">
              <a:spLocks/>
            </p:cNvSpPr>
            <p:nvPr/>
          </p:nvSpPr>
          <p:spPr>
            <a:xfrm>
              <a:off x="228014" y="6188387"/>
              <a:ext cx="1184399" cy="483908"/>
            </a:xfrm>
            <a:prstGeom prst="rect">
              <a:avLst/>
            </a:prstGeom>
            <a:solidFill>
              <a:schemeClr val="accent1">
                <a:lumMod val="50000"/>
              </a:schemeClr>
            </a:solidFill>
          </p:spPr>
          <p:txBody>
            <a:bodyPr vert="horz" lIns="91440" tIns="45720" rIns="91440" bIns="45720" rtlCol="0">
              <a:noAutofit/>
            </a:bodyPr>
            <a:lstStyle>
              <a:lvl1pPr marL="0" indent="0" algn="ctr" defTabSz="914377" rtl="0" eaLnBrk="1" latinLnBrk="0" hangingPunct="1">
                <a:lnSpc>
                  <a:spcPts val="1851"/>
                </a:lnSpc>
                <a:spcBef>
                  <a:spcPts val="0"/>
                </a:spcBef>
                <a:buFont typeface="Arial" panose="020B0604020202020204" pitchFamily="34" charset="0"/>
                <a:buNone/>
                <a:defRPr sz="1600" kern="1200">
                  <a:solidFill>
                    <a:schemeClr val="tx1"/>
                  </a:solidFill>
                  <a:latin typeface="+mn-lt"/>
                  <a:ea typeface="+mn-ea"/>
                  <a:cs typeface="+mn-cs"/>
                </a:defRPr>
              </a:lvl1pPr>
              <a:lvl2pPr marL="457189" indent="0" algn="ctr" defTabSz="914377" rtl="0" eaLnBrk="1" latinLnBrk="0" hangingPunct="1">
                <a:lnSpc>
                  <a:spcPts val="1851"/>
                </a:lnSpc>
                <a:spcBef>
                  <a:spcPts val="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ts val="1851"/>
                </a:lnSpc>
                <a:spcBef>
                  <a:spcPts val="0"/>
                </a:spcBef>
                <a:buSzPct val="100000"/>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ts val="1851"/>
                </a:lnSpc>
                <a:spcBef>
                  <a:spcPts val="0"/>
                </a:spcBef>
                <a:buSzPct val="100000"/>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chemeClr val="bg1"/>
                  </a:solidFill>
                  <a:latin typeface="Alasassy Caps" panose="020F0502020204030204" pitchFamily="2" charset="0"/>
                </a:rPr>
                <a:t>collider</a:t>
              </a:r>
            </a:p>
          </p:txBody>
        </p:sp>
      </p:grpSp>
      <p:sp>
        <p:nvSpPr>
          <p:cNvPr id="52" name="TextBox 51">
            <a:extLst>
              <a:ext uri="{FF2B5EF4-FFF2-40B4-BE49-F238E27FC236}">
                <a16:creationId xmlns:a16="http://schemas.microsoft.com/office/drawing/2014/main" id="{B53ADD3A-7A9A-A0C6-1536-99347E9CDAB6}"/>
              </a:ext>
            </a:extLst>
          </p:cNvPr>
          <p:cNvSpPr txBox="1"/>
          <p:nvPr/>
        </p:nvSpPr>
        <p:spPr>
          <a:xfrm>
            <a:off x="7129040" y="6300138"/>
            <a:ext cx="4531361" cy="369332"/>
          </a:xfrm>
          <a:prstGeom prst="rect">
            <a:avLst/>
          </a:prstGeom>
          <a:noFill/>
        </p:spPr>
        <p:txBody>
          <a:bodyPr wrap="square">
            <a:spAutoFit/>
          </a:bodyPr>
          <a:lstStyle/>
          <a:p>
            <a:r>
              <a:rPr lang="es-MX" b="1" dirty="0">
                <a:latin typeface="CMSSBX10"/>
              </a:rPr>
              <a:t>FCC </a:t>
            </a:r>
            <a:r>
              <a:rPr lang="es-MX" b="1" dirty="0" err="1">
                <a:latin typeface="CMSSBX10"/>
              </a:rPr>
              <a:t>Feasibility</a:t>
            </a:r>
            <a:r>
              <a:rPr lang="es-MX" b="1" dirty="0">
                <a:latin typeface="CMSSBX10"/>
              </a:rPr>
              <a:t> </a:t>
            </a:r>
            <a:r>
              <a:rPr lang="es-MX" b="1" dirty="0" err="1">
                <a:latin typeface="CMSSBX10"/>
              </a:rPr>
              <a:t>Study</a:t>
            </a:r>
            <a:r>
              <a:rPr lang="es-MX" b="1" dirty="0">
                <a:latin typeface="CMSSBX10"/>
              </a:rPr>
              <a:t> </a:t>
            </a:r>
            <a:r>
              <a:rPr lang="es-MX" b="1" dirty="0" err="1">
                <a:latin typeface="CMSSBX10"/>
              </a:rPr>
              <a:t>Report</a:t>
            </a:r>
            <a:r>
              <a:rPr lang="es-MX" dirty="0">
                <a:latin typeface="CMSSBX10"/>
              </a:rPr>
              <a:t>, </a:t>
            </a:r>
            <a:r>
              <a:rPr lang="en-US" i="1" dirty="0">
                <a:latin typeface="CMSSBX10"/>
              </a:rPr>
              <a:t>Vol 2, 2025</a:t>
            </a:r>
            <a:endParaRPr lang="en-US" dirty="0"/>
          </a:p>
        </p:txBody>
      </p:sp>
    </p:spTree>
    <p:extLst>
      <p:ext uri="{BB962C8B-B14F-4D97-AF65-F5344CB8AC3E}">
        <p14:creationId xmlns:p14="http://schemas.microsoft.com/office/powerpoint/2010/main" val="269500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6368-BE61-CAD6-0FC6-9126DBAC0DC7}"/>
              </a:ext>
            </a:extLst>
          </p:cNvPr>
          <p:cNvSpPr>
            <a:spLocks noGrp="1"/>
          </p:cNvSpPr>
          <p:nvPr>
            <p:ph type="title"/>
          </p:nvPr>
        </p:nvSpPr>
        <p:spPr/>
        <p:txBody>
          <a:bodyPr/>
          <a:lstStyle/>
          <a:p>
            <a:r>
              <a:rPr lang="en-US" dirty="0"/>
              <a:t>Mexican Community for Particle </a:t>
            </a:r>
            <a:br>
              <a:rPr lang="en-US" dirty="0"/>
            </a:br>
            <a:r>
              <a:rPr lang="en-US" dirty="0"/>
              <a:t>Accelerators CMAP</a:t>
            </a:r>
          </a:p>
        </p:txBody>
      </p:sp>
      <p:sp>
        <p:nvSpPr>
          <p:cNvPr id="3" name="Content Placeholder 2">
            <a:extLst>
              <a:ext uri="{FF2B5EF4-FFF2-40B4-BE49-F238E27FC236}">
                <a16:creationId xmlns:a16="http://schemas.microsoft.com/office/drawing/2014/main" id="{816F097F-E0C8-55D1-3E3B-5C56495E0195}"/>
              </a:ext>
            </a:extLst>
          </p:cNvPr>
          <p:cNvSpPr>
            <a:spLocks noGrp="1"/>
          </p:cNvSpPr>
          <p:nvPr>
            <p:ph idx="1"/>
          </p:nvPr>
        </p:nvSpPr>
        <p:spPr>
          <a:xfrm>
            <a:off x="838200" y="3151188"/>
            <a:ext cx="3974432" cy="1853949"/>
          </a:xfrm>
        </p:spPr>
        <p:txBody>
          <a:bodyPr/>
          <a:lstStyle/>
          <a:p>
            <a:pPr marL="0" indent="0">
              <a:buNone/>
            </a:pPr>
            <a:r>
              <a:rPr lang="en-US" dirty="0"/>
              <a:t>To promote and develop the area of particle accelerators in México and around the world.</a:t>
            </a:r>
          </a:p>
        </p:txBody>
      </p:sp>
      <p:grpSp>
        <p:nvGrpSpPr>
          <p:cNvPr id="7" name="Group 6">
            <a:extLst>
              <a:ext uri="{FF2B5EF4-FFF2-40B4-BE49-F238E27FC236}">
                <a16:creationId xmlns:a16="http://schemas.microsoft.com/office/drawing/2014/main" id="{E25E6C39-EB78-C95D-CE95-C0BD7493EDE6}"/>
              </a:ext>
            </a:extLst>
          </p:cNvPr>
          <p:cNvGrpSpPr/>
          <p:nvPr/>
        </p:nvGrpSpPr>
        <p:grpSpPr>
          <a:xfrm>
            <a:off x="5500748" y="1999567"/>
            <a:ext cx="6077327" cy="4157190"/>
            <a:chOff x="5500748" y="1999567"/>
            <a:chExt cx="6077327" cy="4157190"/>
          </a:xfrm>
        </p:grpSpPr>
        <p:pic>
          <p:nvPicPr>
            <p:cNvPr id="5" name="Picture 4">
              <a:extLst>
                <a:ext uri="{FF2B5EF4-FFF2-40B4-BE49-F238E27FC236}">
                  <a16:creationId xmlns:a16="http://schemas.microsoft.com/office/drawing/2014/main" id="{DCC3D9E0-76EF-DFCD-F12F-9FADA9CC1F13}"/>
                </a:ext>
              </a:extLst>
            </p:cNvPr>
            <p:cNvPicPr>
              <a:picLocks noChangeAspect="1"/>
            </p:cNvPicPr>
            <p:nvPr/>
          </p:nvPicPr>
          <p:blipFill>
            <a:blip r:embed="rId2">
              <a:alphaModFix amt="50000"/>
            </a:blip>
            <a:stretch>
              <a:fillRect/>
            </a:stretch>
          </p:blipFill>
          <p:spPr>
            <a:xfrm>
              <a:off x="5500748" y="1999567"/>
              <a:ext cx="6077327" cy="4157190"/>
            </a:xfrm>
            <a:prstGeom prst="rect">
              <a:avLst/>
            </a:prstGeom>
          </p:spPr>
        </p:pic>
        <p:pic>
          <p:nvPicPr>
            <p:cNvPr id="6" name="Picture 5" descr="A black and red logo&#10;&#10;AI-generated content may be incorrect.">
              <a:extLst>
                <a:ext uri="{FF2B5EF4-FFF2-40B4-BE49-F238E27FC236}">
                  <a16:creationId xmlns:a16="http://schemas.microsoft.com/office/drawing/2014/main" id="{BEF1C2E1-8AC8-A3FA-E1BE-CB2F2080AAF3}"/>
                </a:ext>
              </a:extLst>
            </p:cNvPr>
            <p:cNvPicPr>
              <a:picLocks noChangeAspect="1"/>
            </p:cNvPicPr>
            <p:nvPr/>
          </p:nvPicPr>
          <p:blipFill>
            <a:blip r:embed="rId3">
              <a:alphaModFix amt="50000"/>
            </a:blip>
            <a:stretch>
              <a:fillRect/>
            </a:stretch>
          </p:blipFill>
          <p:spPr>
            <a:xfrm>
              <a:off x="8539411" y="5078697"/>
              <a:ext cx="2934834" cy="1078060"/>
            </a:xfrm>
            <a:prstGeom prst="rect">
              <a:avLst/>
            </a:prstGeom>
          </p:spPr>
        </p:pic>
      </p:grpSp>
      <p:sp>
        <p:nvSpPr>
          <p:cNvPr id="4" name="Footer Placeholder 3">
            <a:extLst>
              <a:ext uri="{FF2B5EF4-FFF2-40B4-BE49-F238E27FC236}">
                <a16:creationId xmlns:a16="http://schemas.microsoft.com/office/drawing/2014/main" id="{3F4FE2F9-AABA-E8F8-0D69-AA0A1DB6B824}"/>
              </a:ext>
            </a:extLst>
          </p:cNvPr>
          <p:cNvSpPr>
            <a:spLocks noGrp="1"/>
          </p:cNvSpPr>
          <p:nvPr>
            <p:ph type="ftr" sz="quarter" idx="11"/>
          </p:nvPr>
        </p:nvSpPr>
        <p:spPr/>
        <p:txBody>
          <a:bodyPr/>
          <a:lstStyle/>
          <a:p>
            <a:r>
              <a:rPr lang="es-ES"/>
              <a:t>MWPF2025                      León Gto                           Karla Cantún</a:t>
            </a:r>
            <a:endParaRPr lang="en-US"/>
          </a:p>
        </p:txBody>
      </p:sp>
      <p:sp>
        <p:nvSpPr>
          <p:cNvPr id="8" name="Slide Number Placeholder 7">
            <a:extLst>
              <a:ext uri="{FF2B5EF4-FFF2-40B4-BE49-F238E27FC236}">
                <a16:creationId xmlns:a16="http://schemas.microsoft.com/office/drawing/2014/main" id="{03F6995D-8BE8-90D3-8218-5BAAAC847DA4}"/>
              </a:ext>
            </a:extLst>
          </p:cNvPr>
          <p:cNvSpPr>
            <a:spLocks noGrp="1"/>
          </p:cNvSpPr>
          <p:nvPr>
            <p:ph type="sldNum" sz="quarter" idx="12"/>
          </p:nvPr>
        </p:nvSpPr>
        <p:spPr/>
        <p:txBody>
          <a:bodyPr/>
          <a:lstStyle/>
          <a:p>
            <a:fld id="{61DE1A9C-DAC8-46F3-89E6-D667C107F0A3}" type="slidenum">
              <a:rPr lang="en-US" smtClean="0"/>
              <a:t>6</a:t>
            </a:fld>
            <a:endParaRPr lang="en-US"/>
          </a:p>
        </p:txBody>
      </p:sp>
    </p:spTree>
    <p:extLst>
      <p:ext uri="{BB962C8B-B14F-4D97-AF65-F5344CB8AC3E}">
        <p14:creationId xmlns:p14="http://schemas.microsoft.com/office/powerpoint/2010/main" val="327728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376C-25A3-A171-76C0-4BCB4A052C6B}"/>
              </a:ext>
            </a:extLst>
          </p:cNvPr>
          <p:cNvSpPr>
            <a:spLocks noGrp="1"/>
          </p:cNvSpPr>
          <p:nvPr>
            <p:ph type="title"/>
          </p:nvPr>
        </p:nvSpPr>
        <p:spPr>
          <a:xfrm>
            <a:off x="434519" y="235695"/>
            <a:ext cx="3301181" cy="1325563"/>
          </a:xfrm>
        </p:spPr>
        <p:txBody>
          <a:bodyPr/>
          <a:lstStyle/>
          <a:p>
            <a:r>
              <a:rPr lang="en-US" dirty="0"/>
              <a:t>2015</a:t>
            </a:r>
          </a:p>
        </p:txBody>
      </p:sp>
      <p:sp>
        <p:nvSpPr>
          <p:cNvPr id="3" name="Content Placeholder 2">
            <a:extLst>
              <a:ext uri="{FF2B5EF4-FFF2-40B4-BE49-F238E27FC236}">
                <a16:creationId xmlns:a16="http://schemas.microsoft.com/office/drawing/2014/main" id="{E31210B7-6BC8-5AFD-5A0F-7FF4C9BAC4CC}"/>
              </a:ext>
            </a:extLst>
          </p:cNvPr>
          <p:cNvSpPr>
            <a:spLocks noGrp="1"/>
          </p:cNvSpPr>
          <p:nvPr>
            <p:ph idx="1"/>
          </p:nvPr>
        </p:nvSpPr>
        <p:spPr>
          <a:xfrm>
            <a:off x="1191937" y="2521767"/>
            <a:ext cx="5319251" cy="3039174"/>
          </a:xfrm>
        </p:spPr>
        <p:txBody>
          <a:bodyPr>
            <a:normAutofit/>
          </a:bodyPr>
          <a:lstStyle/>
          <a:p>
            <a:pPr marL="0" indent="0" algn="just">
              <a:buNone/>
            </a:pPr>
            <a:r>
              <a:rPr lang="en-US" dirty="0"/>
              <a:t>Founded ten years ago by nine visionary individuals who understood the importance of building collaborative ties to ensure a promising future for our country.</a:t>
            </a:r>
          </a:p>
          <a:p>
            <a:pPr marL="0" indent="0" algn="just">
              <a:buNone/>
            </a:pPr>
            <a:endParaRPr lang="en-US" dirty="0"/>
          </a:p>
          <a:p>
            <a:pPr marL="0" indent="0" algn="just">
              <a:buNone/>
            </a:pPr>
            <a:endParaRPr lang="en-US" dirty="0"/>
          </a:p>
        </p:txBody>
      </p:sp>
      <p:pic>
        <p:nvPicPr>
          <p:cNvPr id="5" name="Picture 4">
            <a:extLst>
              <a:ext uri="{FF2B5EF4-FFF2-40B4-BE49-F238E27FC236}">
                <a16:creationId xmlns:a16="http://schemas.microsoft.com/office/drawing/2014/main" id="{F2045D41-DA0F-77D7-10BD-93C18CA731AD}"/>
              </a:ext>
            </a:extLst>
          </p:cNvPr>
          <p:cNvPicPr>
            <a:picLocks noChangeAspect="1"/>
          </p:cNvPicPr>
          <p:nvPr/>
        </p:nvPicPr>
        <p:blipFill>
          <a:blip r:embed="rId2">
            <a:alphaModFix amt="85000"/>
          </a:blip>
          <a:srcRect l="6648" t="7829" r="5647"/>
          <a:stretch>
            <a:fillRect/>
          </a:stretch>
        </p:blipFill>
        <p:spPr>
          <a:xfrm>
            <a:off x="7262009" y="2339663"/>
            <a:ext cx="4348766" cy="3123098"/>
          </a:xfrm>
          <a:prstGeom prst="rect">
            <a:avLst/>
          </a:prstGeom>
          <a:solidFill>
            <a:srgbClr val="FFFFFF">
              <a:shade val="85000"/>
            </a:srgbClr>
          </a:solidFill>
          <a:ln w="190500" cap="rnd">
            <a:solidFill>
              <a:srgbClr val="CCCC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black and red logo&#10;&#10;AI-generated content may be incorrect.">
            <a:extLst>
              <a:ext uri="{FF2B5EF4-FFF2-40B4-BE49-F238E27FC236}">
                <a16:creationId xmlns:a16="http://schemas.microsoft.com/office/drawing/2014/main" id="{2BE82442-E12E-94F9-B8CB-8CBAD7E09A46}"/>
              </a:ext>
            </a:extLst>
          </p:cNvPr>
          <p:cNvPicPr>
            <a:picLocks noChangeAspect="1"/>
          </p:cNvPicPr>
          <p:nvPr/>
        </p:nvPicPr>
        <p:blipFill>
          <a:blip r:embed="rId3"/>
          <a:stretch>
            <a:fillRect/>
          </a:stretch>
        </p:blipFill>
        <p:spPr>
          <a:xfrm>
            <a:off x="7103247" y="70596"/>
            <a:ext cx="4507528" cy="1655762"/>
          </a:xfrm>
          <a:prstGeom prst="rect">
            <a:avLst/>
          </a:prstGeom>
        </p:spPr>
      </p:pic>
      <p:sp>
        <p:nvSpPr>
          <p:cNvPr id="4" name="Footer Placeholder 3">
            <a:extLst>
              <a:ext uri="{FF2B5EF4-FFF2-40B4-BE49-F238E27FC236}">
                <a16:creationId xmlns:a16="http://schemas.microsoft.com/office/drawing/2014/main" id="{E2C33561-83BB-FB02-C79A-C1A1F85EC228}"/>
              </a:ext>
            </a:extLst>
          </p:cNvPr>
          <p:cNvSpPr>
            <a:spLocks noGrp="1"/>
          </p:cNvSpPr>
          <p:nvPr>
            <p:ph type="ftr" sz="quarter" idx="11"/>
          </p:nvPr>
        </p:nvSpPr>
        <p:spPr/>
        <p:txBody>
          <a:bodyPr/>
          <a:lstStyle/>
          <a:p>
            <a:r>
              <a:rPr lang="es-ES"/>
              <a:t>MWPF2025                      León Gto                           Karla Cantún</a:t>
            </a:r>
            <a:endParaRPr lang="en-US"/>
          </a:p>
        </p:txBody>
      </p:sp>
      <p:sp>
        <p:nvSpPr>
          <p:cNvPr id="7" name="Slide Number Placeholder 6">
            <a:extLst>
              <a:ext uri="{FF2B5EF4-FFF2-40B4-BE49-F238E27FC236}">
                <a16:creationId xmlns:a16="http://schemas.microsoft.com/office/drawing/2014/main" id="{FD73E348-80EC-FCAC-0ED0-9F54BB0AEB4D}"/>
              </a:ext>
            </a:extLst>
          </p:cNvPr>
          <p:cNvSpPr>
            <a:spLocks noGrp="1"/>
          </p:cNvSpPr>
          <p:nvPr>
            <p:ph type="sldNum" sz="quarter" idx="12"/>
          </p:nvPr>
        </p:nvSpPr>
        <p:spPr/>
        <p:txBody>
          <a:bodyPr/>
          <a:lstStyle/>
          <a:p>
            <a:fld id="{61DE1A9C-DAC8-46F3-89E6-D667C107F0A3}" type="slidenum">
              <a:rPr lang="en-US" smtClean="0"/>
              <a:t>7</a:t>
            </a:fld>
            <a:endParaRPr lang="en-US"/>
          </a:p>
        </p:txBody>
      </p:sp>
    </p:spTree>
    <p:extLst>
      <p:ext uri="{BB962C8B-B14F-4D97-AF65-F5344CB8AC3E}">
        <p14:creationId xmlns:p14="http://schemas.microsoft.com/office/powerpoint/2010/main" val="323663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9ABB8D-717D-15FF-061B-D652A06C8A49}"/>
              </a:ext>
            </a:extLst>
          </p:cNvPr>
          <p:cNvPicPr>
            <a:picLocks noChangeAspect="1"/>
          </p:cNvPicPr>
          <p:nvPr/>
        </p:nvPicPr>
        <p:blipFill>
          <a:blip r:embed="rId2">
            <a:alphaModFix amt="70000"/>
          </a:blip>
          <a:srcRect l="3902" t="24652" r="9009"/>
          <a:stretch>
            <a:fillRect/>
          </a:stretch>
        </p:blipFill>
        <p:spPr>
          <a:xfrm>
            <a:off x="3871035" y="1254056"/>
            <a:ext cx="8769046" cy="4986594"/>
          </a:xfrm>
          <a:prstGeom prst="rect">
            <a:avLst/>
          </a:prstGeom>
        </p:spPr>
      </p:pic>
      <p:sp>
        <p:nvSpPr>
          <p:cNvPr id="2" name="Title 1">
            <a:extLst>
              <a:ext uri="{FF2B5EF4-FFF2-40B4-BE49-F238E27FC236}">
                <a16:creationId xmlns:a16="http://schemas.microsoft.com/office/drawing/2014/main" id="{4A03F3E9-C0FE-9398-E32E-62305DC155DB}"/>
              </a:ext>
            </a:extLst>
          </p:cNvPr>
          <p:cNvSpPr>
            <a:spLocks noGrp="1"/>
          </p:cNvSpPr>
          <p:nvPr>
            <p:ph type="title"/>
          </p:nvPr>
        </p:nvSpPr>
        <p:spPr>
          <a:xfrm>
            <a:off x="5760474" y="276635"/>
            <a:ext cx="5700252" cy="844243"/>
          </a:xfrm>
        </p:spPr>
        <p:txBody>
          <a:bodyPr/>
          <a:lstStyle/>
          <a:p>
            <a:r>
              <a:rPr lang="en-US" dirty="0"/>
              <a:t>International presence</a:t>
            </a:r>
          </a:p>
        </p:txBody>
      </p:sp>
      <p:sp>
        <p:nvSpPr>
          <p:cNvPr id="3" name="Content Placeholder 2">
            <a:extLst>
              <a:ext uri="{FF2B5EF4-FFF2-40B4-BE49-F238E27FC236}">
                <a16:creationId xmlns:a16="http://schemas.microsoft.com/office/drawing/2014/main" id="{1838C536-F806-3F6F-EB89-4CBB7E4666EA}"/>
              </a:ext>
            </a:extLst>
          </p:cNvPr>
          <p:cNvSpPr>
            <a:spLocks noGrp="1"/>
          </p:cNvSpPr>
          <p:nvPr>
            <p:ph idx="1"/>
          </p:nvPr>
        </p:nvSpPr>
        <p:spPr>
          <a:xfrm>
            <a:off x="376084" y="1022555"/>
            <a:ext cx="3916681" cy="3023880"/>
          </a:xfrm>
        </p:spPr>
        <p:txBody>
          <a:bodyPr>
            <a:normAutofit fontScale="92500" lnSpcReduction="20000"/>
          </a:bodyPr>
          <a:lstStyle/>
          <a:p>
            <a:pPr marL="0" indent="0">
              <a:buNone/>
            </a:pPr>
            <a:r>
              <a:rPr lang="en-US" dirty="0"/>
              <a:t>Today, that vision has become a reality strengthening national and inter-institutional collaborations with a presence in 15 institutions: </a:t>
            </a:r>
          </a:p>
          <a:p>
            <a:pPr lvl="1" algn="just">
              <a:buFont typeface="Aptos" panose="020B0004020202020204" pitchFamily="34" charset="0"/>
              <a:buChar char="☑"/>
            </a:pPr>
            <a:r>
              <a:rPr lang="en-US" dirty="0"/>
              <a:t>  8 in the Americas, </a:t>
            </a:r>
          </a:p>
          <a:p>
            <a:pPr lvl="1" algn="just">
              <a:buFont typeface="Aptos" panose="020B0004020202020204" pitchFamily="34" charset="0"/>
              <a:buChar char="☑"/>
            </a:pPr>
            <a:r>
              <a:rPr lang="en-US" dirty="0"/>
              <a:t>  5 in Europe,</a:t>
            </a:r>
          </a:p>
          <a:p>
            <a:pPr lvl="1" algn="just">
              <a:buFont typeface="Aptos" panose="020B0004020202020204" pitchFamily="34" charset="0"/>
              <a:buChar char="☑"/>
            </a:pPr>
            <a:r>
              <a:rPr lang="en-US" dirty="0"/>
              <a:t>  2 in Asia.</a:t>
            </a:r>
          </a:p>
          <a:p>
            <a:endParaRPr lang="en-US" dirty="0"/>
          </a:p>
        </p:txBody>
      </p:sp>
      <p:sp>
        <p:nvSpPr>
          <p:cNvPr id="5" name="Footer Placeholder 4">
            <a:extLst>
              <a:ext uri="{FF2B5EF4-FFF2-40B4-BE49-F238E27FC236}">
                <a16:creationId xmlns:a16="http://schemas.microsoft.com/office/drawing/2014/main" id="{3B6653A0-79B4-AB2B-408B-F4D1A458F674}"/>
              </a:ext>
            </a:extLst>
          </p:cNvPr>
          <p:cNvSpPr>
            <a:spLocks noGrp="1"/>
          </p:cNvSpPr>
          <p:nvPr>
            <p:ph type="ftr" sz="quarter" idx="11"/>
          </p:nvPr>
        </p:nvSpPr>
        <p:spPr/>
        <p:txBody>
          <a:bodyPr/>
          <a:lstStyle/>
          <a:p>
            <a:r>
              <a:rPr lang="es-ES"/>
              <a:t>MWPF2025                      León Gto                           Karla Cantún</a:t>
            </a:r>
            <a:endParaRPr lang="en-US"/>
          </a:p>
        </p:txBody>
      </p:sp>
      <p:sp>
        <p:nvSpPr>
          <p:cNvPr id="6" name="Slide Number Placeholder 5">
            <a:extLst>
              <a:ext uri="{FF2B5EF4-FFF2-40B4-BE49-F238E27FC236}">
                <a16:creationId xmlns:a16="http://schemas.microsoft.com/office/drawing/2014/main" id="{35790BF6-B2C4-011B-124F-C1C4D968F3F5}"/>
              </a:ext>
            </a:extLst>
          </p:cNvPr>
          <p:cNvSpPr>
            <a:spLocks noGrp="1"/>
          </p:cNvSpPr>
          <p:nvPr>
            <p:ph type="sldNum" sz="quarter" idx="12"/>
          </p:nvPr>
        </p:nvSpPr>
        <p:spPr/>
        <p:txBody>
          <a:bodyPr/>
          <a:lstStyle/>
          <a:p>
            <a:fld id="{61DE1A9C-DAC8-46F3-89E6-D667C107F0A3}" type="slidenum">
              <a:rPr lang="en-US" smtClean="0"/>
              <a:t>8</a:t>
            </a:fld>
            <a:endParaRPr lang="en-US"/>
          </a:p>
        </p:txBody>
      </p:sp>
      <p:graphicFrame>
        <p:nvGraphicFramePr>
          <p:cNvPr id="7" name="Chart 6">
            <a:extLst>
              <a:ext uri="{FF2B5EF4-FFF2-40B4-BE49-F238E27FC236}">
                <a16:creationId xmlns:a16="http://schemas.microsoft.com/office/drawing/2014/main" id="{EBB67621-C32F-CA51-0E4A-499374B2EF40}"/>
              </a:ext>
            </a:extLst>
          </p:cNvPr>
          <p:cNvGraphicFramePr>
            <a:graphicFrameLocks/>
          </p:cNvGraphicFramePr>
          <p:nvPr>
            <p:extLst>
              <p:ext uri="{D42A27DB-BD31-4B8C-83A1-F6EECF244321}">
                <p14:modId xmlns:p14="http://schemas.microsoft.com/office/powerpoint/2010/main" val="586361001"/>
              </p:ext>
            </p:extLst>
          </p:nvPr>
        </p:nvGraphicFramePr>
        <p:xfrm>
          <a:off x="246983" y="4004310"/>
          <a:ext cx="3916680" cy="285369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descr="A black and red logo&#10;&#10;AI-generated content may be incorrect.">
            <a:extLst>
              <a:ext uri="{FF2B5EF4-FFF2-40B4-BE49-F238E27FC236}">
                <a16:creationId xmlns:a16="http://schemas.microsoft.com/office/drawing/2014/main" id="{667890E5-03B0-DCEE-1898-D60D43C6721A}"/>
              </a:ext>
            </a:extLst>
          </p:cNvPr>
          <p:cNvPicPr>
            <a:picLocks noChangeAspect="1"/>
          </p:cNvPicPr>
          <p:nvPr/>
        </p:nvPicPr>
        <p:blipFill>
          <a:blip r:embed="rId4"/>
          <a:stretch>
            <a:fillRect/>
          </a:stretch>
        </p:blipFill>
        <p:spPr>
          <a:xfrm>
            <a:off x="9646708" y="5396406"/>
            <a:ext cx="2298309" cy="844244"/>
          </a:xfrm>
          <a:prstGeom prst="rect">
            <a:avLst/>
          </a:prstGeom>
        </p:spPr>
      </p:pic>
    </p:spTree>
    <p:extLst>
      <p:ext uri="{BB962C8B-B14F-4D97-AF65-F5344CB8AC3E}">
        <p14:creationId xmlns:p14="http://schemas.microsoft.com/office/powerpoint/2010/main" val="1241258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DCE0-5B94-6C7F-61FD-6905815E95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72159-2EA1-A755-258C-FE191929DF2C}"/>
              </a:ext>
            </a:extLst>
          </p:cNvPr>
          <p:cNvSpPr>
            <a:spLocks noGrp="1"/>
          </p:cNvSpPr>
          <p:nvPr>
            <p:ph type="title"/>
          </p:nvPr>
        </p:nvSpPr>
        <p:spPr>
          <a:xfrm>
            <a:off x="848043" y="1277351"/>
            <a:ext cx="5001491" cy="990311"/>
          </a:xfrm>
        </p:spPr>
        <p:txBody>
          <a:bodyPr/>
          <a:lstStyle/>
          <a:p>
            <a:r>
              <a:rPr lang="en-US" dirty="0"/>
              <a:t>Members expertise</a:t>
            </a:r>
          </a:p>
        </p:txBody>
      </p:sp>
      <p:sp>
        <p:nvSpPr>
          <p:cNvPr id="3" name="Content Placeholder 2">
            <a:extLst>
              <a:ext uri="{FF2B5EF4-FFF2-40B4-BE49-F238E27FC236}">
                <a16:creationId xmlns:a16="http://schemas.microsoft.com/office/drawing/2014/main" id="{9852B822-7FE9-1739-7A48-67A299A713C4}"/>
              </a:ext>
            </a:extLst>
          </p:cNvPr>
          <p:cNvSpPr>
            <a:spLocks noGrp="1"/>
          </p:cNvSpPr>
          <p:nvPr>
            <p:ph idx="1"/>
          </p:nvPr>
        </p:nvSpPr>
        <p:spPr>
          <a:xfrm>
            <a:off x="381000" y="390515"/>
            <a:ext cx="7772400" cy="990311"/>
          </a:xfrm>
        </p:spPr>
        <p:txBody>
          <a:bodyPr>
            <a:normAutofit fontScale="92500"/>
          </a:bodyPr>
          <a:lstStyle/>
          <a:p>
            <a:pPr marL="0" indent="0">
              <a:buNone/>
            </a:pPr>
            <a:r>
              <a:rPr lang="en-US" dirty="0"/>
              <a:t>Working groups, academic networks, and training programs have been established  through the years.</a:t>
            </a:r>
          </a:p>
          <a:p>
            <a:pPr marL="0" indent="0">
              <a:buNone/>
            </a:pPr>
            <a:endParaRPr lang="en-US" dirty="0"/>
          </a:p>
        </p:txBody>
      </p:sp>
      <p:sp>
        <p:nvSpPr>
          <p:cNvPr id="4" name="Footer Placeholder 3">
            <a:extLst>
              <a:ext uri="{FF2B5EF4-FFF2-40B4-BE49-F238E27FC236}">
                <a16:creationId xmlns:a16="http://schemas.microsoft.com/office/drawing/2014/main" id="{AF8B371E-D18E-8E5C-2994-F393E3DE5A9D}"/>
              </a:ext>
            </a:extLst>
          </p:cNvPr>
          <p:cNvSpPr>
            <a:spLocks noGrp="1"/>
          </p:cNvSpPr>
          <p:nvPr>
            <p:ph type="ftr" sz="quarter" idx="11"/>
          </p:nvPr>
        </p:nvSpPr>
        <p:spPr/>
        <p:txBody>
          <a:bodyPr/>
          <a:lstStyle/>
          <a:p>
            <a:r>
              <a:rPr lang="es-ES"/>
              <a:t>MWPF2025                      León Gto                           Karla Cantún</a:t>
            </a:r>
            <a:endParaRPr lang="en-US"/>
          </a:p>
        </p:txBody>
      </p:sp>
      <p:sp>
        <p:nvSpPr>
          <p:cNvPr id="5" name="Slide Number Placeholder 4">
            <a:extLst>
              <a:ext uri="{FF2B5EF4-FFF2-40B4-BE49-F238E27FC236}">
                <a16:creationId xmlns:a16="http://schemas.microsoft.com/office/drawing/2014/main" id="{C8004BFD-8046-6040-F0D3-618ACD605D93}"/>
              </a:ext>
            </a:extLst>
          </p:cNvPr>
          <p:cNvSpPr>
            <a:spLocks noGrp="1"/>
          </p:cNvSpPr>
          <p:nvPr>
            <p:ph type="sldNum" sz="quarter" idx="12"/>
          </p:nvPr>
        </p:nvSpPr>
        <p:spPr/>
        <p:txBody>
          <a:bodyPr/>
          <a:lstStyle/>
          <a:p>
            <a:fld id="{61DE1A9C-DAC8-46F3-89E6-D667C107F0A3}" type="slidenum">
              <a:rPr lang="en-US" smtClean="0"/>
              <a:t>9</a:t>
            </a:fld>
            <a:endParaRPr lang="en-US"/>
          </a:p>
        </p:txBody>
      </p:sp>
      <p:sp>
        <p:nvSpPr>
          <p:cNvPr id="6" name="Rectangle 1">
            <a:extLst>
              <a:ext uri="{FF2B5EF4-FFF2-40B4-BE49-F238E27FC236}">
                <a16:creationId xmlns:a16="http://schemas.microsoft.com/office/drawing/2014/main" id="{D3A85A20-6912-6DEB-C3D2-576B815C352A}"/>
              </a:ext>
            </a:extLst>
          </p:cNvPr>
          <p:cNvSpPr>
            <a:spLocks noChangeArrowheads="1"/>
          </p:cNvSpPr>
          <p:nvPr/>
        </p:nvSpPr>
        <p:spPr bwMode="auto">
          <a:xfrm rot="10800000" flipV="1">
            <a:off x="5438911" y="3666229"/>
            <a:ext cx="675308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2400" dirty="0"/>
              <a:t>Electron guns</a:t>
            </a:r>
          </a:p>
          <a:p>
            <a:pPr marL="285750" indent="-285750">
              <a:buFont typeface="Arial" panose="020B0604020202020204" pitchFamily="34" charset="0"/>
              <a:buChar char="•"/>
            </a:pPr>
            <a:r>
              <a:rPr lang="en-US" sz="2400" dirty="0"/>
              <a:t>Synchrotron radiation, X-ray optics</a:t>
            </a:r>
          </a:p>
          <a:p>
            <a:pPr marL="285750" indent="-285750">
              <a:buFont typeface="Arial" panose="020B0604020202020204" pitchFamily="34" charset="0"/>
              <a:buChar char="•"/>
            </a:pPr>
            <a:r>
              <a:rPr lang="en-US" sz="2400" dirty="0"/>
              <a:t>Superconducting systems</a:t>
            </a:r>
          </a:p>
          <a:p>
            <a:pPr marL="285750" indent="-285750">
              <a:buFont typeface="Arial" panose="020B0604020202020204" pitchFamily="34" charset="0"/>
              <a:buChar char="•"/>
            </a:pPr>
            <a:r>
              <a:rPr lang="en-US" sz="2400" dirty="0"/>
              <a:t>Beam dynamics and RF cavities design</a:t>
            </a:r>
          </a:p>
          <a:p>
            <a:pPr marL="285750" indent="-285750">
              <a:buFont typeface="Arial" panose="020B0604020202020204" pitchFamily="34" charset="0"/>
              <a:buChar char="•"/>
            </a:pPr>
            <a:r>
              <a:rPr lang="en-US" sz="2400" dirty="0"/>
              <a:t>Development and simulation of RF systems</a:t>
            </a:r>
          </a:p>
          <a:p>
            <a:pPr marL="285750" indent="-285750">
              <a:buFont typeface="Arial" panose="020B0604020202020204" pitchFamily="34" charset="0"/>
              <a:buChar char="•"/>
            </a:pPr>
            <a:r>
              <a:rPr lang="en-US" sz="2400" dirty="0"/>
              <a:t>Studies to mitigate the electron cloud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826A426-11EF-7129-493D-62F734C84422}"/>
              </a:ext>
            </a:extLst>
          </p:cNvPr>
          <p:cNvSpPr txBox="1"/>
          <p:nvPr/>
        </p:nvSpPr>
        <p:spPr>
          <a:xfrm>
            <a:off x="3866928" y="2193496"/>
            <a:ext cx="7553632" cy="2092881"/>
          </a:xfrm>
          <a:prstGeom prst="rect">
            <a:avLst/>
          </a:prstGeom>
          <a:noFill/>
        </p:spPr>
        <p:txBody>
          <a:bodyPr wrap="square" rtlCol="0">
            <a:spAutoFit/>
          </a:bodyPr>
          <a:lstStyle/>
          <a:p>
            <a:r>
              <a:rPr lang="en-US" sz="2800" dirty="0">
                <a:latin typeface="Aptos" panose="020B0004020202020204" pitchFamily="34" charset="0"/>
              </a:rPr>
              <a:t>Our community has diversified its research lines, d</a:t>
            </a:r>
            <a:r>
              <a:rPr lang="en-US" altLang="en-US" sz="2800" dirty="0">
                <a:latin typeface="Aptos" panose="020B0004020202020204" pitchFamily="34" charset="0"/>
              </a:rPr>
              <a:t>esign and operation of accelerators at several institutions and developing technologies in:</a:t>
            </a:r>
          </a:p>
          <a:p>
            <a:r>
              <a:rPr lang="en-US" altLang="en-US" dirty="0">
                <a:latin typeface="Aptos" panose="020B0004020202020204" pitchFamily="34" charset="0"/>
              </a:rPr>
              <a:t> </a:t>
            </a:r>
          </a:p>
        </p:txBody>
      </p:sp>
      <p:pic>
        <p:nvPicPr>
          <p:cNvPr id="11" name="Picture 10">
            <a:extLst>
              <a:ext uri="{FF2B5EF4-FFF2-40B4-BE49-F238E27FC236}">
                <a16:creationId xmlns:a16="http://schemas.microsoft.com/office/drawing/2014/main" id="{ECAC3DA4-6C91-1DA4-0A68-46CB7E872465}"/>
              </a:ext>
            </a:extLst>
          </p:cNvPr>
          <p:cNvPicPr>
            <a:picLocks noChangeAspect="1"/>
          </p:cNvPicPr>
          <p:nvPr/>
        </p:nvPicPr>
        <p:blipFill>
          <a:blip r:embed="rId2"/>
          <a:stretch>
            <a:fillRect/>
          </a:stretch>
        </p:blipFill>
        <p:spPr>
          <a:xfrm>
            <a:off x="0" y="4826990"/>
            <a:ext cx="3805084" cy="2031009"/>
          </a:xfrm>
          <a:prstGeom prst="rect">
            <a:avLst/>
          </a:prstGeom>
        </p:spPr>
      </p:pic>
      <p:pic>
        <p:nvPicPr>
          <p:cNvPr id="13" name="Picture 12">
            <a:extLst>
              <a:ext uri="{FF2B5EF4-FFF2-40B4-BE49-F238E27FC236}">
                <a16:creationId xmlns:a16="http://schemas.microsoft.com/office/drawing/2014/main" id="{BD4593A3-596C-3203-FEFD-4B49E6BB4F1E}"/>
              </a:ext>
            </a:extLst>
          </p:cNvPr>
          <p:cNvPicPr>
            <a:picLocks noChangeAspect="1"/>
          </p:cNvPicPr>
          <p:nvPr/>
        </p:nvPicPr>
        <p:blipFill>
          <a:blip r:embed="rId3"/>
          <a:stretch>
            <a:fillRect/>
          </a:stretch>
        </p:blipFill>
        <p:spPr>
          <a:xfrm>
            <a:off x="0" y="2591836"/>
            <a:ext cx="2743200" cy="2235896"/>
          </a:xfrm>
          <a:prstGeom prst="rect">
            <a:avLst/>
          </a:prstGeom>
        </p:spPr>
      </p:pic>
    </p:spTree>
    <p:extLst>
      <p:ext uri="{BB962C8B-B14F-4D97-AF65-F5344CB8AC3E}">
        <p14:creationId xmlns:p14="http://schemas.microsoft.com/office/powerpoint/2010/main" val="3459635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681</TotalTime>
  <Words>1182</Words>
  <Application>Microsoft Office PowerPoint</Application>
  <PresentationFormat>Widescreen</PresentationFormat>
  <Paragraphs>169</Paragraphs>
  <Slides>28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Alasassy Caps</vt:lpstr>
      <vt:lpstr>Aptos</vt:lpstr>
      <vt:lpstr>Aptos Display</vt:lpstr>
      <vt:lpstr>Arial</vt:lpstr>
      <vt:lpstr>Calibri</vt:lpstr>
      <vt:lpstr>Cambria Math</vt:lpstr>
      <vt:lpstr>Century Gothic</vt:lpstr>
      <vt:lpstr>CMSSBX10</vt:lpstr>
      <vt:lpstr>Office Theme</vt:lpstr>
      <vt:lpstr>Science Without Borders:  The Mexican Contribution to Global Particle Accelerator Initiatives</vt:lpstr>
      <vt:lpstr>Outline</vt:lpstr>
      <vt:lpstr>A particle accelerator physicist</vt:lpstr>
      <vt:lpstr>Particle accelerators</vt:lpstr>
      <vt:lpstr>FCC-ee Injector Complex</vt:lpstr>
      <vt:lpstr>Mexican Community for Particle  Accelerators CMAP</vt:lpstr>
      <vt:lpstr>2015</vt:lpstr>
      <vt:lpstr>International presence</vt:lpstr>
      <vt:lpstr>Members expertise</vt:lpstr>
      <vt:lpstr>Members expertise over the time</vt:lpstr>
      <vt:lpstr>Source and electron accelerators</vt:lpstr>
      <vt:lpstr>PowerPoint Presentation</vt:lpstr>
      <vt:lpstr>PowerPoint Presentation</vt:lpstr>
      <vt:lpstr>PowerPoint Presentation</vt:lpstr>
      <vt:lpstr>PowerPoint Presentation</vt:lpstr>
      <vt:lpstr>Members residing in the country</vt:lpstr>
      <vt:lpstr>PowerPoint Presentation</vt:lpstr>
      <vt:lpstr>PowerPoint Presentation</vt:lpstr>
      <vt:lpstr>FCC-ee Injector Complex</vt:lpstr>
      <vt:lpstr>PowerPoint Presentation</vt:lpstr>
      <vt:lpstr>International  Events Participations</vt:lpstr>
      <vt:lpstr>Training the future generations</vt:lpstr>
      <vt:lpstr>Carlos García Hernández Award</vt:lpstr>
      <vt:lpstr>PowerPoint Presentation</vt:lpstr>
      <vt:lpstr>https://www.cmapmx.org/</vt:lpstr>
      <vt:lpstr>Closing thoughts: What our colleagues think</vt:lpstr>
      <vt:lpstr>… second part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Karla B. Cantun Avila</dc:creator>
  <cp:lastModifiedBy>Karla B. Cantun Avila</cp:lastModifiedBy>
  <cp:revision>26</cp:revision>
  <dcterms:created xsi:type="dcterms:W3CDTF">2025-10-19T15:06:24Z</dcterms:created>
  <dcterms:modified xsi:type="dcterms:W3CDTF">2025-10-20T21:47:50Z</dcterms:modified>
</cp:coreProperties>
</file>