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7" r:id="rId2"/>
    <p:sldId id="402" r:id="rId3"/>
    <p:sldId id="426" r:id="rId4"/>
    <p:sldId id="406" r:id="rId5"/>
    <p:sldId id="409" r:id="rId6"/>
    <p:sldId id="407" r:id="rId7"/>
    <p:sldId id="410" r:id="rId8"/>
    <p:sldId id="408" r:id="rId9"/>
    <p:sldId id="429" r:id="rId10"/>
    <p:sldId id="413" r:id="rId11"/>
    <p:sldId id="417" r:id="rId12"/>
    <p:sldId id="419" r:id="rId13"/>
    <p:sldId id="431" r:id="rId14"/>
    <p:sldId id="428" r:id="rId15"/>
    <p:sldId id="412" r:id="rId16"/>
    <p:sldId id="420" r:id="rId17"/>
    <p:sldId id="427" r:id="rId18"/>
    <p:sldId id="422" r:id="rId19"/>
    <p:sldId id="424" r:id="rId20"/>
    <p:sldId id="425" r:id="rId21"/>
    <p:sldId id="421" r:id="rId22"/>
    <p:sldId id="405" r:id="rId23"/>
    <p:sldId id="411" r:id="rId24"/>
    <p:sldId id="4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DC566-EF59-794F-A336-291503DB6304}" v="807" dt="2024-09-11T17:56:51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66"/>
  </p:normalViewPr>
  <p:slideViewPr>
    <p:cSldViewPr snapToGrid="0">
      <p:cViewPr>
        <p:scale>
          <a:sx n="96" d="100"/>
          <a:sy n="96" d="100"/>
        </p:scale>
        <p:origin x="24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E496-5D79-445B-A05E-F122C6F7BD87}" type="datetimeFigureOut">
              <a:rPr lang="en-US" smtClean="0"/>
              <a:t>9/8/24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31662-4634-4B4C-97DB-57E80F0F8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5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a014be2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40" name="Google Shape;140;g24a014be2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0F684-A2EF-D636-8D32-9002E5B4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2AE6B0-5EB8-CE78-768E-A183177D2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9AFAFD-2EF1-576F-322E-17919950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AD6-6EF7-4D88-AE3E-4B68BE9FFBF3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38117-AC79-2287-C461-D99849E8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B3F9B-D63A-4347-B406-9DE16B1B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4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B1B6E-7759-FBAD-37D3-F5413516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9B135E-F0C9-2F31-5979-D4CC09646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A43938-1D77-6BFC-99EF-067E36B8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DB8B-3967-46EF-8935-4452D7A24684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8F5256-39F9-7D3D-5364-037F9342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8F3549-F426-E746-128C-C92060D8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136347-143B-A8CE-6745-CC64B8548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2D7A26-D78B-C3DD-3A53-DEE77BECE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E3819-6063-8947-40B2-5A47842B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4986-C385-47E2-BC69-B98EF2E8ECBF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D550AA-2D8D-FBD2-4CF1-1C38499A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8529B-BAB6-49FD-6E1E-9AC53C4D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3D885-A18E-04A6-7B84-FAD63B90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19AE4-AD89-9D2F-03E3-89CC77522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ADF70-B982-90FB-4C31-23F92D92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5B88-0CD1-41CC-A980-94C13B8ABF83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4E9933-57C9-4A08-F3AC-BDE6F3DB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B8BDA-BD37-145B-DD38-3C27B4B6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DD7E2-F594-D636-A428-F99A040F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0297E1-8E40-9D71-A910-9DE799CC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426344-8952-49FD-7544-5EFC149B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346B-C62A-4AC5-9278-7B566710842C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DACB4B-7274-6B3D-21B7-F2D09CFA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CFE32-90EC-0E8D-F8A8-C00D7C67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1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BE335-9F60-21C6-6541-C25BE817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44E97-1EBD-7CEE-D2D4-7BC348D01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90B9BC-BF86-4D6F-AE6D-617318BF1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2D155B-8B22-8A62-2BD4-09331404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F187-21C6-45A2-84C6-01D97C94C597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4D0904-594D-3564-9136-8214AD98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B2DF5-DC71-3336-1440-8851280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D189B-CA35-FEBA-CA86-DE793D27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F9C14-0488-A68A-53FB-479A55F07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8857BD-9AEC-BA45-3164-C9E983F8F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63F572-F603-0A5C-2F33-ADFDC0F65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91950D-1D5D-CCFC-9790-04E711F05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7095FD-59C9-2AEF-ABC1-2FAD8891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59C-E9B7-48C0-BEDB-617F6F306261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6690CA-57E2-281F-68DC-DEB1E35D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49B25E-420C-9263-E5E2-C6095CD2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1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7ED5C-250B-B100-BAC3-2A40C96B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51F0CD-929E-59BC-E38A-260EE8C8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C66C-8D8D-4147-BD30-EBDD4AD7DC6B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5CB738-D3AA-49CB-1266-AA1B9951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180ADA-1411-C012-1C92-1E4B558D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9ED26B-9148-3384-D557-AE59D63D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312D-D328-4709-901C-B546E56054A9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A4427E-10B0-A753-BFF6-796D940C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FDB27E-D61F-10D7-79DE-E0D57A45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E4E43-9117-DF6E-F284-1F2DBEBD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52415-B79B-18BF-EA38-CD916AB8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778C45-BE68-3EEE-6430-5B4A13173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6E50B8-E44B-2F7B-CD8C-546BB309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21B6-952D-4A99-81D0-3AFC11BEA099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7ED772-C197-E15A-8E29-83C834F3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D3C489-47C3-8C35-B64F-BF5D2A5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6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9DF07-A8C3-D1B7-A33D-A401EA63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FE187B-9D0F-5D03-0E1B-D51D480FA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19D873-C70F-AFF6-301D-1C47A1508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1EF0F9-69DB-408A-9363-A659DAD5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853-E91B-4D4B-9CC8-D737400AD290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ACC91-28DF-B6D6-6E33-771F2610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FEBF31-E29E-15EE-BF5D-8A30FB37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3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2F83DB-E619-9DA6-6938-BA583BB3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E5D62B-A25C-B15D-C138-2DB8FCFE7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52FA6D-4E21-1E6B-01FB-3EAFAEF8B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47033-8CAB-4451-8740-5C166B161CEC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A46D4-BBEA-113E-AABE-42AE024B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610B5-A4A0-3662-5022-6392D69CC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ED9C1-8221-4083-A967-48F75CD58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22-04892-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arxiv.org/abs/2301.1073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nhancing the Muon in Compact Muon Solenoid | CMS Experiment">
            <a:extLst>
              <a:ext uri="{FF2B5EF4-FFF2-40B4-BE49-F238E27FC236}">
                <a16:creationId xmlns:a16="http://schemas.microsoft.com/office/drawing/2014/main" id="{0AD2111E-A8FA-0A5B-3850-FEDDAF3D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3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83" y="618610"/>
            <a:ext cx="95250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4F91D15-5ADB-7B8B-5879-F8CF66144641}"/>
              </a:ext>
            </a:extLst>
          </p:cNvPr>
          <p:cNvSpPr/>
          <p:nvPr/>
        </p:nvSpPr>
        <p:spPr>
          <a:xfrm>
            <a:off x="1145129" y="363797"/>
            <a:ext cx="9252400" cy="1525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1145129" y="363797"/>
            <a:ext cx="9252400" cy="101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3300" dirty="0">
                <a:solidFill>
                  <a:schemeClr val="bg1"/>
                </a:solidFill>
                <a:latin typeface="Times New Roman" panose="02020603050405020304"/>
              </a:rPr>
              <a:t>A search for beyond the Standard Model Physics using a final state with light and boosted muon pairs at the CMS experiment</a:t>
            </a:r>
            <a:endParaRPr lang="en-US" sz="3300" dirty="0">
              <a:solidFill>
                <a:schemeClr val="bg1"/>
              </a:solidFill>
              <a:latin typeface="Times New Roman" panose="02020603050405020304"/>
              <a:cs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15A81D4-53D2-EF6A-0731-190E3A9C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1225" y="6496291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mtClean="0"/>
              <a:t>1</a:t>
            </a:fld>
            <a:endParaRPr lang="en-US" dirty="0"/>
          </a:p>
        </p:txBody>
      </p:sp>
      <p:pic>
        <p:nvPicPr>
          <p:cNvPr id="144" name="Google Shape;144;p27" descr="Imagen que contiene firmar, señal, alimentos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1783" y="4305167"/>
            <a:ext cx="1799442" cy="175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40BBA32F-A4F3-634B-4168-00DEA2F7B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63" y="4389575"/>
            <a:ext cx="1591291" cy="15925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32E4993-8633-8DF5-FDB9-550BA8D771BB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CFAEC5-00A0-5781-57E3-9FD510381A74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0DB621-D532-A4A6-BE76-EE7F85AA539D}"/>
              </a:ext>
            </a:extLst>
          </p:cNvPr>
          <p:cNvSpPr txBox="1"/>
          <p:nvPr/>
        </p:nvSpPr>
        <p:spPr>
          <a:xfrm>
            <a:off x="3141406" y="6509577"/>
            <a:ext cx="57518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1BD248-C569-14AD-BB45-4BF3B996E322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ACB3C-05B1-4EDA-DBDD-4718098DFD8B}"/>
              </a:ext>
            </a:extLst>
          </p:cNvPr>
          <p:cNvSpPr txBox="1"/>
          <p:nvPr/>
        </p:nvSpPr>
        <p:spPr>
          <a:xfrm>
            <a:off x="205057" y="2240910"/>
            <a:ext cx="538736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2400" b="1" dirty="0">
                <a:latin typeface="Adelle Sans Devanagari" panose="02000503000000020004" pitchFamily="2" charset="-78"/>
                <a:ea typeface="Apple Symbols" panose="02000000000000000000" pitchFamily="2" charset="-79"/>
                <a:cs typeface="AL BAYAN PLAIN" pitchFamily="2" charset="-78"/>
              </a:rPr>
              <a:t>Seminario de Física de Altas Energías</a:t>
            </a:r>
          </a:p>
          <a:p>
            <a:r>
              <a:rPr lang="es-ES_tradnl" sz="2400" b="1" dirty="0">
                <a:latin typeface="Adelle Sans Devanagari" panose="02000503000000020004" pitchFamily="2" charset="-78"/>
                <a:ea typeface="Apple Symbols" panose="02000000000000000000" pitchFamily="2" charset="-79"/>
                <a:cs typeface="AL BAYAN PLAIN" pitchFamily="2" charset="-78"/>
              </a:rPr>
              <a:t>ICN-UNAM,  11 de septiembre 2024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CA255-6D9B-DE37-50DE-EE174766828D}"/>
              </a:ext>
            </a:extLst>
          </p:cNvPr>
          <p:cNvSpPr txBox="1"/>
          <p:nvPr/>
        </p:nvSpPr>
        <p:spPr>
          <a:xfrm>
            <a:off x="205057" y="3487533"/>
            <a:ext cx="4845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cs typeface="Al Bayan Plain" pitchFamily="2" charset="-78"/>
              </a:rPr>
              <a:t>Dr. Alfredo Castañeda Hernández</a:t>
            </a:r>
          </a:p>
          <a:p>
            <a:r>
              <a:rPr lang="es-ES_tradnl" sz="2000" dirty="0">
                <a:cs typeface="Al Bayan Plain" pitchFamily="2" charset="-78"/>
              </a:rPr>
              <a:t>Departamento de Investigación en Física </a:t>
            </a:r>
          </a:p>
          <a:p>
            <a:r>
              <a:rPr lang="es-ES_tradnl" sz="2000" dirty="0">
                <a:cs typeface="Al Bayan Plain" pitchFamily="2" charset="-78"/>
              </a:rPr>
              <a:t>Universidad de Sonora (UNISON)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89291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Long-lived particles at CMS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8B331A-7502-4D73-58E3-BC5BC377806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 was designed to identify and reconstruct prompt signals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Higgs boson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B-Quark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=1.53×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dark photon could belong to the category of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long-lived particles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(unknown lifetime)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 has developed dedicated algorithms to identify and reconstruct signals from the decay of long-lived particles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8B331A-7502-4D73-58E3-BC5BC3778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3361" r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  <a:endParaRPr lang="en-US" sz="16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A27DBDC-9905-678F-C2AD-5377EAA2A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2376" y="1589273"/>
            <a:ext cx="5892914" cy="4406681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AC3363E3-03C8-BAB2-CA68-AA0ECACDC719}"/>
              </a:ext>
            </a:extLst>
          </p:cNvPr>
          <p:cNvSpPr/>
          <p:nvPr/>
        </p:nvSpPr>
        <p:spPr>
          <a:xfrm>
            <a:off x="9448800" y="3296756"/>
            <a:ext cx="944380" cy="704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8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" y="275431"/>
            <a:ext cx="11916172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candidate event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B331A-7502-4D73-58E3-BC5BC3778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candidate for signal event is shown in the image (2018 data)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event is characterized by the production of two long-lived particles each one decaying to a pair of muons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could correspond to the decay of SM particles to muons (that decayed near by the first layer of the pixel tracker)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FB88071-FB66-E6AB-03D0-408278412391}"/>
              </a:ext>
            </a:extLst>
          </p:cNvPr>
          <p:cNvSpPr txBox="1"/>
          <p:nvPr/>
        </p:nvSpPr>
        <p:spPr>
          <a:xfrm>
            <a:off x="6822099" y="1570392"/>
            <a:ext cx="41423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Times New Roman" panose="02020603050405020304"/>
              </a:rPr>
              <a:t>Candidate</a:t>
            </a:r>
            <a:r>
              <a:rPr lang="en-US" sz="1800" dirty="0">
                <a:latin typeface="Times New Roman" panose="02020603050405020304"/>
              </a:rPr>
              <a:t> signal event</a:t>
            </a:r>
            <a:endParaRPr lang="en-MX" sz="1800" dirty="0">
              <a:latin typeface="Times New Roman" panose="02020603050405020304"/>
            </a:endParaRPr>
          </a:p>
        </p:txBody>
      </p:sp>
      <p:pic>
        <p:nvPicPr>
          <p:cNvPr id="10" name="Imagen 9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971F65E-4E86-44C8-ADFC-81A363EF5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t="8528" r="30353" b="50000"/>
          <a:stretch/>
        </p:blipFill>
        <p:spPr>
          <a:xfrm>
            <a:off x="6590632" y="2271520"/>
            <a:ext cx="4930808" cy="399059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649BA2A-EACE-E361-C384-8E4285EF6F17}"/>
              </a:ext>
            </a:extLst>
          </p:cNvPr>
          <p:cNvCxnSpPr>
            <a:cxnSpLocks/>
          </p:cNvCxnSpPr>
          <p:nvPr/>
        </p:nvCxnSpPr>
        <p:spPr>
          <a:xfrm>
            <a:off x="7662665" y="3669479"/>
            <a:ext cx="760985" cy="907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C61A26-8342-940C-ABBF-3EAE9BFDF460}"/>
              </a:ext>
            </a:extLst>
          </p:cNvPr>
          <p:cNvSpPr txBox="1"/>
          <p:nvPr/>
        </p:nvSpPr>
        <p:spPr>
          <a:xfrm>
            <a:off x="6671448" y="2957678"/>
            <a:ext cx="154900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Displaced muons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E946CC3-861C-2099-F15C-369BB931FFF9}"/>
              </a:ext>
            </a:extLst>
          </p:cNvPr>
          <p:cNvCxnSpPr>
            <a:cxnSpLocks/>
          </p:cNvCxnSpPr>
          <p:nvPr/>
        </p:nvCxnSpPr>
        <p:spPr>
          <a:xfrm>
            <a:off x="9054059" y="4392118"/>
            <a:ext cx="19103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E0353A5-40AE-AE5D-259A-48B773318002}"/>
              </a:ext>
            </a:extLst>
          </p:cNvPr>
          <p:cNvSpPr txBox="1"/>
          <p:nvPr/>
        </p:nvSpPr>
        <p:spPr>
          <a:xfrm>
            <a:off x="9009089" y="3669479"/>
            <a:ext cx="195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Pixel tracker has a radius of 160 mm</a:t>
            </a:r>
          </a:p>
        </p:txBody>
      </p:sp>
    </p:spTree>
    <p:extLst>
      <p:ext uri="{BB962C8B-B14F-4D97-AF65-F5344CB8AC3E}">
        <p14:creationId xmlns:p14="http://schemas.microsoft.com/office/powerpoint/2010/main" val="59709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4615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EDAD2EB-B346-FB63-2E6D-E631D2DA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31" y="1513823"/>
            <a:ext cx="9135750" cy="490606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C41C6FB-0EAF-7C69-2507-E76EE6CBB495}"/>
              </a:ext>
            </a:extLst>
          </p:cNvPr>
          <p:cNvSpPr/>
          <p:nvPr/>
        </p:nvSpPr>
        <p:spPr>
          <a:xfrm>
            <a:off x="6017342" y="1927123"/>
            <a:ext cx="4336026" cy="13273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n 25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F6A21E39-3FA8-BE4A-A0FC-777F99E4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42" y="1657474"/>
            <a:ext cx="5927245" cy="190165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5852F1E-38E2-1D05-FA56-189B20017994}"/>
              </a:ext>
            </a:extLst>
          </p:cNvPr>
          <p:cNvSpPr txBox="1"/>
          <p:nvPr/>
        </p:nvSpPr>
        <p:spPr>
          <a:xfrm>
            <a:off x="6196314" y="1251085"/>
            <a:ext cx="599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the barrel pixel tracker (BPIX) at CMS</a:t>
            </a:r>
          </a:p>
        </p:txBody>
      </p:sp>
    </p:spTree>
    <p:extLst>
      <p:ext uri="{BB962C8B-B14F-4D97-AF65-F5344CB8AC3E}">
        <p14:creationId xmlns:p14="http://schemas.microsoft.com/office/powerpoint/2010/main" val="266906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4615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dimuon invariant mass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41C6FB-0EAF-7C69-2507-E76EE6CBB495}"/>
              </a:ext>
            </a:extLst>
          </p:cNvPr>
          <p:cNvSpPr/>
          <p:nvPr/>
        </p:nvSpPr>
        <p:spPr>
          <a:xfrm>
            <a:off x="6017342" y="1927123"/>
            <a:ext cx="4336026" cy="13273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irst results at 13 TeV and more from Run 1 – CERN Courier">
            <a:extLst>
              <a:ext uri="{FF2B5EF4-FFF2-40B4-BE49-F238E27FC236}">
                <a16:creationId xmlns:a16="http://schemas.microsoft.com/office/drawing/2014/main" id="{E8F3BAA4-0FBE-6984-A466-8B4DE06B4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3" y="1788125"/>
            <a:ext cx="5507935" cy="39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410B8-CE3D-47A7-B1B1-67D4A7EFE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9742" y="1787207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search covers the range 0.25 to 60 GeV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regions corresponding to SM resonances, in particular J/psi, upsilon are removed from the search (signal will be difficult to separate in such region)</a:t>
            </a:r>
          </a:p>
        </p:txBody>
      </p:sp>
    </p:spTree>
    <p:extLst>
      <p:ext uri="{BB962C8B-B14F-4D97-AF65-F5344CB8AC3E}">
        <p14:creationId xmlns:p14="http://schemas.microsoft.com/office/powerpoint/2010/main" val="270271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2ED0D-59D2-5506-0064-1306CE57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88DDE4-A2B4-EA08-D66A-7F6A830A13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106"/>
          <a:stretch/>
        </p:blipFill>
        <p:spPr>
          <a:xfrm>
            <a:off x="6540500" y="2023167"/>
            <a:ext cx="4445000" cy="39562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19D2CE8-00F4-E0D5-058B-64C0EA0A976B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C210436-F030-80C6-B974-FCEEEAE0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4615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region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5E4CD5E-4BE8-8813-36FF-57578023F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62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region is defined as the corridor in the 2D space defined by the invariant mass of the two selected di-muons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of the signal region corridor varies according to experimental resolution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outside corridor as used as sideband for background estimation </a:t>
            </a:r>
          </a:p>
        </p:txBody>
      </p:sp>
    </p:spTree>
    <p:extLst>
      <p:ext uri="{BB962C8B-B14F-4D97-AF65-F5344CB8AC3E}">
        <p14:creationId xmlns:p14="http://schemas.microsoft.com/office/powerpoint/2010/main" val="426630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61621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 Background contribution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AD840B3-0917-3AB2-96DB-C684B7721F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arcador de texto 2">
                <a:extLst>
                  <a:ext uri="{FF2B5EF4-FFF2-40B4-BE49-F238E27FC236}">
                    <a16:creationId xmlns:a16="http://schemas.microsoft.com/office/drawing/2014/main" id="{21C2561B-B3F2-0C59-F079-A0F13376F7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795241"/>
                <a:ext cx="5181600" cy="3381585"/>
              </a:xfrm>
            </p:spPr>
            <p:txBody>
              <a:bodyPr>
                <a:normAutofit/>
              </a:bodyPr>
              <a:lstStyle/>
              <a:p>
                <a:pPr marL="514338" indent="-514338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 processes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&lt;9 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pair production via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boson's mass region is excluded.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Electroweak processes (11 GeV&lt;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&lt;60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production of four muons via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Drell-Yan  process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Υ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region is excluded </a:t>
                </a:r>
              </a:p>
            </p:txBody>
          </p:sp>
        </mc:Choice>
        <mc:Fallback xmlns="">
          <p:sp>
            <p:nvSpPr>
              <p:cNvPr id="16" name="Marcador de texto 2">
                <a:extLst>
                  <a:ext uri="{FF2B5EF4-FFF2-40B4-BE49-F238E27FC236}">
                    <a16:creationId xmlns:a16="http://schemas.microsoft.com/office/drawing/2014/main" id="{21C2561B-B3F2-0C59-F079-A0F13376F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795241"/>
                <a:ext cx="5181600" cy="3381585"/>
              </a:xfrm>
              <a:blipFill>
                <a:blip r:embed="rId2"/>
                <a:stretch>
                  <a:fillRect l="-2471" t="-3610" r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C2D11FAE-B2ED-4578-1E3D-D6E9A209A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125" y="2804620"/>
            <a:ext cx="3957753" cy="3092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A3957A4-B366-8610-60A1-3177CE79DF15}"/>
                  </a:ext>
                </a:extLst>
              </p:cNvPr>
              <p:cNvSpPr txBox="1"/>
              <p:nvPr/>
            </p:nvSpPr>
            <p:spPr>
              <a:xfrm>
                <a:off x="759541" y="1406175"/>
                <a:ext cx="10515600" cy="123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impossible to eliminate all contributions from SM processes, especially when probing a large mass region. For a mass range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25&lt;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&lt;60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primary sources of background (BK) are:</a:t>
                </a: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A3957A4-B366-8610-60A1-3177CE79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1" y="1406175"/>
                <a:ext cx="10515600" cy="1232069"/>
              </a:xfrm>
              <a:prstGeom prst="rect">
                <a:avLst/>
              </a:prstGeom>
              <a:blipFill>
                <a:blip r:embed="rId4"/>
                <a:stretch>
                  <a:fillRect l="-928" t="-3960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74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" y="275431"/>
            <a:ext cx="11856212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events in Signal region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8B331A-7502-4D73-58E3-BC5BC377806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0949" y="1340186"/>
                <a:ext cx="5300555" cy="295941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number of events are divided into mass region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 events are estimated using data driven technics based a 2D modeling from a control region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EWK events  are estimated using a data driven technics utilizing  a kernel density estimation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events in data are related to an integrated luminosity of 59.7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8B331A-7502-4D73-58E3-BC5BC3778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0949" y="1340186"/>
                <a:ext cx="5300555" cy="2959416"/>
              </a:xfrm>
              <a:blipFill>
                <a:blip r:embed="rId2"/>
                <a:stretch>
                  <a:fillRect l="-1435" t="-4274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RADPyC2024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9">
                <a:extLst>
                  <a:ext uri="{FF2B5EF4-FFF2-40B4-BE49-F238E27FC236}">
                    <a16:creationId xmlns:a16="http://schemas.microsoft.com/office/drawing/2014/main" id="{3EADAA1C-124B-7D8F-7FF6-133FE76D20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813422"/>
                  </p:ext>
                </p:extLst>
              </p:nvPr>
            </p:nvGraphicFramePr>
            <p:xfrm>
              <a:off x="244839" y="4607403"/>
              <a:ext cx="8122413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07471">
                      <a:extLst>
                        <a:ext uri="{9D8B030D-6E8A-4147-A177-3AD203B41FA5}">
                          <a16:colId xmlns:a16="http://schemas.microsoft.com/office/drawing/2014/main" val="1071290945"/>
                        </a:ext>
                      </a:extLst>
                    </a:gridCol>
                    <a:gridCol w="2707471">
                      <a:extLst>
                        <a:ext uri="{9D8B030D-6E8A-4147-A177-3AD203B41FA5}">
                          <a16:colId xmlns:a16="http://schemas.microsoft.com/office/drawing/2014/main" val="3830446282"/>
                        </a:ext>
                      </a:extLst>
                    </a:gridCol>
                    <a:gridCol w="2707471">
                      <a:extLst>
                        <a:ext uri="{9D8B030D-6E8A-4147-A177-3AD203B41FA5}">
                          <a16:colId xmlns:a16="http://schemas.microsoft.com/office/drawing/2014/main" val="1349926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Exp. Events in Signal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Obs. Events in Signal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735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Below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4.34 ± 0.44(stat) ± 0.18(syst)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0847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Above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below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oMath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6.16 ± 0.76(stat) ± 0.09(syst)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64529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Above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oMath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13.81 ± 1.16(stat) ± 5.39(syst)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7273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9">
                <a:extLst>
                  <a:ext uri="{FF2B5EF4-FFF2-40B4-BE49-F238E27FC236}">
                    <a16:creationId xmlns:a16="http://schemas.microsoft.com/office/drawing/2014/main" id="{3EADAA1C-124B-7D8F-7FF6-133FE76D20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813422"/>
                  </p:ext>
                </p:extLst>
              </p:nvPr>
            </p:nvGraphicFramePr>
            <p:xfrm>
              <a:off x="244839" y="4607403"/>
              <a:ext cx="8122413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07471">
                      <a:extLst>
                        <a:ext uri="{9D8B030D-6E8A-4147-A177-3AD203B41FA5}">
                          <a16:colId xmlns:a16="http://schemas.microsoft.com/office/drawing/2014/main" val="1071290945"/>
                        </a:ext>
                      </a:extLst>
                    </a:gridCol>
                    <a:gridCol w="2707471">
                      <a:extLst>
                        <a:ext uri="{9D8B030D-6E8A-4147-A177-3AD203B41FA5}">
                          <a16:colId xmlns:a16="http://schemas.microsoft.com/office/drawing/2014/main" val="3830446282"/>
                        </a:ext>
                      </a:extLst>
                    </a:gridCol>
                    <a:gridCol w="2707471">
                      <a:extLst>
                        <a:ext uri="{9D8B030D-6E8A-4147-A177-3AD203B41FA5}">
                          <a16:colId xmlns:a16="http://schemas.microsoft.com/office/drawing/2014/main" val="1349926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Exp. Events in Signal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Obs. Events in Signal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735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" t="-101613" r="-200676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4.34 ± 0.44(stat) ± 0.18(syst)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0847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" t="-204918" r="-200676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6.16 ± 0.76(stat) ± 0.09(syst)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64529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" t="-304918" r="-200676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13.81 ± 1.16(stat) ± 5.39(syst)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7273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Imagen 17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DBB60753-557E-53AC-262D-BFFA54942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69" y="1078241"/>
            <a:ext cx="6765898" cy="2694768"/>
          </a:xfrm>
          <a:prstGeom prst="rect">
            <a:avLst/>
          </a:prstGeom>
        </p:spPr>
      </p:pic>
      <p:pic>
        <p:nvPicPr>
          <p:cNvPr id="20" name="Imagen 1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96165FAD-AB42-999F-2C6F-30CE90AA2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91" y="3777983"/>
            <a:ext cx="3158432" cy="28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" y="275431"/>
            <a:ext cx="11856212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independent limits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RADPyC2024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C104ED-B2F8-DD5E-1E57-B72D2A6F7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15" y="1301224"/>
            <a:ext cx="4933924" cy="49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CA3BE54-BB9A-23CE-7A47-989F702C8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Limits are set in a model independent way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production of new bosons within the 0.25 to 60 GeV mass interval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limit is used to interpret the results in terms of the various new physics scenarios (Dark-SUSY, ALP, NMSSM) </a:t>
            </a:r>
          </a:p>
        </p:txBody>
      </p:sp>
    </p:spTree>
    <p:extLst>
      <p:ext uri="{BB962C8B-B14F-4D97-AF65-F5344CB8AC3E}">
        <p14:creationId xmlns:p14="http://schemas.microsoft.com/office/powerpoint/2010/main" val="234582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" y="275431"/>
            <a:ext cx="11983064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results in the context of Dark-SUSY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arcador de contenido 12">
                <a:extLst>
                  <a:ext uri="{FF2B5EF4-FFF2-40B4-BE49-F238E27FC236}">
                    <a16:creationId xmlns:a16="http://schemas.microsoft.com/office/drawing/2014/main" id="{F3F8829B-4D9E-5E8C-A59A-7CDF29F9D7B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0" y="1631808"/>
                <a:ext cx="5181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limit is set on the Higgs production cross section times the branching fraction of the Higgs decaying to 2 dark photon decaying, as a function of the mass of the dark photon and the kinetic mixing parameter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contour lines depict the different BR of the Higgs decaying to a dark photon </a:t>
                </a:r>
              </a:p>
            </p:txBody>
          </p:sp>
        </mc:Choice>
        <mc:Fallback>
          <p:sp>
            <p:nvSpPr>
              <p:cNvPr id="13" name="Marcador de contenido 12">
                <a:extLst>
                  <a:ext uri="{FF2B5EF4-FFF2-40B4-BE49-F238E27FC236}">
                    <a16:creationId xmlns:a16="http://schemas.microsoft.com/office/drawing/2014/main" id="{F3F8829B-4D9E-5E8C-A59A-7CDF29F9D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0" y="1631808"/>
                <a:ext cx="5181600" cy="4351338"/>
              </a:xfrm>
              <a:blipFill>
                <a:blip r:embed="rId2"/>
                <a:stretch>
                  <a:fillRect l="-1956" r="-978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arcador de contenido 5" descr="Gráfico&#10;&#10;Descripción generada automáticamente">
            <a:extLst>
              <a:ext uri="{FF2B5EF4-FFF2-40B4-BE49-F238E27FC236}">
                <a16:creationId xmlns:a16="http://schemas.microsoft.com/office/drawing/2014/main" id="{E35282DE-D148-411C-15A7-08FBD02690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1" y="1550208"/>
            <a:ext cx="5181600" cy="49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1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779BD18-A1A4-8137-AA96-09E5FD23E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52" y="4020575"/>
            <a:ext cx="8788475" cy="241792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2009611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results in the context of ALP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contenido 12">
                <a:extLst>
                  <a:ext uri="{FF2B5EF4-FFF2-40B4-BE49-F238E27FC236}">
                    <a16:creationId xmlns:a16="http://schemas.microsoft.com/office/drawing/2014/main" id="{F3F8829B-4D9E-5E8C-A59A-7CDF29F9D7B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07280" y="1227256"/>
                <a:ext cx="6370073" cy="4396213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limit is set on the effective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axion (a) to SM leptons as a function of the axion’s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 shades of orange represents the excluded region for different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𝑎h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Marcador de contenido 12">
                <a:extLst>
                  <a:ext uri="{FF2B5EF4-FFF2-40B4-BE49-F238E27FC236}">
                    <a16:creationId xmlns:a16="http://schemas.microsoft.com/office/drawing/2014/main" id="{F3F8829B-4D9E-5E8C-A59A-7CDF29F9D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07280" y="1227256"/>
                <a:ext cx="6370073" cy="4396213"/>
              </a:xfrm>
              <a:blipFill>
                <a:blip r:embed="rId3"/>
                <a:stretch>
                  <a:fillRect l="-1722" t="-2358" r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arcador de contenido 9">
            <a:extLst>
              <a:ext uri="{FF2B5EF4-FFF2-40B4-BE49-F238E27FC236}">
                <a16:creationId xmlns:a16="http://schemas.microsoft.com/office/drawing/2014/main" id="{607331F6-9CA6-03DC-8ED1-05B689543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31173" y="1116721"/>
            <a:ext cx="4777351" cy="4303004"/>
          </a:xfrm>
        </p:spPr>
      </p:pic>
    </p:spTree>
    <p:extLst>
      <p:ext uri="{BB962C8B-B14F-4D97-AF65-F5344CB8AC3E}">
        <p14:creationId xmlns:p14="http://schemas.microsoft.com/office/powerpoint/2010/main" val="333777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2101051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s-419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Standard Model of Particle 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B331A-7502-4D73-58E3-BC5BC3778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606" y="1631808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910152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theory that describes the interactions between elementary particles and fundamental forces.</a:t>
            </a:r>
          </a:p>
          <a:p>
            <a:pPr marL="910152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 predicted the existence of the Higgs boson.</a:t>
            </a:r>
          </a:p>
          <a:p>
            <a:pPr marL="910152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 does not offer an  explanation for :</a:t>
            </a:r>
          </a:p>
          <a:p>
            <a:pPr marL="1367352" lvl="2" indent="-342900">
              <a:lnSpc>
                <a:spcPct val="150000"/>
              </a:lnSpc>
              <a:spcBef>
                <a:spcPts val="0"/>
              </a:spcBef>
              <a:buSzPts val="19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 and antimatter asymmetry </a:t>
            </a:r>
          </a:p>
          <a:p>
            <a:pPr marL="1367352" lvl="2" indent="-342900">
              <a:lnSpc>
                <a:spcPct val="150000"/>
              </a:lnSpc>
              <a:spcBef>
                <a:spcPts val="0"/>
              </a:spcBef>
              <a:buSzPts val="19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 energy </a:t>
            </a:r>
          </a:p>
          <a:p>
            <a:pPr marL="1367352" lvl="2" indent="-342900">
              <a:lnSpc>
                <a:spcPct val="150000"/>
              </a:lnSpc>
              <a:spcBef>
                <a:spcPts val="0"/>
              </a:spcBef>
              <a:buSzPts val="1900"/>
              <a:buFont typeface="+mj-lt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 matter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among others.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66;p30">
            <a:extLst>
              <a:ext uri="{FF2B5EF4-FFF2-40B4-BE49-F238E27FC236}">
                <a16:creationId xmlns:a16="http://schemas.microsoft.com/office/drawing/2014/main" id="{F521FB63-1829-7B2B-8682-B577490551C3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tretch/>
        </p:blipFill>
        <p:spPr>
          <a:xfrm>
            <a:off x="6056243" y="1116721"/>
            <a:ext cx="5181600" cy="499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80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2009611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results in the context of NMSSM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contenido 12">
                <a:extLst>
                  <a:ext uri="{FF2B5EF4-FFF2-40B4-BE49-F238E27FC236}">
                    <a16:creationId xmlns:a16="http://schemas.microsoft.com/office/drawing/2014/main" id="{F3F8829B-4D9E-5E8C-A59A-7CDF29F9D7B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68960" y="1391920"/>
                <a:ext cx="4734560" cy="238537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limit is set on the pair production cross section of a new Higgs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decaying to a pair of muons as a function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mass values of the CP-even Higgs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considered </a:t>
                </a:r>
              </a:p>
            </p:txBody>
          </p:sp>
        </mc:Choice>
        <mc:Fallback xmlns="">
          <p:sp>
            <p:nvSpPr>
              <p:cNvPr id="13" name="Marcador de contenido 12">
                <a:extLst>
                  <a:ext uri="{FF2B5EF4-FFF2-40B4-BE49-F238E27FC236}">
                    <a16:creationId xmlns:a16="http://schemas.microsoft.com/office/drawing/2014/main" id="{F3F8829B-4D9E-5E8C-A59A-7CDF29F9D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8960" y="1391920"/>
                <a:ext cx="4734560" cy="2385373"/>
              </a:xfrm>
              <a:blipFill>
                <a:blip r:embed="rId2"/>
                <a:stretch>
                  <a:fillRect l="-1931" t="-6888" r="-3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91DF0ABD-073A-C4F3-43C1-E04F8F6DDE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4728" y="3777293"/>
            <a:ext cx="8958551" cy="2647949"/>
          </a:xfrm>
          <a:prstGeom prst="rect">
            <a:avLst/>
          </a:prstGeom>
        </p:spPr>
      </p:pic>
      <p:pic>
        <p:nvPicPr>
          <p:cNvPr id="15" name="Google Shape;227;p37" descr="Diagram&#10;&#10;Description automatically generated">
            <a:extLst>
              <a:ext uri="{FF2B5EF4-FFF2-40B4-BE49-F238E27FC236}">
                <a16:creationId xmlns:a16="http://schemas.microsoft.com/office/drawing/2014/main" id="{A079ACFB-2F51-1732-6493-DB6A3DEFFD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5574" y="1474349"/>
            <a:ext cx="3309936" cy="2185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26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9112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8B331A-7502-4D73-58E3-BC5BC377806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4943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model independent search for a new boson was presented. Event data collected by the CMS detector with an integrated luminosity of 59.7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used. The number of events found in the SR are in agreement with background predictions of the SM.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results are interpreted in the context of the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Dark-SUSY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ALP and NMSSM models. Limits where set on the sensitive parameters of each model.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Recent upgrades to the CMS detectors hardware and reconstruction algorithms, could let us prove new mass and lifetime ranges of the dark photon.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8B331A-7502-4D73-58E3-BC5BC3778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494364" cy="4351338"/>
              </a:xfrm>
              <a:blipFill>
                <a:blip r:embed="rId2"/>
                <a:stretch>
                  <a:fillRect l="-1088" t="-2326" r="-1330" b="-291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2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Alfredo Castaneda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6BF2B8-64DB-4DAA-816E-88156F88492E}"/>
              </a:ext>
            </a:extLst>
          </p:cNvPr>
          <p:cNvSpPr txBox="1">
            <a:spLocks/>
          </p:cNvSpPr>
          <p:nvPr/>
        </p:nvSpPr>
        <p:spPr>
          <a:xfrm>
            <a:off x="626806" y="2002631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4241142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" y="275431"/>
            <a:ext cx="10515600" cy="66726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independent 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oogle Shape;226;p37" descr="Diagram&#10;&#10;Description automatically generated">
            <a:extLst>
              <a:ext uri="{FF2B5EF4-FFF2-40B4-BE49-F238E27FC236}">
                <a16:creationId xmlns:a16="http://schemas.microsoft.com/office/drawing/2014/main" id="{EEC80C99-A39D-D904-6478-4C7954F1D0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3718" y="2621971"/>
            <a:ext cx="3139440" cy="186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27;p37" descr="Diagram&#10;&#10;Description automatically generated">
            <a:extLst>
              <a:ext uri="{FF2B5EF4-FFF2-40B4-BE49-F238E27FC236}">
                <a16:creationId xmlns:a16="http://schemas.microsoft.com/office/drawing/2014/main" id="{D37A6632-9EE8-98DC-B1E4-F9CD07603D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7745" y="2547382"/>
            <a:ext cx="3502110" cy="176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28;p3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DE76F8A-FD08-66B2-5E19-B994BCAD5E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3158" y="3530692"/>
            <a:ext cx="4598826" cy="203573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29;p37">
            <a:extLst>
              <a:ext uri="{FF2B5EF4-FFF2-40B4-BE49-F238E27FC236}">
                <a16:creationId xmlns:a16="http://schemas.microsoft.com/office/drawing/2014/main" id="{5ED637AD-D995-D667-09C6-951034A77560}"/>
              </a:ext>
            </a:extLst>
          </p:cNvPr>
          <p:cNvSpPr txBox="1"/>
          <p:nvPr/>
        </p:nvSpPr>
        <p:spPr>
          <a:xfrm>
            <a:off x="3915450" y="5650760"/>
            <a:ext cx="43611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Axion Like Particles (ALP)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0" name="Google Shape;230;p37">
            <a:extLst>
              <a:ext uri="{FF2B5EF4-FFF2-40B4-BE49-F238E27FC236}">
                <a16:creationId xmlns:a16="http://schemas.microsoft.com/office/drawing/2014/main" id="{0A01D330-6857-55A4-BAB6-19D4126AB951}"/>
              </a:ext>
            </a:extLst>
          </p:cNvPr>
          <p:cNvSpPr txBox="1"/>
          <p:nvPr/>
        </p:nvSpPr>
        <p:spPr>
          <a:xfrm>
            <a:off x="411480" y="1180901"/>
            <a:ext cx="1136904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Several theories BSM predict the production of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ew bosons tha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decays to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of muons</a:t>
            </a:r>
            <a:endParaRPr lang="en-GB" sz="2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F9180E8-5A3C-AE69-DECE-691BD7D9044B}"/>
              </a:ext>
            </a:extLst>
          </p:cNvPr>
          <p:cNvSpPr txBox="1">
            <a:spLocks/>
          </p:cNvSpPr>
          <p:nvPr/>
        </p:nvSpPr>
        <p:spPr>
          <a:xfrm>
            <a:off x="157640" y="2052934"/>
            <a:ext cx="4598826" cy="73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Font typeface="Arial" panose="020B0604020202020204" pitchFamily="34" charset="0"/>
              <a:buNone/>
            </a:pPr>
            <a:r>
              <a:rPr lang="en-GB" sz="1800" dirty="0">
                <a:latin typeface="Times New Roman"/>
                <a:cs typeface="Times New Roman"/>
              </a:rPr>
              <a:t>Supersymmetric model with a dark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GB" sz="1800" dirty="0">
                <a:latin typeface="Times New Roman"/>
                <a:cs typeface="Times New Roman"/>
              </a:rPr>
              <a:t>sector (</a:t>
            </a:r>
            <a:r>
              <a:rPr lang="en-GB" sz="1800" b="1" dirty="0">
                <a:latin typeface="Times New Roman"/>
                <a:cs typeface="Times New Roman"/>
              </a:rPr>
              <a:t>Dark SUSY</a:t>
            </a:r>
            <a:r>
              <a:rPr lang="en-GB" sz="1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51A43EA3-FA9B-EA0A-2EC0-E9793D1AEB5D}"/>
              </a:ext>
            </a:extLst>
          </p:cNvPr>
          <p:cNvSpPr txBox="1"/>
          <p:nvPr/>
        </p:nvSpPr>
        <p:spPr>
          <a:xfrm>
            <a:off x="7017995" y="2052934"/>
            <a:ext cx="48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Next-to-minimal Supersymmetric SM (NMSSM)</a:t>
            </a:r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95743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2029769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dark matter?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B331A-7502-4D73-58E3-BC5BC3778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invisible type of matter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existence is inferred by its gravitational effects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estimated to make up approximately  27% of the universe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  <a:endParaRPr lang="en-US" sz="16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DE31400D-8194-4B00-7674-1D1B9A6CF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71820" y="1090561"/>
            <a:ext cx="2848898" cy="2019219"/>
          </a:xfrm>
          <a:prstGeom prst="rect">
            <a:avLst/>
          </a:prstGeom>
        </p:spPr>
      </p:pic>
      <p:pic>
        <p:nvPicPr>
          <p:cNvPr id="19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526DC8E5-47D6-9BD6-9088-3E3C186D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51" y="3289892"/>
            <a:ext cx="3261852" cy="32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ark matter: What is it, how do we know it's there and will we find it?">
            <a:extLst>
              <a:ext uri="{FF2B5EF4-FFF2-40B4-BE49-F238E27FC236}">
                <a16:creationId xmlns:a16="http://schemas.microsoft.com/office/drawing/2014/main" id="{E1EC3F34-5866-DDA9-6303-8526EA51C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2079"/>
            <a:ext cx="3028829" cy="20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3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2101051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s-419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Beyond Standard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B331A-7502-4D73-58E3-BC5BC3778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48" y="1645776"/>
            <a:ext cx="5181600" cy="4351338"/>
          </a:xfrm>
        </p:spPr>
        <p:txBody>
          <a:bodyPr>
            <a:normAutofit/>
          </a:bodyPr>
          <a:lstStyle/>
          <a:p>
            <a:pPr marL="910152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is assumed to be a low energy approximation for a more general theory </a:t>
            </a:r>
          </a:p>
          <a:p>
            <a:pPr marL="567252" lvl="1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0152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BSM theories propose the existence of new particles and forces which can be integrated into the formalism of QFT via some effective field theories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General schematic idea behind effective field theories | Download  Scientific Diagram">
            <a:extLst>
              <a:ext uri="{FF2B5EF4-FFF2-40B4-BE49-F238E27FC236}">
                <a16:creationId xmlns:a16="http://schemas.microsoft.com/office/drawing/2014/main" id="{F8564238-3952-179A-5887-2905B0E7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27" y="1310759"/>
            <a:ext cx="6177717" cy="4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9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" y="275431"/>
            <a:ext cx="11996540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for Dark matter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B331A-7502-4D73-58E3-BC5BC3778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11" y="1505425"/>
            <a:ext cx="5181600" cy="4351338"/>
          </a:xfrm>
        </p:spPr>
        <p:txBody>
          <a:bodyPr/>
          <a:lstStyle/>
          <a:p>
            <a:pPr marL="400050" indent="-285750">
              <a:buSzPts val="2400"/>
            </a:pPr>
            <a:r>
              <a:rPr lang="es-41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</a:t>
            </a:r>
            <a:r>
              <a:rPr lang="es-419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</a:t>
            </a:r>
            <a:r>
              <a:rPr lang="es-41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742950" lvl="1" indent="-285750">
              <a:buSzPts val="2400"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</a:t>
            </a:r>
            <a:r>
              <a:rPr lang="es-419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xperiments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s-419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DAMA/LIBRA, XENON and CRESST</a:t>
            </a:r>
            <a:endParaRPr lang="es-419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00050" indent="-285750">
              <a:buSzPts val="2400"/>
            </a:pPr>
            <a:r>
              <a:rPr lang="es-419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Indirect</a:t>
            </a:r>
            <a:r>
              <a:rPr lang="es-41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419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</a:t>
            </a:r>
            <a:endParaRPr lang="es-419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>
              <a:buSzPts val="24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Experiments: AMS, PAMELA, ATIC and Fermi/GLAST.</a:t>
            </a:r>
          </a:p>
          <a:p>
            <a:pPr marL="400050" indent="-285750">
              <a:buSzPts val="2400"/>
            </a:pPr>
            <a:r>
              <a:rPr lang="en-US" b="1" dirty="0">
                <a:latin typeface="Times New Roman"/>
                <a:cs typeface="Times New Roman"/>
                <a:sym typeface="Times New Roman"/>
              </a:rPr>
              <a:t>Search for dark matter in particle collider 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E7445989-C9E7-6A0E-2073-D356CD7A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101" y="1199066"/>
            <a:ext cx="3129075" cy="2343962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03EFBD7E-C362-6B29-63E4-6A0D2A2C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101" y="3819159"/>
            <a:ext cx="3129075" cy="2070712"/>
          </a:xfrm>
          <a:prstGeom prst="rect">
            <a:avLst/>
          </a:prstGeom>
        </p:spPr>
      </p:pic>
      <p:pic>
        <p:nvPicPr>
          <p:cNvPr id="29" name="Marcador de contenido 4">
            <a:extLst>
              <a:ext uri="{FF2B5EF4-FFF2-40B4-BE49-F238E27FC236}">
                <a16:creationId xmlns:a16="http://schemas.microsoft.com/office/drawing/2014/main" id="{7F6560EC-4F7C-F9D8-7565-46535EDAB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570" y="1581242"/>
            <a:ext cx="3812919" cy="4047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96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6114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Dark sector as a model for dark matter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B331A-7502-4D73-58E3-BC5BC3778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collection of new particles and fields beyond the Standard Model (BSM).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couple to the SM through mediators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Mediators as portal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Mediators as dark matter particles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  <a:endParaRPr lang="en-US" sz="16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690FB8D-9101-96E4-8E2D-0E401D3BED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258591"/>
            <a:ext cx="5689489" cy="23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1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8F4F3E0-C1F4-15C3-FE14-2D66EA89A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5" y="3763267"/>
            <a:ext cx="4817531" cy="291558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9112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Higgs boson as a portal to dark matter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B331A-7502-4D73-58E3-BC5BC3778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741" y="1311591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invisible branching ratio (BR) of the Higgs is estimated to be less than 16%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  <a:hlinkClick r:id="rId3"/>
              </a:rPr>
              <a:t>https://doi.org/10.1038/s41586-022-04892-x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SM the BR of the Higgs to neutrinos is  estimated to be 0.1%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arXiv:2301.10731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  <a:endParaRPr lang="en-US" sz="16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Marcador de contenido 9">
                <a:extLst>
                  <a:ext uri="{FF2B5EF4-FFF2-40B4-BE49-F238E27FC236}">
                    <a16:creationId xmlns:a16="http://schemas.microsoft.com/office/drawing/2014/main" id="{5B3A03B1-4225-9F32-1AEB-E2F6AF6E10E9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93514635"/>
                  </p:ext>
                </p:extLst>
              </p:nvPr>
            </p:nvGraphicFramePr>
            <p:xfrm>
              <a:off x="7046171" y="1511472"/>
              <a:ext cx="4310088" cy="39586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55044">
                      <a:extLst>
                        <a:ext uri="{9D8B030D-6E8A-4147-A177-3AD203B41FA5}">
                          <a16:colId xmlns:a16="http://schemas.microsoft.com/office/drawing/2014/main" val="1081799182"/>
                        </a:ext>
                      </a:extLst>
                    </a:gridCol>
                    <a:gridCol w="2155044">
                      <a:extLst>
                        <a:ext uri="{9D8B030D-6E8A-4147-A177-3AD203B41FA5}">
                          <a16:colId xmlns:a16="http://schemas.microsoft.com/office/drawing/2014/main" val="3217834016"/>
                        </a:ext>
                      </a:extLst>
                    </a:gridCol>
                  </a:tblGrid>
                  <a:tr h="3598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channel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Branching fraction(%)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2784301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𝑏𝑏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57.63 ± 0.70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3723877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𝑊𝑊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22.00 ± 0.33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6217151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𝑔𝑔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8.15 ± 0.42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979219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𝜏𝜏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6.21 ± 0.09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817401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2.86 ± 0.09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1279399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𝑍𝑍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2.71 ± 0.04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2409344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0.227 ± 0.005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69092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0.157 ± 0.009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5967972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0.025 ± 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7826957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𝜇𝜇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0.0216 ± 0.0004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42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Marcador de contenido 9">
                <a:extLst>
                  <a:ext uri="{FF2B5EF4-FFF2-40B4-BE49-F238E27FC236}">
                    <a16:creationId xmlns:a16="http://schemas.microsoft.com/office/drawing/2014/main" id="{5B3A03B1-4225-9F32-1AEB-E2F6AF6E10E9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93514635"/>
                  </p:ext>
                </p:extLst>
              </p:nvPr>
            </p:nvGraphicFramePr>
            <p:xfrm>
              <a:off x="7046171" y="1511472"/>
              <a:ext cx="4310088" cy="39586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55044">
                      <a:extLst>
                        <a:ext uri="{9D8B030D-6E8A-4147-A177-3AD203B41FA5}">
                          <a16:colId xmlns:a16="http://schemas.microsoft.com/office/drawing/2014/main" val="1081799182"/>
                        </a:ext>
                      </a:extLst>
                    </a:gridCol>
                    <a:gridCol w="2155044">
                      <a:extLst>
                        <a:ext uri="{9D8B030D-6E8A-4147-A177-3AD203B41FA5}">
                          <a16:colId xmlns:a16="http://schemas.microsoft.com/office/drawing/2014/main" val="3217834016"/>
                        </a:ext>
                      </a:extLst>
                    </a:gridCol>
                  </a:tblGrid>
                  <a:tr h="3598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channel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Branching fraction(%)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2784301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101695" r="-100565" b="-9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57.63 ± 0.70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3723877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198333" r="-100565" b="-7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22.00 ± 0.33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6217151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303390" r="-100565" b="-7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8.15 ± 0.42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979219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403390" r="-100565" b="-6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6.21 ± 0.09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817401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503390" r="-100565" b="-5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2.86 ± 0.09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1279399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603390" r="-100565" b="-4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2.71 ± 0.04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2409344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703390" r="-100565" b="-3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0.227 ± 0.005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69092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790000" r="-1005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0.157 ± 0.009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5967972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905085" r="-100565" b="-1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0.025 ± 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7826957"/>
                      </a:ext>
                    </a:extLst>
                  </a:tr>
                  <a:tr h="359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" t="-1005085" r="-100565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0.0216 ± 0.0004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420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385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7613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Dark-SUSY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8B331A-7502-4D73-58E3-BC5BC377806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73352" y="1514007"/>
                <a:ext cx="5646448" cy="46629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Dark-SUSY is a model BSM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Exotic decay of the Higgs characterized by the production of SUSY and Dark Sector particles 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Dark photon produced by the decay of the neutralino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dark photon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couples to the SM photon trough a kinetic mixing term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connected to the lifetime of the dark photon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 characterized by the production of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 muons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8B331A-7502-4D73-58E3-BC5BC3778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73352" y="1514007"/>
                <a:ext cx="5646448" cy="4662956"/>
              </a:xfrm>
              <a:blipFill>
                <a:blip r:embed="rId2"/>
                <a:stretch>
                  <a:fillRect l="-1570" t="-2989" r="-1570" b="-272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94A4FACD-95CC-83FB-53BF-8F30EECFE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" t="6876" r="4020" b="3584"/>
          <a:stretch/>
        </p:blipFill>
        <p:spPr>
          <a:xfrm>
            <a:off x="6892304" y="3146893"/>
            <a:ext cx="4053839" cy="29419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152D833-5E85-8B4E-8475-B052CAA29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7" t="6290" r="1491" b="4895"/>
          <a:stretch/>
        </p:blipFill>
        <p:spPr>
          <a:xfrm>
            <a:off x="6096000" y="1237724"/>
            <a:ext cx="5646448" cy="13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CE8DA16-2185-0874-5917-DAE41DBE0FB8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BA0940-6233-59C4-A81E-D911EB5A5D5C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C7A7A6-124D-2658-64C9-232CE97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7613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 Hadron collider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43380-3A31-0711-D9AE-5ABC26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5737"/>
            <a:ext cx="2743200" cy="365125"/>
          </a:xfrm>
        </p:spPr>
        <p:txBody>
          <a:bodyPr/>
          <a:lstStyle/>
          <a:p>
            <a:fld id="{06CED9C1-8221-4083-A967-48F75CD58D5D}" type="slidenum">
              <a: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A6973A-771D-EF20-683A-67E2C2A76C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DFEC02-08F8-DE1E-7C16-69478B26060F}"/>
              </a:ext>
            </a:extLst>
          </p:cNvPr>
          <p:cNvSpPr/>
          <p:nvPr/>
        </p:nvSpPr>
        <p:spPr>
          <a:xfrm>
            <a:off x="3008671" y="6593911"/>
            <a:ext cx="5751871" cy="2588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54665-DCBE-E75D-4B06-6DCCF6CDF75A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F6030-AF9E-2FE0-BDF7-378737521D19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  <a:endParaRPr lang="en-US" sz="16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D1F3013-3C6A-6097-DE3D-694C90E4D764}"/>
              </a:ext>
            </a:extLst>
          </p:cNvPr>
          <p:cNvSpPr txBox="1">
            <a:spLocks/>
          </p:cNvSpPr>
          <p:nvPr/>
        </p:nvSpPr>
        <p:spPr>
          <a:xfrm>
            <a:off x="838200" y="1116721"/>
            <a:ext cx="10515600" cy="100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powerful particle collider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experiments: ATLAS,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LHCB, ALICE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oogle Shape;209;p35">
            <a:extLst>
              <a:ext uri="{FF2B5EF4-FFF2-40B4-BE49-F238E27FC236}">
                <a16:creationId xmlns:a16="http://schemas.microsoft.com/office/drawing/2014/main" id="{12A86B60-6851-341C-D1AE-7660ED053D4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2479502"/>
            <a:ext cx="5461416" cy="374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F5E8AFB-020C-CBFD-E6BC-8B7A3E1C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00" y="2339093"/>
            <a:ext cx="5323341" cy="37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F190F-88EC-29DB-F850-C0632E9D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D9C1-8221-4083-A967-48F75CD58D5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C8F94D1F-981D-64DA-C90E-60BFD5830407}"/>
              </a:ext>
            </a:extLst>
          </p:cNvPr>
          <p:cNvSpPr/>
          <p:nvPr/>
        </p:nvSpPr>
        <p:spPr>
          <a:xfrm>
            <a:off x="0" y="-1"/>
            <a:ext cx="12192000" cy="103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F8EB504-9758-2DA0-64F5-9D4EAB99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275431"/>
            <a:ext cx="11976133" cy="667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identification at CMS</a:t>
            </a:r>
          </a:p>
        </p:txBody>
      </p:sp>
      <p:pic>
        <p:nvPicPr>
          <p:cNvPr id="4098" name="Picture 2" descr="Performance of the CMS muon trigger system in proton-proton collisions at  $\sqrt{s} = $ 13 TeV - CERN Document Server">
            <a:extLst>
              <a:ext uri="{FF2B5EF4-FFF2-40B4-BE49-F238E27FC236}">
                <a16:creationId xmlns:a16="http://schemas.microsoft.com/office/drawing/2014/main" id="{24BD6753-6D80-DA67-42D9-162B0F5B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2" y="1440339"/>
            <a:ext cx="6439780" cy="42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911245F-1947-0AAC-6DDA-8F82BE13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4882" y="2058519"/>
            <a:ext cx="5646448" cy="466295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systems consist of three different gaseous detector technologies (Drift Tubes, RPCs, CSCs)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tracks are reconstructed using a combination of signals from muon detectors and tracker (prompt muons) </a:t>
            </a:r>
          </a:p>
        </p:txBody>
      </p:sp>
      <p:sp>
        <p:nvSpPr>
          <p:cNvPr id="10" name="Rectángulo 7">
            <a:extLst>
              <a:ext uri="{FF2B5EF4-FFF2-40B4-BE49-F238E27FC236}">
                <a16:creationId xmlns:a16="http://schemas.microsoft.com/office/drawing/2014/main" id="{EE1DC8E6-C78A-E601-36E2-3058C1E9746B}"/>
              </a:ext>
            </a:extLst>
          </p:cNvPr>
          <p:cNvSpPr/>
          <p:nvPr/>
        </p:nvSpPr>
        <p:spPr>
          <a:xfrm>
            <a:off x="0" y="6593912"/>
            <a:ext cx="12192000" cy="264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EBD7D1-5520-AA44-7E7B-CCFFE09CA890}"/>
              </a:ext>
            </a:extLst>
          </p:cNvPr>
          <p:cNvSpPr txBox="1"/>
          <p:nvPr/>
        </p:nvSpPr>
        <p:spPr>
          <a:xfrm>
            <a:off x="0" y="6582569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Alfredo Castaneda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8AB923-AD3D-4D71-0C3D-8463AAA4D72B}"/>
              </a:ext>
            </a:extLst>
          </p:cNvPr>
          <p:cNvSpPr txBox="1"/>
          <p:nvPr/>
        </p:nvSpPr>
        <p:spPr>
          <a:xfrm>
            <a:off x="3141406" y="6509577"/>
            <a:ext cx="57518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ICN-UNAM</a:t>
            </a:r>
            <a:endParaRPr lang="en-US" sz="16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85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12615</TotalTime>
  <Words>1410</Words>
  <Application>Microsoft Macintosh PowerPoint</Application>
  <PresentationFormat>Widescreen</PresentationFormat>
  <Paragraphs>213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-apple-system</vt:lpstr>
      <vt:lpstr>Adelle Sans Devanagari</vt:lpstr>
      <vt:lpstr>Al Bayan Plain</vt:lpstr>
      <vt:lpstr>Aptos</vt:lpstr>
      <vt:lpstr>Aptos Display</vt:lpstr>
      <vt:lpstr>Arial</vt:lpstr>
      <vt:lpstr>Calibri</vt:lpstr>
      <vt:lpstr>Cambria Math</vt:lpstr>
      <vt:lpstr>Times New Roman</vt:lpstr>
      <vt:lpstr>Wingdings</vt:lpstr>
      <vt:lpstr>Tema de Office</vt:lpstr>
      <vt:lpstr>A search for beyond the Standard Model Physics using a final state with light and boosted muon pairs at the CMS experiment</vt:lpstr>
      <vt:lpstr>The Standard Model of Particle Physics</vt:lpstr>
      <vt:lpstr>Beyond Standard Model</vt:lpstr>
      <vt:lpstr>The search for Dark matter</vt:lpstr>
      <vt:lpstr>The Dark sector as a model for dark matter </vt:lpstr>
      <vt:lpstr>The Higgs boson as a portal to dark matter</vt:lpstr>
      <vt:lpstr>Dark-SUSY</vt:lpstr>
      <vt:lpstr>The Large Hadron collider</vt:lpstr>
      <vt:lpstr>Muon identification at CMS</vt:lpstr>
      <vt:lpstr>Long-lived particles at CMS </vt:lpstr>
      <vt:lpstr>Signal candidate event </vt:lpstr>
      <vt:lpstr>Event selection </vt:lpstr>
      <vt:lpstr>Considerations dimuon invariant mass</vt:lpstr>
      <vt:lpstr>Signal region </vt:lpstr>
      <vt:lpstr>SM Background contribution</vt:lpstr>
      <vt:lpstr>Measured events in Signal region</vt:lpstr>
      <vt:lpstr>Model independent limits</vt:lpstr>
      <vt:lpstr>Interpretation of results in the context of Dark-SUSY</vt:lpstr>
      <vt:lpstr>Interpretation of results in the context of ALP</vt:lpstr>
      <vt:lpstr>Interpretation of results in the context of NMSSM</vt:lpstr>
      <vt:lpstr>Conclusions</vt:lpstr>
      <vt:lpstr>PowerPoint Presentation</vt:lpstr>
      <vt:lpstr>Model independent search</vt:lpstr>
      <vt:lpstr>What is dark matter?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Model-independent search for pair production of new bosons decaying into muons in proton-proton collisions at √ s =13TeV</dc:title>
  <dc:creator>Hedwin Aaron Encinas Acosta</dc:creator>
  <cp:lastModifiedBy>ALFREDO MARTIN CASTAÑEDA HERNANDEZ</cp:lastModifiedBy>
  <cp:revision>7</cp:revision>
  <dcterms:created xsi:type="dcterms:W3CDTF">2024-05-31T16:27:48Z</dcterms:created>
  <dcterms:modified xsi:type="dcterms:W3CDTF">2024-09-11T17:57:49Z</dcterms:modified>
</cp:coreProperties>
</file>