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04" r:id="rId2"/>
    <p:sldMasterId id="2147483717" r:id="rId3"/>
    <p:sldMasterId id="2147483730" r:id="rId4"/>
    <p:sldMasterId id="2147483745" r:id="rId5"/>
  </p:sldMasterIdLst>
  <p:notesMasterIdLst>
    <p:notesMasterId r:id="rId36"/>
  </p:notesMasterIdLst>
  <p:sldIdLst>
    <p:sldId id="4732" r:id="rId6"/>
    <p:sldId id="285" r:id="rId7"/>
    <p:sldId id="4668" r:id="rId8"/>
    <p:sldId id="4684" r:id="rId9"/>
    <p:sldId id="4607" r:id="rId10"/>
    <p:sldId id="4616" r:id="rId11"/>
    <p:sldId id="4721" r:id="rId12"/>
    <p:sldId id="4606" r:id="rId13"/>
    <p:sldId id="2070" r:id="rId14"/>
    <p:sldId id="4686" r:id="rId15"/>
    <p:sldId id="4703" r:id="rId16"/>
    <p:sldId id="4694" r:id="rId17"/>
    <p:sldId id="4746" r:id="rId18"/>
    <p:sldId id="4733" r:id="rId19"/>
    <p:sldId id="4745" r:id="rId20"/>
    <p:sldId id="4716" r:id="rId21"/>
    <p:sldId id="4735" r:id="rId22"/>
    <p:sldId id="4737" r:id="rId23"/>
    <p:sldId id="4738" r:id="rId24"/>
    <p:sldId id="4736" r:id="rId25"/>
    <p:sldId id="4739" r:id="rId26"/>
    <p:sldId id="4747" r:id="rId27"/>
    <p:sldId id="4741" r:id="rId28"/>
    <p:sldId id="4742" r:id="rId29"/>
    <p:sldId id="4734" r:id="rId30"/>
    <p:sldId id="4744" r:id="rId31"/>
    <p:sldId id="4740" r:id="rId32"/>
    <p:sldId id="1199" r:id="rId33"/>
    <p:sldId id="2032" r:id="rId34"/>
    <p:sldId id="28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4" autoAdjust="0"/>
    <p:restoredTop sz="94170" autoAdjust="0"/>
  </p:normalViewPr>
  <p:slideViewPr>
    <p:cSldViewPr snapToGrid="0" showGuides="1">
      <p:cViewPr varScale="1">
        <p:scale>
          <a:sx n="95" d="100"/>
          <a:sy n="95" d="100"/>
        </p:scale>
        <p:origin x="100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73DEE-EA00-4630-87C6-87E4A12BF7F6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295F2-C8D9-4FDA-887E-56E59B46EB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636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295F2-C8D9-4FDA-887E-56E59B46EB1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18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6FCDA-2558-EE40-88E4-BE897781928A}" type="slidenum">
              <a:rPr kumimoji="0" lang="en-CH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031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6FCDA-2558-EE40-88E4-BE897781928A}" type="slidenum">
              <a:rPr kumimoji="0" lang="en-CH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855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4A59B-4498-4C6F-8239-F43123C914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912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BFA2-1986-4BFA-9925-D185BFC702F1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D469-50B9-4B68-B1AD-7CF139F82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76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BFA2-1986-4BFA-9925-D185BFC702F1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D469-50B9-4B68-B1AD-7CF139F82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40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BFA2-1986-4BFA-9925-D185BFC702F1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D469-50B9-4B68-B1AD-7CF139F82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489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045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600" y="3297782"/>
            <a:ext cx="10972320" cy="59099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038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178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631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5101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90400" y="7622822"/>
            <a:ext cx="11017440" cy="59099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9598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057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232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7173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BFA2-1986-4BFA-9925-D185BFC702F1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D469-50B9-4B68-B1AD-7CF139F82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169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6408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600" y="3682560"/>
            <a:ext cx="1097232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808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60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2320" y="3682560"/>
            <a:ext cx="53544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373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90400" y="3321519"/>
            <a:ext cx="11017440" cy="514243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de-DE" sz="1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52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440" y="160464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60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52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440" y="3682560"/>
            <a:ext cx="3532800" cy="1896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F124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5955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02317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71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49152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25377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51162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040100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1257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BFA2-1986-4BFA-9925-D185BFC702F1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D469-50B9-4B68-B1AD-7CF139F82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265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2331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76827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9741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3077350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2883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643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299315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71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40498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36417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1626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BFA2-1986-4BFA-9925-D185BFC702F1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D469-50B9-4B68-B1AD-7CF139F82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1338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38846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14119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586413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91153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086091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597022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932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9148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9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5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BFA2-1986-4BFA-9925-D185BFC702F1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D469-50B9-4B68-B1AD-7CF139F82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868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887963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71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862712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452636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330956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093569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37456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856766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006618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981733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428657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BFA2-1986-4BFA-9925-D185BFC702F1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D469-50B9-4B68-B1AD-7CF139F82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936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865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BFA2-1986-4BFA-9925-D185BFC702F1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D469-50B9-4B68-B1AD-7CF139F82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55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BFA2-1986-4BFA-9925-D185BFC702F1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D469-50B9-4B68-B1AD-7CF139F82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765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BFA2-1986-4BFA-9925-D185BFC702F1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DD469-50B9-4B68-B1AD-7CF139F82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64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BBFA2-1986-4BFA-9925-D185BFC702F1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DD469-50B9-4B68-B1AD-7CF139F827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88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9"/>
          <p:cNvPicPr/>
          <p:nvPr/>
        </p:nvPicPr>
        <p:blipFill>
          <a:blip r:embed="rId14"/>
          <a:stretch/>
        </p:blipFill>
        <p:spPr>
          <a:xfrm>
            <a:off x="0" y="0"/>
            <a:ext cx="12191520" cy="6857760"/>
          </a:xfrm>
          <a:prstGeom prst="rect">
            <a:avLst/>
          </a:prstGeom>
          <a:ln>
            <a:noFill/>
          </a:ln>
        </p:spPr>
      </p:pic>
      <p:pic>
        <p:nvPicPr>
          <p:cNvPr id="7" name="Grafik 11"/>
          <p:cNvPicPr/>
          <p:nvPr/>
        </p:nvPicPr>
        <p:blipFill>
          <a:blip r:embed="rId15">
            <a:alphaModFix amt="40000"/>
          </a:blip>
          <a:stretch/>
        </p:blipFill>
        <p:spPr>
          <a:xfrm>
            <a:off x="3506400" y="1132320"/>
            <a:ext cx="5465280" cy="479856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90400" y="1394880"/>
            <a:ext cx="11017440" cy="238704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ts val="3563"/>
              </a:lnSpc>
            </a:pPr>
            <a:r>
              <a:rPr lang="de-DE" sz="4800" b="0" strike="noStrike" cap="all" spc="-1">
                <a:solidFill>
                  <a:srgbClr val="FFFFFF"/>
                </a:solidFill>
                <a:latin typeface="Arial"/>
              </a:rPr>
              <a:t>Add Title</a:t>
            </a:r>
            <a:endParaRPr lang="de-DE" sz="4800" b="0" strike="noStrike" spc="-1">
              <a:solidFill>
                <a:srgbClr val="0F124A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/>
          </p:nvPr>
        </p:nvSpPr>
        <p:spPr>
          <a:xfrm>
            <a:off x="11660640" y="70080"/>
            <a:ext cx="385440" cy="2260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ts val="1652"/>
              </a:lnSpc>
            </a:pPr>
            <a:fld id="{5418D9B7-41AC-4D4F-BA1A-FF1ECBDC2359}" type="slidenum">
              <a:rPr lang="en-GB" sz="1067" spc="-1" smtClean="0">
                <a:solidFill>
                  <a:srgbClr val="FFFFFF"/>
                </a:solidFill>
              </a:rPr>
              <a:pPr algn="r">
                <a:lnSpc>
                  <a:spcPts val="1652"/>
                </a:lnSpc>
              </a:pPr>
              <a:t>‹#›</a:t>
            </a:fld>
            <a:endParaRPr lang="en-GB" sz="1067" spc="-1">
              <a:latin typeface="Times New Roman"/>
            </a:endParaRPr>
          </a:p>
        </p:txBody>
      </p:sp>
      <p:pic>
        <p:nvPicPr>
          <p:cNvPr id="4" name="Grafik 15"/>
          <p:cNvPicPr/>
          <p:nvPr/>
        </p:nvPicPr>
        <p:blipFill>
          <a:blip r:embed="rId16"/>
          <a:stretch/>
        </p:blipFill>
        <p:spPr>
          <a:xfrm>
            <a:off x="173760" y="127680"/>
            <a:ext cx="596640" cy="239520"/>
          </a:xfrm>
          <a:prstGeom prst="rect">
            <a:avLst/>
          </a:prstGeom>
          <a:ln>
            <a:noFill/>
          </a:ln>
        </p:spPr>
      </p:pic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600" b="0" strike="noStrike" spc="-1">
                <a:solidFill>
                  <a:srgbClr val="0F124A"/>
                </a:solidFill>
                <a:latin typeface="Arial"/>
              </a:rPr>
              <a:t>Click to edit the outline text format</a:t>
            </a:r>
          </a:p>
          <a:p>
            <a:pPr marL="1151971" lvl="1" indent="-431989">
              <a:spcBef>
                <a:spcPts val="151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600" b="0" strike="noStrike" spc="-1">
                <a:solidFill>
                  <a:srgbClr val="0F124A"/>
                </a:solidFill>
                <a:latin typeface="Arial"/>
              </a:rPr>
              <a:t>Second Outline Level</a:t>
            </a:r>
          </a:p>
          <a:p>
            <a:pPr marL="1727957" lvl="2" indent="-383990">
              <a:spcBef>
                <a:spcPts val="113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600" b="0" strike="noStrike" spc="-1">
                <a:solidFill>
                  <a:srgbClr val="0F124A"/>
                </a:solidFill>
                <a:latin typeface="Arial"/>
              </a:rPr>
              <a:t>Third Outline Level</a:t>
            </a:r>
          </a:p>
          <a:p>
            <a:pPr marL="2303942" lvl="3" indent="-287993">
              <a:spcBef>
                <a:spcPts val="75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600" b="0" strike="noStrike" spc="-1">
                <a:solidFill>
                  <a:srgbClr val="0F124A"/>
                </a:solidFill>
                <a:latin typeface="Arial"/>
              </a:rPr>
              <a:t>Fourth Outline Level</a:t>
            </a:r>
          </a:p>
          <a:p>
            <a:pPr marL="2879928" lvl="4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667" b="0" strike="noStrike" spc="-1">
                <a:solidFill>
                  <a:srgbClr val="0F124A"/>
                </a:solidFill>
                <a:latin typeface="Arial"/>
              </a:rPr>
              <a:t>Fifth Outline Level</a:t>
            </a:r>
          </a:p>
          <a:p>
            <a:pPr marL="3455914" lvl="5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667" b="0" strike="noStrike" spc="-1">
                <a:solidFill>
                  <a:srgbClr val="0F124A"/>
                </a:solidFill>
                <a:latin typeface="Arial"/>
              </a:rPr>
              <a:t>Sixth Outline Level</a:t>
            </a:r>
          </a:p>
          <a:p>
            <a:pPr marL="4031899" lvl="6" indent="-287993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667" b="0" strike="noStrike" spc="-1">
                <a:solidFill>
                  <a:srgbClr val="0F124A"/>
                </a:solid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74994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ctr" defTabSz="1219170" rtl="0" eaLnBrk="1" latinLnBrk="0" hangingPunct="1">
        <a:lnSpc>
          <a:spcPts val="4751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5986" indent="-431989" algn="l" defTabSz="1219170" rtl="0" eaLnBrk="1" latinLnBrk="0" hangingPunct="1">
        <a:lnSpc>
          <a:spcPct val="90000"/>
        </a:lnSpc>
        <a:spcBef>
          <a:spcPts val="1889"/>
        </a:spcBef>
        <a:buClr>
          <a:srgbClr val="000000"/>
        </a:buClr>
        <a:buSzPct val="45000"/>
        <a:buFont typeface="Wingdings" charset="2"/>
        <a:buChar char="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/>
        </p:nvSpPr>
        <p:spPr>
          <a:xfrm>
            <a:off x="600" y="6378000"/>
            <a:ext cx="121914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399" y="126621"/>
            <a:ext cx="432000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6498000"/>
            <a:ext cx="597087" cy="240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FBBF62-B1FF-50E0-1044-0A445B239A6E}"/>
              </a:ext>
            </a:extLst>
          </p:cNvPr>
          <p:cNvCxnSpPr/>
          <p:nvPr userDrawn="1"/>
        </p:nvCxnSpPr>
        <p:spPr>
          <a:xfrm>
            <a:off x="0" y="770400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95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399" y="126621"/>
            <a:ext cx="432000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6498000"/>
            <a:ext cx="597087" cy="240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FBBF62-B1FF-50E0-1044-0A445B239A6E}"/>
              </a:ext>
            </a:extLst>
          </p:cNvPr>
          <p:cNvCxnSpPr/>
          <p:nvPr userDrawn="1"/>
        </p:nvCxnSpPr>
        <p:spPr>
          <a:xfrm>
            <a:off x="0" y="770400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97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399" y="126621"/>
            <a:ext cx="432000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FBBF62-B1FF-50E0-1044-0A445B239A6E}"/>
              </a:ext>
            </a:extLst>
          </p:cNvPr>
          <p:cNvCxnSpPr/>
          <p:nvPr userDrawn="1"/>
        </p:nvCxnSpPr>
        <p:spPr>
          <a:xfrm>
            <a:off x="0" y="770400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16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98458/contributions/5978319/attachments/2874376/5033360/BBA_simulations_for_FCCee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4" Type="http://schemas.openxmlformats.org/officeDocument/2006/relationships/hyperlink" Target="https://indico.cern.ch/event/1404867/contributions/5910041/attachments/2840461/4964862/BPM_Alignment_Specs_and_BBA_ATDC0424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al.edu.co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9" Type="http://schemas.openxmlformats.org/officeDocument/2006/relationships/hyperlink" Target="https://jacow.org/ipac2022/papers/mopost049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5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5.jpe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jpg"/><Relationship Id="rId7" Type="http://schemas.openxmlformats.org/officeDocument/2006/relationships/image" Target="../media/image4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43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Relationship Id="rId14" Type="http://schemas.openxmlformats.org/officeDocument/2006/relationships/image" Target="../media/image80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jpeg"/><Relationship Id="rId7" Type="http://schemas.openxmlformats.org/officeDocument/2006/relationships/image" Target="../media/image43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400.png"/><Relationship Id="rId4" Type="http://schemas.openxmlformats.org/officeDocument/2006/relationships/image" Target="../media/image22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1095375" y="602195"/>
            <a:ext cx="10372218" cy="23870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47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733" b="0" i="0" u="none" strike="noStrike" kern="1200" cap="all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Possible </a:t>
            </a:r>
            <a:r>
              <a:rPr kumimoji="0" lang="en-GB" sz="3733" b="0" i="0" u="none" strike="noStrike" kern="1200" cap="all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contribUtions</a:t>
            </a:r>
            <a:r>
              <a:rPr kumimoji="0" lang="en-GB" sz="3733" b="0" i="0" u="none" strike="noStrike" kern="1200" cap="all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 to the FCC-</a:t>
            </a:r>
            <a:r>
              <a:rPr kumimoji="0" lang="en-GB" sz="3733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ee</a:t>
            </a:r>
            <a:r>
              <a:rPr kumimoji="0" lang="en-GB" sz="3733" b="0" i="0" u="none" strike="noStrike" kern="1200" cap="all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 accelerator</a:t>
            </a:r>
            <a:endParaRPr kumimoji="0" lang="de-DE" sz="3733" b="0" i="0" u="none" strike="noStrike" kern="1200" cap="none" spc="-1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4" name="TextShape 2"/>
          <p:cNvSpPr txBox="1"/>
          <p:nvPr/>
        </p:nvSpPr>
        <p:spPr>
          <a:xfrm>
            <a:off x="590400" y="4606675"/>
            <a:ext cx="11017440" cy="1655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18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XV Latin American Symposium on High Energy Physics (SILAFAE), 8 November 2024</a:t>
            </a:r>
            <a:endParaRPr kumimoji="0" lang="en-US" sz="16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5" name="TextShape 3"/>
          <p:cNvSpPr txBox="1"/>
          <p:nvPr/>
        </p:nvSpPr>
        <p:spPr>
          <a:xfrm>
            <a:off x="11660640" y="130080"/>
            <a:ext cx="385440" cy="2260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ts val="16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F8C41B-6C38-4A78-9906-C2FF7FEA7BAE}" type="slidenum">
              <a:rPr kumimoji="0" lang="en-GB" sz="1067" b="0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pPr marL="0" marR="0" lvl="0" indent="0" algn="r" defTabSz="1219170" rtl="0" eaLnBrk="1" fontAlgn="auto" latinLnBrk="0" hangingPunct="1">
                <a:lnSpc>
                  <a:spcPts val="165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067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56" name="CustomShape 4"/>
          <p:cNvSpPr/>
          <p:nvPr/>
        </p:nvSpPr>
        <p:spPr>
          <a:xfrm>
            <a:off x="1344000" y="130080"/>
            <a:ext cx="271776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16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3B58C8-A58F-0BED-523F-46DF4812DD3E}"/>
              </a:ext>
            </a:extLst>
          </p:cNvPr>
          <p:cNvSpPr txBox="1"/>
          <p:nvPr/>
        </p:nvSpPr>
        <p:spPr>
          <a:xfrm>
            <a:off x="4001447" y="3367067"/>
            <a:ext cx="3914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Frank Zimmermann, CERN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7106F3-C4D0-1CA1-E07D-66F3C9E8ECBF}"/>
              </a:ext>
            </a:extLst>
          </p:cNvPr>
          <p:cNvSpPr txBox="1"/>
          <p:nvPr/>
        </p:nvSpPr>
        <p:spPr>
          <a:xfrm>
            <a:off x="243434" y="790575"/>
            <a:ext cx="347322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topics: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 IR magnet system &amp; cryostat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3D 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 mock-up / INFN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C25BCD-5794-01B5-E405-C151ED8D3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6" y="3319758"/>
            <a:ext cx="6056403" cy="3149564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1D08CD39-4EA3-CCE0-DE24-A89602626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8" t="9383" r="25337" b="30890"/>
          <a:stretch/>
        </p:blipFill>
        <p:spPr bwMode="auto">
          <a:xfrm>
            <a:off x="9696866" y="784603"/>
            <a:ext cx="2418786" cy="337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743923-F5D6-0FDF-1C78-050767F2D395}"/>
              </a:ext>
            </a:extLst>
          </p:cNvPr>
          <p:cNvSpPr txBox="1"/>
          <p:nvPr/>
        </p:nvSpPr>
        <p:spPr>
          <a:xfrm>
            <a:off x="9846934" y="771525"/>
            <a:ext cx="2208014" cy="923330"/>
          </a:xfrm>
          <a:prstGeom prst="rect">
            <a:avLst/>
          </a:prstGeom>
          <a:solidFill>
            <a:srgbClr val="70AD47">
              <a:lumMod val="50000"/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Q1 prototype 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ested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cold in SM18 (CERN), October ‘23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8C709C-E1F1-68CC-2113-CA08AE91593B}"/>
              </a:ext>
            </a:extLst>
          </p:cNvPr>
          <p:cNvSpPr txBox="1"/>
          <p:nvPr/>
        </p:nvSpPr>
        <p:spPr>
          <a:xfrm>
            <a:off x="10223972" y="3802956"/>
            <a:ext cx="1872629" cy="369332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Koratzinos, PSI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100A0E-8169-ED7A-9EA1-55650CEC687C}"/>
              </a:ext>
            </a:extLst>
          </p:cNvPr>
          <p:cNvSpPr txBox="1"/>
          <p:nvPr/>
        </p:nvSpPr>
        <p:spPr>
          <a:xfrm>
            <a:off x="47192" y="6483645"/>
            <a:ext cx="2568332" cy="369332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Boscolo, F. Palla, INFN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56758-5ADA-8BAF-FF4F-83FA7C33F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634" y="4172288"/>
            <a:ext cx="5879191" cy="2652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809167-4F7A-6F15-8E54-8AFD4475A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268" y="784603"/>
            <a:ext cx="5764956" cy="20660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E7CA58-9F67-A9F2-761E-FAA82D24E290}"/>
              </a:ext>
            </a:extLst>
          </p:cNvPr>
          <p:cNvSpPr txBox="1"/>
          <p:nvPr/>
        </p:nvSpPr>
        <p:spPr>
          <a:xfrm>
            <a:off x="6244616" y="3545991"/>
            <a:ext cx="1795716" cy="646331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Seeman, SLAC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Tavares, CERN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1909D1-21C4-491A-CEFA-3868850BFC81}"/>
              </a:ext>
            </a:extLst>
          </p:cNvPr>
          <p:cNvSpPr txBox="1"/>
          <p:nvPr/>
        </p:nvSpPr>
        <p:spPr>
          <a:xfrm>
            <a:off x="286152" y="135679"/>
            <a:ext cx="8170827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machine detector interface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05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2EC8D7-5E79-AE56-BCF2-F2C402E39EA0}"/>
              </a:ext>
            </a:extLst>
          </p:cNvPr>
          <p:cNvSpPr txBox="1"/>
          <p:nvPr/>
        </p:nvSpPr>
        <p:spPr>
          <a:xfrm>
            <a:off x="0" y="6686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beam diagnostics: BPMs and others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2135A3-3E53-BACA-3A1D-0599CFFFB055}"/>
              </a:ext>
            </a:extLst>
          </p:cNvPr>
          <p:cNvSpPr txBox="1"/>
          <p:nvPr/>
        </p:nvSpPr>
        <p:spPr>
          <a:xfrm>
            <a:off x="7049285" y="1375436"/>
            <a:ext cx="4941906" cy="4883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Collider arc BPMs: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BPM-to-Quadrupole misalignment: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Initially: about 100 µm,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after BBA: 10 µm;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GB" b="0" i="0" u="sng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X. Huang, SLAC, in FCC week</a:t>
            </a:r>
            <a:endParaRPr kumimoji="0" lang="en-GB" b="0" i="0" u="sng" strike="noStrike" kern="0" cap="none" spc="0" normalizeH="0" baseline="0" noProof="0" dirty="0">
              <a:ln>
                <a:noFill/>
              </a:ln>
              <a:solidFill>
                <a:srgbClr val="0F124A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BPM resolution: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Orbit mode:  0.1 µm,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Turn-by-turn mode: 1 µm,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GB" b="0" i="0" u="sng" strike="noStrike" kern="0" cap="none" spc="0" normalizeH="0" baseline="0" noProof="0" dirty="0">
                <a:ln>
                  <a:noFill/>
                </a:ln>
                <a:solidFill>
                  <a:srgbClr val="0F124A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 Howling et al. ATDC #2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F124A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EF04F-7809-BA20-1FD7-FA7F434026B9}"/>
              </a:ext>
            </a:extLst>
          </p:cNvPr>
          <p:cNvSpPr txBox="1"/>
          <p:nvPr/>
        </p:nvSpPr>
        <p:spPr>
          <a:xfrm>
            <a:off x="466725" y="1183105"/>
            <a:ext cx="5982728" cy="563846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R="0" lvl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tabLst/>
              <a:defRPr/>
            </a:pP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Required diagnostics: </a:t>
            </a: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Beam position monitors (BPMs)</a:t>
            </a:r>
          </a:p>
          <a:p>
            <a:pPr lvl="1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2800" b="1" kern="0" dirty="0">
                <a:solidFill>
                  <a:schemeClr val="accent3">
                    <a:lumMod val="75000"/>
                  </a:schemeClr>
                </a:solidFill>
              </a:rPr>
              <a:t> ~10,000 in total !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</a:endParaRP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Tune measurements</a:t>
            </a: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Beam current monitors</a:t>
            </a: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Emittance diagnostics</a:t>
            </a: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Beam loss detectors</a:t>
            </a: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Bunch length diagnostics</a:t>
            </a: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lang="en-GB" sz="2800" kern="0" dirty="0">
                <a:solidFill>
                  <a:srgbClr val="000000"/>
                </a:solidFill>
              </a:rPr>
              <a:t>P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olarimeters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27013" marR="0" lvl="0" indent="-227013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Wingdings" pitchFamily="2" charset="2"/>
              <a:buChar char="q"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16808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203">
            <a:extLst>
              <a:ext uri="{FF2B5EF4-FFF2-40B4-BE49-F238E27FC236}">
                <a16:creationId xmlns:a16="http://schemas.microsoft.com/office/drawing/2014/main" id="{E4D019DB-2306-CA1C-0B52-28FD7FB87DEC}"/>
              </a:ext>
            </a:extLst>
          </p:cNvPr>
          <p:cNvSpPr txBox="1"/>
          <p:nvPr/>
        </p:nvSpPr>
        <p:spPr>
          <a:xfrm>
            <a:off x="84814" y="825828"/>
            <a:ext cx="12022372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S-band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linac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39750" marR="0" lvl="1" indent="-309563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Repetition rate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Hz with up to 4 bunches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 rf pulse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  <a:sym typeface="Wingdings" pitchFamily="2" charset="2"/>
            </a:endParaRPr>
          </a:p>
          <a:p>
            <a:pPr marL="539750" marR="0" lvl="1" indent="-309563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Damping Ring at higher energy 2.86 GeV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A6BB9-1181-71D2-3570-8167648BD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77" y="1959737"/>
            <a:ext cx="10344045" cy="2676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2EC8D7-5E79-AE56-BCF2-F2C402E39EA0}"/>
              </a:ext>
            </a:extLst>
          </p:cNvPr>
          <p:cNvSpPr txBox="1"/>
          <p:nvPr/>
        </p:nvSpPr>
        <p:spPr>
          <a:xfrm>
            <a:off x="333080" y="78761"/>
            <a:ext cx="117741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injector &amp;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PSI Positron Production experiment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1EDEE-71CC-8456-9F89-82DE52D4114A}"/>
              </a:ext>
            </a:extLst>
          </p:cNvPr>
          <p:cNvSpPr txBox="1"/>
          <p:nvPr/>
        </p:nvSpPr>
        <p:spPr>
          <a:xfrm>
            <a:off x="118389" y="5432007"/>
            <a:ext cx="28867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b="1" dirty="0">
                <a:solidFill>
                  <a:srgbClr val="0C377B"/>
                </a:solidFill>
                <a:latin typeface="Arial"/>
              </a:rPr>
              <a:t>Start 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 </a:t>
            </a:r>
            <a:r>
              <a:rPr lang="en-GB" sz="2000" b="1" dirty="0">
                <a:solidFill>
                  <a:srgbClr val="0C377B"/>
                </a:solidFill>
                <a:latin typeface="Arial"/>
              </a:rPr>
              <a:t>PSI </a:t>
            </a:r>
            <a:r>
              <a:rPr lang="en-GB" sz="2000" b="1" dirty="0" err="1">
                <a:solidFill>
                  <a:srgbClr val="0C377B"/>
                </a:solidFill>
                <a:latin typeface="Arial"/>
              </a:rPr>
              <a:t>Sw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issFEL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operation with e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expected in 2026</a:t>
            </a:r>
          </a:p>
        </p:txBody>
      </p:sp>
      <p:pic>
        <p:nvPicPr>
          <p:cNvPr id="9" name="Picture 8" descr="A room with pipes and wires&#10;&#10;Description automatically generated">
            <a:extLst>
              <a:ext uri="{FF2B5EF4-FFF2-40B4-BE49-F238E27FC236}">
                <a16:creationId xmlns:a16="http://schemas.microsoft.com/office/drawing/2014/main" id="{E04D1D4D-14C0-7DC8-91F1-814F90DD7C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791" y="4730159"/>
            <a:ext cx="2486957" cy="2007221"/>
          </a:xfrm>
          <a:prstGeom prst="rect">
            <a:avLst/>
          </a:prstGeom>
        </p:spPr>
      </p:pic>
      <p:pic>
        <p:nvPicPr>
          <p:cNvPr id="10" name="Picture 9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F07AA014-1045-ABEE-5AFD-9B5AACE5C4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75" y="5408228"/>
            <a:ext cx="6328576" cy="12478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C48797-88A0-6D6B-7789-D0062B5F3B2C}"/>
              </a:ext>
            </a:extLst>
          </p:cNvPr>
          <p:cNvSpPr txBox="1"/>
          <p:nvPr/>
        </p:nvSpPr>
        <p:spPr>
          <a:xfrm>
            <a:off x="118389" y="4509686"/>
            <a:ext cx="85588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2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 of n</a:t>
            </a:r>
            <a:r>
              <a:rPr lang="en-GB" sz="2400" dirty="0">
                <a:solidFill>
                  <a:srgbClr val="0C377B"/>
                </a:solidFill>
                <a:latin typeface="Arial"/>
              </a:rPr>
              <a:t>on-insulated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HTS solenoid for higher-yield e+ production successfully demonstrated at PSI (up to 18 T) </a:t>
            </a:r>
          </a:p>
        </p:txBody>
      </p:sp>
    </p:spTree>
    <p:extLst>
      <p:ext uri="{BB962C8B-B14F-4D97-AF65-F5344CB8AC3E}">
        <p14:creationId xmlns:p14="http://schemas.microsoft.com/office/powerpoint/2010/main" val="673311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D97BFB-EE45-5296-C2FB-20C0F7513F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3D8FCF-4949-15B3-4E54-DE11EAB80281}"/>
              </a:ext>
            </a:extLst>
          </p:cNvPr>
          <p:cNvSpPr txBox="1"/>
          <p:nvPr/>
        </p:nvSpPr>
        <p:spPr>
          <a:xfrm>
            <a:off x="0" y="30216"/>
            <a:ext cx="11999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Latin American members (&amp; friends) of FCC collaboration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669FC3-65CB-30DA-BACD-03ADD6D97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2280"/>
            <a:ext cx="5421518" cy="6045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E8927A-F3DA-DEAB-389A-DEEC1D207A16}"/>
              </a:ext>
            </a:extLst>
          </p:cNvPr>
          <p:cNvSpPr txBox="1"/>
          <p:nvPr/>
        </p:nvSpPr>
        <p:spPr>
          <a:xfrm>
            <a:off x="5441931" y="916613"/>
            <a:ext cx="6750069" cy="6344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en-US" sz="2000" u="sng" dirty="0"/>
              <a:t>Brasil:</a:t>
            </a: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pt-BR" dirty="0"/>
              <a:t>Centro Brasileiro de Pesquisas Físicas (CBPF), Rio de Janeiro</a:t>
            </a: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pt-BR" dirty="0"/>
              <a:t>Federal University of Rio Grande do Norte (UFRN), Natal</a:t>
            </a: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en-US" sz="1000" dirty="0"/>
              <a:t>   </a:t>
            </a: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en-US" sz="2000" u="sng" dirty="0"/>
              <a:t>Colombia: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2000" b="0" i="0" strike="noStrike" dirty="0">
                <a:effectLst/>
                <a:latin typeface="Arial" panose="020B0604020202020204" pitchFamily="34" charset="0"/>
              </a:rPr>
              <a:t>Universidad Nacional de Colombia, Bogotá - </a:t>
            </a:r>
            <a:r>
              <a:rPr lang="en-GB" sz="2000" b="0" i="1" strike="noStrike" dirty="0">
                <a:effectLst/>
                <a:latin typeface="Arial" panose="020B0604020202020204" pitchFamily="34" charset="0"/>
              </a:rPr>
              <a:t>tbc</a:t>
            </a:r>
            <a:endParaRPr lang="en-GB" sz="2000" b="0" i="1" strike="noStrike" dirty="0">
              <a:effectLst/>
              <a:latin typeface="Arial" panose="020B0604020202020204" pitchFamily="34" charset="0"/>
              <a:hlinkClick r:id="rId3"/>
            </a:endParaRP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en-US" sz="1000" u="sng" dirty="0"/>
              <a:t> </a:t>
            </a: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en-US" sz="2000" u="sng" dirty="0"/>
              <a:t>Chile: </a:t>
            </a: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en-US" dirty="0"/>
              <a:t>Pontificia Universidad Católica de Chile, Santiago</a:t>
            </a: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en-US" dirty="0"/>
              <a:t>Millenium Institute SAPHIR, Las Condes</a:t>
            </a: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en-US" sz="1000" dirty="0"/>
              <a:t> </a:t>
            </a: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en-US" sz="2000" u="sng" dirty="0"/>
              <a:t>Mexico: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Universidad </a:t>
            </a:r>
            <a:r>
              <a:rPr lang="en-GB" b="0" i="0" u="none" strike="noStrike" dirty="0" err="1">
                <a:effectLst/>
                <a:latin typeface="Arial" panose="020B0604020202020204" pitchFamily="34" charset="0"/>
              </a:rPr>
              <a:t>Autónoma</a:t>
            </a:r>
            <a:r>
              <a:rPr lang="en-GB" b="0" i="0" u="none" strike="noStrike" dirty="0">
                <a:effectLst/>
                <a:latin typeface="Arial" panose="020B0604020202020204" pitchFamily="34" charset="0"/>
              </a:rPr>
              <a:t> de Sinaloa</a:t>
            </a:r>
            <a:r>
              <a:rPr lang="es-ES" dirty="0"/>
              <a:t>, </a:t>
            </a:r>
            <a:r>
              <a:rPr lang="en-GB" b="0" i="0" dirty="0" err="1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Culiacán</a:t>
            </a:r>
            <a:r>
              <a:rPr lang="es-ES" dirty="0"/>
              <a:t> – </a:t>
            </a:r>
            <a:r>
              <a:rPr lang="es-ES" i="1" dirty="0" err="1"/>
              <a:t>tbc</a:t>
            </a:r>
            <a:r>
              <a:rPr lang="es-ES" i="1" dirty="0"/>
              <a:t> </a:t>
            </a: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es-ES" dirty="0"/>
              <a:t>BUAP, Puebla</a:t>
            </a: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es-ES" dirty="0"/>
              <a:t>Universidad de Guanajuato, Guanajuato</a:t>
            </a: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es-ES" dirty="0"/>
              <a:t>Universidad de Colima, Colima</a:t>
            </a: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es-ES" dirty="0"/>
              <a:t>Universidad </a:t>
            </a:r>
            <a:r>
              <a:rPr lang="es-ES" dirty="0" err="1"/>
              <a:t>Autonoma</a:t>
            </a:r>
            <a:r>
              <a:rPr lang="es-ES" dirty="0"/>
              <a:t> de Yucatán, </a:t>
            </a:r>
            <a:r>
              <a:rPr lang="es-ES" dirty="0" err="1"/>
              <a:t>Merida</a:t>
            </a:r>
            <a:r>
              <a:rPr lang="es-ES" dirty="0"/>
              <a:t> 	</a:t>
            </a:r>
          </a:p>
          <a:p>
            <a:pPr algn="l">
              <a:lnSpc>
                <a:spcPct val="110000"/>
              </a:lnSpc>
              <a:spcAft>
                <a:spcPts val="300"/>
              </a:spcAft>
            </a:pPr>
            <a:r>
              <a:rPr lang="es-ES" dirty="0"/>
              <a:t>CINVESTAV, </a:t>
            </a:r>
            <a:r>
              <a:rPr lang="es-ES" dirty="0" err="1"/>
              <a:t>Mexico</a:t>
            </a:r>
            <a:r>
              <a:rPr lang="es-ES" dirty="0"/>
              <a:t> City</a:t>
            </a:r>
            <a:endParaRPr lang="en-US" dirty="0"/>
          </a:p>
          <a:p>
            <a:pPr algn="l">
              <a:lnSpc>
                <a:spcPct val="110000"/>
              </a:lnSpc>
              <a:spcAft>
                <a:spcPts val="600"/>
              </a:spcAft>
            </a:pPr>
            <a:endParaRPr lang="en-GB" sz="2000" dirty="0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65A2BB92-1A54-36F8-34A5-A221BF080298}"/>
              </a:ext>
            </a:extLst>
          </p:cNvPr>
          <p:cNvSpPr>
            <a:spLocks noChangeAspect="1"/>
          </p:cNvSpPr>
          <p:nvPr/>
        </p:nvSpPr>
        <p:spPr>
          <a:xfrm>
            <a:off x="2636749" y="2486017"/>
            <a:ext cx="235918" cy="235918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69E69450-B808-662B-AED1-C12E13B2F723}"/>
              </a:ext>
            </a:extLst>
          </p:cNvPr>
          <p:cNvSpPr>
            <a:spLocks noChangeAspect="1"/>
          </p:cNvSpPr>
          <p:nvPr/>
        </p:nvSpPr>
        <p:spPr>
          <a:xfrm>
            <a:off x="1663910" y="1567072"/>
            <a:ext cx="235918" cy="23591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8CC8E97-023F-3A78-472D-3748E4E75C12}"/>
              </a:ext>
            </a:extLst>
          </p:cNvPr>
          <p:cNvSpPr>
            <a:spLocks noChangeAspect="1"/>
          </p:cNvSpPr>
          <p:nvPr/>
        </p:nvSpPr>
        <p:spPr>
          <a:xfrm>
            <a:off x="971285" y="1685031"/>
            <a:ext cx="235918" cy="23591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AD9068CE-976E-B728-6B6C-40025CF2DDF5}"/>
              </a:ext>
            </a:extLst>
          </p:cNvPr>
          <p:cNvSpPr>
            <a:spLocks noChangeAspect="1"/>
          </p:cNvSpPr>
          <p:nvPr/>
        </p:nvSpPr>
        <p:spPr>
          <a:xfrm>
            <a:off x="1160272" y="1579298"/>
            <a:ext cx="235918" cy="23591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609D5849-1A8D-EA9A-FEA8-44F49E4D40E2}"/>
              </a:ext>
            </a:extLst>
          </p:cNvPr>
          <p:cNvSpPr>
            <a:spLocks noChangeAspect="1"/>
          </p:cNvSpPr>
          <p:nvPr/>
        </p:nvSpPr>
        <p:spPr>
          <a:xfrm>
            <a:off x="1089244" y="1449113"/>
            <a:ext cx="235918" cy="23591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9F2CBC6E-B644-41A8-A40B-4BAB90EC3226}"/>
              </a:ext>
            </a:extLst>
          </p:cNvPr>
          <p:cNvSpPr>
            <a:spLocks noChangeAspect="1"/>
          </p:cNvSpPr>
          <p:nvPr/>
        </p:nvSpPr>
        <p:spPr>
          <a:xfrm>
            <a:off x="1282064" y="1667976"/>
            <a:ext cx="235918" cy="23591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B03039B8-F7BB-BB75-EC8F-AECD3CC6D0B8}"/>
              </a:ext>
            </a:extLst>
          </p:cNvPr>
          <p:cNvSpPr>
            <a:spLocks noChangeAspect="1"/>
          </p:cNvSpPr>
          <p:nvPr/>
        </p:nvSpPr>
        <p:spPr>
          <a:xfrm>
            <a:off x="2769220" y="4712320"/>
            <a:ext cx="235918" cy="23591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32C05475-E3E5-9E24-AE4F-3B4A4ADC07CE}"/>
              </a:ext>
            </a:extLst>
          </p:cNvPr>
          <p:cNvSpPr>
            <a:spLocks noChangeAspect="1"/>
          </p:cNvSpPr>
          <p:nvPr/>
        </p:nvSpPr>
        <p:spPr>
          <a:xfrm>
            <a:off x="2872667" y="4664075"/>
            <a:ext cx="235918" cy="23591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EB93656C-C535-E74A-06A7-67E038B21A7A}"/>
              </a:ext>
            </a:extLst>
          </p:cNvPr>
          <p:cNvSpPr>
            <a:spLocks noChangeAspect="1"/>
          </p:cNvSpPr>
          <p:nvPr/>
        </p:nvSpPr>
        <p:spPr>
          <a:xfrm>
            <a:off x="4396343" y="4088988"/>
            <a:ext cx="235918" cy="23591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4E01005C-A057-58E5-B493-ECE304982BDF}"/>
              </a:ext>
            </a:extLst>
          </p:cNvPr>
          <p:cNvSpPr>
            <a:spLocks noChangeAspect="1"/>
          </p:cNvSpPr>
          <p:nvPr/>
        </p:nvSpPr>
        <p:spPr>
          <a:xfrm>
            <a:off x="4790972" y="3040838"/>
            <a:ext cx="235918" cy="23591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61A68171-F9B7-F4DE-E980-BD4B07E09BCE}"/>
              </a:ext>
            </a:extLst>
          </p:cNvPr>
          <p:cNvSpPr>
            <a:spLocks noChangeAspect="1"/>
          </p:cNvSpPr>
          <p:nvPr/>
        </p:nvSpPr>
        <p:spPr>
          <a:xfrm>
            <a:off x="656012" y="1213195"/>
            <a:ext cx="235918" cy="235918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009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01E080-AE12-BCB4-61D2-257C5A956A4A}"/>
              </a:ext>
            </a:extLst>
          </p:cNvPr>
          <p:cNvSpPr txBox="1"/>
          <p:nvPr/>
        </p:nvSpPr>
        <p:spPr>
          <a:xfrm>
            <a:off x="237272" y="848567"/>
            <a:ext cx="119499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synchrotron radiation photon interception &amp; electron-cloud mitigation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D6283E-010D-AF5E-8C09-DDD078740479}"/>
              </a:ext>
            </a:extLst>
          </p:cNvPr>
          <p:cNvSpPr txBox="1"/>
          <p:nvPr/>
        </p:nvSpPr>
        <p:spPr>
          <a:xfrm>
            <a:off x="192751" y="99223"/>
            <a:ext cx="10564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FCC-ee beam dynamics: electron cloud build 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8F7BFE-B726-21B5-BFF7-0A655B877C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77" b="16522"/>
          <a:stretch/>
        </p:blipFill>
        <p:spPr>
          <a:xfrm>
            <a:off x="10982739" y="-31239"/>
            <a:ext cx="1209261" cy="811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D54DB-61E6-6CB3-6784-0B0D37721F6B}"/>
              </a:ext>
            </a:extLst>
          </p:cNvPr>
          <p:cNvSpPr txBox="1"/>
          <p:nvPr/>
        </p:nvSpPr>
        <p:spPr>
          <a:xfrm>
            <a:off x="1059205" y="6029032"/>
            <a:ext cx="9224448" cy="74321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Humberto Maury Cuna, Karla Cantun Avila, Gerardo Guillermo Contreras Nuno,</a:t>
            </a:r>
          </a:p>
          <a:p>
            <a:pPr algn="l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Jaime Eduardo Rocha Muñoz, 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5FE85-491F-5ED0-E7E5-E027C6FB9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72" y="1264524"/>
            <a:ext cx="5587643" cy="20437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0BE9D5-2C0A-2C81-6834-69C287EC9B3F}"/>
              </a:ext>
            </a:extLst>
          </p:cNvPr>
          <p:cNvSpPr txBox="1"/>
          <p:nvPr/>
        </p:nvSpPr>
        <p:spPr>
          <a:xfrm>
            <a:off x="6361817" y="3551833"/>
            <a:ext cx="22112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/>
              <a:t>Electron cloud inside a </a:t>
            </a:r>
            <a:r>
              <a:rPr lang="en-GB" dirty="0" err="1"/>
              <a:t>sextupole</a:t>
            </a:r>
            <a:r>
              <a:rPr lang="en-GB" dirty="0"/>
              <a:t> magnets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1712D1-0A29-4332-0F5E-566808B1293F}"/>
              </a:ext>
            </a:extLst>
          </p:cNvPr>
          <p:cNvSpPr txBox="1"/>
          <p:nvPr/>
        </p:nvSpPr>
        <p:spPr>
          <a:xfrm>
            <a:off x="192751" y="3314763"/>
            <a:ext cx="6102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Electron density at the </a:t>
            </a:r>
            <a:r>
              <a:rPr lang="en-GB" dirty="0" err="1"/>
              <a:t>center</a:t>
            </a:r>
            <a:r>
              <a:rPr lang="en-GB" dirty="0"/>
              <a:t> of an arc </a:t>
            </a:r>
            <a:r>
              <a:rPr lang="en-GB" dirty="0" err="1"/>
              <a:t>sextupole</a:t>
            </a:r>
            <a:r>
              <a:rPr lang="en-GB" dirty="0"/>
              <a:t> chamber with winglets. Parameters: 𝑛</a:t>
            </a:r>
            <a:r>
              <a:rPr lang="en-GB" baseline="-25000" dirty="0"/>
              <a:t>𝛾</a:t>
            </a:r>
            <a:r>
              <a:rPr lang="en-GB" dirty="0"/>
              <a:t> = 10</a:t>
            </a:r>
            <a:r>
              <a:rPr lang="en-GB" baseline="30000" dirty="0"/>
              <a:t>-6</a:t>
            </a:r>
            <a:r>
              <a:rPr lang="en-GB" dirty="0"/>
              <a:t>, 32.25 bunch spacing</a:t>
            </a:r>
          </a:p>
        </p:txBody>
      </p:sp>
      <p:pic>
        <p:nvPicPr>
          <p:cNvPr id="21" name="Picture 20" descr="A picture containing logo&#10;&#10;Description automatically generated">
            <a:extLst>
              <a:ext uri="{FF2B5EF4-FFF2-40B4-BE49-F238E27FC236}">
                <a16:creationId xmlns:a16="http://schemas.microsoft.com/office/drawing/2014/main" id="{F21E1BF2-96B8-7AF4-E85D-D80BE394D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296" y="842095"/>
            <a:ext cx="868816" cy="814949"/>
          </a:xfrm>
          <a:prstGeom prst="rect">
            <a:avLst/>
          </a:prstGeom>
        </p:spPr>
      </p:pic>
      <p:pic>
        <p:nvPicPr>
          <p:cNvPr id="22" name="Picture 21" descr="Text, logo, company name&#10;&#10;Description automatically generated">
            <a:extLst>
              <a:ext uri="{FF2B5EF4-FFF2-40B4-BE49-F238E27FC236}">
                <a16:creationId xmlns:a16="http://schemas.microsoft.com/office/drawing/2014/main" id="{6D1A2C2C-5A7E-2CCE-E802-2D5E24BB0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128" y="838645"/>
            <a:ext cx="1237619" cy="675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CC19A9-5C99-9CBA-C679-5CA7369AB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9613" y="820028"/>
            <a:ext cx="662013" cy="790362"/>
          </a:xfrm>
          <a:prstGeom prst="rect">
            <a:avLst/>
          </a:prstGeom>
        </p:spPr>
      </p:pic>
      <p:pic>
        <p:nvPicPr>
          <p:cNvPr id="2" name="Imagen 4">
            <a:extLst>
              <a:ext uri="{FF2B5EF4-FFF2-40B4-BE49-F238E27FC236}">
                <a16:creationId xmlns:a16="http://schemas.microsoft.com/office/drawing/2014/main" id="{C3607789-01C5-1348-96D5-60523728AD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8035" y="1678764"/>
            <a:ext cx="3048740" cy="1716057"/>
          </a:xfrm>
          <a:prstGeom prst="rect">
            <a:avLst/>
          </a:prstGeom>
        </p:spPr>
      </p:pic>
      <p:pic>
        <p:nvPicPr>
          <p:cNvPr id="4" name="Imagen 15">
            <a:extLst>
              <a:ext uri="{FF2B5EF4-FFF2-40B4-BE49-F238E27FC236}">
                <a16:creationId xmlns:a16="http://schemas.microsoft.com/office/drawing/2014/main" id="{176D2269-2155-52E7-1521-05E5284A84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9246" y="3055584"/>
            <a:ext cx="3360003" cy="29538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FCA9B9-2A78-8404-F4FB-FC9B1C06F61F}"/>
              </a:ext>
            </a:extLst>
          </p:cNvPr>
          <p:cNvSpPr txBox="1"/>
          <p:nvPr/>
        </p:nvSpPr>
        <p:spPr>
          <a:xfrm>
            <a:off x="1739624" y="5079310"/>
            <a:ext cx="6102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0" i="0" strike="noStrike" dirty="0">
                <a:effectLst/>
                <a:latin typeface="-apple-system"/>
              </a:rPr>
              <a:t>Electron Cloud </a:t>
            </a:r>
            <a:r>
              <a:rPr lang="es-MX" sz="1800" b="0" i="0" strike="noStrike" dirty="0" err="1">
                <a:effectLst/>
                <a:latin typeface="-apple-system"/>
              </a:rPr>
              <a:t>Build</a:t>
            </a:r>
            <a:r>
              <a:rPr lang="es-MX" sz="1800" b="0" i="0" strike="noStrike" dirty="0">
                <a:effectLst/>
                <a:latin typeface="-apple-system"/>
              </a:rPr>
              <a:t>-Up for the Arc </a:t>
            </a:r>
            <a:r>
              <a:rPr lang="es-MX" sz="1800" b="0" i="0" strike="noStrike" dirty="0" err="1">
                <a:effectLst/>
                <a:latin typeface="-apple-system"/>
              </a:rPr>
              <a:t>Sextupole</a:t>
            </a:r>
            <a:r>
              <a:rPr lang="es-MX" sz="1800" b="0" i="0" strike="noStrike" dirty="0">
                <a:effectLst/>
                <a:latin typeface="-apple-system"/>
              </a:rPr>
              <a:t> </a:t>
            </a:r>
            <a:r>
              <a:rPr lang="es-MX" sz="1800" b="0" i="0" strike="noStrike" dirty="0" err="1">
                <a:effectLst/>
                <a:latin typeface="-apple-system"/>
              </a:rPr>
              <a:t>Sections</a:t>
            </a:r>
            <a:r>
              <a:rPr lang="es-MX" sz="1800" b="0" i="0" strike="noStrike" dirty="0">
                <a:effectLst/>
                <a:latin typeface="-apple-system"/>
              </a:rPr>
              <a:t> of </a:t>
            </a:r>
            <a:r>
              <a:rPr lang="es-MX" sz="1800" b="0" i="0" strike="noStrike">
                <a:effectLst/>
                <a:latin typeface="-apple-system"/>
              </a:rPr>
              <a:t>the FCC-ee, </a:t>
            </a:r>
            <a:r>
              <a:rPr lang="es-MX" sz="1600" dirty="0">
                <a:solidFill>
                  <a:schemeClr val="accent6">
                    <a:lumMod val="75000"/>
                    <a:lumOff val="2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https://jacow.org/ipac2022/papers/mopost049.pdf</a:t>
            </a:r>
            <a:r>
              <a:rPr lang="es-MX" sz="1600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 </a:t>
            </a:r>
            <a:endParaRPr lang="es-MX" sz="1800"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01E080-AE12-BCB4-61D2-257C5A956A4A}"/>
              </a:ext>
            </a:extLst>
          </p:cNvPr>
          <p:cNvSpPr txBox="1"/>
          <p:nvPr/>
        </p:nvSpPr>
        <p:spPr>
          <a:xfrm>
            <a:off x="237272" y="848567"/>
            <a:ext cx="61541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C377B"/>
                </a:solidFill>
                <a:latin typeface="Calibri" panose="020F0502020204030204"/>
              </a:rPr>
              <a:t>iterative 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elf-consistent equilibrium distribution and parameter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optimisation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D6283E-010D-AF5E-8C09-DDD078740479}"/>
              </a:ext>
            </a:extLst>
          </p:cNvPr>
          <p:cNvSpPr txBox="1"/>
          <p:nvPr/>
        </p:nvSpPr>
        <p:spPr>
          <a:xfrm>
            <a:off x="192751" y="99223"/>
            <a:ext cx="9676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beam dynamics: effect of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beamstrahlung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8F7BFE-B726-21B5-BFF7-0A655B877C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77" b="16522"/>
          <a:stretch/>
        </p:blipFill>
        <p:spPr>
          <a:xfrm>
            <a:off x="10982739" y="-31239"/>
            <a:ext cx="1209261" cy="811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D54DB-61E6-6CB3-6784-0B0D37721F6B}"/>
              </a:ext>
            </a:extLst>
          </p:cNvPr>
          <p:cNvSpPr txBox="1"/>
          <p:nvPr/>
        </p:nvSpPr>
        <p:spPr>
          <a:xfrm>
            <a:off x="247546" y="6354114"/>
            <a:ext cx="3813160" cy="4046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Marco Alan Valdivia Garcia, F.Z.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7A8CBB-AF4B-AD9B-8DED-2663975C1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5884"/>
            <a:ext cx="5109083" cy="1480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A353D5-E65A-13B7-44DD-6ACD9952B7B7}"/>
              </a:ext>
            </a:extLst>
          </p:cNvPr>
          <p:cNvSpPr txBox="1"/>
          <p:nvPr/>
        </p:nvSpPr>
        <p:spPr>
          <a:xfrm>
            <a:off x="142875" y="4147994"/>
            <a:ext cx="46810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Bunch orientation and coordinates in the laboratory frame (a) and in the boosted frame (b). Locations of the vertical focusing plane without and with crab waist are also indicated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15EE0C-2261-C64F-F82B-ABEB09DC9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289" y="848567"/>
            <a:ext cx="5892301" cy="38662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E46379-1AA9-3815-4015-1E30833C8FD3}"/>
              </a:ext>
            </a:extLst>
          </p:cNvPr>
          <p:cNvSpPr txBox="1"/>
          <p:nvPr/>
        </p:nvSpPr>
        <p:spPr>
          <a:xfrm>
            <a:off x="4719638" y="4714862"/>
            <a:ext cx="7550191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Relative rms momentum spread increase versus the number of iterations </a:t>
            </a:r>
            <a:r>
              <a:rPr lang="en-GB" i="1" dirty="0"/>
              <a:t>n </a:t>
            </a:r>
            <a:r>
              <a:rPr lang="en-GB" dirty="0"/>
              <a:t>for the FCC-ee ZH production mode at 240 GeV centre-of-mass energy; </a:t>
            </a:r>
            <a:r>
              <a:rPr lang="en-GB" sz="1600" dirty="0"/>
              <a:t>shown are results for the full analytical solution,  [green markers], for the analytical solution for extremely flat beams [blue markers] and for asymptotic analytical approximation in the case of large </a:t>
            </a:r>
            <a:r>
              <a:rPr lang="en-GB" sz="1600" dirty="0" err="1"/>
              <a:t>Piwinski</a:t>
            </a:r>
            <a:r>
              <a:rPr lang="en-GB" sz="1600" dirty="0"/>
              <a:t> angle [red markers]. For comparison, the black line is the rms momentum spread increase from a many-turn (quasi-)strong-strong beam-beam simulation with the code LIFETRAC, as obtained by D. Shatilov for the FCC-ee Conceptual Design Report.</a:t>
            </a:r>
            <a:endParaRPr lang="en-GB" dirty="0"/>
          </a:p>
        </p:txBody>
      </p:sp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504D6ED3-AEAD-D2AB-9AB1-618351AB2D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463" y="84310"/>
            <a:ext cx="689052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7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4E43A7-8495-2434-1A98-EA4F929773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D3693FFA-B592-A9F9-83BA-A78980B42F16}"/>
              </a:ext>
            </a:extLst>
          </p:cNvPr>
          <p:cNvSpPr txBox="1">
            <a:spLocks/>
          </p:cNvSpPr>
          <p:nvPr/>
        </p:nvSpPr>
        <p:spPr>
          <a:xfrm>
            <a:off x="0" y="85528"/>
            <a:ext cx="12053570" cy="1072088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FCC-ee </a:t>
            </a:r>
            <a:r>
              <a:rPr kumimoji="0" lang="fr-CH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monochromatised</a:t>
            </a:r>
            <a:r>
              <a:rPr kumimoji="0" lang="fr-CH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fr-CH" sz="3200" b="0" i="1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</a:t>
            </a:r>
            <a:r>
              <a:rPr kumimoji="0" lang="fr-CH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</a:t>
            </a:r>
            <a:r>
              <a:rPr kumimoji="0" lang="fr-CH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channel</a:t>
            </a:r>
            <a:r>
              <a:rPr kumimoji="0" lang="fr-CH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Higgs production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DE7093-C310-4B8A-2E21-116E416AC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77" b="16522"/>
          <a:stretch/>
        </p:blipFill>
        <p:spPr>
          <a:xfrm>
            <a:off x="10982739" y="-31239"/>
            <a:ext cx="1209261" cy="811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E74109-0A89-2532-0BA9-119F5BCCC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02" y="795434"/>
            <a:ext cx="4574534" cy="4305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142A71-4B9E-3B14-34BA-5C5A07AF164F}"/>
              </a:ext>
            </a:extLst>
          </p:cNvPr>
          <p:cNvSpPr txBox="1"/>
          <p:nvPr/>
        </p:nvSpPr>
        <p:spPr>
          <a:xfrm>
            <a:off x="48107" y="4994231"/>
            <a:ext cx="59140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FCC-ee </a:t>
            </a:r>
            <a:r>
              <a:rPr lang="en-GB" sz="1600" dirty="0" err="1"/>
              <a:t>monochromatisation</a:t>
            </a:r>
            <a:r>
              <a:rPr lang="en-GB" sz="1600" dirty="0"/>
              <a:t> scheme featuring interaction-point dispersion of opposite sign for the two colliding beams, with (top), or without crab crossing and integrated resonance scan (bottom). Different </a:t>
            </a:r>
            <a:r>
              <a:rPr lang="en-GB" sz="1600" dirty="0" err="1"/>
              <a:t>colors</a:t>
            </a:r>
            <a:r>
              <a:rPr lang="en-GB" sz="1600" dirty="0"/>
              <a:t> schematically indicate bunch portions </a:t>
            </a:r>
            <a:r>
              <a:rPr lang="en-GB" sz="1600" dirty="0" err="1"/>
              <a:t>withslightly</a:t>
            </a:r>
            <a:r>
              <a:rPr lang="en-GB" sz="1600" dirty="0"/>
              <a:t> different energies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C77FF7-746E-A6C6-E929-523EA2598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007" y="835721"/>
            <a:ext cx="4340426" cy="47431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F8464B-FE39-2F1B-5A05-3903EE9D8960}"/>
              </a:ext>
            </a:extLst>
          </p:cNvPr>
          <p:cNvSpPr txBox="1"/>
          <p:nvPr/>
        </p:nvSpPr>
        <p:spPr>
          <a:xfrm>
            <a:off x="6138863" y="5497505"/>
            <a:ext cx="6179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FCC-ee luminosity per interaction point as a function of </a:t>
            </a:r>
            <a:r>
              <a:rPr lang="en-GB" sz="1600" dirty="0" err="1"/>
              <a:t>c.m.</a:t>
            </a:r>
            <a:r>
              <a:rPr lang="en-GB" sz="1600" dirty="0"/>
              <a:t> energy at its four different baseline operating points, fitted curve, and extrapolated luminosity at 125 GeV [red-orange marker] (top) and luminosity as a function of </a:t>
            </a:r>
            <a:r>
              <a:rPr lang="en-GB" sz="1600" dirty="0" err="1"/>
              <a:t>c.m.</a:t>
            </a:r>
            <a:r>
              <a:rPr lang="en-GB" sz="1600" dirty="0"/>
              <a:t> energy spread for either </a:t>
            </a:r>
            <a:r>
              <a:rPr lang="en-GB" sz="1600" dirty="0" err="1"/>
              <a:t>monochromatisation</a:t>
            </a:r>
            <a:r>
              <a:rPr lang="en-GB" sz="1600" dirty="0"/>
              <a:t> scheme (bottom). Two IPs are assumed.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B46B46-8F8C-0DD4-31FF-D2EA539ECCC1}"/>
              </a:ext>
            </a:extLst>
          </p:cNvPr>
          <p:cNvSpPr txBox="1"/>
          <p:nvPr/>
        </p:nvSpPr>
        <p:spPr>
          <a:xfrm>
            <a:off x="136401" y="6367809"/>
            <a:ext cx="5551071" cy="4046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Marco Alan Valdivia Garcia, A. Faus-Golfe, F.Z.</a:t>
            </a:r>
          </a:p>
        </p:txBody>
      </p:sp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43EADBBA-59F5-F169-5B1B-8E994E3875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946" y="64794"/>
            <a:ext cx="721363" cy="6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05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A5B5D-35FA-26E5-E5D7-28BB1B8D38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77" b="16522"/>
          <a:stretch/>
        </p:blipFill>
        <p:spPr>
          <a:xfrm>
            <a:off x="10982739" y="-31239"/>
            <a:ext cx="1209261" cy="8114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5E0F6B-E6C5-8259-D902-E54403DE9D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D126B-5571-EFE2-B56B-51EC3B4DB3B5}"/>
              </a:ext>
            </a:extLst>
          </p:cNvPr>
          <p:cNvSpPr txBox="1"/>
          <p:nvPr/>
        </p:nvSpPr>
        <p:spPr>
          <a:xfrm>
            <a:off x="0" y="782104"/>
            <a:ext cx="98359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Director for Scientific Development of </a:t>
            </a:r>
            <a:r>
              <a:rPr lang="en-GB" sz="2000" dirty="0" err="1"/>
              <a:t>CONACyT</a:t>
            </a:r>
            <a:r>
              <a:rPr lang="en-GB" sz="2000" dirty="0"/>
              <a:t>, J. L. de la Peña, created ad-hoc committee to advise on </a:t>
            </a:r>
            <a:r>
              <a:rPr lang="en-GB" sz="2000" b="1" dirty="0">
                <a:solidFill>
                  <a:srgbClr val="0070C0"/>
                </a:solidFill>
              </a:rPr>
              <a:t>feasibility of large-scale accelerator projects </a:t>
            </a:r>
            <a:r>
              <a:rPr lang="en-GB" sz="2000" dirty="0"/>
              <a:t>in Mexico;</a:t>
            </a:r>
          </a:p>
          <a:p>
            <a:r>
              <a:rPr lang="en-GB" sz="2000" b="1" dirty="0">
                <a:solidFill>
                  <a:srgbClr val="0070C0"/>
                </a:solidFill>
              </a:rPr>
              <a:t>panel stressed need for strong investment in the training of highly qualified human resources</a:t>
            </a:r>
            <a:r>
              <a:rPr lang="en-GB" sz="2000" dirty="0"/>
              <a:t>; from this committee and from other input by the </a:t>
            </a:r>
            <a:r>
              <a:rPr lang="en-GB" sz="2000" dirty="0" err="1"/>
              <a:t>RedFAE</a:t>
            </a:r>
            <a:r>
              <a:rPr lang="en-GB" sz="2000" dirty="0"/>
              <a:t> (</a:t>
            </a:r>
            <a:r>
              <a:rPr lang="en-GB" sz="2000" dirty="0" err="1"/>
              <a:t>CONACyT</a:t>
            </a:r>
            <a:r>
              <a:rPr lang="en-GB" sz="2000" dirty="0"/>
              <a:t> </a:t>
            </a:r>
            <a:r>
              <a:rPr lang="en-GB" sz="2000" dirty="0" err="1"/>
              <a:t>nat’l</a:t>
            </a:r>
            <a:r>
              <a:rPr lang="en-GB" sz="2000" dirty="0"/>
              <a:t> network on high-energy physics), </a:t>
            </a:r>
            <a:r>
              <a:rPr lang="en-GB" sz="2000" b="1" dirty="0" err="1">
                <a:solidFill>
                  <a:srgbClr val="0070C0"/>
                </a:solidFill>
              </a:rPr>
              <a:t>Dr.</a:t>
            </a:r>
            <a:r>
              <a:rPr lang="en-GB" sz="2000" b="1" dirty="0">
                <a:solidFill>
                  <a:srgbClr val="0070C0"/>
                </a:solidFill>
              </a:rPr>
              <a:t> de la Peña agreed to look for ways to fund prospective students in this area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4C6D92-0BDB-DC0F-46B5-E410331C6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579" y="921133"/>
            <a:ext cx="1628920" cy="21202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197E62-4707-9826-2131-2FB4D3C540A6}"/>
              </a:ext>
            </a:extLst>
          </p:cNvPr>
          <p:cNvSpPr txBox="1"/>
          <p:nvPr/>
        </p:nvSpPr>
        <p:spPr>
          <a:xfrm>
            <a:off x="192751" y="99223"/>
            <a:ext cx="10571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accelerator collaboration &amp; training with Mexico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1D24C1-F552-2709-4AB9-D8820D2712C5}"/>
              </a:ext>
            </a:extLst>
          </p:cNvPr>
          <p:cNvSpPr txBox="1"/>
          <p:nvPr/>
        </p:nvSpPr>
        <p:spPr>
          <a:xfrm>
            <a:off x="0" y="2757646"/>
            <a:ext cx="113438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u="sng" dirty="0"/>
              <a:t>first Mexican accelerator student at CERN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Humberto Maury Cuna, 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Sc. (2009) and Ph. D. (2013) under the direction of Frank Zimmermann working on electron cloud effects at the LHC</a:t>
            </a: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 ;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 sources: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EuCARD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HELEN, E-Planet from Europe ; </a:t>
            </a:r>
            <a:r>
              <a:rPr lang="en-GB" sz="2400" b="1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CONACyT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RedFAE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CINVESTAV from Mexico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D6CEF5-705C-5E2C-87EC-536BC79D8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314" y="4439913"/>
            <a:ext cx="9181372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33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4767F4-C0ED-10D6-C0CC-A6EA6A3F3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0C0A9C-0135-7373-881B-98CCA51D2C73}"/>
              </a:ext>
            </a:extLst>
          </p:cNvPr>
          <p:cNvSpPr txBox="1"/>
          <p:nvPr/>
        </p:nvSpPr>
        <p:spPr>
          <a:xfrm>
            <a:off x="192751" y="99223"/>
            <a:ext cx="10571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the BEAM programme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CB6FA-EA1B-14DE-9171-EC4CB7605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77" b="16522"/>
          <a:stretch/>
        </p:blipFill>
        <p:spPr>
          <a:xfrm>
            <a:off x="10982739" y="-31239"/>
            <a:ext cx="1209261" cy="811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89EA3-4269-2C8A-12E3-4F32AC9DF70B}"/>
              </a:ext>
            </a:extLst>
          </p:cNvPr>
          <p:cNvSpPr txBox="1"/>
          <p:nvPr/>
        </p:nvSpPr>
        <p:spPr>
          <a:xfrm>
            <a:off x="327992" y="1028343"/>
            <a:ext cx="115393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since 1998 there is a cooperation agreement between </a:t>
            </a:r>
            <a:r>
              <a:rPr lang="en-GB" sz="1800" dirty="0" err="1"/>
              <a:t>CONACyT</a:t>
            </a:r>
            <a:r>
              <a:rPr lang="en-GB" sz="1800" dirty="0"/>
              <a:t> and CERN ; </a:t>
            </a:r>
          </a:p>
          <a:p>
            <a:r>
              <a:rPr lang="en-GB" sz="1800" dirty="0"/>
              <a:t>BEAM, an addendum to this agreement,  was written to formalise the accelerator collaboration between Mexico and CERN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the formalities took a long time; finally on January 9, 2015 it was officially signed, but it was de facto operating before that date ; </a:t>
            </a:r>
          </a:p>
          <a:p>
            <a:r>
              <a:rPr lang="en-GB" sz="1800" dirty="0"/>
              <a:t>BEAM helped in creating an official environment to ask for funding and several students benefitted from this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F093AF-6C8F-5BC9-C72A-37B0B8CA9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33" y="1919132"/>
            <a:ext cx="7938655" cy="1061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A7F04C-1265-7BB1-120F-07584A051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" y="4171716"/>
            <a:ext cx="1258824" cy="2435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FFB89A-D912-41DB-ED7F-39C8BE9E91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79" y="3890665"/>
            <a:ext cx="5940287" cy="295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73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ADD1C30-C55F-8107-F1E8-0A674497026E}"/>
              </a:ext>
            </a:extLst>
          </p:cNvPr>
          <p:cNvCxnSpPr>
            <a:cxnSpLocks/>
          </p:cNvCxnSpPr>
          <p:nvPr/>
        </p:nvCxnSpPr>
        <p:spPr>
          <a:xfrm>
            <a:off x="0" y="1046282"/>
            <a:ext cx="12319279" cy="16933"/>
          </a:xfrm>
          <a:prstGeom prst="straightConnector1">
            <a:avLst/>
          </a:prstGeom>
          <a:noFill/>
          <a:ln w="50800" cap="flat" cmpd="sng" algn="ctr">
            <a:solidFill>
              <a:srgbClr val="5B9BD5"/>
            </a:solidFill>
            <a:prstDash val="solid"/>
            <a:miter lim="800000"/>
            <a:tailEnd type="triangle" w="lg" len="lg"/>
          </a:ln>
          <a:effectLst/>
        </p:spPr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DBB5277-273F-1A32-62C3-1C9A97A43639}"/>
              </a:ext>
            </a:extLst>
          </p:cNvPr>
          <p:cNvGrpSpPr/>
          <p:nvPr/>
        </p:nvGrpSpPr>
        <p:grpSpPr>
          <a:xfrm>
            <a:off x="166818" y="881422"/>
            <a:ext cx="795867" cy="351126"/>
            <a:chOff x="931333" y="1049867"/>
            <a:chExt cx="795867" cy="351126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7D45809-6392-0044-185A-DCB9DBB06722}"/>
                </a:ext>
              </a:extLst>
            </p:cNvPr>
            <p:cNvCxnSpPr/>
            <p:nvPr/>
          </p:nvCxnSpPr>
          <p:spPr>
            <a:xfrm>
              <a:off x="931333" y="104986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767DC5C-84E7-A9E0-9484-15C3EE3CB83B}"/>
                </a:ext>
              </a:extLst>
            </p:cNvPr>
            <p:cNvCxnSpPr/>
            <p:nvPr/>
          </p:nvCxnSpPr>
          <p:spPr>
            <a:xfrm>
              <a:off x="1727200" y="106232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68809E8-D73F-01C8-4874-F2FCCE0D9B71}"/>
              </a:ext>
            </a:extLst>
          </p:cNvPr>
          <p:cNvGrpSpPr/>
          <p:nvPr/>
        </p:nvGrpSpPr>
        <p:grpSpPr>
          <a:xfrm>
            <a:off x="962685" y="881422"/>
            <a:ext cx="795867" cy="351126"/>
            <a:chOff x="931333" y="1049867"/>
            <a:chExt cx="795867" cy="3511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CF414B2-A189-06A1-CECE-1010D290BA45}"/>
                </a:ext>
              </a:extLst>
            </p:cNvPr>
            <p:cNvCxnSpPr/>
            <p:nvPr/>
          </p:nvCxnSpPr>
          <p:spPr>
            <a:xfrm>
              <a:off x="931333" y="104986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429D284-83D2-CE84-A9C8-FC57FD853EF3}"/>
                </a:ext>
              </a:extLst>
            </p:cNvPr>
            <p:cNvCxnSpPr/>
            <p:nvPr/>
          </p:nvCxnSpPr>
          <p:spPr>
            <a:xfrm>
              <a:off x="1727200" y="106232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2F0A3F7-5B07-4A47-AD3D-E0DF85924DC8}"/>
              </a:ext>
            </a:extLst>
          </p:cNvPr>
          <p:cNvGrpSpPr/>
          <p:nvPr/>
        </p:nvGrpSpPr>
        <p:grpSpPr>
          <a:xfrm>
            <a:off x="1758552" y="893882"/>
            <a:ext cx="795867" cy="351126"/>
            <a:chOff x="931333" y="1049867"/>
            <a:chExt cx="795867" cy="351126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9347617-5C99-4BBD-FB7C-C6F1CCA625D4}"/>
                </a:ext>
              </a:extLst>
            </p:cNvPr>
            <p:cNvCxnSpPr/>
            <p:nvPr/>
          </p:nvCxnSpPr>
          <p:spPr>
            <a:xfrm>
              <a:off x="931333" y="104986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C4737BA-BEFD-2F69-2F1F-F3374C3D358B}"/>
                </a:ext>
              </a:extLst>
            </p:cNvPr>
            <p:cNvCxnSpPr/>
            <p:nvPr/>
          </p:nvCxnSpPr>
          <p:spPr>
            <a:xfrm>
              <a:off x="1727200" y="106232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494C856-760E-D056-04D2-FF522387FE1F}"/>
              </a:ext>
            </a:extLst>
          </p:cNvPr>
          <p:cNvGrpSpPr/>
          <p:nvPr/>
        </p:nvGrpSpPr>
        <p:grpSpPr>
          <a:xfrm>
            <a:off x="2554419" y="881422"/>
            <a:ext cx="795867" cy="351126"/>
            <a:chOff x="931333" y="1049867"/>
            <a:chExt cx="795867" cy="35112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E8C6738-9D2B-F9AD-A46C-4A119B254805}"/>
                </a:ext>
              </a:extLst>
            </p:cNvPr>
            <p:cNvCxnSpPr/>
            <p:nvPr/>
          </p:nvCxnSpPr>
          <p:spPr>
            <a:xfrm>
              <a:off x="931333" y="104986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BB09A79-2A8E-CCD2-CBAF-1370B155B7FF}"/>
                </a:ext>
              </a:extLst>
            </p:cNvPr>
            <p:cNvCxnSpPr/>
            <p:nvPr/>
          </p:nvCxnSpPr>
          <p:spPr>
            <a:xfrm>
              <a:off x="1727200" y="106232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A95DAE3-BC3E-399F-B7FC-680D2A6FE19E}"/>
              </a:ext>
            </a:extLst>
          </p:cNvPr>
          <p:cNvGrpSpPr/>
          <p:nvPr/>
        </p:nvGrpSpPr>
        <p:grpSpPr>
          <a:xfrm>
            <a:off x="3350286" y="868962"/>
            <a:ext cx="795867" cy="351126"/>
            <a:chOff x="931333" y="1049867"/>
            <a:chExt cx="795867" cy="351126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BF31BEB-FDEB-9754-D8EE-6A2E3D06AF3D}"/>
                </a:ext>
              </a:extLst>
            </p:cNvPr>
            <p:cNvCxnSpPr/>
            <p:nvPr/>
          </p:nvCxnSpPr>
          <p:spPr>
            <a:xfrm>
              <a:off x="931333" y="104986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1403A86-7A70-858E-277C-FDFD0E4524E0}"/>
                </a:ext>
              </a:extLst>
            </p:cNvPr>
            <p:cNvCxnSpPr/>
            <p:nvPr/>
          </p:nvCxnSpPr>
          <p:spPr>
            <a:xfrm>
              <a:off x="1727200" y="106232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3FC2F3-E9AC-F369-9A33-2D2D823309D3}"/>
              </a:ext>
            </a:extLst>
          </p:cNvPr>
          <p:cNvGrpSpPr/>
          <p:nvPr/>
        </p:nvGrpSpPr>
        <p:grpSpPr>
          <a:xfrm>
            <a:off x="4146153" y="856502"/>
            <a:ext cx="795867" cy="351126"/>
            <a:chOff x="931333" y="1049867"/>
            <a:chExt cx="795867" cy="351126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2456662-71FA-FDEC-D72B-5F79395405A7}"/>
                </a:ext>
              </a:extLst>
            </p:cNvPr>
            <p:cNvCxnSpPr/>
            <p:nvPr/>
          </p:nvCxnSpPr>
          <p:spPr>
            <a:xfrm>
              <a:off x="931333" y="104986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8A11AC9-C92B-EAAB-4E90-A899225800C1}"/>
                </a:ext>
              </a:extLst>
            </p:cNvPr>
            <p:cNvCxnSpPr/>
            <p:nvPr/>
          </p:nvCxnSpPr>
          <p:spPr>
            <a:xfrm>
              <a:off x="1727200" y="106232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C7AC25C-5240-6542-76B2-A15C7952638B}"/>
              </a:ext>
            </a:extLst>
          </p:cNvPr>
          <p:cNvGrpSpPr/>
          <p:nvPr/>
        </p:nvGrpSpPr>
        <p:grpSpPr>
          <a:xfrm>
            <a:off x="4942020" y="881422"/>
            <a:ext cx="795867" cy="351126"/>
            <a:chOff x="931333" y="1049867"/>
            <a:chExt cx="795867" cy="35112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D5C98DB-68C4-7A51-7038-F09A0E149460}"/>
                </a:ext>
              </a:extLst>
            </p:cNvPr>
            <p:cNvCxnSpPr/>
            <p:nvPr/>
          </p:nvCxnSpPr>
          <p:spPr>
            <a:xfrm>
              <a:off x="931333" y="104986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605C8A2-E6C5-4BF1-3B97-35C450E9F019}"/>
                </a:ext>
              </a:extLst>
            </p:cNvPr>
            <p:cNvCxnSpPr/>
            <p:nvPr/>
          </p:nvCxnSpPr>
          <p:spPr>
            <a:xfrm>
              <a:off x="1727200" y="106232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C638791-6FC5-8866-FF83-8A0479348211}"/>
              </a:ext>
            </a:extLst>
          </p:cNvPr>
          <p:cNvGrpSpPr/>
          <p:nvPr/>
        </p:nvGrpSpPr>
        <p:grpSpPr>
          <a:xfrm>
            <a:off x="5737887" y="850272"/>
            <a:ext cx="795867" cy="351126"/>
            <a:chOff x="931333" y="1049867"/>
            <a:chExt cx="795867" cy="351126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F3A779C-494D-1354-DDE9-4DE393FB8E3A}"/>
                </a:ext>
              </a:extLst>
            </p:cNvPr>
            <p:cNvCxnSpPr/>
            <p:nvPr/>
          </p:nvCxnSpPr>
          <p:spPr>
            <a:xfrm>
              <a:off x="931333" y="104986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9CEE032-FBCF-8945-52D0-8445DC233BE4}"/>
                </a:ext>
              </a:extLst>
            </p:cNvPr>
            <p:cNvCxnSpPr/>
            <p:nvPr/>
          </p:nvCxnSpPr>
          <p:spPr>
            <a:xfrm>
              <a:off x="1727200" y="106232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8B4144F8-42F8-91BB-3AE8-3603A80D08A1}"/>
              </a:ext>
            </a:extLst>
          </p:cNvPr>
          <p:cNvSpPr txBox="1"/>
          <p:nvPr/>
        </p:nvSpPr>
        <p:spPr>
          <a:xfrm>
            <a:off x="284293" y="123877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2009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C700510-0EF4-5C82-C3AC-4682988BD20E}"/>
              </a:ext>
            </a:extLst>
          </p:cNvPr>
          <p:cNvSpPr txBox="1"/>
          <p:nvPr/>
        </p:nvSpPr>
        <p:spPr>
          <a:xfrm>
            <a:off x="1054513" y="123877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2010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E1B9E05-9DD8-4581-27A4-0DD0DD2CED5C}"/>
              </a:ext>
            </a:extLst>
          </p:cNvPr>
          <p:cNvSpPr txBox="1"/>
          <p:nvPr/>
        </p:nvSpPr>
        <p:spPr>
          <a:xfrm>
            <a:off x="1824733" y="123877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2011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7CD49AE-9C92-10FC-F979-70FDF1AC4CFD}"/>
              </a:ext>
            </a:extLst>
          </p:cNvPr>
          <p:cNvSpPr txBox="1"/>
          <p:nvPr/>
        </p:nvSpPr>
        <p:spPr>
          <a:xfrm>
            <a:off x="2620599" y="123877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2012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EA2A3E7-DF65-8FF6-9F45-71F658D1223D}"/>
              </a:ext>
            </a:extLst>
          </p:cNvPr>
          <p:cNvSpPr txBox="1"/>
          <p:nvPr/>
        </p:nvSpPr>
        <p:spPr>
          <a:xfrm>
            <a:off x="3390819" y="123877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2013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04FE555-211F-65F9-900F-0D2256209EDD}"/>
              </a:ext>
            </a:extLst>
          </p:cNvPr>
          <p:cNvSpPr txBox="1"/>
          <p:nvPr/>
        </p:nvSpPr>
        <p:spPr>
          <a:xfrm>
            <a:off x="4263136" y="122498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2014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93A0222-24B1-189F-5C82-ED9E7B662D82}"/>
              </a:ext>
            </a:extLst>
          </p:cNvPr>
          <p:cNvSpPr txBox="1"/>
          <p:nvPr/>
        </p:nvSpPr>
        <p:spPr>
          <a:xfrm>
            <a:off x="5059002" y="122498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2015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DEF4FEF-6D71-6352-C40D-CF4447EDADF7}"/>
              </a:ext>
            </a:extLst>
          </p:cNvPr>
          <p:cNvSpPr txBox="1"/>
          <p:nvPr/>
        </p:nvSpPr>
        <p:spPr>
          <a:xfrm>
            <a:off x="5829222" y="122498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2016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2583158-156A-796D-BA10-9716D89DA7F8}"/>
              </a:ext>
            </a:extLst>
          </p:cNvPr>
          <p:cNvGrpSpPr/>
          <p:nvPr/>
        </p:nvGrpSpPr>
        <p:grpSpPr>
          <a:xfrm>
            <a:off x="6533754" y="850272"/>
            <a:ext cx="795867" cy="351126"/>
            <a:chOff x="931333" y="1049867"/>
            <a:chExt cx="795867" cy="351126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127494F-33D3-F2F4-C7E9-DDB3E9CEA28D}"/>
                </a:ext>
              </a:extLst>
            </p:cNvPr>
            <p:cNvCxnSpPr/>
            <p:nvPr/>
          </p:nvCxnSpPr>
          <p:spPr>
            <a:xfrm>
              <a:off x="931333" y="104986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46940F9-32F5-54B4-8C90-DCFC214B7ED4}"/>
                </a:ext>
              </a:extLst>
            </p:cNvPr>
            <p:cNvCxnSpPr/>
            <p:nvPr/>
          </p:nvCxnSpPr>
          <p:spPr>
            <a:xfrm>
              <a:off x="1727200" y="106232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18C2341B-587F-0A68-D240-9FEE1949D2D2}"/>
              </a:ext>
            </a:extLst>
          </p:cNvPr>
          <p:cNvSpPr txBox="1"/>
          <p:nvPr/>
        </p:nvSpPr>
        <p:spPr>
          <a:xfrm>
            <a:off x="6675397" y="122498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2017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DEC7E67-8F44-DD42-AD11-D3293E8A45D3}"/>
              </a:ext>
            </a:extLst>
          </p:cNvPr>
          <p:cNvCxnSpPr/>
          <p:nvPr/>
        </p:nvCxnSpPr>
        <p:spPr>
          <a:xfrm flipV="1">
            <a:off x="946383" y="1818425"/>
            <a:ext cx="2661660" cy="6469"/>
          </a:xfrm>
          <a:prstGeom prst="line">
            <a:avLst/>
          </a:prstGeom>
          <a:noFill/>
          <a:ln w="41275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7224B682-FA08-1A27-4D31-6F16613506B8}"/>
              </a:ext>
            </a:extLst>
          </p:cNvPr>
          <p:cNvSpPr txBox="1"/>
          <p:nvPr/>
        </p:nvSpPr>
        <p:spPr>
          <a:xfrm>
            <a:off x="3892784" y="1665941"/>
            <a:ext cx="4210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Calibri" panose="020F0502020204030204"/>
              </a:rPr>
              <a:t>Humberto Maury Cuna, CINVESTAV Merida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D98ECC6-86D4-19CE-E644-DCE4F7BAB28B}"/>
              </a:ext>
            </a:extLst>
          </p:cNvPr>
          <p:cNvCxnSpPr/>
          <p:nvPr/>
        </p:nvCxnSpPr>
        <p:spPr>
          <a:xfrm flipV="1">
            <a:off x="2279613" y="2406477"/>
            <a:ext cx="2360637" cy="9106"/>
          </a:xfrm>
          <a:prstGeom prst="line">
            <a:avLst/>
          </a:prstGeom>
          <a:noFill/>
          <a:ln w="412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9FE619D7-D912-D7AC-496B-B6E208EF16D8}"/>
              </a:ext>
            </a:extLst>
          </p:cNvPr>
          <p:cNvSpPr txBox="1"/>
          <p:nvPr/>
        </p:nvSpPr>
        <p:spPr>
          <a:xfrm>
            <a:off x="4756155" y="2209351"/>
            <a:ext cx="345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 panose="020F0502020204030204"/>
              </a:rPr>
              <a:t>Bruce Yee Rendon, CINVESTAV D.F. 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A767912-D965-6883-4972-99AF667CCBD2}"/>
              </a:ext>
            </a:extLst>
          </p:cNvPr>
          <p:cNvCxnSpPr/>
          <p:nvPr/>
        </p:nvCxnSpPr>
        <p:spPr>
          <a:xfrm>
            <a:off x="2518983" y="2996743"/>
            <a:ext cx="2478414" cy="0"/>
          </a:xfrm>
          <a:prstGeom prst="line">
            <a:avLst/>
          </a:prstGeom>
          <a:noFill/>
          <a:ln w="412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9A37631A-1749-151D-3DCC-4D79E4D717AD}"/>
              </a:ext>
            </a:extLst>
          </p:cNvPr>
          <p:cNvSpPr txBox="1"/>
          <p:nvPr/>
        </p:nvSpPr>
        <p:spPr>
          <a:xfrm>
            <a:off x="5206963" y="2812077"/>
            <a:ext cx="273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  <a:latin typeface="Calibri" panose="020F0502020204030204"/>
              </a:rPr>
              <a:t>Cristhian Valerio, U. Sonora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FF82E8A-B1E0-92F1-9BE7-E61DB572B144}"/>
              </a:ext>
            </a:extLst>
          </p:cNvPr>
          <p:cNvCxnSpPr>
            <a:cxnSpLocks/>
          </p:cNvCxnSpPr>
          <p:nvPr/>
        </p:nvCxnSpPr>
        <p:spPr>
          <a:xfrm>
            <a:off x="0" y="1817262"/>
            <a:ext cx="946383" cy="3236"/>
          </a:xfrm>
          <a:prstGeom prst="line">
            <a:avLst/>
          </a:prstGeom>
          <a:noFill/>
          <a:ln w="41275" cap="flat" cmpd="sng" algn="ctr">
            <a:solidFill>
              <a:srgbClr val="00B050"/>
            </a:solidFill>
            <a:prstDash val="sysDash"/>
            <a:miter lim="800000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9710849-64EA-86EE-88CB-6C8B8C3BC6AF}"/>
              </a:ext>
            </a:extLst>
          </p:cNvPr>
          <p:cNvCxnSpPr/>
          <p:nvPr/>
        </p:nvCxnSpPr>
        <p:spPr>
          <a:xfrm>
            <a:off x="3774250" y="3591370"/>
            <a:ext cx="863600" cy="0"/>
          </a:xfrm>
          <a:prstGeom prst="line">
            <a:avLst/>
          </a:prstGeom>
          <a:noFill/>
          <a:ln w="41275" cap="flat" cmpd="sng" algn="ctr">
            <a:solidFill>
              <a:srgbClr val="ED7D31">
                <a:lumMod val="75000"/>
              </a:srgbClr>
            </a:solidFill>
            <a:prstDash val="sysDash"/>
            <a:miter lim="800000"/>
          </a:ln>
          <a:effectLst/>
        </p:spPr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29DC30C1-1984-BFC6-22BB-43453B4D768D}"/>
              </a:ext>
            </a:extLst>
          </p:cNvPr>
          <p:cNvSpPr txBox="1"/>
          <p:nvPr/>
        </p:nvSpPr>
        <p:spPr>
          <a:xfrm>
            <a:off x="831706" y="3414803"/>
            <a:ext cx="277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Calibri" panose="020F0502020204030204"/>
              </a:rPr>
              <a:t>Luis Medina, U. Guanajuato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90D8A33-513F-E028-2374-8E6EAF0F7940}"/>
              </a:ext>
            </a:extLst>
          </p:cNvPr>
          <p:cNvCxnSpPr>
            <a:cxnSpLocks/>
          </p:cNvCxnSpPr>
          <p:nvPr/>
        </p:nvCxnSpPr>
        <p:spPr>
          <a:xfrm>
            <a:off x="4700453" y="3591370"/>
            <a:ext cx="2222202" cy="0"/>
          </a:xfrm>
          <a:prstGeom prst="line">
            <a:avLst/>
          </a:prstGeom>
          <a:noFill/>
          <a:ln w="41275" cap="flat" cmpd="sng" algn="ctr">
            <a:solidFill>
              <a:srgbClr val="ED7D31">
                <a:lumMod val="75000"/>
              </a:srgbClr>
            </a:solidFill>
            <a:prstDash val="solid"/>
            <a:miter lim="800000"/>
            <a:tailEnd type="none" w="lg" len="lg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77D837B-E189-9529-418E-AADEFD5C8FE2}"/>
              </a:ext>
            </a:extLst>
          </p:cNvPr>
          <p:cNvCxnSpPr/>
          <p:nvPr/>
        </p:nvCxnSpPr>
        <p:spPr>
          <a:xfrm>
            <a:off x="3836853" y="4030954"/>
            <a:ext cx="863600" cy="0"/>
          </a:xfrm>
          <a:prstGeom prst="line">
            <a:avLst/>
          </a:prstGeom>
          <a:noFill/>
          <a:ln w="41275" cap="flat" cmpd="sng" algn="ctr">
            <a:solidFill>
              <a:srgbClr val="4472C4">
                <a:lumMod val="75000"/>
              </a:srgbClr>
            </a:solidFill>
            <a:prstDash val="sysDash"/>
            <a:miter lim="800000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67D499B-6D6D-E39A-1ACA-5331D46DC612}"/>
              </a:ext>
            </a:extLst>
          </p:cNvPr>
          <p:cNvSpPr txBox="1"/>
          <p:nvPr/>
        </p:nvSpPr>
        <p:spPr>
          <a:xfrm>
            <a:off x="625275" y="3846288"/>
            <a:ext cx="324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Abrahan Pinedo, U. Guanajuato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48FF8E3F-5B07-E5B3-8778-DD95DFA7DDCB}"/>
              </a:ext>
            </a:extLst>
          </p:cNvPr>
          <p:cNvCxnSpPr>
            <a:cxnSpLocks/>
          </p:cNvCxnSpPr>
          <p:nvPr/>
        </p:nvCxnSpPr>
        <p:spPr>
          <a:xfrm>
            <a:off x="4756778" y="5112377"/>
            <a:ext cx="2657822" cy="0"/>
          </a:xfrm>
          <a:prstGeom prst="line">
            <a:avLst/>
          </a:prstGeom>
          <a:noFill/>
          <a:ln w="41275" cap="flat" cmpd="sng" algn="ctr">
            <a:solidFill>
              <a:srgbClr val="44546A">
                <a:lumMod val="75000"/>
              </a:srgbClr>
            </a:solidFill>
            <a:prstDash val="solid"/>
            <a:miter lim="800000"/>
            <a:tailEnd type="none" w="lg" len="lg"/>
          </a:ln>
          <a:effectLst/>
        </p:spPr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5F5231B6-6164-13AE-2E7F-4730E5E1AA56}"/>
              </a:ext>
            </a:extLst>
          </p:cNvPr>
          <p:cNvSpPr txBox="1"/>
          <p:nvPr/>
        </p:nvSpPr>
        <p:spPr>
          <a:xfrm>
            <a:off x="931018" y="4926789"/>
            <a:ext cx="379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Gerardo Guillermo, CINVESTAV Merida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46647075-ABE9-D3B3-2816-45FDFC31F7EA}"/>
              </a:ext>
            </a:extLst>
          </p:cNvPr>
          <p:cNvCxnSpPr>
            <a:cxnSpLocks/>
          </p:cNvCxnSpPr>
          <p:nvPr/>
        </p:nvCxnSpPr>
        <p:spPr>
          <a:xfrm>
            <a:off x="4194389" y="4563749"/>
            <a:ext cx="2712901" cy="0"/>
          </a:xfrm>
          <a:prstGeom prst="line">
            <a:avLst/>
          </a:prstGeom>
          <a:noFill/>
          <a:ln w="41275" cap="flat" cmpd="sng" algn="ctr">
            <a:solidFill>
              <a:srgbClr val="7030A0"/>
            </a:solidFill>
            <a:prstDash val="solid"/>
            <a:miter lim="800000"/>
            <a:tailEnd type="none" w="sm" len="sm"/>
          </a:ln>
          <a:effectLst/>
        </p:spPr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3263DC52-BCAC-5324-5B16-C72F18836C50}"/>
              </a:ext>
            </a:extLst>
          </p:cNvPr>
          <p:cNvSpPr txBox="1"/>
          <p:nvPr/>
        </p:nvSpPr>
        <p:spPr>
          <a:xfrm>
            <a:off x="624110" y="4379083"/>
            <a:ext cx="325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  <a:latin typeface="Calibri" panose="020F0502020204030204"/>
              </a:rPr>
              <a:t>Karim Hernandez, U. Guanajuato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8C2F63F-1C65-D63A-FBA1-74158593F991}"/>
              </a:ext>
            </a:extLst>
          </p:cNvPr>
          <p:cNvCxnSpPr>
            <a:cxnSpLocks/>
          </p:cNvCxnSpPr>
          <p:nvPr/>
        </p:nvCxnSpPr>
        <p:spPr>
          <a:xfrm flipV="1">
            <a:off x="7252651" y="5623971"/>
            <a:ext cx="3280089" cy="14390"/>
          </a:xfrm>
          <a:prstGeom prst="line">
            <a:avLst/>
          </a:prstGeom>
          <a:noFill/>
          <a:ln w="41275" cap="flat" cmpd="sng" algn="ctr">
            <a:solidFill>
              <a:srgbClr val="00B050"/>
            </a:solidFill>
            <a:prstDash val="solid"/>
            <a:miter lim="800000"/>
            <a:tailEnd type="none" w="lg" len="lg"/>
          </a:ln>
          <a:effectLst/>
        </p:spPr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697DE595-A31B-2461-AF4A-2165F9CB8B5D}"/>
              </a:ext>
            </a:extLst>
          </p:cNvPr>
          <p:cNvSpPr txBox="1"/>
          <p:nvPr/>
        </p:nvSpPr>
        <p:spPr>
          <a:xfrm>
            <a:off x="2131236" y="5439305"/>
            <a:ext cx="349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Calibri" panose="020F0502020204030204"/>
              </a:rPr>
              <a:t>Marco Alan Valdivia, U. Guanajuato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5875C70-B681-582B-A0A9-BD067FEB539E}"/>
              </a:ext>
            </a:extLst>
          </p:cNvPr>
          <p:cNvCxnSpPr/>
          <p:nvPr/>
        </p:nvCxnSpPr>
        <p:spPr>
          <a:xfrm>
            <a:off x="5790856" y="5638361"/>
            <a:ext cx="1390013" cy="0"/>
          </a:xfrm>
          <a:prstGeom prst="line">
            <a:avLst/>
          </a:prstGeom>
          <a:noFill/>
          <a:ln w="41275" cap="flat" cmpd="sng" algn="ctr">
            <a:solidFill>
              <a:srgbClr val="00B050"/>
            </a:solidFill>
            <a:prstDash val="sysDash"/>
            <a:miter lim="800000"/>
            <a:tailEnd type="none" w="lg" len="lg"/>
          </a:ln>
          <a:effectLst/>
        </p:spPr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3B635B51-36B8-BC9A-8DEA-63D1A5FBF91A}"/>
              </a:ext>
            </a:extLst>
          </p:cNvPr>
          <p:cNvSpPr txBox="1"/>
          <p:nvPr/>
        </p:nvSpPr>
        <p:spPr>
          <a:xfrm>
            <a:off x="10764078" y="4941445"/>
            <a:ext cx="1582220" cy="1010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2400" dirty="0">
                <a:solidFill>
                  <a:srgbClr val="FF0000"/>
                </a:solidFill>
              </a:rPr>
              <a:t>the last one ?!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F93715A-BDF6-5F6A-DB81-667082A8E973}"/>
              </a:ext>
            </a:extLst>
          </p:cNvPr>
          <p:cNvSpPr txBox="1"/>
          <p:nvPr/>
        </p:nvSpPr>
        <p:spPr>
          <a:xfrm>
            <a:off x="192751" y="99223"/>
            <a:ext cx="10571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Mexican accelerator students &amp; fellows at CERN </a:t>
            </a: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BBACBCAB-A74B-65AE-ED1A-702D665F83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77" b="16522"/>
          <a:stretch/>
        </p:blipFill>
        <p:spPr>
          <a:xfrm>
            <a:off x="10982739" y="-31239"/>
            <a:ext cx="1209261" cy="811432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B60C26D6-F12D-AA54-9D1A-039EB2E3E998}"/>
              </a:ext>
            </a:extLst>
          </p:cNvPr>
          <p:cNvSpPr txBox="1"/>
          <p:nvPr/>
        </p:nvSpPr>
        <p:spPr>
          <a:xfrm>
            <a:off x="144944" y="6147958"/>
            <a:ext cx="11844692" cy="743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000" dirty="0"/>
              <a:t>Other Mexican accelerator experts at CERN: Alejandro Castillo (former CERN fellow), Emilia Cruz (former CERN fellow), Cristobal Garcia (present EPFL/CERN  doctoral student), …</a:t>
            </a:r>
            <a:endParaRPr lang="en-GB" sz="2000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29ABF7C-F471-F0B5-4F8D-9BC8C61DE99B}"/>
              </a:ext>
            </a:extLst>
          </p:cNvPr>
          <p:cNvSpPr txBox="1"/>
          <p:nvPr/>
        </p:nvSpPr>
        <p:spPr>
          <a:xfrm>
            <a:off x="7028379" y="3270343"/>
            <a:ext cx="2210862" cy="5066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then CERN fellow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602A6F6-D88A-E463-CF91-232DE4CF439A}"/>
              </a:ext>
            </a:extLst>
          </p:cNvPr>
          <p:cNvCxnSpPr>
            <a:cxnSpLocks/>
          </p:cNvCxnSpPr>
          <p:nvPr/>
        </p:nvCxnSpPr>
        <p:spPr>
          <a:xfrm>
            <a:off x="9729627" y="6007508"/>
            <a:ext cx="1683287" cy="0"/>
          </a:xfrm>
          <a:prstGeom prst="line">
            <a:avLst/>
          </a:prstGeom>
          <a:noFill/>
          <a:ln w="41275" cap="flat" cmpd="sng" algn="ctr">
            <a:solidFill>
              <a:srgbClr val="FF0000"/>
            </a:solidFill>
            <a:prstDash val="solid"/>
            <a:miter lim="800000"/>
            <a:tailEnd type="none" w="lg" len="lg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5AE8711-C4EE-8075-457C-8E996BFAE6E3}"/>
              </a:ext>
            </a:extLst>
          </p:cNvPr>
          <p:cNvSpPr txBox="1"/>
          <p:nvPr/>
        </p:nvSpPr>
        <p:spPr>
          <a:xfrm>
            <a:off x="6067290" y="5791912"/>
            <a:ext cx="371762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 panose="020F0502020204030204"/>
              </a:rPr>
              <a:t>Ricardo Montoya Soto, U. Guanajuato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DFE9F1-53EC-9885-58E0-9B4C4F18283D}"/>
              </a:ext>
            </a:extLst>
          </p:cNvPr>
          <p:cNvGrpSpPr/>
          <p:nvPr/>
        </p:nvGrpSpPr>
        <p:grpSpPr>
          <a:xfrm>
            <a:off x="7329621" y="860337"/>
            <a:ext cx="795867" cy="351126"/>
            <a:chOff x="931333" y="1049867"/>
            <a:chExt cx="795867" cy="3511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9CCF3A0-E3B6-E130-5C78-7A4CAA1472CE}"/>
                </a:ext>
              </a:extLst>
            </p:cNvPr>
            <p:cNvCxnSpPr/>
            <p:nvPr/>
          </p:nvCxnSpPr>
          <p:spPr>
            <a:xfrm>
              <a:off x="931333" y="104986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7151D68-1849-9472-9736-0174CB45B6E4}"/>
                </a:ext>
              </a:extLst>
            </p:cNvPr>
            <p:cNvCxnSpPr/>
            <p:nvPr/>
          </p:nvCxnSpPr>
          <p:spPr>
            <a:xfrm>
              <a:off x="1727200" y="106232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2C81A1-7C9C-6F0B-2A75-B6CE35FFB230}"/>
              </a:ext>
            </a:extLst>
          </p:cNvPr>
          <p:cNvGrpSpPr/>
          <p:nvPr/>
        </p:nvGrpSpPr>
        <p:grpSpPr>
          <a:xfrm>
            <a:off x="8133810" y="862732"/>
            <a:ext cx="795867" cy="351126"/>
            <a:chOff x="931333" y="1049867"/>
            <a:chExt cx="795867" cy="3511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6536A2-9C9D-4272-07C9-4B868FD03BCB}"/>
                </a:ext>
              </a:extLst>
            </p:cNvPr>
            <p:cNvCxnSpPr/>
            <p:nvPr/>
          </p:nvCxnSpPr>
          <p:spPr>
            <a:xfrm>
              <a:off x="931333" y="104986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D229BCB-5A8F-A1B7-14E6-CF8FACFC6520}"/>
                </a:ext>
              </a:extLst>
            </p:cNvPr>
            <p:cNvCxnSpPr/>
            <p:nvPr/>
          </p:nvCxnSpPr>
          <p:spPr>
            <a:xfrm>
              <a:off x="1727200" y="106232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86B96A-3ECA-0856-4B88-387141463EF9}"/>
              </a:ext>
            </a:extLst>
          </p:cNvPr>
          <p:cNvGrpSpPr/>
          <p:nvPr/>
        </p:nvGrpSpPr>
        <p:grpSpPr>
          <a:xfrm>
            <a:off x="8937999" y="862515"/>
            <a:ext cx="795867" cy="351126"/>
            <a:chOff x="931333" y="1049867"/>
            <a:chExt cx="795867" cy="35112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D86C9DC-7761-58C9-861A-0946CBF74289}"/>
                </a:ext>
              </a:extLst>
            </p:cNvPr>
            <p:cNvCxnSpPr/>
            <p:nvPr/>
          </p:nvCxnSpPr>
          <p:spPr>
            <a:xfrm>
              <a:off x="931333" y="104986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2561528-484C-8A47-2733-0FD1D941E0EC}"/>
                </a:ext>
              </a:extLst>
            </p:cNvPr>
            <p:cNvCxnSpPr/>
            <p:nvPr/>
          </p:nvCxnSpPr>
          <p:spPr>
            <a:xfrm>
              <a:off x="1727200" y="106232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870FAD-D6FE-CE9F-4E88-A123CAC25317}"/>
              </a:ext>
            </a:extLst>
          </p:cNvPr>
          <p:cNvGrpSpPr/>
          <p:nvPr/>
        </p:nvGrpSpPr>
        <p:grpSpPr>
          <a:xfrm>
            <a:off x="9729490" y="881422"/>
            <a:ext cx="795867" cy="351126"/>
            <a:chOff x="931333" y="1049867"/>
            <a:chExt cx="795867" cy="35112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289A011-C692-E27F-BFBE-9A89E40AF3CA}"/>
                </a:ext>
              </a:extLst>
            </p:cNvPr>
            <p:cNvCxnSpPr/>
            <p:nvPr/>
          </p:nvCxnSpPr>
          <p:spPr>
            <a:xfrm>
              <a:off x="931333" y="104986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5C0600-AFE7-7ADA-AACF-28DBBE561FD3}"/>
                </a:ext>
              </a:extLst>
            </p:cNvPr>
            <p:cNvCxnSpPr/>
            <p:nvPr/>
          </p:nvCxnSpPr>
          <p:spPr>
            <a:xfrm>
              <a:off x="1727200" y="106232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7E27262-BE0D-8C50-386F-31D564BB6136}"/>
              </a:ext>
            </a:extLst>
          </p:cNvPr>
          <p:cNvSpPr txBox="1"/>
          <p:nvPr/>
        </p:nvSpPr>
        <p:spPr>
          <a:xfrm>
            <a:off x="7417074" y="1206064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2018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9F0B7-C8F5-3F53-FB9D-012078286589}"/>
              </a:ext>
            </a:extLst>
          </p:cNvPr>
          <p:cNvSpPr txBox="1"/>
          <p:nvPr/>
        </p:nvSpPr>
        <p:spPr>
          <a:xfrm>
            <a:off x="8163458" y="121778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2019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F6AAC5-EE80-C961-570B-1684EED857A1}"/>
              </a:ext>
            </a:extLst>
          </p:cNvPr>
          <p:cNvSpPr txBox="1"/>
          <p:nvPr/>
        </p:nvSpPr>
        <p:spPr>
          <a:xfrm>
            <a:off x="9017129" y="119516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2020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36E18E-8079-F3FC-295D-FF1FECB7E3CE}"/>
              </a:ext>
            </a:extLst>
          </p:cNvPr>
          <p:cNvSpPr txBox="1"/>
          <p:nvPr/>
        </p:nvSpPr>
        <p:spPr>
          <a:xfrm>
            <a:off x="9804674" y="118622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2021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5BF7EE-C52D-99A7-7053-4E4B90ECA8C4}"/>
              </a:ext>
            </a:extLst>
          </p:cNvPr>
          <p:cNvGrpSpPr/>
          <p:nvPr/>
        </p:nvGrpSpPr>
        <p:grpSpPr>
          <a:xfrm>
            <a:off x="10532740" y="893882"/>
            <a:ext cx="795867" cy="351126"/>
            <a:chOff x="931333" y="1049867"/>
            <a:chExt cx="795867" cy="35112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189146D-ADFC-5F9E-FD83-DCEB3565D54F}"/>
                </a:ext>
              </a:extLst>
            </p:cNvPr>
            <p:cNvCxnSpPr/>
            <p:nvPr/>
          </p:nvCxnSpPr>
          <p:spPr>
            <a:xfrm>
              <a:off x="931333" y="104986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D65E161-B792-B2E1-5260-2AA8895C86A5}"/>
                </a:ext>
              </a:extLst>
            </p:cNvPr>
            <p:cNvCxnSpPr/>
            <p:nvPr/>
          </p:nvCxnSpPr>
          <p:spPr>
            <a:xfrm>
              <a:off x="1727200" y="106232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4F5727C-7C30-91B4-BD2A-8D4B8DCB7A3A}"/>
              </a:ext>
            </a:extLst>
          </p:cNvPr>
          <p:cNvSpPr txBox="1"/>
          <p:nvPr/>
        </p:nvSpPr>
        <p:spPr>
          <a:xfrm>
            <a:off x="10571271" y="118622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2022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CD2858-405D-14AC-B837-BBBD1BBF113D}"/>
              </a:ext>
            </a:extLst>
          </p:cNvPr>
          <p:cNvGrpSpPr/>
          <p:nvPr/>
        </p:nvGrpSpPr>
        <p:grpSpPr>
          <a:xfrm>
            <a:off x="11337868" y="906342"/>
            <a:ext cx="795867" cy="351126"/>
            <a:chOff x="931333" y="1049867"/>
            <a:chExt cx="795867" cy="35112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FCE195-4ED9-E3A7-7FC1-624EEC4F5E9A}"/>
                </a:ext>
              </a:extLst>
            </p:cNvPr>
            <p:cNvCxnSpPr/>
            <p:nvPr/>
          </p:nvCxnSpPr>
          <p:spPr>
            <a:xfrm>
              <a:off x="931333" y="104986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5E9F9D0-9EA0-5232-ECC4-424AC4C8E290}"/>
                </a:ext>
              </a:extLst>
            </p:cNvPr>
            <p:cNvCxnSpPr/>
            <p:nvPr/>
          </p:nvCxnSpPr>
          <p:spPr>
            <a:xfrm>
              <a:off x="1727200" y="1062327"/>
              <a:ext cx="0" cy="338666"/>
            </a:xfrm>
            <a:prstGeom prst="line">
              <a:avLst/>
            </a:prstGeom>
            <a:noFill/>
            <a:ln w="41275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7686143-D730-303B-EF5E-1E529BFF82E2}"/>
              </a:ext>
            </a:extLst>
          </p:cNvPr>
          <p:cNvSpPr txBox="1"/>
          <p:nvPr/>
        </p:nvSpPr>
        <p:spPr>
          <a:xfrm>
            <a:off x="11383368" y="117382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Calibri" panose="020F0502020204030204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39384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84EB2-6E63-CCDF-8082-A2C48AA9FD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F9DB69-DB22-E395-71E0-DF79BBC75D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2726" y="161758"/>
            <a:ext cx="11017250" cy="1071563"/>
          </a:xfrm>
        </p:spPr>
        <p:txBody>
          <a:bodyPr/>
          <a:lstStyle/>
          <a:p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Calibri" panose="020F0502020204030204" pitchFamily="34" charset="0"/>
              </a:rPr>
              <a:t>FCC-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Calibri" panose="020F0502020204030204" pitchFamily="34" charset="0"/>
              </a:rPr>
              <a:t>ee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Calibri" panose="020F0502020204030204" pitchFamily="34" charset="0"/>
              </a:rPr>
              <a:t> main machine parameters</a:t>
            </a:r>
            <a:endParaRPr lang="en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DEB619-E7F9-BF2A-9F64-6FFE66930DA8}"/>
              </a:ext>
            </a:extLst>
          </p:cNvPr>
          <p:cNvSpPr txBox="1"/>
          <p:nvPr/>
        </p:nvSpPr>
        <p:spPr>
          <a:xfrm>
            <a:off x="262726" y="6361773"/>
            <a:ext cx="877741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F. Gianotti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23F7640-B7E2-1512-DA4D-68F6F5EA96AB}"/>
              </a:ext>
            </a:extLst>
          </p:cNvPr>
          <p:cNvGraphicFramePr>
            <a:graphicFrameLocks noGrp="1"/>
          </p:cNvGraphicFramePr>
          <p:nvPr/>
        </p:nvGraphicFramePr>
        <p:xfrm>
          <a:off x="107132" y="870435"/>
          <a:ext cx="8102148" cy="511237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091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5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3629">
                  <a:extLst>
                    <a:ext uri="{9D8B030D-6E8A-4147-A177-3AD203B41FA5}">
                      <a16:colId xmlns:a16="http://schemas.microsoft.com/office/drawing/2014/main" val="818795718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Z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WW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AT" sz="1400" b="1" dirty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de-AT" sz="1400" b="1" baseline="0" dirty="0">
                          <a:solidFill>
                            <a:schemeClr val="bg1"/>
                          </a:solidFill>
                        </a:rPr>
                        <a:t> (ZH)</a:t>
                      </a:r>
                      <a:endParaRPr lang="de-AT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de-AT" sz="1400" b="1" dirty="0">
                          <a:solidFill>
                            <a:schemeClr val="bg1"/>
                          </a:solidFill>
                        </a:rPr>
                        <a:t>ttbar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beam energy [GeV]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45.6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80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120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182.5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beam current [mA]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1270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137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26.7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4.9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number bunches/beam</a:t>
                      </a:r>
                      <a:endParaRPr kumimoji="0" lang="en-GB" sz="12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11200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1780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440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60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529601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bunch intensity  [10</a:t>
                      </a:r>
                      <a:r>
                        <a:rPr kumimoji="0" lang="en-GB" sz="1200" b="1" kern="1200" baseline="30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2.14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1.45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1.15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1.55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SR</a:t>
                      </a:r>
                      <a:r>
                        <a:rPr kumimoji="0" lang="en-GB" sz="1200" b="1" kern="1200" baseline="0" dirty="0">
                          <a:solidFill>
                            <a:schemeClr val="tx1"/>
                          </a:solidFill>
                        </a:rPr>
                        <a:t> e</a:t>
                      </a:r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nergy loss / turn [GeV]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0.0394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0.374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1.89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10.4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total RF voltage 400/800 MHz [GV]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0.120/0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1.0/0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2.1/0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2.1/9.4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long.</a:t>
                      </a:r>
                      <a:r>
                        <a:rPr kumimoji="0" lang="en-GB" sz="1200" b="1" kern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damping time [turns]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1158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215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baseline="0" dirty="0">
                          <a:solidFill>
                            <a:schemeClr val="tx1"/>
                          </a:solidFill>
                        </a:rPr>
                        <a:t>64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18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873614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200" b="1" kern="1200" dirty="0">
                          <a:solidFill>
                            <a:schemeClr val="tx1"/>
                          </a:solidFill>
                        </a:rPr>
                        <a:t>horizontal beta*</a:t>
                      </a:r>
                      <a:r>
                        <a:rPr kumimoji="0" lang="de-AT" sz="1200" b="1" kern="1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GB" sz="1200" b="1" kern="1200" dirty="0">
                          <a:solidFill>
                            <a:schemeClr val="tx1"/>
                          </a:solidFill>
                        </a:rPr>
                        <a:t>[m]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0.11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0.2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0.24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1.0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vertical</a:t>
                      </a:r>
                      <a:r>
                        <a:rPr kumimoji="0" lang="en-US" sz="1200" b="1" kern="1200" baseline="0" dirty="0">
                          <a:solidFill>
                            <a:schemeClr val="tx1"/>
                          </a:solidFill>
                        </a:rPr>
                        <a:t> beta* [mm]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0.7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1.0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1.0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1.6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horizontal geometric emittance</a:t>
                      </a:r>
                      <a:r>
                        <a:rPr kumimoji="0" lang="en-US" sz="1200" b="1" kern="1200" baseline="0" dirty="0">
                          <a:solidFill>
                            <a:schemeClr val="tx1"/>
                          </a:solidFill>
                        </a:rPr>
                        <a:t> [nm]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0.71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2.17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0.71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1.59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858396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vertical geom. emittance [pm]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1.9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2.2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1.6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vertical rms IP spot size [nm]</a:t>
                      </a:r>
                      <a:endParaRPr kumimoji="0" lang="en-GB" sz="12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36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47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51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449764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beam-beam parameter x</a:t>
                      </a:r>
                      <a:r>
                        <a:rPr kumimoji="0" lang="en-US" sz="1200" b="1" kern="1200" baseline="-25000" dirty="0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kumimoji="0" lang="en-US" sz="1200" b="1" kern="1200" dirty="0" err="1">
                          <a:solidFill>
                            <a:schemeClr val="tx1"/>
                          </a:solidFill>
                        </a:rPr>
                        <a:t>x</a:t>
                      </a:r>
                      <a:r>
                        <a:rPr kumimoji="0" lang="en-US" sz="1200" b="1" kern="1200" baseline="-25000" dirty="0" err="1">
                          <a:solidFill>
                            <a:schemeClr val="tx1"/>
                          </a:solidFill>
                        </a:rPr>
                        <a:t>y</a:t>
                      </a:r>
                      <a:endParaRPr kumimoji="0" lang="en-GB" sz="1200" b="1" kern="1200" baseline="-250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0.002/0.0973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0.013/0.128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0.010/0.088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0.073/0.134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805163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rms bunch length </a:t>
                      </a:r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with SR / </a:t>
                      </a: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BS [mm]</a:t>
                      </a:r>
                      <a:endParaRPr kumimoji="0" lang="en-GB" sz="12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5.6 / </a:t>
                      </a:r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15.5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</a:rPr>
                        <a:t>3.5 / </a:t>
                      </a:r>
                      <a:r>
                        <a:rPr kumimoji="0" lang="de-AT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5.4</a:t>
                      </a:r>
                      <a:endParaRPr kumimoji="0" lang="de-AT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3.4 / </a:t>
                      </a:r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4.7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1.8 / </a:t>
                      </a:r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2.</a:t>
                      </a:r>
                      <a:r>
                        <a:rPr kumimoji="0" lang="en-GB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397388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luminosity per IP [10</a:t>
                      </a:r>
                      <a:r>
                        <a:rPr kumimoji="0" lang="en-US" sz="1200" b="1" kern="1200" baseline="300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34</a:t>
                      </a: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cm</a:t>
                      </a:r>
                      <a:r>
                        <a:rPr kumimoji="0" lang="en-US" sz="1200" b="1" kern="1200" baseline="300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-2</a:t>
                      </a: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</a:t>
                      </a:r>
                      <a:r>
                        <a:rPr kumimoji="0" lang="en-US" sz="1200" b="1" kern="1200" baseline="300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-1</a:t>
                      </a: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]</a:t>
                      </a:r>
                      <a:endParaRPr kumimoji="0" lang="en-GB" sz="12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140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≥5.0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1.25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538425"/>
                  </a:ext>
                </a:extLst>
              </a:tr>
              <a:tr h="319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total integrated luminosity / IP / year [ab</a:t>
                      </a:r>
                      <a:r>
                        <a:rPr kumimoji="0" lang="en-US" sz="1200" b="1" kern="1200" baseline="300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-1</a:t>
                      </a: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/</a:t>
                      </a:r>
                      <a:r>
                        <a:rPr kumimoji="0" lang="en-US" sz="12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yr</a:t>
                      </a:r>
                      <a:r>
                        <a:rPr kumimoji="0" lang="en-US" sz="12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]</a:t>
                      </a:r>
                      <a:endParaRPr kumimoji="0" lang="en-GB" sz="12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17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2.4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0.6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0.15</a:t>
                      </a:r>
                      <a:endParaRPr kumimoji="0" lang="en-GB" sz="1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034531"/>
                  </a:ext>
                </a:extLst>
              </a:tr>
              <a:tr h="195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kumimoji="0" lang="en-US" sz="1200" b="1" kern="1200" dirty="0">
                          <a:solidFill>
                            <a:schemeClr val="tx1"/>
                          </a:solidFill>
                        </a:rPr>
                        <a:t>beam lifetime rad Bhabha + BS [min]</a:t>
                      </a:r>
                      <a:endParaRPr kumimoji="0" lang="en-GB" sz="12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baseline="0" dirty="0">
                          <a:solidFill>
                            <a:schemeClr val="tx1"/>
                          </a:solidFill>
                        </a:rPr>
                        <a:t>12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12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</a:rPr>
                        <a:t>11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01553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98A1906-AA6D-6EC9-2825-F15FDE41113C}"/>
              </a:ext>
            </a:extLst>
          </p:cNvPr>
          <p:cNvSpPr txBox="1"/>
          <p:nvPr/>
        </p:nvSpPr>
        <p:spPr>
          <a:xfrm>
            <a:off x="8279765" y="2794465"/>
            <a:ext cx="3839086" cy="2868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Improvements: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10-50 on all EW observables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x 10 on Higgs coupling </a:t>
            </a: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(model-indep.) </a:t>
            </a: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measurements over HL-LHC</a:t>
            </a: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x10 Belle II statistics for b, c, τ 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indirect discovery potential up to ~ 70 TeV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 discovery potential for feebly-interacting particles over 5-100 GeV mass range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0B310A-600B-9BE5-321E-2037B157B010}"/>
              </a:ext>
            </a:extLst>
          </p:cNvPr>
          <p:cNvSpPr txBox="1"/>
          <p:nvPr/>
        </p:nvSpPr>
        <p:spPr>
          <a:xfrm>
            <a:off x="8281097" y="813383"/>
            <a:ext cx="3982720" cy="1815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 and parameters to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maximise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luminosity at all working points: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allow for 50 MW synchrotron radiation per beam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Independent vacuum systems for electrons and positrons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full energy booster ring with top-up injection, collider permanent in collision mode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78119C-71F4-1C13-2E03-FC353659E6D4}"/>
              </a:ext>
            </a:extLst>
          </p:cNvPr>
          <p:cNvSpPr/>
          <p:nvPr/>
        </p:nvSpPr>
        <p:spPr>
          <a:xfrm>
            <a:off x="8279764" y="5771906"/>
            <a:ext cx="3912236" cy="9432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4 interaction points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 robustness, statistics,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p</a:t>
            </a: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ossibility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o</a:t>
            </a: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f specialised detectors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to</a:t>
            </a: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maximise physics </a:t>
            </a:r>
            <a:endParaRPr kumimoji="0" lang="en-CH" sz="14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86FFB3-7609-FAFA-B1F1-91E7F9E85061}"/>
              </a:ext>
            </a:extLst>
          </p:cNvPr>
          <p:cNvSpPr txBox="1"/>
          <p:nvPr/>
        </p:nvSpPr>
        <p:spPr>
          <a:xfrm>
            <a:off x="5872951" y="6143422"/>
            <a:ext cx="818715" cy="505952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years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x 10</a:t>
            </a:r>
            <a:r>
              <a:rPr kumimoji="0" lang="en-CH" sz="105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FEE8B2-BF9C-CE41-74EA-1FF1FBBED3BD}"/>
              </a:ext>
            </a:extLst>
          </p:cNvPr>
          <p:cNvSpPr txBox="1"/>
          <p:nvPr/>
        </p:nvSpPr>
        <p:spPr>
          <a:xfrm>
            <a:off x="7060470" y="6154024"/>
            <a:ext cx="743242" cy="484748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x 10</a:t>
            </a:r>
            <a:r>
              <a:rPr kumimoji="0" lang="en-CH" sz="105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tt pairs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37BC17-8BBA-8CA0-3527-E7E8A371A121}"/>
              </a:ext>
            </a:extLst>
          </p:cNvPr>
          <p:cNvSpPr txBox="1"/>
          <p:nvPr/>
        </p:nvSpPr>
        <p:spPr>
          <a:xfrm>
            <a:off x="4685432" y="6154024"/>
            <a:ext cx="818715" cy="484748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 10</a:t>
            </a:r>
            <a:r>
              <a:rPr kumimoji="0" lang="en-CH" sz="105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LEP x 10</a:t>
            </a:r>
            <a:r>
              <a:rPr kumimoji="0" lang="en-CH" sz="105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85EB8E-3EFC-AE31-CB99-D080A6D7A2C8}"/>
              </a:ext>
            </a:extLst>
          </p:cNvPr>
          <p:cNvSpPr txBox="1"/>
          <p:nvPr/>
        </p:nvSpPr>
        <p:spPr>
          <a:xfrm>
            <a:off x="3497913" y="6154024"/>
            <a:ext cx="818715" cy="484748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x 10</a:t>
            </a:r>
            <a:r>
              <a:rPr kumimoji="0" lang="en-CH" sz="105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LEP x 10</a:t>
            </a:r>
            <a:r>
              <a:rPr kumimoji="0" lang="en-CH" sz="105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58603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90C6AC-F013-D299-0690-0825B1143C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957A11-7158-7BF9-AA12-21662700059D}"/>
              </a:ext>
            </a:extLst>
          </p:cNvPr>
          <p:cNvSpPr txBox="1"/>
          <p:nvPr/>
        </p:nvSpPr>
        <p:spPr>
          <a:xfrm>
            <a:off x="192751" y="99223"/>
            <a:ext cx="10571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journal articles by Mexican “BEAM” students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9763A-ECE2-C801-C3BE-B28F6300F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789169"/>
            <a:ext cx="6452178" cy="2492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FC8355-C169-9B26-6507-F9624451D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035260"/>
            <a:ext cx="6458779" cy="2169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D0862A-1532-43CE-E725-18CD090D78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1"/>
          <a:stretch/>
        </p:blipFill>
        <p:spPr>
          <a:xfrm>
            <a:off x="5400197" y="4241773"/>
            <a:ext cx="7219733" cy="26835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201341-F809-F0DE-E102-05E01C37D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20062"/>
            <a:ext cx="6758609" cy="1596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D23274-6FD7-20A5-3B4C-3BF87B05E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75" y="782942"/>
            <a:ext cx="6221501" cy="1783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7A195D-5EF6-6509-95E3-4D7FC9720A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6377" b="16522"/>
          <a:stretch/>
        </p:blipFill>
        <p:spPr>
          <a:xfrm>
            <a:off x="10982739" y="-31239"/>
            <a:ext cx="1209261" cy="811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B33CC7-BE9C-D2F0-197A-E3B42FBE4D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75" y="4706416"/>
            <a:ext cx="580072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6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5708F3-346F-B8F8-CE36-EE43D41461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9F7F97-82FF-F4D0-B9ED-B7B1C6FF029C}"/>
              </a:ext>
            </a:extLst>
          </p:cNvPr>
          <p:cNvSpPr txBox="1"/>
          <p:nvPr/>
        </p:nvSpPr>
        <p:spPr>
          <a:xfrm>
            <a:off x="192751" y="99223"/>
            <a:ext cx="10571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more journal articles by Mexican “BEAM” students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5E9C0-CEE7-E4B1-76A9-1427FD901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77" b="16522"/>
          <a:stretch/>
        </p:blipFill>
        <p:spPr>
          <a:xfrm>
            <a:off x="10982739" y="-31239"/>
            <a:ext cx="1209261" cy="811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3E45CE-CCF3-6891-A946-E7796D3E1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287" y="855075"/>
            <a:ext cx="5842000" cy="293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858303-BBEC-4F3E-ADF0-C45A5826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963" y="780193"/>
            <a:ext cx="5931037" cy="2826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D51783-9A8B-ADC2-4B00-C680D59BF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5" y="4092306"/>
            <a:ext cx="5724292" cy="21058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A88297-FCA0-B063-EAA3-62D7F48D0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963" y="3691846"/>
            <a:ext cx="5052374" cy="31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5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5B2355-C48D-AB8C-0638-C140FA95B7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5A1C9F-8134-ACB6-844D-574A3A2F7DAA}"/>
              </a:ext>
            </a:extLst>
          </p:cNvPr>
          <p:cNvSpPr txBox="1"/>
          <p:nvPr/>
        </p:nvSpPr>
        <p:spPr>
          <a:xfrm>
            <a:off x="192751" y="99223"/>
            <a:ext cx="10944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 “BEAM” members working with CERN/FCC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03CBF-A49E-C4C0-1001-32250E54A2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77" b="16522"/>
          <a:stretch/>
        </p:blipFill>
        <p:spPr>
          <a:xfrm>
            <a:off x="10982739" y="-31239"/>
            <a:ext cx="1209261" cy="81143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F6FFE79-7777-A01E-F7D1-7BB8CBB93E2C}"/>
              </a:ext>
            </a:extLst>
          </p:cNvPr>
          <p:cNvSpPr/>
          <p:nvPr/>
        </p:nvSpPr>
        <p:spPr>
          <a:xfrm>
            <a:off x="0" y="881110"/>
            <a:ext cx="12192000" cy="7033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10">
            <a:extLst>
              <a:ext uri="{FF2B5EF4-FFF2-40B4-BE49-F238E27FC236}">
                <a16:creationId xmlns:a16="http://schemas.microsoft.com/office/drawing/2014/main" id="{CC52D107-713A-31DF-0977-351E4E477A67}"/>
              </a:ext>
            </a:extLst>
          </p:cNvPr>
          <p:cNvSpPr txBox="1"/>
          <p:nvPr/>
        </p:nvSpPr>
        <p:spPr>
          <a:xfrm>
            <a:off x="382716" y="2844757"/>
            <a:ext cx="287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Dr. Cristhian Valerio (UAS)</a:t>
            </a:r>
          </a:p>
        </p:txBody>
      </p:sp>
      <p:pic>
        <p:nvPicPr>
          <p:cNvPr id="7" name="Picture 2" descr="Christian Valerio, sinaloense desarrollador de aceleradores">
            <a:extLst>
              <a:ext uri="{FF2B5EF4-FFF2-40B4-BE49-F238E27FC236}">
                <a16:creationId xmlns:a16="http://schemas.microsoft.com/office/drawing/2014/main" id="{4165DA88-AB2F-B39A-0F6F-18FF47C0D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54" y="1000180"/>
            <a:ext cx="2459436" cy="184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UG TENDRÁ ACELERADOR LINEAL DE PARTÍCULAS - PressReader">
            <a:extLst>
              <a:ext uri="{FF2B5EF4-FFF2-40B4-BE49-F238E27FC236}">
                <a16:creationId xmlns:a16="http://schemas.microsoft.com/office/drawing/2014/main" id="{41923F17-BA84-A1CC-F5F9-39DFB2DF0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/>
          <a:stretch/>
        </p:blipFill>
        <p:spPr bwMode="auto">
          <a:xfrm>
            <a:off x="3605294" y="1000180"/>
            <a:ext cx="2326370" cy="184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5">
            <a:extLst>
              <a:ext uri="{FF2B5EF4-FFF2-40B4-BE49-F238E27FC236}">
                <a16:creationId xmlns:a16="http://schemas.microsoft.com/office/drawing/2014/main" id="{1BD23BE1-B81D-4463-D7F2-2EF03A0C4BBA}"/>
              </a:ext>
            </a:extLst>
          </p:cNvPr>
          <p:cNvSpPr txBox="1"/>
          <p:nvPr/>
        </p:nvSpPr>
        <p:spPr>
          <a:xfrm>
            <a:off x="3328597" y="2844757"/>
            <a:ext cx="287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Dr. Mauro Napsuciale (UG)</a:t>
            </a:r>
          </a:p>
        </p:txBody>
      </p:sp>
      <p:pic>
        <p:nvPicPr>
          <p:cNvPr id="10" name="Picture 6" descr="Dra. Karla Cantún: Profesores en la física y los videojuegos (Parte 2) -  AEIF">
            <a:extLst>
              <a:ext uri="{FF2B5EF4-FFF2-40B4-BE49-F238E27FC236}">
                <a16:creationId xmlns:a16="http://schemas.microsoft.com/office/drawing/2014/main" id="{EAE2BA50-A43F-37FD-B6E4-0CB46A10E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775" y="1000181"/>
            <a:ext cx="1849159" cy="184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6">
            <a:extLst>
              <a:ext uri="{FF2B5EF4-FFF2-40B4-BE49-F238E27FC236}">
                <a16:creationId xmlns:a16="http://schemas.microsoft.com/office/drawing/2014/main" id="{7054AB52-A0FF-F5F8-EB83-BCCFB5239597}"/>
              </a:ext>
            </a:extLst>
          </p:cNvPr>
          <p:cNvSpPr txBox="1"/>
          <p:nvPr/>
        </p:nvSpPr>
        <p:spPr>
          <a:xfrm>
            <a:off x="6169472" y="2844757"/>
            <a:ext cx="287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Dra. Karla Cantún (UADY)</a:t>
            </a:r>
          </a:p>
        </p:txBody>
      </p:sp>
      <p:pic>
        <p:nvPicPr>
          <p:cNvPr id="12" name="Imagen 9">
            <a:extLst>
              <a:ext uri="{FF2B5EF4-FFF2-40B4-BE49-F238E27FC236}">
                <a16:creationId xmlns:a16="http://schemas.microsoft.com/office/drawing/2014/main" id="{5A63DA08-D849-E58F-35CB-96C0076BE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674" y="5281731"/>
            <a:ext cx="1084017" cy="1168486"/>
          </a:xfrm>
          <a:prstGeom prst="rect">
            <a:avLst/>
          </a:prstGeom>
        </p:spPr>
      </p:pic>
      <p:sp>
        <p:nvSpPr>
          <p:cNvPr id="13" name="CuadroTexto 11">
            <a:extLst>
              <a:ext uri="{FF2B5EF4-FFF2-40B4-BE49-F238E27FC236}">
                <a16:creationId xmlns:a16="http://schemas.microsoft.com/office/drawing/2014/main" id="{0E45AD01-BFAF-1B1B-9519-B91C0B88A2E1}"/>
              </a:ext>
            </a:extLst>
          </p:cNvPr>
          <p:cNvSpPr txBox="1"/>
          <p:nvPr/>
        </p:nvSpPr>
        <p:spPr>
          <a:xfrm>
            <a:off x="443171" y="6467771"/>
            <a:ext cx="1317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Yair Villaseñor</a:t>
            </a:r>
          </a:p>
        </p:txBody>
      </p:sp>
      <p:pic>
        <p:nvPicPr>
          <p:cNvPr id="14" name="Imagen 12">
            <a:extLst>
              <a:ext uri="{FF2B5EF4-FFF2-40B4-BE49-F238E27FC236}">
                <a16:creationId xmlns:a16="http://schemas.microsoft.com/office/drawing/2014/main" id="{84AF9DE2-00D2-13EF-2BDB-71149B129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929" y="5303407"/>
            <a:ext cx="1100315" cy="1197401"/>
          </a:xfrm>
          <a:prstGeom prst="rect">
            <a:avLst/>
          </a:prstGeom>
        </p:spPr>
      </p:pic>
      <p:sp>
        <p:nvSpPr>
          <p:cNvPr id="15" name="CuadroTexto 13">
            <a:extLst>
              <a:ext uri="{FF2B5EF4-FFF2-40B4-BE49-F238E27FC236}">
                <a16:creationId xmlns:a16="http://schemas.microsoft.com/office/drawing/2014/main" id="{57BBBEAA-F502-66BA-AAB0-6B2B8EA11B2E}"/>
              </a:ext>
            </a:extLst>
          </p:cNvPr>
          <p:cNvSpPr txBox="1"/>
          <p:nvPr/>
        </p:nvSpPr>
        <p:spPr>
          <a:xfrm>
            <a:off x="4469179" y="6463437"/>
            <a:ext cx="1317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Sergio Millán</a:t>
            </a:r>
          </a:p>
        </p:txBody>
      </p:sp>
      <p:pic>
        <p:nvPicPr>
          <p:cNvPr id="16" name="Picture 8" descr="Jaime Eduardo Rocha Muñoz - Área metropolitana de Aguascalientes | Perfil  profesional | LinkedIn">
            <a:extLst>
              <a:ext uri="{FF2B5EF4-FFF2-40B4-BE49-F238E27FC236}">
                <a16:creationId xmlns:a16="http://schemas.microsoft.com/office/drawing/2014/main" id="{56392AF9-665B-16F4-7239-80E02EFF7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7" r="14678" b="8544"/>
          <a:stretch/>
        </p:blipFill>
        <p:spPr bwMode="auto">
          <a:xfrm>
            <a:off x="1932699" y="5189669"/>
            <a:ext cx="1025286" cy="13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4">
            <a:extLst>
              <a:ext uri="{FF2B5EF4-FFF2-40B4-BE49-F238E27FC236}">
                <a16:creationId xmlns:a16="http://schemas.microsoft.com/office/drawing/2014/main" id="{8B4B254D-CAB1-5909-E9BD-98CF806ABC4E}"/>
              </a:ext>
            </a:extLst>
          </p:cNvPr>
          <p:cNvSpPr txBox="1"/>
          <p:nvPr/>
        </p:nvSpPr>
        <p:spPr>
          <a:xfrm>
            <a:off x="1719465" y="6478467"/>
            <a:ext cx="1317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Jaime Rocha</a:t>
            </a:r>
          </a:p>
        </p:txBody>
      </p:sp>
      <p:pic>
        <p:nvPicPr>
          <p:cNvPr id="18" name="Picture 10" descr="Destaca estudiante michoacano en Europa">
            <a:extLst>
              <a:ext uri="{FF2B5EF4-FFF2-40B4-BE49-F238E27FC236}">
                <a16:creationId xmlns:a16="http://schemas.microsoft.com/office/drawing/2014/main" id="{A04349BC-1AFD-102E-5B11-9D7190C33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8" r="21558"/>
          <a:stretch/>
        </p:blipFill>
        <p:spPr bwMode="auto">
          <a:xfrm>
            <a:off x="3173513" y="5291429"/>
            <a:ext cx="1204915" cy="11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5">
            <a:extLst>
              <a:ext uri="{FF2B5EF4-FFF2-40B4-BE49-F238E27FC236}">
                <a16:creationId xmlns:a16="http://schemas.microsoft.com/office/drawing/2014/main" id="{18AF11E7-FAC0-E924-05BB-63047B297C56}"/>
              </a:ext>
            </a:extLst>
          </p:cNvPr>
          <p:cNvSpPr txBox="1"/>
          <p:nvPr/>
        </p:nvSpPr>
        <p:spPr>
          <a:xfrm>
            <a:off x="3080614" y="6463437"/>
            <a:ext cx="1317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Marco Valdivia</a:t>
            </a:r>
          </a:p>
        </p:txBody>
      </p:sp>
      <p:pic>
        <p:nvPicPr>
          <p:cNvPr id="20" name="Imagen 16">
            <a:extLst>
              <a:ext uri="{FF2B5EF4-FFF2-40B4-BE49-F238E27FC236}">
                <a16:creationId xmlns:a16="http://schemas.microsoft.com/office/drawing/2014/main" id="{A70C4390-ED93-B7D2-79B5-523660EC5D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6633" y="5303407"/>
            <a:ext cx="1208131" cy="1208131"/>
          </a:xfrm>
          <a:prstGeom prst="rect">
            <a:avLst/>
          </a:prstGeom>
        </p:spPr>
      </p:pic>
      <p:sp>
        <p:nvSpPr>
          <p:cNvPr id="21" name="CuadroTexto 17">
            <a:extLst>
              <a:ext uri="{FF2B5EF4-FFF2-40B4-BE49-F238E27FC236}">
                <a16:creationId xmlns:a16="http://schemas.microsoft.com/office/drawing/2014/main" id="{FA270848-B299-B66D-EEF1-B6705C1E288E}"/>
              </a:ext>
            </a:extLst>
          </p:cNvPr>
          <p:cNvSpPr txBox="1"/>
          <p:nvPr/>
        </p:nvSpPr>
        <p:spPr>
          <a:xfrm>
            <a:off x="5857744" y="6468290"/>
            <a:ext cx="1534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Ricardo Montoya</a:t>
            </a:r>
          </a:p>
        </p:txBody>
      </p:sp>
      <p:sp>
        <p:nvSpPr>
          <p:cNvPr id="22" name="CuadroTexto 19">
            <a:extLst>
              <a:ext uri="{FF2B5EF4-FFF2-40B4-BE49-F238E27FC236}">
                <a16:creationId xmlns:a16="http://schemas.microsoft.com/office/drawing/2014/main" id="{4CC91C88-C326-883A-B8DC-8B861E07F854}"/>
              </a:ext>
            </a:extLst>
          </p:cNvPr>
          <p:cNvSpPr txBox="1"/>
          <p:nvPr/>
        </p:nvSpPr>
        <p:spPr>
          <a:xfrm>
            <a:off x="7362856" y="6478467"/>
            <a:ext cx="1534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Raquel Ríos</a:t>
            </a:r>
          </a:p>
        </p:txBody>
      </p:sp>
      <p:pic>
        <p:nvPicPr>
          <p:cNvPr id="23" name="Imagen 21">
            <a:extLst>
              <a:ext uri="{FF2B5EF4-FFF2-40B4-BE49-F238E27FC236}">
                <a16:creationId xmlns:a16="http://schemas.microsoft.com/office/drawing/2014/main" id="{CAB456BF-EBE6-649C-23DA-E1418F874F7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8175" r="12999" b="2609"/>
          <a:stretch/>
        </p:blipFill>
        <p:spPr>
          <a:xfrm>
            <a:off x="9564539" y="1000180"/>
            <a:ext cx="1572462" cy="1905723"/>
          </a:xfrm>
          <a:prstGeom prst="rect">
            <a:avLst/>
          </a:prstGeom>
        </p:spPr>
      </p:pic>
      <p:sp>
        <p:nvSpPr>
          <p:cNvPr id="24" name="CuadroTexto 22">
            <a:extLst>
              <a:ext uri="{FF2B5EF4-FFF2-40B4-BE49-F238E27FC236}">
                <a16:creationId xmlns:a16="http://schemas.microsoft.com/office/drawing/2014/main" id="{487F14B9-9090-5DCA-DB28-44FE6E2A4B4A}"/>
              </a:ext>
            </a:extLst>
          </p:cNvPr>
          <p:cNvSpPr txBox="1"/>
          <p:nvPr/>
        </p:nvSpPr>
        <p:spPr>
          <a:xfrm>
            <a:off x="8910888" y="2844757"/>
            <a:ext cx="287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Dr. Humberto Maury (UG)</a:t>
            </a:r>
          </a:p>
        </p:txBody>
      </p:sp>
      <p:pic>
        <p:nvPicPr>
          <p:cNvPr id="25" name="Imagen 23">
            <a:extLst>
              <a:ext uri="{FF2B5EF4-FFF2-40B4-BE49-F238E27FC236}">
                <a16:creationId xmlns:a16="http://schemas.microsoft.com/office/drawing/2014/main" id="{21EEF086-E0E0-B2B3-C98E-19360F19CE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9236" y="5298547"/>
            <a:ext cx="1169707" cy="1230471"/>
          </a:xfrm>
          <a:prstGeom prst="rect">
            <a:avLst/>
          </a:prstGeom>
        </p:spPr>
      </p:pic>
      <p:sp>
        <p:nvSpPr>
          <p:cNvPr id="26" name="CuadroTexto 24">
            <a:extLst>
              <a:ext uri="{FF2B5EF4-FFF2-40B4-BE49-F238E27FC236}">
                <a16:creationId xmlns:a16="http://schemas.microsoft.com/office/drawing/2014/main" id="{9368C088-1755-B582-052E-9F182DE71587}"/>
              </a:ext>
            </a:extLst>
          </p:cNvPr>
          <p:cNvSpPr txBox="1"/>
          <p:nvPr/>
        </p:nvSpPr>
        <p:spPr>
          <a:xfrm>
            <a:off x="8885268" y="6485044"/>
            <a:ext cx="1534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Víctor Lizárraga</a:t>
            </a:r>
          </a:p>
        </p:txBody>
      </p:sp>
      <p:pic>
        <p:nvPicPr>
          <p:cNvPr id="27" name="Imagen 25">
            <a:extLst>
              <a:ext uri="{FF2B5EF4-FFF2-40B4-BE49-F238E27FC236}">
                <a16:creationId xmlns:a16="http://schemas.microsoft.com/office/drawing/2014/main" id="{4A585BC2-B1F9-C99E-D30B-6D00A63CAE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0302" y="5294184"/>
            <a:ext cx="1217917" cy="1234833"/>
          </a:xfrm>
          <a:prstGeom prst="rect">
            <a:avLst/>
          </a:prstGeom>
        </p:spPr>
      </p:pic>
      <p:sp>
        <p:nvSpPr>
          <p:cNvPr id="28" name="CuadroTexto 26">
            <a:extLst>
              <a:ext uri="{FF2B5EF4-FFF2-40B4-BE49-F238E27FC236}">
                <a16:creationId xmlns:a16="http://schemas.microsoft.com/office/drawing/2014/main" id="{10594892-B322-3445-D7CF-B21AD85ABD87}"/>
              </a:ext>
            </a:extLst>
          </p:cNvPr>
          <p:cNvSpPr txBox="1"/>
          <p:nvPr/>
        </p:nvSpPr>
        <p:spPr>
          <a:xfrm>
            <a:off x="4146064" y="4873999"/>
            <a:ext cx="3463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err="1"/>
              <a:t>Students</a:t>
            </a:r>
            <a:r>
              <a:rPr lang="es-MX" dirty="0"/>
              <a:t> </a:t>
            </a:r>
            <a:r>
              <a:rPr lang="es-MX" dirty="0" err="1"/>
              <a:t>involved</a:t>
            </a:r>
            <a:r>
              <a:rPr lang="es-MX" dirty="0"/>
              <a:t>:</a:t>
            </a:r>
          </a:p>
        </p:txBody>
      </p:sp>
      <p:pic>
        <p:nvPicPr>
          <p:cNvPr id="29" name="Imagen 27">
            <a:extLst>
              <a:ext uri="{FF2B5EF4-FFF2-40B4-BE49-F238E27FC236}">
                <a16:creationId xmlns:a16="http://schemas.microsoft.com/office/drawing/2014/main" id="{66DBD26D-B6DD-2BE9-5338-455EBA4894D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760" y="3380893"/>
            <a:ext cx="2310493" cy="1261651"/>
          </a:xfrm>
          <a:prstGeom prst="rect">
            <a:avLst/>
          </a:prstGeom>
        </p:spPr>
      </p:pic>
      <p:pic>
        <p:nvPicPr>
          <p:cNvPr id="30" name="Picture 12" descr="Universidad de Guanajuato">
            <a:extLst>
              <a:ext uri="{FF2B5EF4-FFF2-40B4-BE49-F238E27FC236}">
                <a16:creationId xmlns:a16="http://schemas.microsoft.com/office/drawing/2014/main" id="{A5D6656E-C1DF-4C41-6AD9-E5D9DEE09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 t="18219" r="10029" b="17229"/>
          <a:stretch/>
        </p:blipFill>
        <p:spPr bwMode="auto">
          <a:xfrm>
            <a:off x="3817215" y="3455228"/>
            <a:ext cx="1804845" cy="14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Universidad Autónoma de Sinaloa - UAS">
            <a:extLst>
              <a:ext uri="{FF2B5EF4-FFF2-40B4-BE49-F238E27FC236}">
                <a16:creationId xmlns:a16="http://schemas.microsoft.com/office/drawing/2014/main" id="{611ABD8B-FA81-7A9D-9542-E50BAD298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327" y="3224785"/>
            <a:ext cx="1815187" cy="181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0">
            <a:extLst>
              <a:ext uri="{FF2B5EF4-FFF2-40B4-BE49-F238E27FC236}">
                <a16:creationId xmlns:a16="http://schemas.microsoft.com/office/drawing/2014/main" id="{D3A8A733-5E33-D752-F619-FE9EC310F8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00498" y="5281165"/>
            <a:ext cx="1061786" cy="1261651"/>
          </a:xfrm>
          <a:prstGeom prst="rect">
            <a:avLst/>
          </a:prstGeom>
        </p:spPr>
      </p:pic>
      <p:sp>
        <p:nvSpPr>
          <p:cNvPr id="33" name="CuadroTexto 31">
            <a:extLst>
              <a:ext uri="{FF2B5EF4-FFF2-40B4-BE49-F238E27FC236}">
                <a16:creationId xmlns:a16="http://schemas.microsoft.com/office/drawing/2014/main" id="{F782929E-5A28-1AD9-61FD-5A4FC2E698C1}"/>
              </a:ext>
            </a:extLst>
          </p:cNvPr>
          <p:cNvSpPr txBox="1"/>
          <p:nvPr/>
        </p:nvSpPr>
        <p:spPr>
          <a:xfrm>
            <a:off x="10214760" y="6500808"/>
            <a:ext cx="1534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Edgardo Leyva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A73D3F-AF64-D732-58BD-5D6D481A13BE}"/>
              </a:ext>
            </a:extLst>
          </p:cNvPr>
          <p:cNvSpPr txBox="1"/>
          <p:nvPr/>
        </p:nvSpPr>
        <p:spPr>
          <a:xfrm>
            <a:off x="8677275" y="3553053"/>
            <a:ext cx="3295075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s-ES" dirty="0" err="1"/>
              <a:t>supported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Projects</a:t>
            </a:r>
            <a:r>
              <a:rPr lang="es-ES" dirty="0"/>
              <a:t> CONAHCYT 2042 through Nov 2024, and </a:t>
            </a:r>
          </a:p>
          <a:p>
            <a:r>
              <a:rPr lang="es-ES" dirty="0"/>
              <a:t>CONAHCYT CF-2023-G-1286 through Nov 2026</a:t>
            </a:r>
          </a:p>
        </p:txBody>
      </p:sp>
    </p:spTree>
    <p:extLst>
      <p:ext uri="{BB962C8B-B14F-4D97-AF65-F5344CB8AC3E}">
        <p14:creationId xmlns:p14="http://schemas.microsoft.com/office/powerpoint/2010/main" val="211426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1EACB2-87DE-A4F2-E9A7-0579DB31F4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E3774-C44C-C8B6-B254-1C7F37DB49E4}"/>
              </a:ext>
            </a:extLst>
          </p:cNvPr>
          <p:cNvSpPr txBox="1"/>
          <p:nvPr/>
        </p:nvSpPr>
        <p:spPr>
          <a:xfrm>
            <a:off x="466724" y="195263"/>
            <a:ext cx="8667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Mexican Particle Accelerator Community (CMAP)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614543-D7C9-B203-9920-1699E405D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77" b="16522"/>
          <a:stretch/>
        </p:blipFill>
        <p:spPr>
          <a:xfrm>
            <a:off x="10982739" y="-31239"/>
            <a:ext cx="1209261" cy="811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FAD1B-B0F3-D47F-DBE1-98A84F32D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053" y="-448555"/>
            <a:ext cx="2920237" cy="1646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B68B3A-7C91-3868-BC11-24D0D2AE0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3171" y="5570990"/>
            <a:ext cx="1338829" cy="13388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A1A505-D74F-DEF0-1B86-F5244FAA7D1F}"/>
              </a:ext>
            </a:extLst>
          </p:cNvPr>
          <p:cNvSpPr txBox="1"/>
          <p:nvPr/>
        </p:nvSpPr>
        <p:spPr>
          <a:xfrm>
            <a:off x="10914452" y="4304491"/>
            <a:ext cx="14918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MePAS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75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3 (2017)</a:t>
            </a:r>
            <a:b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s-MX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2B2187-F07A-B2FD-F073-5EFE59424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1" y="795653"/>
            <a:ext cx="6035242" cy="38684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5A8E9F-BD89-DF99-9424-F6D175356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3781" y="4088835"/>
            <a:ext cx="8897838" cy="2964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037EDC-2357-F605-FDB7-8E082906D0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153" b="19251"/>
          <a:stretch/>
        </p:blipFill>
        <p:spPr>
          <a:xfrm>
            <a:off x="6057158" y="795652"/>
            <a:ext cx="6035241" cy="34218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8CD39E-A007-C357-F95C-04AF31361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9408" y="4210252"/>
            <a:ext cx="3628633" cy="2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62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B5AAC5-3989-9FB8-846A-7E700F1780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B70C4F-0B8E-70E1-FACC-158785739E01}"/>
              </a:ext>
            </a:extLst>
          </p:cNvPr>
          <p:cNvSpPr txBox="1"/>
          <p:nvPr/>
        </p:nvSpPr>
        <p:spPr>
          <a:xfrm>
            <a:off x="466724" y="195263"/>
            <a:ext cx="86670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CMAP projects of interest to FCC-ee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38466F-BFBA-570E-9EE9-70518BC9A88F}"/>
              </a:ext>
            </a:extLst>
          </p:cNvPr>
          <p:cNvSpPr txBox="1">
            <a:spLocks/>
          </p:cNvSpPr>
          <p:nvPr/>
        </p:nvSpPr>
        <p:spPr>
          <a:xfrm>
            <a:off x="142875" y="865928"/>
            <a:ext cx="5959011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08E43-E88F-C8D8-C035-980F1CFD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03" y="1536593"/>
            <a:ext cx="3769855" cy="1909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58A2FB-D2F8-86DC-E922-71C8F43D7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215" y="3934231"/>
            <a:ext cx="3045507" cy="2284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EAAE3-6409-3A1E-71B4-464FFA75C8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4930" y="1683711"/>
            <a:ext cx="2880840" cy="216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951369-D780-E9A2-549B-E43702BBC7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63210" y="4298479"/>
            <a:ext cx="3023284" cy="226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A68D1A-511A-E9FE-042E-EBD1B46511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537" y="3548098"/>
            <a:ext cx="2781300" cy="185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0DD0F9-B7A5-2EA6-E88F-C305567200B3}"/>
              </a:ext>
            </a:extLst>
          </p:cNvPr>
          <p:cNvSpPr txBox="1"/>
          <p:nvPr/>
        </p:nvSpPr>
        <p:spPr>
          <a:xfrm>
            <a:off x="2808035" y="5402298"/>
            <a:ext cx="3255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/>
              <a:t>Veronica Bravo </a:t>
            </a:r>
            <a:r>
              <a:rPr lang="en-US" dirty="0"/>
              <a:t>(Mechanical engineer) – </a:t>
            </a:r>
            <a:r>
              <a:rPr lang="en-US" b="1" i="1" dirty="0"/>
              <a:t>Design –</a:t>
            </a:r>
          </a:p>
          <a:p>
            <a:pPr algn="ctr" defTabSz="457200"/>
            <a:r>
              <a:rPr lang="en-US" b="1" dirty="0"/>
              <a:t>Isaac </a:t>
            </a:r>
            <a:r>
              <a:rPr lang="en-US" b="1" dirty="0" err="1"/>
              <a:t>López</a:t>
            </a:r>
            <a:r>
              <a:rPr lang="en-US" b="1" dirty="0"/>
              <a:t> </a:t>
            </a:r>
            <a:r>
              <a:rPr lang="en-US" b="1" dirty="0" err="1"/>
              <a:t>Jurado</a:t>
            </a:r>
            <a:r>
              <a:rPr lang="en-US" dirty="0"/>
              <a:t> </a:t>
            </a:r>
            <a:r>
              <a:rPr lang="en-US" dirty="0" err="1"/>
              <a:t>Ing</a:t>
            </a:r>
            <a:r>
              <a:rPr lang="en-US" dirty="0"/>
              <a:t>. </a:t>
            </a:r>
            <a:r>
              <a:rPr lang="en-US" dirty="0" err="1"/>
              <a:t>Mechatronical</a:t>
            </a:r>
            <a:r>
              <a:rPr lang="en-US" dirty="0"/>
              <a:t> engineer) – </a:t>
            </a:r>
            <a:r>
              <a:rPr lang="en-US" b="1" i="1" dirty="0"/>
              <a:t>Construction 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BE94FC-B4DC-0021-D15D-3D741C66B06D}"/>
              </a:ext>
            </a:extLst>
          </p:cNvPr>
          <p:cNvSpPr txBox="1"/>
          <p:nvPr/>
        </p:nvSpPr>
        <p:spPr>
          <a:xfrm>
            <a:off x="6310" y="842732"/>
            <a:ext cx="8012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Design and construction of a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stripline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 beam kicker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14C25B-F47C-EC14-70F1-734D99A550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6377" b="16522"/>
          <a:stretch/>
        </p:blipFill>
        <p:spPr>
          <a:xfrm>
            <a:off x="10982739" y="-31239"/>
            <a:ext cx="1209261" cy="8114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5CB053-5165-9CE2-1AFA-79BCDAC60D7F}"/>
              </a:ext>
            </a:extLst>
          </p:cNvPr>
          <p:cNvSpPr txBox="1"/>
          <p:nvPr/>
        </p:nvSpPr>
        <p:spPr>
          <a:xfrm>
            <a:off x="8571809" y="874226"/>
            <a:ext cx="37366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 and construction of a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 Position Monitor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8E1D5A-DB28-198B-95AA-9FA22EB81F8B}"/>
              </a:ext>
            </a:extLst>
          </p:cNvPr>
          <p:cNvSpPr txBox="1"/>
          <p:nvPr/>
        </p:nvSpPr>
        <p:spPr>
          <a:xfrm>
            <a:off x="8282168" y="3191688"/>
            <a:ext cx="37698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700" b="1" dirty="0">
                <a:latin typeface="Calibri"/>
              </a:rPr>
              <a:t>Fermín Pérez Suárez </a:t>
            </a:r>
            <a:r>
              <a:rPr lang="en-US" sz="1700" dirty="0">
                <a:latin typeface="Calibri"/>
              </a:rPr>
              <a:t>(</a:t>
            </a:r>
            <a:r>
              <a:rPr lang="en-US" sz="1700" dirty="0" err="1">
                <a:latin typeface="Calibri"/>
              </a:rPr>
              <a:t>Mechatronical</a:t>
            </a:r>
            <a:r>
              <a:rPr lang="en-US" sz="1700" dirty="0">
                <a:latin typeface="Calibri"/>
              </a:rPr>
              <a:t> engineer) UG – </a:t>
            </a:r>
            <a:r>
              <a:rPr lang="en-US" sz="1700" b="1" i="1" dirty="0">
                <a:latin typeface="Calibri"/>
              </a:rPr>
              <a:t>Master student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0CD5A2-FA4E-6DAE-4DF8-423E8EB461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6942" y="1793998"/>
            <a:ext cx="1318877" cy="14223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42F249A-29D8-93C5-533E-6B344E7A624A}"/>
              </a:ext>
            </a:extLst>
          </p:cNvPr>
          <p:cNvSpPr txBox="1"/>
          <p:nvPr/>
        </p:nvSpPr>
        <p:spPr>
          <a:xfrm>
            <a:off x="8325665" y="3759446"/>
            <a:ext cx="38961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 of 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 gun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E565C1-A362-795F-2823-70DAB17B2EFA}"/>
              </a:ext>
            </a:extLst>
          </p:cNvPr>
          <p:cNvSpPr txBox="1"/>
          <p:nvPr/>
        </p:nvSpPr>
        <p:spPr>
          <a:xfrm>
            <a:off x="8571831" y="6291273"/>
            <a:ext cx="37698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700" b="1" dirty="0"/>
              <a:t>R</a:t>
            </a:r>
            <a:r>
              <a:rPr lang="en-US" sz="1700" dirty="0"/>
              <a:t>icardo Gaspar (Physicist) </a:t>
            </a:r>
          </a:p>
          <a:p>
            <a:pPr algn="ctr" defTabSz="457200"/>
            <a:r>
              <a:rPr lang="en-US" sz="1700" dirty="0"/>
              <a:t>UAS – </a:t>
            </a:r>
            <a:r>
              <a:rPr lang="en-US" sz="1700" b="1" i="1" dirty="0"/>
              <a:t> Master student</a:t>
            </a:r>
          </a:p>
        </p:txBody>
      </p:sp>
      <p:pic>
        <p:nvPicPr>
          <p:cNvPr id="28" name="Imagen 11">
            <a:extLst>
              <a:ext uri="{FF2B5EF4-FFF2-40B4-BE49-F238E27FC236}">
                <a16:creationId xmlns:a16="http://schemas.microsoft.com/office/drawing/2014/main" id="{3EEAAA3F-68FC-E249-85E4-4CA3EE35F9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215" y="4234870"/>
            <a:ext cx="1929958" cy="206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91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5E0F6B-E6C5-8259-D902-E54403DE9D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 logo of a school&#10;&#10;Description automatically generated">
            <a:extLst>
              <a:ext uri="{FF2B5EF4-FFF2-40B4-BE49-F238E27FC236}">
                <a16:creationId xmlns:a16="http://schemas.microsoft.com/office/drawing/2014/main" id="{37A29E48-9E37-CC72-9038-09843E675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026" y="11385"/>
            <a:ext cx="602973" cy="775826"/>
          </a:xfrm>
          <a:prstGeom prst="rect">
            <a:avLst/>
          </a:prstGeom>
        </p:spPr>
      </p:pic>
      <p:pic>
        <p:nvPicPr>
          <p:cNvPr id="6" name="Picture 5" descr="A red blue and yellow flag&#10;&#10;Description automatically generated">
            <a:extLst>
              <a:ext uri="{FF2B5EF4-FFF2-40B4-BE49-F238E27FC236}">
                <a16:creationId xmlns:a16="http://schemas.microsoft.com/office/drawing/2014/main" id="{BFBDFB97-C710-3FB0-F182-35EF6BB58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487" y="0"/>
            <a:ext cx="1303510" cy="767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4E9761-3292-CD64-D193-F0CF87232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0" y="2486848"/>
            <a:ext cx="6487220" cy="4126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40162-610C-E066-9FCB-E242531B9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775" y="2493048"/>
            <a:ext cx="5513624" cy="43649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D70B04-3096-1D57-9328-23BD6493B758}"/>
              </a:ext>
            </a:extLst>
          </p:cNvPr>
          <p:cNvSpPr txBox="1"/>
          <p:nvPr/>
        </p:nvSpPr>
        <p:spPr>
          <a:xfrm>
            <a:off x="192751" y="99223"/>
            <a:ext cx="10571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CERN/FCC accelerator collaboration with Colombia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DFC0C0-44F5-3E49-5CA6-2BF0D1007F64}"/>
              </a:ext>
            </a:extLst>
          </p:cNvPr>
          <p:cNvSpPr txBox="1"/>
          <p:nvPr/>
        </p:nvSpPr>
        <p:spPr>
          <a:xfrm>
            <a:off x="291295" y="882444"/>
            <a:ext cx="113691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Universidad Nacional de Colombia, Bogota, plans to join the FCC collaboration.</a:t>
            </a:r>
          </a:p>
          <a:p>
            <a:r>
              <a:rPr lang="en-GB" sz="2400" dirty="0"/>
              <a:t>FCC addendum for specific accelerator collaboration is ready for signature. </a:t>
            </a:r>
          </a:p>
          <a:p>
            <a:r>
              <a:rPr lang="en-GB" sz="2400" dirty="0"/>
              <a:t>Work ongoing on new approach to LHC and FCC-ee optics corrections.</a:t>
            </a:r>
          </a:p>
        </p:txBody>
      </p:sp>
    </p:spTree>
    <p:extLst>
      <p:ext uri="{BB962C8B-B14F-4D97-AF65-F5344CB8AC3E}">
        <p14:creationId xmlns:p14="http://schemas.microsoft.com/office/powerpoint/2010/main" val="1393580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192C54-6302-F1C5-45E6-BA78BE3004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BA0EB-419A-5C64-EE62-3B25902316E3}"/>
              </a:ext>
            </a:extLst>
          </p:cNvPr>
          <p:cNvSpPr txBox="1"/>
          <p:nvPr/>
        </p:nvSpPr>
        <p:spPr>
          <a:xfrm>
            <a:off x="0" y="126621"/>
            <a:ext cx="10571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CERN/FCC accelerator collaboration with Brazil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378BC-E01D-A9ED-5DCD-21D9C19A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1" t="21423" r="4207" b="21798"/>
          <a:stretch/>
        </p:blipFill>
        <p:spPr>
          <a:xfrm>
            <a:off x="10972800" y="0"/>
            <a:ext cx="1219200" cy="761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410B41-323C-1CE6-FC51-53A9E78B1F12}"/>
              </a:ext>
            </a:extLst>
          </p:cNvPr>
          <p:cNvSpPr txBox="1"/>
          <p:nvPr/>
        </p:nvSpPr>
        <p:spPr>
          <a:xfrm>
            <a:off x="192751" y="888489"/>
            <a:ext cx="7583967" cy="433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CERN recently signed a general accelerator agreement with Sirius / Brazil, which expresses interest to collaborate on accelerator projects.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st concrete collaboration is expected for HL-LHC, </a:t>
            </a:r>
            <a:r>
              <a:rPr lang="en-US" sz="28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nvolving young accelerator scientists / engineers.  Next on the agenda would be  FCC accelerator contributions. </a:t>
            </a:r>
          </a:p>
          <a:p>
            <a:pPr>
              <a:lnSpc>
                <a:spcPct val="110000"/>
              </a:lnSpc>
            </a:pPr>
            <a:r>
              <a:rPr lang="en-US" sz="2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SIRIUS is particularly interested in vacuum and </a:t>
            </a:r>
            <a:r>
              <a:rPr lang="en-US" sz="2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sc</a:t>
            </a:r>
            <a:r>
              <a:rPr lang="en-US" sz="2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magnets.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3F2C8E-C502-D1B0-E1D4-11184A5DDBBE}"/>
              </a:ext>
            </a:extLst>
          </p:cNvPr>
          <p:cNvSpPr txBox="1"/>
          <p:nvPr/>
        </p:nvSpPr>
        <p:spPr>
          <a:xfrm>
            <a:off x="113016" y="4888807"/>
            <a:ext cx="11840235" cy="1969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 addition,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Sao Paolo U.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is well known for proton accelerator studies (e.g. space charge limits),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UFCSPA Porto Alegre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for applying AI </a:t>
            </a:r>
            <a:r>
              <a:rPr lang="en-US" sz="2800" dirty="0">
                <a:solidFill>
                  <a:srgbClr val="0F124A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accelerators, for plasma-based accelerators and plasma beam dumps.  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CEA22F-AC59-ABC8-9A0E-F4991D2133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64" r="20164"/>
          <a:stretch/>
        </p:blipFill>
        <p:spPr>
          <a:xfrm>
            <a:off x="7776718" y="819219"/>
            <a:ext cx="4415282" cy="38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10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507A0F-AF4A-F343-8C42-F71D6374C3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6F2CC-2A39-2027-8A40-85E9E892B185}"/>
              </a:ext>
            </a:extLst>
          </p:cNvPr>
          <p:cNvSpPr txBox="1"/>
          <p:nvPr/>
        </p:nvSpPr>
        <p:spPr>
          <a:xfrm>
            <a:off x="0" y="126621"/>
            <a:ext cx="10571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other potential CERN/FCC partners in Latin America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7DA07A-CE1D-4C73-2B2F-AA5B4AACE323}"/>
              </a:ext>
            </a:extLst>
          </p:cNvPr>
          <p:cNvSpPr txBox="1"/>
          <p:nvPr/>
        </p:nvSpPr>
        <p:spPr>
          <a:xfrm>
            <a:off x="751088" y="1334121"/>
            <a:ext cx="61233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r>
              <a:rPr lang="en-US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Chile and Uruguay !? </a:t>
            </a:r>
          </a:p>
          <a:p>
            <a:endParaRPr lang="en-U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32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opportunities to be discussed </a:t>
            </a:r>
            <a:endParaRPr lang="en-GB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8" name="Picture 7" descr="A red white and blue flag&#10;&#10;Description automatically generated">
            <a:extLst>
              <a:ext uri="{FF2B5EF4-FFF2-40B4-BE49-F238E27FC236}">
                <a16:creationId xmlns:a16="http://schemas.microsoft.com/office/drawing/2014/main" id="{B921413C-C86D-A5BE-6417-37866D1F3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61" y="23453"/>
            <a:ext cx="1186665" cy="791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D3EF8-6C2C-C36B-43B1-7267A2143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688" y="-1834"/>
            <a:ext cx="1373890" cy="9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5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6725" y="1021617"/>
            <a:ext cx="11233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ongoing collaborations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beam instabilities: e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cloud build up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UADY Merida, Guanajuato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beam-beam dynamics &amp; collider optimization: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beamstrahlung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monochromatization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etc.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 Guanajuato,…)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injector: hadron sources &amp;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linacs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UA Sinaloa, U Guanajuato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beam optics corrections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UNAL Bogota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236" y="4089637"/>
            <a:ext cx="575670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further contributions 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vacuum system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C377B"/>
                </a:solidFill>
                <a:latin typeface="Arial"/>
              </a:rPr>
              <a:t>FCC-beam diagnostics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injector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C377B"/>
                </a:solidFill>
                <a:latin typeface="Arial"/>
              </a:rPr>
              <a:t>moderate &amp; high field SC magnets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F197D79-EC03-4799-A4FC-0A552A033E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6" y="108664"/>
            <a:ext cx="2046444" cy="7245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10995E-8F43-FAAC-F7F8-957788FBC8FE}"/>
              </a:ext>
            </a:extLst>
          </p:cNvPr>
          <p:cNvSpPr txBox="1"/>
          <p:nvPr/>
        </p:nvSpPr>
        <p:spPr>
          <a:xfrm>
            <a:off x="388666" y="108664"/>
            <a:ext cx="9870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FCC accelerator opportunities for Latin America</a:t>
            </a:r>
          </a:p>
        </p:txBody>
      </p:sp>
    </p:spTree>
    <p:extLst>
      <p:ext uri="{BB962C8B-B14F-4D97-AF65-F5344CB8AC3E}">
        <p14:creationId xmlns:p14="http://schemas.microsoft.com/office/powerpoint/2010/main" val="14311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-77593" y="981075"/>
            <a:ext cx="12104688" cy="4895850"/>
          </a:xfrm>
        </p:spPr>
        <p:txBody>
          <a:bodyPr>
            <a:noAutofit/>
          </a:bodyPr>
          <a:lstStyle/>
          <a:p>
            <a:pPr marL="360000" indent="-360000">
              <a:lnSpc>
                <a:spcPct val="110000"/>
              </a:lnSpc>
              <a:spcBef>
                <a:spcPts val="6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The European Strategy Update 2020 has issued a high-priority </a:t>
            </a:r>
            <a:r>
              <a:rPr lang="en-US" sz="2600" b="1" dirty="0"/>
              <a:t>r</a:t>
            </a:r>
            <a:r>
              <a:rPr lang="en-US" sz="2600" b="1" dirty="0">
                <a:sym typeface="Wingdings" panose="05000000000000000000" pitchFamily="2" charset="2"/>
              </a:rPr>
              <a:t>equest for a feasibility study of the FCC integrated </a:t>
            </a:r>
            <a:r>
              <a:rPr lang="en-US" sz="2600" b="1" dirty="0" err="1">
                <a:sym typeface="Wingdings" panose="05000000000000000000" pitchFamily="2" charset="2"/>
              </a:rPr>
              <a:t>programme</a:t>
            </a:r>
            <a:r>
              <a:rPr lang="en-US" sz="2600" dirty="0">
                <a:sym typeface="Wingdings" panose="05000000000000000000" pitchFamily="2" charset="2"/>
              </a:rPr>
              <a:t>, and suggestions for  key technology R&amp;D areas; this study is supported by the European Union</a:t>
            </a:r>
            <a:endParaRPr lang="en-US" sz="2600" dirty="0"/>
          </a:p>
          <a:p>
            <a:pPr marL="360000" indent="-360000">
              <a:lnSpc>
                <a:spcPct val="110000"/>
              </a:lnSpc>
              <a:spcBef>
                <a:spcPts val="6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600" b="1" dirty="0"/>
              <a:t>Main activities of the FCC Feasibility Study: concrete local/regional implementation scenario</a:t>
            </a:r>
            <a:r>
              <a:rPr lang="en-US" sz="2600" dirty="0"/>
              <a:t> in collaboration </a:t>
            </a:r>
            <a:r>
              <a:rPr lang="en-US" sz="2600" b="1" dirty="0"/>
              <a:t>with host state authorities</a:t>
            </a:r>
            <a:r>
              <a:rPr lang="en-US" sz="2600" dirty="0"/>
              <a:t>, accompanied by </a:t>
            </a:r>
            <a:r>
              <a:rPr lang="en-US" sz="2600" b="1" dirty="0">
                <a:solidFill>
                  <a:srgbClr val="00B050"/>
                </a:solidFill>
              </a:rPr>
              <a:t>machine optimization, physics studies and technology R&amp;D</a:t>
            </a:r>
            <a:r>
              <a:rPr lang="en-US" sz="2600" dirty="0"/>
              <a:t>, performed </a:t>
            </a:r>
            <a:r>
              <a:rPr lang="en-US" sz="2600" b="1" dirty="0">
                <a:solidFill>
                  <a:srgbClr val="00B050"/>
                </a:solidFill>
              </a:rPr>
              <a:t>via global collaboration</a:t>
            </a:r>
            <a:r>
              <a:rPr lang="en-US" sz="2600" dirty="0">
                <a:solidFill>
                  <a:srgbClr val="00B050"/>
                </a:solidFill>
              </a:rPr>
              <a:t> </a:t>
            </a:r>
            <a:r>
              <a:rPr lang="en-US" sz="2600" dirty="0"/>
              <a:t>and supported by </a:t>
            </a:r>
            <a:r>
              <a:rPr lang="en-US" sz="2600" b="1" dirty="0"/>
              <a:t>EC H2020 Design Study FCCIS</a:t>
            </a:r>
            <a:r>
              <a:rPr lang="en-US" sz="2600" dirty="0"/>
              <a:t>, to </a:t>
            </a:r>
            <a:r>
              <a:rPr lang="en-US" sz="2600" b="1" dirty="0">
                <a:solidFill>
                  <a:srgbClr val="00B050"/>
                </a:solidFill>
              </a:rPr>
              <a:t>prove FCC feasibility by March 2025</a:t>
            </a:r>
          </a:p>
          <a:p>
            <a:pPr marL="360000" indent="-360000">
              <a:lnSpc>
                <a:spcPct val="110000"/>
              </a:lnSpc>
              <a:spcBef>
                <a:spcPts val="6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sz="2600" dirty="0"/>
              <a:t>Long term goal: </a:t>
            </a:r>
            <a:r>
              <a:rPr lang="en-GB" sz="2600" b="1" dirty="0"/>
              <a:t>world-leading HEP infrastructure for 21</a:t>
            </a:r>
            <a:r>
              <a:rPr lang="en-GB" sz="2600" b="1" baseline="30000" dirty="0"/>
              <a:t>st</a:t>
            </a:r>
            <a:r>
              <a:rPr lang="en-GB" sz="2600" b="1" dirty="0"/>
              <a:t> century </a:t>
            </a:r>
            <a:r>
              <a:rPr lang="en-GB" sz="2600" dirty="0"/>
              <a:t>to push the particle-physics </a:t>
            </a:r>
            <a:r>
              <a:rPr lang="en-GB" sz="2600" b="1" dirty="0"/>
              <a:t>precision and energy frontiers </a:t>
            </a:r>
            <a:r>
              <a:rPr lang="en-GB" sz="2600" dirty="0"/>
              <a:t>far beyond present limits.</a:t>
            </a:r>
          </a:p>
          <a:p>
            <a:pPr marL="360000" indent="-360000">
              <a:lnSpc>
                <a:spcPct val="110000"/>
              </a:lnSpc>
              <a:spcBef>
                <a:spcPts val="6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B050"/>
                </a:solidFill>
              </a:rPr>
              <a:t>Success of FCC relies on global participation</a:t>
            </a:r>
          </a:p>
          <a:p>
            <a:pPr marL="360000" indent="-360000">
              <a:lnSpc>
                <a:spcPct val="110000"/>
              </a:lnSpc>
              <a:spcBef>
                <a:spcPts val="6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Strong participation from Mexico with many </a:t>
            </a:r>
            <a:r>
              <a:rPr lang="en-US" sz="2800" b="1" dirty="0" err="1">
                <a:solidFill>
                  <a:srgbClr val="FF0000"/>
                </a:solidFill>
              </a:rPr>
              <a:t>addt’l</a:t>
            </a:r>
            <a:r>
              <a:rPr lang="en-US" sz="2800" b="1" dirty="0">
                <a:solidFill>
                  <a:srgbClr val="FF0000"/>
                </a:solidFill>
              </a:rPr>
              <a:t> opportunities !</a:t>
            </a:r>
            <a:endParaRPr lang="en-GB" sz="2800" b="1" dirty="0">
              <a:solidFill>
                <a:srgbClr val="FF0000"/>
              </a:solidFill>
            </a:endParaRPr>
          </a:p>
          <a:p>
            <a:pPr marL="360000" indent="-360000">
              <a:spcBef>
                <a:spcPts val="6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sz="2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DCBBB-48D8-158D-77BC-595DA0AA24FD}"/>
              </a:ext>
            </a:extLst>
          </p:cNvPr>
          <p:cNvSpPr txBox="1"/>
          <p:nvPr/>
        </p:nvSpPr>
        <p:spPr>
          <a:xfrm>
            <a:off x="0" y="126621"/>
            <a:ext cx="10571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Summary &amp; outlook</a:t>
            </a:r>
          </a:p>
        </p:txBody>
      </p:sp>
    </p:spTree>
    <p:extLst>
      <p:ext uri="{BB962C8B-B14F-4D97-AF65-F5344CB8AC3E}">
        <p14:creationId xmlns:p14="http://schemas.microsoft.com/office/powerpoint/2010/main" val="167567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04B29C0-DB83-B742-875F-7DFA6FFF8ED1}"/>
              </a:ext>
            </a:extLst>
          </p:cNvPr>
          <p:cNvSpPr txBox="1"/>
          <p:nvPr/>
        </p:nvSpPr>
        <p:spPr>
          <a:xfrm>
            <a:off x="11316595" y="6514499"/>
            <a:ext cx="818814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 Gianotti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797B9D5F-88F5-F32F-73CB-3D4547E7A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1" y="5362363"/>
            <a:ext cx="6869188" cy="14773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Formidable challenges: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77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high-field superconducting magnets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14 - 20 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power load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arcs from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synchrotron radiation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MW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cryogenics,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vacuum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stored beam energy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 9 GJ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machine protection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pile-up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detectors: ~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events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xing</a:t>
            </a: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energy consumption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TWh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/year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R&amp;D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on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cryo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, HTS, beam current, … 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8F3B35-F1E9-2FAB-1F4F-FCD233A46240}"/>
              </a:ext>
            </a:extLst>
          </p:cNvPr>
          <p:cNvSpPr txBox="1"/>
          <p:nvPr/>
        </p:nvSpPr>
        <p:spPr>
          <a:xfrm>
            <a:off x="7179303" y="5454696"/>
            <a:ext cx="4667945" cy="13849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CH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Formidable physics reach, including: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CH" sz="15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discovery potential up to ~ 40 TeV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CH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 of Higgs self to ~ 5% and ttH to ~ 1%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CH" sz="15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High-precision and model-indep </a:t>
            </a:r>
            <a:r>
              <a:rPr kumimoji="0" lang="en-CH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(with FCC-ee input)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m</a:t>
            </a:r>
            <a:r>
              <a:rPr kumimoji="0" lang="en-CH" sz="15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easurements of  rare Higgs decays </a:t>
            </a:r>
            <a:r>
              <a:rPr kumimoji="0" lang="en-CH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(𝛄𝛄, Z𝛄, µµ)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CH" sz="15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word about WIMP dark matter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F41FFD-F6E6-CF0D-41DF-BF902876A5A8}"/>
              </a:ext>
            </a:extLst>
          </p:cNvPr>
          <p:cNvSpPr txBox="1"/>
          <p:nvPr/>
        </p:nvSpPr>
        <p:spPr>
          <a:xfrm>
            <a:off x="9855200" y="2016423"/>
            <a:ext cx="2057163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n-CH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FCC-hh after FCC-ee: significantly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t</a:t>
            </a:r>
            <a:r>
              <a:rPr kumimoji="0" lang="en-CH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ime for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CH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igh-field magnet R&amp;D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CH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iming at highest possible energies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A1CD239-242E-5EC8-A00F-EE0CCA875DFC}"/>
              </a:ext>
            </a:extLst>
          </p:cNvPr>
          <p:cNvGraphicFramePr>
            <a:graphicFrameLocks noGrp="1"/>
          </p:cNvGraphicFramePr>
          <p:nvPr/>
        </p:nvGraphicFramePr>
        <p:xfrm>
          <a:off x="21761" y="770698"/>
          <a:ext cx="9519998" cy="4612689"/>
        </p:xfrm>
        <a:graphic>
          <a:graphicData uri="http://schemas.openxmlformats.org/drawingml/2006/table">
            <a:tbl>
              <a:tblPr firstRow="1" bandRow="1"/>
              <a:tblGrid>
                <a:gridCol w="3114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4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3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79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532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marL="91439" marR="91439" marT="45726" marB="45726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1600" b="1" dirty="0" err="1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 anchor="ctr">
                    <a:lnL>
                      <a:noFill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1600" b="1" dirty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marL="91439" marR="91439" marT="45726" marB="4572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1600" b="1" dirty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marL="91439" marR="91439" marT="45726" marB="457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1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4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4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84 - 120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29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14 - 20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4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circumference</a:t>
                      </a:r>
                      <a:r>
                        <a:rPr kumimoji="0" lang="de-AT" sz="1400" b="1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[km]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90.7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arc length [km]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76.9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22.5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  <a:endParaRPr kumimoji="0" lang="de-AT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4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1.15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power / ring [kW]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100 - 4570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400" b="1" kern="1200" baseline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power / length [W/m/ap.]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14 - 58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0.33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0.17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 emit. damping time [h]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0.77 – 0.26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12.9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12.9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4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4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4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4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~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30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~1000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72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6.3 – 9.2</a:t>
                      </a:r>
                      <a:endParaRPr kumimoji="0" lang="en-GB" sz="14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4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72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Integrated luminosity/main IP [fb</a:t>
                      </a:r>
                      <a:r>
                        <a:rPr kumimoji="0" lang="en-GB" sz="14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GB" sz="14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1439" marR="91439" marT="45726" marB="4572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20000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3000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89742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7E62662-5D43-11C2-F2D9-0578FF85FAD3}"/>
              </a:ext>
            </a:extLst>
          </p:cNvPr>
          <p:cNvSpPr txBox="1"/>
          <p:nvPr/>
        </p:nvSpPr>
        <p:spPr>
          <a:xfrm>
            <a:off x="286152" y="135679"/>
            <a:ext cx="8199681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FCC-hh main machine p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arameters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3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26933" y="738879"/>
            <a:ext cx="17876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gracias</a:t>
            </a:r>
            <a:r>
              <a:rPr kumimoji="0" lang="en-GB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127718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6D34A7-D0FE-3858-ED5D-F7DD396A09BF}"/>
              </a:ext>
            </a:extLst>
          </p:cNvPr>
          <p:cNvSpPr txBox="1"/>
          <p:nvPr/>
        </p:nvSpPr>
        <p:spPr>
          <a:xfrm>
            <a:off x="150507" y="828901"/>
            <a:ext cx="120414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Same two-cell RF cavities for Z, WW and ZH operation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constant cavity coupling thanks to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reverse phase operation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(1) experimentally verified w high beam loading at KEKB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(Y. Morita et al., 2009)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(2) Baseline solution US EIC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longer any 1-cell 400 MHz cavities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Reduced installation 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Reduced commissioning effort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Fast switching between Z, WW and ZH operation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3D08B0-05CC-7816-4CF4-B795F700B1AD}"/>
              </a:ext>
            </a:extLst>
          </p:cNvPr>
          <p:cNvSpPr txBox="1"/>
          <p:nvPr/>
        </p:nvSpPr>
        <p:spPr>
          <a:xfrm>
            <a:off x="5615654" y="148593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RF waves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114594-F5C3-5FC9-CD1A-01F32ECFF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930" y="1533939"/>
            <a:ext cx="5084970" cy="25678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C88889-F694-AE9F-E522-FDD7BE6F930A}"/>
              </a:ext>
            </a:extLst>
          </p:cNvPr>
          <p:cNvSpPr txBox="1"/>
          <p:nvPr/>
        </p:nvSpPr>
        <p:spPr>
          <a:xfrm>
            <a:off x="2784122" y="4967364"/>
            <a:ext cx="680132" cy="50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LEP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A8F4B4-E950-BD2D-1AE4-64A5DAB0A2E1}"/>
              </a:ext>
            </a:extLst>
          </p:cNvPr>
          <p:cNvGrpSpPr>
            <a:grpSpLocks noChangeAspect="1"/>
          </p:cNvGrpSpPr>
          <p:nvPr/>
        </p:nvGrpSpPr>
        <p:grpSpPr>
          <a:xfrm>
            <a:off x="4678334" y="4352112"/>
            <a:ext cx="7030183" cy="2047134"/>
            <a:chOff x="4646999" y="3742909"/>
            <a:chExt cx="1714224" cy="49916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D5D8972-4F1B-4C76-FEED-3B5D75C90C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46999" y="3742909"/>
              <a:ext cx="1714224" cy="499168"/>
              <a:chOff x="796366" y="576884"/>
              <a:chExt cx="3693639" cy="107556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300B7E5-8D99-DB43-841F-6E53C31CA6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81257"/>
              <a:stretch/>
            </p:blipFill>
            <p:spPr>
              <a:xfrm>
                <a:off x="796366" y="576884"/>
                <a:ext cx="903847" cy="106079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EB7B60F-67B7-9A87-E769-94B93F7107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6245" r="18348"/>
              <a:stretch/>
            </p:blipFill>
            <p:spPr>
              <a:xfrm>
                <a:off x="1670685" y="578312"/>
                <a:ext cx="742950" cy="106079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47BBEC6-8E25-21AA-438E-698931B34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7084"/>
              <a:stretch/>
            </p:blipFill>
            <p:spPr>
              <a:xfrm>
                <a:off x="3867148" y="591649"/>
                <a:ext cx="622857" cy="106079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1BD271B-4C74-25A6-EAC7-6C20648487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6245" r="18348"/>
              <a:stretch/>
            </p:blipFill>
            <p:spPr>
              <a:xfrm>
                <a:off x="2402205" y="582122"/>
                <a:ext cx="742950" cy="106079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EB194A4-11EA-0B7F-4E74-6A434ADE8C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6245" r="18348"/>
              <a:stretch/>
            </p:blipFill>
            <p:spPr>
              <a:xfrm>
                <a:off x="3137535" y="589742"/>
                <a:ext cx="742950" cy="106079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3EB8C3-4409-5CE5-A5EA-01679CD1C2BC}"/>
                </a:ext>
              </a:extLst>
            </p:cNvPr>
            <p:cNvSpPr/>
            <p:nvPr/>
          </p:nvSpPr>
          <p:spPr>
            <a:xfrm>
              <a:off x="4671060" y="3745230"/>
              <a:ext cx="1569720" cy="10668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7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52D42-2178-88F8-F167-00245FBD864D}"/>
              </a:ext>
            </a:extLst>
          </p:cNvPr>
          <p:cNvSpPr/>
          <p:nvPr/>
        </p:nvSpPr>
        <p:spPr>
          <a:xfrm>
            <a:off x="5704330" y="6495533"/>
            <a:ext cx="4148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400 MHz cryomodule, ~12 m long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0C6B3C-559E-2E45-CC49-84FC1F8C69B2}"/>
              </a:ext>
            </a:extLst>
          </p:cNvPr>
          <p:cNvSpPr/>
          <p:nvPr/>
        </p:nvSpPr>
        <p:spPr>
          <a:xfrm>
            <a:off x="-54118" y="5386284"/>
            <a:ext cx="4519268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400 MHz 2-cell cavity</a:t>
            </a:r>
          </a:p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Niobium thin film on Copper, </a:t>
            </a:r>
          </a:p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Operation at 4.5 Kelvin</a:t>
            </a:r>
          </a:p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Max. accel. gradient </a:t>
            </a: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</a:t>
            </a:r>
            <a:r>
              <a:rPr kumimoji="0" lang="en-GB" sz="1400" b="1" i="0" u="none" strike="noStrike" kern="0" cap="none" spc="0" normalizeH="0" baseline="-25000" noProof="0" dirty="0" err="1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acc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 = 13 MV/m</a:t>
            </a:r>
          </a:p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Quality factor Q</a:t>
            </a:r>
            <a:r>
              <a:rPr kumimoji="0" lang="en-GB" sz="1400" b="1" i="0" u="none" strike="noStrike" kern="0" cap="none" spc="0" normalizeH="0" baseline="-2500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0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= 3.3 x 10</a:t>
            </a:r>
            <a:r>
              <a:rPr kumimoji="0" lang="en-GB" sz="1400" b="1" i="0" u="none" strike="noStrike" kern="0" cap="none" spc="0" normalizeH="0" baseline="30000" noProof="0" dirty="0">
                <a:ln>
                  <a:noFill/>
                </a:ln>
                <a:solidFill>
                  <a:srgbClr val="BFA16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A7138A-6418-5407-E998-7D2FAD80B617}"/>
              </a:ext>
            </a:extLst>
          </p:cNvPr>
          <p:cNvSpPr/>
          <p:nvPr/>
        </p:nvSpPr>
        <p:spPr>
          <a:xfrm>
            <a:off x="3227305" y="3799898"/>
            <a:ext cx="1409833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Z, W, ZH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95652B-4D28-62AC-050D-BB2CAFF8719C}"/>
              </a:ext>
            </a:extLst>
          </p:cNvPr>
          <p:cNvSpPr/>
          <p:nvPr/>
        </p:nvSpPr>
        <p:spPr>
          <a:xfrm>
            <a:off x="3185923" y="4348619"/>
            <a:ext cx="10244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X 264</a:t>
            </a:r>
            <a:endParaRPr kumimoji="0" lang="en-GB" sz="20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44640C-AF39-491C-A889-12794DC9D636}"/>
              </a:ext>
            </a:extLst>
          </p:cNvPr>
          <p:cNvSpPr/>
          <p:nvPr/>
        </p:nvSpPr>
        <p:spPr>
          <a:xfrm>
            <a:off x="10897109" y="4377883"/>
            <a:ext cx="87418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X 66</a:t>
            </a:r>
            <a:endParaRPr kumimoji="0" lang="en-GB" sz="1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A6EAEBD-2619-8710-9110-16D172BB0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01" y="3531024"/>
            <a:ext cx="2587793" cy="16604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25EBCAB-46AC-26F7-4BF1-299A3E679DD8}"/>
              </a:ext>
            </a:extLst>
          </p:cNvPr>
          <p:cNvSpPr txBox="1"/>
          <p:nvPr/>
        </p:nvSpPr>
        <p:spPr>
          <a:xfrm>
            <a:off x="394005" y="3027418"/>
            <a:ext cx="2791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400 MHz cavities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2ADEE9-134F-A65D-E5F8-92044F4D72B6}"/>
              </a:ext>
            </a:extLst>
          </p:cNvPr>
          <p:cNvSpPr txBox="1"/>
          <p:nvPr/>
        </p:nvSpPr>
        <p:spPr>
          <a:xfrm>
            <a:off x="5193860" y="4184498"/>
            <a:ext cx="2046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cryomodule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19A16B-5B9C-F257-3A51-978A031B8865}"/>
              </a:ext>
            </a:extLst>
          </p:cNvPr>
          <p:cNvSpPr txBox="1"/>
          <p:nvPr/>
        </p:nvSpPr>
        <p:spPr>
          <a:xfrm>
            <a:off x="114300" y="95499"/>
            <a:ext cx="12049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400 MHz SRF progress – one FCC-ee RF system for 3 energies</a:t>
            </a:r>
          </a:p>
        </p:txBody>
      </p:sp>
    </p:spTree>
    <p:extLst>
      <p:ext uri="{BB962C8B-B14F-4D97-AF65-F5344CB8AC3E}">
        <p14:creationId xmlns:p14="http://schemas.microsoft.com/office/powerpoint/2010/main" val="723140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323E53E-016E-381F-C950-4700E05C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712" y="2990155"/>
            <a:ext cx="5007005" cy="3252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7FD750-1B08-439C-9D7C-C6AEE9EA8CD9}"/>
              </a:ext>
            </a:extLst>
          </p:cNvPr>
          <p:cNvSpPr txBox="1"/>
          <p:nvPr/>
        </p:nvSpPr>
        <p:spPr>
          <a:xfrm>
            <a:off x="416915" y="755277"/>
            <a:ext cx="11775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system R&amp;D is key for increasing energy efficiency of FCC-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Nb on Cu 400 MHz cavities, seamless cavity production, coating techniques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Bulk Nb 800 MHz cavities, surface treatment techniques, cryomodule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power source R&amp;D in synergy with HL-LHC.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085788-3E74-3042-893F-679ADF4ACA4C}"/>
              </a:ext>
            </a:extLst>
          </p:cNvPr>
          <p:cNvSpPr/>
          <p:nvPr/>
        </p:nvSpPr>
        <p:spPr>
          <a:xfrm flipH="1">
            <a:off x="8601251" y="2111438"/>
            <a:ext cx="34822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 MHz cavity production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coll. w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German industry</a:t>
            </a:r>
          </a:p>
        </p:txBody>
      </p:sp>
      <p:pic>
        <p:nvPicPr>
          <p:cNvPr id="3" name="Picture 2" descr="A large round copper object on a metal surface&#10;&#10;Description automatically generated">
            <a:extLst>
              <a:ext uri="{FF2B5EF4-FFF2-40B4-BE49-F238E27FC236}">
                <a16:creationId xmlns:a16="http://schemas.microsoft.com/office/drawing/2014/main" id="{3AB463CB-975C-616C-7FAE-D7C2471341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t="10807" r="-291" b="-737"/>
          <a:stretch/>
        </p:blipFill>
        <p:spPr bwMode="auto">
          <a:xfrm>
            <a:off x="8901699" y="4677586"/>
            <a:ext cx="3141591" cy="212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close-up of a machine&#10;&#10;Description automatically generated">
            <a:extLst>
              <a:ext uri="{FF2B5EF4-FFF2-40B4-BE49-F238E27FC236}">
                <a16:creationId xmlns:a16="http://schemas.microsoft.com/office/drawing/2014/main" id="{22A1B53A-2BF1-2B18-67A9-97A889FCD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699" y="2787559"/>
            <a:ext cx="3141591" cy="17697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516FEC-C218-9ADB-20B9-21D8033CC567}"/>
              </a:ext>
            </a:extLst>
          </p:cNvPr>
          <p:cNvSpPr txBox="1"/>
          <p:nvPr/>
        </p:nvSpPr>
        <p:spPr>
          <a:xfrm>
            <a:off x="108485" y="2184744"/>
            <a:ext cx="4196095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3399"/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 MHz cavity and CM design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collaborations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JLAB and FNAL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C41080-1859-CF7E-0B59-8B00181E2B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31" r="8789" b="18630"/>
          <a:stretch/>
        </p:blipFill>
        <p:spPr>
          <a:xfrm>
            <a:off x="970449" y="3025759"/>
            <a:ext cx="2472166" cy="14106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F250B5-A87D-3C72-50D0-7EC7B4F9EB1B}"/>
              </a:ext>
            </a:extLst>
          </p:cNvPr>
          <p:cNvSpPr/>
          <p:nvPr/>
        </p:nvSpPr>
        <p:spPr>
          <a:xfrm flipH="1">
            <a:off x="4024656" y="2126827"/>
            <a:ext cx="45596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high-efficiency klystron R&amp;D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collaborations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THALES &amp; CANON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ACD06C-50D8-6DC4-A6F4-D847D47FFA2E}"/>
              </a:ext>
            </a:extLst>
          </p:cNvPr>
          <p:cNvGrpSpPr>
            <a:grpSpLocks noChangeAspect="1"/>
          </p:cNvGrpSpPr>
          <p:nvPr/>
        </p:nvGrpSpPr>
        <p:grpSpPr>
          <a:xfrm>
            <a:off x="99932" y="4906487"/>
            <a:ext cx="4051276" cy="1669782"/>
            <a:chOff x="429419" y="1843353"/>
            <a:chExt cx="8356600" cy="362403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11528D-B03D-F678-A2D0-31EC20400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419" y="1843353"/>
              <a:ext cx="8356600" cy="2882946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7720E0D-57B2-E7A9-1B4D-48BCBBD5F087}"/>
                </a:ext>
              </a:extLst>
            </p:cNvPr>
            <p:cNvCxnSpPr>
              <a:cxnSpLocks/>
            </p:cNvCxnSpPr>
            <p:nvPr/>
          </p:nvCxnSpPr>
          <p:spPr>
            <a:xfrm>
              <a:off x="8470704" y="3646078"/>
              <a:ext cx="0" cy="1296371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1FECA6C-8578-1C9B-6629-BF1C30ED7348}"/>
                </a:ext>
              </a:extLst>
            </p:cNvPr>
            <p:cNvCxnSpPr>
              <a:cxnSpLocks/>
            </p:cNvCxnSpPr>
            <p:nvPr/>
          </p:nvCxnSpPr>
          <p:spPr>
            <a:xfrm>
              <a:off x="700297" y="3691798"/>
              <a:ext cx="0" cy="1171716"/>
            </a:xfrm>
            <a:prstGeom prst="line">
              <a:avLst/>
            </a:prstGeom>
            <a:ln w="15875">
              <a:solidFill>
                <a:schemeClr val="accent6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69D77E9-4D86-570D-898F-22C81DFE29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0297" y="4793383"/>
              <a:ext cx="7770407" cy="2032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AED636C5-7740-74C7-1095-4774E4008149}"/>
                </a:ext>
              </a:extLst>
            </p:cNvPr>
            <p:cNvSpPr txBox="1"/>
            <p:nvPr/>
          </p:nvSpPr>
          <p:spPr>
            <a:xfrm>
              <a:off x="4106029" y="4927072"/>
              <a:ext cx="2027148" cy="540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>
                      <a:lumMod val="50000"/>
                    </a:srgbClr>
                  </a:solidFill>
                  <a:effectLst/>
                  <a:uLnTx/>
                  <a:uFillTx/>
                  <a:latin typeface="Calibri" charset="0"/>
                </a:rPr>
                <a:t>~7 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05357B6-C51E-38D8-FEE8-9E49136A5783}"/>
              </a:ext>
            </a:extLst>
          </p:cNvPr>
          <p:cNvSpPr txBox="1"/>
          <p:nvPr/>
        </p:nvSpPr>
        <p:spPr>
          <a:xfrm>
            <a:off x="9057736" y="6315714"/>
            <a:ext cx="2881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monoblock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prototype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F62B2840-BDF4-BFD0-BBA1-8D6CA5807271}"/>
              </a:ext>
            </a:extLst>
          </p:cNvPr>
          <p:cNvSpPr txBox="1"/>
          <p:nvPr/>
        </p:nvSpPr>
        <p:spPr>
          <a:xfrm>
            <a:off x="334989" y="4692962"/>
            <a:ext cx="3371051" cy="307777"/>
          </a:xfrm>
          <a:prstGeom prst="rect">
            <a:avLst/>
          </a:prstGeom>
          <a:noFill/>
          <a:ln>
            <a:solidFill>
              <a:srgbClr val="99D6EA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Calibri" charset="0"/>
              </a:rPr>
              <a:t>800 MHz segmented design, based on PIP-II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418C82-D997-353B-9870-D13762D50689}"/>
              </a:ext>
            </a:extLst>
          </p:cNvPr>
          <p:cNvSpPr txBox="1"/>
          <p:nvPr/>
        </p:nvSpPr>
        <p:spPr>
          <a:xfrm>
            <a:off x="334989" y="77435"/>
            <a:ext cx="6101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R&amp;D activities</a:t>
            </a:r>
          </a:p>
        </p:txBody>
      </p:sp>
    </p:spTree>
    <p:extLst>
      <p:ext uri="{BB962C8B-B14F-4D97-AF65-F5344CB8AC3E}">
        <p14:creationId xmlns:p14="http://schemas.microsoft.com/office/powerpoint/2010/main" val="258038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AFCFA75A-A02C-A738-3DA6-D143027CC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8B42F-43D9-C592-4E4F-EFB5CE32F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903" y="58203"/>
            <a:ext cx="1014153" cy="654292"/>
          </a:xfrm>
          <a:prstGeom prst="rect">
            <a:avLst/>
          </a:prstGeom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28CE52AB-A50A-365B-0F30-19E60181A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965" y="795252"/>
            <a:ext cx="4696351" cy="1831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9FA28-244E-FDE4-F347-968B011B2450}"/>
              </a:ext>
            </a:extLst>
          </p:cNvPr>
          <p:cNvSpPr txBox="1"/>
          <p:nvPr/>
        </p:nvSpPr>
        <p:spPr>
          <a:xfrm>
            <a:off x="181821" y="828901"/>
            <a:ext cx="797801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Pira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7DFE7D23-833F-1865-C5D2-41B133983899}"/>
              </a:ext>
            </a:extLst>
          </p:cNvPr>
          <p:cNvSpPr txBox="1">
            <a:spLocks/>
          </p:cNvSpPr>
          <p:nvPr/>
        </p:nvSpPr>
        <p:spPr>
          <a:xfrm>
            <a:off x="4846055" y="921102"/>
            <a:ext cx="2750237" cy="10949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Move from Nb @2K to Nb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 @4.5 K would reduce cryogenic power by a factor of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019CC1-2041-9878-8C5E-BD8CB02FD1A1}"/>
              </a:ext>
            </a:extLst>
          </p:cNvPr>
          <p:cNvSpPr txBox="1"/>
          <p:nvPr/>
        </p:nvSpPr>
        <p:spPr>
          <a:xfrm>
            <a:off x="4956893" y="2329565"/>
            <a:ext cx="6104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 on Cu coating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asellaDiTesto 18">
            <a:extLst>
              <a:ext uri="{FF2B5EF4-FFF2-40B4-BE49-F238E27FC236}">
                <a16:creationId xmlns:a16="http://schemas.microsoft.com/office/drawing/2014/main" id="{C015B740-3811-C0D6-7B09-D36A56C98D98}"/>
              </a:ext>
            </a:extLst>
          </p:cNvPr>
          <p:cNvSpPr txBox="1"/>
          <p:nvPr/>
        </p:nvSpPr>
        <p:spPr>
          <a:xfrm>
            <a:off x="5131284" y="5847242"/>
            <a:ext cx="64420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Equivalent to a Q of 9*10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@5 MV/m @4.5 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Almost 1 order of magnitude better than LHC 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Room for improvement</a:t>
            </a:r>
          </a:p>
        </p:txBody>
      </p:sp>
      <p:grpSp>
        <p:nvGrpSpPr>
          <p:cNvPr id="17" name="Gruppo 26">
            <a:extLst>
              <a:ext uri="{FF2B5EF4-FFF2-40B4-BE49-F238E27FC236}">
                <a16:creationId xmlns:a16="http://schemas.microsoft.com/office/drawing/2014/main" id="{77B32B71-4367-0AA0-E6E6-2F5BA46A3C17}"/>
              </a:ext>
            </a:extLst>
          </p:cNvPr>
          <p:cNvGrpSpPr/>
          <p:nvPr/>
        </p:nvGrpSpPr>
        <p:grpSpPr>
          <a:xfrm>
            <a:off x="4691475" y="2762930"/>
            <a:ext cx="3660857" cy="3072202"/>
            <a:chOff x="4554598" y="2201461"/>
            <a:chExt cx="3660857" cy="3072202"/>
          </a:xfrm>
        </p:grpSpPr>
        <p:grpSp>
          <p:nvGrpSpPr>
            <p:cNvPr id="18" name="Gruppo 27">
              <a:extLst>
                <a:ext uri="{FF2B5EF4-FFF2-40B4-BE49-F238E27FC236}">
                  <a16:creationId xmlns:a16="http://schemas.microsoft.com/office/drawing/2014/main" id="{6B554CA4-41DB-6B45-15BE-770F2339BC56}"/>
                </a:ext>
              </a:extLst>
            </p:cNvPr>
            <p:cNvGrpSpPr/>
            <p:nvPr/>
          </p:nvGrpSpPr>
          <p:grpSpPr>
            <a:xfrm>
              <a:off x="4554598" y="2201461"/>
              <a:ext cx="3660857" cy="3072202"/>
              <a:chOff x="4606850" y="2370167"/>
              <a:chExt cx="3660857" cy="3072202"/>
            </a:xfrm>
          </p:grpSpPr>
          <p:grpSp>
            <p:nvGrpSpPr>
              <p:cNvPr id="23" name="Gruppo 32">
                <a:extLst>
                  <a:ext uri="{FF2B5EF4-FFF2-40B4-BE49-F238E27FC236}">
                    <a16:creationId xmlns:a16="http://schemas.microsoft.com/office/drawing/2014/main" id="{4F4330FE-7D57-1AEF-F9D2-66CA6713DE9F}"/>
                  </a:ext>
                </a:extLst>
              </p:cNvPr>
              <p:cNvGrpSpPr/>
              <p:nvPr/>
            </p:nvGrpSpPr>
            <p:grpSpPr>
              <a:xfrm>
                <a:off x="4606850" y="2370167"/>
                <a:ext cx="3660857" cy="3072202"/>
                <a:chOff x="4567997" y="3428699"/>
                <a:chExt cx="3660857" cy="3072202"/>
              </a:xfrm>
            </p:grpSpPr>
            <p:pic>
              <p:nvPicPr>
                <p:cNvPr id="25" name="Picture 7">
                  <a:extLst>
                    <a:ext uri="{FF2B5EF4-FFF2-40B4-BE49-F238E27FC236}">
                      <a16:creationId xmlns:a16="http://schemas.microsoft.com/office/drawing/2014/main" id="{51CD3EE7-46D9-399D-AF1D-F5F8473BCE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6657"/>
                <a:stretch/>
              </p:blipFill>
              <p:spPr>
                <a:xfrm>
                  <a:off x="4567997" y="3428699"/>
                  <a:ext cx="3660857" cy="3072202"/>
                </a:xfrm>
                <a:prstGeom prst="rect">
                  <a:avLst/>
                </a:prstGeom>
              </p:spPr>
            </p:pic>
            <p:sp>
              <p:nvSpPr>
                <p:cNvPr id="26" name="TextBox 8">
                  <a:extLst>
                    <a:ext uri="{FF2B5EF4-FFF2-40B4-BE49-F238E27FC236}">
                      <a16:creationId xmlns:a16="http://schemas.microsoft.com/office/drawing/2014/main" id="{5A160670-2C1B-5BD4-077F-3217A339278B}"/>
                    </a:ext>
                  </a:extLst>
                </p:cNvPr>
                <p:cNvSpPr txBox="1"/>
                <p:nvPr/>
              </p:nvSpPr>
              <p:spPr>
                <a:xfrm>
                  <a:off x="7270756" y="4075030"/>
                  <a:ext cx="7106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"/>
                      <a:ea typeface="+mn-ea"/>
                      <a:cs typeface="+mn-cs"/>
                    </a:rPr>
                    <a:t>4.5 K</a:t>
                  </a:r>
                </a:p>
              </p:txBody>
            </p:sp>
          </p:grpSp>
          <p:sp>
            <p:nvSpPr>
              <p:cNvPr id="24" name="Rettangolo 33">
                <a:extLst>
                  <a:ext uri="{FF2B5EF4-FFF2-40B4-BE49-F238E27FC236}">
                    <a16:creationId xmlns:a16="http://schemas.microsoft.com/office/drawing/2014/main" id="{F2F8C3CE-DDF6-8246-46BA-A8A7A7A7B355}"/>
                  </a:ext>
                </a:extLst>
              </p:cNvPr>
              <p:cNvSpPr/>
              <p:nvPr/>
            </p:nvSpPr>
            <p:spPr>
              <a:xfrm>
                <a:off x="8151223" y="2818905"/>
                <a:ext cx="116484" cy="2118855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</p:grpSp>
        <p:sp>
          <p:nvSpPr>
            <p:cNvPr id="19" name="Rettangolo 28">
              <a:extLst>
                <a:ext uri="{FF2B5EF4-FFF2-40B4-BE49-F238E27FC236}">
                  <a16:creationId xmlns:a16="http://schemas.microsoft.com/office/drawing/2014/main" id="{DC5A5265-9BAD-E214-AF00-46F255E0935E}"/>
                </a:ext>
              </a:extLst>
            </p:cNvPr>
            <p:cNvSpPr/>
            <p:nvPr/>
          </p:nvSpPr>
          <p:spPr>
            <a:xfrm rot="2901136">
              <a:off x="6038876" y="4555796"/>
              <a:ext cx="89464" cy="85289"/>
            </a:xfrm>
            <a:prstGeom prst="rect">
              <a:avLst/>
            </a:prstGeom>
            <a:solidFill>
              <a:srgbClr val="FA00C8"/>
            </a:solidFill>
            <a:ln w="12700" cap="flat" cmpd="sng" algn="ctr">
              <a:solidFill>
                <a:srgbClr val="FA00C8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0" name="Rettangolo 29">
              <a:extLst>
                <a:ext uri="{FF2B5EF4-FFF2-40B4-BE49-F238E27FC236}">
                  <a16:creationId xmlns:a16="http://schemas.microsoft.com/office/drawing/2014/main" id="{0BCFFFEC-46B4-B306-57BC-17A892EAFB36}"/>
                </a:ext>
              </a:extLst>
            </p:cNvPr>
            <p:cNvSpPr/>
            <p:nvPr/>
          </p:nvSpPr>
          <p:spPr>
            <a:xfrm rot="2901136">
              <a:off x="6477114" y="4468626"/>
              <a:ext cx="89464" cy="85289"/>
            </a:xfrm>
            <a:prstGeom prst="rect">
              <a:avLst/>
            </a:prstGeom>
            <a:solidFill>
              <a:srgbClr val="FA00C8"/>
            </a:solidFill>
            <a:ln w="12700" cap="flat" cmpd="sng" algn="ctr">
              <a:solidFill>
                <a:srgbClr val="FA00C8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1" name="Rettangolo 30">
              <a:extLst>
                <a:ext uri="{FF2B5EF4-FFF2-40B4-BE49-F238E27FC236}">
                  <a16:creationId xmlns:a16="http://schemas.microsoft.com/office/drawing/2014/main" id="{9203139E-C4EB-CD8D-5BD6-5CED5371D26D}"/>
                </a:ext>
              </a:extLst>
            </p:cNvPr>
            <p:cNvSpPr/>
            <p:nvPr/>
          </p:nvSpPr>
          <p:spPr>
            <a:xfrm rot="2901136">
              <a:off x="6933776" y="4270601"/>
              <a:ext cx="89464" cy="85289"/>
            </a:xfrm>
            <a:prstGeom prst="rect">
              <a:avLst/>
            </a:prstGeom>
            <a:solidFill>
              <a:srgbClr val="FA00C8"/>
            </a:solidFill>
            <a:ln w="12700" cap="flat" cmpd="sng" algn="ctr">
              <a:solidFill>
                <a:srgbClr val="FA00C8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2" name="CasellaDiTesto 31">
              <a:extLst>
                <a:ext uri="{FF2B5EF4-FFF2-40B4-BE49-F238E27FC236}">
                  <a16:creationId xmlns:a16="http://schemas.microsoft.com/office/drawing/2014/main" id="{BB0673E0-313B-BD7F-A061-AC9F901F2A6D}"/>
                </a:ext>
              </a:extLst>
            </p:cNvPr>
            <p:cNvSpPr txBox="1"/>
            <p:nvPr/>
          </p:nvSpPr>
          <p:spPr>
            <a:xfrm rot="20505524">
              <a:off x="5738101" y="4023865"/>
              <a:ext cx="171132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A00C8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QPR Nb</a:t>
              </a:r>
              <a:r>
                <a:rPr kumimoji="0" lang="en-US" sz="1600" b="1" i="0" u="none" strike="noStrike" kern="0" cap="none" spc="0" normalizeH="0" baseline="-25000" noProof="0" dirty="0">
                  <a:ln>
                    <a:noFill/>
                  </a:ln>
                  <a:solidFill>
                    <a:srgbClr val="FA00C8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3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A00C8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Sn</a:t>
              </a:r>
            </a:p>
          </p:txBody>
        </p:sp>
      </p:grpSp>
      <p:grpSp>
        <p:nvGrpSpPr>
          <p:cNvPr id="27" name="Gruppo 49">
            <a:extLst>
              <a:ext uri="{FF2B5EF4-FFF2-40B4-BE49-F238E27FC236}">
                <a16:creationId xmlns:a16="http://schemas.microsoft.com/office/drawing/2014/main" id="{C06C7933-559C-61CD-EED9-5FCFA4CFA3B0}"/>
              </a:ext>
            </a:extLst>
          </p:cNvPr>
          <p:cNvGrpSpPr/>
          <p:nvPr/>
        </p:nvGrpSpPr>
        <p:grpSpPr>
          <a:xfrm>
            <a:off x="8408914" y="3140302"/>
            <a:ext cx="3746355" cy="2663557"/>
            <a:chOff x="7219465" y="1943777"/>
            <a:chExt cx="3746355" cy="2663557"/>
          </a:xfrm>
        </p:grpSpPr>
        <p:pic>
          <p:nvPicPr>
            <p:cNvPr id="28" name="Immagine 24">
              <a:extLst>
                <a:ext uri="{FF2B5EF4-FFF2-40B4-BE49-F238E27FC236}">
                  <a16:creationId xmlns:a16="http://schemas.microsoft.com/office/drawing/2014/main" id="{C643E246-82E1-5FEC-9563-307042C35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9465" y="1943777"/>
              <a:ext cx="3652878" cy="2663557"/>
            </a:xfrm>
            <a:prstGeom prst="rect">
              <a:avLst/>
            </a:prstGeom>
          </p:spPr>
        </p:pic>
        <p:grpSp>
          <p:nvGrpSpPr>
            <p:cNvPr id="29" name="Gruppo 46">
              <a:extLst>
                <a:ext uri="{FF2B5EF4-FFF2-40B4-BE49-F238E27FC236}">
                  <a16:creationId xmlns:a16="http://schemas.microsoft.com/office/drawing/2014/main" id="{B8A26C00-27DB-9715-FB20-4E822753565D}"/>
                </a:ext>
              </a:extLst>
            </p:cNvPr>
            <p:cNvGrpSpPr/>
            <p:nvPr/>
          </p:nvGrpSpPr>
          <p:grpSpPr>
            <a:xfrm>
              <a:off x="8957150" y="3000743"/>
              <a:ext cx="849275" cy="396901"/>
              <a:chOff x="10013372" y="3318253"/>
              <a:chExt cx="849275" cy="396901"/>
            </a:xfrm>
          </p:grpSpPr>
          <p:sp>
            <p:nvSpPr>
              <p:cNvPr id="36" name="Stella a 5 punte 47">
                <a:extLst>
                  <a:ext uri="{FF2B5EF4-FFF2-40B4-BE49-F238E27FC236}">
                    <a16:creationId xmlns:a16="http://schemas.microsoft.com/office/drawing/2014/main" id="{186A0179-A909-C3D5-46C2-252AC12687B4}"/>
                  </a:ext>
                </a:extLst>
              </p:cNvPr>
              <p:cNvSpPr/>
              <p:nvPr/>
            </p:nvSpPr>
            <p:spPr>
              <a:xfrm>
                <a:off x="10253720" y="3318253"/>
                <a:ext cx="150813" cy="139700"/>
              </a:xfrm>
              <a:prstGeom prst="star5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08EDF9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37" name="Segnaposto contenuto 2">
                <a:extLst>
                  <a:ext uri="{FF2B5EF4-FFF2-40B4-BE49-F238E27FC236}">
                    <a16:creationId xmlns:a16="http://schemas.microsoft.com/office/drawing/2014/main" id="{627C38B6-E999-8882-345D-5A42D2FC66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13372" y="3484963"/>
                <a:ext cx="849275" cy="2301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ontserrat" panose="00000500000000000000" pitchFamily="2" charset="0"/>
                    <a:ea typeface="Yu Gothic" panose="020B0400000000000000" pitchFamily="34" charset="-128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ontserrat" panose="00000500000000000000" pitchFamily="2" charset="0"/>
                    <a:ea typeface="Yu Gothic" panose="020B0400000000000000" pitchFamily="34" charset="-128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ontserrat" panose="00000500000000000000" pitchFamily="2" charset="0"/>
                    <a:ea typeface="Yu Gothic" panose="020B0400000000000000" pitchFamily="34" charset="-128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tserrat" panose="00000500000000000000" pitchFamily="2" charset="0"/>
                    <a:ea typeface="Yu Gothic" panose="020B0400000000000000" pitchFamily="34" charset="-128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ontserrat" panose="00000500000000000000" pitchFamily="2" charset="0"/>
                    <a:ea typeface="Yu Gothic" panose="020B0400000000000000" pitchFamily="34" charset="-128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Yu Gothic" panose="020B0400000000000000" pitchFamily="34" charset="-128"/>
                    <a:cs typeface="+mn-cs"/>
                  </a:rPr>
                  <a:t>FCC 1 cell</a:t>
                </a:r>
              </a:p>
            </p:txBody>
          </p:sp>
        </p:grpSp>
        <p:sp>
          <p:nvSpPr>
            <p:cNvPr id="30" name="Rettangolo 37">
              <a:extLst>
                <a:ext uri="{FF2B5EF4-FFF2-40B4-BE49-F238E27FC236}">
                  <a16:creationId xmlns:a16="http://schemas.microsoft.com/office/drawing/2014/main" id="{5E77C8A3-1833-1A82-49DF-D6273648972A}"/>
                </a:ext>
              </a:extLst>
            </p:cNvPr>
            <p:cNvSpPr/>
            <p:nvPr/>
          </p:nvSpPr>
          <p:spPr>
            <a:xfrm rot="2901136">
              <a:off x="8739777" y="2468542"/>
              <a:ext cx="89464" cy="85289"/>
            </a:xfrm>
            <a:prstGeom prst="rect">
              <a:avLst/>
            </a:prstGeom>
            <a:solidFill>
              <a:srgbClr val="FA00C8"/>
            </a:solidFill>
            <a:ln w="12700" cap="flat" cmpd="sng" algn="ctr">
              <a:solidFill>
                <a:srgbClr val="FA00C8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1" name="Rettangolo 38">
              <a:extLst>
                <a:ext uri="{FF2B5EF4-FFF2-40B4-BE49-F238E27FC236}">
                  <a16:creationId xmlns:a16="http://schemas.microsoft.com/office/drawing/2014/main" id="{639F679A-2F45-0766-E828-053E3B4496F0}"/>
                </a:ext>
              </a:extLst>
            </p:cNvPr>
            <p:cNvSpPr/>
            <p:nvPr/>
          </p:nvSpPr>
          <p:spPr>
            <a:xfrm rot="2901136">
              <a:off x="9271925" y="2669114"/>
              <a:ext cx="89464" cy="85289"/>
            </a:xfrm>
            <a:prstGeom prst="rect">
              <a:avLst/>
            </a:prstGeom>
            <a:solidFill>
              <a:srgbClr val="FA00C8"/>
            </a:solidFill>
            <a:ln w="12700" cap="flat" cmpd="sng" algn="ctr">
              <a:solidFill>
                <a:srgbClr val="FA00C8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2" name="Rettangolo 39">
              <a:extLst>
                <a:ext uri="{FF2B5EF4-FFF2-40B4-BE49-F238E27FC236}">
                  <a16:creationId xmlns:a16="http://schemas.microsoft.com/office/drawing/2014/main" id="{54C0A603-B536-5CA0-AEFF-8E8F362F8EDA}"/>
                </a:ext>
              </a:extLst>
            </p:cNvPr>
            <p:cNvSpPr/>
            <p:nvPr/>
          </p:nvSpPr>
          <p:spPr>
            <a:xfrm rot="2901136">
              <a:off x="9888677" y="2927881"/>
              <a:ext cx="89464" cy="85289"/>
            </a:xfrm>
            <a:prstGeom prst="rect">
              <a:avLst/>
            </a:prstGeom>
            <a:solidFill>
              <a:srgbClr val="FA00C8"/>
            </a:solidFill>
            <a:ln w="12700" cap="flat" cmpd="sng" algn="ctr">
              <a:solidFill>
                <a:srgbClr val="FA00C8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3" name="CasellaDiTesto 40">
              <a:extLst>
                <a:ext uri="{FF2B5EF4-FFF2-40B4-BE49-F238E27FC236}">
                  <a16:creationId xmlns:a16="http://schemas.microsoft.com/office/drawing/2014/main" id="{6FB90A07-E7AC-7652-B331-632A0D5E72D7}"/>
                </a:ext>
              </a:extLst>
            </p:cNvPr>
            <p:cNvSpPr txBox="1"/>
            <p:nvPr/>
          </p:nvSpPr>
          <p:spPr>
            <a:xfrm rot="1571446">
              <a:off x="8799982" y="2403675"/>
              <a:ext cx="171132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A00C8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QPR Nb</a:t>
              </a:r>
              <a:r>
                <a:rPr kumimoji="0" lang="en-US" sz="1600" b="1" i="0" u="none" strike="noStrike" kern="0" cap="none" spc="0" normalizeH="0" baseline="-25000" noProof="0">
                  <a:ln>
                    <a:noFill/>
                  </a:ln>
                  <a:solidFill>
                    <a:srgbClr val="FA00C8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3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A00C8"/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Sn</a:t>
              </a:r>
            </a:p>
          </p:txBody>
        </p:sp>
        <p:sp>
          <p:nvSpPr>
            <p:cNvPr id="34" name="CasellaDiTesto 43">
              <a:extLst>
                <a:ext uri="{FF2B5EF4-FFF2-40B4-BE49-F238E27FC236}">
                  <a16:creationId xmlns:a16="http://schemas.microsoft.com/office/drawing/2014/main" id="{F6E45647-C66D-7544-B956-23E4529C88A8}"/>
                </a:ext>
              </a:extLst>
            </p:cNvPr>
            <p:cNvSpPr txBox="1"/>
            <p:nvPr/>
          </p:nvSpPr>
          <p:spPr>
            <a:xfrm>
              <a:off x="10148247" y="2060437"/>
              <a:ext cx="81757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6011D6">
                      <a:lumMod val="75000"/>
                    </a:srgbClr>
                  </a:solidFill>
                  <a:effectLst/>
                  <a:uLnTx/>
                  <a:uFillTx/>
                  <a:latin typeface="Montserrat" panose="00000500000000000000" pitchFamily="50" charset="0"/>
                  <a:ea typeface="+mn-ea"/>
                  <a:cs typeface="+mn-cs"/>
                </a:rPr>
                <a:t>G=216 </a:t>
              </a:r>
              <a:r>
                <a:rPr kumimoji="0" lang="el-GR" sz="1100" b="0" i="0" u="none" strike="noStrike" kern="0" cap="none" spc="0" normalizeH="0" baseline="0" noProof="0">
                  <a:ln>
                    <a:noFill/>
                  </a:ln>
                  <a:solidFill>
                    <a:srgbClr val="6011D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Ω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6011D6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endParaRPr>
            </a:p>
          </p:txBody>
        </p:sp>
        <p:sp>
          <p:nvSpPr>
            <p:cNvPr id="35" name="TextBox 8">
              <a:extLst>
                <a:ext uri="{FF2B5EF4-FFF2-40B4-BE49-F238E27FC236}">
                  <a16:creationId xmlns:a16="http://schemas.microsoft.com/office/drawing/2014/main" id="{BCE5E378-6DA3-C388-F9AD-A9E2A3713B77}"/>
                </a:ext>
              </a:extLst>
            </p:cNvPr>
            <p:cNvSpPr txBox="1"/>
            <p:nvPr/>
          </p:nvSpPr>
          <p:spPr>
            <a:xfrm>
              <a:off x="10217217" y="2289504"/>
              <a:ext cx="7106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4.5 K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C3E5C08-EFD2-8520-D319-293B13DADC6D}"/>
              </a:ext>
            </a:extLst>
          </p:cNvPr>
          <p:cNvSpPr txBox="1"/>
          <p:nvPr/>
        </p:nvSpPr>
        <p:spPr>
          <a:xfrm>
            <a:off x="299717" y="3061676"/>
            <a:ext cx="6104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 on Cu coating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(FCC baseline)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FC08D77-7D5F-0F68-A890-62859F5C1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708" y="1281718"/>
            <a:ext cx="4263382" cy="148121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50A0171-AE73-6BA9-2947-E8A00CC9B679}"/>
              </a:ext>
            </a:extLst>
          </p:cNvPr>
          <p:cNvSpPr txBox="1"/>
          <p:nvPr/>
        </p:nvSpPr>
        <p:spPr>
          <a:xfrm>
            <a:off x="1087889" y="884141"/>
            <a:ext cx="6104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Seamless production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ACDA481-007B-D856-161A-0C0FC91397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016" y="3454560"/>
            <a:ext cx="3600450" cy="269557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F660FEF-8983-93D7-76A4-F6F99547E537}"/>
              </a:ext>
            </a:extLst>
          </p:cNvPr>
          <p:cNvSpPr txBox="1"/>
          <p:nvPr/>
        </p:nvSpPr>
        <p:spPr>
          <a:xfrm>
            <a:off x="203016" y="6173687"/>
            <a:ext cx="6104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SEM micrograph of the film cross section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2EFF56-3663-B1A9-D9FD-4264B31BF20F}"/>
              </a:ext>
            </a:extLst>
          </p:cNvPr>
          <p:cNvSpPr txBox="1"/>
          <p:nvPr/>
        </p:nvSpPr>
        <p:spPr>
          <a:xfrm>
            <a:off x="181821" y="106035"/>
            <a:ext cx="8951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SRF: seamless cavities &amp; thin film coating </a:t>
            </a:r>
          </a:p>
        </p:txBody>
      </p:sp>
      <p:pic>
        <p:nvPicPr>
          <p:cNvPr id="40" name="Picture 39" descr="A logo with black text&#10;&#10;Description automatically generated">
            <a:extLst>
              <a:ext uri="{FF2B5EF4-FFF2-40B4-BE49-F238E27FC236}">
                <a16:creationId xmlns:a16="http://schemas.microsoft.com/office/drawing/2014/main" id="{D35FEB39-14C9-A2D2-C1EB-13BC58FDE2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394" y="4368"/>
            <a:ext cx="1114409" cy="6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83252-5F37-EF59-98EB-4C5BB034EA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F71290B7-1120-0348-860C-DEF7A3B3A9FC}"/>
              </a:ext>
            </a:extLst>
          </p:cNvPr>
          <p:cNvSpPr txBox="1">
            <a:spLocks/>
          </p:cNvSpPr>
          <p:nvPr/>
        </p:nvSpPr>
        <p:spPr>
          <a:xfrm>
            <a:off x="357725" y="1129589"/>
            <a:ext cx="5687981" cy="540000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92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7984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976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968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5A100E-D672-C44D-67AA-9B2CAC1F0087}"/>
              </a:ext>
            </a:extLst>
          </p:cNvPr>
          <p:cNvSpPr txBox="1">
            <a:spLocks/>
          </p:cNvSpPr>
          <p:nvPr/>
        </p:nvSpPr>
        <p:spPr bwMode="gray">
          <a:xfrm>
            <a:off x="6306734" y="1129589"/>
            <a:ext cx="5739639" cy="540000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8FF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F8769-DEE3-072B-A5A0-F88B4A261F8F}"/>
              </a:ext>
            </a:extLst>
          </p:cNvPr>
          <p:cNvSpPr/>
          <p:nvPr/>
        </p:nvSpPr>
        <p:spPr>
          <a:xfrm>
            <a:off x="285717" y="781136"/>
            <a:ext cx="4528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GHC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https://journals.aps.org/prab/abstract/10.1103/PhysRevAccelBeams.19.111005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50E857-D631-AB6A-735F-5FFD46752D93}"/>
              </a:ext>
            </a:extLst>
          </p:cNvPr>
          <p:cNvSpPr/>
          <p:nvPr/>
        </p:nvSpPr>
        <p:spPr>
          <a:xfrm>
            <a:off x="6190373" y="770697"/>
            <a:ext cx="4253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FF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https://indico.cern.ch/event/1326738/timetable/#45-alternative-optics-and-vari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AC4E84-3BB5-0DB7-A19B-58CB5420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68" y="1204351"/>
            <a:ext cx="5648553" cy="1734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24918D-79DF-0365-860E-49E227C75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05" y="2971098"/>
            <a:ext cx="5523026" cy="16963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BEE730-1931-ED45-791C-86AB9C710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2" y="1211072"/>
            <a:ext cx="5561799" cy="1694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AA0999-4E28-6472-9C00-4356280E7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1" y="4699336"/>
            <a:ext cx="5402950" cy="1653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C4EE44-7BC3-0631-6DB3-5878B08C7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9" y="2965824"/>
            <a:ext cx="5581615" cy="17016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561DED-A54C-A2CD-1168-F2E6C55D76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75" y="4648042"/>
            <a:ext cx="5543945" cy="17642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BD50DF-C5C5-D775-B104-BC6DAD569B0E}"/>
              </a:ext>
            </a:extLst>
          </p:cNvPr>
          <p:cNvSpPr txBox="1"/>
          <p:nvPr/>
        </p:nvSpPr>
        <p:spPr>
          <a:xfrm>
            <a:off x="3887582" y="5556893"/>
            <a:ext cx="1730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betas ~ 105m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Peak betas      ~ 175m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C7BB2F-1220-B954-D8CD-ABD08ED299EA}"/>
              </a:ext>
            </a:extLst>
          </p:cNvPr>
          <p:cNvSpPr txBox="1"/>
          <p:nvPr/>
        </p:nvSpPr>
        <p:spPr>
          <a:xfrm>
            <a:off x="10006797" y="5498865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betas ~ 85m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Peak betas      ~ 120m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888422-1EE1-0D72-0A08-039FD7E22CBA}"/>
              </a:ext>
            </a:extLst>
          </p:cNvPr>
          <p:cNvSpPr txBox="1"/>
          <p:nvPr/>
        </p:nvSpPr>
        <p:spPr>
          <a:xfrm>
            <a:off x="-1" y="6495029"/>
            <a:ext cx="1101725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K. Oide, UNIGE;  P. Raimondi, FNAL; S. Liuzzo, S. White, ESRF;  K. Andre, M. Hofer, G. Roy, CERN; C. Garcia, EPFL/CERN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437F8-DFCE-A907-9505-6327A002C9A0}"/>
              </a:ext>
            </a:extLst>
          </p:cNvPr>
          <p:cNvSpPr txBox="1"/>
          <p:nvPr/>
        </p:nvSpPr>
        <p:spPr>
          <a:xfrm>
            <a:off x="6241302" y="811678"/>
            <a:ext cx="570349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 Chromatic Correction (LCC)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02ECC-CA22-F6B2-245E-BDB462A05330}"/>
              </a:ext>
            </a:extLst>
          </p:cNvPr>
          <p:cNvSpPr txBox="1"/>
          <p:nvPr/>
        </p:nvSpPr>
        <p:spPr>
          <a:xfrm>
            <a:off x="228972" y="794423"/>
            <a:ext cx="567336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Hybrid Correction (GHC)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7EA11D76-7E3D-163A-EB70-56216D2DC754}"/>
              </a:ext>
            </a:extLst>
          </p:cNvPr>
          <p:cNvSpPr txBox="1">
            <a:spLocks/>
          </p:cNvSpPr>
          <p:nvPr/>
        </p:nvSpPr>
        <p:spPr>
          <a:xfrm>
            <a:off x="196671" y="149468"/>
            <a:ext cx="11017250" cy="1071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77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j-ea"/>
                <a:cs typeface="Calibri" panose="020F0502020204030204" pitchFamily="34" charset="0"/>
              </a:rPr>
              <a:t>FCC-ee optics baseline &amp; alternative</a:t>
            </a:r>
            <a:endParaRPr kumimoji="0" lang="en-CH" sz="36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ACFC614-F7B8-7ED4-AA2A-03801F078C0A}"/>
                  </a:ext>
                </a:extLst>
              </p:cNvPr>
              <p:cNvSpPr txBox="1"/>
              <p:nvPr/>
            </p:nvSpPr>
            <p:spPr>
              <a:xfrm>
                <a:off x="1528563" y="4688060"/>
                <a:ext cx="322422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FODO lattice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many -</a:t>
                </a: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sext pairs; periodic unit cell length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520 m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ACFC614-F7B8-7ED4-AA2A-03801F078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63" y="4688060"/>
                <a:ext cx="3224224" cy="615553"/>
              </a:xfrm>
              <a:prstGeom prst="rect">
                <a:avLst/>
              </a:prstGeom>
              <a:blipFill>
                <a:blip r:embed="rId9"/>
                <a:stretch>
                  <a:fillRect l="-1701" t="-4950" b="-11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32F301B-C3CD-AF7A-0E6B-68ABF629EC9B}"/>
                  </a:ext>
                </a:extLst>
              </p:cNvPr>
              <p:cNvSpPr txBox="1"/>
              <p:nvPr/>
            </p:nvSpPr>
            <p:spPr>
              <a:xfrm>
                <a:off x="6403431" y="4571315"/>
                <a:ext cx="2876203" cy="89255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hybrid FODO lattice,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 few sext. families,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periodic unit cell length</a:t>
                </a:r>
                <a14:m>
                  <m:oMath xmlns:m="http://schemas.openxmlformats.org/officeDocument/2006/math">
                    <m:r>
                      <a: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300 m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32F301B-C3CD-AF7A-0E6B-68ABF629E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431" y="4571315"/>
                <a:ext cx="2876203" cy="892552"/>
              </a:xfrm>
              <a:prstGeom prst="rect">
                <a:avLst/>
              </a:prstGeom>
              <a:blipFill>
                <a:blip r:embed="rId10"/>
                <a:stretch>
                  <a:fillRect l="-1695" t="-4110" b="-82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D2333C83-94BF-87EE-C258-7413355FD4CC}"/>
              </a:ext>
            </a:extLst>
          </p:cNvPr>
          <p:cNvSpPr txBox="1"/>
          <p:nvPr/>
        </p:nvSpPr>
        <p:spPr>
          <a:xfrm>
            <a:off x="8677275" y="3234539"/>
            <a:ext cx="271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sext.s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final focus, modular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5BC2B9-A34B-2167-63C9-045D5F318574}"/>
              </a:ext>
            </a:extLst>
          </p:cNvPr>
          <p:cNvSpPr txBox="1"/>
          <p:nvPr/>
        </p:nvSpPr>
        <p:spPr>
          <a:xfrm>
            <a:off x="1508928" y="3181971"/>
            <a:ext cx="271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“1.5”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sext.s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final focus,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asymmetric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70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DA466-F08A-3187-94D3-020CD91FB4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9" y="4090507"/>
            <a:ext cx="4362980" cy="2767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01E080-AE12-BCB4-61D2-257C5A956A4A}"/>
                  </a:ext>
                </a:extLst>
              </p:cNvPr>
              <p:cNvSpPr txBox="1"/>
              <p:nvPr/>
            </p:nvSpPr>
            <p:spPr>
              <a:xfrm>
                <a:off x="192751" y="848567"/>
                <a:ext cx="11949996" cy="3231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Arc cell optimisation – </a:t>
                </a:r>
                <a14:m>
                  <m:oMath xmlns:m="http://schemas.openxmlformats.org/officeDocument/2006/math">
                    <m:r>
                      <a:rPr kumimoji="0" lang="en-GB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C377B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 km total system length, dedicated working group active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Including support, girder and alignment systems, shielding systems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vacuum system with antechamber + pumps, dipole, quadrupole + sext. magnets, BPMs,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cabling, cooling &amp; technical infrastructure interfaces.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Safety aspects, access and transport concept, 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FCC-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ee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arc half-cell mock up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01E080-AE12-BCB4-61D2-257C5A956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51" y="848567"/>
                <a:ext cx="11949996" cy="3231654"/>
              </a:xfrm>
              <a:prstGeom prst="rect">
                <a:avLst/>
              </a:prstGeom>
              <a:blipFill>
                <a:blip r:embed="rId3"/>
                <a:stretch>
                  <a:fillRect l="-816" t="-15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AD6283E-010D-AF5E-8C09-DDD078740479}"/>
              </a:ext>
            </a:extLst>
          </p:cNvPr>
          <p:cNvSpPr txBox="1"/>
          <p:nvPr/>
        </p:nvSpPr>
        <p:spPr>
          <a:xfrm>
            <a:off x="192751" y="99223"/>
            <a:ext cx="9676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arc layout and integration optimisation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CB2496-40D8-2FD9-1AED-A748BA880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479" y="2646190"/>
            <a:ext cx="7472362" cy="40357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D7959B-B941-511C-5372-101C10F74CF0}"/>
              </a:ext>
            </a:extLst>
          </p:cNvPr>
          <p:cNvSpPr txBox="1"/>
          <p:nvPr/>
        </p:nvSpPr>
        <p:spPr>
          <a:xfrm>
            <a:off x="9616425" y="6400648"/>
            <a:ext cx="2432076" cy="369332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Piccini, F. Carra, et al.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96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080BC3-5B07-4B8F-B802-909D1D275058}"/>
              </a:ext>
            </a:extLst>
          </p:cNvPr>
          <p:cNvSpPr/>
          <p:nvPr/>
        </p:nvSpPr>
        <p:spPr>
          <a:xfrm>
            <a:off x="397630" y="1064930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Twin-dipole design with 2× power saving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MW (at 175 GeV), with Al busbars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208C12-E9BA-4456-95FA-C0EE877B0D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02" y="3789040"/>
            <a:ext cx="3512242" cy="23439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14C9CE-873D-4822-96A5-D095D06386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393"/>
          <a:stretch/>
        </p:blipFill>
        <p:spPr>
          <a:xfrm>
            <a:off x="413396" y="1665567"/>
            <a:ext cx="5168810" cy="21644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7E84FE-4190-4063-B8D2-4DCC2BDF3CDA}"/>
              </a:ext>
            </a:extLst>
          </p:cNvPr>
          <p:cNvSpPr/>
          <p:nvPr/>
        </p:nvSpPr>
        <p:spPr>
          <a:xfrm>
            <a:off x="5739547" y="2101964"/>
            <a:ext cx="2606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Twin F/D arc quad design with                     2× power saving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 MW (at 175 GeV), with Cu conductor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9AAF66-8DC2-4C61-B2A3-C05E5DFAF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256" y="1064930"/>
            <a:ext cx="3647728" cy="29254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755C58-0ECD-40AD-9DDD-9D12253A7C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36" y="3884176"/>
            <a:ext cx="2866216" cy="224879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89C814D-C8BB-47EA-9638-5F9E0ABBCA97}"/>
              </a:ext>
            </a:extLst>
          </p:cNvPr>
          <p:cNvSpPr/>
          <p:nvPr/>
        </p:nvSpPr>
        <p:spPr>
          <a:xfrm>
            <a:off x="223499" y="5775114"/>
            <a:ext cx="287443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prototype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E7FABD-FFB3-4667-898A-5B79B9D3B4E2}"/>
              </a:ext>
            </a:extLst>
          </p:cNvPr>
          <p:cNvSpPr/>
          <p:nvPr/>
        </p:nvSpPr>
        <p:spPr>
          <a:xfrm>
            <a:off x="7968007" y="5770131"/>
            <a:ext cx="287443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prototype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A9321-BA3A-44E5-85FD-C4D0A4BDD2C3}"/>
              </a:ext>
            </a:extLst>
          </p:cNvPr>
          <p:cNvSpPr txBox="1"/>
          <p:nvPr/>
        </p:nvSpPr>
        <p:spPr>
          <a:xfrm>
            <a:off x="4724017" y="6279930"/>
            <a:ext cx="6925935" cy="369332"/>
          </a:xfrm>
          <a:prstGeom prst="rect">
            <a:avLst/>
          </a:prstGeom>
          <a:solidFill>
            <a:srgbClr val="00FF99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 more efficient alternative magnet designs are being explored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30BB2-1076-BFD0-7A3F-058203CDF591}"/>
              </a:ext>
            </a:extLst>
          </p:cNvPr>
          <p:cNvSpPr txBox="1"/>
          <p:nvPr/>
        </p:nvSpPr>
        <p:spPr>
          <a:xfrm>
            <a:off x="397630" y="111788"/>
            <a:ext cx="8987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FCC-ee low-power arc magnets - baseline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839B6-CEBC-E9FB-5713-0738B4378905}"/>
              </a:ext>
            </a:extLst>
          </p:cNvPr>
          <p:cNvSpPr txBox="1"/>
          <p:nvPr/>
        </p:nvSpPr>
        <p:spPr>
          <a:xfrm>
            <a:off x="5701575" y="964156"/>
            <a:ext cx="2801705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A. Milanese, Efficient twin aperture magnets for the future circular 𝑒+/𝑒- collider,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 Phys. Rev. Accel. Beams 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19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, 112401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B5251E-4B96-C97C-238A-D833B903D82F}"/>
              </a:ext>
            </a:extLst>
          </p:cNvPr>
          <p:cNvSpPr/>
          <p:nvPr/>
        </p:nvSpPr>
        <p:spPr>
          <a:xfrm>
            <a:off x="5054424" y="4480348"/>
            <a:ext cx="2866216" cy="161294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F42E9A-0983-BDB9-CDAB-EF1ACCE936C1}"/>
              </a:ext>
            </a:extLst>
          </p:cNvPr>
          <p:cNvSpPr txBox="1"/>
          <p:nvPr/>
        </p:nvSpPr>
        <p:spPr>
          <a:xfrm>
            <a:off x="5118935" y="4495654"/>
            <a:ext cx="28017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CDR: 5800-8700 dipoles, 2900 quads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4700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sextupoles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collider arcs</a:t>
            </a:r>
          </a:p>
        </p:txBody>
      </p:sp>
    </p:spTree>
    <p:extLst>
      <p:ext uri="{BB962C8B-B14F-4D97-AF65-F5344CB8AC3E}">
        <p14:creationId xmlns:p14="http://schemas.microsoft.com/office/powerpoint/2010/main" val="20872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CC-2011110001-BLEED_FCC_PresentationTemplate_16x9_onscreen" id="{793AB792-361D-0145-88B4-1694BCC907D6}" vid="{DD2D8671-E3F2-8B4E-BCFC-6E9DC91A47EB}"/>
    </a:ext>
  </a:extLst>
</a:theme>
</file>

<file path=ppt/theme/theme4.xml><?xml version="1.0" encoding="utf-8"?>
<a:theme xmlns:a="http://schemas.openxmlformats.org/drawingml/2006/main" name="6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CC-2011110001-BLEED_FCC_PresentationTemplate_16x9_onscreen" id="{793AB792-361D-0145-88B4-1694BCC907D6}" vid="{DD2D8671-E3F2-8B4E-BCFC-6E9DC91A47EB}"/>
    </a:ext>
  </a:extLst>
</a:theme>
</file>

<file path=ppt/theme/theme5.xml><?xml version="1.0" encoding="utf-8"?>
<a:theme xmlns:a="http://schemas.openxmlformats.org/drawingml/2006/main" name="1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CC-2011110001-BLEED_FCC_PresentationTemplate_16x9_onscreen" id="{793AB792-361D-0145-88B4-1694BCC907D6}" vid="{DD2D8671-E3F2-8B4E-BCFC-6E9DC91A47E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2944</Words>
  <Application>Microsoft Office PowerPoint</Application>
  <PresentationFormat>Widescreen</PresentationFormat>
  <Paragraphs>475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-apple-system</vt:lpstr>
      <vt:lpstr>Aptos</vt:lpstr>
      <vt:lpstr>Arial</vt:lpstr>
      <vt:lpstr>Calibri</vt:lpstr>
      <vt:lpstr>Calibri Light</vt:lpstr>
      <vt:lpstr>Cambria Math</vt:lpstr>
      <vt:lpstr>Montserrat</vt:lpstr>
      <vt:lpstr>Proxima Nova</vt:lpstr>
      <vt:lpstr>Symbol</vt:lpstr>
      <vt:lpstr>Times New Roman</vt:lpstr>
      <vt:lpstr>Verdana</vt:lpstr>
      <vt:lpstr>Wingdings</vt:lpstr>
      <vt:lpstr>6_Office Theme</vt:lpstr>
      <vt:lpstr>2_Office Theme</vt:lpstr>
      <vt:lpstr>7_Content Slides - Deep Blue</vt:lpstr>
      <vt:lpstr>6_Content Slides - Deep Blue</vt:lpstr>
      <vt:lpstr>1_Content Slides - Deep Blue</vt:lpstr>
      <vt:lpstr>PowerPoint Presentation</vt:lpstr>
      <vt:lpstr>FCC-ee main machine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Frank Zimmermann</dc:creator>
  <cp:lastModifiedBy>Frank Zimmermann</cp:lastModifiedBy>
  <cp:revision>9</cp:revision>
  <dcterms:created xsi:type="dcterms:W3CDTF">2024-11-03T15:10:57Z</dcterms:created>
  <dcterms:modified xsi:type="dcterms:W3CDTF">2024-11-08T18:52:56Z</dcterms:modified>
</cp:coreProperties>
</file>