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646" r:id="rId5"/>
    <p:sldId id="1407" r:id="rId6"/>
    <p:sldId id="1481" r:id="rId7"/>
    <p:sldId id="1448" r:id="rId8"/>
    <p:sldId id="1424" r:id="rId9"/>
    <p:sldId id="1449" r:id="rId10"/>
    <p:sldId id="1419" r:id="rId11"/>
    <p:sldId id="1455" r:id="rId12"/>
    <p:sldId id="1453" r:id="rId13"/>
    <p:sldId id="1485" r:id="rId14"/>
    <p:sldId id="1486" r:id="rId15"/>
    <p:sldId id="1472" r:id="rId16"/>
    <p:sldId id="1483" r:id="rId17"/>
    <p:sldId id="1484" r:id="rId18"/>
    <p:sldId id="1474" r:id="rId19"/>
    <p:sldId id="1417" r:id="rId20"/>
    <p:sldId id="1482" r:id="rId21"/>
    <p:sldId id="1422" r:id="rId22"/>
    <p:sldId id="1426" r:id="rId23"/>
    <p:sldId id="1412" r:id="rId24"/>
    <p:sldId id="1411" r:id="rId25"/>
    <p:sldId id="1410" r:id="rId26"/>
    <p:sldId id="1427" r:id="rId27"/>
    <p:sldId id="1459" r:id="rId28"/>
    <p:sldId id="1458" r:id="rId29"/>
    <p:sldId id="1473" r:id="rId30"/>
    <p:sldId id="1464" r:id="rId31"/>
    <p:sldId id="1463" r:id="rId3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6846" autoAdjust="0"/>
  </p:normalViewPr>
  <p:slideViewPr>
    <p:cSldViewPr snapToGrid="0">
      <p:cViewPr varScale="1">
        <p:scale>
          <a:sx n="110" d="100"/>
          <a:sy n="110" d="100"/>
        </p:scale>
        <p:origin x="608" y="1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7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E68CFD3-7E09-4284-9CFD-F8567B30581E}" type="datetime1">
              <a:rPr lang="ru-RU" smtClean="0"/>
              <a:t>04.11.2024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689B8-04D7-4075-BEA1-7F546872758D}" type="datetime1">
              <a:rPr lang="ru-RU" smtClean="0"/>
              <a:pPr/>
              <a:t>04.11.2024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AEF9EC-8318-4FF6-847E-A85BBD2B7E4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299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631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12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370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902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165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623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758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992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648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29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875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333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155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456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60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201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781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82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465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5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06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5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171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81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27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55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57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M. Savina, JINR, Russia					LHCP2020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29.05.2020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M. Savina, JINR, Russia					LHCP2020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29.05.2020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M. Savina, JINR, Russia					LHCP2020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29.05.2020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M. Savina, JINR, Russia					LHCP2020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29.05.2020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M. Savina, JINR, Russia					LHCP2020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29.05.2020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M. Savina, JINR, Russia					LHCP2020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29.05.2020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M. Savina, JINR, Russia					LHCP2020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29.05.2020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599" y="6519965"/>
            <a:ext cx="8373036" cy="228600"/>
          </a:xfrm>
        </p:spPr>
        <p:txBody>
          <a:bodyPr rtlCol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fi-FI"/>
              <a:t>M. Savina, JINR, Russia					LHCP2020</a:t>
            </a:r>
            <a:endParaRPr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099177" y="6519965"/>
            <a:ext cx="1302124" cy="228600"/>
          </a:xfrm>
        </p:spPr>
        <p:txBody>
          <a:bodyPr rtlCol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/>
              <a:t>29.05.2020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53532" y="6519965"/>
            <a:ext cx="828868" cy="228600"/>
          </a:xfrm>
        </p:spPr>
        <p:txBody>
          <a:bodyPr rtlCol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r>
              <a:rPr lang="en-US" dirty="0"/>
              <a:t>/40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04800" y="6454589"/>
            <a:ext cx="1141827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fi-FI" noProof="0"/>
              <a:t>M. Savina, JINR, Russia					LHCP2020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rtl="0"/>
            <a:r>
              <a:rPr lang="ru-RU" noProof="0"/>
              <a:t>29.05.2020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r>
              <a:rPr lang="en-US" dirty="0"/>
              <a:t>/40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7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M. Savina, JINR, Russia					LHCP2020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29.05.2020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/>
              <a:t>M. Savina, JINR, Russia					LHCP2020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29.05.2020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r>
              <a:rPr lang="en-US" dirty="0"/>
              <a:t>/40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Savina@cern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emf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5.png"/><Relationship Id="rId9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2.emf"/><Relationship Id="rId10" Type="http://schemas.openxmlformats.org/officeDocument/2006/relationships/image" Target="../media/image53.png"/><Relationship Id="rId4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emf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9.emf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1.emf"/><Relationship Id="rId4" Type="http://schemas.openxmlformats.org/officeDocument/2006/relationships/image" Target="../media/image70.emf"/><Relationship Id="rId9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79.emf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emf"/><Relationship Id="rId11" Type="http://schemas.openxmlformats.org/officeDocument/2006/relationships/image" Target="../media/image130.png"/><Relationship Id="rId5" Type="http://schemas.openxmlformats.org/officeDocument/2006/relationships/image" Target="../media/image81.emf"/><Relationship Id="rId10" Type="http://schemas.openxmlformats.org/officeDocument/2006/relationships/image" Target="../media/image129.png"/><Relationship Id="rId4" Type="http://schemas.openxmlformats.org/officeDocument/2006/relationships/image" Target="../media/image80.emf"/><Relationship Id="rId9" Type="http://schemas.openxmlformats.org/officeDocument/2006/relationships/image" Target="../media/image7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50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0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7.png"/><Relationship Id="rId4" Type="http://schemas.openxmlformats.org/officeDocument/2006/relationships/image" Target="../media/image31.emf"/><Relationship Id="rId9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478" y="1195331"/>
            <a:ext cx="11669486" cy="762684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cs typeface="Arial" panose="020B0604020202020204" pitchFamily="34" charset="0"/>
              </a:rPr>
              <a:t>SUSY and supersymmetric dark matter at the LHC after RUN 2</a:t>
            </a:r>
            <a:endParaRPr lang="ru-RU" sz="32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9030" y="5334858"/>
            <a:ext cx="5873784" cy="1320950"/>
          </a:xfrm>
        </p:spPr>
        <p:txBody>
          <a:bodyPr rtlCol="0">
            <a:normAutofit fontScale="92500" lnSpcReduction="20000"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latin typeface="+mj-lt"/>
                <a:cs typeface="Arial" panose="020B0604020202020204" pitchFamily="34" charset="0"/>
              </a:rPr>
              <a:t>Maria </a:t>
            </a:r>
            <a:r>
              <a:rPr lang="en-US" sz="2600" dirty="0" err="1">
                <a:latin typeface="+mj-lt"/>
                <a:cs typeface="Arial" panose="020B0604020202020204" pitchFamily="34" charset="0"/>
              </a:rPr>
              <a:t>Savina</a:t>
            </a:r>
            <a:r>
              <a:rPr lang="en-US" sz="26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algn="ctr" rtl="0">
              <a:lnSpc>
                <a:spcPct val="150000"/>
              </a:lnSpc>
              <a:spcBef>
                <a:spcPts val="0"/>
              </a:spcBef>
            </a:pPr>
            <a:r>
              <a:rPr lang="en-US" sz="20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BLTP JINR</a:t>
            </a:r>
            <a:endParaRPr lang="ru-RU" sz="2000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 rtl="0">
              <a:lnSpc>
                <a:spcPct val="150000"/>
              </a:lnSpc>
              <a:spcBef>
                <a:spcPts val="0"/>
              </a:spcBef>
            </a:pPr>
            <a:r>
              <a:rPr lang="en-US" sz="1800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3"/>
              </a:rPr>
              <a:t>Maria.Savina@cern.ch</a:t>
            </a:r>
            <a:endParaRPr lang="ru-RU" sz="1800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 rtl="0">
              <a:lnSpc>
                <a:spcPct val="150000"/>
              </a:lnSpc>
              <a:spcBef>
                <a:spcPts val="0"/>
              </a:spcBef>
            </a:pPr>
            <a:endParaRPr lang="ru-RU" sz="2000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464D8-0D8A-4813-969C-EF8DE1F7E7E0}"/>
              </a:ext>
            </a:extLst>
          </p:cNvPr>
          <p:cNvSpPr txBox="1"/>
          <p:nvPr/>
        </p:nvSpPr>
        <p:spPr>
          <a:xfrm>
            <a:off x="360583" y="179668"/>
            <a:ext cx="115452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accent1"/>
                </a:solidFill>
                <a:latin typeface="+mj-lt"/>
              </a:rPr>
              <a:t>XV Latin American Symposium on High Energy Physics </a:t>
            </a:r>
          </a:p>
          <a:p>
            <a:pPr algn="ctr"/>
            <a:r>
              <a:rPr lang="en-US" sz="3000" dirty="0">
                <a:solidFill>
                  <a:schemeClr val="accent1"/>
                </a:solidFill>
                <a:latin typeface="+mj-lt"/>
              </a:rPr>
              <a:t>November 4, </a:t>
            </a:r>
            <a:r>
              <a:rPr lang="en-US" sz="3000" dirty="0" err="1">
                <a:solidFill>
                  <a:schemeClr val="accent1"/>
                </a:solidFill>
                <a:latin typeface="+mj-lt"/>
              </a:rPr>
              <a:t>Cinvestav</a:t>
            </a:r>
            <a:r>
              <a:rPr lang="en-US" sz="3000" dirty="0">
                <a:solidFill>
                  <a:schemeClr val="accent1"/>
                </a:solidFill>
                <a:latin typeface="+mj-lt"/>
              </a:rPr>
              <a:t>, Mexico City</a:t>
            </a:r>
          </a:p>
        </p:txBody>
      </p:sp>
      <p:pic>
        <p:nvPicPr>
          <p:cNvPr id="5" name="Picture 6" descr="hadron">
            <a:extLst>
              <a:ext uri="{FF2B5EF4-FFF2-40B4-BE49-F238E27FC236}">
                <a16:creationId xmlns:a16="http://schemas.microsoft.com/office/drawing/2014/main" id="{4F6CE75D-3F88-C343-65C3-653BEBE5F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25276" r="2983"/>
          <a:stretch/>
        </p:blipFill>
        <p:spPr bwMode="auto">
          <a:xfrm>
            <a:off x="7566492" y="4123906"/>
            <a:ext cx="4515891" cy="262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7E522C-6BC3-4267-B65B-4CA03B0A1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749" y="2011444"/>
            <a:ext cx="3400900" cy="3077004"/>
          </a:xfrm>
          <a:prstGeom prst="rect">
            <a:avLst/>
          </a:prstGeom>
        </p:spPr>
      </p:pic>
      <p:pic>
        <p:nvPicPr>
          <p:cNvPr id="12" name="Рисунок 4">
            <a:extLst>
              <a:ext uri="{FF2B5EF4-FFF2-40B4-BE49-F238E27FC236}">
                <a16:creationId xmlns:a16="http://schemas.microsoft.com/office/drawing/2014/main" id="{536E2CD1-4D5C-4C15-9340-3259680CFE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7" y="4219367"/>
            <a:ext cx="3802289" cy="25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36DD62-FDD8-4421-A6F2-3EF213085597}"/>
              </a:ext>
            </a:extLst>
          </p:cNvPr>
          <p:cNvSpPr txBox="1"/>
          <p:nvPr/>
        </p:nvSpPr>
        <p:spPr>
          <a:xfrm>
            <a:off x="3251711" y="136413"/>
            <a:ext cx="5028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GMSB basis: messenger sector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8B495DD-6FCD-4948-AD2C-E0A12F155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096" y="1123563"/>
            <a:ext cx="3969834" cy="66907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B042A43-72DA-4D78-991F-1622CDC109A6}"/>
              </a:ext>
            </a:extLst>
          </p:cNvPr>
          <p:cNvSpPr txBox="1"/>
          <p:nvPr/>
        </p:nvSpPr>
        <p:spPr>
          <a:xfrm>
            <a:off x="5219142" y="691900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squared-mass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389947-F421-479A-9A6C-661F20698B52}"/>
                  </a:ext>
                </a:extLst>
              </p:cNvPr>
              <p:cNvSpPr txBox="1"/>
              <p:nvPr/>
            </p:nvSpPr>
            <p:spPr>
              <a:xfrm>
                <a:off x="10229329" y="1063865"/>
                <a:ext cx="1071127" cy="69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l-G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acc>
                            <m:accPr>
                              <m:chr m:val="̅"/>
                              <m:ctrlPr>
                                <a:rPr lang="el-GR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389947-F421-479A-9A6C-661F20698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329" y="1063865"/>
                <a:ext cx="1071127" cy="699550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CCC7D56-1480-49AA-A637-63FA985AF274}"/>
              </a:ext>
            </a:extLst>
          </p:cNvPr>
          <p:cNvSpPr txBox="1"/>
          <p:nvPr/>
        </p:nvSpPr>
        <p:spPr>
          <a:xfrm>
            <a:off x="9572654" y="699994"/>
            <a:ext cx="273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scalar states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72A2CE9-303B-4722-A0F5-94ECEE0ED6DD}"/>
                  </a:ext>
                </a:extLst>
              </p:cNvPr>
              <p:cNvSpPr txBox="1"/>
              <p:nvPr/>
            </p:nvSpPr>
            <p:spPr>
              <a:xfrm>
                <a:off x="5291617" y="2777662"/>
                <a:ext cx="2810385" cy="379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72A2CE9-303B-4722-A0F5-94ECEE0ED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617" y="2777662"/>
                <a:ext cx="2810385" cy="379335"/>
              </a:xfrm>
              <a:prstGeom prst="rect">
                <a:avLst/>
              </a:prstGeom>
              <a:blipFill>
                <a:blip r:embed="rId5"/>
                <a:stretch>
                  <a:fillRect l="-1802" b="-41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Right 23">
            <a:extLst>
              <a:ext uri="{FF2B5EF4-FFF2-40B4-BE49-F238E27FC236}">
                <a16:creationId xmlns:a16="http://schemas.microsoft.com/office/drawing/2014/main" id="{90DD4989-D592-461B-A86C-EF3C27D40DE3}"/>
              </a:ext>
            </a:extLst>
          </p:cNvPr>
          <p:cNvSpPr/>
          <p:nvPr/>
        </p:nvSpPr>
        <p:spPr>
          <a:xfrm>
            <a:off x="4250124" y="2845780"/>
            <a:ext cx="847815" cy="236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332C71A-ED7A-4628-BF6F-146B44548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785" y="2601222"/>
            <a:ext cx="2752175" cy="7268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21CF19-629A-1906-3864-D0C1CBAC2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785" y="1106274"/>
            <a:ext cx="3942923" cy="72680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A8490-C087-1914-98B9-CA7C6BADAA06}"/>
              </a:ext>
            </a:extLst>
          </p:cNvPr>
          <p:cNvSpPr txBox="1"/>
          <p:nvPr/>
        </p:nvSpPr>
        <p:spPr>
          <a:xfrm>
            <a:off x="902824" y="2111454"/>
            <a:ext cx="442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– SUSY mass scale, F – SSB mass scale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4CAAC-581F-308D-E9B1-2F1D100685EB}"/>
              </a:ext>
            </a:extLst>
          </p:cNvPr>
          <p:cNvSpPr txBox="1"/>
          <p:nvPr/>
        </p:nvSpPr>
        <p:spPr>
          <a:xfrm>
            <a:off x="8067551" y="281333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– state  mass splitting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F45515-798F-1C79-C4B2-B7C1E8E4BA20}"/>
              </a:ext>
            </a:extLst>
          </p:cNvPr>
          <p:cNvSpPr txBox="1"/>
          <p:nvPr/>
        </p:nvSpPr>
        <p:spPr>
          <a:xfrm>
            <a:off x="833378" y="3599725"/>
            <a:ext cx="707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mass splitting for scalars in the same isospin rep. by D-term:</a:t>
            </a:r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C32D4B-9A2B-66F8-4C16-13A6507680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125" y="4020584"/>
            <a:ext cx="4190594" cy="57405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C2DAF64-B65E-E93F-778A-A5C7EE16AE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271" y="5310675"/>
            <a:ext cx="8373186" cy="63123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595CD8E-F54B-81FD-24EE-78C5980D15F5}"/>
              </a:ext>
            </a:extLst>
          </p:cNvPr>
          <p:cNvSpPr txBox="1"/>
          <p:nvPr/>
        </p:nvSpPr>
        <p:spPr>
          <a:xfrm>
            <a:off x="972271" y="4838216"/>
            <a:ext cx="919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1-loop correction for mass splitting between the lightest charged and neutral messengers: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7D06A3-F23C-7969-D742-20CE12C0E8E7}"/>
              </a:ext>
            </a:extLst>
          </p:cNvPr>
          <p:cNvSpPr txBox="1"/>
          <p:nvPr/>
        </p:nvSpPr>
        <p:spPr>
          <a:xfrm>
            <a:off x="1077639" y="6235405"/>
            <a:ext cx="1003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Two cases when neutral scalar is the lightest state:  F &lt;&lt; M and M – F ~1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57E998-F8B8-A657-E2EA-6D9F0A65AC74}"/>
              </a:ext>
            </a:extLst>
          </p:cNvPr>
          <p:cNvSpPr txBox="1"/>
          <p:nvPr/>
        </p:nvSpPr>
        <p:spPr>
          <a:xfrm>
            <a:off x="3625570" y="125611"/>
            <a:ext cx="388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GMSB, DM candidates 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EBDA1-5A92-0B4F-CF42-1C91A7BBBFDF}"/>
              </a:ext>
            </a:extLst>
          </p:cNvPr>
          <p:cNvSpPr txBox="1"/>
          <p:nvPr/>
        </p:nvSpPr>
        <p:spPr>
          <a:xfrm>
            <a:off x="416688" y="775504"/>
            <a:ext cx="737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S. </a:t>
            </a:r>
            <a:r>
              <a:rPr lang="en-US" dirty="0" err="1">
                <a:solidFill>
                  <a:srgbClr val="92D050"/>
                </a:solidFill>
              </a:rPr>
              <a:t>Dimopoulos</a:t>
            </a:r>
            <a:r>
              <a:rPr lang="en-US" dirty="0">
                <a:solidFill>
                  <a:srgbClr val="92D050"/>
                </a:solidFill>
              </a:rPr>
              <a:t>, G. F. </a:t>
            </a:r>
            <a:r>
              <a:rPr lang="en-US" dirty="0" err="1">
                <a:solidFill>
                  <a:srgbClr val="92D050"/>
                </a:solidFill>
              </a:rPr>
              <a:t>Guidice</a:t>
            </a:r>
            <a:r>
              <a:rPr lang="en-US" dirty="0">
                <a:solidFill>
                  <a:srgbClr val="92D050"/>
                </a:solidFill>
              </a:rPr>
              <a:t>, and A. </a:t>
            </a:r>
            <a:r>
              <a:rPr lang="en-US" dirty="0" err="1">
                <a:solidFill>
                  <a:srgbClr val="92D050"/>
                </a:solidFill>
              </a:rPr>
              <a:t>Pomarol</a:t>
            </a:r>
            <a:r>
              <a:rPr lang="en-US" dirty="0">
                <a:solidFill>
                  <a:srgbClr val="92D050"/>
                </a:solidFill>
              </a:rPr>
              <a:t> , </a:t>
            </a:r>
            <a:r>
              <a:rPr lang="en-US" dirty="0" err="1">
                <a:solidFill>
                  <a:srgbClr val="92D050"/>
                </a:solidFill>
              </a:rPr>
              <a:t>arXiv:hep-ph</a:t>
            </a:r>
            <a:r>
              <a:rPr lang="en-US" dirty="0">
                <a:solidFill>
                  <a:srgbClr val="92D050"/>
                </a:solidFill>
              </a:rPr>
              <a:t>/9607225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9B364-593F-5F94-6CA9-A4984E5E320F}"/>
              </a:ext>
            </a:extLst>
          </p:cNvPr>
          <p:cNvSpPr txBox="1"/>
          <p:nvPr/>
        </p:nvSpPr>
        <p:spPr>
          <a:xfrm>
            <a:off x="650111" y="1388962"/>
            <a:ext cx="108917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Three variants: 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neutral scalar from the hidden sector (global symmetry prevented hidden scalar interaction </a:t>
            </a:r>
          </a:p>
          <a:p>
            <a:r>
              <a:rPr lang="en-US" sz="2000" dirty="0"/>
              <a:t>     with MSSM sector, stable state – no DD of DM)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neutral scalar from messenger sector 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gravitino 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4C59AD-BEA8-36FF-1B02-DAA28DD45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38" y="2808388"/>
            <a:ext cx="3912554" cy="62061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F5560E-7912-B3A2-1275-22C944F05A00}"/>
              </a:ext>
            </a:extLst>
          </p:cNvPr>
          <p:cNvSpPr txBox="1"/>
          <p:nvPr/>
        </p:nvSpPr>
        <p:spPr>
          <a:xfrm>
            <a:off x="5197034" y="2943233"/>
            <a:ext cx="273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cold unobservable DM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A451A87-3F94-47CC-BF26-7BD34FBD0F78}"/>
              </a:ext>
            </a:extLst>
          </p:cNvPr>
          <p:cNvSpPr txBox="1"/>
          <p:nvPr/>
        </p:nvSpPr>
        <p:spPr>
          <a:xfrm>
            <a:off x="3591949" y="449701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GMSB, gravitino as DM 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73A55D-B445-4647-85EE-4FDDC8AD6A65}"/>
              </a:ext>
            </a:extLst>
          </p:cNvPr>
          <p:cNvSpPr txBox="1"/>
          <p:nvPr/>
        </p:nvSpPr>
        <p:spPr>
          <a:xfrm>
            <a:off x="529817" y="1794017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Gravitino mass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F4C8C5-537E-447B-B49C-3A87CFB3C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96" y="2415073"/>
            <a:ext cx="4008283" cy="751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D4E095-D8C5-4096-A7A6-3630FE4815F7}"/>
                  </a:ext>
                </a:extLst>
              </p:cNvPr>
              <p:cNvSpPr txBox="1"/>
              <p:nvPr/>
            </p:nvSpPr>
            <p:spPr>
              <a:xfrm>
                <a:off x="4946904" y="2448804"/>
                <a:ext cx="1326132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D4E095-D8C5-4096-A7A6-3630FE481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904" y="2448804"/>
                <a:ext cx="1326132" cy="657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6C34E3BA-FF24-473C-88E5-8A05DF031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949" y="4325605"/>
            <a:ext cx="1739590" cy="7136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C18F9B-413B-4237-8847-3396B3D13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1949" y="5229501"/>
            <a:ext cx="2185639" cy="557561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104407AA-98D8-4D2F-82BA-D4CE47885886}"/>
              </a:ext>
            </a:extLst>
          </p:cNvPr>
          <p:cNvSpPr/>
          <p:nvPr/>
        </p:nvSpPr>
        <p:spPr>
          <a:xfrm>
            <a:off x="5684988" y="4591619"/>
            <a:ext cx="663825" cy="35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2A0C80D-3B37-A653-5D10-20C7B46B4660}"/>
              </a:ext>
            </a:extLst>
          </p:cNvPr>
          <p:cNvGrpSpPr/>
          <p:nvPr/>
        </p:nvGrpSpPr>
        <p:grpSpPr>
          <a:xfrm>
            <a:off x="6489396" y="4314976"/>
            <a:ext cx="5441795" cy="880946"/>
            <a:chOff x="6076760" y="2348715"/>
            <a:chExt cx="5441795" cy="88094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19CF50E-C539-4406-8D4D-0D8CA0CEA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76760" y="2348715"/>
              <a:ext cx="5441795" cy="880946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76A392C-F05F-41BC-BEB2-16050DEB0774}"/>
                </a:ext>
              </a:extLst>
            </p:cNvPr>
            <p:cNvSpPr/>
            <p:nvPr/>
          </p:nvSpPr>
          <p:spPr>
            <a:xfrm>
              <a:off x="6572609" y="2770900"/>
              <a:ext cx="402336" cy="37490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2F5009-336A-459C-953C-29ABDE6CA723}"/>
              </a:ext>
            </a:extLst>
          </p:cNvPr>
          <p:cNvSpPr txBox="1"/>
          <p:nvPr/>
        </p:nvSpPr>
        <p:spPr>
          <a:xfrm>
            <a:off x="6489396" y="5387135"/>
            <a:ext cx="18662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1/F suppressed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73AC37-22FA-404F-AEC2-0FCD14A79C13}"/>
                  </a:ext>
                </a:extLst>
              </p:cNvPr>
              <p:cNvSpPr txBox="1"/>
              <p:nvPr/>
            </p:nvSpPr>
            <p:spPr>
              <a:xfrm>
                <a:off x="7334289" y="2530761"/>
                <a:ext cx="1482650" cy="387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73AC37-22FA-404F-AEC2-0FCD14A79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89" y="2530761"/>
                <a:ext cx="1482650" cy="387414"/>
              </a:xfrm>
              <a:prstGeom prst="rect">
                <a:avLst/>
              </a:prstGeom>
              <a:blipFill>
                <a:blip r:embed="rId8"/>
                <a:stretch>
                  <a:fillRect t="-51613" b="-125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row: Right 35">
            <a:extLst>
              <a:ext uri="{FF2B5EF4-FFF2-40B4-BE49-F238E27FC236}">
                <a16:creationId xmlns:a16="http://schemas.microsoft.com/office/drawing/2014/main" id="{097C4C28-FFB2-4A1B-A1D3-7DE0ADC0C8A7}"/>
              </a:ext>
            </a:extLst>
          </p:cNvPr>
          <p:cNvSpPr/>
          <p:nvPr/>
        </p:nvSpPr>
        <p:spPr>
          <a:xfrm>
            <a:off x="6584039" y="2649218"/>
            <a:ext cx="596612" cy="227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CDA77C-6B5C-4847-9031-05CB71A86A74}"/>
              </a:ext>
            </a:extLst>
          </p:cNvPr>
          <p:cNvSpPr txBox="1"/>
          <p:nvPr/>
        </p:nvSpPr>
        <p:spPr>
          <a:xfrm>
            <a:off x="9210294" y="2189151"/>
            <a:ext cx="2109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“warm” DM - OK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E0CDA5-2240-4447-9DBC-9223161C1BE7}"/>
              </a:ext>
            </a:extLst>
          </p:cNvPr>
          <p:cNvSpPr txBox="1"/>
          <p:nvPr/>
        </p:nvSpPr>
        <p:spPr>
          <a:xfrm>
            <a:off x="9210294" y="2949373"/>
            <a:ext cx="28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direct search – not OK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716D99A-4F25-4769-8035-9FD43838A49F}"/>
              </a:ext>
            </a:extLst>
          </p:cNvPr>
          <p:cNvCxnSpPr>
            <a:stCxn id="35" idx="3"/>
          </p:cNvCxnSpPr>
          <p:nvPr/>
        </p:nvCxnSpPr>
        <p:spPr>
          <a:xfrm flipV="1">
            <a:off x="8816939" y="2390932"/>
            <a:ext cx="491653" cy="333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9AF55B7-5D79-4CA8-B99F-5A60BFC2DCF7}"/>
              </a:ext>
            </a:extLst>
          </p:cNvPr>
          <p:cNvCxnSpPr>
            <a:stCxn id="35" idx="3"/>
            <a:endCxn id="39" idx="1"/>
          </p:cNvCxnSpPr>
          <p:nvPr/>
        </p:nvCxnSpPr>
        <p:spPr>
          <a:xfrm>
            <a:off x="8816939" y="2724468"/>
            <a:ext cx="393355" cy="409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C54A4C-23A8-2E71-E9CA-0B8E2C8E54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443" y="4272849"/>
            <a:ext cx="2692761" cy="1541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B586F-BB7F-1616-9BBC-1B3C4DFF716D}"/>
              </a:ext>
            </a:extLst>
          </p:cNvPr>
          <p:cNvSpPr txBox="1"/>
          <p:nvPr/>
        </p:nvSpPr>
        <p:spPr>
          <a:xfrm>
            <a:off x="559026" y="3679452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Gravitino  effective action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1829503-2DE7-645C-2FE6-EE67930A088D}"/>
              </a:ext>
            </a:extLst>
          </p:cNvPr>
          <p:cNvSpPr/>
          <p:nvPr/>
        </p:nvSpPr>
        <p:spPr>
          <a:xfrm>
            <a:off x="1250065" y="5194776"/>
            <a:ext cx="219920" cy="22216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57E998-F8B8-A657-E2EA-6D9F0A65AC74}"/>
              </a:ext>
            </a:extLst>
          </p:cNvPr>
          <p:cNvSpPr txBox="1"/>
          <p:nvPr/>
        </p:nvSpPr>
        <p:spPr>
          <a:xfrm>
            <a:off x="1114966" y="195058"/>
            <a:ext cx="1046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GMSB, the lightest neutral partner from messenger sector as DM 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7BD441-369B-3E8C-3F37-06A8433FF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94" y="2257062"/>
            <a:ext cx="4785850" cy="99188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4AA1D0-26A2-F935-9204-0B16B2E5D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856" y="2278442"/>
            <a:ext cx="2792940" cy="99188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id="{A6D8AB57-49E5-507A-D78D-423DED400DE6}"/>
              </a:ext>
            </a:extLst>
          </p:cNvPr>
          <p:cNvSpPr/>
          <p:nvPr/>
        </p:nvSpPr>
        <p:spPr>
          <a:xfrm>
            <a:off x="5749531" y="25106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313415-1348-60CD-9787-1EF21EB38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503" y="3327268"/>
            <a:ext cx="1862641" cy="64345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30FF97-3519-D8EF-4900-0DB39F63A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94" y="1020099"/>
            <a:ext cx="5413787" cy="83691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B2C661-9A98-9FBE-EB94-B26444BF9E1C}"/>
              </a:ext>
            </a:extLst>
          </p:cNvPr>
          <p:cNvSpPr txBox="1"/>
          <p:nvPr/>
        </p:nvSpPr>
        <p:spPr>
          <a:xfrm>
            <a:off x="6096000" y="1253890"/>
            <a:ext cx="36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– total  annihilation cross section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52B2B6-D3D6-9B55-5233-76A002452C79}"/>
              </a:ext>
            </a:extLst>
          </p:cNvPr>
          <p:cNvSpPr txBox="1"/>
          <p:nvPr/>
        </p:nvSpPr>
        <p:spPr>
          <a:xfrm>
            <a:off x="723376" y="5150822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 &lt;&lt; M :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F9E80-D8EF-E831-03B8-26BDBE890DF6}"/>
              </a:ext>
            </a:extLst>
          </p:cNvPr>
          <p:cNvSpPr txBox="1"/>
          <p:nvPr/>
        </p:nvSpPr>
        <p:spPr>
          <a:xfrm>
            <a:off x="7623893" y="4830491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M – F ~1 :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DC3374-DDF1-72B6-D03E-F2CECC218E9F}"/>
              </a:ext>
            </a:extLst>
          </p:cNvPr>
          <p:cNvSpPr txBox="1"/>
          <p:nvPr/>
        </p:nvSpPr>
        <p:spPr>
          <a:xfrm>
            <a:off x="723376" y="5736088"/>
            <a:ext cx="401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&lt; (350 GeV)</a:t>
            </a:r>
            <a:r>
              <a:rPr lang="en-US" baseline="30000" dirty="0"/>
              <a:t>2    </a:t>
            </a:r>
            <a:r>
              <a:rPr lang="en-US" dirty="0"/>
              <a:t>general GMSB setup </a:t>
            </a:r>
            <a:endParaRPr lang="ru-RU" baseline="30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37E150-9FFB-6295-2E6B-E181BA52F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5291" y="5492303"/>
            <a:ext cx="3183259" cy="99188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1FF6AA-2651-5D17-9CCB-2A9947ED955E}"/>
              </a:ext>
            </a:extLst>
          </p:cNvPr>
          <p:cNvSpPr txBox="1"/>
          <p:nvPr/>
        </p:nvSpPr>
        <p:spPr>
          <a:xfrm>
            <a:off x="4585229" y="4350315"/>
            <a:ext cx="240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Basically two cases:</a:t>
            </a:r>
            <a:endParaRPr lang="ru-RU" sz="2000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1472DFD-6169-713D-A897-9AB6CBBB9CA5}"/>
              </a:ext>
            </a:extLst>
          </p:cNvPr>
          <p:cNvCxnSpPr>
            <a:cxnSpLocks/>
          </p:cNvCxnSpPr>
          <p:nvPr/>
        </p:nvCxnSpPr>
        <p:spPr>
          <a:xfrm flipH="1">
            <a:off x="1911710" y="4746791"/>
            <a:ext cx="2995956" cy="41556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614CE6B-3655-35C7-397F-ADD811C1FB32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096000" y="4727310"/>
            <a:ext cx="1527893" cy="33401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1AA671-A933-5058-1B2A-992A5A2B0036}"/>
              </a:ext>
            </a:extLst>
          </p:cNvPr>
          <p:cNvSpPr txBox="1"/>
          <p:nvPr/>
        </p:nvSpPr>
        <p:spPr>
          <a:xfrm>
            <a:off x="10014801" y="2035720"/>
            <a:ext cx="21771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overestimated </a:t>
            </a:r>
          </a:p>
          <a:p>
            <a:r>
              <a:rPr lang="en-US" dirty="0">
                <a:solidFill>
                  <a:srgbClr val="FFFF00"/>
                </a:solidFill>
              </a:rPr>
              <a:t>DM density !!</a:t>
            </a:r>
          </a:p>
          <a:p>
            <a:endParaRPr lang="en-US" dirty="0"/>
          </a:p>
          <a:p>
            <a:r>
              <a:rPr lang="en-US" dirty="0"/>
              <a:t>(But – the LMS can</a:t>
            </a:r>
          </a:p>
          <a:p>
            <a:r>
              <a:rPr lang="en-US" dirty="0"/>
              <a:t>decay to gravitino)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5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15569B-ACE4-81A5-49A9-948EC5AE4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13" y="1249149"/>
            <a:ext cx="8449673" cy="548731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57E998-F8B8-A657-E2EA-6D9F0A65AC74}"/>
              </a:ext>
            </a:extLst>
          </p:cNvPr>
          <p:cNvSpPr txBox="1"/>
          <p:nvPr/>
        </p:nvSpPr>
        <p:spPr>
          <a:xfrm>
            <a:off x="2584949" y="200483"/>
            <a:ext cx="7556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RPC SUSY: GMSB at the LHC, RUN 2 (GGM)  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93C221-E8BF-184B-E4EA-B523DFB74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03" y="1776822"/>
            <a:ext cx="10300594" cy="4851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1AA14A-FBB1-300C-8BC0-C4763BFE266E}"/>
              </a:ext>
            </a:extLst>
          </p:cNvPr>
          <p:cNvSpPr txBox="1"/>
          <p:nvPr/>
        </p:nvSpPr>
        <p:spPr>
          <a:xfrm>
            <a:off x="3148317" y="775502"/>
            <a:ext cx="598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EWK production, neutralino as the NLSP, general GMSB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4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B1FEDE-8129-41C4-4627-51669F284F7C}"/>
              </a:ext>
            </a:extLst>
          </p:cNvPr>
          <p:cNvSpPr txBox="1"/>
          <p:nvPr/>
        </p:nvSpPr>
        <p:spPr>
          <a:xfrm>
            <a:off x="6018390" y="1613118"/>
            <a:ext cx="54345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prompt production to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LLP:</a:t>
            </a:r>
          </a:p>
          <a:p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1.  Stealth SUSY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   </a:t>
            </a:r>
            <a:endParaRPr lang="ru-RU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C865CD-F6B0-4ACB-B4EB-C359B2DC14B7}"/>
                  </a:ext>
                </a:extLst>
              </p:cNvPr>
              <p:cNvSpPr txBox="1"/>
              <p:nvPr/>
            </p:nvSpPr>
            <p:spPr>
              <a:xfrm>
                <a:off x="1175473" y="303003"/>
                <a:ext cx="10499336" cy="676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dirty="0">
                    <a:solidFill>
                      <a:schemeClr val="accent1"/>
                    </a:solidFill>
                  </a:rPr>
                  <a:t>SUSY beyond MSSM: </a:t>
                </a:r>
                <a:r>
                  <a:rPr lang="en-US" sz="3600" u="sng" dirty="0">
                    <a:solidFill>
                      <a:schemeClr val="accent1"/>
                    </a:solidFill>
                  </a:rPr>
                  <a:t>low(zero)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𝑚𝑖𝑠</m:t>
                        </m:r>
                      </m:sup>
                    </m:sSubSup>
                    <m:r>
                      <a:rPr lang="ru-RU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signatures</m:t>
                    </m:r>
                  </m:oMath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C865CD-F6B0-4ACB-B4EB-C359B2DC1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73" y="303003"/>
                <a:ext cx="10499336" cy="676724"/>
              </a:xfrm>
              <a:prstGeom prst="rect">
                <a:avLst/>
              </a:prstGeom>
              <a:blipFill>
                <a:blip r:embed="rId3"/>
                <a:stretch>
                  <a:fillRect t="-991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AB31508-255D-4529-970E-E28992DA940F}"/>
              </a:ext>
            </a:extLst>
          </p:cNvPr>
          <p:cNvSpPr txBox="1"/>
          <p:nvPr/>
        </p:nvSpPr>
        <p:spPr>
          <a:xfrm>
            <a:off x="6419712" y="3031552"/>
            <a:ext cx="51944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JiJi Fan, Matthew Reece, Joshua T. Ruderman</a:t>
            </a: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arXiv:1105.5135 [hep-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</a:rPr>
              <a:t>ph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arXiv:1201.4875 [hep-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</a:rPr>
              <a:t>ph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</a:p>
          <a:p>
            <a:endParaRPr lang="en-US" sz="16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arXiv:1512.05781 [hep-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</a:rPr>
              <a:t>ph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F7159-2D07-4031-AD1A-9AEB70A626DA}"/>
              </a:ext>
            </a:extLst>
          </p:cNvPr>
          <p:cNvSpPr txBox="1"/>
          <p:nvPr/>
        </p:nvSpPr>
        <p:spPr>
          <a:xfrm>
            <a:off x="6063237" y="4927968"/>
            <a:ext cx="23471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2.  RPV SUSY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    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969B53-54F3-40AC-AE0D-A3CB2BD57B24}"/>
              </a:ext>
            </a:extLst>
          </p:cNvPr>
          <p:cNvSpPr txBox="1"/>
          <p:nvPr/>
        </p:nvSpPr>
        <p:spPr>
          <a:xfrm>
            <a:off x="6480317" y="5515405"/>
            <a:ext cx="51944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Csaba 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</a:rPr>
              <a:t>Csaki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, Yuval Grossman, and Ben Heidenreich </a:t>
            </a:r>
          </a:p>
          <a:p>
            <a:endParaRPr lang="en-US" sz="16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arXiv:1111.1239 [hep-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</a:rPr>
              <a:t>ph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55E07D-0F44-4223-B9CE-8289F8CBC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423" y="1729211"/>
            <a:ext cx="3349752" cy="2793162"/>
          </a:xfrm>
          <a:prstGeom prst="rect">
            <a:avLst/>
          </a:prstGeom>
        </p:spPr>
      </p:pic>
      <p:pic>
        <p:nvPicPr>
          <p:cNvPr id="11" name="Рисунок 9">
            <a:extLst>
              <a:ext uri="{FF2B5EF4-FFF2-40B4-BE49-F238E27FC236}">
                <a16:creationId xmlns:a16="http://schemas.microsoft.com/office/drawing/2014/main" id="{7F0A41DB-D108-4BA6-87BA-3FBC9ACB9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20" y="5312795"/>
            <a:ext cx="2983109" cy="1259059"/>
          </a:xfrm>
          <a:prstGeom prst="rect">
            <a:avLst/>
          </a:prstGeom>
        </p:spPr>
      </p:pic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606B3D6E-EE46-4E99-BC19-9841FBE29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544" y="5333563"/>
            <a:ext cx="1952119" cy="1259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52B5D-3943-47C8-8E54-6BEDBE0CF9A6}"/>
              </a:ext>
            </a:extLst>
          </p:cNvPr>
          <p:cNvSpPr txBox="1"/>
          <p:nvPr/>
        </p:nvSpPr>
        <p:spPr>
          <a:xfrm>
            <a:off x="297328" y="1260088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“natural” mass spectrum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3657B1-56CC-4EBB-85A6-66F80D7ABBBF}"/>
              </a:ext>
            </a:extLst>
          </p:cNvPr>
          <p:cNvSpPr txBox="1"/>
          <p:nvPr/>
        </p:nvSpPr>
        <p:spPr>
          <a:xfrm>
            <a:off x="342520" y="4743302"/>
            <a:ext cx="397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experimental signature:  </a:t>
            </a:r>
            <a:r>
              <a:rPr lang="en-US" u="sng" dirty="0"/>
              <a:t>high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C7D46F-9465-46F6-B5D3-421859DADDF4}"/>
                  </a:ext>
                </a:extLst>
              </p:cNvPr>
              <p:cNvSpPr txBox="1"/>
              <p:nvPr/>
            </p:nvSpPr>
            <p:spPr>
              <a:xfrm>
                <a:off x="4161701" y="4657135"/>
                <a:ext cx="1005177" cy="416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𝑚𝑖𝑠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C7D46F-9465-46F6-B5D3-421859DAD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01" y="4657135"/>
                <a:ext cx="1005177" cy="416974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0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BFBFF-AB1A-4826-B21A-60CF980CB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99" y="2528853"/>
            <a:ext cx="7805854" cy="4081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5237E7-104A-4CB9-9C55-32C6EEAF9E07}"/>
              </a:ext>
            </a:extLst>
          </p:cNvPr>
          <p:cNvSpPr txBox="1"/>
          <p:nvPr/>
        </p:nvSpPr>
        <p:spPr>
          <a:xfrm>
            <a:off x="155279" y="631435"/>
            <a:ext cx="88601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SUSY is natural, low-scale SUSY breaking, hidden sector with one chiral singlet </a:t>
            </a:r>
          </a:p>
          <a:p>
            <a:r>
              <a:rPr lang="en-US" dirty="0" err="1"/>
              <a:t>supefield</a:t>
            </a:r>
            <a:r>
              <a:rPr lang="en-US" dirty="0"/>
              <a:t> (R-odd </a:t>
            </a:r>
            <a:r>
              <a:rPr lang="en-US" dirty="0" err="1"/>
              <a:t>singlino</a:t>
            </a:r>
            <a:r>
              <a:rPr lang="en-US" dirty="0"/>
              <a:t>, R-even singlet). LSP – gravitino (GMSB), LOSP </a:t>
            </a:r>
          </a:p>
          <a:p>
            <a:r>
              <a:rPr lang="en-US" dirty="0"/>
              <a:t>(the </a:t>
            </a: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/>
              <a:t>ightest </a:t>
            </a:r>
            <a:r>
              <a:rPr lang="en-US" dirty="0">
                <a:solidFill>
                  <a:srgbClr val="FFFF00"/>
                </a:solidFill>
              </a:rPr>
              <a:t>O</a:t>
            </a:r>
            <a:r>
              <a:rPr lang="en-US" dirty="0"/>
              <a:t>rdinary </a:t>
            </a:r>
            <a:r>
              <a:rPr lang="en-US" dirty="0" err="1">
                <a:solidFill>
                  <a:srgbClr val="FFFF00"/>
                </a:solidFill>
              </a:rPr>
              <a:t>S</a:t>
            </a:r>
            <a:r>
              <a:rPr lang="en-US" dirty="0" err="1"/>
              <a:t>uper</a:t>
            </a:r>
            <a:r>
              <a:rPr lang="en-US" dirty="0" err="1">
                <a:solidFill>
                  <a:srgbClr val="FFFF00"/>
                </a:solidFill>
              </a:rPr>
              <a:t>p</a:t>
            </a:r>
            <a:r>
              <a:rPr lang="en-US" dirty="0" err="1"/>
              <a:t>artner</a:t>
            </a:r>
            <a:r>
              <a:rPr lang="en-US" dirty="0"/>
              <a:t>) decays to gravitino through a hidden sector. </a:t>
            </a:r>
          </a:p>
          <a:p>
            <a:r>
              <a:rPr lang="en-US" dirty="0"/>
              <a:t>Hidden sector masses of order the EW scale, states approximately supersymmetric –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closely degenerated by masses</a:t>
            </a:r>
            <a:r>
              <a:rPr lang="en-US" dirty="0"/>
              <a:t>.  </a:t>
            </a:r>
          </a:p>
          <a:p>
            <a:r>
              <a:rPr lang="en-US" dirty="0"/>
              <a:t>Suppression of large missing E</a:t>
            </a:r>
            <a:r>
              <a:rPr lang="en-US" baseline="-25000" dirty="0"/>
              <a:t>T</a:t>
            </a:r>
            <a:r>
              <a:rPr lang="en-US" dirty="0"/>
              <a:t> at the end of decay chain (gravitino </a:t>
            </a:r>
            <a:r>
              <a:rPr lang="en-US" dirty="0" err="1"/>
              <a:t>assosiated</a:t>
            </a:r>
            <a:r>
              <a:rPr lang="en-US" dirty="0"/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CA866-C04D-4D57-A7FC-CE8B5EFDD606}"/>
              </a:ext>
            </a:extLst>
          </p:cNvPr>
          <p:cNvSpPr txBox="1"/>
          <p:nvPr/>
        </p:nvSpPr>
        <p:spPr>
          <a:xfrm>
            <a:off x="4753421" y="494674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very soft!!!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F0495A-5B0D-45C1-A017-16D8310DD729}"/>
              </a:ext>
            </a:extLst>
          </p:cNvPr>
          <p:cNvSpPr/>
          <p:nvPr/>
        </p:nvSpPr>
        <p:spPr>
          <a:xfrm>
            <a:off x="4235013" y="5357206"/>
            <a:ext cx="1805940" cy="1325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5AC89-F436-41AF-8AF9-AC850F1E51F9}"/>
              </a:ext>
            </a:extLst>
          </p:cNvPr>
          <p:cNvSpPr txBox="1"/>
          <p:nvPr/>
        </p:nvSpPr>
        <p:spPr>
          <a:xfrm>
            <a:off x="4019334" y="108215"/>
            <a:ext cx="3166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Stealth SUSY basis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C2F4BF-CFF6-43D8-A7FA-13AF57B19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843" y="751025"/>
            <a:ext cx="2894023" cy="29171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27330-3D7D-405D-88CB-5B8A64164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844" y="3776937"/>
            <a:ext cx="2894023" cy="2906149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E9209448-4DF8-B89A-CA1D-DE6C152B8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0901" y="2646477"/>
            <a:ext cx="3614577" cy="61015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390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1A3E6D-E280-4D0C-9C2D-0DA37E773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88" y="5252283"/>
            <a:ext cx="7163516" cy="849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89332B-7713-4859-9698-D284BBB528EF}"/>
              </a:ext>
            </a:extLst>
          </p:cNvPr>
          <p:cNvSpPr txBox="1"/>
          <p:nvPr/>
        </p:nvSpPr>
        <p:spPr>
          <a:xfrm>
            <a:off x="529817" y="5492311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LOSP </a:t>
            </a:r>
            <a:r>
              <a:rPr lang="en-US" dirty="0" err="1"/>
              <a:t>gluino</a:t>
            </a:r>
            <a:r>
              <a:rPr lang="en-US" dirty="0"/>
              <a:t> decay width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451A87-3F94-47CC-BF26-7BD34FBD0F78}"/>
              </a:ext>
            </a:extLst>
          </p:cNvPr>
          <p:cNvSpPr txBox="1"/>
          <p:nvPr/>
        </p:nvSpPr>
        <p:spPr>
          <a:xfrm>
            <a:off x="3591949" y="229782"/>
            <a:ext cx="4047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Stealth SUSY simplified 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76A392C-F05F-41BC-BEB2-16050DEB0774}"/>
              </a:ext>
            </a:extLst>
          </p:cNvPr>
          <p:cNvSpPr/>
          <p:nvPr/>
        </p:nvSpPr>
        <p:spPr>
          <a:xfrm>
            <a:off x="6572609" y="2770900"/>
            <a:ext cx="402336" cy="37490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B6B6909-8E5E-4E60-A51C-E16ED178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788" y="4271545"/>
            <a:ext cx="6868482" cy="77174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7FDCF54-5E7B-4DB4-97D5-A8179F82EE5C}"/>
              </a:ext>
            </a:extLst>
          </p:cNvPr>
          <p:cNvSpPr txBox="1"/>
          <p:nvPr/>
        </p:nvSpPr>
        <p:spPr>
          <a:xfrm>
            <a:off x="529817" y="4518147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LOSP neutralino decay width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1754007-A9A5-4C3E-BFA7-143E3CB61A73}"/>
                  </a:ext>
                </a:extLst>
              </p:cNvPr>
              <p:cNvSpPr txBox="1"/>
              <p:nvPr/>
            </p:nvSpPr>
            <p:spPr>
              <a:xfrm>
                <a:off x="1830824" y="6302616"/>
                <a:ext cx="9288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Typically LLP signatures in a wide parameter space region!!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&gt;8 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for F ~ 10 GeV)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1754007-A9A5-4C3E-BFA7-143E3CB61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24" y="6302616"/>
                <a:ext cx="9288120" cy="369332"/>
              </a:xfrm>
              <a:prstGeom prst="rect">
                <a:avLst/>
              </a:prstGeom>
              <a:blipFill>
                <a:blip r:embed="rId10"/>
                <a:stretch>
                  <a:fillRect l="-52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>
            <a:extLst>
              <a:ext uri="{FF2B5EF4-FFF2-40B4-BE49-F238E27FC236}">
                <a16:creationId xmlns:a16="http://schemas.microsoft.com/office/drawing/2014/main" id="{A15F8D11-13E2-B8F6-7A80-C96D91A097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817" y="922545"/>
            <a:ext cx="4085954" cy="2744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AF412F-03EA-89F3-18B7-9CD8F24200E5}"/>
              </a:ext>
            </a:extLst>
          </p:cNvPr>
          <p:cNvSpPr txBox="1"/>
          <p:nvPr/>
        </p:nvSpPr>
        <p:spPr>
          <a:xfrm>
            <a:off x="5218533" y="1580917"/>
            <a:ext cx="5453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set: LOSP – </a:t>
            </a:r>
            <a:r>
              <a:rPr lang="en-US" dirty="0" err="1"/>
              <a:t>gluino</a:t>
            </a:r>
            <a:r>
              <a:rPr lang="en-US" dirty="0"/>
              <a:t>, stop, </a:t>
            </a:r>
            <a:r>
              <a:rPr lang="en-US" dirty="0" err="1"/>
              <a:t>higgsino</a:t>
            </a:r>
            <a:r>
              <a:rPr lang="en-US" dirty="0"/>
              <a:t> only</a:t>
            </a:r>
          </a:p>
          <a:p>
            <a:r>
              <a:rPr lang="en-US" dirty="0"/>
              <a:t>The lightest R-odd SUSY particle – gravitino/</a:t>
            </a:r>
            <a:r>
              <a:rPr lang="en-US" dirty="0" err="1"/>
              <a:t>axino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02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59DD249-6DEC-6107-BA8E-2A55687E24BD}"/>
              </a:ext>
            </a:extLst>
          </p:cNvPr>
          <p:cNvGrpSpPr/>
          <p:nvPr/>
        </p:nvGrpSpPr>
        <p:grpSpPr>
          <a:xfrm>
            <a:off x="1088798" y="1096457"/>
            <a:ext cx="9868407" cy="5447645"/>
            <a:chOff x="1343441" y="969135"/>
            <a:chExt cx="9868407" cy="54476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7FF88D0-259C-4C3F-A831-767EC469E474}"/>
                    </a:ext>
                  </a:extLst>
                </p:cNvPr>
                <p:cNvSpPr txBox="1"/>
                <p:nvPr/>
              </p:nvSpPr>
              <p:spPr>
                <a:xfrm>
                  <a:off x="3985888" y="1369039"/>
                  <a:ext cx="8504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𝑛𝑒𝑢𝑡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7FF88D0-259C-4C3F-A831-767EC469E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5888" y="1369039"/>
                  <a:ext cx="85048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882" r="-1471" b="-130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DD813A0-9463-4C5D-8DA3-4208DE74C9B9}"/>
                    </a:ext>
                  </a:extLst>
                </p:cNvPr>
                <p:cNvSpPr txBox="1"/>
                <p:nvPr/>
              </p:nvSpPr>
              <p:spPr>
                <a:xfrm>
                  <a:off x="1343441" y="969135"/>
                  <a:ext cx="9868407" cy="54476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u="sng" dirty="0"/>
                    <a:t>Neutral</a:t>
                  </a:r>
                  <a:r>
                    <a:rPr lang="en-US" dirty="0"/>
                    <a:t> (uncharged under all MSSM gauge symmetries)</a:t>
                  </a:r>
                  <a:endParaRPr lang="en-US" sz="600" dirty="0"/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endParaRPr lang="en-US" sz="600" dirty="0"/>
                </a:p>
                <a:p>
                  <a:r>
                    <a:rPr lang="en-US" sz="600" dirty="0"/>
                    <a:t>     </a:t>
                  </a:r>
                  <a:r>
                    <a:rPr lang="en-US" dirty="0"/>
                    <a:t>    - </a:t>
                  </a:r>
                  <a:r>
                    <a:rPr lang="en-US" dirty="0" err="1"/>
                    <a:t>superpotential</a:t>
                  </a:r>
                  <a:r>
                    <a:rPr lang="en-US" dirty="0"/>
                    <a:t> term  </a:t>
                  </a:r>
                  <a:r>
                    <a:rPr lang="en-US" dirty="0">
                      <a:solidFill>
                        <a:schemeClr val="accent1"/>
                      </a:solidFill>
                    </a:rPr>
                    <a:t>             </a:t>
                  </a:r>
                  <a:r>
                    <a:rPr lang="en-US" dirty="0"/>
                    <a:t>  (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/</m:t>
                      </m:r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</a:rPr>
                    <a:t>         </a:t>
                  </a:r>
                  <a:r>
                    <a:rPr lang="en-US" dirty="0"/>
                    <a:t> 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-  exactly GMSB setup for the case F&lt;&lt;M</a:t>
                  </a:r>
                  <a:r>
                    <a:rPr lang="en-US" dirty="0"/>
                    <a:t>)</a:t>
                  </a:r>
                </a:p>
                <a:p>
                  <a:endParaRPr lang="en-US" dirty="0"/>
                </a:p>
                <a:p>
                  <a:r>
                    <a:rPr lang="en-US" dirty="0"/>
                    <a:t>      - (pseudo)Goldstone fermion model – </a:t>
                  </a:r>
                  <a:r>
                    <a:rPr lang="en-US" dirty="0" err="1"/>
                    <a:t>axino</a:t>
                  </a:r>
                  <a:r>
                    <a:rPr lang="en-US" dirty="0"/>
                    <a:t> instead of gravitino </a:t>
                  </a:r>
                </a:p>
                <a:p>
                  <a:endParaRPr lang="en-US" dirty="0"/>
                </a:p>
                <a:p>
                  <a:endParaRPr lang="en-US" dirty="0"/>
                </a:p>
                <a:p>
                  <a:endParaRPr lang="en-US" dirty="0"/>
                </a:p>
                <a:p>
                  <a:endParaRPr lang="en-US" dirty="0"/>
                </a:p>
                <a:p>
                  <a:r>
                    <a:rPr lang="en-US" dirty="0"/>
                    <a:t>      </a:t>
                  </a:r>
                </a:p>
                <a:p>
                  <a:r>
                    <a:rPr lang="en-US" dirty="0"/>
                    <a:t>      - vector Z’, kinetic mixing of U(1)</a:t>
                  </a:r>
                </a:p>
                <a:p>
                  <a:endParaRPr lang="en-US" dirty="0"/>
                </a:p>
                <a:p>
                  <a:endParaRPr lang="en-US" dirty="0"/>
                </a:p>
                <a:p>
                  <a:endParaRPr lang="en-US" dirty="0"/>
                </a:p>
                <a:p>
                  <a:endParaRPr lang="en-US" dirty="0"/>
                </a:p>
                <a:p>
                  <a:r>
                    <a:rPr lang="en-US" dirty="0"/>
                    <a:t>    </a:t>
                  </a:r>
                </a:p>
                <a:p>
                  <a:endParaRPr lang="en-US" dirty="0"/>
                </a:p>
                <a:p>
                  <a:endParaRPr lang="en-US" dirty="0"/>
                </a:p>
                <a:p>
                  <a:endParaRPr lang="en-US" dirty="0"/>
                </a:p>
                <a:p>
                  <a:r>
                    <a:rPr lang="en-US" dirty="0"/>
                    <a:t>  - bifundamental matter under MSSM and stealth gauge groups  (10 + anti-10 reps of SU(5))      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DD813A0-9463-4C5D-8DA3-4208DE74C9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441" y="969135"/>
                  <a:ext cx="9868407" cy="5447645"/>
                </a:xfrm>
                <a:prstGeom prst="rect">
                  <a:avLst/>
                </a:prstGeom>
                <a:blipFill>
                  <a:blip r:embed="rId4"/>
                  <a:stretch>
                    <a:fillRect l="-386" t="-465" r="-386" b="-69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16E3104-132D-454B-85B5-52B3E9C442E0}"/>
                    </a:ext>
                  </a:extLst>
                </p:cNvPr>
                <p:cNvSpPr txBox="1"/>
                <p:nvPr/>
              </p:nvSpPr>
              <p:spPr>
                <a:xfrm>
                  <a:off x="5707727" y="1353323"/>
                  <a:ext cx="569963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𝑆𝑌</m:t>
                        </m:r>
                        <m:acc>
                          <m:accPr>
                            <m:chr m:val="̅"/>
                            <m:ctrlPr>
                              <a:rPr lang="en-US" sz="2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oMath>
                    </m:oMathPara>
                  </a14:m>
                  <a:endParaRPr lang="en-US" sz="22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16E3104-132D-454B-85B5-52B3E9C442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7727" y="1353323"/>
                  <a:ext cx="569963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0870" r="-8696" b="-71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7906C9-F63D-47B7-9E10-59B47C020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96177" y="2341724"/>
              <a:ext cx="8963025" cy="86919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B2141C-E96A-43AF-B11A-25200C08F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96177" y="3958034"/>
              <a:ext cx="6776323" cy="190859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122814-C90B-F7F4-7DA5-D071BB872AD3}"/>
              </a:ext>
            </a:extLst>
          </p:cNvPr>
          <p:cNvSpPr txBox="1"/>
          <p:nvPr/>
        </p:nvSpPr>
        <p:spPr>
          <a:xfrm>
            <a:off x="2515062" y="205363"/>
            <a:ext cx="68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Portals between MSSM and stealth sector 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936EA2-62BC-4EAA-B34D-1DB5535EB2C6}"/>
              </a:ext>
            </a:extLst>
          </p:cNvPr>
          <p:cNvSpPr txBox="1"/>
          <p:nvPr/>
        </p:nvSpPr>
        <p:spPr>
          <a:xfrm>
            <a:off x="929693" y="885736"/>
            <a:ext cx="88715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/>
              <a:t>Charged</a:t>
            </a:r>
            <a:r>
              <a:rPr lang="en-US" dirty="0"/>
              <a:t> (not under gauge group because of large SUSY breaking mediation) – baryon/lepton number.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rgbClr val="92D050"/>
                </a:solidFill>
              </a:rPr>
              <a:t>RPV SUSY: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dirty="0"/>
              <a:t>     </a:t>
            </a:r>
          </a:p>
          <a:p>
            <a:r>
              <a:rPr lang="en-US" i="1" dirty="0"/>
              <a:t>SLH</a:t>
            </a:r>
            <a:r>
              <a:rPr lang="en-US" i="1" baseline="-25000" dirty="0"/>
              <a:t>u</a:t>
            </a:r>
            <a:r>
              <a:rPr lang="en-US" i="1" dirty="0"/>
              <a:t>, Sudd </a:t>
            </a:r>
            <a:r>
              <a:rPr lang="en-US" dirty="0"/>
              <a:t>(the “baryon” portal), </a:t>
            </a:r>
            <a:r>
              <a:rPr lang="en-US" i="1" dirty="0" err="1"/>
              <a:t>SQLd</a:t>
            </a:r>
            <a:r>
              <a:rPr lang="en-US" i="1" dirty="0"/>
              <a:t>, SLLE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6903B1-8DEC-4893-8985-53A37B42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764" y="3901491"/>
            <a:ext cx="3378747" cy="1884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8C31EC-F3B2-49A4-8924-9A8CAB8C6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037" y="2986235"/>
            <a:ext cx="3419038" cy="639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8F0EFF-507F-4BF2-8B19-DFF348C4D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045" y="3878341"/>
            <a:ext cx="2927635" cy="23575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06826B-EF03-4E7E-B844-08EC1E497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203" y="3881988"/>
            <a:ext cx="3467564" cy="19275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9425FC-2BD4-EAD3-72C2-B029B7E58DDD}"/>
              </a:ext>
            </a:extLst>
          </p:cNvPr>
          <p:cNvSpPr txBox="1"/>
          <p:nvPr/>
        </p:nvSpPr>
        <p:spPr>
          <a:xfrm>
            <a:off x="2515062" y="205363"/>
            <a:ext cx="68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Portals between MSSM and stealth sector 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5C830D-77F7-44A3-8E6D-E7C02C9AB1C1}"/>
              </a:ext>
            </a:extLst>
          </p:cNvPr>
          <p:cNvSpPr txBox="1"/>
          <p:nvPr/>
        </p:nvSpPr>
        <p:spPr>
          <a:xfrm>
            <a:off x="536292" y="2551414"/>
            <a:ext cx="7662675" cy="3998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</a:rPr>
              <a:t>Natural SUSY: </a:t>
            </a:r>
            <a:r>
              <a:rPr lang="en-US" dirty="0"/>
              <a:t>weak-scale supersymmetric masses for neutralino</a:t>
            </a:r>
          </a:p>
          <a:p>
            <a:pPr>
              <a:lnSpc>
                <a:spcPct val="200000"/>
              </a:lnSpc>
            </a:pPr>
            <a:r>
              <a:rPr lang="en-US" dirty="0"/>
              <a:t>     (at least for the lightest two ones),  for stops and  </a:t>
            </a:r>
            <a:r>
              <a:rPr lang="en-US" dirty="0" err="1"/>
              <a:t>gluino</a:t>
            </a:r>
            <a:r>
              <a:rPr lang="en-US" dirty="0"/>
              <a:t>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SUSY breaking, soft mass terms – ambiguity of spectrum arrangement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R-parity preserved (RPC SUSY) – pair SP production/decays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Natural DM candidate –  LSP/gravitino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Cascade decays up to LSP, hard </a:t>
            </a:r>
            <a:r>
              <a:rPr lang="en-US" dirty="0" err="1"/>
              <a:t>multijet</a:t>
            </a:r>
            <a:r>
              <a:rPr lang="en-US" dirty="0"/>
              <a:t> / SS leptons / 2 gamma … + </a:t>
            </a:r>
            <a:endParaRPr lang="en-US" sz="2000" u="sng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accent1"/>
                </a:solidFill>
              </a:rPr>
              <a:t>     </a:t>
            </a:r>
            <a:r>
              <a:rPr lang="en-US" sz="2000" u="sng" dirty="0">
                <a:solidFill>
                  <a:schemeClr val="accent1"/>
                </a:solidFill>
              </a:rPr>
              <a:t>large MET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dirty="0"/>
              <a:t>(to reduce  SM background)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7F46-1258-0E42-4851-71141EFABE8A}"/>
              </a:ext>
            </a:extLst>
          </p:cNvPr>
          <p:cNvSpPr txBox="1"/>
          <p:nvPr/>
        </p:nvSpPr>
        <p:spPr>
          <a:xfrm>
            <a:off x="3600880" y="149542"/>
            <a:ext cx="4256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MSSM as a natural SUSY 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9087783-30B7-8A63-600A-8E92347A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886" y="3992693"/>
            <a:ext cx="3067292" cy="25576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FC8F9A-6877-8794-2539-9F004C2AB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357" y="508721"/>
            <a:ext cx="3067292" cy="31906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D750E6-794C-2941-2452-7E26FBB85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79" y="932316"/>
            <a:ext cx="3981737" cy="124888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49900E-583B-06E9-B814-A957E90323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249" y="940563"/>
            <a:ext cx="3320374" cy="65995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36AC3-00D7-32FF-3EF8-9CBD2E6B58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105" y="1714151"/>
            <a:ext cx="2491611" cy="490153"/>
          </a:xfrm>
          <a:prstGeom prst="rect">
            <a:avLst/>
          </a:prstGeom>
          <a:solidFill>
            <a:schemeClr val="tx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9BC537-66A1-45AE-D264-9AD7E71FD9DB}"/>
                  </a:ext>
                </a:extLst>
              </p:cNvPr>
              <p:cNvSpPr txBox="1"/>
              <p:nvPr/>
            </p:nvSpPr>
            <p:spPr>
              <a:xfrm>
                <a:off x="6304149" y="4762167"/>
                <a:ext cx="1893467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9BC537-66A1-45AE-D264-9AD7E71F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149" y="4762167"/>
                <a:ext cx="1893467" cy="295594"/>
              </a:xfrm>
              <a:prstGeom prst="rect">
                <a:avLst/>
              </a:prstGeom>
              <a:blipFill>
                <a:blip r:embed="rId8"/>
                <a:stretch>
                  <a:fillRect l="-2667" r="-667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9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4181" y="197345"/>
            <a:ext cx="10296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Gluino</a:t>
            </a:r>
            <a:r>
              <a:rPr lang="en-US" sz="2800" dirty="0">
                <a:solidFill>
                  <a:schemeClr val="accent1"/>
                </a:solidFill>
              </a:rPr>
              <a:t> pair production, </a:t>
            </a:r>
            <a:r>
              <a:rPr lang="en-US" sz="2800" dirty="0" err="1">
                <a:solidFill>
                  <a:schemeClr val="accent1"/>
                </a:solidFill>
              </a:rPr>
              <a:t>gluino</a:t>
            </a:r>
            <a:r>
              <a:rPr lang="en-US" sz="2800" dirty="0">
                <a:solidFill>
                  <a:schemeClr val="accent1"/>
                </a:solidFill>
              </a:rPr>
              <a:t> as LOSP,                     decay chain 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7738E-F06E-4D96-B919-1E02D9948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293" y="858347"/>
            <a:ext cx="2773094" cy="330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F816AC-DE58-433B-B719-A594EE194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870" y="4363471"/>
            <a:ext cx="2773094" cy="2230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47263B-8A83-41BF-B886-5FB1CCCFDAFD}"/>
              </a:ext>
            </a:extLst>
          </p:cNvPr>
          <p:cNvSpPr txBox="1"/>
          <p:nvPr/>
        </p:nvSpPr>
        <p:spPr>
          <a:xfrm>
            <a:off x="9727123" y="4970723"/>
            <a:ext cx="255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3g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6 jets FS</a:t>
            </a:r>
          </a:p>
          <a:p>
            <a:r>
              <a:rPr lang="en-US" sz="2000" dirty="0"/>
              <a:t>(mostly light </a:t>
            </a:r>
          </a:p>
          <a:p>
            <a:r>
              <a:rPr lang="en-US" sz="2000" dirty="0"/>
              <a:t>flavors for small m</a:t>
            </a:r>
            <a:r>
              <a:rPr lang="en-US" sz="2000" baseline="-25000" dirty="0"/>
              <a:t>S</a:t>
            </a:r>
            <a:r>
              <a:rPr lang="en-US" sz="2000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8D1B2A-2905-4AD6-8090-CACE7BDE4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478" y="2227089"/>
            <a:ext cx="4505093" cy="43378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B37D2A-9000-4E5A-9812-D330CC4A2FF0}"/>
              </a:ext>
            </a:extLst>
          </p:cNvPr>
          <p:cNvSpPr txBox="1"/>
          <p:nvPr/>
        </p:nvSpPr>
        <p:spPr>
          <a:xfrm>
            <a:off x="5963633" y="3118894"/>
            <a:ext cx="3376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from ATLAS </a:t>
            </a:r>
            <a:r>
              <a:rPr lang="en-US" sz="1600" dirty="0" err="1">
                <a:solidFill>
                  <a:srgbClr val="7030A0"/>
                </a:solidFill>
              </a:rPr>
              <a:t>multijet</a:t>
            </a:r>
            <a:r>
              <a:rPr lang="en-US" sz="1600" dirty="0">
                <a:solidFill>
                  <a:srgbClr val="7030A0"/>
                </a:solidFill>
              </a:rPr>
              <a:t> search, RUN1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00117F-4188-4630-8FF1-7ECAA548A3A7}"/>
                  </a:ext>
                </a:extLst>
              </p:cNvPr>
              <p:cNvSpPr txBox="1"/>
              <p:nvPr/>
            </p:nvSpPr>
            <p:spPr>
              <a:xfrm>
                <a:off x="7566946" y="282553"/>
                <a:ext cx="1423261" cy="378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00117F-4188-4630-8FF1-7ECAA548A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946" y="282553"/>
                <a:ext cx="1423261" cy="378373"/>
              </a:xfrm>
              <a:prstGeom prst="rect">
                <a:avLst/>
              </a:prstGeom>
              <a:blipFill>
                <a:blip r:embed="rId6"/>
                <a:stretch>
                  <a:fillRect l="-6195" t="-13333" r="-619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6CD8D6-7922-749D-C56B-AC1CECCB3787}"/>
                  </a:ext>
                </a:extLst>
              </p:cNvPr>
              <p:cNvSpPr txBox="1"/>
              <p:nvPr/>
            </p:nvSpPr>
            <p:spPr>
              <a:xfrm>
                <a:off x="725997" y="4330236"/>
                <a:ext cx="9346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𝑆𝑌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6CD8D6-7922-749D-C56B-AC1CECCB3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97" y="4330236"/>
                <a:ext cx="934679" cy="553998"/>
              </a:xfrm>
              <a:prstGeom prst="rect">
                <a:avLst/>
              </a:prstGeom>
              <a:blipFill>
                <a:blip r:embed="rId7"/>
                <a:stretch>
                  <a:fillRect l="-10811" r="-945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5">
            <a:extLst>
              <a:ext uri="{FF2B5EF4-FFF2-40B4-BE49-F238E27FC236}">
                <a16:creationId xmlns:a16="http://schemas.microsoft.com/office/drawing/2014/main" id="{945B624A-2904-2EE1-3042-D492F0BFBC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0674" y="720565"/>
            <a:ext cx="2550609" cy="1345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419B5D-B2DD-0813-6BF2-E2EDA0179688}"/>
                  </a:ext>
                </a:extLst>
              </p:cNvPr>
              <p:cNvSpPr txBox="1"/>
              <p:nvPr/>
            </p:nvSpPr>
            <p:spPr>
              <a:xfrm>
                <a:off x="4972081" y="812141"/>
                <a:ext cx="4256495" cy="1021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GMSB: messengers 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dirty="0"/>
                  <a:t> of  SU(5),  </a:t>
                </a:r>
                <a:endParaRPr lang="en-US" sz="600" dirty="0"/>
              </a:p>
              <a:p>
                <a:endParaRPr lang="en-US" sz="600" dirty="0"/>
              </a:p>
              <a:p>
                <a:r>
                  <a:rPr lang="en-US" dirty="0"/>
                  <a:t>m</a:t>
                </a:r>
                <a:r>
                  <a:rPr lang="en-US" baseline="-25000" dirty="0"/>
                  <a:t>S</a:t>
                </a:r>
                <a:r>
                  <a:rPr lang="en-US" dirty="0"/>
                  <a:t> ~ 100 GeV, m</a:t>
                </a:r>
                <a:r>
                  <a:rPr lang="en-US" baseline="-25000" dirty="0"/>
                  <a:t>Y</a:t>
                </a:r>
                <a:r>
                  <a:rPr lang="en-US" dirty="0"/>
                  <a:t> ~ </a:t>
                </a:r>
                <a:r>
                  <a:rPr lang="en-US" dirty="0" err="1"/>
                  <a:t>TeV</a:t>
                </a:r>
                <a:r>
                  <a:rPr lang="en-US" dirty="0"/>
                  <a:t> – </a:t>
                </a:r>
              </a:p>
              <a:p>
                <a:r>
                  <a:rPr lang="en-US" dirty="0"/>
                  <a:t>supersymmetric soft masses: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419B5D-B2DD-0813-6BF2-E2EDA0179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81" y="812141"/>
                <a:ext cx="4256495" cy="1021818"/>
              </a:xfrm>
              <a:prstGeom prst="rect">
                <a:avLst/>
              </a:prstGeom>
              <a:blipFill>
                <a:blip r:embed="rId9"/>
                <a:stretch>
                  <a:fillRect l="-1190" t="-1220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62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1A5409-7AC1-48C8-9436-8CB3B680F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382" y="912980"/>
            <a:ext cx="3101997" cy="3353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54D9B2-010F-4988-8F78-E4D2D01EB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382" y="4432010"/>
            <a:ext cx="3126710" cy="2122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3DC472-00BE-4D5D-9717-28656F58B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160" y="2224141"/>
            <a:ext cx="4051781" cy="40841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3A871C-A595-4E24-9E2B-2E6B86B5C662}"/>
              </a:ext>
            </a:extLst>
          </p:cNvPr>
          <p:cNvSpPr txBox="1"/>
          <p:nvPr/>
        </p:nvSpPr>
        <p:spPr>
          <a:xfrm>
            <a:off x="950657" y="204475"/>
            <a:ext cx="10403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Gluino</a:t>
            </a:r>
            <a:r>
              <a:rPr lang="en-US" sz="2800" dirty="0">
                <a:solidFill>
                  <a:schemeClr val="accent1"/>
                </a:solidFill>
              </a:rPr>
              <a:t> pair production, stop as LOSP,                          decay chain </a:t>
            </a:r>
            <a:endParaRPr lang="ru-RU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E55486-2DC2-4E51-A97F-12A0185731B2}"/>
                  </a:ext>
                </a:extLst>
              </p:cNvPr>
              <p:cNvSpPr txBox="1"/>
              <p:nvPr/>
            </p:nvSpPr>
            <p:spPr>
              <a:xfrm>
                <a:off x="1085200" y="4422831"/>
                <a:ext cx="9346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𝑆𝑌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E55486-2DC2-4E51-A97F-12A018573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00" y="4422831"/>
                <a:ext cx="934679" cy="553998"/>
              </a:xfrm>
              <a:prstGeom prst="rect">
                <a:avLst/>
              </a:prstGeom>
              <a:blipFill>
                <a:blip r:embed="rId6"/>
                <a:stretch>
                  <a:fillRect l="-10811" r="-9459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4863755-D5DF-4662-9FA4-AA506A623CF7}"/>
              </a:ext>
            </a:extLst>
          </p:cNvPr>
          <p:cNvSpPr txBox="1"/>
          <p:nvPr/>
        </p:nvSpPr>
        <p:spPr>
          <a:xfrm>
            <a:off x="6474884" y="1264697"/>
            <a:ext cx="3084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 leptons or 3 leptons </a:t>
            </a:r>
          </a:p>
          <a:p>
            <a:r>
              <a:rPr lang="en-US" dirty="0"/>
              <a:t>plus &gt;4 jets (3 jets b-tagged)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E51E1D-85FE-4643-A47D-CFF6F6989861}"/>
                  </a:ext>
                </a:extLst>
              </p:cNvPr>
              <p:cNvSpPr txBox="1"/>
              <p:nvPr/>
            </p:nvSpPr>
            <p:spPr>
              <a:xfrm>
                <a:off x="7247712" y="282361"/>
                <a:ext cx="1800493" cy="378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E51E1D-85FE-4643-A47D-CFF6F6989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712" y="282361"/>
                <a:ext cx="1800493" cy="378373"/>
              </a:xfrm>
              <a:prstGeom prst="rect">
                <a:avLst/>
              </a:prstGeom>
              <a:blipFill>
                <a:blip r:embed="rId7"/>
                <a:stretch>
                  <a:fillRect l="-3497" t="-13333" r="-279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B13414C-63EF-E417-795F-034275620A13}"/>
              </a:ext>
            </a:extLst>
          </p:cNvPr>
          <p:cNvSpPr txBox="1"/>
          <p:nvPr/>
        </p:nvSpPr>
        <p:spPr>
          <a:xfrm>
            <a:off x="7155827" y="3408260"/>
            <a:ext cx="3376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from ATLAS </a:t>
            </a:r>
            <a:r>
              <a:rPr lang="en-US" sz="1600" dirty="0" err="1">
                <a:solidFill>
                  <a:srgbClr val="7030A0"/>
                </a:solidFill>
              </a:rPr>
              <a:t>multijet</a:t>
            </a:r>
            <a:r>
              <a:rPr lang="en-US" sz="1600" dirty="0">
                <a:solidFill>
                  <a:srgbClr val="7030A0"/>
                </a:solidFill>
              </a:rPr>
              <a:t> search, RUN1</a:t>
            </a:r>
          </a:p>
        </p:txBody>
      </p:sp>
    </p:spTree>
    <p:extLst>
      <p:ext uri="{BB962C8B-B14F-4D97-AF65-F5344CB8AC3E}">
        <p14:creationId xmlns:p14="http://schemas.microsoft.com/office/powerpoint/2010/main" val="629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20FE68E-E5AC-477C-B7E0-0CA59AB16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685" y="682904"/>
            <a:ext cx="3532429" cy="39358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FD4CD2-1FEB-4FF8-944A-9B3203CDF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117" y="4595577"/>
            <a:ext cx="3541245" cy="2173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8F81F0-E366-4ABE-9AF0-BA4DCA4D2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092" y="1754954"/>
            <a:ext cx="4100011" cy="42497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A50792-37D5-450D-98E8-BEE21EE5C6E0}"/>
              </a:ext>
            </a:extLst>
          </p:cNvPr>
          <p:cNvSpPr txBox="1"/>
          <p:nvPr/>
        </p:nvSpPr>
        <p:spPr>
          <a:xfrm>
            <a:off x="367207" y="128639"/>
            <a:ext cx="1176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Gluino</a:t>
            </a:r>
            <a:r>
              <a:rPr lang="en-US" sz="2800" dirty="0">
                <a:solidFill>
                  <a:schemeClr val="accent1"/>
                </a:solidFill>
              </a:rPr>
              <a:t> pair production, </a:t>
            </a:r>
            <a:r>
              <a:rPr lang="en-US" sz="2800" dirty="0" err="1">
                <a:solidFill>
                  <a:schemeClr val="accent1"/>
                </a:solidFill>
              </a:rPr>
              <a:t>higgsino</a:t>
            </a:r>
            <a:r>
              <a:rPr lang="en-US" sz="2800" dirty="0">
                <a:solidFill>
                  <a:schemeClr val="accent1"/>
                </a:solidFill>
              </a:rPr>
              <a:t> as LOSP,                                  decay chain </a:t>
            </a:r>
            <a:endParaRPr lang="ru-RU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E84A80-989B-41EC-A6AC-57249441C07C}"/>
                  </a:ext>
                </a:extLst>
              </p:cNvPr>
              <p:cNvSpPr txBox="1"/>
              <p:nvPr/>
            </p:nvSpPr>
            <p:spPr>
              <a:xfrm>
                <a:off x="997374" y="4485457"/>
                <a:ext cx="9346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𝑆𝑌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E84A80-989B-41EC-A6AC-57249441C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74" y="4485457"/>
                <a:ext cx="934679" cy="553998"/>
              </a:xfrm>
              <a:prstGeom prst="rect">
                <a:avLst/>
              </a:prstGeom>
              <a:blipFill>
                <a:blip r:embed="rId6"/>
                <a:stretch>
                  <a:fillRect l="-9333" r="-8000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CABB78-28DD-470F-8552-C9BF783B827B}"/>
                  </a:ext>
                </a:extLst>
              </p:cNvPr>
              <p:cNvSpPr txBox="1"/>
              <p:nvPr/>
            </p:nvSpPr>
            <p:spPr>
              <a:xfrm>
                <a:off x="7216203" y="207299"/>
                <a:ext cx="2722477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CABB78-28DD-470F-8552-C9BF783B8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203" y="207299"/>
                <a:ext cx="2722477" cy="378502"/>
              </a:xfrm>
              <a:prstGeom prst="rect">
                <a:avLst/>
              </a:prstGeom>
              <a:blipFill>
                <a:blip r:embed="rId7"/>
                <a:stretch>
                  <a:fillRect l="-1860" t="-12903" r="-1395" b="-22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5869236-FCA8-C9CA-47AD-ADFA74C464B5}"/>
              </a:ext>
            </a:extLst>
          </p:cNvPr>
          <p:cNvSpPr txBox="1"/>
          <p:nvPr/>
        </p:nvSpPr>
        <p:spPr>
          <a:xfrm>
            <a:off x="7074809" y="3570308"/>
            <a:ext cx="3376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from ATLAS </a:t>
            </a:r>
            <a:r>
              <a:rPr lang="en-US" sz="1600" dirty="0" err="1">
                <a:solidFill>
                  <a:srgbClr val="7030A0"/>
                </a:solidFill>
              </a:rPr>
              <a:t>multijet</a:t>
            </a:r>
            <a:r>
              <a:rPr lang="en-US" sz="1600" dirty="0">
                <a:solidFill>
                  <a:srgbClr val="7030A0"/>
                </a:solidFill>
              </a:rPr>
              <a:t> search, RUN1</a:t>
            </a:r>
          </a:p>
        </p:txBody>
      </p:sp>
    </p:spTree>
    <p:extLst>
      <p:ext uri="{BB962C8B-B14F-4D97-AF65-F5344CB8AC3E}">
        <p14:creationId xmlns:p14="http://schemas.microsoft.com/office/powerpoint/2010/main" val="31457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E4777-BCAD-4718-A7B4-C53B781E9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04" y="2025087"/>
            <a:ext cx="3924295" cy="2364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1E6D2-6EED-4C30-BF79-95196F4CB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669" y="4490933"/>
            <a:ext cx="3884260" cy="2238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A4EE5-24DA-4A95-B864-3ACA81E02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815" y="729852"/>
            <a:ext cx="4016058" cy="3012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17F5D0-3809-453F-B3F6-F57D56271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569" y="3788767"/>
            <a:ext cx="3997304" cy="30574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1D1A12-40BD-4440-9A15-74DFE2D97E46}"/>
                  </a:ext>
                </a:extLst>
              </p:cNvPr>
              <p:cNvSpPr txBox="1"/>
              <p:nvPr/>
            </p:nvSpPr>
            <p:spPr>
              <a:xfrm>
                <a:off x="299043" y="158138"/>
                <a:ext cx="11757321" cy="481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accent1"/>
                    </a:solidFill>
                  </a:rPr>
                  <a:t>Gluino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/stop PP, neutralino as NLSP, CMS RUN2, prompt, 2gamma + jets + low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𝑚𝑖𝑠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endParaRPr lang="ru-RU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1D1A12-40BD-4440-9A15-74DFE2D97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43" y="158138"/>
                <a:ext cx="11757321" cy="481863"/>
              </a:xfrm>
              <a:prstGeom prst="rect">
                <a:avLst/>
              </a:prstGeom>
              <a:blipFill>
                <a:blip r:embed="rId7"/>
                <a:stretch>
                  <a:fillRect l="-863" t="-5128" b="-28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1A7FF19-031E-4EA9-95A6-1DE5CF1658C7}"/>
              </a:ext>
            </a:extLst>
          </p:cNvPr>
          <p:cNvSpPr txBox="1"/>
          <p:nvPr/>
        </p:nvSpPr>
        <p:spPr>
          <a:xfrm>
            <a:off x="225721" y="689761"/>
            <a:ext cx="30488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CMS-SUS-19-001; arXiv:2310.03154 [hep-ex]</a:t>
            </a:r>
            <a:br>
              <a:rPr lang="en-US" sz="1400" dirty="0">
                <a:latin typeface="Arial" panose="020B0604020202020204" pitchFamily="34" charset="0"/>
              </a:rPr>
            </a:b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1EA3A3-8118-4F90-80E6-9500EF4E90F1}"/>
                  </a:ext>
                </a:extLst>
              </p:cNvPr>
              <p:cNvSpPr txBox="1"/>
              <p:nvPr/>
            </p:nvSpPr>
            <p:spPr>
              <a:xfrm>
                <a:off x="184581" y="4007071"/>
                <a:ext cx="9346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𝑆𝑌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1EA3A3-8118-4F90-80E6-9500EF4E9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81" y="4007071"/>
                <a:ext cx="93467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6E7D09D-51F1-461F-BA78-9E1F7027D2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9777" y="1966974"/>
            <a:ext cx="4602581" cy="4770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FFED01-87FB-4274-A748-3C6DA0FA35DC}"/>
                  </a:ext>
                </a:extLst>
              </p:cNvPr>
              <p:cNvSpPr txBox="1"/>
              <p:nvPr/>
            </p:nvSpPr>
            <p:spPr>
              <a:xfrm>
                <a:off x="1182091" y="1362313"/>
                <a:ext cx="4913909" cy="266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sub>
                      </m:sSub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:1250&lt;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&lt;2350 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 1100&lt;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&lt;2000 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FFED01-87FB-4274-A748-3C6DA0FA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91" y="1362313"/>
                <a:ext cx="4913909" cy="266227"/>
              </a:xfrm>
              <a:prstGeom prst="rect">
                <a:avLst/>
              </a:prstGeom>
              <a:blipFill>
                <a:blip r:embed="rId10"/>
                <a:stretch>
                  <a:fillRect l="-124" r="-124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453DDF-4FBD-4E8C-98F4-065771CEE3C6}"/>
                  </a:ext>
                </a:extLst>
              </p:cNvPr>
              <p:cNvSpPr txBox="1"/>
              <p:nvPr/>
            </p:nvSpPr>
            <p:spPr>
              <a:xfrm>
                <a:off x="1167734" y="1639414"/>
                <a:ext cx="3294235" cy="283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150 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sz="1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−100 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453DDF-4FBD-4E8C-98F4-065771CEE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34" y="1639414"/>
                <a:ext cx="3294235" cy="283860"/>
              </a:xfrm>
              <a:prstGeom prst="rect">
                <a:avLst/>
              </a:prstGeom>
              <a:blipFill>
                <a:blip r:embed="rId11"/>
                <a:stretch>
                  <a:fillRect l="-926" r="-556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9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36DD62-FDD8-4421-A6F2-3EF213085597}"/>
              </a:ext>
            </a:extLst>
          </p:cNvPr>
          <p:cNvSpPr txBox="1"/>
          <p:nvPr/>
        </p:nvSpPr>
        <p:spPr>
          <a:xfrm>
            <a:off x="4400623" y="81216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RPV SUSY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E3F10-779D-4914-8CAA-97CFCC9EA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12" y="1128249"/>
            <a:ext cx="5841327" cy="873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F80246-74D9-449C-9B8A-1CD6BC82F29E}"/>
              </a:ext>
            </a:extLst>
          </p:cNvPr>
          <p:cNvSpPr txBox="1"/>
          <p:nvPr/>
        </p:nvSpPr>
        <p:spPr>
          <a:xfrm>
            <a:off x="558921" y="730088"/>
            <a:ext cx="703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R-parity is not a symmetry of the most general MSSM </a:t>
            </a:r>
            <a:r>
              <a:rPr lang="en-US" dirty="0" err="1"/>
              <a:t>Lagrangian</a:t>
            </a:r>
            <a:r>
              <a:rPr lang="en-US" dirty="0"/>
              <a:t>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4977E3-B31B-4B2A-8643-90D77DE8876F}"/>
                  </a:ext>
                </a:extLst>
              </p:cNvPr>
              <p:cNvSpPr txBox="1"/>
              <p:nvPr/>
            </p:nvSpPr>
            <p:spPr>
              <a:xfrm>
                <a:off x="6708842" y="1417084"/>
                <a:ext cx="1893467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4977E3-B31B-4B2A-8643-90D77DE8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842" y="1417084"/>
                <a:ext cx="1893467" cy="295594"/>
              </a:xfrm>
              <a:prstGeom prst="rect">
                <a:avLst/>
              </a:prstGeom>
              <a:blipFill>
                <a:blip r:embed="rId4"/>
                <a:stretch>
                  <a:fillRect l="-2667" r="-66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E41C6530-0FEC-4EB3-8E0A-64B255AC3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883" y="813293"/>
            <a:ext cx="3251622" cy="17987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915BF42-D715-4992-B139-A7AD0C99E737}"/>
              </a:ext>
            </a:extLst>
          </p:cNvPr>
          <p:cNvSpPr txBox="1"/>
          <p:nvPr/>
        </p:nvSpPr>
        <p:spPr>
          <a:xfrm>
            <a:off x="650912" y="2360633"/>
            <a:ext cx="62856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RPV: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L-</a:t>
            </a:r>
            <a:r>
              <a:rPr lang="en-US" dirty="0" err="1"/>
              <a:t>volating</a:t>
            </a:r>
            <a:r>
              <a:rPr lang="en-US" dirty="0"/>
              <a:t> terms – origin of light neutrino mass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LSP can carry charge and decay to SM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Various detector signatures depending on coupling </a:t>
            </a:r>
          </a:p>
          <a:p>
            <a:r>
              <a:rPr lang="en-US" dirty="0"/>
              <a:t>      strength (triple resonances, SS leptons, </a:t>
            </a:r>
            <a:r>
              <a:rPr lang="en-US" dirty="0" err="1"/>
              <a:t>multijets</a:t>
            </a:r>
            <a:r>
              <a:rPr lang="en-US" dirty="0"/>
              <a:t>…, LLP)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</a:rPr>
              <a:t>DM candidate – gravitino, </a:t>
            </a:r>
            <a:r>
              <a:rPr lang="en-US" dirty="0" err="1">
                <a:solidFill>
                  <a:srgbClr val="FFFF00"/>
                </a:solidFill>
              </a:rPr>
              <a:t>axino</a:t>
            </a:r>
            <a:r>
              <a:rPr lang="en-US" dirty="0">
                <a:solidFill>
                  <a:srgbClr val="FFFF00"/>
                </a:solidFill>
              </a:rPr>
              <a:t> !!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D4FFB9-DB19-463C-A4AF-30BB66CE9B2B}"/>
              </a:ext>
            </a:extLst>
          </p:cNvPr>
          <p:cNvSpPr txBox="1"/>
          <p:nvPr/>
        </p:nvSpPr>
        <p:spPr>
          <a:xfrm>
            <a:off x="2908228" y="2074398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too many free parameters!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01CD013-CA9C-038E-FB72-9E0A021599E7}"/>
              </a:ext>
            </a:extLst>
          </p:cNvPr>
          <p:cNvGrpSpPr/>
          <p:nvPr/>
        </p:nvGrpSpPr>
        <p:grpSpPr>
          <a:xfrm>
            <a:off x="650912" y="4505762"/>
            <a:ext cx="10314672" cy="2141381"/>
            <a:chOff x="650912" y="4505762"/>
            <a:chExt cx="10314672" cy="214138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4CF4C3-9016-BBB9-C659-64FEEED18ED7}"/>
                </a:ext>
              </a:extLst>
            </p:cNvPr>
            <p:cNvSpPr txBox="1"/>
            <p:nvPr/>
          </p:nvSpPr>
          <p:spPr>
            <a:xfrm>
              <a:off x="1607782" y="4505762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а)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58EC0D64-D1D3-4A45-1F4E-7A43056B0A28}"/>
                </a:ext>
              </a:extLst>
            </p:cNvPr>
            <p:cNvGrpSpPr/>
            <p:nvPr/>
          </p:nvGrpSpPr>
          <p:grpSpPr>
            <a:xfrm>
              <a:off x="650912" y="4542563"/>
              <a:ext cx="10314672" cy="2104580"/>
              <a:chOff x="650912" y="4542563"/>
              <a:chExt cx="10314672" cy="210458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2EB4443-DAE2-4595-B993-3208C02A6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0912" y="4544537"/>
                <a:ext cx="10314672" cy="2102606"/>
              </a:xfrm>
              <a:prstGeom prst="rect">
                <a:avLst/>
              </a:prstGeom>
            </p:spPr>
          </p:pic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0FCE5485-92C4-4C09-9F2A-4392BE796BCA}"/>
                  </a:ext>
                </a:extLst>
              </p:cNvPr>
              <p:cNvSpPr/>
              <p:nvPr/>
            </p:nvSpPr>
            <p:spPr>
              <a:xfrm>
                <a:off x="3017520" y="5252694"/>
                <a:ext cx="521208" cy="35818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4129C7-570B-4FB3-A342-2D9CC9395B62}"/>
                  </a:ext>
                </a:extLst>
              </p:cNvPr>
              <p:cNvSpPr txBox="1"/>
              <p:nvPr/>
            </p:nvSpPr>
            <p:spPr>
              <a:xfrm>
                <a:off x="2939358" y="4959860"/>
                <a:ext cx="5902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RPV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F2BEAD-C22B-A9D1-4ABB-BC93196B8939}"/>
                  </a:ext>
                </a:extLst>
              </p:cNvPr>
              <p:cNvSpPr txBox="1"/>
              <p:nvPr/>
            </p:nvSpPr>
            <p:spPr>
              <a:xfrm>
                <a:off x="4136448" y="4542563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б)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FE3518-78DB-3035-87D1-3E62BC01AEF5}"/>
                  </a:ext>
                </a:extLst>
              </p:cNvPr>
              <p:cNvSpPr txBox="1"/>
              <p:nvPr/>
            </p:nvSpPr>
            <p:spPr>
              <a:xfrm>
                <a:off x="1649500" y="4545371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а)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74A3F-6C65-7813-F5D3-2936DEFD4757}"/>
                  </a:ext>
                </a:extLst>
              </p:cNvPr>
              <p:cNvSpPr txBox="1"/>
              <p:nvPr/>
            </p:nvSpPr>
            <p:spPr>
              <a:xfrm>
                <a:off x="6481964" y="4544537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в)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8088A8-4C90-E792-1FBE-2F29B649DC06}"/>
                  </a:ext>
                </a:extLst>
              </p:cNvPr>
              <p:cNvSpPr txBox="1"/>
              <p:nvPr/>
            </p:nvSpPr>
            <p:spPr>
              <a:xfrm>
                <a:off x="8892988" y="4544537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г)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63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36DD62-FDD8-4421-A6F2-3EF213085597}"/>
              </a:ext>
            </a:extLst>
          </p:cNvPr>
          <p:cNvSpPr txBox="1"/>
          <p:nvPr/>
        </p:nvSpPr>
        <p:spPr>
          <a:xfrm>
            <a:off x="4181167" y="154368"/>
            <a:ext cx="283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MFV SUSY basis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A5C4A-5146-4292-A748-22E37FF3810E}"/>
              </a:ext>
            </a:extLst>
          </p:cNvPr>
          <p:cNvSpPr txBox="1"/>
          <p:nvPr/>
        </p:nvSpPr>
        <p:spPr>
          <a:xfrm>
            <a:off x="286834" y="554478"/>
            <a:ext cx="11097446" cy="376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</a:rPr>
              <a:t>Csaba </a:t>
            </a:r>
            <a:r>
              <a:rPr lang="en-US" sz="1400" dirty="0" err="1">
                <a:latin typeface="Arial" panose="020B0604020202020204" pitchFamily="34" charset="0"/>
              </a:rPr>
              <a:t>Csaki</a:t>
            </a:r>
            <a:r>
              <a:rPr lang="en-US" sz="1400" dirty="0">
                <a:latin typeface="Arial" panose="020B0604020202020204" pitchFamily="34" charset="0"/>
              </a:rPr>
              <a:t>, Yuval Grossman, and Ben Heidenreich “MFV SUSY: A Natural Theory for R-parity Violation”, arXiv:1111.1239 [hep-</a:t>
            </a:r>
            <a:r>
              <a:rPr lang="en-US" sz="1400" dirty="0" err="1">
                <a:latin typeface="Arial" panose="020B0604020202020204" pitchFamily="34" charset="0"/>
              </a:rPr>
              <a:t>ph</a:t>
            </a:r>
            <a:r>
              <a:rPr lang="en-US" sz="1400" dirty="0">
                <a:latin typeface="Arial" panose="020B0604020202020204" pitchFamily="34" charset="0"/>
              </a:rPr>
              <a:t>]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6E7B7-87E6-4B28-83AF-DB6FFAF66C30}"/>
              </a:ext>
            </a:extLst>
          </p:cNvPr>
          <p:cNvSpPr txBox="1"/>
          <p:nvPr/>
        </p:nvSpPr>
        <p:spPr>
          <a:xfrm>
            <a:off x="286834" y="1146051"/>
            <a:ext cx="11758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Irreducible reps. of GUT for matter fields:</a:t>
            </a:r>
          </a:p>
          <a:p>
            <a:endParaRPr lang="en-US" dirty="0"/>
          </a:p>
          <a:p>
            <a:r>
              <a:rPr lang="en-US" dirty="0"/>
              <a:t>U(3)</a:t>
            </a:r>
            <a:r>
              <a:rPr lang="en-US" baseline="30000" dirty="0"/>
              <a:t>5</a:t>
            </a:r>
            <a:r>
              <a:rPr lang="en-US" dirty="0"/>
              <a:t> symmetry in the limit of vanishing Yukawa couplings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breaking of flavor symmetry (FCNC + soft terms), </a:t>
            </a:r>
          </a:p>
          <a:p>
            <a:r>
              <a:rPr lang="en-US" dirty="0"/>
              <a:t>scale of FSB?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FD0962-A289-487C-A2B5-E7641EEA960A}"/>
                  </a:ext>
                </a:extLst>
              </p:cNvPr>
              <p:cNvSpPr txBox="1"/>
              <p:nvPr/>
            </p:nvSpPr>
            <p:spPr>
              <a:xfrm>
                <a:off x="4732020" y="1146051"/>
                <a:ext cx="3194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=1,2,3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FD0962-A289-487C-A2B5-E7641EEA9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020" y="1146051"/>
                <a:ext cx="3194785" cy="276999"/>
              </a:xfrm>
              <a:prstGeom prst="rect">
                <a:avLst/>
              </a:prstGeom>
              <a:blipFill>
                <a:blip r:embed="rId3"/>
                <a:stretch>
                  <a:fillRect l="-2099" r="-1527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CDD37A09-8354-4664-8C67-A3461349947C}"/>
              </a:ext>
            </a:extLst>
          </p:cNvPr>
          <p:cNvSpPr/>
          <p:nvPr/>
        </p:nvSpPr>
        <p:spPr>
          <a:xfrm>
            <a:off x="8101584" y="1158911"/>
            <a:ext cx="713232" cy="251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97F0B9-07FE-437D-9F95-F7DE6A629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14" y="2684325"/>
            <a:ext cx="8028878" cy="35795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F708EF-756B-4169-AC8E-EB18B1F0DC2D}"/>
              </a:ext>
            </a:extLst>
          </p:cNvPr>
          <p:cNvSpPr txBox="1"/>
          <p:nvPr/>
        </p:nvSpPr>
        <p:spPr>
          <a:xfrm>
            <a:off x="8531352" y="2734056"/>
            <a:ext cx="370806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“</a:t>
            </a:r>
            <a:r>
              <a:rPr lang="en-US" dirty="0" err="1"/>
              <a:t>Spurions</a:t>
            </a:r>
            <a:r>
              <a:rPr lang="en-US" dirty="0"/>
              <a:t>” </a:t>
            </a:r>
            <a:r>
              <a:rPr lang="en-US" i="1" dirty="0"/>
              <a:t>Y</a:t>
            </a:r>
            <a:r>
              <a:rPr lang="en-US" i="1" baseline="-25000" dirty="0"/>
              <a:t>u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i="1" baseline="-25000" dirty="0"/>
              <a:t>d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i="1" baseline="-25000" dirty="0"/>
              <a:t>e</a:t>
            </a:r>
            <a:r>
              <a:rPr lang="en-US" dirty="0"/>
              <a:t> – </a:t>
            </a:r>
            <a:r>
              <a:rPr lang="en-US" u="sng" dirty="0"/>
              <a:t>the only</a:t>
            </a:r>
          </a:p>
          <a:p>
            <a:r>
              <a:rPr lang="en-US" u="sng" dirty="0"/>
              <a:t>sources of FSB </a:t>
            </a:r>
            <a:r>
              <a:rPr lang="en-US" dirty="0"/>
              <a:t>– VEVs of some</a:t>
            </a:r>
          </a:p>
          <a:p>
            <a:r>
              <a:rPr lang="en-US" dirty="0"/>
              <a:t>heavy chiral </a:t>
            </a:r>
            <a:r>
              <a:rPr lang="en-US" dirty="0" err="1"/>
              <a:t>superfields</a:t>
            </a:r>
            <a:r>
              <a:rPr lang="en-US" dirty="0"/>
              <a:t> in the </a:t>
            </a:r>
          </a:p>
          <a:p>
            <a:r>
              <a:rPr lang="en-US" dirty="0"/>
              <a:t>UV theory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no </a:t>
            </a:r>
            <a:r>
              <a:rPr lang="en-US" i="1" dirty="0"/>
              <a:t>Y</a:t>
            </a:r>
            <a:r>
              <a:rPr lang="en-US" i="1" baseline="30000" dirty="0"/>
              <a:t>+</a:t>
            </a:r>
            <a:r>
              <a:rPr lang="en-US" dirty="0"/>
              <a:t> terms in the </a:t>
            </a:r>
            <a:r>
              <a:rPr lang="en-US" dirty="0" err="1"/>
              <a:t>superpot</a:t>
            </a:r>
            <a:r>
              <a:rPr lang="en-US" dirty="0"/>
              <a:t>.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r>
              <a:rPr lang="en-US" dirty="0">
                <a:sym typeface="Wingdings" panose="05000000000000000000" pitchFamily="2" charset="2"/>
              </a:rPr>
              <a:t>very restrictive framework for </a:t>
            </a:r>
          </a:p>
          <a:p>
            <a:r>
              <a:rPr lang="en-US" dirty="0">
                <a:sym typeface="Wingdings" panose="05000000000000000000" pitchFamily="2" charset="2"/>
              </a:rPr>
              <a:t>possible RPV terms and couplings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No suppositions about B- and </a:t>
            </a:r>
          </a:p>
          <a:p>
            <a:r>
              <a:rPr lang="en-US" dirty="0"/>
              <a:t>L-number conservation, no </a:t>
            </a:r>
          </a:p>
          <a:p>
            <a:r>
              <a:rPr lang="en-US" dirty="0"/>
              <a:t>R-parity conservation, FCNC</a:t>
            </a:r>
          </a:p>
          <a:p>
            <a:r>
              <a:rPr lang="en-US" dirty="0"/>
              <a:t>suppression.</a:t>
            </a:r>
          </a:p>
        </p:txBody>
      </p:sp>
    </p:spTree>
    <p:extLst>
      <p:ext uri="{BB962C8B-B14F-4D97-AF65-F5344CB8AC3E}">
        <p14:creationId xmlns:p14="http://schemas.microsoft.com/office/powerpoint/2010/main" val="181175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36DD62-FDD8-4421-A6F2-3EF213085597}"/>
              </a:ext>
            </a:extLst>
          </p:cNvPr>
          <p:cNvSpPr txBox="1"/>
          <p:nvPr/>
        </p:nvSpPr>
        <p:spPr>
          <a:xfrm>
            <a:off x="3012125" y="131218"/>
            <a:ext cx="6327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RPC SUSY at the LHC,  search strategy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AB661-FAEF-422F-8B09-28BBEA817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49" y="678740"/>
            <a:ext cx="10406387" cy="55005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B739F0-98A0-4B92-871D-FE7CDF9C97B9}"/>
              </a:ext>
            </a:extLst>
          </p:cNvPr>
          <p:cNvSpPr txBox="1"/>
          <p:nvPr/>
        </p:nvSpPr>
        <p:spPr>
          <a:xfrm>
            <a:off x="8402294" y="6179259"/>
            <a:ext cx="3049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Slide by Ian Dykes, LHCP 2020</a:t>
            </a:r>
          </a:p>
        </p:txBody>
      </p:sp>
    </p:spTree>
    <p:extLst>
      <p:ext uri="{BB962C8B-B14F-4D97-AF65-F5344CB8AC3E}">
        <p14:creationId xmlns:p14="http://schemas.microsoft.com/office/powerpoint/2010/main" val="4366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F6FFFC4-C7D6-47C9-9BF2-1A59C1527400}"/>
              </a:ext>
            </a:extLst>
          </p:cNvPr>
          <p:cNvSpPr txBox="1"/>
          <p:nvPr/>
        </p:nvSpPr>
        <p:spPr>
          <a:xfrm>
            <a:off x="2426792" y="81216"/>
            <a:ext cx="7475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RPC  SUSY, ATLAS/CMS RUN2, prompt/LLP</a:t>
            </a:r>
            <a:endParaRPr lang="ru-RU" sz="2800" dirty="0">
              <a:solidFill>
                <a:schemeClr val="accent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EC5250-6BCE-4648-B808-BECFD6C9ACBE}"/>
              </a:ext>
            </a:extLst>
          </p:cNvPr>
          <p:cNvGrpSpPr/>
          <p:nvPr/>
        </p:nvGrpSpPr>
        <p:grpSpPr>
          <a:xfrm>
            <a:off x="296252" y="1158242"/>
            <a:ext cx="4122532" cy="3486912"/>
            <a:chOff x="5899292" y="1670385"/>
            <a:chExt cx="4500997" cy="358440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1F6374F-8A87-4FFD-88CC-4CFE1DA69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9292" y="1670385"/>
              <a:ext cx="4500997" cy="358440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CD6A99C-0260-454C-9A51-9027F3B70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6884" y="1670385"/>
              <a:ext cx="1873405" cy="289932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4E8E6A0-88A4-40EB-A8DA-ADB2C95A7620}"/>
              </a:ext>
            </a:extLst>
          </p:cNvPr>
          <p:cNvSpPr txBox="1"/>
          <p:nvPr/>
        </p:nvSpPr>
        <p:spPr>
          <a:xfrm>
            <a:off x="774602" y="4733041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jet multiplicity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ECF143-4771-4AFF-8C43-F87093D9957F}"/>
              </a:ext>
            </a:extLst>
          </p:cNvPr>
          <p:cNvSpPr txBox="1"/>
          <p:nvPr/>
        </p:nvSpPr>
        <p:spPr>
          <a:xfrm>
            <a:off x="4868513" y="4748603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Same-sign leptons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066252-3424-48E7-B6C6-2FB4ABC620C5}"/>
              </a:ext>
            </a:extLst>
          </p:cNvPr>
          <p:cNvGrpSpPr/>
          <p:nvPr/>
        </p:nvGrpSpPr>
        <p:grpSpPr>
          <a:xfrm>
            <a:off x="4529328" y="1158242"/>
            <a:ext cx="3670434" cy="3486912"/>
            <a:chOff x="4666488" y="1158242"/>
            <a:chExt cx="3670434" cy="34869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59BED33-24CA-4D55-8270-EB0F28C2D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6488" y="1158242"/>
              <a:ext cx="3670434" cy="348691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E4B0976-FBD5-4862-849B-23DE581C6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3131" y="2494082"/>
              <a:ext cx="1471961" cy="278780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17FB5FF-5947-4788-A17E-CA29E589F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214" y="2953925"/>
            <a:ext cx="3836020" cy="381371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A50D686-7531-47E7-B190-43E2892A733D}"/>
              </a:ext>
            </a:extLst>
          </p:cNvPr>
          <p:cNvSpPr/>
          <p:nvPr/>
        </p:nvSpPr>
        <p:spPr>
          <a:xfrm>
            <a:off x="11439144" y="6318504"/>
            <a:ext cx="653090" cy="4174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BE250FB-2B3C-4FAE-9860-BE066DDBA3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9096" y="1158242"/>
            <a:ext cx="2542478" cy="16615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6FE8643-53D4-4FF8-91B7-AB932BCC7A11}"/>
              </a:ext>
            </a:extLst>
          </p:cNvPr>
          <p:cNvSpPr txBox="1"/>
          <p:nvPr/>
        </p:nvSpPr>
        <p:spPr>
          <a:xfrm>
            <a:off x="6364545" y="612005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Stop decay, LLP</a:t>
            </a:r>
          </a:p>
        </p:txBody>
      </p:sp>
    </p:spTree>
    <p:extLst>
      <p:ext uri="{BB962C8B-B14F-4D97-AF65-F5344CB8AC3E}">
        <p14:creationId xmlns:p14="http://schemas.microsoft.com/office/powerpoint/2010/main" val="24068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36DD62-FDD8-4421-A6F2-3EF213085597}"/>
              </a:ext>
            </a:extLst>
          </p:cNvPr>
          <p:cNvSpPr txBox="1"/>
          <p:nvPr/>
        </p:nvSpPr>
        <p:spPr>
          <a:xfrm>
            <a:off x="2820332" y="81216"/>
            <a:ext cx="6454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RPC SUSY, ATLAS RUN2, prompt/LLP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41C151-4E01-40FE-AD43-F72D71BF8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422082"/>
            <a:ext cx="5202936" cy="4507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D5CC89-58F2-465E-860C-7EE57C3E1915}"/>
              </a:ext>
            </a:extLst>
          </p:cNvPr>
          <p:cNvSpPr txBox="1"/>
          <p:nvPr/>
        </p:nvSpPr>
        <p:spPr>
          <a:xfrm>
            <a:off x="731520" y="795815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ATLAS-CONF-2018-003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044AFB-7AF3-487E-AD1A-87AA260BC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31" y="1405114"/>
            <a:ext cx="5996541" cy="45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62E548-2DFD-2E9A-EB06-5FA9530A761E}"/>
              </a:ext>
            </a:extLst>
          </p:cNvPr>
          <p:cNvSpPr txBox="1"/>
          <p:nvPr/>
        </p:nvSpPr>
        <p:spPr>
          <a:xfrm>
            <a:off x="469639" y="129239"/>
            <a:ext cx="837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Constrained MSSM (</a:t>
            </a:r>
            <a:r>
              <a:rPr lang="en-US" sz="2800" dirty="0" err="1">
                <a:solidFill>
                  <a:schemeClr val="accent1"/>
                </a:solidFill>
              </a:rPr>
              <a:t>mSUGRA</a:t>
            </a:r>
            <a:r>
              <a:rPr lang="en-US" sz="2800" dirty="0">
                <a:solidFill>
                  <a:schemeClr val="accent1"/>
                </a:solidFill>
              </a:rPr>
              <a:t>) : spectrum example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BAF655-4EE6-B779-22C8-FF3B58823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6403" y="533240"/>
            <a:ext cx="3835400" cy="42926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C9A53F-7137-6C25-0807-2A4DA4D17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712905" y="1512995"/>
            <a:ext cx="2542982" cy="784652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74680C-7CD7-E462-0F5C-1EF632168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090742" y="1660054"/>
            <a:ext cx="913918" cy="391877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BAC30B-3C00-36B7-7D1E-7CC8C5A15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497172" y="665910"/>
            <a:ext cx="3835401" cy="298557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410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F63E8-CB1A-48A1-A5AD-7E9533F6D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96" y="745873"/>
            <a:ext cx="11072608" cy="5893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1A3B3-5C80-4ADD-9412-9888C5254CE6}"/>
              </a:ext>
            </a:extLst>
          </p:cNvPr>
          <p:cNvSpPr txBox="1"/>
          <p:nvPr/>
        </p:nvSpPr>
        <p:spPr>
          <a:xfrm>
            <a:off x="2095014" y="137968"/>
            <a:ext cx="838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RPC SUSY (MSSM) at the LHC: pair SP production 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6723" y="118525"/>
            <a:ext cx="5285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MSSM: LSP as a DM candidate 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FD4DA61-0F12-4958-B523-19B6DF718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80" y="723696"/>
            <a:ext cx="7204811" cy="5915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E15F84-13C7-4DCA-A021-C50B8A808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830" y="487140"/>
            <a:ext cx="2670995" cy="4401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806A5-8EE8-44E7-867A-1CE3322EE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830" y="4879282"/>
            <a:ext cx="2670995" cy="194184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39C7241-CE28-4B79-9994-36780CE391C6}"/>
              </a:ext>
            </a:extLst>
          </p:cNvPr>
          <p:cNvSpPr/>
          <p:nvPr/>
        </p:nvSpPr>
        <p:spPr>
          <a:xfrm>
            <a:off x="8098276" y="3579779"/>
            <a:ext cx="762868" cy="440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9223" y="0"/>
                <a:ext cx="10515314" cy="546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</a:rPr>
                  <a:t>RUN2 LHC limits om MSSM, ATLAS&amp;CMS, high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𝑚𝑖𝑠</m:t>
                        </m:r>
                      </m:sup>
                    </m:sSubSup>
                    <m:r>
                      <a:rPr lang="ru-RU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signatures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endParaRPr lang="ru-RU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23" y="0"/>
                <a:ext cx="10515314" cy="546753"/>
              </a:xfrm>
              <a:prstGeom prst="rect">
                <a:avLst/>
              </a:prstGeom>
              <a:blipFill>
                <a:blip r:embed="rId3"/>
                <a:stretch>
                  <a:fillRect l="-1206" t="-909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6B87149-3B9A-42FD-BAA8-5A47F848E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73" y="569315"/>
            <a:ext cx="2755740" cy="2643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6FD7C-F6CA-463F-8569-D443BA5CA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661" y="578872"/>
            <a:ext cx="2755741" cy="26439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C85F4-A7C9-4B5D-919D-D24364F69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880" y="569314"/>
            <a:ext cx="2765703" cy="2653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3F58EC-00FA-4D14-93CD-4336DE3F9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573" y="3370127"/>
            <a:ext cx="3384733" cy="3300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082376-DD14-42CA-93B8-B70FCBEFE2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8690" y="3370127"/>
            <a:ext cx="3384733" cy="3300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CF6BD1-6E66-4F0C-BDF0-8BB4EEDBD8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5807" y="3384064"/>
            <a:ext cx="4551070" cy="32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1610" y="6026"/>
            <a:ext cx="4597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ATLAS/CMS SUSY Limits, 2023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36BEE-BE69-42A3-8A07-7DF65C71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5" y="443897"/>
            <a:ext cx="9786562" cy="6338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8E4D4-00B7-4F1B-9CAE-AF5DF193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672" y="443897"/>
            <a:ext cx="4429328" cy="6321684"/>
          </a:xfrm>
          <a:prstGeom prst="rect">
            <a:avLst/>
          </a:prstGeom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7FA4D641-122F-1961-8B7D-EF47A5E5656F}"/>
              </a:ext>
            </a:extLst>
          </p:cNvPr>
          <p:cNvGrpSpPr/>
          <p:nvPr/>
        </p:nvGrpSpPr>
        <p:grpSpPr>
          <a:xfrm>
            <a:off x="2083128" y="3541464"/>
            <a:ext cx="7454492" cy="1418676"/>
            <a:chOff x="2432458" y="2514599"/>
            <a:chExt cx="7454492" cy="1418676"/>
          </a:xfrm>
        </p:grpSpPr>
        <p:sp>
          <p:nvSpPr>
            <p:cNvPr id="6" name="Rectangle: Rounded Corners 14">
              <a:extLst>
                <a:ext uri="{FF2B5EF4-FFF2-40B4-BE49-F238E27FC236}">
                  <a16:creationId xmlns:a16="http://schemas.microsoft.com/office/drawing/2014/main" id="{EAB954B3-7544-84A9-0E56-D8EF6737FB95}"/>
                </a:ext>
              </a:extLst>
            </p:cNvPr>
            <p:cNvSpPr/>
            <p:nvPr/>
          </p:nvSpPr>
          <p:spPr>
            <a:xfrm>
              <a:off x="2432458" y="2514599"/>
              <a:ext cx="7454492" cy="141867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247E5DE5-3667-6413-F4C7-2C19DF6F1DD7}"/>
                </a:ext>
              </a:extLst>
            </p:cNvPr>
            <p:cNvGrpSpPr/>
            <p:nvPr/>
          </p:nvGrpSpPr>
          <p:grpSpPr>
            <a:xfrm>
              <a:off x="2722806" y="2609836"/>
              <a:ext cx="7093886" cy="1323439"/>
              <a:chOff x="2722806" y="2609836"/>
              <a:chExt cx="7093886" cy="132343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BF5D7B-C24A-42DB-03CE-1BE52F32885F}"/>
                  </a:ext>
                </a:extLst>
              </p:cNvPr>
              <p:cNvSpPr txBox="1"/>
              <p:nvPr/>
            </p:nvSpPr>
            <p:spPr>
              <a:xfrm>
                <a:off x="2722806" y="2609836"/>
                <a:ext cx="70938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1"/>
                    </a:solidFill>
                  </a:rPr>
                  <a:t>Saving private Ryan</a:t>
                </a:r>
                <a:r>
                  <a:rPr lang="ru-RU" sz="32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supersymmetry</a:t>
                </a:r>
                <a:endParaRPr lang="en-US" sz="1600" dirty="0">
                  <a:solidFill>
                    <a:schemeClr val="accent1"/>
                  </a:solidFill>
                </a:endParaRPr>
              </a:p>
              <a:p>
                <a:pPr algn="ctr"/>
                <a:endParaRPr lang="en-US" sz="1600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en-US" sz="3000" dirty="0">
                    <a:solidFill>
                      <a:schemeClr val="accent1"/>
                    </a:solidFill>
                  </a:rPr>
                  <a:t>(Split SUSY, Stealth SUSY, RPV SUSY)</a:t>
                </a:r>
              </a:p>
            </p:txBody>
          </p:sp>
          <p:cxnSp>
            <p:nvCxnSpPr>
              <p:cNvPr id="9" name="Straight Connector 17">
                <a:extLst>
                  <a:ext uri="{FF2B5EF4-FFF2-40B4-BE49-F238E27FC236}">
                    <a16:creationId xmlns:a16="http://schemas.microsoft.com/office/drawing/2014/main" id="{3FA093CB-323A-4559-E01A-D89C1489F281}"/>
                  </a:ext>
                </a:extLst>
              </p:cNvPr>
              <p:cNvCxnSpPr/>
              <p:nvPr/>
            </p:nvCxnSpPr>
            <p:spPr>
              <a:xfrm>
                <a:off x="4267200" y="2924175"/>
                <a:ext cx="240982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271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36DD62-FDD8-4421-A6F2-3EF213085597}"/>
              </a:ext>
            </a:extLst>
          </p:cNvPr>
          <p:cNvSpPr txBox="1"/>
          <p:nvPr/>
        </p:nvSpPr>
        <p:spPr>
          <a:xfrm>
            <a:off x="3298011" y="136413"/>
            <a:ext cx="4541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GMSB, low scale SSB: basis</a:t>
            </a:r>
            <a:endParaRPr lang="ru-RU" sz="2800" dirty="0">
              <a:solidFill>
                <a:schemeClr val="accent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40ADC5-4340-4094-8DC1-8B4B3DC56CF0}"/>
              </a:ext>
            </a:extLst>
          </p:cNvPr>
          <p:cNvGrpSpPr/>
          <p:nvPr/>
        </p:nvGrpSpPr>
        <p:grpSpPr>
          <a:xfrm>
            <a:off x="7941530" y="1366904"/>
            <a:ext cx="3716257" cy="565507"/>
            <a:chOff x="3604316" y="1088041"/>
            <a:chExt cx="3716257" cy="56550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3014FF7-1ED7-46A0-9F43-C4805430F1DE}"/>
                </a:ext>
              </a:extLst>
            </p:cNvPr>
            <p:cNvSpPr/>
            <p:nvPr/>
          </p:nvSpPr>
          <p:spPr>
            <a:xfrm>
              <a:off x="3604316" y="1088041"/>
              <a:ext cx="3630225" cy="5655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0225A9A-2FD2-4484-9D2D-0C00E689B4EE}"/>
                    </a:ext>
                  </a:extLst>
                </p:cNvPr>
                <p:cNvSpPr txBox="1"/>
                <p:nvPr/>
              </p:nvSpPr>
              <p:spPr>
                <a:xfrm>
                  <a:off x="3690348" y="1088326"/>
                  <a:ext cx="363022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28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0225A9A-2FD2-4484-9D2D-0C00E689B4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0348" y="1088326"/>
                  <a:ext cx="3630225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2E3156-A276-40D2-94E0-A838C332AC55}"/>
              </a:ext>
            </a:extLst>
          </p:cNvPr>
          <p:cNvGrpSpPr/>
          <p:nvPr/>
        </p:nvGrpSpPr>
        <p:grpSpPr>
          <a:xfrm>
            <a:off x="3604316" y="1195657"/>
            <a:ext cx="3665524" cy="886503"/>
            <a:chOff x="7300040" y="1313205"/>
            <a:chExt cx="3665524" cy="88650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8CB086-D4D9-4504-BD9B-4648E80FA2B2}"/>
                </a:ext>
              </a:extLst>
            </p:cNvPr>
            <p:cNvSpPr/>
            <p:nvPr/>
          </p:nvSpPr>
          <p:spPr>
            <a:xfrm>
              <a:off x="7300040" y="1358086"/>
              <a:ext cx="3665524" cy="84162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52D42AA-109B-4200-A2B7-14D1AC03664A}"/>
                    </a:ext>
                  </a:extLst>
                </p:cNvPr>
                <p:cNvSpPr txBox="1"/>
                <p:nvPr/>
              </p:nvSpPr>
              <p:spPr>
                <a:xfrm>
                  <a:off x="7659989" y="1313205"/>
                  <a:ext cx="3171702" cy="8606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messenger sector </a:t>
                  </a:r>
                </a:p>
                <a:p>
                  <a:r>
                    <a:rPr lang="en-US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, …,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=1,..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52D42AA-109B-4200-A2B7-14D1AC0366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9989" y="1313205"/>
                  <a:ext cx="3171702" cy="860620"/>
                </a:xfrm>
                <a:prstGeom prst="rect">
                  <a:avLst/>
                </a:prstGeom>
                <a:blipFill>
                  <a:blip r:embed="rId4"/>
                  <a:stretch>
                    <a:fillRect l="-2879" t="-5674" r="-1919" b="-120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E3A182-C83A-4AF4-AE24-C01FE47B1163}"/>
              </a:ext>
            </a:extLst>
          </p:cNvPr>
          <p:cNvSpPr txBox="1"/>
          <p:nvPr/>
        </p:nvSpPr>
        <p:spPr>
          <a:xfrm>
            <a:off x="3741804" y="2503954"/>
            <a:ext cx="39837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chiral scalar </a:t>
            </a:r>
            <a:r>
              <a:rPr lang="en-US" dirty="0" err="1"/>
              <a:t>superfield</a:t>
            </a:r>
            <a:r>
              <a:rPr lang="en-US" dirty="0"/>
              <a:t>(s),  </a:t>
            </a:r>
          </a:p>
          <a:p>
            <a:r>
              <a:rPr lang="en-US" dirty="0"/>
              <a:t>fund. rep. 5+anti-5 (also 10+anti-10) </a:t>
            </a:r>
          </a:p>
          <a:p>
            <a:r>
              <a:rPr lang="en-US" dirty="0"/>
              <a:t>of SU(5) or</a:t>
            </a:r>
          </a:p>
          <a:p>
            <a:r>
              <a:rPr lang="en-US" dirty="0"/>
              <a:t>16+anti-16 of SO(10) for the GUT </a:t>
            </a:r>
          </a:p>
          <a:p>
            <a:r>
              <a:rPr lang="en-US" dirty="0"/>
              <a:t>group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A4C2AD-32C6-4DF7-8ED3-E33A42B8C7B4}"/>
              </a:ext>
            </a:extLst>
          </p:cNvPr>
          <p:cNvGrpSpPr/>
          <p:nvPr/>
        </p:nvGrpSpPr>
        <p:grpSpPr>
          <a:xfrm>
            <a:off x="564757" y="1377924"/>
            <a:ext cx="3003335" cy="537327"/>
            <a:chOff x="564757" y="868637"/>
            <a:chExt cx="3003335" cy="5373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712A37A-4BF4-4B85-81BF-CF028B58B53A}"/>
                </a:ext>
              </a:extLst>
            </p:cNvPr>
            <p:cNvSpPr/>
            <p:nvPr/>
          </p:nvSpPr>
          <p:spPr>
            <a:xfrm>
              <a:off x="564757" y="868637"/>
              <a:ext cx="2518823" cy="53732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1CC41C0-B22D-4772-B8F2-E8E95FF36E61}"/>
                </a:ext>
              </a:extLst>
            </p:cNvPr>
            <p:cNvSpPr txBox="1"/>
            <p:nvPr/>
          </p:nvSpPr>
          <p:spPr>
            <a:xfrm>
              <a:off x="769880" y="915772"/>
              <a:ext cx="2798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</a:rPr>
                <a:t>SM+SP, SUSY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3901F4B-D6A5-406E-A85F-1C3EC9F9246D}"/>
                </a:ext>
              </a:extLst>
            </p:cNvPr>
            <p:cNvCxnSpPr>
              <a:cxnSpLocks/>
            </p:cNvCxnSpPr>
            <p:nvPr/>
          </p:nvCxnSpPr>
          <p:spPr>
            <a:xfrm>
              <a:off x="1919948" y="1017293"/>
              <a:ext cx="908038" cy="22096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A9E165-7208-4A77-8EE6-7EB88BB040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6524" y="1017293"/>
              <a:ext cx="944742" cy="22096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AF1D85FE-A2D2-4359-B3AC-FDD17620BBDE}"/>
              </a:ext>
            </a:extLst>
          </p:cNvPr>
          <p:cNvSpPr/>
          <p:nvPr/>
        </p:nvSpPr>
        <p:spPr>
          <a:xfrm>
            <a:off x="6956985" y="2001493"/>
            <a:ext cx="1519504" cy="439029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CE65151B-4F01-48C5-AAFA-1CE468BF2A9B}"/>
              </a:ext>
            </a:extLst>
          </p:cNvPr>
          <p:cNvSpPr/>
          <p:nvPr/>
        </p:nvSpPr>
        <p:spPr>
          <a:xfrm flipH="1">
            <a:off x="2397667" y="1949705"/>
            <a:ext cx="1478867" cy="439029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288E95-920A-48B9-888E-569821679A00}"/>
              </a:ext>
            </a:extLst>
          </p:cNvPr>
          <p:cNvSpPr txBox="1"/>
          <p:nvPr/>
        </p:nvSpPr>
        <p:spPr>
          <a:xfrm>
            <a:off x="8000486" y="2476209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tree level interaction </a:t>
            </a:r>
            <a:r>
              <a:rPr lang="en-US" dirty="0" err="1"/>
              <a:t>goldstino</a:t>
            </a:r>
            <a:r>
              <a:rPr lang="en-US" dirty="0"/>
              <a:t>-MS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18617F-2910-44A3-91A9-B9642B0247BA}"/>
              </a:ext>
            </a:extLst>
          </p:cNvPr>
          <p:cNvSpPr txBox="1"/>
          <p:nvPr/>
        </p:nvSpPr>
        <p:spPr>
          <a:xfrm>
            <a:off x="588799" y="2477534"/>
            <a:ext cx="27558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one(two)loop suppressed</a:t>
            </a:r>
          </a:p>
          <a:p>
            <a:r>
              <a:rPr lang="en-US" dirty="0"/>
              <a:t>interactions with MS ,</a:t>
            </a:r>
          </a:p>
          <a:p>
            <a:r>
              <a:rPr lang="en-US" dirty="0"/>
              <a:t>soft SP masses, no flavor</a:t>
            </a:r>
          </a:p>
          <a:p>
            <a:r>
              <a:rPr lang="en-US" dirty="0"/>
              <a:t>violation enhancement </a:t>
            </a:r>
          </a:p>
          <a:p>
            <a:r>
              <a:rPr lang="en-US" dirty="0"/>
              <a:t>from soft terms,</a:t>
            </a:r>
          </a:p>
          <a:p>
            <a:r>
              <a:rPr lang="en-US" dirty="0">
                <a:solidFill>
                  <a:srgbClr val="FFFF00"/>
                </a:solidFill>
              </a:rPr>
              <a:t>LSP – gravitino</a:t>
            </a:r>
            <a:r>
              <a:rPr lang="en-US" dirty="0"/>
              <a:t>!  </a:t>
            </a:r>
          </a:p>
          <a:p>
            <a:endParaRPr lang="en-US" dirty="0"/>
          </a:p>
          <a:p>
            <a:r>
              <a:rPr lang="en-US" dirty="0"/>
              <a:t>Masses are depend on</a:t>
            </a:r>
          </a:p>
          <a:p>
            <a:r>
              <a:rPr lang="en-US" i="1" dirty="0">
                <a:solidFill>
                  <a:srgbClr val="FFFF00"/>
                </a:solidFill>
              </a:rPr>
              <a:t>F, M, 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521EC68-68C4-4EF9-8734-3B919AFF8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831" y="2974388"/>
            <a:ext cx="1809621" cy="56550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A330D9-7758-428E-8DDB-80D96AA26162}"/>
              </a:ext>
            </a:extLst>
          </p:cNvPr>
          <p:cNvSpPr txBox="1"/>
          <p:nvPr/>
        </p:nvSpPr>
        <p:spPr>
          <a:xfrm>
            <a:off x="3776629" y="4990445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“messenger index”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E829201-C510-410D-90F1-A786EF828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664" y="4033818"/>
            <a:ext cx="2550372" cy="7695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4A426A3-7D74-4BC1-A6F8-8AFA7132EA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364" y="5415168"/>
            <a:ext cx="938440" cy="6690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8FC9418-4E6B-437C-8630-18F986E87B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2241" y="5408483"/>
            <a:ext cx="1977901" cy="6593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E055DA3-71DB-4E0D-B7FA-87861FAF9146}"/>
              </a:ext>
            </a:extLst>
          </p:cNvPr>
          <p:cNvSpPr txBox="1"/>
          <p:nvPr/>
        </p:nvSpPr>
        <p:spPr>
          <a:xfrm>
            <a:off x="5141143" y="5466020"/>
            <a:ext cx="6680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                                                      (perturbative at the GUT scale),   </a:t>
            </a:r>
          </a:p>
          <a:p>
            <a:r>
              <a:rPr lang="en-US" dirty="0"/>
              <a:t>                                                       N ~ 5…10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995D28E-AB36-4F1B-A879-BC35A8201CF2}"/>
              </a:ext>
            </a:extLst>
          </p:cNvPr>
          <p:cNvCxnSpPr>
            <a:cxnSpLocks/>
          </p:cNvCxnSpPr>
          <p:nvPr/>
        </p:nvCxnSpPr>
        <p:spPr>
          <a:xfrm flipH="1">
            <a:off x="7665965" y="1263693"/>
            <a:ext cx="12671" cy="250650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E8B2841-52B6-48AA-AD7C-05101BF2D72B}"/>
              </a:ext>
            </a:extLst>
          </p:cNvPr>
          <p:cNvCxnSpPr>
            <a:cxnSpLocks/>
          </p:cNvCxnSpPr>
          <p:nvPr/>
        </p:nvCxnSpPr>
        <p:spPr>
          <a:xfrm>
            <a:off x="7582358" y="3798680"/>
            <a:ext cx="4593531" cy="2872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id="{111D0142-0AD3-95F6-83A1-05A444FCDDB1}"/>
              </a:ext>
            </a:extLst>
          </p:cNvPr>
          <p:cNvSpPr/>
          <p:nvPr/>
        </p:nvSpPr>
        <p:spPr>
          <a:xfrm rot="10800000">
            <a:off x="7624470" y="5608267"/>
            <a:ext cx="566262" cy="3686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36DD62-FDD8-4421-A6F2-3EF213085597}"/>
              </a:ext>
            </a:extLst>
          </p:cNvPr>
          <p:cNvSpPr txBox="1"/>
          <p:nvPr/>
        </p:nvSpPr>
        <p:spPr>
          <a:xfrm>
            <a:off x="3691977" y="77725"/>
            <a:ext cx="4865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GMSB SUSY, soft mass terms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C77A76-1B7A-4ABE-BE47-ABFBDAF1B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874" y="1731763"/>
            <a:ext cx="3405830" cy="1742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C47290-EB3C-4681-B61E-032D40D19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874" y="961173"/>
            <a:ext cx="5709424" cy="680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C23F85-02D8-4E6E-A9BC-1A4D00E545DF}"/>
                  </a:ext>
                </a:extLst>
              </p:cNvPr>
              <p:cNvSpPr txBox="1"/>
              <p:nvPr/>
            </p:nvSpPr>
            <p:spPr>
              <a:xfrm>
                <a:off x="9662730" y="2353945"/>
                <a:ext cx="1409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C23F85-02D8-4E6E-A9BC-1A4D00E54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730" y="2353945"/>
                <a:ext cx="1409617" cy="276999"/>
              </a:xfrm>
              <a:prstGeom prst="rect">
                <a:avLst/>
              </a:prstGeom>
              <a:blipFill>
                <a:blip r:embed="rId5"/>
                <a:stretch>
                  <a:fillRect l="-2597" t="-167391" r="-30736" b="-2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5A93D3D-6D1F-420F-AF1C-B67FC9F5B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814" y="961173"/>
            <a:ext cx="4010474" cy="4121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A6E92B-0967-4E0F-9B17-8E8E6AD4EBA1}"/>
              </a:ext>
            </a:extLst>
          </p:cNvPr>
          <p:cNvSpPr txBox="1"/>
          <p:nvPr/>
        </p:nvSpPr>
        <p:spPr>
          <a:xfrm>
            <a:off x="474537" y="579784"/>
            <a:ext cx="422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1-loop for </a:t>
            </a:r>
            <a:r>
              <a:rPr lang="en-US" dirty="0" err="1"/>
              <a:t>gauginos</a:t>
            </a:r>
            <a:r>
              <a:rPr lang="en-US" dirty="0"/>
              <a:t>, 2-loops for squarks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2A9C88E-D448-4483-A7FC-CA09A7F6669A}"/>
              </a:ext>
            </a:extLst>
          </p:cNvPr>
          <p:cNvSpPr/>
          <p:nvPr/>
        </p:nvSpPr>
        <p:spPr>
          <a:xfrm>
            <a:off x="7222111" y="3565112"/>
            <a:ext cx="484632" cy="493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9A9E96-05D3-4632-B549-14B4C9B07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767" y="4149254"/>
            <a:ext cx="3194553" cy="1308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B9292A-75D0-4D37-B124-FA5EA6E7A2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8576" y="4149254"/>
            <a:ext cx="3717678" cy="13084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8991A9-A138-434B-BF1F-38C03F1D7CBC}"/>
              </a:ext>
            </a:extLst>
          </p:cNvPr>
          <p:cNvSpPr txBox="1"/>
          <p:nvPr/>
        </p:nvSpPr>
        <p:spPr>
          <a:xfrm>
            <a:off x="7772400" y="362733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F&lt;&lt;M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3E14B9-A2F5-441F-90E3-B76CAB553C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8576" y="5514976"/>
            <a:ext cx="2567648" cy="633353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9690127-AA40-4C52-ABEC-B62B3DC12ABF}"/>
              </a:ext>
            </a:extLst>
          </p:cNvPr>
          <p:cNvSpPr/>
          <p:nvPr/>
        </p:nvSpPr>
        <p:spPr>
          <a:xfrm>
            <a:off x="3422215" y="6246679"/>
            <a:ext cx="4892040" cy="41852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3E2FE5-BC75-4195-87C1-3F3CD966DC2C}"/>
              </a:ext>
            </a:extLst>
          </p:cNvPr>
          <p:cNvSpPr txBox="1"/>
          <p:nvPr/>
        </p:nvSpPr>
        <p:spPr>
          <a:xfrm>
            <a:off x="3678372" y="6251960"/>
            <a:ext cx="437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All soft masses are proportional to </a:t>
            </a:r>
            <a:r>
              <a:rPr lang="en-US" i="1" dirty="0">
                <a:solidFill>
                  <a:srgbClr val="FFFF00"/>
                </a:solidFill>
              </a:rPr>
              <a:t>NF/M</a:t>
            </a:r>
          </a:p>
        </p:txBody>
      </p:sp>
    </p:spTree>
    <p:extLst>
      <p:ext uri="{BB962C8B-B14F-4D97-AF65-F5344CB8AC3E}">
        <p14:creationId xmlns:p14="http://schemas.microsoft.com/office/powerpoint/2010/main" val="2803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лифованный металл 16 х 9">
  <a:themeElements>
    <a:clrScheme name="Другая 5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92D050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892161_TF03030981.potx" id="{A9F9FE2A-D2B8-4BB9-A3DB-5B4410328550}" vid="{4F97FC31-6800-4C43-B147-47BB4AC3F0B5}"/>
    </a:ext>
  </a:extLst>
</a:theme>
</file>

<file path=ppt/theme/theme2.xml><?xml version="1.0" encoding="utf-8"?>
<a:theme xmlns:a="http://schemas.openxmlformats.org/drawingml/2006/main" name="Тема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A16170-AED4-43FB-90C7-1F1653EBFACC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55262</TotalTime>
  <Words>1405</Words>
  <Application>Microsoft Macintosh PowerPoint</Application>
  <PresentationFormat>Широкоэкранный</PresentationFormat>
  <Paragraphs>255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Cambria Math</vt:lpstr>
      <vt:lpstr>Georgia</vt:lpstr>
      <vt:lpstr>Wingdings</vt:lpstr>
      <vt:lpstr>Шлифованный металл 16 х 9</vt:lpstr>
      <vt:lpstr>SUSY and supersymmetric dark matter at the LHC after RUN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Сергей Шматов</dc:creator>
  <cp:lastModifiedBy>Microsoft Office User</cp:lastModifiedBy>
  <cp:revision>1333</cp:revision>
  <dcterms:created xsi:type="dcterms:W3CDTF">2020-05-10T23:13:59Z</dcterms:created>
  <dcterms:modified xsi:type="dcterms:W3CDTF">2024-11-04T13:38:48Z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