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51"/>
  </p:notesMasterIdLst>
  <p:handoutMasterIdLst>
    <p:handoutMasterId r:id="rId52"/>
  </p:handoutMasterIdLst>
  <p:sldIdLst>
    <p:sldId id="313" r:id="rId2"/>
    <p:sldId id="1081" r:id="rId3"/>
    <p:sldId id="553" r:id="rId4"/>
    <p:sldId id="709" r:id="rId5"/>
    <p:sldId id="3410" r:id="rId6"/>
    <p:sldId id="743" r:id="rId7"/>
    <p:sldId id="3370" r:id="rId8"/>
    <p:sldId id="3416" r:id="rId9"/>
    <p:sldId id="3409" r:id="rId10"/>
    <p:sldId id="555" r:id="rId11"/>
    <p:sldId id="556" r:id="rId12"/>
    <p:sldId id="3400" r:id="rId13"/>
    <p:sldId id="3401" r:id="rId14"/>
    <p:sldId id="3402" r:id="rId15"/>
    <p:sldId id="1088" r:id="rId16"/>
    <p:sldId id="538" r:id="rId17"/>
    <p:sldId id="3424" r:id="rId18"/>
    <p:sldId id="557" r:id="rId19"/>
    <p:sldId id="3425" r:id="rId20"/>
    <p:sldId id="559" r:id="rId21"/>
    <p:sldId id="561" r:id="rId22"/>
    <p:sldId id="571" r:id="rId23"/>
    <p:sldId id="543" r:id="rId24"/>
    <p:sldId id="558" r:id="rId25"/>
    <p:sldId id="562" r:id="rId26"/>
    <p:sldId id="563" r:id="rId27"/>
    <p:sldId id="564" r:id="rId28"/>
    <p:sldId id="565" r:id="rId29"/>
    <p:sldId id="567" r:id="rId30"/>
    <p:sldId id="535" r:id="rId31"/>
    <p:sldId id="570" r:id="rId32"/>
    <p:sldId id="3426" r:id="rId33"/>
    <p:sldId id="3421" r:id="rId34"/>
    <p:sldId id="540" r:id="rId35"/>
    <p:sldId id="3411" r:id="rId36"/>
    <p:sldId id="574" r:id="rId37"/>
    <p:sldId id="3423" r:id="rId38"/>
    <p:sldId id="356" r:id="rId39"/>
    <p:sldId id="3422" r:id="rId40"/>
    <p:sldId id="745" r:id="rId41"/>
    <p:sldId id="3392" r:id="rId42"/>
    <p:sldId id="757" r:id="rId43"/>
    <p:sldId id="3415" r:id="rId44"/>
    <p:sldId id="569" r:id="rId45"/>
    <p:sldId id="572" r:id="rId46"/>
    <p:sldId id="573" r:id="rId47"/>
    <p:sldId id="3374" r:id="rId48"/>
    <p:sldId id="3391" r:id="rId49"/>
    <p:sldId id="3381" r:id="rId50"/>
  </p:sldIdLst>
  <p:sldSz cx="9906000" cy="6858000" type="A4"/>
  <p:notesSz cx="6858000" cy="9144000"/>
  <p:defaultTextStyle>
    <a:defPPr>
      <a:defRPr lang="ru-RU"/>
    </a:defPPr>
    <a:lvl1pPr marL="0" algn="l" defTabSz="91429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8" algn="l" defTabSz="91429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96" algn="l" defTabSz="91429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45" algn="l" defTabSz="91429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92" algn="l" defTabSz="91429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40" algn="l" defTabSz="91429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88" algn="l" defTabSz="91429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36" algn="l" defTabSz="91429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84" algn="l" defTabSz="91429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rofessional" initials="P" lastIdx="0" clrIdx="0">
    <p:extLst>
      <p:ext uri="{19B8F6BF-5375-455C-9EA6-DF929625EA0E}">
        <p15:presenceInfo xmlns:p15="http://schemas.microsoft.com/office/powerpoint/2012/main" userId="Professional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11111"/>
    <a:srgbClr val="080808"/>
    <a:srgbClr val="030917"/>
    <a:srgbClr val="010219"/>
    <a:srgbClr val="00071A"/>
    <a:srgbClr val="0020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0662" autoAdjust="0"/>
    <p:restoredTop sz="89151" autoAdjust="0"/>
  </p:normalViewPr>
  <p:slideViewPr>
    <p:cSldViewPr>
      <p:cViewPr varScale="1">
        <p:scale>
          <a:sx n="97" d="100"/>
          <a:sy n="97" d="100"/>
        </p:scale>
        <p:origin x="984" y="192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>
        <p:scale>
          <a:sx n="125" d="100"/>
          <a:sy n="125" d="100"/>
        </p:scale>
        <p:origin x="1731" y="-1053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commentAuthors" Target="commentAuthor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0BE9639F-457D-4DD1-963A-1A3C46215F7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C14952C-D1E9-438C-8431-8A367018DB4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720463-1797-4C11-910E-5A8A9D7B41E9}" type="datetimeFigureOut">
              <a:rPr lang="ru-RU" smtClean="0"/>
              <a:t>04.11.2024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CBA7F9C-76A6-4BE4-9AE2-ACFC1712A6A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A0B993D-8656-4D23-8177-B545E715DD0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43F15D-427B-464D-A3F3-0C061A7CA4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55403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63A4EC-4B71-44DE-A387-366C03E05821}" type="datetimeFigureOut">
              <a:rPr lang="ru-RU" smtClean="0"/>
              <a:pPr/>
              <a:t>04.11.2024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2A151F-D67D-4185-AA95-2D86D9C43F5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29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48" algn="l" defTabSz="91429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96" algn="l" defTabSz="91429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45" algn="l" defTabSz="91429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92" algn="l" defTabSz="91429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40" algn="l" defTabSz="91429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88" algn="l" defTabSz="91429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36" algn="l" defTabSz="91429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84" algn="l" defTabSz="91429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2A151F-D67D-4185-AA95-2D86D9C43F56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33865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2A151F-D67D-4185-AA95-2D86D9C43F56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39779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2A151F-D67D-4185-AA95-2D86D9C43F56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62743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2A151F-D67D-4185-AA95-2D86D9C43F56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30752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2A151F-D67D-4185-AA95-2D86D9C43F56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57365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2A151F-D67D-4185-AA95-2D86D9C43F56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888568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2A151F-D67D-4185-AA95-2D86D9C43F56}" type="slidenum">
              <a:rPr lang="ru-RU" smtClean="0"/>
              <a:pPr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941174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2A151F-D67D-4185-AA95-2D86D9C43F56}" type="slidenum">
              <a:rPr lang="ru-RU" smtClean="0"/>
              <a:pPr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940844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2A151F-D67D-4185-AA95-2D86D9C43F56}" type="slidenum">
              <a:rPr lang="ru-RU" smtClean="0"/>
              <a:pPr/>
              <a:t>39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670075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2A151F-D67D-4185-AA95-2D86D9C43F56}" type="slidenum">
              <a:rPr lang="ru-RU" smtClean="0"/>
              <a:pPr/>
              <a:t>42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337884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2A151F-D67D-4185-AA95-2D86D9C43F56}" type="slidenum">
              <a:rPr lang="ru-RU" smtClean="0"/>
              <a:pPr/>
              <a:t>43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5258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2A151F-D67D-4185-AA95-2D86D9C43F56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3814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2A151F-D67D-4185-AA95-2D86D9C43F56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82626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2A151F-D67D-4185-AA95-2D86D9C43F56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20619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2A151F-D67D-4185-AA95-2D86D9C43F56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99295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2A151F-D67D-4185-AA95-2D86D9C43F56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08287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2A151F-D67D-4185-AA95-2D86D9C43F56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04455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2A151F-D67D-4185-AA95-2D86D9C43F56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82676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2A151F-D67D-4185-AA95-2D86D9C43F56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94852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29"/>
            <a:ext cx="84201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26B0F-FB29-441C-96BE-598CA485727A}" type="datetime1">
              <a:rPr lang="ru-RU" smtClean="0"/>
              <a:t>04.11.2024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Sergei Shmatov, SILAFAE 2024, Cinvestav, Mexico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B4A73-5931-42FD-882D-05F401D054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5E758-5AF6-4F40-A2CE-F03118A05419}" type="datetime1">
              <a:rPr lang="ru-RU" smtClean="0"/>
              <a:t>04.11.2024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Sergei Shmatov, SILAFAE 2024, Cinvestav, Mexico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B4A73-5931-42FD-882D-05F401D054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74640"/>
            <a:ext cx="222885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274640"/>
            <a:ext cx="652145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74156-B1CD-4CAC-9005-A60E51C09B1B}" type="datetime1">
              <a:rPr lang="ru-RU" smtClean="0"/>
              <a:t>04.11.2024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Sergei Shmatov, SILAFAE 2024, Cinvestav, Mexico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B4A73-5931-42FD-882D-05F401D054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190112" y="6464861"/>
            <a:ext cx="2311400" cy="365125"/>
          </a:xfrm>
        </p:spPr>
        <p:txBody>
          <a:bodyPr/>
          <a:lstStyle>
            <a:lvl1pPr>
              <a:defRPr sz="1400">
                <a:solidFill>
                  <a:srgbClr val="002060"/>
                </a:solidFill>
              </a:defRPr>
            </a:lvl1pPr>
          </a:lstStyle>
          <a:p>
            <a:fld id="{E2E6005E-A22C-475D-B2C8-F938A322E6A5}" type="datetime1">
              <a:rPr lang="ru-RU" smtClean="0"/>
              <a:t>04.11.2024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0" y="6453336"/>
            <a:ext cx="5097016" cy="401485"/>
          </a:xfrm>
        </p:spPr>
        <p:txBody>
          <a:bodyPr/>
          <a:lstStyle>
            <a:lvl1pPr>
              <a:defRPr sz="1400">
                <a:solidFill>
                  <a:srgbClr val="002060"/>
                </a:solidFill>
              </a:defRPr>
            </a:lvl1pPr>
          </a:lstStyle>
          <a:p>
            <a:r>
              <a:rPr lang="en-US"/>
              <a:t>Sergei Shmatov, SILAFAE 2024, Cinvestav, Mexico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620023" y="6492875"/>
            <a:ext cx="2311400" cy="365125"/>
          </a:xfrm>
        </p:spPr>
        <p:txBody>
          <a:bodyPr/>
          <a:lstStyle>
            <a:lvl1pPr>
              <a:defRPr sz="1400">
                <a:solidFill>
                  <a:srgbClr val="002060"/>
                </a:solidFill>
              </a:defRPr>
            </a:lvl1pPr>
          </a:lstStyle>
          <a:p>
            <a:fld id="{921B4A73-5931-42FD-882D-05F401D05453}" type="slidenum">
              <a:rPr lang="ru-RU" smtClean="0"/>
              <a:pPr/>
              <a:t>‹#›</a:t>
            </a:fld>
            <a:endParaRPr lang="ru-RU" dirty="0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B84A4A5B-BA5E-44CD-834D-85D8F35F6D15}"/>
              </a:ext>
            </a:extLst>
          </p:cNvPr>
          <p:cNvCxnSpPr/>
          <p:nvPr userDrawn="1"/>
        </p:nvCxnSpPr>
        <p:spPr>
          <a:xfrm>
            <a:off x="200472" y="6525344"/>
            <a:ext cx="9577064" cy="0"/>
          </a:xfrm>
          <a:prstGeom prst="line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6" y="4406903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4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9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4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59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88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3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18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F244A-3040-4511-9FAE-10102577408E}" type="datetime1">
              <a:rPr lang="ru-RU" smtClean="0"/>
              <a:t>04.11.2024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Sergei Shmatov, SILAFAE 2024, Cinvestav, Mexico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B4A73-5931-42FD-882D-05F401D054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5300" y="1600203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3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35550" y="1600203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3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80A7C-5305-4B9E-8300-EEBCADAFA037}" type="datetime1">
              <a:rPr lang="ru-RU" smtClean="0"/>
              <a:t>04.11.2024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Sergei Shmatov, SILAFAE 2024, Cinvestav, Mexico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B4A73-5931-42FD-882D-05F401D054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5"/>
            <a:ext cx="4376870" cy="639763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57148" indent="0">
              <a:buNone/>
              <a:defRPr sz="2000" b="1"/>
            </a:lvl2pPr>
            <a:lvl3pPr marL="914296" indent="0">
              <a:buNone/>
              <a:defRPr sz="1800" b="1"/>
            </a:lvl3pPr>
            <a:lvl4pPr marL="1371445" indent="0">
              <a:buNone/>
              <a:defRPr sz="1600" b="1"/>
            </a:lvl4pPr>
            <a:lvl5pPr marL="1828592" indent="0">
              <a:buNone/>
              <a:defRPr sz="1600" b="1"/>
            </a:lvl5pPr>
            <a:lvl6pPr marL="2285740" indent="0">
              <a:buNone/>
              <a:defRPr sz="1600" b="1"/>
            </a:lvl6pPr>
            <a:lvl7pPr marL="2742888" indent="0">
              <a:buNone/>
              <a:defRPr sz="1600" b="1"/>
            </a:lvl7pPr>
            <a:lvl8pPr marL="3200036" indent="0">
              <a:buNone/>
              <a:defRPr sz="1600" b="1"/>
            </a:lvl8pPr>
            <a:lvl9pPr marL="3657184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3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4" y="1535115"/>
            <a:ext cx="4378590" cy="639763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57148" indent="0">
              <a:buNone/>
              <a:defRPr sz="2000" b="1"/>
            </a:lvl2pPr>
            <a:lvl3pPr marL="914296" indent="0">
              <a:buNone/>
              <a:defRPr sz="1800" b="1"/>
            </a:lvl3pPr>
            <a:lvl4pPr marL="1371445" indent="0">
              <a:buNone/>
              <a:defRPr sz="1600" b="1"/>
            </a:lvl4pPr>
            <a:lvl5pPr marL="1828592" indent="0">
              <a:buNone/>
              <a:defRPr sz="1600" b="1"/>
            </a:lvl5pPr>
            <a:lvl6pPr marL="2285740" indent="0">
              <a:buNone/>
              <a:defRPr sz="1600" b="1"/>
            </a:lvl6pPr>
            <a:lvl7pPr marL="2742888" indent="0">
              <a:buNone/>
              <a:defRPr sz="1600" b="1"/>
            </a:lvl7pPr>
            <a:lvl8pPr marL="3200036" indent="0">
              <a:buNone/>
              <a:defRPr sz="1600" b="1"/>
            </a:lvl8pPr>
            <a:lvl9pPr marL="3657184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114" y="2174875"/>
            <a:ext cx="4378590" cy="3951288"/>
          </a:xfrm>
        </p:spPr>
        <p:txBody>
          <a:bodyPr/>
          <a:lstStyle>
            <a:lvl1pPr>
              <a:defRPr sz="23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FC76F-D57E-4161-8CEC-6DE1181AAA06}" type="datetime1">
              <a:rPr lang="ru-RU" smtClean="0"/>
              <a:t>04.11.2024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Sergei Shmatov, SILAFAE 2024, Cinvestav, Mexico</a:t>
            </a: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B4A73-5931-42FD-882D-05F401D054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4C37A-16C6-4D01-9140-A3D1290663B8}" type="datetime1">
              <a:rPr lang="ru-RU" smtClean="0"/>
              <a:t>04.11.2024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Sergei Shmatov, SILAFAE 2024, Cinvestav, Mexico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B4A73-5931-42FD-882D-05F401D054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32944-B527-43BE-A385-54F5A4AA8E64}" type="datetime1">
              <a:rPr lang="ru-RU" smtClean="0"/>
              <a:t>04.11.2024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Sergei Shmatov, SILAFAE 2024, Cinvestav, Mexico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B4A73-5931-42FD-882D-05F401D054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4" y="273051"/>
            <a:ext cx="3259006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72972" y="273054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3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4" y="1435104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48" indent="0">
              <a:buNone/>
              <a:defRPr sz="1200"/>
            </a:lvl2pPr>
            <a:lvl3pPr marL="914296" indent="0">
              <a:buNone/>
              <a:defRPr sz="1100"/>
            </a:lvl3pPr>
            <a:lvl4pPr marL="1371445" indent="0">
              <a:buNone/>
              <a:defRPr sz="900"/>
            </a:lvl4pPr>
            <a:lvl5pPr marL="1828592" indent="0">
              <a:buNone/>
              <a:defRPr sz="900"/>
            </a:lvl5pPr>
            <a:lvl6pPr marL="2285740" indent="0">
              <a:buNone/>
              <a:defRPr sz="900"/>
            </a:lvl6pPr>
            <a:lvl7pPr marL="2742888" indent="0">
              <a:buNone/>
              <a:defRPr sz="900"/>
            </a:lvl7pPr>
            <a:lvl8pPr marL="3200036" indent="0">
              <a:buNone/>
              <a:defRPr sz="900"/>
            </a:lvl8pPr>
            <a:lvl9pPr marL="3657184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6AD4E-424C-4080-B7D6-B69BE3FB856A}" type="datetime1">
              <a:rPr lang="ru-RU" smtClean="0"/>
              <a:t>04.11.2024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Sergei Shmatov, SILAFAE 2024, Cinvestav, Mexico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B4A73-5931-42FD-882D-05F401D054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1"/>
            <a:ext cx="59436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48" indent="0">
              <a:buNone/>
              <a:defRPr sz="2800"/>
            </a:lvl2pPr>
            <a:lvl3pPr marL="914296" indent="0">
              <a:buNone/>
              <a:defRPr sz="2300"/>
            </a:lvl3pPr>
            <a:lvl4pPr marL="1371445" indent="0">
              <a:buNone/>
              <a:defRPr sz="2000"/>
            </a:lvl4pPr>
            <a:lvl5pPr marL="1828592" indent="0">
              <a:buNone/>
              <a:defRPr sz="2000"/>
            </a:lvl5pPr>
            <a:lvl6pPr marL="2285740" indent="0">
              <a:buNone/>
              <a:defRPr sz="2000"/>
            </a:lvl6pPr>
            <a:lvl7pPr marL="2742888" indent="0">
              <a:buNone/>
              <a:defRPr sz="2000"/>
            </a:lvl7pPr>
            <a:lvl8pPr marL="3200036" indent="0">
              <a:buNone/>
              <a:defRPr sz="2000"/>
            </a:lvl8pPr>
            <a:lvl9pPr marL="3657184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41"/>
            <a:ext cx="59436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148" indent="0">
              <a:buNone/>
              <a:defRPr sz="1200"/>
            </a:lvl2pPr>
            <a:lvl3pPr marL="914296" indent="0">
              <a:buNone/>
              <a:defRPr sz="1100"/>
            </a:lvl3pPr>
            <a:lvl4pPr marL="1371445" indent="0">
              <a:buNone/>
              <a:defRPr sz="900"/>
            </a:lvl4pPr>
            <a:lvl5pPr marL="1828592" indent="0">
              <a:buNone/>
              <a:defRPr sz="900"/>
            </a:lvl5pPr>
            <a:lvl6pPr marL="2285740" indent="0">
              <a:buNone/>
              <a:defRPr sz="900"/>
            </a:lvl6pPr>
            <a:lvl7pPr marL="2742888" indent="0">
              <a:buNone/>
              <a:defRPr sz="900"/>
            </a:lvl7pPr>
            <a:lvl8pPr marL="3200036" indent="0">
              <a:buNone/>
              <a:defRPr sz="900"/>
            </a:lvl8pPr>
            <a:lvl9pPr marL="3657184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CEDA8-9AD0-4E9F-B7E7-88DA674D4136}" type="datetime1">
              <a:rPr lang="ru-RU" smtClean="0"/>
              <a:t>04.11.2024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Sergei Shmatov, SILAFAE 2024, Cinvestav, Mexico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B4A73-5931-42FD-882D-05F401D054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5806" y="0"/>
            <a:ext cx="8489663" cy="620688"/>
          </a:xfrm>
          <a:prstGeom prst="rect">
            <a:avLst/>
          </a:prstGeom>
        </p:spPr>
        <p:txBody>
          <a:bodyPr vert="horz" lIns="91429" tIns="45715" rIns="91429" bIns="45715" rtlCol="0" anchor="ctr">
            <a:no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600203"/>
            <a:ext cx="8915400" cy="4525963"/>
          </a:xfrm>
          <a:prstGeom prst="rect">
            <a:avLst/>
          </a:prstGeom>
        </p:spPr>
        <p:txBody>
          <a:bodyPr vert="horz" lIns="91429" tIns="45715" rIns="91429" bIns="45715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2"/>
            <a:ext cx="2311400" cy="365125"/>
          </a:xfrm>
          <a:prstGeom prst="rect">
            <a:avLst/>
          </a:prstGeom>
        </p:spPr>
        <p:txBody>
          <a:bodyPr vert="horz" lIns="91429" tIns="45715" rIns="91429" bIns="45715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0F39E-C0C9-4A56-9C36-992B93AE0070}" type="datetime1">
              <a:rPr lang="ru-RU" smtClean="0"/>
              <a:t>04.11.2024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0" y="6356352"/>
            <a:ext cx="3136900" cy="365125"/>
          </a:xfrm>
          <a:prstGeom prst="rect">
            <a:avLst/>
          </a:prstGeom>
        </p:spPr>
        <p:txBody>
          <a:bodyPr vert="horz" lIns="91429" tIns="45715" rIns="91429" bIns="45715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Sergei Shmatov, SILAFAE 2024, Cinvestav, Mexico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2"/>
            <a:ext cx="2311400" cy="365125"/>
          </a:xfrm>
          <a:prstGeom prst="rect">
            <a:avLst/>
          </a:prstGeom>
        </p:spPr>
        <p:txBody>
          <a:bodyPr vert="horz" lIns="91429" tIns="45715" rIns="91429" bIns="45715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1B4A73-5931-42FD-882D-05F401D05453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13314" name="Picture 2" descr="Photo | Joint Institute for Nuclear Research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8985448" y="5"/>
            <a:ext cx="920552" cy="764703"/>
          </a:xfrm>
          <a:prstGeom prst="rect">
            <a:avLst/>
          </a:prstGeom>
          <a:noFill/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FAEAD267-E89D-6B82-B2D4-6385333B2F4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552" y="-10027"/>
            <a:ext cx="647700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360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defTabSz="914296" rtl="0" eaLnBrk="1" latinLnBrk="0" hangingPunct="1">
        <a:spcBef>
          <a:spcPct val="0"/>
        </a:spcBef>
        <a:buNone/>
        <a:defRPr sz="3800" b="1" kern="1200">
          <a:solidFill>
            <a:schemeClr val="tx2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861" indent="-342861" algn="l" defTabSz="914296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66" indent="-285717" algn="l" defTabSz="914296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70" indent="-228574" algn="l" defTabSz="91429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17" indent="-228574" algn="l" defTabSz="914296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66" indent="-228574" algn="l" defTabSz="914296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14" indent="-228574" algn="l" defTabSz="91429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2" indent="-228574" algn="l" defTabSz="91429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0" indent="-228574" algn="l" defTabSz="91429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58" indent="-228574" algn="l" defTabSz="91429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2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8" algn="l" defTabSz="9142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6" algn="l" defTabSz="9142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5" algn="l" defTabSz="9142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2" algn="l" defTabSz="9142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0" algn="l" defTabSz="9142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88" algn="l" defTabSz="9142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36" algn="l" defTabSz="9142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84" algn="l" defTabSz="9142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hyperlink" Target="mailto:shmatov@cern.ch" TargetMode="Externa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cms-info.web.cern.ch/" TargetMode="External"/><Relationship Id="rId5" Type="http://schemas.openxmlformats.org/officeDocument/2006/relationships/hyperlink" Target="https://cms.cern/" TargetMode="External"/><Relationship Id="rId4" Type="http://schemas.openxmlformats.org/officeDocument/2006/relationships/hyperlink" Target="mailto:shmatov@jinr.ru" TargetMode="External"/><Relationship Id="rId9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emf"/><Relationship Id="rId3" Type="http://schemas.openxmlformats.org/officeDocument/2006/relationships/image" Target="../media/image31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9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emf"/><Relationship Id="rId13" Type="http://schemas.openxmlformats.org/officeDocument/2006/relationships/image" Target="../media/image47.emf"/><Relationship Id="rId3" Type="http://schemas.openxmlformats.org/officeDocument/2006/relationships/image" Target="../media/image38.emf"/><Relationship Id="rId7" Type="http://schemas.openxmlformats.org/officeDocument/2006/relationships/image" Target="../media/image42.emf"/><Relationship Id="rId12" Type="http://schemas.openxmlformats.org/officeDocument/2006/relationships/image" Target="../media/image46.emf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emf"/><Relationship Id="rId11" Type="http://schemas.openxmlformats.org/officeDocument/2006/relationships/hyperlink" Target="https://arxiv.org/abs/2103.11769" TargetMode="External"/><Relationship Id="rId5" Type="http://schemas.openxmlformats.org/officeDocument/2006/relationships/image" Target="../media/image40.emf"/><Relationship Id="rId10" Type="http://schemas.openxmlformats.org/officeDocument/2006/relationships/image" Target="../media/image45.emf"/><Relationship Id="rId4" Type="http://schemas.openxmlformats.org/officeDocument/2006/relationships/image" Target="../media/image39.emf"/><Relationship Id="rId9" Type="http://schemas.openxmlformats.org/officeDocument/2006/relationships/image" Target="../media/image44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emf"/><Relationship Id="rId11" Type="http://schemas.openxmlformats.org/officeDocument/2006/relationships/image" Target="../media/image60.png"/><Relationship Id="rId5" Type="http://schemas.openxmlformats.org/officeDocument/2006/relationships/image" Target="../media/image54.emf"/><Relationship Id="rId10" Type="http://schemas.openxmlformats.org/officeDocument/2006/relationships/image" Target="../media/image59.emf"/><Relationship Id="rId4" Type="http://schemas.openxmlformats.org/officeDocument/2006/relationships/image" Target="../media/image53.emf"/><Relationship Id="rId9" Type="http://schemas.openxmlformats.org/officeDocument/2006/relationships/image" Target="../media/image58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4.png"/><Relationship Id="rId4" Type="http://schemas.openxmlformats.org/officeDocument/2006/relationships/image" Target="../media/image63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66.png"/><Relationship Id="rId7" Type="http://schemas.openxmlformats.org/officeDocument/2006/relationships/hyperlink" Target="https://link.springer.com/article/10.1007/JHEP07(2021)208" TargetMode="External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10" Type="http://schemas.openxmlformats.org/officeDocument/2006/relationships/image" Target="../media/image72.png"/><Relationship Id="rId4" Type="http://schemas.openxmlformats.org/officeDocument/2006/relationships/image" Target="../media/image67.png"/><Relationship Id="rId9" Type="http://schemas.openxmlformats.org/officeDocument/2006/relationships/image" Target="../media/image7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4.png"/><Relationship Id="rId4" Type="http://schemas.openxmlformats.org/officeDocument/2006/relationships/hyperlink" Target="https://cms.cern/news/mapping-uncharted-territory-cms-reviews-searches-dark-matter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twiki.cern.ch/twiki/bin/view/CMSPublic/SummaryPlotsEXO13TeV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cms-results.web.cern.ch/cms-results/public-results/publications/EXO/LLP.html" TargetMode="Externa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image" Target="../media/image81.jpeg"/><Relationship Id="rId7" Type="http://schemas.openxmlformats.org/officeDocument/2006/relationships/image" Target="../media/image85.sv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png"/><Relationship Id="rId11" Type="http://schemas.openxmlformats.org/officeDocument/2006/relationships/image" Target="../media/image89.png"/><Relationship Id="rId5" Type="http://schemas.openxmlformats.org/officeDocument/2006/relationships/image" Target="../media/image83.svg"/><Relationship Id="rId10" Type="http://schemas.openxmlformats.org/officeDocument/2006/relationships/image" Target="../media/image88.png"/><Relationship Id="rId4" Type="http://schemas.openxmlformats.org/officeDocument/2006/relationships/image" Target="../media/image82.png"/><Relationship Id="rId9" Type="http://schemas.openxmlformats.org/officeDocument/2006/relationships/image" Target="../media/image87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hyperlink" Target="http://arxiv.org/abs/2409.10806" TargetMode="External"/><Relationship Id="rId3" Type="http://schemas.openxmlformats.org/officeDocument/2006/relationships/image" Target="../media/image91.emf"/><Relationship Id="rId7" Type="http://schemas.openxmlformats.org/officeDocument/2006/relationships/image" Target="../media/image1570.png"/><Relationship Id="rId12" Type="http://schemas.openxmlformats.org/officeDocument/2006/relationships/image" Target="../media/image95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Relationship Id="rId11" Type="http://schemas.openxmlformats.org/officeDocument/2006/relationships/image" Target="../media/image94.png"/><Relationship Id="rId5" Type="http://schemas.openxmlformats.org/officeDocument/2006/relationships/hyperlink" Target="https://cms.cern/news/detector-showers-wash-away-backgrounds-new-long-lived-particles" TargetMode="External"/><Relationship Id="rId10" Type="http://schemas.openxmlformats.org/officeDocument/2006/relationships/image" Target="../media/image93.png"/><Relationship Id="rId4" Type="http://schemas.openxmlformats.org/officeDocument/2006/relationships/image" Target="../media/image92.png"/><Relationship Id="rId9" Type="http://schemas.openxmlformats.org/officeDocument/2006/relationships/hyperlink" Target="https://doi.org/10.1103/PhysRevLett.127.261804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3" Type="http://schemas.openxmlformats.org/officeDocument/2006/relationships/image" Target="../media/image99.png"/><Relationship Id="rId7" Type="http://schemas.openxmlformats.org/officeDocument/2006/relationships/image" Target="../media/image870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60.png"/><Relationship Id="rId11" Type="http://schemas.openxmlformats.org/officeDocument/2006/relationships/image" Target="../media/image103.png"/><Relationship Id="rId10" Type="http://schemas.openxmlformats.org/officeDocument/2006/relationships/image" Target="../media/image102.png"/><Relationship Id="rId4" Type="http://schemas.openxmlformats.org/officeDocument/2006/relationships/hyperlink" Target="https://arxiv.org/abs/2303.01214" TargetMode="External"/><Relationship Id="rId9" Type="http://schemas.openxmlformats.org/officeDocument/2006/relationships/image" Target="../media/image101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png"/><Relationship Id="rId13" Type="http://schemas.openxmlformats.org/officeDocument/2006/relationships/hyperlink" Target="https://journals.aps.org/prd/abstract/10.1103/PhysRevD.104.032013" TargetMode="External"/><Relationship Id="rId18" Type="http://schemas.openxmlformats.org/officeDocument/2006/relationships/image" Target="../media/image1040.png"/><Relationship Id="rId3" Type="http://schemas.openxmlformats.org/officeDocument/2006/relationships/image" Target="../media/image104.png"/><Relationship Id="rId7" Type="http://schemas.openxmlformats.org/officeDocument/2006/relationships/image" Target="../media/image106.png"/><Relationship Id="rId12" Type="http://schemas.openxmlformats.org/officeDocument/2006/relationships/image" Target="../media/image111.png"/><Relationship Id="rId17" Type="http://schemas.openxmlformats.org/officeDocument/2006/relationships/image" Target="../media/image113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112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50.png"/><Relationship Id="rId11" Type="http://schemas.openxmlformats.org/officeDocument/2006/relationships/image" Target="../media/image110.png"/><Relationship Id="rId15" Type="http://schemas.openxmlformats.org/officeDocument/2006/relationships/oleObject" Target="../embeddings/oleObject1.bin"/><Relationship Id="rId10" Type="http://schemas.openxmlformats.org/officeDocument/2006/relationships/image" Target="../media/image109.png"/><Relationship Id="rId19" Type="http://schemas.openxmlformats.org/officeDocument/2006/relationships/hyperlink" Target="https://cms-results.web.cern.ch/cms-results/public-results/publications/HIG-22-002/index.html" TargetMode="External"/><Relationship Id="rId4" Type="http://schemas.openxmlformats.org/officeDocument/2006/relationships/image" Target="../media/image105.png"/><Relationship Id="rId9" Type="http://schemas.openxmlformats.org/officeDocument/2006/relationships/image" Target="../media/image108.png"/><Relationship Id="rId14" Type="http://schemas.openxmlformats.org/officeDocument/2006/relationships/image" Target="../media/image1021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9.png"/><Relationship Id="rId3" Type="http://schemas.openxmlformats.org/officeDocument/2006/relationships/image" Target="../media/image114.png"/><Relationship Id="rId7" Type="http://schemas.openxmlformats.org/officeDocument/2006/relationships/image" Target="../media/image118.png"/><Relationship Id="rId2" Type="http://schemas.openxmlformats.org/officeDocument/2006/relationships/image" Target="../media/image68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7.png"/><Relationship Id="rId5" Type="http://schemas.openxmlformats.org/officeDocument/2006/relationships/image" Target="../media/image116.png"/><Relationship Id="rId10" Type="http://schemas.openxmlformats.org/officeDocument/2006/relationships/hyperlink" Target="https://link.springer.com/article/10.1007/JHEP03(2020)103" TargetMode="External"/><Relationship Id="rId4" Type="http://schemas.openxmlformats.org/officeDocument/2006/relationships/image" Target="../media/image115.png"/><Relationship Id="rId9" Type="http://schemas.openxmlformats.org/officeDocument/2006/relationships/image" Target="../media/image120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hyperlink" Target="http://cds.cern.ch/record/2803725" TargetMode="External"/><Relationship Id="rId13" Type="http://schemas.openxmlformats.org/officeDocument/2006/relationships/image" Target="../media/image127.emf"/><Relationship Id="rId3" Type="http://schemas.openxmlformats.org/officeDocument/2006/relationships/image" Target="../media/image122.png"/><Relationship Id="rId7" Type="http://schemas.openxmlformats.org/officeDocument/2006/relationships/hyperlink" Target="https://cms-results.web.cern.ch/cms-results/public-results/publications/HIG-21-016/index.html" TargetMode="External"/><Relationship Id="rId12" Type="http://schemas.openxmlformats.org/officeDocument/2006/relationships/hyperlink" Target="https://link.springer.com/article/10.1140/epjc/s10052-022-10127-0" TargetMode="External"/><Relationship Id="rId2" Type="http://schemas.openxmlformats.org/officeDocument/2006/relationships/image" Target="../media/image12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4.png"/><Relationship Id="rId11" Type="http://schemas.openxmlformats.org/officeDocument/2006/relationships/image" Target="../media/image126.emf"/><Relationship Id="rId5" Type="http://schemas.openxmlformats.org/officeDocument/2006/relationships/image" Target="../media/image123.png"/><Relationship Id="rId10" Type="http://schemas.openxmlformats.org/officeDocument/2006/relationships/image" Target="../media/image125.emf"/><Relationship Id="rId4" Type="http://schemas.openxmlformats.org/officeDocument/2006/relationships/image" Target="../media/image780.png"/><Relationship Id="rId9" Type="http://schemas.openxmlformats.org/officeDocument/2006/relationships/image" Target="../media/image810.png"/><Relationship Id="rId14" Type="http://schemas.openxmlformats.org/officeDocument/2006/relationships/image" Target="../media/image128.emf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4.emf"/><Relationship Id="rId3" Type="http://schemas.openxmlformats.org/officeDocument/2006/relationships/image" Target="../media/image129.emf"/><Relationship Id="rId7" Type="http://schemas.openxmlformats.org/officeDocument/2006/relationships/image" Target="../media/image133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2.emf"/><Relationship Id="rId5" Type="http://schemas.openxmlformats.org/officeDocument/2006/relationships/image" Target="../media/image131.emf"/><Relationship Id="rId4" Type="http://schemas.openxmlformats.org/officeDocument/2006/relationships/image" Target="../media/image130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8.png"/><Relationship Id="rId7" Type="http://schemas.openxmlformats.org/officeDocument/2006/relationships/hyperlink" Target="https://cms-results-search.web.cern.ch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ms-results.web.cern.ch/cms-results/public-results/publications/" TargetMode="External"/><Relationship Id="rId5" Type="http://schemas.openxmlformats.org/officeDocument/2006/relationships/hyperlink" Target="http://cern.ch/cms-results/public-results/publications-vs-time/" TargetMode="External"/><Relationship Id="rId4" Type="http://schemas.openxmlformats.org/officeDocument/2006/relationships/hyperlink" Target="https://cms.cern/tags/physics-briefing?page=0" TargetMode="Externa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0.emf"/><Relationship Id="rId3" Type="http://schemas.openxmlformats.org/officeDocument/2006/relationships/image" Target="../media/image136.png"/><Relationship Id="rId7" Type="http://schemas.openxmlformats.org/officeDocument/2006/relationships/image" Target="../media/image139.emf"/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8.emf"/><Relationship Id="rId5" Type="http://schemas.openxmlformats.org/officeDocument/2006/relationships/image" Target="../media/image137.emf"/><Relationship Id="rId4" Type="http://schemas.openxmlformats.org/officeDocument/2006/relationships/hyperlink" Target="https://link.springer.com/article/10.1140%2Fepjc%2Fs10052-021-09472-3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hyperlink" Target="https://link.springer.com/article/10.1140/epjc/s10052-019-6730-7" TargetMode="External"/><Relationship Id="rId3" Type="http://schemas.openxmlformats.org/officeDocument/2006/relationships/image" Target="../media/image142.png"/><Relationship Id="rId7" Type="http://schemas.openxmlformats.org/officeDocument/2006/relationships/image" Target="../media/image144.emf"/><Relationship Id="rId2" Type="http://schemas.openxmlformats.org/officeDocument/2006/relationships/image" Target="../media/image14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80.png"/><Relationship Id="rId11" Type="http://schemas.openxmlformats.org/officeDocument/2006/relationships/image" Target="../media/image1020.png"/><Relationship Id="rId5" Type="http://schemas.openxmlformats.org/officeDocument/2006/relationships/hyperlink" Target="https://cms-results.web.cern.ch/cms-results/public-results/publications/B2G-20-003/index.html" TargetMode="External"/><Relationship Id="rId10" Type="http://schemas.openxmlformats.org/officeDocument/2006/relationships/image" Target="../media/image1010.png"/><Relationship Id="rId4" Type="http://schemas.openxmlformats.org/officeDocument/2006/relationships/image" Target="../media/image143.png"/><Relationship Id="rId9" Type="http://schemas.openxmlformats.org/officeDocument/2006/relationships/image" Target="../media/image15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7.png"/><Relationship Id="rId4" Type="http://schemas.openxmlformats.org/officeDocument/2006/relationships/image" Target="../media/image14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cms.cern/tags/physics-briefing" TargetMode="External"/><Relationship Id="rId2" Type="http://schemas.openxmlformats.org/officeDocument/2006/relationships/hyperlink" Target="http://cms-results.web.cern.ch/cms-results/public-results/preliminary-results/CMS/index.html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9.png"/><Relationship Id="rId4" Type="http://schemas.openxmlformats.org/officeDocument/2006/relationships/image" Target="../media/image148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png"/><Relationship Id="rId2" Type="http://schemas.openxmlformats.org/officeDocument/2006/relationships/image" Target="../media/image6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4.png"/><Relationship Id="rId2" Type="http://schemas.openxmlformats.org/officeDocument/2006/relationships/image" Target="../media/image1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7.png"/><Relationship Id="rId5" Type="http://schemas.openxmlformats.org/officeDocument/2006/relationships/image" Target="../media/image156.png"/><Relationship Id="rId4" Type="http://schemas.openxmlformats.org/officeDocument/2006/relationships/image" Target="../media/image155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arxiv.org/abs/1901.04040" TargetMode="External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3.png"/><Relationship Id="rId5" Type="http://schemas.openxmlformats.org/officeDocument/2006/relationships/image" Target="../media/image162.png"/><Relationship Id="rId4" Type="http://schemas.openxmlformats.org/officeDocument/2006/relationships/image" Target="../media/image161.emf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9.png"/><Relationship Id="rId13" Type="http://schemas.openxmlformats.org/officeDocument/2006/relationships/image" Target="../media/image173.png"/><Relationship Id="rId3" Type="http://schemas.openxmlformats.org/officeDocument/2006/relationships/image" Target="../media/image164.png"/><Relationship Id="rId7" Type="http://schemas.openxmlformats.org/officeDocument/2006/relationships/image" Target="../media/image168.png"/><Relationship Id="rId12" Type="http://schemas.openxmlformats.org/officeDocument/2006/relationships/image" Target="../media/image17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7.png"/><Relationship Id="rId11" Type="http://schemas.openxmlformats.org/officeDocument/2006/relationships/image" Target="../media/image171.png"/><Relationship Id="rId5" Type="http://schemas.openxmlformats.org/officeDocument/2006/relationships/image" Target="../media/image166.png"/><Relationship Id="rId10" Type="http://schemas.openxmlformats.org/officeDocument/2006/relationships/image" Target="../media/image170.png"/><Relationship Id="rId4" Type="http://schemas.openxmlformats.org/officeDocument/2006/relationships/image" Target="../media/image165.png"/><Relationship Id="rId9" Type="http://schemas.openxmlformats.org/officeDocument/2006/relationships/hyperlink" Target="https://cms-results.web.cern.ch/cms-results/public-results/preliminary-results/B2G-20-014/index.html" TargetMode="External"/><Relationship Id="rId14" Type="http://schemas.openxmlformats.org/officeDocument/2006/relationships/hyperlink" Target="https://cms-results.web.cern.ch/cms-results/public-results/preliminary-results/B2G-19-001/index.html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twiki.cern.ch/twiki/bin/view/CMSPublic/LumiPublicResults" TargetMode="External"/><Relationship Id="rId5" Type="http://schemas.openxmlformats.org/officeDocument/2006/relationships/hyperlink" Target="https://twiki.cern.ch/twiki/bin/view/CMSPublic/DataQuality" TargetMode="External"/><Relationship Id="rId4" Type="http://schemas.openxmlformats.org/officeDocument/2006/relationships/image" Target="../media/image11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twiki.cern.ch/twiki/bin/view/CMSPublic/PhysicsResultsCombined" TargetMode="External"/><Relationship Id="rId2" Type="http://schemas.openxmlformats.org/officeDocument/2006/relationships/image" Target="../media/image174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6.png"/><Relationship Id="rId2" Type="http://schemas.openxmlformats.org/officeDocument/2006/relationships/image" Target="../media/image17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png"/><Relationship Id="rId5" Type="http://schemas.openxmlformats.org/officeDocument/2006/relationships/image" Target="../media/image178.png"/><Relationship Id="rId4" Type="http://schemas.openxmlformats.org/officeDocument/2006/relationships/image" Target="../media/image177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4.png"/><Relationship Id="rId3" Type="http://schemas.openxmlformats.org/officeDocument/2006/relationships/image" Target="../media/image179.png"/><Relationship Id="rId7" Type="http://schemas.openxmlformats.org/officeDocument/2006/relationships/image" Target="../media/image183.png"/><Relationship Id="rId12" Type="http://schemas.openxmlformats.org/officeDocument/2006/relationships/image" Target="../media/image187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2.png"/><Relationship Id="rId11" Type="http://schemas.openxmlformats.org/officeDocument/2006/relationships/image" Target="../media/image186.png"/><Relationship Id="rId5" Type="http://schemas.openxmlformats.org/officeDocument/2006/relationships/image" Target="../media/image181.png"/><Relationship Id="rId10" Type="http://schemas.openxmlformats.org/officeDocument/2006/relationships/hyperlink" Target="https://twiki.cern.ch/twiki/bin/view/LHCPhysics/CERNYellowReportPageBR" TargetMode="External"/><Relationship Id="rId4" Type="http://schemas.openxmlformats.org/officeDocument/2006/relationships/image" Target="../media/image180.png"/><Relationship Id="rId9" Type="http://schemas.openxmlformats.org/officeDocument/2006/relationships/image" Target="../media/image185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3.png"/><Relationship Id="rId13" Type="http://schemas.openxmlformats.org/officeDocument/2006/relationships/image" Target="../media/image198.emf"/><Relationship Id="rId3" Type="http://schemas.openxmlformats.org/officeDocument/2006/relationships/image" Target="../media/image188.png"/><Relationship Id="rId7" Type="http://schemas.openxmlformats.org/officeDocument/2006/relationships/image" Target="../media/image192.png"/><Relationship Id="rId12" Type="http://schemas.openxmlformats.org/officeDocument/2006/relationships/image" Target="../media/image197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1.png"/><Relationship Id="rId11" Type="http://schemas.openxmlformats.org/officeDocument/2006/relationships/image" Target="../media/image196.png"/><Relationship Id="rId5" Type="http://schemas.openxmlformats.org/officeDocument/2006/relationships/image" Target="../media/image190.png"/><Relationship Id="rId10" Type="http://schemas.openxmlformats.org/officeDocument/2006/relationships/image" Target="../media/image195.png"/><Relationship Id="rId4" Type="http://schemas.openxmlformats.org/officeDocument/2006/relationships/image" Target="../media/image189.png"/><Relationship Id="rId9" Type="http://schemas.openxmlformats.org/officeDocument/2006/relationships/image" Target="../media/image194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s://twiki.cern.ch/twiki/bin/view/CMSPublic/Summary2HDMSRun2" TargetMode="External"/><Relationship Id="rId2" Type="http://schemas.openxmlformats.org/officeDocument/2006/relationships/image" Target="../media/image19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0.emf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2.png"/><Relationship Id="rId7" Type="http://schemas.openxmlformats.org/officeDocument/2006/relationships/hyperlink" Target="https://doi.org/10.1140/epjc/s10052-022-10027-3" TargetMode="External"/><Relationship Id="rId2" Type="http://schemas.openxmlformats.org/officeDocument/2006/relationships/image" Target="../media/image20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5.emf"/><Relationship Id="rId5" Type="http://schemas.openxmlformats.org/officeDocument/2006/relationships/image" Target="../media/image204.emf"/><Relationship Id="rId4" Type="http://schemas.openxmlformats.org/officeDocument/2006/relationships/image" Target="../media/image203.emf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0.png"/><Relationship Id="rId3" Type="http://schemas.openxmlformats.org/officeDocument/2006/relationships/image" Target="../media/image207.png"/><Relationship Id="rId7" Type="http://schemas.openxmlformats.org/officeDocument/2006/relationships/hyperlink" Target="http://dx.doi.org/10.1007/JHEP03(2022)160" TargetMode="External"/><Relationship Id="rId2" Type="http://schemas.openxmlformats.org/officeDocument/2006/relationships/image" Target="../media/image20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80.png"/><Relationship Id="rId5" Type="http://schemas.openxmlformats.org/officeDocument/2006/relationships/image" Target="../media/image209.png"/><Relationship Id="rId4" Type="http://schemas.openxmlformats.org/officeDocument/2006/relationships/image" Target="../media/image208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2.png"/><Relationship Id="rId2" Type="http://schemas.openxmlformats.org/officeDocument/2006/relationships/image" Target="../media/image21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4.png"/><Relationship Id="rId5" Type="http://schemas.openxmlformats.org/officeDocument/2006/relationships/image" Target="../media/image213.png"/><Relationship Id="rId4" Type="http://schemas.openxmlformats.org/officeDocument/2006/relationships/hyperlink" Target="https://arxiv.org/abs/1901.04040" TargetMode="Externa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5.emf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https://arxiv.org/abs/1901.04040" TargetMode="External"/><Relationship Id="rId2" Type="http://schemas.openxmlformats.org/officeDocument/2006/relationships/image" Target="../media/image21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s://twiki.cern.ch/twiki/bin/view/CMSPublic/PhysicsResultsCombined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10" Type="http://schemas.openxmlformats.org/officeDocument/2006/relationships/hyperlink" Target="https://www.nature.com/articles/s41586-022-04892-x" TargetMode="External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Grp="1" noChangeArrowheads="1"/>
          </p:cNvSpPr>
          <p:nvPr>
            <p:ph type="ctrTitle"/>
          </p:nvPr>
        </p:nvSpPr>
        <p:spPr>
          <a:xfrm>
            <a:off x="-15553" y="-4181"/>
            <a:ext cx="4824537" cy="1724049"/>
          </a:xfrm>
          <a:solidFill>
            <a:srgbClr val="080808"/>
          </a:solidFill>
        </p:spPr>
        <p:txBody>
          <a:bodyPr/>
          <a:lstStyle/>
          <a:p>
            <a:pPr algn="l"/>
            <a:r>
              <a:rPr lang="en-US" sz="300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pitchFamily="34" charset="0"/>
              </a:rPr>
              <a:t>Overview of the Physics beyond the Standard Model </a:t>
            </a:r>
            <a:br>
              <a:rPr lang="en-US" sz="300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pitchFamily="34" charset="0"/>
              </a:rPr>
            </a:br>
            <a:r>
              <a:rPr lang="en-US" sz="300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pitchFamily="34" charset="0"/>
              </a:rPr>
              <a:t>@ CMS Experiment (LHC)</a:t>
            </a:r>
            <a:endParaRPr lang="en-US" altLang="ru-RU" sz="3200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pitchFamily="34" charset="0"/>
            </a:endParaRPr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2792760" y="1772816"/>
            <a:ext cx="4051639" cy="707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29" tIns="45715" rIns="91429" bIns="45715">
            <a:spAutoFit/>
          </a:bodyPr>
          <a:lstStyle/>
          <a:p>
            <a:pPr algn="ctr" eaLnBrk="1" hangingPunct="1">
              <a:buFont typeface="Wingdings" pitchFamily="2" charset="2"/>
              <a:buNone/>
            </a:pPr>
            <a:r>
              <a:rPr lang="en-US" altLang="ru-RU" sz="2000" dirty="0">
                <a:solidFill>
                  <a:srgbClr val="002060"/>
                </a:solidFill>
                <a:cs typeface="Arial" pitchFamily="34" charset="0"/>
              </a:rPr>
              <a:t>Sergei </a:t>
            </a:r>
            <a:r>
              <a:rPr lang="en-US" altLang="ru-RU" sz="2000" dirty="0" err="1">
                <a:solidFill>
                  <a:srgbClr val="002060"/>
                </a:solidFill>
                <a:cs typeface="Arial" pitchFamily="34" charset="0"/>
              </a:rPr>
              <a:t>Shmatov</a:t>
            </a:r>
            <a:r>
              <a:rPr lang="ru-RU" altLang="ru-RU" sz="2000" dirty="0">
                <a:solidFill>
                  <a:srgbClr val="002060"/>
                </a:solidFill>
                <a:cs typeface="Arial" pitchFamily="34" charset="0"/>
              </a:rPr>
              <a:t> (</a:t>
            </a:r>
            <a:r>
              <a:rPr lang="en-US" altLang="ru-RU" sz="2000" dirty="0">
                <a:solidFill>
                  <a:srgbClr val="002060"/>
                </a:solidFill>
                <a:cs typeface="Arial" pitchFamily="34" charset="0"/>
              </a:rPr>
              <a:t>JINR, </a:t>
            </a:r>
            <a:r>
              <a:rPr lang="en-US" altLang="ru-RU" sz="2000" dirty="0" err="1">
                <a:solidFill>
                  <a:srgbClr val="002060"/>
                </a:solidFill>
                <a:cs typeface="Arial" pitchFamily="34" charset="0"/>
              </a:rPr>
              <a:t>Dubna</a:t>
            </a:r>
            <a:r>
              <a:rPr lang="ru-RU" altLang="ru-RU" sz="2000" dirty="0">
                <a:solidFill>
                  <a:srgbClr val="002060"/>
                </a:solidFill>
                <a:cs typeface="Arial" pitchFamily="34" charset="0"/>
              </a:rPr>
              <a:t>)</a:t>
            </a:r>
            <a:r>
              <a:rPr lang="en-US" altLang="ru-RU" sz="2000" dirty="0">
                <a:solidFill>
                  <a:srgbClr val="002060"/>
                </a:solidFill>
                <a:cs typeface="Arial" pitchFamily="34" charset="0"/>
              </a:rPr>
              <a:t>  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en-US" altLang="ru-RU" dirty="0">
                <a:solidFill>
                  <a:srgbClr val="002060"/>
                </a:solidFill>
                <a:cs typeface="Arial" pitchFamily="34" charset="0"/>
                <a:hlinkClick r:id="rId3"/>
              </a:rPr>
              <a:t>shmatov@cern.ch</a:t>
            </a:r>
            <a:r>
              <a:rPr lang="en-US" altLang="ru-RU" dirty="0">
                <a:solidFill>
                  <a:srgbClr val="002060"/>
                </a:solidFill>
                <a:cs typeface="Arial" pitchFamily="34" charset="0"/>
              </a:rPr>
              <a:t>    </a:t>
            </a:r>
            <a:r>
              <a:rPr lang="en-US" altLang="ru-RU" dirty="0">
                <a:solidFill>
                  <a:srgbClr val="002060"/>
                </a:solidFill>
                <a:cs typeface="Arial" pitchFamily="34" charset="0"/>
                <a:hlinkClick r:id="rId4"/>
              </a:rPr>
              <a:t>shmatov@jinr.ru</a:t>
            </a:r>
            <a:r>
              <a:rPr lang="en-US" altLang="ru-RU" dirty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en-US" altLang="ru-RU" sz="2000" dirty="0">
                <a:solidFill>
                  <a:srgbClr val="002060"/>
                </a:solidFill>
                <a:cs typeface="Arial" pitchFamily="34" charset="0"/>
              </a:rPr>
              <a:t> </a:t>
            </a:r>
            <a:endParaRPr lang="ru-RU" altLang="ru-RU" sz="2000" dirty="0">
              <a:solidFill>
                <a:srgbClr val="002060"/>
              </a:solidFill>
              <a:cs typeface="Arial" pitchFamily="34" charset="0"/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-31105" y="6347210"/>
            <a:ext cx="9937105" cy="369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29" tIns="45715" rIns="91429" bIns="45715">
            <a:spAutoFit/>
          </a:bodyPr>
          <a:lstStyle/>
          <a:p>
            <a:pPr algn="ctr"/>
            <a:r>
              <a:rPr lang="en-US" dirty="0">
                <a:solidFill>
                  <a:srgbClr val="002060"/>
                </a:solidFill>
                <a:latin typeface="+mj-lt"/>
                <a:cs typeface="Arial" pitchFamily="34" charset="0"/>
              </a:rPr>
              <a:t>XV Latin American Symposium on High Energy Physics</a:t>
            </a:r>
            <a:r>
              <a:rPr lang="en-US" altLang="ru-RU" dirty="0">
                <a:solidFill>
                  <a:srgbClr val="002060"/>
                </a:solidFill>
                <a:latin typeface="+mj-lt"/>
                <a:cs typeface="Arial" pitchFamily="34" charset="0"/>
              </a:rPr>
              <a:t>, November </a:t>
            </a:r>
            <a:r>
              <a:rPr lang="en-US" altLang="ru-RU" dirty="0">
                <a:solidFill>
                  <a:srgbClr val="002060"/>
                </a:solidFill>
                <a:cs typeface="Arial" pitchFamily="34" charset="0"/>
              </a:rPr>
              <a:t>4</a:t>
            </a:r>
            <a:r>
              <a:rPr lang="ru-RU" altLang="ru-RU" dirty="0">
                <a:solidFill>
                  <a:srgbClr val="002060"/>
                </a:solidFill>
                <a:cs typeface="Arial" pitchFamily="34" charset="0"/>
              </a:rPr>
              <a:t>-</a:t>
            </a:r>
            <a:r>
              <a:rPr lang="en-US" altLang="ru-RU" dirty="0">
                <a:solidFill>
                  <a:srgbClr val="002060"/>
                </a:solidFill>
                <a:cs typeface="Arial" pitchFamily="34" charset="0"/>
              </a:rPr>
              <a:t>8</a:t>
            </a:r>
            <a:r>
              <a:rPr lang="ru-RU" altLang="ru-RU" dirty="0">
                <a:solidFill>
                  <a:srgbClr val="002060"/>
                </a:solidFill>
                <a:latin typeface="+mj-lt"/>
                <a:cs typeface="Arial" pitchFamily="34" charset="0"/>
              </a:rPr>
              <a:t>, </a:t>
            </a:r>
            <a:r>
              <a:rPr lang="en-US" altLang="ru-RU" dirty="0">
                <a:solidFill>
                  <a:srgbClr val="002060"/>
                </a:solidFill>
                <a:latin typeface="+mj-lt"/>
                <a:cs typeface="Arial" pitchFamily="34" charset="0"/>
              </a:rPr>
              <a:t>202</a:t>
            </a:r>
            <a:r>
              <a:rPr lang="ru-RU" altLang="ru-RU" dirty="0">
                <a:solidFill>
                  <a:srgbClr val="002060"/>
                </a:solidFill>
                <a:latin typeface="+mj-lt"/>
                <a:cs typeface="Arial" pitchFamily="34" charset="0"/>
              </a:rPr>
              <a:t>4, </a:t>
            </a:r>
            <a:r>
              <a:rPr lang="en-US" altLang="ru-RU" dirty="0" err="1">
                <a:solidFill>
                  <a:srgbClr val="002060"/>
                </a:solidFill>
                <a:latin typeface="+mj-lt"/>
                <a:cs typeface="Arial" pitchFamily="34" charset="0"/>
              </a:rPr>
              <a:t>Cinvestav</a:t>
            </a:r>
            <a:r>
              <a:rPr lang="ru-RU" altLang="ru-RU" dirty="0">
                <a:solidFill>
                  <a:srgbClr val="002060"/>
                </a:solidFill>
                <a:latin typeface="+mj-lt"/>
                <a:cs typeface="Arial" pitchFamily="34" charset="0"/>
              </a:rPr>
              <a:t>, </a:t>
            </a:r>
            <a:r>
              <a:rPr lang="en-US" altLang="ru-RU" dirty="0">
                <a:solidFill>
                  <a:srgbClr val="002060"/>
                </a:solidFill>
                <a:latin typeface="+mj-lt"/>
                <a:cs typeface="Arial" pitchFamily="34" charset="0"/>
              </a:rPr>
              <a:t>Mexico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6951F2D-327D-4A39-8C0F-4C30A398EC69}"/>
              </a:ext>
            </a:extLst>
          </p:cNvPr>
          <p:cNvSpPr/>
          <p:nvPr/>
        </p:nvSpPr>
        <p:spPr>
          <a:xfrm>
            <a:off x="-15553" y="5977878"/>
            <a:ext cx="504056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hlinkClick r:id="rId5"/>
              </a:rPr>
              <a:t>https://cms.cern/</a:t>
            </a:r>
            <a:r>
              <a:rPr lang="en-US" dirty="0"/>
              <a:t>    </a:t>
            </a:r>
            <a:r>
              <a:rPr lang="en-US" dirty="0">
                <a:hlinkClick r:id="rId6"/>
              </a:rPr>
              <a:t>https://cms-info.web.cern.ch/</a:t>
            </a:r>
            <a:r>
              <a:rPr lang="en-US" dirty="0"/>
              <a:t>  </a:t>
            </a:r>
            <a:endParaRPr lang="ru-RU" dirty="0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E5E76F0-405F-4388-9965-F681AB87C72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9981" y="2663822"/>
            <a:ext cx="4504306" cy="315788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3091327-690C-4FE5-90E0-888C9EC7845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0548" y="2593502"/>
            <a:ext cx="4656260" cy="3312368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13F6485-DD93-49AE-994B-B0525A1EFD0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8984" y="-85"/>
            <a:ext cx="5097016" cy="171995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4528" y="0"/>
            <a:ext cx="8460941" cy="579745"/>
          </a:xfrm>
        </p:spPr>
        <p:txBody>
          <a:bodyPr>
            <a:normAutofit/>
          </a:bodyPr>
          <a:lstStyle/>
          <a:p>
            <a:r>
              <a:rPr lang="en-US" sz="3000" dirty="0"/>
              <a:t>A room in Higgs Sector</a:t>
            </a:r>
            <a:endParaRPr lang="ru-RU" sz="3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2F63650-EB93-4896-9AA4-C8B750186615}"/>
              </a:ext>
            </a:extLst>
          </p:cNvPr>
          <p:cNvSpPr txBox="1"/>
          <p:nvPr/>
        </p:nvSpPr>
        <p:spPr>
          <a:xfrm>
            <a:off x="128464" y="622429"/>
            <a:ext cx="94355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2060"/>
              </a:buClr>
            </a:pPr>
            <a:r>
              <a:rPr lang="ru-RU" alt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… </a:t>
            </a:r>
            <a:r>
              <a:rPr lang="en-US" alt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but the current accuracy of Higgs coupling measurements is still insufficient to reject BSM Higgs hypothesis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3">
            <a:extLst>
              <a:ext uri="{FF2B5EF4-FFF2-40B4-BE49-F238E27FC236}">
                <a16:creationId xmlns:a16="http://schemas.microsoft.com/office/drawing/2014/main" id="{FD2C15DB-A7E3-4129-9D5E-4938477414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41406" y="3140969"/>
            <a:ext cx="4246913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5">
            <a:extLst>
              <a:ext uri="{FF2B5EF4-FFF2-40B4-BE49-F238E27FC236}">
                <a16:creationId xmlns:a16="http://schemas.microsoft.com/office/drawing/2014/main" id="{570B1068-D3CC-4B80-B35C-C35A404204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456" y="5555848"/>
            <a:ext cx="554713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en-US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Measurements precision continuous increasing</a:t>
            </a:r>
          </a:p>
          <a:p>
            <a:pPr marL="285750" indent="-285750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en-US" altLang="ru-RU" sz="5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285750" indent="-285750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en-US" alt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Search for new </a:t>
            </a:r>
            <a:r>
              <a:rPr lang="en-US" alt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higgs</a:t>
            </a:r>
            <a:r>
              <a:rPr lang="en-US" alt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states and other BSM</a:t>
            </a:r>
          </a:p>
          <a:p>
            <a:pPr marL="742898" lvl="1" indent="-285750"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en-US" alt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BSM effects on in the differential distributions</a:t>
            </a:r>
            <a:endParaRPr lang="ru-RU" alt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9" name="Picture 2">
            <a:extLst>
              <a:ext uri="{FF2B5EF4-FFF2-40B4-BE49-F238E27FC236}">
                <a16:creationId xmlns:a16="http://schemas.microsoft.com/office/drawing/2014/main" id="{D6A8F791-7024-47C0-B759-1C0E178A01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40952" y="1268760"/>
            <a:ext cx="4123078" cy="1821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1D6326B9-0520-4D9C-884F-3AC65435213E}"/>
              </a:ext>
            </a:extLst>
          </p:cNvPr>
          <p:cNvSpPr/>
          <p:nvPr/>
        </p:nvSpPr>
        <p:spPr>
          <a:xfrm>
            <a:off x="165727" y="1196752"/>
            <a:ext cx="45712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Summary of Higgs Couplings Measurements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08336F48-8890-4FD3-8BB3-CD96B6342494}"/>
              </a:ext>
            </a:extLst>
          </p:cNvPr>
          <p:cNvSpPr/>
          <p:nvPr/>
        </p:nvSpPr>
        <p:spPr>
          <a:xfrm>
            <a:off x="7978812" y="930206"/>
            <a:ext cx="180547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dirty="0">
                <a:solidFill>
                  <a:srgbClr val="C00000"/>
                </a:solidFill>
              </a:rPr>
              <a:t>EPJC 79 (2019) 421</a:t>
            </a:r>
            <a:endParaRPr lang="ru-RU" sz="1600" dirty="0">
              <a:solidFill>
                <a:srgbClr val="C00000"/>
              </a:solidFill>
            </a:endParaRPr>
          </a:p>
        </p:txBody>
      </p:sp>
      <p:cxnSp>
        <p:nvCxnSpPr>
          <p:cNvPr id="27" name="Прямая со стрелкой 26">
            <a:extLst>
              <a:ext uri="{FF2B5EF4-FFF2-40B4-BE49-F238E27FC236}">
                <a16:creationId xmlns:a16="http://schemas.microsoft.com/office/drawing/2014/main" id="{B603E41A-3905-41ED-AADD-5624E6F7DC1C}"/>
              </a:ext>
            </a:extLst>
          </p:cNvPr>
          <p:cNvCxnSpPr>
            <a:cxnSpLocks/>
          </p:cNvCxnSpPr>
          <p:nvPr/>
        </p:nvCxnSpPr>
        <p:spPr>
          <a:xfrm flipV="1">
            <a:off x="5018632" y="5957905"/>
            <a:ext cx="2754297" cy="322523"/>
          </a:xfrm>
          <a:prstGeom prst="straightConnector1">
            <a:avLst/>
          </a:prstGeom>
          <a:ln w="254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Дата 3">
            <a:extLst>
              <a:ext uri="{FF2B5EF4-FFF2-40B4-BE49-F238E27FC236}">
                <a16:creationId xmlns:a16="http://schemas.microsoft.com/office/drawing/2014/main" id="{1A1F8056-FA01-47A4-AB01-68B2FA3C123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105128" y="6483896"/>
            <a:ext cx="1224136" cy="365125"/>
          </a:xfrm>
        </p:spPr>
        <p:txBody>
          <a:bodyPr/>
          <a:lstStyle/>
          <a:p>
            <a:fld id="{8C46108D-AB46-45CE-945D-8FEA085F86B8}" type="datetime1">
              <a:rPr lang="ru-RU" smtClean="0"/>
              <a:t>04.11.2024</a:t>
            </a:fld>
            <a:endParaRPr lang="ru-RU" dirty="0"/>
          </a:p>
        </p:txBody>
      </p:sp>
      <p:sp>
        <p:nvSpPr>
          <p:cNvPr id="3" name="Стрелка: вниз 17">
            <a:extLst>
              <a:ext uri="{FF2B5EF4-FFF2-40B4-BE49-F238E27FC236}">
                <a16:creationId xmlns:a16="http://schemas.microsoft.com/office/drawing/2014/main" id="{A4DE8C42-F34D-98DF-5E50-6C67FEDBE93F}"/>
              </a:ext>
            </a:extLst>
          </p:cNvPr>
          <p:cNvSpPr/>
          <p:nvPr/>
        </p:nvSpPr>
        <p:spPr>
          <a:xfrm>
            <a:off x="2451351" y="5302256"/>
            <a:ext cx="576064" cy="27576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B242910-975F-A702-E53F-01309F9B0AA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0896" y="1628800"/>
            <a:ext cx="2952133" cy="340811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906BE38-F8EE-B302-94BD-CED179C1A44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159" y="1556792"/>
            <a:ext cx="2641451" cy="350488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B5E64BB-607A-469F-442F-419E06B06DF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0512" y="5013176"/>
            <a:ext cx="4324469" cy="221958"/>
          </a:xfrm>
          <a:prstGeom prst="rect">
            <a:avLst/>
          </a:prstGeom>
        </p:spPr>
      </p:pic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51AFFE2-A30F-4CDB-BEA8-23CD9B669A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Sergei Shmatov, SILAFAE 2024, Cinvestav, Mexico</a:t>
            </a:r>
            <a:endParaRPr lang="ru-RU" dirty="0"/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F8BBAADA-DAAD-4737-BA29-DE4D946A7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B4A73-5931-42FD-882D-05F401D05453}" type="slidenum">
              <a:rPr lang="ru-RU" smtClean="0"/>
              <a:pPr/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625591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6E850B4-4CFD-47A3-A758-97353EF721F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321" y="1700808"/>
            <a:ext cx="3501008" cy="350100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8" name="Заголовок 1">
            <a:extLst>
              <a:ext uri="{FF2B5EF4-FFF2-40B4-BE49-F238E27FC236}">
                <a16:creationId xmlns:a16="http://schemas.microsoft.com/office/drawing/2014/main" id="{C7F13999-238B-4C3C-BF7A-9357305AE0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528" y="0"/>
            <a:ext cx="8460941" cy="579745"/>
          </a:xfrm>
        </p:spPr>
        <p:txBody>
          <a:bodyPr>
            <a:normAutofit/>
          </a:bodyPr>
          <a:lstStyle/>
          <a:p>
            <a:r>
              <a:rPr lang="en-US" sz="3000" dirty="0"/>
              <a:t>Another Hint from the Higgs: Flavor Universality</a:t>
            </a:r>
            <a:endParaRPr lang="ru-RU" sz="30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709933A-DEF1-4442-B074-FFECBA1BF5DD}"/>
              </a:ext>
            </a:extLst>
          </p:cNvPr>
          <p:cNvSpPr txBox="1"/>
          <p:nvPr/>
        </p:nvSpPr>
        <p:spPr>
          <a:xfrm>
            <a:off x="128464" y="620688"/>
            <a:ext cx="957893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properties of the Higgs h</a:t>
            </a:r>
            <a:r>
              <a:rPr lang="ru-RU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125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agree fully with SM in decay into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gauge bosons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1600" baseline="30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rd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generation fermions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t/b/</a:t>
            </a:r>
            <a:r>
              <a:rPr lang="el-GR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τ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do not conflict with results for the 2</a:t>
            </a:r>
            <a:r>
              <a:rPr lang="en-US" sz="1600" baseline="30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nd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generation (no deviations in cc/</a:t>
            </a:r>
            <a:r>
              <a:rPr lang="el-GR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μμ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decays after RUN2)</a:t>
            </a:r>
            <a:endParaRPr lang="ru-RU" sz="1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Стрелка вправо 3">
            <a:extLst>
              <a:ext uri="{FF2B5EF4-FFF2-40B4-BE49-F238E27FC236}">
                <a16:creationId xmlns:a16="http://schemas.microsoft.com/office/drawing/2014/main" id="{416FECD0-C3D8-4989-AFE5-5B8B953336CD}"/>
              </a:ext>
            </a:extLst>
          </p:cNvPr>
          <p:cNvSpPr/>
          <p:nvPr/>
        </p:nvSpPr>
        <p:spPr>
          <a:xfrm>
            <a:off x="4700034" y="3304450"/>
            <a:ext cx="288031" cy="48691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4D5263C-4B86-42D6-A918-84B5511775DD}"/>
              </a:ext>
            </a:extLst>
          </p:cNvPr>
          <p:cNvSpPr txBox="1"/>
          <p:nvPr/>
        </p:nvSpPr>
        <p:spPr>
          <a:xfrm>
            <a:off x="195321" y="5387151"/>
            <a:ext cx="957893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do not know and will not know until the end of the LHC whether the coupling of the Higgs h</a:t>
            </a:r>
            <a:r>
              <a:rPr lang="en-US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125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1</a:t>
            </a:r>
            <a:r>
              <a:rPr lang="en-US" baseline="30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generation fermions is in a “standard” way or not.</a:t>
            </a:r>
          </a:p>
          <a:p>
            <a:endParaRPr lang="en-US" sz="1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we have no Extra </a:t>
            </a:r>
            <a:r>
              <a:rPr lang="en-US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Higgses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 (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rare decays are enhanced within Extended Higgs Sectors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pic>
        <p:nvPicPr>
          <p:cNvPr id="21" name="Picture 2">
            <a:extLst>
              <a:ext uri="{FF2B5EF4-FFF2-40B4-BE49-F238E27FC236}">
                <a16:creationId xmlns:a16="http://schemas.microsoft.com/office/drawing/2014/main" id="{2BE5C1E6-6E83-4CE9-A745-6881EA0512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28101" y="1810540"/>
            <a:ext cx="4032448" cy="365406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2EF20C7F-0A0D-4259-8D5B-8D29B1490A01}"/>
              </a:ext>
            </a:extLst>
          </p:cNvPr>
          <p:cNvSpPr/>
          <p:nvPr/>
        </p:nvSpPr>
        <p:spPr>
          <a:xfrm>
            <a:off x="6967099" y="4415656"/>
            <a:ext cx="26642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CMS HL-LHC Projection</a:t>
            </a:r>
            <a:endParaRPr lang="ru-RU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D22A8D0C-A87B-416F-B5EA-804263DB72D3}"/>
              </a:ext>
            </a:extLst>
          </p:cNvPr>
          <p:cNvSpPr/>
          <p:nvPr/>
        </p:nvSpPr>
        <p:spPr>
          <a:xfrm>
            <a:off x="3841537" y="4667689"/>
            <a:ext cx="240961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rgbClr val="C00000"/>
                </a:solidFill>
              </a:rPr>
              <a:t>JHEP 01 (2021) 148</a:t>
            </a:r>
            <a:endParaRPr lang="ru-RU" sz="1600" dirty="0">
              <a:solidFill>
                <a:srgbClr val="C00000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C71EE98-CF18-4508-9731-CDA647F07CCB}"/>
              </a:ext>
            </a:extLst>
          </p:cNvPr>
          <p:cNvSpPr txBox="1"/>
          <p:nvPr/>
        </p:nvSpPr>
        <p:spPr>
          <a:xfrm>
            <a:off x="3836016" y="3854078"/>
            <a:ext cx="7938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μμ</a:t>
            </a:r>
            <a:r>
              <a:rPr lang="en-US" dirty="0"/>
              <a:t>:</a:t>
            </a:r>
            <a:r>
              <a:rPr lang="ru-RU" dirty="0"/>
              <a:t> 3</a:t>
            </a:r>
            <a:r>
              <a:rPr lang="el-GR" dirty="0"/>
              <a:t>σ</a:t>
            </a:r>
            <a:endParaRPr lang="ru-RU" dirty="0"/>
          </a:p>
        </p:txBody>
      </p:sp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D47BE646-A264-4805-8BB8-3994F110BE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61462" y="1933286"/>
            <a:ext cx="1968536" cy="1205662"/>
          </a:xfrm>
          <a:prstGeom prst="rect">
            <a:avLst/>
          </a:prstGeom>
        </p:spPr>
      </p:pic>
      <p:pic>
        <p:nvPicPr>
          <p:cNvPr id="32" name="Picture 2">
            <a:extLst>
              <a:ext uri="{FF2B5EF4-FFF2-40B4-BE49-F238E27FC236}">
                <a16:creationId xmlns:a16="http://schemas.microsoft.com/office/drawing/2014/main" id="{0E873760-6808-421C-86D7-8DC2296280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839290" y="2130037"/>
            <a:ext cx="948689" cy="347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" name="Picture 20">
            <a:extLst>
              <a:ext uri="{FF2B5EF4-FFF2-40B4-BE49-F238E27FC236}">
                <a16:creationId xmlns:a16="http://schemas.microsoft.com/office/drawing/2014/main" id="{CBF520E2-9BEA-4C03-B5E0-6BB403E49723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481674" y="2591075"/>
            <a:ext cx="1116013" cy="21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" name="Picture 22">
            <a:extLst>
              <a:ext uri="{FF2B5EF4-FFF2-40B4-BE49-F238E27FC236}">
                <a16:creationId xmlns:a16="http://schemas.microsoft.com/office/drawing/2014/main" id="{90114293-AAC0-4FB2-9BF1-09E22B08D430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449861" y="2810150"/>
            <a:ext cx="1347787" cy="26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D4627D2-8159-4529-BE84-89FA06BC26B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53857" y="4284193"/>
            <a:ext cx="2068416" cy="315434"/>
          </a:xfrm>
          <a:prstGeom prst="rect">
            <a:avLst/>
          </a:prstGeom>
        </p:spPr>
      </p:pic>
      <p:sp>
        <p:nvSpPr>
          <p:cNvPr id="23" name="Дата 3">
            <a:extLst>
              <a:ext uri="{FF2B5EF4-FFF2-40B4-BE49-F238E27FC236}">
                <a16:creationId xmlns:a16="http://schemas.microsoft.com/office/drawing/2014/main" id="{0CBF9DB3-19CC-40AE-BF0B-576959D5E9F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105128" y="6483896"/>
            <a:ext cx="1224136" cy="365125"/>
          </a:xfrm>
        </p:spPr>
        <p:txBody>
          <a:bodyPr/>
          <a:lstStyle/>
          <a:p>
            <a:fld id="{A0CDD250-D223-4848-93B4-366D9CF2652B}" type="datetime1">
              <a:rPr lang="ru-RU" smtClean="0"/>
              <a:t>04.11.2024</a:t>
            </a:fld>
            <a:endParaRPr lang="ru-RU" dirty="0"/>
          </a:p>
        </p:txBody>
      </p:sp>
      <p:sp>
        <p:nvSpPr>
          <p:cNvPr id="2" name="Нижний колонтитул 1">
            <a:extLst>
              <a:ext uri="{FF2B5EF4-FFF2-40B4-BE49-F238E27FC236}">
                <a16:creationId xmlns:a16="http://schemas.microsoft.com/office/drawing/2014/main" id="{99FD3BAE-A6F3-4182-BB81-5AB70C7291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Sergei Shmatov, SILAFAE 2024, Cinvestav, Mexico</a:t>
            </a:r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2C0009B-44D2-4B2E-99C8-9AC600799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B4A73-5931-42FD-882D-05F401D05453}" type="slidenum">
              <a:rPr lang="ru-RU" smtClean="0"/>
              <a:pPr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502398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40">
            <a:extLst>
              <a:ext uri="{FF2B5EF4-FFF2-40B4-BE49-F238E27FC236}">
                <a16:creationId xmlns:a16="http://schemas.microsoft.com/office/drawing/2014/main" id="{11DA8F68-A24B-4F67-8898-1FACCEF5DD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8" y="4940189"/>
            <a:ext cx="4916584" cy="1340246"/>
          </a:xfrm>
          <a:prstGeom prst="rect">
            <a:avLst/>
          </a:prstGeom>
        </p:spPr>
      </p:pic>
      <p:sp>
        <p:nvSpPr>
          <p:cNvPr id="9" name="Rectangle 3">
            <a:extLst>
              <a:ext uri="{FF2B5EF4-FFF2-40B4-BE49-F238E27FC236}">
                <a16:creationId xmlns:a16="http://schemas.microsoft.com/office/drawing/2014/main" id="{F5AA7E8B-E849-433E-B6B3-99482BDBEC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520" y="-27384"/>
            <a:ext cx="8424936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n-US" altLang="ru-RU" sz="3000" b="1" dirty="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Lepton universality in beauty-quark decays</a:t>
            </a:r>
            <a:endParaRPr lang="en-US" sz="3000" b="1" dirty="0">
              <a:solidFill>
                <a:schemeClr val="tx2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1AD8B73-F0CC-4ECC-83D4-6A4D2F937F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464" y="773086"/>
            <a:ext cx="3456384" cy="66247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CBA9FBB-67C4-49BD-9A16-7CB51B1B03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450" y="1412107"/>
            <a:ext cx="3488398" cy="68792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7B9D744-86FF-446B-8B7E-87D6759FF3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73080" y="2852936"/>
            <a:ext cx="4003209" cy="269015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EAE2F07-07DA-41C3-A2C0-390ED1CFA7D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7295" y="5454813"/>
            <a:ext cx="3880624" cy="379141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82F67D40-79DE-4993-A1B2-F2709C67257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12840" y="620688"/>
            <a:ext cx="3009232" cy="215771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C646FCFB-EEDB-43FC-9489-073FCFD05B1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09184" y="620689"/>
            <a:ext cx="3089651" cy="215771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53325325-EA3D-43DB-81DE-1B9B5381450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80867" y="5877272"/>
            <a:ext cx="4916584" cy="815983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4DD7A194-A925-4BBF-8804-2C5FFF37A148}"/>
              </a:ext>
            </a:extLst>
          </p:cNvPr>
          <p:cNvSpPr txBox="1"/>
          <p:nvPr/>
        </p:nvSpPr>
        <p:spPr>
          <a:xfrm>
            <a:off x="6234864" y="4624635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3.1 </a:t>
            </a:r>
            <a:r>
              <a:rPr lang="el-GR" dirty="0">
                <a:solidFill>
                  <a:srgbClr val="C00000"/>
                </a:solidFill>
              </a:rPr>
              <a:t>σ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45C429C-0CCF-462C-9ACC-198641C1CD0F}"/>
              </a:ext>
            </a:extLst>
          </p:cNvPr>
          <p:cNvSpPr txBox="1"/>
          <p:nvPr/>
        </p:nvSpPr>
        <p:spPr>
          <a:xfrm>
            <a:off x="2360712" y="2339588"/>
            <a:ext cx="4876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SM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C2889EC-0A2A-4185-9F61-AA4771535719}"/>
              </a:ext>
            </a:extLst>
          </p:cNvPr>
          <p:cNvSpPr txBox="1"/>
          <p:nvPr/>
        </p:nvSpPr>
        <p:spPr>
          <a:xfrm>
            <a:off x="2360712" y="3501008"/>
            <a:ext cx="4523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NP</a:t>
            </a: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F91ED443-0ED9-4844-9757-8CC9C01CC16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70397" y="3536293"/>
            <a:ext cx="847493" cy="535259"/>
          </a:xfrm>
          <a:prstGeom prst="rect">
            <a:avLst/>
          </a:prstGeom>
        </p:spPr>
      </p:pic>
      <p:graphicFrame>
        <p:nvGraphicFramePr>
          <p:cNvPr id="35" name="Table 34">
            <a:extLst>
              <a:ext uri="{FF2B5EF4-FFF2-40B4-BE49-F238E27FC236}">
                <a16:creationId xmlns:a16="http://schemas.microsoft.com/office/drawing/2014/main" id="{F79F6088-ED47-4394-BBDC-83F90C6BEE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3252301"/>
              </p:ext>
            </p:extLst>
          </p:nvPr>
        </p:nvGraphicFramePr>
        <p:xfrm>
          <a:off x="2813080" y="4043299"/>
          <a:ext cx="2276190" cy="640080"/>
        </p:xfrm>
        <a:graphic>
          <a:graphicData uri="http://schemas.openxmlformats.org/drawingml/2006/table">
            <a:tbl>
              <a:tblPr/>
              <a:tblGrid>
                <a:gridCol w="2276190">
                  <a:extLst>
                    <a:ext uri="{9D8B030D-6E8A-4147-A177-3AD203B41FA5}">
                      <a16:colId xmlns:a16="http://schemas.microsoft.com/office/drawing/2014/main" val="19629947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C00000"/>
                          </a:solidFill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arXiv:2103.11769</a:t>
                      </a:r>
                      <a:endParaRPr lang="en-US" dirty="0">
                        <a:solidFill>
                          <a:srgbClr val="C00000"/>
                        </a:solidFill>
                      </a:endParaRPr>
                    </a:p>
                    <a:p>
                      <a:r>
                        <a:rPr lang="en-US" dirty="0">
                          <a:solidFill>
                            <a:srgbClr val="C00000"/>
                          </a:solidFill>
                        </a:rPr>
                        <a:t>Nature 18, 277 (2022)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66558829"/>
                  </a:ext>
                </a:extLst>
              </a:tr>
            </a:tbl>
          </a:graphicData>
        </a:graphic>
      </p:graphicFrame>
      <p:pic>
        <p:nvPicPr>
          <p:cNvPr id="37" name="Picture 36">
            <a:extLst>
              <a:ext uri="{FF2B5EF4-FFF2-40B4-BE49-F238E27FC236}">
                <a16:creationId xmlns:a16="http://schemas.microsoft.com/office/drawing/2014/main" id="{0F128ED0-1412-4682-89B6-770342EEA99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78389" y="2185636"/>
            <a:ext cx="2222039" cy="1227289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F7593C80-6668-41A1-900E-223C0992198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73189" y="3425847"/>
            <a:ext cx="2138624" cy="1181217"/>
          </a:xfrm>
          <a:prstGeom prst="rect">
            <a:avLst/>
          </a:prstGeom>
        </p:spPr>
      </p:pic>
      <p:sp>
        <p:nvSpPr>
          <p:cNvPr id="21" name="Дата 3">
            <a:extLst>
              <a:ext uri="{FF2B5EF4-FFF2-40B4-BE49-F238E27FC236}">
                <a16:creationId xmlns:a16="http://schemas.microsoft.com/office/drawing/2014/main" id="{339031A6-6122-4CF7-AE60-9B37125E7CB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105128" y="6483896"/>
            <a:ext cx="1224136" cy="365125"/>
          </a:xfrm>
        </p:spPr>
        <p:txBody>
          <a:bodyPr/>
          <a:lstStyle/>
          <a:p>
            <a:fld id="{D81651C9-9C4D-41A7-A381-78712640C0CF}" type="datetime1">
              <a:rPr lang="ru-RU" smtClean="0"/>
              <a:t>04.11.2024</a:t>
            </a:fld>
            <a:endParaRPr lang="ru-RU" dirty="0"/>
          </a:p>
        </p:txBody>
      </p:sp>
      <p:sp>
        <p:nvSpPr>
          <p:cNvPr id="2" name="Нижний колонтитул 1">
            <a:extLst>
              <a:ext uri="{FF2B5EF4-FFF2-40B4-BE49-F238E27FC236}">
                <a16:creationId xmlns:a16="http://schemas.microsoft.com/office/drawing/2014/main" id="{4EDB863C-C8DD-441F-85C7-5EFA13E57A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Sergei Shmatov, SILAFAE 2024, Cinvestav, Mexico</a:t>
            </a:r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6FA83DB-9C3E-4F83-9FE7-46AD3AADA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B4A73-5931-42FD-882D-05F401D05453}" type="slidenum">
              <a:rPr lang="ru-RU" smtClean="0"/>
              <a:pPr/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982880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>
            <a:extLst>
              <a:ext uri="{FF2B5EF4-FFF2-40B4-BE49-F238E27FC236}">
                <a16:creationId xmlns:a16="http://schemas.microsoft.com/office/drawing/2014/main" id="{F5AA7E8B-E849-433E-B6B3-99482BDBEC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520" y="-27384"/>
            <a:ext cx="8424936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n-US" altLang="ru-RU" sz="3000" b="1" dirty="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W boson mass with the CDF II detector</a:t>
            </a:r>
            <a:endParaRPr lang="en-US" sz="3000" b="1" dirty="0">
              <a:solidFill>
                <a:schemeClr val="tx2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22C740A-30AD-48FC-97BF-F3CFF4AEF9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2084" y="1235070"/>
            <a:ext cx="3778340" cy="357301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A819174-0F7E-4A87-AFA3-351CE201F8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540" y="1265475"/>
            <a:ext cx="5336476" cy="442214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998B5D05-BB5D-41C8-BB21-D81C2B4951D8}"/>
              </a:ext>
            </a:extLst>
          </p:cNvPr>
          <p:cNvSpPr txBox="1"/>
          <p:nvPr/>
        </p:nvSpPr>
        <p:spPr>
          <a:xfrm>
            <a:off x="4621421" y="4728707"/>
            <a:ext cx="1250663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7 </a:t>
            </a:r>
            <a:r>
              <a:rPr lang="el-GR" dirty="0">
                <a:solidFill>
                  <a:srgbClr val="C00000"/>
                </a:solidFill>
              </a:rPr>
              <a:t>σ</a:t>
            </a:r>
            <a:r>
              <a:rPr lang="en-US" dirty="0">
                <a:solidFill>
                  <a:srgbClr val="C00000"/>
                </a:solidFill>
              </a:rPr>
              <a:t>, 8.8 fb</a:t>
            </a:r>
            <a:r>
              <a:rPr lang="en-US" baseline="30000" dirty="0">
                <a:solidFill>
                  <a:srgbClr val="C00000"/>
                </a:solidFill>
              </a:rPr>
              <a:t>-1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28CFD17-74CD-4421-8A0F-913A09855A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514" y="5957013"/>
            <a:ext cx="5114925" cy="28575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3D9EF8D-D038-4344-909B-F33A74C327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2480" y="852897"/>
            <a:ext cx="2520280" cy="250028"/>
          </a:xfrm>
          <a:prstGeom prst="rect">
            <a:avLst/>
          </a:prstGeom>
        </p:spPr>
      </p:pic>
      <p:graphicFrame>
        <p:nvGraphicFramePr>
          <p:cNvPr id="36" name="Table 35">
            <a:extLst>
              <a:ext uri="{FF2B5EF4-FFF2-40B4-BE49-F238E27FC236}">
                <a16:creationId xmlns:a16="http://schemas.microsoft.com/office/drawing/2014/main" id="{411AA950-FF2D-4421-8994-CE923BF8E7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1349749"/>
              </p:ext>
            </p:extLst>
          </p:nvPr>
        </p:nvGraphicFramePr>
        <p:xfrm>
          <a:off x="6349217" y="5021168"/>
          <a:ext cx="3301207" cy="365760"/>
        </p:xfrm>
        <a:graphic>
          <a:graphicData uri="http://schemas.openxmlformats.org/drawingml/2006/table">
            <a:tbl>
              <a:tblPr/>
              <a:tblGrid>
                <a:gridCol w="3301207">
                  <a:extLst>
                    <a:ext uri="{9D8B030D-6E8A-4147-A177-3AD203B41FA5}">
                      <a16:colId xmlns:a16="http://schemas.microsoft.com/office/drawing/2014/main" val="19629947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C00000"/>
                          </a:solidFill>
                        </a:rPr>
                        <a:t>Science Vol 376, 170-176 (2022)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66558829"/>
                  </a:ext>
                </a:extLst>
              </a:tr>
            </a:tbl>
          </a:graphicData>
        </a:graphic>
      </p:graphicFrame>
      <p:sp>
        <p:nvSpPr>
          <p:cNvPr id="12" name="Дата 3">
            <a:extLst>
              <a:ext uri="{FF2B5EF4-FFF2-40B4-BE49-F238E27FC236}">
                <a16:creationId xmlns:a16="http://schemas.microsoft.com/office/drawing/2014/main" id="{F40E90B3-4A8C-4344-8EB0-D9F7559CFF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105128" y="6483896"/>
            <a:ext cx="1224136" cy="365125"/>
          </a:xfrm>
        </p:spPr>
        <p:txBody>
          <a:bodyPr/>
          <a:lstStyle/>
          <a:p>
            <a:fld id="{99374A44-83C2-41AB-9CDF-656687EEEF0A}" type="datetime1">
              <a:rPr lang="ru-RU" smtClean="0"/>
              <a:t>04.11.2024</a:t>
            </a:fld>
            <a:endParaRPr lang="ru-RU" dirty="0"/>
          </a:p>
        </p:txBody>
      </p:sp>
      <p:sp>
        <p:nvSpPr>
          <p:cNvPr id="2" name="Нижний колонтитул 1">
            <a:extLst>
              <a:ext uri="{FF2B5EF4-FFF2-40B4-BE49-F238E27FC236}">
                <a16:creationId xmlns:a16="http://schemas.microsoft.com/office/drawing/2014/main" id="{D2B46CB8-3DDF-4B43-8D33-849ECE36FE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Sergei Shmatov, SILAFAE 2024, Cinvestav, Mexico</a:t>
            </a:r>
            <a:endParaRPr lang="ru-RU" dirty="0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DEA156A5-E10A-4AEF-A008-739155D842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B4A73-5931-42FD-882D-05F401D05453}" type="slidenum">
              <a:rPr lang="ru-RU" smtClean="0"/>
              <a:pPr/>
              <a:t>13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000842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48D38F7-2A2D-4506-AEBB-8407F6D34F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7109" y="2583637"/>
            <a:ext cx="4109721" cy="3960851"/>
          </a:xfrm>
          <a:prstGeom prst="rect">
            <a:avLst/>
          </a:prstGeom>
        </p:spPr>
      </p:pic>
      <p:sp>
        <p:nvSpPr>
          <p:cNvPr id="9" name="Rectangle 3">
            <a:extLst>
              <a:ext uri="{FF2B5EF4-FFF2-40B4-BE49-F238E27FC236}">
                <a16:creationId xmlns:a16="http://schemas.microsoft.com/office/drawing/2014/main" id="{F5AA7E8B-E849-433E-B6B3-99482BDBEC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520" y="-27384"/>
            <a:ext cx="8424936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it-IT" altLang="ru-RU" sz="3000" b="1" dirty="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Fermilab Muon g − 2 Experiment</a:t>
            </a:r>
            <a:endParaRPr lang="en-US" sz="3000" b="1" dirty="0">
              <a:solidFill>
                <a:schemeClr val="tx2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0D49571-C892-409D-9C7D-64689A88F9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21352" y="1594486"/>
            <a:ext cx="1429606" cy="28592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64A3626-F1D5-4608-AA4E-077213EE02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0907" y="763398"/>
            <a:ext cx="3118138" cy="93090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58163EC-014B-417B-85D6-F065F491F71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21608" y="763398"/>
            <a:ext cx="3879778" cy="1038681"/>
          </a:xfrm>
          <a:prstGeom prst="rect">
            <a:avLst/>
          </a:prstGeom>
        </p:spPr>
      </p:pic>
      <p:pic>
        <p:nvPicPr>
          <p:cNvPr id="34" name="Picture 15">
            <a:extLst>
              <a:ext uri="{FF2B5EF4-FFF2-40B4-BE49-F238E27FC236}">
                <a16:creationId xmlns:a16="http://schemas.microsoft.com/office/drawing/2014/main" id="{330AB13A-55D8-4B57-B61B-16339A370F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5138" y="1199034"/>
            <a:ext cx="914400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Picture 16">
            <a:extLst>
              <a:ext uri="{FF2B5EF4-FFF2-40B4-BE49-F238E27FC236}">
                <a16:creationId xmlns:a16="http://schemas.microsoft.com/office/drawing/2014/main" id="{481470C9-05F4-40E8-A0DD-B60DAF9240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8750" y="1219672"/>
            <a:ext cx="333375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D962F554-31E5-4143-8489-B82C3536E0AD}"/>
              </a:ext>
            </a:extLst>
          </p:cNvPr>
          <p:cNvSpPr txBox="1"/>
          <p:nvPr/>
        </p:nvSpPr>
        <p:spPr>
          <a:xfrm>
            <a:off x="7981374" y="829702"/>
            <a:ext cx="10181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for J=1/2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39EDB08B-76BD-40DA-8101-5CBE09E0863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30758" y="5366512"/>
            <a:ext cx="4176255" cy="1007106"/>
          </a:xfrm>
          <a:prstGeom prst="rect">
            <a:avLst/>
          </a:prstGeom>
        </p:spPr>
      </p:pic>
      <p:sp>
        <p:nvSpPr>
          <p:cNvPr id="2" name="Дата 3">
            <a:extLst>
              <a:ext uri="{FF2B5EF4-FFF2-40B4-BE49-F238E27FC236}">
                <a16:creationId xmlns:a16="http://schemas.microsoft.com/office/drawing/2014/main" id="{89511022-74FE-6E7C-4B7A-1D6147278DC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105128" y="6483896"/>
            <a:ext cx="1224136" cy="365125"/>
          </a:xfrm>
        </p:spPr>
        <p:txBody>
          <a:bodyPr/>
          <a:lstStyle/>
          <a:p>
            <a:fld id="{8261A3A4-0946-4755-89AC-F3E14E7D1D2E}" type="datetime1">
              <a:rPr lang="ru-RU" smtClean="0"/>
              <a:t>04.11.2024</a:t>
            </a:fld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4B816B3-B1EF-6021-8BE6-90F408D47F7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22506" y="1894263"/>
            <a:ext cx="3744838" cy="72480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74BEB96-FF16-4B68-A148-57C099438DD7}"/>
              </a:ext>
            </a:extLst>
          </p:cNvPr>
          <p:cNvSpPr txBox="1"/>
          <p:nvPr/>
        </p:nvSpPr>
        <p:spPr>
          <a:xfrm flipH="1">
            <a:off x="313701" y="1942243"/>
            <a:ext cx="29125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at the beginning of 2023…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D2273AD7-EE7F-423C-8765-720566628C88}"/>
              </a:ext>
            </a:extLst>
          </p:cNvPr>
          <p:cNvSpPr/>
          <p:nvPr/>
        </p:nvSpPr>
        <p:spPr>
          <a:xfrm>
            <a:off x="7166084" y="5500733"/>
            <a:ext cx="264874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002060"/>
                </a:solidFill>
              </a:rPr>
              <a:t>The new experimental result is:</a:t>
            </a:r>
            <a:br>
              <a:rPr lang="en-US" sz="1400" dirty="0">
                <a:solidFill>
                  <a:srgbClr val="002060"/>
                </a:solidFill>
              </a:rPr>
            </a:br>
            <a:r>
              <a:rPr lang="en-US" sz="1400" dirty="0">
                <a:solidFill>
                  <a:srgbClr val="002060"/>
                </a:solidFill>
              </a:rPr>
              <a:t>a</a:t>
            </a:r>
            <a:r>
              <a:rPr lang="el-GR" sz="1400" baseline="-25000" dirty="0">
                <a:solidFill>
                  <a:srgbClr val="002060"/>
                </a:solidFill>
              </a:rPr>
              <a:t>μ</a:t>
            </a:r>
            <a:r>
              <a:rPr lang="en-US" sz="1400" dirty="0">
                <a:solidFill>
                  <a:srgbClr val="002060"/>
                </a:solidFill>
              </a:rPr>
              <a:t> = 116592055(24)</a:t>
            </a:r>
            <a:r>
              <a:rPr lang="en-US" sz="1400" dirty="0">
                <a:solidFill>
                  <a:srgbClr val="002060"/>
                </a:solidFill>
                <a:sym typeface="Symbol" panose="05050102010706020507" pitchFamily="18" charset="2"/>
              </a:rPr>
              <a:t>10</a:t>
            </a:r>
            <a:r>
              <a:rPr lang="en-US" sz="1400" baseline="30000" dirty="0">
                <a:solidFill>
                  <a:srgbClr val="002060"/>
                </a:solidFill>
                <a:sym typeface="Symbol" panose="05050102010706020507" pitchFamily="18" charset="2"/>
              </a:rPr>
              <a:t>-11</a:t>
            </a:r>
            <a:r>
              <a:rPr lang="en-US" sz="1400" dirty="0">
                <a:solidFill>
                  <a:srgbClr val="002060"/>
                </a:solidFill>
              </a:rPr>
              <a:t> 0.2 ppm</a:t>
            </a:r>
            <a:endParaRPr lang="ru-RU" sz="1400" dirty="0">
              <a:solidFill>
                <a:srgbClr val="002060"/>
              </a:solidFill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54BB30C6-6AFE-45C0-9924-FDF00FD88138}"/>
              </a:ext>
            </a:extLst>
          </p:cNvPr>
          <p:cNvSpPr/>
          <p:nvPr/>
        </p:nvSpPr>
        <p:spPr>
          <a:xfrm>
            <a:off x="5097305" y="4603632"/>
            <a:ext cx="7104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>
                <a:solidFill>
                  <a:schemeClr val="bg1"/>
                </a:solidFill>
              </a:rPr>
              <a:t>5,</a:t>
            </a:r>
            <a:r>
              <a:rPr lang="en-US" dirty="0">
                <a:solidFill>
                  <a:schemeClr val="bg1"/>
                </a:solidFill>
              </a:rPr>
              <a:t>1</a:t>
            </a:r>
            <a:r>
              <a:rPr lang="el-GR" dirty="0">
                <a:solidFill>
                  <a:schemeClr val="bg1"/>
                </a:solidFill>
              </a:rPr>
              <a:t>σ.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B7484DDC-F1BC-4414-B4D1-54F305CEC3EA}"/>
              </a:ext>
            </a:extLst>
          </p:cNvPr>
          <p:cNvSpPr/>
          <p:nvPr/>
        </p:nvSpPr>
        <p:spPr>
          <a:xfrm>
            <a:off x="5097016" y="4211796"/>
            <a:ext cx="7104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>
                <a:solidFill>
                  <a:schemeClr val="bg1"/>
                </a:solidFill>
              </a:rPr>
              <a:t>5,</a:t>
            </a:r>
            <a:r>
              <a:rPr lang="en-US" dirty="0">
                <a:solidFill>
                  <a:schemeClr val="bg1"/>
                </a:solidFill>
              </a:rPr>
              <a:t>0</a:t>
            </a:r>
            <a:r>
              <a:rPr lang="el-GR" dirty="0">
                <a:solidFill>
                  <a:schemeClr val="bg1"/>
                </a:solidFill>
              </a:rPr>
              <a:t>σ.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id="{4FD16393-0210-4B6A-9E82-92B5428742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Sergei Shmatov, SILAFAE 2024, Cinvestav, Mexico</a:t>
            </a:r>
            <a:endParaRPr lang="ru-RU" dirty="0"/>
          </a:p>
        </p:txBody>
      </p:sp>
      <p:sp>
        <p:nvSpPr>
          <p:cNvPr id="15" name="Номер слайда 14">
            <a:extLst>
              <a:ext uri="{FF2B5EF4-FFF2-40B4-BE49-F238E27FC236}">
                <a16:creationId xmlns:a16="http://schemas.microsoft.com/office/drawing/2014/main" id="{77603A98-B3A0-486E-86D4-0B29A324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B4A73-5931-42FD-882D-05F401D05453}" type="slidenum">
              <a:rPr lang="ru-RU" smtClean="0"/>
              <a:pPr/>
              <a:t>14</a:t>
            </a:fld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7909283-349F-4FA0-9555-51931D6F5E8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1890" y="2336987"/>
            <a:ext cx="4305123" cy="297870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FD888126-B01F-44AD-ADD8-7073A91A50B3}"/>
              </a:ext>
            </a:extLst>
          </p:cNvPr>
          <p:cNvSpPr txBox="1"/>
          <p:nvPr/>
        </p:nvSpPr>
        <p:spPr>
          <a:xfrm flipH="1">
            <a:off x="7373439" y="4479000"/>
            <a:ext cx="24624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PRD110, 032009 (2024)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49985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>
            <a:extLst>
              <a:ext uri="{FF2B5EF4-FFF2-40B4-BE49-F238E27FC236}">
                <a16:creationId xmlns:a16="http://schemas.microsoft.com/office/drawing/2014/main" id="{F5AA7E8B-E849-433E-B6B3-99482BDBEC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520" y="-27384"/>
            <a:ext cx="8424936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n-US" altLang="ru-RU" sz="3000" b="1" dirty="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Conventional Signals</a:t>
            </a:r>
            <a:endParaRPr lang="en-US" sz="3000" b="1" dirty="0">
              <a:solidFill>
                <a:schemeClr val="tx2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0" name="Прямоугольник 3">
            <a:extLst>
              <a:ext uri="{FF2B5EF4-FFF2-40B4-BE49-F238E27FC236}">
                <a16:creationId xmlns:a16="http://schemas.microsoft.com/office/drawing/2014/main" id="{210CD550-DE62-4477-8085-2B184074C9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8465" y="476672"/>
            <a:ext cx="6840760" cy="3631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buFont typeface="Wingdings" panose="05000000000000000000" pitchFamily="2" charset="2"/>
              <a:buChar char="q"/>
            </a:pPr>
            <a:endParaRPr lang="ru-RU" altLang="en-US" sz="1000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 algn="l" eaLnBrk="1" hangingPunct="1">
              <a:spcBef>
                <a:spcPct val="25000"/>
              </a:spcBef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altLang="en-US" sz="2200" b="0" dirty="0">
                <a:solidFill>
                  <a:srgbClr val="002060"/>
                </a:solidFill>
                <a:latin typeface="+mn-lt"/>
              </a:rPr>
              <a:t>Heavy Resonances (extended gauge models, extra dimensions,     technicolor) </a:t>
            </a:r>
            <a:r>
              <a:rPr lang="en-US" altLang="en-US" sz="2200" b="0" dirty="0">
                <a:solidFill>
                  <a:srgbClr val="002060"/>
                </a:solidFill>
                <a:latin typeface="+mn-lt"/>
                <a:sym typeface="Symbol" panose="05050102010706020507" pitchFamily="18" charset="2"/>
              </a:rPr>
              <a:t></a:t>
            </a:r>
            <a:r>
              <a:rPr lang="en-US" altLang="en-US" sz="2200" b="0" dirty="0">
                <a:solidFill>
                  <a:srgbClr val="002060"/>
                </a:solidFill>
                <a:latin typeface="+mn-lt"/>
              </a:rPr>
              <a:t> dileptons, </a:t>
            </a:r>
            <a:r>
              <a:rPr lang="en-US" altLang="en-US" sz="2200" b="0" dirty="0" err="1">
                <a:solidFill>
                  <a:srgbClr val="002060"/>
                </a:solidFill>
                <a:latin typeface="+mn-lt"/>
              </a:rPr>
              <a:t>dijets</a:t>
            </a:r>
            <a:r>
              <a:rPr lang="en-US" altLang="en-US" sz="2200" b="0" dirty="0">
                <a:solidFill>
                  <a:srgbClr val="002060"/>
                </a:solidFill>
                <a:latin typeface="+mn-lt"/>
              </a:rPr>
              <a:t>, diphotons, ttbar, WZ</a:t>
            </a:r>
          </a:p>
          <a:p>
            <a:pPr algn="l" eaLnBrk="1" hangingPunct="1">
              <a:spcBef>
                <a:spcPct val="25000"/>
              </a:spcBef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altLang="en-US" sz="2200" b="0" dirty="0">
                <a:solidFill>
                  <a:srgbClr val="002060"/>
                </a:solidFill>
                <a:latin typeface="+mn-lt"/>
              </a:rPr>
              <a:t>Non-Resonant Signals</a:t>
            </a:r>
          </a:p>
          <a:p>
            <a:pPr algn="l" eaLnBrk="1" hangingPunct="1">
              <a:spcBef>
                <a:spcPct val="25000"/>
              </a:spcBef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altLang="en-US" sz="2200" b="0" dirty="0">
                <a:solidFill>
                  <a:srgbClr val="002060"/>
                </a:solidFill>
                <a:latin typeface="+mn-lt"/>
              </a:rPr>
              <a:t>Mono-particle + Missing ET (extended gauge models, extra dimensions, technicolor, SUSY) </a:t>
            </a:r>
            <a:r>
              <a:rPr lang="en-US" altLang="en-US" sz="2200" b="0" dirty="0">
                <a:solidFill>
                  <a:srgbClr val="002060"/>
                </a:solidFill>
                <a:latin typeface="+mn-lt"/>
                <a:sym typeface="Symbol" panose="05050102010706020507" pitchFamily="18" charset="2"/>
              </a:rPr>
              <a:t></a:t>
            </a:r>
            <a:r>
              <a:rPr lang="en-US" altLang="en-US" sz="2200" b="0" dirty="0">
                <a:solidFill>
                  <a:srgbClr val="002060"/>
                </a:solidFill>
                <a:latin typeface="+mn-lt"/>
              </a:rPr>
              <a:t> mono-jet + MET, mono-photon + MET, mono-lepton + MET </a:t>
            </a:r>
          </a:p>
          <a:p>
            <a:pPr algn="l" eaLnBrk="1" hangingPunct="1">
              <a:spcBef>
                <a:spcPct val="25000"/>
              </a:spcBef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altLang="en-US" sz="2200" b="0" dirty="0">
                <a:solidFill>
                  <a:srgbClr val="002060"/>
                </a:solidFill>
                <a:latin typeface="+mn-lt"/>
              </a:rPr>
              <a:t>Microscopic Black Holes (extra dimensions) </a:t>
            </a:r>
            <a:r>
              <a:rPr lang="en-US" altLang="en-US" sz="2200" b="0" dirty="0">
                <a:solidFill>
                  <a:srgbClr val="002060"/>
                </a:solidFill>
                <a:latin typeface="+mn-lt"/>
                <a:sym typeface="Symbol" panose="05050102010706020507" pitchFamily="18" charset="2"/>
              </a:rPr>
              <a:t></a:t>
            </a:r>
            <a:r>
              <a:rPr lang="en-US" altLang="en-US" sz="2200" b="0" dirty="0">
                <a:solidFill>
                  <a:srgbClr val="002060"/>
                </a:solidFill>
                <a:latin typeface="+mn-lt"/>
              </a:rPr>
              <a:t> high-multiplicity events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A27CF2C-87C7-4427-AAD8-D0AAC9EB216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4574" y="665259"/>
            <a:ext cx="2872358" cy="179163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CC33C96-9BFB-4F4E-A582-E80EF2A501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5269" y="2694728"/>
            <a:ext cx="2600325" cy="17526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4A36A00-4CBE-44EB-AF56-EE78478DC19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65" y="4217905"/>
            <a:ext cx="2206752" cy="2133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BA9F9DC-0E79-4BB9-BE7B-D5C4B3153CC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5680" y="4437112"/>
            <a:ext cx="2535279" cy="21718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Прямоугольник 3">
            <a:extLst>
              <a:ext uri="{FF2B5EF4-FFF2-40B4-BE49-F238E27FC236}">
                <a16:creationId xmlns:a16="http://schemas.microsoft.com/office/drawing/2014/main" id="{5475B579-2302-4227-AF6B-D77D12A313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29262" y="4644798"/>
            <a:ext cx="4267150" cy="1192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>
              <a:spcBef>
                <a:spcPct val="25000"/>
              </a:spcBef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altLang="en-US" sz="2200" b="0" dirty="0">
                <a:solidFill>
                  <a:srgbClr val="002060"/>
                </a:solidFill>
                <a:latin typeface="+mn-lt"/>
              </a:rPr>
              <a:t>Leptoquarks </a:t>
            </a:r>
            <a:r>
              <a:rPr lang="en-US" altLang="en-US" sz="2200" dirty="0">
                <a:solidFill>
                  <a:srgbClr val="002060"/>
                </a:solidFill>
                <a:latin typeface="+mn-lt"/>
                <a:sym typeface="Symbol" panose="05050102010706020507" pitchFamily="18" charset="2"/>
              </a:rPr>
              <a:t> </a:t>
            </a:r>
            <a:r>
              <a:rPr lang="en-US" altLang="en-US" sz="2200" dirty="0">
                <a:solidFill>
                  <a:srgbClr val="002060"/>
                </a:solidFill>
                <a:latin typeface="+mn-lt"/>
              </a:rPr>
              <a:t>lepton + jet</a:t>
            </a:r>
            <a:endParaRPr lang="en-US" altLang="en-US" sz="2200" b="0" dirty="0">
              <a:solidFill>
                <a:srgbClr val="002060"/>
              </a:solidFill>
              <a:latin typeface="+mn-lt"/>
            </a:endParaRPr>
          </a:p>
          <a:p>
            <a:pPr algn="l" eaLnBrk="1" hangingPunct="1">
              <a:spcBef>
                <a:spcPct val="25000"/>
              </a:spcBef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altLang="en-US" sz="2200" b="0" dirty="0">
                <a:solidFill>
                  <a:srgbClr val="002060"/>
                </a:solidFill>
                <a:latin typeface="+mn-lt"/>
              </a:rPr>
              <a:t>4</a:t>
            </a:r>
            <a:r>
              <a:rPr lang="en-US" altLang="en-US" sz="2200" b="0" baseline="30000" dirty="0">
                <a:solidFill>
                  <a:srgbClr val="002060"/>
                </a:solidFill>
                <a:latin typeface="+mn-lt"/>
              </a:rPr>
              <a:t>th</a:t>
            </a:r>
            <a:r>
              <a:rPr lang="en-US" altLang="en-US" sz="2200" b="0" dirty="0">
                <a:solidFill>
                  <a:srgbClr val="002060"/>
                </a:solidFill>
                <a:latin typeface="+mn-lt"/>
              </a:rPr>
              <a:t> Generation </a:t>
            </a:r>
            <a:r>
              <a:rPr lang="en-US" altLang="en-US" sz="2200" b="0" dirty="0">
                <a:solidFill>
                  <a:srgbClr val="002060"/>
                </a:solidFill>
                <a:latin typeface="+mn-lt"/>
                <a:sym typeface="Symbol" panose="05050102010706020507" pitchFamily="18" charset="2"/>
              </a:rPr>
              <a:t> </a:t>
            </a:r>
            <a:r>
              <a:rPr lang="en-US" altLang="en-US" sz="2200" b="0" dirty="0">
                <a:solidFill>
                  <a:srgbClr val="002060"/>
                </a:solidFill>
                <a:latin typeface="+mn-lt"/>
              </a:rPr>
              <a:t>lepton</a:t>
            </a:r>
            <a:r>
              <a:rPr lang="en-US" altLang="en-US" sz="2200" dirty="0">
                <a:solidFill>
                  <a:srgbClr val="002060"/>
                </a:solidFill>
                <a:latin typeface="+mn-lt"/>
              </a:rPr>
              <a:t>s</a:t>
            </a:r>
            <a:r>
              <a:rPr lang="en-US" altLang="en-US" sz="2200" b="0" dirty="0">
                <a:solidFill>
                  <a:srgbClr val="002060"/>
                </a:solidFill>
                <a:latin typeface="+mn-lt"/>
              </a:rPr>
              <a:t>/jets, dilepton</a:t>
            </a:r>
          </a:p>
        </p:txBody>
      </p:sp>
      <p:cxnSp>
        <p:nvCxnSpPr>
          <p:cNvPr id="20" name="Connector: Elbow 19">
            <a:extLst>
              <a:ext uri="{FF2B5EF4-FFF2-40B4-BE49-F238E27FC236}">
                <a16:creationId xmlns:a16="http://schemas.microsoft.com/office/drawing/2014/main" id="{7BF6117E-4702-4267-901B-2BE6FA180AF5}"/>
              </a:ext>
            </a:extLst>
          </p:cNvPr>
          <p:cNvCxnSpPr/>
          <p:nvPr/>
        </p:nvCxnSpPr>
        <p:spPr>
          <a:xfrm>
            <a:off x="6321152" y="1196752"/>
            <a:ext cx="504056" cy="216024"/>
          </a:xfrm>
          <a:prstGeom prst="bentConnector3">
            <a:avLst/>
          </a:prstGeom>
          <a:ln w="254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or: Elbow 20">
            <a:extLst>
              <a:ext uri="{FF2B5EF4-FFF2-40B4-BE49-F238E27FC236}">
                <a16:creationId xmlns:a16="http://schemas.microsoft.com/office/drawing/2014/main" id="{382866B4-E82C-496B-8862-E024197EAA4B}"/>
              </a:ext>
            </a:extLst>
          </p:cNvPr>
          <p:cNvCxnSpPr>
            <a:cxnSpLocks/>
          </p:cNvCxnSpPr>
          <p:nvPr/>
        </p:nvCxnSpPr>
        <p:spPr>
          <a:xfrm flipV="1">
            <a:off x="3800872" y="1714425"/>
            <a:ext cx="3024336" cy="333012"/>
          </a:xfrm>
          <a:prstGeom prst="bentConnector3">
            <a:avLst/>
          </a:prstGeom>
          <a:ln w="254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or: Elbow 23">
            <a:extLst>
              <a:ext uri="{FF2B5EF4-FFF2-40B4-BE49-F238E27FC236}">
                <a16:creationId xmlns:a16="http://schemas.microsoft.com/office/drawing/2014/main" id="{E343D9B5-4AD7-4A16-907E-F5099E221063}"/>
              </a:ext>
            </a:extLst>
          </p:cNvPr>
          <p:cNvCxnSpPr>
            <a:cxnSpLocks/>
          </p:cNvCxnSpPr>
          <p:nvPr/>
        </p:nvCxnSpPr>
        <p:spPr>
          <a:xfrm>
            <a:off x="6663241" y="2672525"/>
            <a:ext cx="954055" cy="288423"/>
          </a:xfrm>
          <a:prstGeom prst="bentConnector3">
            <a:avLst/>
          </a:prstGeom>
          <a:ln w="254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or: Elbow 25">
            <a:extLst>
              <a:ext uri="{FF2B5EF4-FFF2-40B4-BE49-F238E27FC236}">
                <a16:creationId xmlns:a16="http://schemas.microsoft.com/office/drawing/2014/main" id="{E7A0F18C-63E9-4397-94AE-6EB19326E677}"/>
              </a:ext>
            </a:extLst>
          </p:cNvPr>
          <p:cNvCxnSpPr>
            <a:cxnSpLocks/>
          </p:cNvCxnSpPr>
          <p:nvPr/>
        </p:nvCxnSpPr>
        <p:spPr>
          <a:xfrm>
            <a:off x="5709084" y="3781483"/>
            <a:ext cx="1260140" cy="1029081"/>
          </a:xfrm>
          <a:prstGeom prst="bentConnector3">
            <a:avLst/>
          </a:prstGeom>
          <a:ln w="254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or: Elbow 27">
            <a:extLst>
              <a:ext uri="{FF2B5EF4-FFF2-40B4-BE49-F238E27FC236}">
                <a16:creationId xmlns:a16="http://schemas.microsoft.com/office/drawing/2014/main" id="{ACA3FA9E-9C4F-45B1-BC8D-7BC5AD6BB6BF}"/>
              </a:ext>
            </a:extLst>
          </p:cNvPr>
          <p:cNvCxnSpPr>
            <a:cxnSpLocks/>
          </p:cNvCxnSpPr>
          <p:nvPr/>
        </p:nvCxnSpPr>
        <p:spPr>
          <a:xfrm rot="10800000">
            <a:off x="2391674" y="4447329"/>
            <a:ext cx="806664" cy="277011"/>
          </a:xfrm>
          <a:prstGeom prst="bentConnector3">
            <a:avLst/>
          </a:prstGeom>
          <a:ln w="254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Дата 3">
            <a:extLst>
              <a:ext uri="{FF2B5EF4-FFF2-40B4-BE49-F238E27FC236}">
                <a16:creationId xmlns:a16="http://schemas.microsoft.com/office/drawing/2014/main" id="{7FC874D6-8B5F-4B31-BB5F-9215755902F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105128" y="6483896"/>
            <a:ext cx="1224136" cy="365125"/>
          </a:xfrm>
        </p:spPr>
        <p:txBody>
          <a:bodyPr/>
          <a:lstStyle/>
          <a:p>
            <a:fld id="{808D5F38-B6AB-4A6D-8736-38003CBE1385}" type="datetime1">
              <a:rPr lang="ru-RU" smtClean="0"/>
              <a:t>04.11.2024</a:t>
            </a:fld>
            <a:endParaRPr lang="ru-RU" dirty="0"/>
          </a:p>
        </p:txBody>
      </p:sp>
      <p:sp>
        <p:nvSpPr>
          <p:cNvPr id="2" name="Нижний колонтитул 1">
            <a:extLst>
              <a:ext uri="{FF2B5EF4-FFF2-40B4-BE49-F238E27FC236}">
                <a16:creationId xmlns:a16="http://schemas.microsoft.com/office/drawing/2014/main" id="{648E4377-9127-4A0D-8D32-8CDC0C1415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Sergei Shmatov, SILAFAE 2024, Cinvestav, Mexico</a:t>
            </a:r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9AE0527-CF85-4DA8-9839-7F6B7F9A9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B4A73-5931-42FD-882D-05F401D05453}" type="slidenum">
              <a:rPr lang="ru-RU" smtClean="0"/>
              <a:pPr/>
              <a:t>15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63750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11">
            <a:extLst>
              <a:ext uri="{FF2B5EF4-FFF2-40B4-BE49-F238E27FC236}">
                <a16:creationId xmlns:a16="http://schemas.microsoft.com/office/drawing/2014/main" id="{82E5AF59-9452-4D9E-99DD-BBCEDCC726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4397" y="476672"/>
            <a:ext cx="1694695" cy="1025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4528" y="0"/>
            <a:ext cx="8460941" cy="595475"/>
          </a:xfrm>
        </p:spPr>
        <p:txBody>
          <a:bodyPr>
            <a:normAutofit/>
          </a:bodyPr>
          <a:lstStyle/>
          <a:p>
            <a:r>
              <a:rPr lang="en-US" sz="3000" dirty="0"/>
              <a:t>Searches for Heavy Resonances</a:t>
            </a:r>
            <a:endParaRPr lang="ru-RU" sz="3000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61BC214-4641-4E2F-AFD0-49CD268E7F9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488" y="1390054"/>
            <a:ext cx="2455994" cy="23866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8" name="Rectangle 11">
            <a:extLst>
              <a:ext uri="{FF2B5EF4-FFF2-40B4-BE49-F238E27FC236}">
                <a16:creationId xmlns:a16="http://schemas.microsoft.com/office/drawing/2014/main" id="{6D714A1C-1DF2-458F-AE29-B52F52FDED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714" y="623928"/>
            <a:ext cx="6357217" cy="371513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square" lIns="90000" tIns="46800" rIns="90000" bIns="46800">
            <a:spAutoFit/>
          </a:bodyPr>
          <a:lstStyle/>
          <a:p>
            <a:pPr eaLnBrk="1" hangingPunct="1">
              <a:defRPr/>
            </a:pPr>
            <a:r>
              <a:rPr lang="en-US" sz="1800" dirty="0">
                <a:solidFill>
                  <a:srgbClr val="002060"/>
                </a:solidFill>
                <a:latin typeface="+mj-lt"/>
                <a:ea typeface="Arial" charset="0"/>
                <a:cs typeface="Arial" charset="0"/>
                <a:sym typeface="Symbol" charset="0"/>
              </a:rPr>
              <a:t>New Physics (Z/Z</a:t>
            </a:r>
            <a:r>
              <a:rPr lang="en-US" sz="1800" baseline="-25000" dirty="0">
                <a:solidFill>
                  <a:srgbClr val="002060"/>
                </a:solidFill>
                <a:latin typeface="+mj-lt"/>
                <a:ea typeface="Arial" charset="0"/>
                <a:cs typeface="Arial" charset="0"/>
                <a:sym typeface="Symbol" charset="0"/>
              </a:rPr>
              <a:t>KK</a:t>
            </a:r>
            <a:r>
              <a:rPr lang="en-US" sz="1800" dirty="0">
                <a:solidFill>
                  <a:srgbClr val="002060"/>
                </a:solidFill>
                <a:latin typeface="+mj-lt"/>
                <a:ea typeface="Arial" charset="0"/>
                <a:cs typeface="Arial" charset="0"/>
                <a:sym typeface="Symbol" charset="0"/>
              </a:rPr>
              <a:t>/G</a:t>
            </a:r>
            <a:r>
              <a:rPr lang="en-US" sz="1800" baseline="-25000" dirty="0">
                <a:solidFill>
                  <a:srgbClr val="002060"/>
                </a:solidFill>
                <a:latin typeface="+mj-lt"/>
                <a:ea typeface="Arial" charset="0"/>
                <a:cs typeface="Arial" charset="0"/>
                <a:sym typeface="Symbol" charset="0"/>
              </a:rPr>
              <a:t>KK</a:t>
            </a:r>
            <a:r>
              <a:rPr lang="en-US" sz="1800" dirty="0">
                <a:solidFill>
                  <a:srgbClr val="002060"/>
                </a:solidFill>
                <a:latin typeface="+mj-lt"/>
                <a:ea typeface="Arial" charset="0"/>
                <a:cs typeface="Arial" charset="0"/>
                <a:sym typeface="Symbol" charset="0"/>
              </a:rPr>
              <a:t>) contributions to SM processes</a:t>
            </a:r>
            <a:endParaRPr lang="ru-RU" sz="1800" dirty="0">
              <a:solidFill>
                <a:srgbClr val="002060"/>
              </a:solidFill>
              <a:latin typeface="+mj-lt"/>
              <a:ea typeface="Arial" charset="0"/>
              <a:cs typeface="Arial" charset="0"/>
              <a:sym typeface="Symbol" charset="0"/>
            </a:endParaRPr>
          </a:p>
        </p:txBody>
      </p:sp>
      <p:pic>
        <p:nvPicPr>
          <p:cNvPr id="8194" name="Picture 2" descr="http://cms-results.web.cern.ch/cms-results/public-results/publications/EXO-19-019/CMS-EXO-19-019_Figure_008-c.png">
            <a:extLst>
              <a:ext uri="{FF2B5EF4-FFF2-40B4-BE49-F238E27FC236}">
                <a16:creationId xmlns:a16="http://schemas.microsoft.com/office/drawing/2014/main" id="{AB8A6570-FD69-4CAA-B807-79C769C2C9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4768" y="1527083"/>
            <a:ext cx="3096344" cy="218994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6435FD2-8355-4966-8D43-B7B366CDDEAB}"/>
              </a:ext>
            </a:extLst>
          </p:cNvPr>
          <p:cNvSpPr txBox="1"/>
          <p:nvPr/>
        </p:nvSpPr>
        <p:spPr>
          <a:xfrm>
            <a:off x="200472" y="1053554"/>
            <a:ext cx="227889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C00000"/>
                </a:solidFill>
              </a:rPr>
              <a:t>Dileptons, full RUN2 data</a:t>
            </a:r>
            <a:endParaRPr lang="ru-RU" sz="1600" dirty="0">
              <a:solidFill>
                <a:srgbClr val="C00000"/>
              </a:solidFill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21062B7-6004-4E5A-B10C-4F86C18636D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6454" y="3942370"/>
            <a:ext cx="3218674" cy="227687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E7CB8FA3-FAD2-4F4F-9A49-67F163FB8B2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56" y="3988064"/>
            <a:ext cx="2744026" cy="200857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7720E090-56A8-4731-BDCD-A3CCD4651B55}"/>
              </a:ext>
            </a:extLst>
          </p:cNvPr>
          <p:cNvSpPr txBox="1"/>
          <p:nvPr/>
        </p:nvSpPr>
        <p:spPr>
          <a:xfrm>
            <a:off x="3368824" y="2802414"/>
            <a:ext cx="1220719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C00000"/>
                </a:solidFill>
              </a:rPr>
              <a:t>RS1 graviton</a:t>
            </a:r>
            <a:endParaRPr lang="ru-RU" sz="1600" dirty="0">
              <a:solidFill>
                <a:srgbClr val="C0000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F7E4BCB-C58F-47C3-A5FE-5344A8CC1FEA}"/>
              </a:ext>
            </a:extLst>
          </p:cNvPr>
          <p:cNvSpPr txBox="1"/>
          <p:nvPr/>
        </p:nvSpPr>
        <p:spPr>
          <a:xfrm>
            <a:off x="488504" y="5250686"/>
            <a:ext cx="896207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C00000"/>
                </a:solidFill>
              </a:rPr>
              <a:t>Z’ boson</a:t>
            </a:r>
            <a:endParaRPr lang="ru-RU" sz="1600" dirty="0">
              <a:solidFill>
                <a:srgbClr val="C0000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F3D0D0C-29B9-47B0-9319-9F94EFB5B516}"/>
              </a:ext>
            </a:extLst>
          </p:cNvPr>
          <p:cNvSpPr txBox="1"/>
          <p:nvPr/>
        </p:nvSpPr>
        <p:spPr>
          <a:xfrm>
            <a:off x="3804289" y="4149080"/>
            <a:ext cx="2288512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C00000"/>
                </a:solidFill>
              </a:rPr>
              <a:t>Lepton flavor universality</a:t>
            </a:r>
            <a:endParaRPr lang="ru-RU" sz="1600" dirty="0">
              <a:solidFill>
                <a:srgbClr val="C00000"/>
              </a:solidFill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AEA4606D-DF6A-4886-9198-9B3E16945451}"/>
              </a:ext>
            </a:extLst>
          </p:cNvPr>
          <p:cNvSpPr/>
          <p:nvPr/>
        </p:nvSpPr>
        <p:spPr>
          <a:xfrm>
            <a:off x="2936776" y="1052736"/>
            <a:ext cx="18405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  <a:r>
              <a:rPr lang="en-US" sz="1600" dirty="0">
                <a:solidFill>
                  <a:srgbClr val="C00000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JHEP 07 (2021) 208</a:t>
            </a:r>
            <a:endParaRPr lang="ru-RU" sz="1600" dirty="0">
              <a:solidFill>
                <a:srgbClr val="C00000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E8C5F21-67D7-49C6-A5CD-554B32FB941D}"/>
              </a:ext>
            </a:extLst>
          </p:cNvPr>
          <p:cNvSpPr txBox="1"/>
          <p:nvPr/>
        </p:nvSpPr>
        <p:spPr>
          <a:xfrm>
            <a:off x="5914466" y="1484784"/>
            <a:ext cx="175439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C00000"/>
                </a:solidFill>
              </a:rPr>
              <a:t>W</a:t>
            </a:r>
            <a:r>
              <a:rPr lang="en-US" sz="1600" dirty="0">
                <a:solidFill>
                  <a:srgbClr val="C00000"/>
                </a:solidFill>
                <a:sym typeface="Symbol" panose="05050102010706020507" pitchFamily="18" charset="2"/>
              </a:rPr>
              <a:t></a:t>
            </a:r>
            <a:r>
              <a:rPr lang="en-US" sz="1600" dirty="0">
                <a:solidFill>
                  <a:srgbClr val="C00000"/>
                </a:solidFill>
              </a:rPr>
              <a:t>, full RUN2 data</a:t>
            </a:r>
            <a:endParaRPr lang="ru-RU" sz="1600" dirty="0">
              <a:solidFill>
                <a:srgbClr val="C00000"/>
              </a:solidFill>
            </a:endParaRP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4B5C93BD-7888-4012-9924-BE54367204D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5128" y="1834463"/>
            <a:ext cx="3673773" cy="23866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59F16829-35AA-4682-899F-EFB4C556D66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3160" y="4221088"/>
            <a:ext cx="3240360" cy="198884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D32075D8-7AF1-454A-BEB5-FF96ADFD712C}"/>
              </a:ext>
            </a:extLst>
          </p:cNvPr>
          <p:cNvSpPr/>
          <p:nvPr/>
        </p:nvSpPr>
        <p:spPr>
          <a:xfrm>
            <a:off x="7720944" y="1412776"/>
            <a:ext cx="210826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rgbClr val="C00000"/>
                </a:solidFill>
              </a:rPr>
              <a:t>PLB 826 (2022) 136888</a:t>
            </a:r>
            <a:endParaRPr lang="ru-RU" sz="1600" dirty="0">
              <a:solidFill>
                <a:srgbClr val="C00000"/>
              </a:solidFill>
            </a:endParaRPr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B712FE05-DDBD-472E-8B6A-3581F541520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997984" y="712374"/>
            <a:ext cx="2666101" cy="503295"/>
          </a:xfrm>
          <a:prstGeom prst="rect">
            <a:avLst/>
          </a:prstGeom>
        </p:spPr>
      </p:pic>
      <p:sp>
        <p:nvSpPr>
          <p:cNvPr id="3" name="Дата 2">
            <a:extLst>
              <a:ext uri="{FF2B5EF4-FFF2-40B4-BE49-F238E27FC236}">
                <a16:creationId xmlns:a16="http://schemas.microsoft.com/office/drawing/2014/main" id="{2218B667-1898-EBD7-F291-AC3B621CB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B3FFE-961D-4AC0-BB98-B0146DD0FACB}" type="datetime1">
              <a:rPr lang="ru-RU" smtClean="0"/>
              <a:t>04.11.2024</a:t>
            </a:fld>
            <a:endParaRPr lang="ru-RU" dirty="0"/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51573087-9B75-4C61-A557-C4635FD36A9D}"/>
              </a:ext>
            </a:extLst>
          </p:cNvPr>
          <p:cNvSpPr/>
          <p:nvPr/>
        </p:nvSpPr>
        <p:spPr>
          <a:xfrm>
            <a:off x="5673080" y="6029674"/>
            <a:ext cx="4248472" cy="86177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r>
              <a:rPr lang="ru-RU" sz="1600" dirty="0" err="1">
                <a:solidFill>
                  <a:srgbClr val="002060"/>
                </a:solidFill>
              </a:rPr>
              <a:t>benchmark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heavy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scalar</a:t>
            </a:r>
            <a:r>
              <a:rPr lang="ru-RU" sz="1600" dirty="0">
                <a:solidFill>
                  <a:srgbClr val="002060"/>
                </a:solidFill>
              </a:rPr>
              <a:t> (</a:t>
            </a:r>
            <a:r>
              <a:rPr lang="ru-RU" sz="1600" dirty="0" err="1">
                <a:solidFill>
                  <a:srgbClr val="002060"/>
                </a:solidFill>
              </a:rPr>
              <a:t>vector</a:t>
            </a:r>
            <a:r>
              <a:rPr lang="ru-RU" sz="1600" dirty="0">
                <a:solidFill>
                  <a:srgbClr val="002060"/>
                </a:solidFill>
              </a:rPr>
              <a:t>) </a:t>
            </a:r>
            <a:r>
              <a:rPr lang="ru-RU" sz="1600" dirty="0" err="1">
                <a:solidFill>
                  <a:srgbClr val="002060"/>
                </a:solidFill>
              </a:rPr>
              <a:t>triplet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bosons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with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masses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between</a:t>
            </a:r>
            <a:r>
              <a:rPr lang="ru-RU" sz="1600" dirty="0">
                <a:solidFill>
                  <a:srgbClr val="002060"/>
                </a:solidFill>
              </a:rPr>
              <a:t> 0.75 (1.15) </a:t>
            </a:r>
            <a:r>
              <a:rPr lang="ru-RU" sz="1600" dirty="0" err="1">
                <a:solidFill>
                  <a:srgbClr val="002060"/>
                </a:solidFill>
              </a:rPr>
              <a:t>and</a:t>
            </a:r>
            <a:r>
              <a:rPr lang="ru-RU" sz="1600" dirty="0">
                <a:solidFill>
                  <a:srgbClr val="002060"/>
                </a:solidFill>
              </a:rPr>
              <a:t> 1.40 (1.36) </a:t>
            </a:r>
            <a:r>
              <a:rPr lang="ru-RU" sz="1600" dirty="0" err="1">
                <a:solidFill>
                  <a:srgbClr val="002060"/>
                </a:solidFill>
              </a:rPr>
              <a:t>TeV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are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excluded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at</a:t>
            </a:r>
            <a:r>
              <a:rPr lang="ru-RU" sz="1600" dirty="0">
                <a:solidFill>
                  <a:srgbClr val="002060"/>
                </a:solidFill>
              </a:rPr>
              <a:t> 95% CL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79D2449-4504-4B9C-8F53-6C81310A49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Sergei Shmatov, SILAFAE 2024, Cinvestav, Mexico</a:t>
            </a:r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8347F40-DA86-4B09-B5FC-73B7124D69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B4A73-5931-42FD-882D-05F401D05453}" type="slidenum">
              <a:rPr lang="ru-RU" smtClean="0"/>
              <a:pPr/>
              <a:t>16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632459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8304AEF8-9B49-4E5B-BB7A-8B3E19E62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 dirty="0"/>
              <a:t>Dark Matter Results</a:t>
            </a:r>
            <a:endParaRPr lang="ru-RU" sz="3000" dirty="0"/>
          </a:p>
        </p:txBody>
      </p:sp>
      <p:sp>
        <p:nvSpPr>
          <p:cNvPr id="13" name="Дата 3">
            <a:extLst>
              <a:ext uri="{FF2B5EF4-FFF2-40B4-BE49-F238E27FC236}">
                <a16:creationId xmlns:a16="http://schemas.microsoft.com/office/drawing/2014/main" id="{FB8626DF-3D42-4D85-9940-73F2982E265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105128" y="6483896"/>
            <a:ext cx="1224136" cy="365125"/>
          </a:xfrm>
        </p:spPr>
        <p:txBody>
          <a:bodyPr/>
          <a:lstStyle/>
          <a:p>
            <a:fld id="{B708F362-CF01-4165-937D-6DBCC2DE1F75}" type="datetime1">
              <a:rPr lang="ru-RU" smtClean="0"/>
              <a:t>04.11.2024</a:t>
            </a:fld>
            <a:endParaRPr lang="ru-RU" dirty="0"/>
          </a:p>
        </p:txBody>
      </p:sp>
      <p:sp>
        <p:nvSpPr>
          <p:cNvPr id="2" name="Нижний колонтитул 1">
            <a:extLst>
              <a:ext uri="{FF2B5EF4-FFF2-40B4-BE49-F238E27FC236}">
                <a16:creationId xmlns:a16="http://schemas.microsoft.com/office/drawing/2014/main" id="{EC78F221-7BDC-44CD-BFAC-90FED9ED61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Sergei Shmatov, SILAFAE 2024, Cinvestav, Mexico</a:t>
            </a:r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60C36B4-D5B0-4D5B-8867-26882E86DB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B4A73-5931-42FD-882D-05F401D05453}" type="slidenum">
              <a:rPr lang="ru-RU" smtClean="0"/>
              <a:pPr/>
              <a:t>17</a:t>
            </a:fld>
            <a:endParaRPr lang="ru-RU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745E37A-844D-43CD-B84C-B3D503B6C3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0688"/>
            <a:ext cx="9505056" cy="5417276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4A93F2DA-E613-4FAB-B3F8-AC7F95B1675F}"/>
              </a:ext>
            </a:extLst>
          </p:cNvPr>
          <p:cNvSpPr txBox="1"/>
          <p:nvPr/>
        </p:nvSpPr>
        <p:spPr>
          <a:xfrm>
            <a:off x="290663" y="4797152"/>
            <a:ext cx="243008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~40 papers are released</a:t>
            </a:r>
          </a:p>
          <a:p>
            <a:endParaRPr lang="en-US" dirty="0">
              <a:solidFill>
                <a:srgbClr val="FF0000"/>
              </a:solidFill>
            </a:endParaRPr>
          </a:p>
          <a:p>
            <a:r>
              <a:rPr lang="en-US" dirty="0">
                <a:solidFill>
                  <a:srgbClr val="C00000"/>
                </a:solidFill>
                <a:sym typeface="Symbol" panose="05050102010706020507" pitchFamily="18" charset="2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CMS Physics Briefings </a:t>
            </a:r>
            <a:r>
              <a:rPr lang="en-US" dirty="0">
                <a:solidFill>
                  <a:srgbClr val="C0000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endParaRPr lang="en-US" dirty="0">
              <a:solidFill>
                <a:srgbClr val="C00000"/>
              </a:solidFill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6E8948A9-5E09-4E5F-A002-14F882BEE6D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7216" y="4479629"/>
            <a:ext cx="3033638" cy="23783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9CE7E00-06D1-0DE6-00FD-B46E42FC4968}"/>
              </a:ext>
            </a:extLst>
          </p:cNvPr>
          <p:cNvSpPr txBox="1"/>
          <p:nvPr/>
        </p:nvSpPr>
        <p:spPr>
          <a:xfrm>
            <a:off x="344488" y="5951188"/>
            <a:ext cx="49828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1800" b="0" dirty="0">
                <a:solidFill>
                  <a:srgbClr val="002060"/>
                </a:solidFill>
                <a:latin typeface="+mn-lt"/>
              </a:rPr>
              <a:t>Mono-particle + Missing ET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432738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B2F114E-DD14-4C1C-93C3-780E55DE01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15" y="764704"/>
            <a:ext cx="9720769" cy="543016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C3AD89BC-75AD-46A1-91C7-B0515E8D3012}"/>
              </a:ext>
            </a:extLst>
          </p:cNvPr>
          <p:cNvSpPr txBox="1">
            <a:spLocks/>
          </p:cNvSpPr>
          <p:nvPr/>
        </p:nvSpPr>
        <p:spPr>
          <a:xfrm>
            <a:off x="488504" y="-27384"/>
            <a:ext cx="8460941" cy="620688"/>
          </a:xfrm>
          <a:prstGeom prst="rect">
            <a:avLst/>
          </a:prstGeom>
        </p:spPr>
        <p:txBody>
          <a:bodyPr vert="horz" lIns="91429" tIns="45715" rIns="91429" bIns="45715" rtlCol="0" anchor="ctr">
            <a:normAutofit/>
          </a:bodyPr>
          <a:lstStyle>
            <a:lvl1pPr algn="ctr" defTabSz="914296" rtl="0" eaLnBrk="1" latinLnBrk="0" hangingPunct="1">
              <a:spcBef>
                <a:spcPct val="0"/>
              </a:spcBef>
              <a:buNone/>
              <a:defRPr sz="4000" b="1" kern="120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dirty="0">
                <a:sym typeface="Symbol" panose="05050102010706020507" pitchFamily="18" charset="2"/>
              </a:rPr>
              <a:t>Direct Search for BSM: Conventional Signals</a:t>
            </a:r>
          </a:p>
        </p:txBody>
      </p:sp>
      <p:sp>
        <p:nvSpPr>
          <p:cNvPr id="12" name="Прямоугольник 41">
            <a:extLst>
              <a:ext uri="{FF2B5EF4-FFF2-40B4-BE49-F238E27FC236}">
                <a16:creationId xmlns:a16="http://schemas.microsoft.com/office/drawing/2014/main" id="{4CCF284E-1A10-4993-969C-6A08A7C965EA}"/>
              </a:ext>
            </a:extLst>
          </p:cNvPr>
          <p:cNvSpPr/>
          <p:nvPr/>
        </p:nvSpPr>
        <p:spPr>
          <a:xfrm>
            <a:off x="7907399" y="5922858"/>
            <a:ext cx="700237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8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6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45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92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40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88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36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84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>
                <a:solidFill>
                  <a:srgbClr val="C00000"/>
                </a:solidFill>
              </a:rPr>
              <a:t>10 </a:t>
            </a:r>
            <a:r>
              <a:rPr lang="en-US" sz="1400" dirty="0" err="1">
                <a:solidFill>
                  <a:srgbClr val="C00000"/>
                </a:solidFill>
              </a:rPr>
              <a:t>TeV</a:t>
            </a:r>
            <a:endParaRPr lang="en-US" sz="1400" dirty="0">
              <a:solidFill>
                <a:srgbClr val="C00000"/>
              </a:solidFill>
            </a:endParaRPr>
          </a:p>
        </p:txBody>
      </p:sp>
      <p:sp>
        <p:nvSpPr>
          <p:cNvPr id="13" name="Прямоугольник 42">
            <a:extLst>
              <a:ext uri="{FF2B5EF4-FFF2-40B4-BE49-F238E27FC236}">
                <a16:creationId xmlns:a16="http://schemas.microsoft.com/office/drawing/2014/main" id="{21F62489-5586-434C-9E2F-5502F0EF376E}"/>
              </a:ext>
            </a:extLst>
          </p:cNvPr>
          <p:cNvSpPr/>
          <p:nvPr/>
        </p:nvSpPr>
        <p:spPr>
          <a:xfrm>
            <a:off x="8843503" y="5929535"/>
            <a:ext cx="700237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8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6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45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92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40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88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36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84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>
                <a:solidFill>
                  <a:srgbClr val="C00000"/>
                </a:solidFill>
              </a:rPr>
              <a:t>40 </a:t>
            </a:r>
            <a:r>
              <a:rPr lang="en-US" sz="1400" dirty="0" err="1">
                <a:solidFill>
                  <a:srgbClr val="C00000"/>
                </a:solidFill>
              </a:rPr>
              <a:t>TeV</a:t>
            </a:r>
            <a:endParaRPr lang="en-US" sz="1400" dirty="0">
              <a:solidFill>
                <a:srgbClr val="C00000"/>
              </a:solidFill>
            </a:endParaRPr>
          </a:p>
        </p:txBody>
      </p:sp>
      <p:sp>
        <p:nvSpPr>
          <p:cNvPr id="14" name="Прямоугольник 43">
            <a:extLst>
              <a:ext uri="{FF2B5EF4-FFF2-40B4-BE49-F238E27FC236}">
                <a16:creationId xmlns:a16="http://schemas.microsoft.com/office/drawing/2014/main" id="{F77E02CE-0FB6-4B96-A8C0-3644A894A1DB}"/>
              </a:ext>
            </a:extLst>
          </p:cNvPr>
          <p:cNvSpPr/>
          <p:nvPr/>
        </p:nvSpPr>
        <p:spPr>
          <a:xfrm>
            <a:off x="6537176" y="5919714"/>
            <a:ext cx="57813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8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6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45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92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40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88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36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84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>
                <a:solidFill>
                  <a:srgbClr val="C00000"/>
                </a:solidFill>
              </a:rPr>
              <a:t>1 </a:t>
            </a:r>
            <a:r>
              <a:rPr lang="en-US" sz="1400" dirty="0" err="1">
                <a:solidFill>
                  <a:srgbClr val="C00000"/>
                </a:solidFill>
              </a:rPr>
              <a:t>TeV</a:t>
            </a:r>
            <a:endParaRPr lang="en-US" sz="1400" dirty="0">
              <a:solidFill>
                <a:srgbClr val="C00000"/>
              </a:solidFill>
            </a:endParaRPr>
          </a:p>
        </p:txBody>
      </p:sp>
      <p:sp>
        <p:nvSpPr>
          <p:cNvPr id="15" name="Прямоугольник 44">
            <a:extLst>
              <a:ext uri="{FF2B5EF4-FFF2-40B4-BE49-F238E27FC236}">
                <a16:creationId xmlns:a16="http://schemas.microsoft.com/office/drawing/2014/main" id="{7DC00FCA-0988-467A-B97F-F41D58E5A0AD}"/>
              </a:ext>
            </a:extLst>
          </p:cNvPr>
          <p:cNvSpPr/>
          <p:nvPr/>
        </p:nvSpPr>
        <p:spPr>
          <a:xfrm>
            <a:off x="8453937" y="2223864"/>
            <a:ext cx="963559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8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6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45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92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40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88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36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84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>
                <a:solidFill>
                  <a:srgbClr val="C00000"/>
                </a:solidFill>
              </a:rPr>
              <a:t>Dark Matter</a:t>
            </a:r>
          </a:p>
        </p:txBody>
      </p:sp>
      <p:sp>
        <p:nvSpPr>
          <p:cNvPr id="16" name="Прямоугольник 45">
            <a:extLst>
              <a:ext uri="{FF2B5EF4-FFF2-40B4-BE49-F238E27FC236}">
                <a16:creationId xmlns:a16="http://schemas.microsoft.com/office/drawing/2014/main" id="{9A38E4A5-9707-483D-9FA0-11E7239CEB95}"/>
              </a:ext>
            </a:extLst>
          </p:cNvPr>
          <p:cNvSpPr/>
          <p:nvPr/>
        </p:nvSpPr>
        <p:spPr>
          <a:xfrm>
            <a:off x="8992182" y="1772816"/>
            <a:ext cx="353306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8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6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45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92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40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88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36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84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>
                <a:solidFill>
                  <a:srgbClr val="C00000"/>
                </a:solidFill>
              </a:rPr>
              <a:t>CI</a:t>
            </a:r>
          </a:p>
        </p:txBody>
      </p:sp>
      <p:sp>
        <p:nvSpPr>
          <p:cNvPr id="17" name="Прямоугольник 46">
            <a:extLst>
              <a:ext uri="{FF2B5EF4-FFF2-40B4-BE49-F238E27FC236}">
                <a16:creationId xmlns:a16="http://schemas.microsoft.com/office/drawing/2014/main" id="{403D663C-F500-4597-8907-A9A09E45D09B}"/>
              </a:ext>
            </a:extLst>
          </p:cNvPr>
          <p:cNvSpPr/>
          <p:nvPr/>
        </p:nvSpPr>
        <p:spPr>
          <a:xfrm>
            <a:off x="8111604" y="2965830"/>
            <a:ext cx="963559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8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6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45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92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40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88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36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84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>
                <a:solidFill>
                  <a:srgbClr val="C00000"/>
                </a:solidFill>
              </a:rPr>
              <a:t>RPV SUSY</a:t>
            </a:r>
          </a:p>
        </p:txBody>
      </p:sp>
      <p:sp>
        <p:nvSpPr>
          <p:cNvPr id="18" name="Прямоугольник 47">
            <a:extLst>
              <a:ext uri="{FF2B5EF4-FFF2-40B4-BE49-F238E27FC236}">
                <a16:creationId xmlns:a16="http://schemas.microsoft.com/office/drawing/2014/main" id="{B4685271-16AD-4126-86E9-8E6C4846EC23}"/>
              </a:ext>
            </a:extLst>
          </p:cNvPr>
          <p:cNvSpPr/>
          <p:nvPr/>
        </p:nvSpPr>
        <p:spPr>
          <a:xfrm>
            <a:off x="8500219" y="3516174"/>
            <a:ext cx="1284745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8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6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45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92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40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88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36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84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>
                <a:solidFill>
                  <a:srgbClr val="C00000"/>
                </a:solidFill>
              </a:rPr>
              <a:t>Extra Dimensions</a:t>
            </a:r>
          </a:p>
        </p:txBody>
      </p:sp>
      <p:sp>
        <p:nvSpPr>
          <p:cNvPr id="19" name="Прямоугольник 48">
            <a:extLst>
              <a:ext uri="{FF2B5EF4-FFF2-40B4-BE49-F238E27FC236}">
                <a16:creationId xmlns:a16="http://schemas.microsoft.com/office/drawing/2014/main" id="{40DF5751-47A2-45F4-A976-F3CD07E5B8CE}"/>
              </a:ext>
            </a:extLst>
          </p:cNvPr>
          <p:cNvSpPr/>
          <p:nvPr/>
        </p:nvSpPr>
        <p:spPr>
          <a:xfrm>
            <a:off x="8110279" y="4183411"/>
            <a:ext cx="1891020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8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6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45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92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40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88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36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84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>
                <a:solidFill>
                  <a:srgbClr val="C00000"/>
                </a:solidFill>
              </a:rPr>
              <a:t>Excited Fermions</a:t>
            </a:r>
          </a:p>
        </p:txBody>
      </p:sp>
      <p:sp>
        <p:nvSpPr>
          <p:cNvPr id="20" name="Прямоугольник 49">
            <a:extLst>
              <a:ext uri="{FF2B5EF4-FFF2-40B4-BE49-F238E27FC236}">
                <a16:creationId xmlns:a16="http://schemas.microsoft.com/office/drawing/2014/main" id="{410F2B09-3E4B-4EF0-B6DF-1CDAAC4E35F5}"/>
              </a:ext>
            </a:extLst>
          </p:cNvPr>
          <p:cNvSpPr/>
          <p:nvPr/>
        </p:nvSpPr>
        <p:spPr>
          <a:xfrm>
            <a:off x="8307072" y="4403403"/>
            <a:ext cx="1891020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8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6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45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92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40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88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36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84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>
                <a:solidFill>
                  <a:srgbClr val="C00000"/>
                </a:solidFill>
              </a:rPr>
              <a:t>Heavy Fermions</a:t>
            </a:r>
          </a:p>
        </p:txBody>
      </p:sp>
      <p:sp>
        <p:nvSpPr>
          <p:cNvPr id="22" name="Прямоугольник 51">
            <a:extLst>
              <a:ext uri="{FF2B5EF4-FFF2-40B4-BE49-F238E27FC236}">
                <a16:creationId xmlns:a16="http://schemas.microsoft.com/office/drawing/2014/main" id="{C69A18D0-C361-404A-BF6D-C182E4A0FCF6}"/>
              </a:ext>
            </a:extLst>
          </p:cNvPr>
          <p:cNvSpPr/>
          <p:nvPr/>
        </p:nvSpPr>
        <p:spPr>
          <a:xfrm>
            <a:off x="8307072" y="5117411"/>
            <a:ext cx="1284745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8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6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45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92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40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88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36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84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>
                <a:solidFill>
                  <a:srgbClr val="C00000"/>
                </a:solidFill>
              </a:rPr>
              <a:t>Heavy Gauge Bosons</a:t>
            </a:r>
          </a:p>
        </p:txBody>
      </p:sp>
      <p:sp>
        <p:nvSpPr>
          <p:cNvPr id="11" name="Прямоугольник 40">
            <a:extLst>
              <a:ext uri="{FF2B5EF4-FFF2-40B4-BE49-F238E27FC236}">
                <a16:creationId xmlns:a16="http://schemas.microsoft.com/office/drawing/2014/main" id="{7BF5A4E7-9954-4ED2-B336-6F61BF0A1FC4}"/>
              </a:ext>
            </a:extLst>
          </p:cNvPr>
          <p:cNvSpPr/>
          <p:nvPr/>
        </p:nvSpPr>
        <p:spPr>
          <a:xfrm>
            <a:off x="141419" y="6165304"/>
            <a:ext cx="7811674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8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6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45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92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40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88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36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84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>
                <a:hlinkClick r:id="rId4"/>
              </a:rPr>
              <a:t>https://twiki.cern.ch/twiki/bin/view/CMSPublic/SummaryPlotsEXO13TeV</a:t>
            </a:r>
            <a:r>
              <a:rPr lang="en-US" sz="1600" dirty="0"/>
              <a:t> </a:t>
            </a:r>
            <a:endParaRPr lang="ru-RU" sz="1600" dirty="0"/>
          </a:p>
        </p:txBody>
      </p:sp>
      <p:sp>
        <p:nvSpPr>
          <p:cNvPr id="23" name="Дата 3">
            <a:extLst>
              <a:ext uri="{FF2B5EF4-FFF2-40B4-BE49-F238E27FC236}">
                <a16:creationId xmlns:a16="http://schemas.microsoft.com/office/drawing/2014/main" id="{EE3B99B0-0BD8-48D3-A298-035F47E0F47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105128" y="6483896"/>
            <a:ext cx="1224136" cy="365125"/>
          </a:xfrm>
        </p:spPr>
        <p:txBody>
          <a:bodyPr/>
          <a:lstStyle/>
          <a:p>
            <a:fld id="{7BEC8346-6EFF-4028-8717-07FF1A8E6C97}" type="datetime1">
              <a:rPr lang="ru-RU" smtClean="0"/>
              <a:t>04.11.2024</a:t>
            </a:fld>
            <a:endParaRPr lang="ru-RU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9F70F34-3CCE-22E8-938A-F2A32CF9C5C2}"/>
              </a:ext>
            </a:extLst>
          </p:cNvPr>
          <p:cNvSpPr/>
          <p:nvPr/>
        </p:nvSpPr>
        <p:spPr>
          <a:xfrm>
            <a:off x="956554" y="496400"/>
            <a:ext cx="428447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rgbClr val="002060"/>
                </a:solidFill>
              </a:rPr>
              <a:t>plots are updated </a:t>
            </a:r>
            <a:r>
              <a:rPr lang="ru-RU" sz="1600" dirty="0" err="1">
                <a:solidFill>
                  <a:srgbClr val="002060"/>
                </a:solidFill>
              </a:rPr>
              <a:t>for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Moriond</a:t>
            </a:r>
            <a:r>
              <a:rPr lang="en-US" sz="1600" dirty="0">
                <a:solidFill>
                  <a:srgbClr val="002060"/>
                </a:solidFill>
              </a:rPr>
              <a:t> 2024</a:t>
            </a:r>
            <a:endParaRPr lang="ru-RU" sz="1600" dirty="0">
              <a:solidFill>
                <a:srgbClr val="002060"/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0D23988-12AA-4EB2-A811-ABDE847BD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Sergei Shmatov, SILAFAE 2024, Cinvestav, Mexico</a:t>
            </a:r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ED26F32-5BF1-4DDB-B335-84BCF163D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B4A73-5931-42FD-882D-05F401D05453}" type="slidenum">
              <a:rPr lang="ru-RU" smtClean="0"/>
              <a:pPr/>
              <a:t>18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864574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1DAC1F-6D42-4AF9-A83F-B44A042B6F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806" y="72008"/>
            <a:ext cx="8489663" cy="836712"/>
          </a:xfrm>
        </p:spPr>
        <p:txBody>
          <a:bodyPr/>
          <a:lstStyle/>
          <a:p>
            <a:r>
              <a:rPr lang="en-US" sz="3000" dirty="0"/>
              <a:t>Enriching the physics program of the CMS experiment</a:t>
            </a:r>
            <a:endParaRPr lang="ru-RU" sz="3000" dirty="0"/>
          </a:p>
        </p:txBody>
      </p:sp>
      <p:sp>
        <p:nvSpPr>
          <p:cNvPr id="11" name="Дата 3">
            <a:extLst>
              <a:ext uri="{FF2B5EF4-FFF2-40B4-BE49-F238E27FC236}">
                <a16:creationId xmlns:a16="http://schemas.microsoft.com/office/drawing/2014/main" id="{EB6E170F-ADE7-49BF-A11E-7753EAE01AA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105128" y="6483896"/>
            <a:ext cx="1224136" cy="365125"/>
          </a:xfrm>
        </p:spPr>
        <p:txBody>
          <a:bodyPr/>
          <a:lstStyle/>
          <a:p>
            <a:fld id="{46A2CE98-8C60-4642-9B58-74B6FFCE825F}" type="datetime1">
              <a:rPr lang="ru-RU" smtClean="0"/>
              <a:t>04.11.2024</a:t>
            </a:fld>
            <a:endParaRPr lang="ru-RU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CEFE3C0C-81E9-43C7-B145-2388021608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Sergei Shmatov, SILAFAE 2024, Cinvestav, Mexico</a:t>
            </a:r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EFD1989-C51D-4890-A19D-1E472FB71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B4A73-5931-42FD-882D-05F401D05453}" type="slidenum">
              <a:rPr lang="ru-RU" smtClean="0"/>
              <a:pPr/>
              <a:t>19</a:t>
            </a:fld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18FFCCA-DE76-4932-BEC7-B2EF91C32E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465" y="3235602"/>
            <a:ext cx="6480720" cy="309634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89BBEFF-38A1-4C8A-A36C-250A9378E55A}"/>
              </a:ext>
            </a:extLst>
          </p:cNvPr>
          <p:cNvSpPr txBox="1"/>
          <p:nvPr/>
        </p:nvSpPr>
        <p:spPr>
          <a:xfrm>
            <a:off x="0" y="908720"/>
            <a:ext cx="9273480" cy="138499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rgbClr val="002060"/>
                </a:solidFill>
                <a:sym typeface="Symbol" panose="05050102010706020507" pitchFamily="18" charset="2"/>
              </a:rPr>
              <a:t>Physics motivations</a:t>
            </a:r>
          </a:p>
          <a:p>
            <a:pPr marL="800048" lvl="1" indent="-342900">
              <a:buFont typeface="Wingdings" panose="05000000000000000000" pitchFamily="2" charset="2"/>
              <a:buChar char="ü"/>
            </a:pPr>
            <a:r>
              <a:rPr lang="en-US" sz="1600" dirty="0">
                <a:solidFill>
                  <a:srgbClr val="002060"/>
                </a:solidFill>
                <a:sym typeface="Symbol" panose="05050102010706020507" pitchFamily="18" charset="2"/>
              </a:rPr>
              <a:t> NP scenarios where hypothetical particles have low masses and feeble couplings</a:t>
            </a:r>
          </a:p>
          <a:p>
            <a:pPr marL="800048" lvl="1" indent="-342900">
              <a:buFont typeface="Wingdings" panose="05000000000000000000" pitchFamily="2" charset="2"/>
              <a:buChar char="ü"/>
            </a:pPr>
            <a:r>
              <a:rPr lang="en-US" sz="1600" dirty="0">
                <a:solidFill>
                  <a:srgbClr val="002060"/>
                </a:solidFill>
                <a:sym typeface="Symbol" panose="05050102010706020507" pitchFamily="18" charset="2"/>
              </a:rPr>
              <a:t> such particles are difficult to detect, given the large rate of SM backgrounds</a:t>
            </a:r>
          </a:p>
          <a:p>
            <a:pPr marL="800048" lvl="1" indent="-342900">
              <a:buFont typeface="Wingdings" panose="05000000000000000000" pitchFamily="2" charset="2"/>
              <a:buChar char="ü"/>
            </a:pPr>
            <a:r>
              <a:rPr lang="en-US" sz="1600" dirty="0">
                <a:solidFill>
                  <a:srgbClr val="002060"/>
                </a:solidFill>
                <a:sym typeface="Symbol" panose="05050102010706020507" pitchFamily="18" charset="2"/>
              </a:rPr>
              <a:t> traditional data acquisition protocols frequently necessitate relatively high thresholds to mitigate SM backgrounds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7FF6473-C625-4C56-BA64-EC8D0AD4EB68}"/>
              </a:ext>
            </a:extLst>
          </p:cNvPr>
          <p:cNvSpPr txBox="1"/>
          <p:nvPr/>
        </p:nvSpPr>
        <p:spPr>
          <a:xfrm>
            <a:off x="0" y="2239157"/>
            <a:ext cx="9273480" cy="113877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rgbClr val="002060"/>
                </a:solidFill>
                <a:sym typeface="Symbol" panose="05050102010706020507" pitchFamily="18" charset="2"/>
              </a:rPr>
              <a:t>Solutions</a:t>
            </a:r>
          </a:p>
          <a:p>
            <a:pPr marL="800048" lvl="1" indent="-342900">
              <a:buFont typeface="Wingdings" panose="05000000000000000000" pitchFamily="2" charset="2"/>
              <a:buChar char="ü"/>
            </a:pPr>
            <a:r>
              <a:rPr lang="en-US" sz="1600" dirty="0">
                <a:solidFill>
                  <a:srgbClr val="002060"/>
                </a:solidFill>
                <a:sym typeface="Symbol" panose="05050102010706020507" pitchFamily="18" charset="2"/>
              </a:rPr>
              <a:t>parking  data (significantly lowering the HLT thresholds)</a:t>
            </a:r>
          </a:p>
          <a:p>
            <a:pPr marL="800048" lvl="1" indent="-342900">
              <a:buFont typeface="Wingdings" panose="05000000000000000000" pitchFamily="2" charset="2"/>
              <a:buChar char="ü"/>
            </a:pPr>
            <a:r>
              <a:rPr lang="en-US" sz="1600" dirty="0">
                <a:solidFill>
                  <a:srgbClr val="002060"/>
                </a:solidFill>
                <a:sym typeface="Symbol" panose="05050102010706020507" pitchFamily="18" charset="2"/>
              </a:rPr>
              <a:t>scouting data (significantly lowering the HLT thresholds and storing a reduced event content on disk, HLT reconstruction only)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F4280DB-215B-4899-B7FB-C58100AA51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8523" y="3622235"/>
            <a:ext cx="3428612" cy="2829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8152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1" name="Прямоугольник 3">
            <a:extLst>
              <a:ext uri="{FF2B5EF4-FFF2-40B4-BE49-F238E27FC236}">
                <a16:creationId xmlns:a16="http://schemas.microsoft.com/office/drawing/2014/main" id="{2FC8A3C9-745F-43A6-9DF1-EA1AE8C7BE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764704"/>
            <a:ext cx="8784976" cy="263149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square">
            <a:spAutoFit/>
          </a:bodyPr>
          <a:lstStyle/>
          <a:p>
            <a:pPr marL="457200" indent="-457200">
              <a:spcBef>
                <a:spcPts val="600"/>
              </a:spcBef>
              <a:buFont typeface="Wingdings" panose="05000000000000000000" pitchFamily="2" charset="2"/>
              <a:buChar char="§"/>
              <a:defRPr/>
            </a:pPr>
            <a:r>
              <a:rPr lang="en-US" sz="2000" dirty="0">
                <a:solidFill>
                  <a:srgbClr val="002060"/>
                </a:solidFill>
              </a:rPr>
              <a:t>Standard Model after over 10 Years of LHC Operations</a:t>
            </a:r>
          </a:p>
          <a:p>
            <a:pPr marL="457200" indent="-457200">
              <a:spcBef>
                <a:spcPts val="600"/>
              </a:spcBef>
              <a:buFont typeface="Wingdings" panose="05000000000000000000" pitchFamily="2" charset="2"/>
              <a:buChar char="§"/>
              <a:defRPr/>
            </a:pPr>
            <a:r>
              <a:rPr lang="en-US" sz="2000" dirty="0">
                <a:solidFill>
                  <a:srgbClr val="002060"/>
                </a:solidFill>
              </a:rPr>
              <a:t>Why we are still expecting the New Physics?</a:t>
            </a:r>
          </a:p>
          <a:p>
            <a:pPr marL="457200" indent="-457200">
              <a:spcBef>
                <a:spcPts val="600"/>
              </a:spcBef>
              <a:buFont typeface="Wingdings" panose="05000000000000000000" pitchFamily="2" charset="2"/>
              <a:buChar char="§"/>
              <a:defRPr/>
            </a:pPr>
            <a:r>
              <a:rPr lang="en-US" altLang="ru-RU" sz="2000" dirty="0">
                <a:solidFill>
                  <a:srgbClr val="002060"/>
                </a:solidFill>
              </a:rPr>
              <a:t>Conventional Signals (“standard candles”)</a:t>
            </a:r>
            <a:endParaRPr lang="en-US" sz="2000" dirty="0">
              <a:solidFill>
                <a:srgbClr val="002060"/>
              </a:solidFill>
            </a:endParaRPr>
          </a:p>
          <a:p>
            <a:pPr marL="457200" indent="-457200">
              <a:spcBef>
                <a:spcPts val="600"/>
              </a:spcBef>
              <a:buFont typeface="Wingdings" panose="05000000000000000000" pitchFamily="2" charset="2"/>
              <a:buChar char="§"/>
              <a:defRPr/>
            </a:pPr>
            <a:r>
              <a:rPr lang="en-US" sz="2000" dirty="0">
                <a:solidFill>
                  <a:srgbClr val="002060"/>
                </a:solidFill>
              </a:rPr>
              <a:t>Higgs Boson as a Tool to Search for the New Physics</a:t>
            </a:r>
          </a:p>
          <a:p>
            <a:pPr marL="457200" indent="-457200">
              <a:spcBef>
                <a:spcPts val="600"/>
              </a:spcBef>
              <a:buFont typeface="Wingdings" panose="05000000000000000000" pitchFamily="2" charset="2"/>
              <a:buChar char="§"/>
              <a:defRPr/>
            </a:pPr>
            <a:r>
              <a:rPr lang="en-US" sz="2000" dirty="0">
                <a:solidFill>
                  <a:srgbClr val="002060"/>
                </a:solidFill>
                <a:sym typeface="Symbol" panose="05050102010706020507" pitchFamily="18" charset="2"/>
              </a:rPr>
              <a:t>LLP Non-conventional Signals</a:t>
            </a:r>
            <a:endParaRPr lang="en-US" sz="2000" dirty="0">
              <a:solidFill>
                <a:srgbClr val="002060"/>
              </a:solidFill>
            </a:endParaRPr>
          </a:p>
          <a:p>
            <a:pPr marL="457200" indent="-457200">
              <a:spcBef>
                <a:spcPts val="600"/>
              </a:spcBef>
              <a:buFont typeface="Wingdings" panose="05000000000000000000" pitchFamily="2" charset="2"/>
              <a:buChar char="§"/>
              <a:defRPr/>
            </a:pPr>
            <a:r>
              <a:rPr lang="en-US" sz="2000" dirty="0">
                <a:solidFill>
                  <a:srgbClr val="002060"/>
                </a:solidFill>
              </a:rPr>
              <a:t>Summary</a:t>
            </a:r>
          </a:p>
          <a:p>
            <a:pPr>
              <a:defRPr/>
            </a:pPr>
            <a:endParaRPr lang="en-US" sz="2000" dirty="0">
              <a:solidFill>
                <a:srgbClr val="002060"/>
              </a:solidFill>
            </a:endParaRP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A572F194-86CE-4FA6-8159-402EA3CB77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3176"/>
            <a:ext cx="91440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US" sz="3000" b="1" dirty="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Content</a:t>
            </a:r>
          </a:p>
        </p:txBody>
      </p:sp>
      <p:sp>
        <p:nvSpPr>
          <p:cNvPr id="9" name="Дата 3">
            <a:extLst>
              <a:ext uri="{FF2B5EF4-FFF2-40B4-BE49-F238E27FC236}">
                <a16:creationId xmlns:a16="http://schemas.microsoft.com/office/drawing/2014/main" id="{0E69BD0A-9099-473E-89BC-4D769A2431C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105128" y="6483896"/>
            <a:ext cx="1224136" cy="365125"/>
          </a:xfrm>
        </p:spPr>
        <p:txBody>
          <a:bodyPr/>
          <a:lstStyle/>
          <a:p>
            <a:fld id="{0482DBC3-A2D1-4123-81DC-599005D3FDB8}" type="datetime1">
              <a:rPr lang="ru-RU" smtClean="0"/>
              <a:t>04.11.2024</a:t>
            </a:fld>
            <a:endParaRPr lang="ru-RU" dirty="0"/>
          </a:p>
        </p:txBody>
      </p:sp>
      <p:sp>
        <p:nvSpPr>
          <p:cNvPr id="2" name="Нижний колонтитул 1">
            <a:extLst>
              <a:ext uri="{FF2B5EF4-FFF2-40B4-BE49-F238E27FC236}">
                <a16:creationId xmlns:a16="http://schemas.microsoft.com/office/drawing/2014/main" id="{E653813A-4E7C-4D31-9B34-429061088E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Sergei Shmatov, SILAFAE 2024, Cinvestav, Mexico</a:t>
            </a:r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B2DA890-A9A5-4F2A-888D-739C85D6C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B4A73-5931-42FD-882D-05F401D05453}" type="slidenum">
              <a:rPr lang="ru-RU" smtClean="0"/>
              <a:pPr/>
              <a:t>2</a:t>
            </a:fld>
            <a:endParaRPr lang="ru-RU" dirty="0"/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B786DDA5-F61C-471C-9925-621C5AEE23A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8227" y="2984163"/>
            <a:ext cx="3797739" cy="33704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09798E7-A8F0-4E0B-A0EB-02E25F5B33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3501008"/>
            <a:ext cx="4838507" cy="28501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0512" y="662613"/>
            <a:ext cx="8460941" cy="620688"/>
          </a:xfrm>
        </p:spPr>
        <p:txBody>
          <a:bodyPr>
            <a:normAutofit/>
          </a:bodyPr>
          <a:lstStyle/>
          <a:p>
            <a:r>
              <a:rPr lang="en-US" sz="3000" dirty="0">
                <a:sym typeface="Symbol" panose="05050102010706020507" pitchFamily="18" charset="2"/>
              </a:rPr>
              <a:t>Direct Search for BSM: LLP Non-conventional Signals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33B01F5-7334-468A-91BE-F0FB369C7B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472" y="1412776"/>
            <a:ext cx="5648325" cy="4019550"/>
          </a:xfrm>
          <a:prstGeom prst="rect">
            <a:avLst/>
          </a:prstGeom>
        </p:spPr>
      </p:pic>
      <p:pic>
        <p:nvPicPr>
          <p:cNvPr id="9" name="Picture 2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4F1944C2-3543-B91D-D3D4-55D40623350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26"/>
          <a:stretch/>
        </p:blipFill>
        <p:spPr>
          <a:xfrm>
            <a:off x="5961958" y="1354727"/>
            <a:ext cx="3635896" cy="2166369"/>
          </a:xfrm>
          <a:prstGeom prst="rect">
            <a:avLst/>
          </a:prstGeom>
        </p:spPr>
      </p:pic>
      <p:sp>
        <p:nvSpPr>
          <p:cNvPr id="13" name="Прямоугольник 3">
            <a:extLst>
              <a:ext uri="{FF2B5EF4-FFF2-40B4-BE49-F238E27FC236}">
                <a16:creationId xmlns:a16="http://schemas.microsoft.com/office/drawing/2014/main" id="{88B344D2-E887-4394-B6D1-E1A880D0E351}"/>
              </a:ext>
            </a:extLst>
          </p:cNvPr>
          <p:cNvSpPr/>
          <p:nvPr/>
        </p:nvSpPr>
        <p:spPr>
          <a:xfrm>
            <a:off x="5912580" y="3688171"/>
            <a:ext cx="3936964" cy="26673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700" dirty="0">
                <a:solidFill>
                  <a:srgbClr val="002060"/>
                </a:solidFill>
              </a:rPr>
              <a:t>a proper lifetime c</a:t>
            </a:r>
            <a:r>
              <a:rPr lang="el-GR" sz="1700" dirty="0">
                <a:solidFill>
                  <a:srgbClr val="002060"/>
                </a:solidFill>
              </a:rPr>
              <a:t>τ</a:t>
            </a:r>
            <a:r>
              <a:rPr lang="en-US" sz="1700" baseline="-25000" dirty="0">
                <a:solidFill>
                  <a:srgbClr val="002060"/>
                </a:solidFill>
              </a:rPr>
              <a:t>0</a:t>
            </a:r>
            <a:r>
              <a:rPr lang="en-US" sz="1700" dirty="0">
                <a:solidFill>
                  <a:srgbClr val="002060"/>
                </a:solidFill>
              </a:rPr>
              <a:t> is greater than or comparable to the characteristic size of the (sub)detectors</a:t>
            </a:r>
            <a:br>
              <a:rPr lang="en-US" sz="1700" dirty="0">
                <a:solidFill>
                  <a:srgbClr val="002060"/>
                </a:solidFill>
              </a:rPr>
            </a:br>
            <a:endParaRPr lang="en-US" sz="500" dirty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700" dirty="0">
                <a:solidFill>
                  <a:srgbClr val="002060"/>
                </a:solidFill>
              </a:rPr>
              <a:t>small c</a:t>
            </a:r>
            <a:r>
              <a:rPr lang="el-GR" sz="1700" dirty="0">
                <a:solidFill>
                  <a:srgbClr val="002060"/>
                </a:solidFill>
              </a:rPr>
              <a:t>τ</a:t>
            </a:r>
            <a:r>
              <a:rPr lang="en-US" sz="1700" baseline="-25000" dirty="0">
                <a:solidFill>
                  <a:srgbClr val="002060"/>
                </a:solidFill>
              </a:rPr>
              <a:t>0</a:t>
            </a:r>
            <a:r>
              <a:rPr lang="en-US" sz="1700" dirty="0">
                <a:solidFill>
                  <a:srgbClr val="002060"/>
                </a:solidFill>
              </a:rPr>
              <a:t> that comparable to the inner tracker size, no displaced tracks </a:t>
            </a:r>
            <a:r>
              <a:rPr lang="en-US" sz="1700" dirty="0">
                <a:solidFill>
                  <a:srgbClr val="002060"/>
                </a:solidFill>
                <a:sym typeface="Wingdings" panose="05000000000000000000" pitchFamily="2" charset="2"/>
              </a:rPr>
              <a:t> </a:t>
            </a:r>
            <a:r>
              <a:rPr lang="en-US" sz="1700" dirty="0">
                <a:solidFill>
                  <a:srgbClr val="002060"/>
                </a:solidFill>
              </a:rPr>
              <a:t>“standard” prompt decay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sz="500" dirty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700" dirty="0">
                <a:solidFill>
                  <a:srgbClr val="002060"/>
                </a:solidFill>
              </a:rPr>
              <a:t>intermediate c</a:t>
            </a:r>
            <a:r>
              <a:rPr lang="el-GR" sz="1700" dirty="0">
                <a:solidFill>
                  <a:srgbClr val="002060"/>
                </a:solidFill>
              </a:rPr>
              <a:t>τ</a:t>
            </a:r>
            <a:r>
              <a:rPr lang="en-US" sz="1700" baseline="-25000" dirty="0">
                <a:solidFill>
                  <a:srgbClr val="002060"/>
                </a:solidFill>
              </a:rPr>
              <a:t>0 </a:t>
            </a:r>
            <a:r>
              <a:rPr lang="en-US" sz="1700" dirty="0">
                <a:solidFill>
                  <a:srgbClr val="002060"/>
                </a:solidFill>
                <a:sym typeface="Wingdings" panose="05000000000000000000" pitchFamily="2" charset="2"/>
              </a:rPr>
              <a:t> LLP</a:t>
            </a:r>
            <a:r>
              <a:rPr lang="en-US" sz="1700" baseline="-25000" dirty="0">
                <a:solidFill>
                  <a:srgbClr val="002060"/>
                </a:solidFill>
              </a:rPr>
              <a:t> </a:t>
            </a:r>
          </a:p>
          <a:p>
            <a:endParaRPr lang="en-US" sz="500" baseline="-25000" dirty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700" dirty="0">
                <a:solidFill>
                  <a:srgbClr val="002060"/>
                </a:solidFill>
              </a:rPr>
              <a:t>very large/infinite large c</a:t>
            </a:r>
            <a:r>
              <a:rPr lang="el-GR" sz="1700" dirty="0">
                <a:solidFill>
                  <a:srgbClr val="002060"/>
                </a:solidFill>
              </a:rPr>
              <a:t>τ</a:t>
            </a:r>
            <a:r>
              <a:rPr lang="en-US" sz="1700" baseline="-25000" dirty="0">
                <a:solidFill>
                  <a:srgbClr val="002060"/>
                </a:solidFill>
              </a:rPr>
              <a:t>0 </a:t>
            </a:r>
            <a:r>
              <a:rPr lang="en-US" sz="1700" dirty="0">
                <a:solidFill>
                  <a:srgbClr val="002060"/>
                </a:solidFill>
                <a:sym typeface="Wingdings" panose="05000000000000000000" pitchFamily="2" charset="2"/>
              </a:rPr>
              <a:t> stable particles, “standard” MET s</a:t>
            </a:r>
            <a:r>
              <a:rPr lang="en-US" dirty="0">
                <a:solidFill>
                  <a:srgbClr val="002060"/>
                </a:solidFill>
                <a:sym typeface="Wingdings" panose="05000000000000000000" pitchFamily="2" charset="2"/>
              </a:rPr>
              <a:t>ignatures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1" name="Дата 3">
            <a:extLst>
              <a:ext uri="{FF2B5EF4-FFF2-40B4-BE49-F238E27FC236}">
                <a16:creationId xmlns:a16="http://schemas.microsoft.com/office/drawing/2014/main" id="{64EE8FE8-8991-408D-AEBA-6264D1CA230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105128" y="6483896"/>
            <a:ext cx="1224136" cy="365125"/>
          </a:xfrm>
        </p:spPr>
        <p:txBody>
          <a:bodyPr/>
          <a:lstStyle/>
          <a:p>
            <a:fld id="{0D5F5DDB-3284-4578-910F-154F40CA7A05}" type="datetime1">
              <a:rPr lang="ru-RU" smtClean="0"/>
              <a:t>04.11.2024</a:t>
            </a:fld>
            <a:endParaRPr lang="ru-RU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CA19FF0-8D59-41A8-9579-E3FA04FB83FA}"/>
              </a:ext>
            </a:extLst>
          </p:cNvPr>
          <p:cNvSpPr/>
          <p:nvPr/>
        </p:nvSpPr>
        <p:spPr>
          <a:xfrm>
            <a:off x="144278" y="5445224"/>
            <a:ext cx="5816834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700" dirty="0">
                <a:solidFill>
                  <a:srgbClr val="000000"/>
                </a:solidFill>
                <a:latin typeface="Nunito"/>
              </a:rPr>
              <a:t>L</a:t>
            </a:r>
            <a:r>
              <a:rPr lang="en-US" sz="1700" dirty="0">
                <a:solidFill>
                  <a:srgbClr val="002060"/>
                </a:solidFill>
                <a:latin typeface="Nunito"/>
              </a:rPr>
              <a:t>LPs may have decay lengths up to several meters, hence traveling through the inner detector layers without leaving any trace </a:t>
            </a:r>
            <a:endParaRPr lang="ru-RU" sz="1700" dirty="0">
              <a:solidFill>
                <a:srgbClr val="002060"/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85AB609-522F-49F4-A3F0-939E29C761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Sergei Shmatov, SILAFAE 2024, Cinvestav, Mexico</a:t>
            </a:r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933863B-0A31-444F-B7E9-D4E9AD1FCC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B4A73-5931-42FD-882D-05F401D05453}" type="slidenum">
              <a:rPr lang="ru-RU" smtClean="0"/>
              <a:pPr/>
              <a:t>20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232307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79E7C9E-D0B8-4A89-8F3E-B82996A6FA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31120"/>
            <a:ext cx="9906000" cy="5450208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817A2DC1-E24E-1614-2138-0B54965EE513}"/>
              </a:ext>
            </a:extLst>
          </p:cNvPr>
          <p:cNvSpPr/>
          <p:nvPr/>
        </p:nvSpPr>
        <p:spPr>
          <a:xfrm>
            <a:off x="3267156" y="4293096"/>
            <a:ext cx="4464496" cy="28906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DE8ECEFA-A45C-12A3-50B9-1DE194551FF6}"/>
              </a:ext>
            </a:extLst>
          </p:cNvPr>
          <p:cNvSpPr/>
          <p:nvPr/>
        </p:nvSpPr>
        <p:spPr>
          <a:xfrm>
            <a:off x="3117304" y="5239085"/>
            <a:ext cx="2808312" cy="14401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363E5738-103E-916A-5AF1-40291D60C7D8}"/>
              </a:ext>
            </a:extLst>
          </p:cNvPr>
          <p:cNvCxnSpPr/>
          <p:nvPr/>
        </p:nvCxnSpPr>
        <p:spPr>
          <a:xfrm flipV="1">
            <a:off x="5997624" y="4928742"/>
            <a:ext cx="1296144" cy="43204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21F9DF40-16CD-E75D-7F34-458096A43C8A}"/>
              </a:ext>
            </a:extLst>
          </p:cNvPr>
          <p:cNvCxnSpPr/>
          <p:nvPr/>
        </p:nvCxnSpPr>
        <p:spPr>
          <a:xfrm>
            <a:off x="6681192" y="4596517"/>
            <a:ext cx="426912" cy="20063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9DC98525-1970-A5E5-BF8E-EE4DF208E35B}"/>
              </a:ext>
            </a:extLst>
          </p:cNvPr>
          <p:cNvSpPr txBox="1"/>
          <p:nvPr/>
        </p:nvSpPr>
        <p:spPr>
          <a:xfrm>
            <a:off x="7095373" y="4562190"/>
            <a:ext cx="16752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to be presented</a:t>
            </a:r>
          </a:p>
          <a:p>
            <a:pPr algn="ctr"/>
            <a:r>
              <a:rPr lang="en-US" dirty="0">
                <a:solidFill>
                  <a:srgbClr val="FF0000"/>
                </a:solidFill>
              </a:rPr>
              <a:t>today!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6519E101-FE8A-078B-470F-8BB93A0882AE}"/>
              </a:ext>
            </a:extLst>
          </p:cNvPr>
          <p:cNvSpPr/>
          <p:nvPr/>
        </p:nvSpPr>
        <p:spPr>
          <a:xfrm>
            <a:off x="3981400" y="2348879"/>
            <a:ext cx="2808312" cy="14401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5FA74E82-2B6F-9F91-2D33-0A50AAC4C932}"/>
              </a:ext>
            </a:extLst>
          </p:cNvPr>
          <p:cNvCxnSpPr/>
          <p:nvPr/>
        </p:nvCxnSpPr>
        <p:spPr>
          <a:xfrm>
            <a:off x="6861720" y="2414675"/>
            <a:ext cx="864096" cy="198102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4528" y="0"/>
            <a:ext cx="8460941" cy="595475"/>
          </a:xfrm>
        </p:spPr>
        <p:txBody>
          <a:bodyPr>
            <a:normAutofit/>
          </a:bodyPr>
          <a:lstStyle/>
          <a:p>
            <a:r>
              <a:rPr lang="en-US" sz="3000" dirty="0"/>
              <a:t>Overview of CMS Exotica LLP Searches</a:t>
            </a:r>
            <a:endParaRPr lang="ru-RU" sz="3000" dirty="0"/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6C4362D2-9FFE-41F9-B7A0-910678DF6863}"/>
              </a:ext>
            </a:extLst>
          </p:cNvPr>
          <p:cNvSpPr/>
          <p:nvPr/>
        </p:nvSpPr>
        <p:spPr>
          <a:xfrm>
            <a:off x="7095373" y="1410698"/>
            <a:ext cx="1080120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8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6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45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92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40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88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36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84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>
                <a:solidFill>
                  <a:srgbClr val="C00000"/>
                </a:solidFill>
              </a:rPr>
              <a:t>RPV SUSY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E6A792AF-B744-48D5-8785-300E7EACAB9A}"/>
              </a:ext>
            </a:extLst>
          </p:cNvPr>
          <p:cNvSpPr/>
          <p:nvPr/>
        </p:nvSpPr>
        <p:spPr>
          <a:xfrm>
            <a:off x="2864768" y="3402246"/>
            <a:ext cx="1080120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8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6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45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92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40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88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36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84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>
                <a:solidFill>
                  <a:srgbClr val="C00000"/>
                </a:solidFill>
              </a:rPr>
              <a:t>RPC SUSY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24FFA9E4-9D20-498C-841C-93B057FDD9B6}"/>
              </a:ext>
            </a:extLst>
          </p:cNvPr>
          <p:cNvSpPr/>
          <p:nvPr/>
        </p:nvSpPr>
        <p:spPr>
          <a:xfrm>
            <a:off x="7211186" y="5232385"/>
            <a:ext cx="1080120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8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6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45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92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40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88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36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84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>
                <a:solidFill>
                  <a:srgbClr val="C00000"/>
                </a:solidFill>
              </a:rPr>
              <a:t>Higgs+ Other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5AD23095-B9F7-4F6F-B1AE-C05D9EFA3F08}"/>
              </a:ext>
            </a:extLst>
          </p:cNvPr>
          <p:cNvSpPr/>
          <p:nvPr/>
        </p:nvSpPr>
        <p:spPr>
          <a:xfrm>
            <a:off x="302128" y="6128108"/>
            <a:ext cx="9301743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dirty="0">
                <a:solidFill>
                  <a:srgbClr val="002060"/>
                </a:solidFill>
                <a:hlinkClick r:id="rId4"/>
              </a:rPr>
              <a:t>http://cms-results.web.cern.ch/cms-results/public-results/publications/EXO/LLP.html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20" name="Дата 3">
            <a:extLst>
              <a:ext uri="{FF2B5EF4-FFF2-40B4-BE49-F238E27FC236}">
                <a16:creationId xmlns:a16="http://schemas.microsoft.com/office/drawing/2014/main" id="{FBFA3247-725F-4D67-8AEE-E0AAF8BB885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105128" y="6483896"/>
            <a:ext cx="1224136" cy="365125"/>
          </a:xfrm>
        </p:spPr>
        <p:txBody>
          <a:bodyPr/>
          <a:lstStyle/>
          <a:p>
            <a:fld id="{84FFD5EC-AFA3-4BFB-AA0B-96C28F4A9791}" type="datetime1">
              <a:rPr lang="ru-RU" smtClean="0"/>
              <a:t>04.11.2024</a:t>
            </a:fld>
            <a:endParaRPr lang="ru-RU" dirty="0"/>
          </a:p>
        </p:txBody>
      </p:sp>
      <p:sp>
        <p:nvSpPr>
          <p:cNvPr id="25" name="Прямоугольник 46">
            <a:extLst>
              <a:ext uri="{FF2B5EF4-FFF2-40B4-BE49-F238E27FC236}">
                <a16:creationId xmlns:a16="http://schemas.microsoft.com/office/drawing/2014/main" id="{8A2521CD-BE57-4FE2-A32A-6EE0A06EFA45}"/>
              </a:ext>
            </a:extLst>
          </p:cNvPr>
          <p:cNvSpPr/>
          <p:nvPr/>
        </p:nvSpPr>
        <p:spPr>
          <a:xfrm>
            <a:off x="7247773" y="3356992"/>
            <a:ext cx="1080120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8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6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45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92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40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88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36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84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>
                <a:solidFill>
                  <a:srgbClr val="C00000"/>
                </a:solidFill>
              </a:rPr>
              <a:t>RPV RPC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52E6B74-70B1-EA36-5CDA-D76CA89CCAEE}"/>
              </a:ext>
            </a:extLst>
          </p:cNvPr>
          <p:cNvSpPr/>
          <p:nvPr/>
        </p:nvSpPr>
        <p:spPr>
          <a:xfrm>
            <a:off x="776536" y="476672"/>
            <a:ext cx="496855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rgbClr val="002060"/>
                </a:solidFill>
              </a:rPr>
              <a:t>plots are updated </a:t>
            </a:r>
            <a:r>
              <a:rPr lang="ru-RU" sz="1600" dirty="0" err="1">
                <a:solidFill>
                  <a:srgbClr val="002060"/>
                </a:solidFill>
              </a:rPr>
              <a:t>for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Moriond</a:t>
            </a:r>
            <a:r>
              <a:rPr lang="en-US" sz="1600" dirty="0">
                <a:solidFill>
                  <a:srgbClr val="002060"/>
                </a:solidFill>
              </a:rPr>
              <a:t> 2024</a:t>
            </a:r>
            <a:endParaRPr lang="ru-RU" sz="1600" dirty="0">
              <a:solidFill>
                <a:srgbClr val="002060"/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279F239-D263-42DE-B548-EC99E0EC05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Sergei Shmatov, SILAFAE 2024, Cinvestav, Mexico</a:t>
            </a:r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8B3E0FD-B540-48D5-AD5A-0459743059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B4A73-5931-42FD-882D-05F401D05453}" type="slidenum">
              <a:rPr lang="ru-RU" smtClean="0"/>
              <a:pPr/>
              <a:t>21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466231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4528" y="0"/>
            <a:ext cx="8460941" cy="595475"/>
          </a:xfrm>
        </p:spPr>
        <p:txBody>
          <a:bodyPr>
            <a:normAutofit/>
          </a:bodyPr>
          <a:lstStyle/>
          <a:p>
            <a:r>
              <a:rPr lang="en-US" sz="3000" dirty="0"/>
              <a:t>LLP with Displaced Dimuons</a:t>
            </a:r>
          </a:p>
        </p:txBody>
      </p:sp>
      <p:pic>
        <p:nvPicPr>
          <p:cNvPr id="23" name="Picture 7" descr="Diagram&#10;&#10;Description automatically generated">
            <a:extLst>
              <a:ext uri="{FF2B5EF4-FFF2-40B4-BE49-F238E27FC236}">
                <a16:creationId xmlns:a16="http://schemas.microsoft.com/office/drawing/2014/main" id="{B4900148-651F-442F-91E3-2091ECB3DE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56" y="3645023"/>
            <a:ext cx="3473387" cy="26896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5" name="Прямоугольник 1">
            <a:extLst>
              <a:ext uri="{FF2B5EF4-FFF2-40B4-BE49-F238E27FC236}">
                <a16:creationId xmlns:a16="http://schemas.microsoft.com/office/drawing/2014/main" id="{B3561827-0117-4288-96D0-330FF2568F49}"/>
              </a:ext>
            </a:extLst>
          </p:cNvPr>
          <p:cNvSpPr/>
          <p:nvPr/>
        </p:nvSpPr>
        <p:spPr>
          <a:xfrm>
            <a:off x="100186" y="2852936"/>
            <a:ext cx="342965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dirty="0">
                <a:solidFill>
                  <a:srgbClr val="0070C0"/>
                </a:solidFill>
              </a:rPr>
              <a:t>Three cate</a:t>
            </a:r>
            <a:r>
              <a:rPr lang="en-US" dirty="0">
                <a:solidFill>
                  <a:srgbClr val="0070C0"/>
                </a:solidFill>
              </a:rPr>
              <a:t>g</a:t>
            </a:r>
            <a:r>
              <a:rPr lang="en-GB" dirty="0" err="1">
                <a:solidFill>
                  <a:srgbClr val="0070C0"/>
                </a:solidFill>
              </a:rPr>
              <a:t>ories</a:t>
            </a:r>
            <a:r>
              <a:rPr lang="en-GB" dirty="0">
                <a:solidFill>
                  <a:srgbClr val="0070C0"/>
                </a:solidFill>
              </a:rPr>
              <a:t> of events: </a:t>
            </a:r>
          </a:p>
          <a:p>
            <a:r>
              <a:rPr lang="en-GB" dirty="0">
                <a:solidFill>
                  <a:srgbClr val="008000"/>
                </a:solidFill>
              </a:rPr>
              <a:t>STA-STA</a:t>
            </a:r>
            <a:r>
              <a:rPr lang="en-GB" dirty="0">
                <a:solidFill>
                  <a:srgbClr val="C00000"/>
                </a:solidFill>
              </a:rPr>
              <a:t>,  TMS-TMS</a:t>
            </a:r>
            <a:r>
              <a:rPr lang="en-GB" dirty="0"/>
              <a:t>, </a:t>
            </a:r>
            <a:r>
              <a:rPr lang="en-GB" dirty="0">
                <a:solidFill>
                  <a:srgbClr val="0070C0"/>
                </a:solidFill>
              </a:rPr>
              <a:t>and </a:t>
            </a:r>
            <a:r>
              <a:rPr lang="en-GB" dirty="0">
                <a:solidFill>
                  <a:srgbClr val="0000FF"/>
                </a:solidFill>
              </a:rPr>
              <a:t>STA-TMS</a:t>
            </a:r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D0C51C4-4795-475D-BD38-58798D413939}"/>
              </a:ext>
            </a:extLst>
          </p:cNvPr>
          <p:cNvSpPr txBox="1"/>
          <p:nvPr/>
        </p:nvSpPr>
        <p:spPr>
          <a:xfrm>
            <a:off x="1316336" y="1711816"/>
            <a:ext cx="838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>
                <a:solidFill>
                  <a:srgbClr val="0070C0"/>
                </a:solidFill>
                <a:latin typeface="+mn-lt"/>
              </a:rPr>
              <a:t>Dark photon</a:t>
            </a:r>
          </a:p>
        </p:txBody>
      </p:sp>
      <p:sp>
        <p:nvSpPr>
          <p:cNvPr id="32" name="Arc 38">
            <a:extLst>
              <a:ext uri="{FF2B5EF4-FFF2-40B4-BE49-F238E27FC236}">
                <a16:creationId xmlns:a16="http://schemas.microsoft.com/office/drawing/2014/main" id="{8AA0EDB4-0227-4856-9BC3-C418AA5D6DDE}"/>
              </a:ext>
            </a:extLst>
          </p:cNvPr>
          <p:cNvSpPr/>
          <p:nvPr/>
        </p:nvSpPr>
        <p:spPr>
          <a:xfrm rot="18520160">
            <a:off x="1209956" y="1612851"/>
            <a:ext cx="384492" cy="490587"/>
          </a:xfrm>
          <a:prstGeom prst="arc">
            <a:avLst>
              <a:gd name="adj1" fmla="val 19143003"/>
              <a:gd name="adj2" fmla="val 0"/>
            </a:avLst>
          </a:prstGeom>
          <a:ln w="19050">
            <a:solidFill>
              <a:srgbClr val="0070C0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3" name="Graphic 30">
            <a:extLst>
              <a:ext uri="{FF2B5EF4-FFF2-40B4-BE49-F238E27FC236}">
                <a16:creationId xmlns:a16="http://schemas.microsoft.com/office/drawing/2014/main" id="{CC1D553F-3304-4171-8CAB-6C848ECBB6F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315" y="965399"/>
            <a:ext cx="1897393" cy="1795417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BF4B1C14-19A3-4514-BE88-78FD205B3E9D}"/>
              </a:ext>
            </a:extLst>
          </p:cNvPr>
          <p:cNvSpPr txBox="1"/>
          <p:nvPr/>
        </p:nvSpPr>
        <p:spPr>
          <a:xfrm>
            <a:off x="29497" y="2088145"/>
            <a:ext cx="124014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>
                <a:solidFill>
                  <a:srgbClr val="0070C0"/>
                </a:solidFill>
                <a:latin typeface="+mn-lt"/>
              </a:rPr>
              <a:t>SM Higgs boson mixes with the dark-sector Higgs boson</a:t>
            </a:r>
          </a:p>
        </p:txBody>
      </p:sp>
      <p:sp>
        <p:nvSpPr>
          <p:cNvPr id="41" name="Прямоугольник 28">
            <a:extLst>
              <a:ext uri="{FF2B5EF4-FFF2-40B4-BE49-F238E27FC236}">
                <a16:creationId xmlns:a16="http://schemas.microsoft.com/office/drawing/2014/main" id="{B361D8FA-014C-4477-B43F-53B2BF4B0626}"/>
              </a:ext>
            </a:extLst>
          </p:cNvPr>
          <p:cNvSpPr/>
          <p:nvPr/>
        </p:nvSpPr>
        <p:spPr>
          <a:xfrm>
            <a:off x="14102" y="620688"/>
            <a:ext cx="66670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ru-RU" dirty="0">
                <a:solidFill>
                  <a:srgbClr val="002060"/>
                </a:solidFill>
              </a:rPr>
              <a:t>Dark photon and </a:t>
            </a:r>
            <a:r>
              <a:rPr lang="en-US" dirty="0">
                <a:solidFill>
                  <a:srgbClr val="002060"/>
                </a:solidFill>
              </a:rPr>
              <a:t>long-lived neutralinos decays</a:t>
            </a:r>
            <a:endParaRPr lang="en-US" altLang="ru-RU" dirty="0">
              <a:solidFill>
                <a:srgbClr val="002060"/>
              </a:solidFill>
            </a:endParaRPr>
          </a:p>
        </p:txBody>
      </p:sp>
      <p:pic>
        <p:nvPicPr>
          <p:cNvPr id="42" name="Graphic 6">
            <a:extLst>
              <a:ext uri="{FF2B5EF4-FFF2-40B4-BE49-F238E27FC236}">
                <a16:creationId xmlns:a16="http://schemas.microsoft.com/office/drawing/2014/main" id="{D9020003-C4DB-45D5-B109-76FECBC1067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520952" y="1124744"/>
            <a:ext cx="2257565" cy="1735806"/>
          </a:xfrm>
          <a:prstGeom prst="rect">
            <a:avLst/>
          </a:prstGeom>
        </p:spPr>
      </p:pic>
      <p:sp>
        <p:nvSpPr>
          <p:cNvPr id="45" name="Прямоугольник 23">
            <a:extLst>
              <a:ext uri="{FF2B5EF4-FFF2-40B4-BE49-F238E27FC236}">
                <a16:creationId xmlns:a16="http://schemas.microsoft.com/office/drawing/2014/main" id="{D673CB11-8148-4871-B618-9D12101ACC4F}"/>
              </a:ext>
            </a:extLst>
          </p:cNvPr>
          <p:cNvSpPr/>
          <p:nvPr/>
        </p:nvSpPr>
        <p:spPr>
          <a:xfrm>
            <a:off x="3628148" y="5445224"/>
            <a:ext cx="6294005" cy="1077218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0" lvl="1"/>
            <a:r>
              <a:rPr lang="en-US" sz="1600" dirty="0">
                <a:solidFill>
                  <a:srgbClr val="002060"/>
                </a:solidFill>
              </a:rPr>
              <a:t>No significant excess of events above the standard model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en-US" sz="1600" dirty="0">
                <a:solidFill>
                  <a:srgbClr val="002060"/>
                </a:solidFill>
              </a:rPr>
              <a:t>background is observed. The results are interpreted in the frameworks of the hidden Abelian Higgs model, in which the Higgs boson decays to a pair of long-lived dark photons; and of an R- parity violating supersymmetry model</a:t>
            </a:r>
            <a:endParaRPr lang="en-GB" sz="1600" dirty="0">
              <a:solidFill>
                <a:srgbClr val="002060"/>
              </a:solidFill>
            </a:endParaRPr>
          </a:p>
        </p:txBody>
      </p:sp>
      <p:sp>
        <p:nvSpPr>
          <p:cNvPr id="46" name="Прямоугольник 11">
            <a:extLst>
              <a:ext uri="{FF2B5EF4-FFF2-40B4-BE49-F238E27FC236}">
                <a16:creationId xmlns:a16="http://schemas.microsoft.com/office/drawing/2014/main" id="{8AC83E95-9B91-4E64-96C7-35916F766353}"/>
              </a:ext>
            </a:extLst>
          </p:cNvPr>
          <p:cNvSpPr/>
          <p:nvPr/>
        </p:nvSpPr>
        <p:spPr>
          <a:xfrm>
            <a:off x="5025008" y="3018438"/>
            <a:ext cx="178766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rgbClr val="C00000"/>
                </a:solidFill>
              </a:rPr>
              <a:t>JHEP05 (2024) 047</a:t>
            </a:r>
            <a:endParaRPr lang="ru-RU" sz="1600" dirty="0">
              <a:solidFill>
                <a:srgbClr val="C00000"/>
              </a:solidFill>
            </a:endParaRPr>
          </a:p>
        </p:txBody>
      </p:sp>
      <p:sp>
        <p:nvSpPr>
          <p:cNvPr id="22" name="Дата 3">
            <a:extLst>
              <a:ext uri="{FF2B5EF4-FFF2-40B4-BE49-F238E27FC236}">
                <a16:creationId xmlns:a16="http://schemas.microsoft.com/office/drawing/2014/main" id="{1C410439-F7F9-4F22-A751-C86373C664E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105128" y="6483896"/>
            <a:ext cx="1224136" cy="365125"/>
          </a:xfrm>
        </p:spPr>
        <p:txBody>
          <a:bodyPr/>
          <a:lstStyle/>
          <a:p>
            <a:fld id="{A5A9E513-2D8D-4488-B2F4-D0F44FC3E4AF}" type="datetime1">
              <a:rPr lang="ru-RU" smtClean="0"/>
              <a:t>04.11.2024</a:t>
            </a:fld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85B4543-ECB1-4006-8BB2-EF03C0EF1DE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8172" y="3466146"/>
            <a:ext cx="2704988" cy="197907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1ABE10E-38B9-4B17-B8C6-CC634F1475A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1192" y="3501008"/>
            <a:ext cx="2894137" cy="204240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90E5734-5BBA-43B7-B511-06BDB59E9BE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7538" y="1024996"/>
            <a:ext cx="2945315" cy="2145828"/>
          </a:xfrm>
          <a:prstGeom prst="rect">
            <a:avLst/>
          </a:prstGeom>
        </p:spPr>
      </p:pic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5C0CE9EF-00D6-40CE-9EF5-217D8E93B65E}"/>
              </a:ext>
            </a:extLst>
          </p:cNvPr>
          <p:cNvSpPr/>
          <p:nvPr/>
        </p:nvSpPr>
        <p:spPr>
          <a:xfrm>
            <a:off x="5179992" y="517848"/>
            <a:ext cx="3661278" cy="58477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8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6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45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92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40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88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36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84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>
                <a:solidFill>
                  <a:srgbClr val="C00000"/>
                </a:solidFill>
              </a:rPr>
              <a:t>the first EXO results of RUN3 data @ 13.6 </a:t>
            </a:r>
            <a:r>
              <a:rPr lang="en-US" sz="1600" dirty="0" err="1">
                <a:solidFill>
                  <a:srgbClr val="C00000"/>
                </a:solidFill>
              </a:rPr>
              <a:t>TeV</a:t>
            </a:r>
            <a:r>
              <a:rPr lang="en-US" sz="1600" dirty="0">
                <a:solidFill>
                  <a:srgbClr val="C00000"/>
                </a:solidFill>
              </a:rPr>
              <a:t> with  36.7 fb</a:t>
            </a:r>
            <a:r>
              <a:rPr lang="en-US" sz="1600" baseline="30000" dirty="0">
                <a:solidFill>
                  <a:srgbClr val="C00000"/>
                </a:solidFill>
              </a:rPr>
              <a:t>−1</a:t>
            </a:r>
            <a:r>
              <a:rPr lang="en-US" sz="1600" dirty="0">
                <a:solidFill>
                  <a:srgbClr val="C00000"/>
                </a:solidFill>
              </a:rPr>
              <a:t> 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2F0ABB6-4C14-4F87-B648-D987E8772E8A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672" y="1117188"/>
            <a:ext cx="2188678" cy="1471880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0BF73222-A60C-4375-B9AD-B86C24D2C51D}"/>
              </a:ext>
            </a:extLst>
          </p:cNvPr>
          <p:cNvSpPr txBox="1"/>
          <p:nvPr/>
        </p:nvSpPr>
        <p:spPr>
          <a:xfrm>
            <a:off x="3296816" y="1026178"/>
            <a:ext cx="135424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rgbClr val="0070C0"/>
                </a:solidFill>
              </a:rPr>
              <a:t>LLP neutralinos decays</a:t>
            </a:r>
            <a:endParaRPr lang="en-GB" sz="1000" dirty="0">
              <a:solidFill>
                <a:srgbClr val="0070C0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2B17167-3C30-4944-9AF9-B95EF5D91C9C}"/>
              </a:ext>
            </a:extLst>
          </p:cNvPr>
          <p:cNvSpPr txBox="1"/>
          <p:nvPr/>
        </p:nvSpPr>
        <p:spPr>
          <a:xfrm>
            <a:off x="3152800" y="1700808"/>
            <a:ext cx="5040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rgbClr val="0070C0"/>
                </a:solidFill>
              </a:rPr>
              <a:t>RPV</a:t>
            </a:r>
            <a:endParaRPr lang="en-GB" sz="1000" dirty="0">
              <a:solidFill>
                <a:srgbClr val="0070C0"/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1B59148-4744-46DC-9C94-194DCC75EA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Sergei Shmatov, SILAFAE 2024, Cinvestav, Mexico</a:t>
            </a:r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7ED9990-2644-47BA-9A35-B9284C4C3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B4A73-5931-42FD-882D-05F401D05453}" type="slidenum">
              <a:rPr lang="ru-RU" smtClean="0"/>
              <a:pPr/>
              <a:t>22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6393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ACEFE7EF-DE2C-4C03-87BE-3696C0D4BA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5128" y="3861048"/>
            <a:ext cx="3445832" cy="300137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48DCE3E2-2B63-46A7-B351-F0EB658631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85248" y="1700808"/>
            <a:ext cx="2664296" cy="22109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4528" y="0"/>
            <a:ext cx="8460941" cy="595475"/>
          </a:xfrm>
        </p:spPr>
        <p:txBody>
          <a:bodyPr>
            <a:normAutofit/>
          </a:bodyPr>
          <a:lstStyle/>
          <a:p>
            <a:r>
              <a:rPr lang="en-US" sz="3000" dirty="0"/>
              <a:t>LLP with Displaced Jets (Showers in Muon System) 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6BFB70E-03C5-4522-B897-604955C29492}"/>
              </a:ext>
            </a:extLst>
          </p:cNvPr>
          <p:cNvSpPr/>
          <p:nvPr/>
        </p:nvSpPr>
        <p:spPr>
          <a:xfrm>
            <a:off x="-15552" y="623590"/>
            <a:ext cx="496855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002060"/>
                </a:solidFill>
                <a:sym typeface="Symbol" panose="05050102010706020507" pitchFamily="18" charset="2"/>
              </a:rPr>
              <a:t>the scalar particle (</a:t>
            </a:r>
            <a:r>
              <a:rPr lang="en-US" sz="1600" dirty="0">
                <a:solidFill>
                  <a:srgbClr val="002060"/>
                </a:solidFill>
              </a:rPr>
              <a:t>a twin version of the Higgs boson</a:t>
            </a:r>
            <a:r>
              <a:rPr lang="en-US" sz="1600" dirty="0">
                <a:solidFill>
                  <a:srgbClr val="002060"/>
                </a:solidFill>
                <a:sym typeface="Symbol" panose="05050102010706020507" pitchFamily="18" charset="2"/>
              </a:rPr>
              <a:t>) is likely to be one of the candidates for a messenger role</a:t>
            </a:r>
            <a:r>
              <a:rPr lang="ru-RU" sz="1600" dirty="0">
                <a:solidFill>
                  <a:srgbClr val="002060"/>
                </a:solidFill>
                <a:sym typeface="Symbol" panose="05050102010706020507" pitchFamily="18" charset="2"/>
              </a:rPr>
              <a:t> </a:t>
            </a:r>
            <a:r>
              <a:rPr lang="en-US" sz="1600" dirty="0">
                <a:solidFill>
                  <a:srgbClr val="002060"/>
                </a:solidFill>
                <a:sym typeface="Symbol" panose="05050102010706020507" pitchFamily="18" charset="2"/>
              </a:rPr>
              <a:t>between SM fields (</a:t>
            </a:r>
            <a:r>
              <a:rPr lang="en-US" sz="1600" dirty="0">
                <a:solidFill>
                  <a:srgbClr val="002060"/>
                </a:solidFill>
              </a:rPr>
              <a:t>“visible sector”</a:t>
            </a:r>
            <a:r>
              <a:rPr lang="en-US" sz="1600" dirty="0">
                <a:solidFill>
                  <a:srgbClr val="002060"/>
                </a:solidFill>
                <a:sym typeface="Symbol" panose="05050102010706020507" pitchFamily="18" charset="2"/>
              </a:rPr>
              <a:t>) and DM sector (</a:t>
            </a:r>
            <a:r>
              <a:rPr lang="en-US" sz="1600" dirty="0">
                <a:solidFill>
                  <a:srgbClr val="002060"/>
                </a:solidFill>
              </a:rPr>
              <a:t>invisible “hidden sector”</a:t>
            </a:r>
            <a:r>
              <a:rPr lang="en-US" sz="1600" dirty="0">
                <a:solidFill>
                  <a:srgbClr val="002060"/>
                </a:solidFill>
                <a:sym typeface="Symbol" panose="05050102010706020507" pitchFamily="18" charset="2"/>
              </a:rPr>
              <a:t>)</a:t>
            </a:r>
            <a:endParaRPr lang="en-US" sz="1600" dirty="0">
              <a:solidFill>
                <a:srgbClr val="002060"/>
              </a:solidFill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DA45D14-319E-4B1A-91D8-5007EBE493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172" y="1686613"/>
            <a:ext cx="2833733" cy="15430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" name="Овал 19">
            <a:extLst>
              <a:ext uri="{FF2B5EF4-FFF2-40B4-BE49-F238E27FC236}">
                <a16:creationId xmlns:a16="http://schemas.microsoft.com/office/drawing/2014/main" id="{F4E6B04B-DB55-48AF-86C0-F8C768B76B30}"/>
              </a:ext>
            </a:extLst>
          </p:cNvPr>
          <p:cNvSpPr/>
          <p:nvPr/>
        </p:nvSpPr>
        <p:spPr>
          <a:xfrm>
            <a:off x="8373379" y="2636912"/>
            <a:ext cx="828093" cy="122413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2BBB2DC3-BC05-4144-8D83-8F3811931852}"/>
              </a:ext>
            </a:extLst>
          </p:cNvPr>
          <p:cNvSpPr/>
          <p:nvPr/>
        </p:nvSpPr>
        <p:spPr>
          <a:xfrm>
            <a:off x="8084743" y="3625279"/>
            <a:ext cx="1794722" cy="307777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1400" dirty="0">
                <a:solidFill>
                  <a:srgbClr val="C00000"/>
                </a:solidFill>
              </a:rPr>
              <a:t>“</a:t>
            </a:r>
            <a:r>
              <a:rPr lang="fr-FR" sz="1400" dirty="0">
                <a:solidFill>
                  <a:srgbClr val="C00000"/>
                </a:solidFill>
              </a:rPr>
              <a:t>muon</a:t>
            </a:r>
            <a:r>
              <a:rPr lang="en-US" sz="1400" dirty="0">
                <a:solidFill>
                  <a:srgbClr val="C00000"/>
                </a:solidFill>
              </a:rPr>
              <a:t>”</a:t>
            </a:r>
            <a:r>
              <a:rPr lang="fr-FR" sz="1400" dirty="0">
                <a:solidFill>
                  <a:srgbClr val="C00000"/>
                </a:solidFill>
              </a:rPr>
              <a:t> </a:t>
            </a:r>
            <a:r>
              <a:rPr lang="en-US" sz="1400" dirty="0">
                <a:solidFill>
                  <a:srgbClr val="C00000"/>
                </a:solidFill>
              </a:rPr>
              <a:t>displaced </a:t>
            </a:r>
            <a:r>
              <a:rPr lang="fr-FR" sz="1400" dirty="0">
                <a:solidFill>
                  <a:srgbClr val="C00000"/>
                </a:solidFill>
              </a:rPr>
              <a:t>jets</a:t>
            </a:r>
          </a:p>
        </p:txBody>
      </p:sp>
      <p:sp>
        <p:nvSpPr>
          <p:cNvPr id="27" name="Стрелка: вправо 26">
            <a:extLst>
              <a:ext uri="{FF2B5EF4-FFF2-40B4-BE49-F238E27FC236}">
                <a16:creationId xmlns:a16="http://schemas.microsoft.com/office/drawing/2014/main" id="{D13AC85D-C71A-4CE3-94D4-D187C150C4F7}"/>
              </a:ext>
            </a:extLst>
          </p:cNvPr>
          <p:cNvSpPr/>
          <p:nvPr/>
        </p:nvSpPr>
        <p:spPr>
          <a:xfrm>
            <a:off x="2864768" y="4250160"/>
            <a:ext cx="180020" cy="3693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A8EC1643-C723-4FE2-A2AD-9F928BF15BDB}"/>
              </a:ext>
            </a:extLst>
          </p:cNvPr>
          <p:cNvSpPr/>
          <p:nvPr/>
        </p:nvSpPr>
        <p:spPr>
          <a:xfrm>
            <a:off x="5119408" y="1916832"/>
            <a:ext cx="1903085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1400" dirty="0">
                <a:solidFill>
                  <a:srgbClr val="C00000"/>
                </a:solidFill>
              </a:rPr>
              <a:t>PRD 110 (2024) 012004</a:t>
            </a:r>
          </a:p>
          <a:p>
            <a:r>
              <a:rPr lang="en-US" sz="1400" dirty="0">
                <a:solidFill>
                  <a:srgbClr val="C00000"/>
                </a:solidFill>
                <a:sym typeface="Symbol" panose="05050102010706020507" pitchFamily="18" charset="2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CMS Physics Briefings</a:t>
            </a:r>
            <a:endParaRPr lang="fr-FR" sz="1600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2D1C43EC-21A4-4529-9A7C-AECD11438824}"/>
                  </a:ext>
                </a:extLst>
              </p:cNvPr>
              <p:cNvSpPr txBox="1"/>
              <p:nvPr/>
            </p:nvSpPr>
            <p:spPr>
              <a:xfrm>
                <a:off x="3230464" y="1746301"/>
                <a:ext cx="1762855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US" sz="16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 →</m:t>
                      </m:r>
                      <m:r>
                        <a:rPr lang="en-US" sz="16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𝑆𝑆</m:t>
                      </m:r>
                      <m:r>
                        <a:rPr lang="en-US" sz="16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→4</m:t>
                      </m:r>
                      <m:r>
                        <a:rPr lang="en-US" sz="16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𝑙</m:t>
                      </m:r>
                      <m:r>
                        <a:rPr lang="en-US" sz="16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16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𝑜𝑟</m:t>
                      </m:r>
                      <m:r>
                        <a:rPr lang="en-US" sz="16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4</m:t>
                      </m:r>
                      <m:r>
                        <a:rPr lang="en-US" sz="16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𝑞</m:t>
                      </m:r>
                      <m:r>
                        <a:rPr lang="en-US" sz="16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16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2D1C43EC-21A4-4529-9A7C-AECD114388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0464" y="1746301"/>
                <a:ext cx="1762855" cy="246221"/>
              </a:xfrm>
              <a:prstGeom prst="rect">
                <a:avLst/>
              </a:prstGeom>
              <a:blipFill>
                <a:blip r:embed="rId7"/>
                <a:stretch>
                  <a:fillRect l="-2422" r="-346" b="-292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Дата 3">
            <a:extLst>
              <a:ext uri="{FF2B5EF4-FFF2-40B4-BE49-F238E27FC236}">
                <a16:creationId xmlns:a16="http://schemas.microsoft.com/office/drawing/2014/main" id="{2393E4C1-283D-459C-BC42-A70D18C0F7D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105128" y="6483896"/>
            <a:ext cx="1224136" cy="365125"/>
          </a:xfrm>
        </p:spPr>
        <p:txBody>
          <a:bodyPr/>
          <a:lstStyle/>
          <a:p>
            <a:fld id="{CEB98126-3DA6-4566-AF81-3ED63F15FAF5}" type="datetime1">
              <a:rPr lang="ru-RU" smtClean="0"/>
              <a:t>04.11.2024</a:t>
            </a:fld>
            <a:endParaRPr lang="ru-RU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FA2F243-6464-42D7-B9C0-EBB34BD259A5}"/>
              </a:ext>
            </a:extLst>
          </p:cNvPr>
          <p:cNvSpPr/>
          <p:nvPr/>
        </p:nvSpPr>
        <p:spPr>
          <a:xfrm>
            <a:off x="5124957" y="2420888"/>
            <a:ext cx="243489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C00000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arXiv:2409.10806</a:t>
            </a:r>
            <a:endParaRPr lang="en-US" sz="1400" dirty="0">
              <a:solidFill>
                <a:srgbClr val="C00000"/>
              </a:solidFill>
              <a:hlinkClick r:id="rId9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en-US" sz="1400" dirty="0">
                <a:solidFill>
                  <a:srgbClr val="C00000"/>
                </a:solidFill>
              </a:rPr>
              <a:t>Submitted to Reports on Progress in Physics</a:t>
            </a:r>
            <a:endParaRPr lang="fr-FR" sz="1400" dirty="0">
              <a:solidFill>
                <a:srgbClr val="C00000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9204FAD-F6D2-4953-9C6C-5F9376F8D6B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0826" y="2070026"/>
            <a:ext cx="1442132" cy="1091195"/>
          </a:xfrm>
          <a:prstGeom prst="rect">
            <a:avLst/>
          </a:prstGeom>
        </p:spPr>
      </p:pic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35954772-4F93-459E-9D51-BA9F331C46C4}"/>
              </a:ext>
            </a:extLst>
          </p:cNvPr>
          <p:cNvSpPr/>
          <p:nvPr/>
        </p:nvSpPr>
        <p:spPr>
          <a:xfrm>
            <a:off x="4808985" y="620688"/>
            <a:ext cx="511316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002060"/>
                </a:solidFill>
              </a:rPr>
              <a:t>they decay into SM particles only when they reach the outermost part of the CMS detector (the muon system)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002060"/>
                </a:solidFill>
              </a:rPr>
              <a:t>a signal is  a shower of secondary particles that ionize the gas in the muon detectors (large multiplicity of hits that cluster together) 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67AAFD8-D1D9-4D22-9706-53AC53E6502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63" y="3336789"/>
            <a:ext cx="2813641" cy="256540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8D45635-B8D6-490A-92C0-F7A478BA654F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4297" y="3248980"/>
            <a:ext cx="2896054" cy="280966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370E9853-C5E7-42A6-92A5-15D043709802}"/>
              </a:ext>
            </a:extLst>
          </p:cNvPr>
          <p:cNvSpPr/>
          <p:nvPr/>
        </p:nvSpPr>
        <p:spPr>
          <a:xfrm>
            <a:off x="11460" y="5949280"/>
            <a:ext cx="616567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rgbClr val="002060"/>
                </a:solidFill>
              </a:rPr>
              <a:t>the most stringent limit for proper decay lengths in the range 0.04-0.4 (0.3-0.9) m and above 4 (3) m for an LLP mass of 15 (40) GeV</a:t>
            </a:r>
            <a:endParaRPr lang="ru-RU" sz="1600" dirty="0">
              <a:solidFill>
                <a:srgbClr val="002060"/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8EE5E33-454F-4CAD-ABC6-5FF18E149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Sergei Shmatov, SILAFAE 2024, Cinvestav, Mexico</a:t>
            </a:r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A67384E-4BBD-44F9-82D1-2F35DD9E1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B4A73-5931-42FD-882D-05F401D05453}" type="slidenum">
              <a:rPr lang="ru-RU" smtClean="0"/>
              <a:pPr/>
              <a:t>23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57328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2480" y="836712"/>
            <a:ext cx="5256584" cy="964177"/>
          </a:xfrm>
        </p:spPr>
        <p:txBody>
          <a:bodyPr>
            <a:normAutofit fontScale="90000"/>
          </a:bodyPr>
          <a:lstStyle/>
          <a:p>
            <a:pPr algn="l"/>
            <a:r>
              <a:rPr lang="en-US" sz="3000" dirty="0"/>
              <a:t>Higgs Boson as a Tool to Search for the New Physics</a:t>
            </a:r>
            <a:endParaRPr lang="en-US" sz="3000" dirty="0">
              <a:sym typeface="Symbol" panose="05050102010706020507" pitchFamily="18" charset="2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739AF8E-A559-4A2B-9A2E-E0018CA06E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480" y="2522883"/>
            <a:ext cx="9217024" cy="3282381"/>
          </a:xfrm>
          <a:prstGeom prst="rect">
            <a:avLst/>
          </a:prstGeom>
        </p:spPr>
      </p:pic>
      <p:sp>
        <p:nvSpPr>
          <p:cNvPr id="11" name="Дата 3">
            <a:extLst>
              <a:ext uri="{FF2B5EF4-FFF2-40B4-BE49-F238E27FC236}">
                <a16:creationId xmlns:a16="http://schemas.microsoft.com/office/drawing/2014/main" id="{EF063036-7A30-4C9D-90D9-90ECB716CF4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105128" y="6483896"/>
            <a:ext cx="1224136" cy="365125"/>
          </a:xfrm>
        </p:spPr>
        <p:txBody>
          <a:bodyPr/>
          <a:lstStyle/>
          <a:p>
            <a:fld id="{56928005-25C4-4BFA-98B4-9431910EF2CA}" type="datetime1">
              <a:rPr lang="ru-RU" smtClean="0"/>
              <a:t>04.11.2024</a:t>
            </a:fld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D8FC75B-7EC2-C3BC-6005-756A7A3E7E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1112" y="764704"/>
            <a:ext cx="2808312" cy="2018474"/>
          </a:xfrm>
          <a:prstGeom prst="rect">
            <a:avLst/>
          </a:prstGeom>
        </p:spPr>
      </p:pic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4E1BA67-75EE-4034-9F94-9CBB9778FE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Sergei Shmatov, SILAFAE 2024, Cinvestav, Mexico</a:t>
            </a:r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89282B7-4976-4D9E-B69C-6E0AB950B1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B4A73-5931-42FD-882D-05F401D05453}" type="slidenum">
              <a:rPr lang="ru-RU" smtClean="0"/>
              <a:pPr/>
              <a:t>24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55422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0806281D-35D9-4EAC-A547-6F484AF30DD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3338" y="3494177"/>
            <a:ext cx="3116206" cy="278589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C0F171F-DBC0-485F-8D0E-F2E0F7F9224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9304" y="3539257"/>
            <a:ext cx="3097912" cy="269573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4528" y="0"/>
            <a:ext cx="8460941" cy="595475"/>
          </a:xfrm>
        </p:spPr>
        <p:txBody>
          <a:bodyPr>
            <a:normAutofit/>
          </a:bodyPr>
          <a:lstStyle/>
          <a:p>
            <a:r>
              <a:rPr lang="en-US" sz="3000" dirty="0"/>
              <a:t>Higgs Invisible Decays</a:t>
            </a:r>
            <a:endParaRPr lang="ru-RU" sz="3000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938FD5EA-92F4-40CC-BBA7-68ABFF189541}"/>
              </a:ext>
            </a:extLst>
          </p:cNvPr>
          <p:cNvSpPr/>
          <p:nvPr/>
        </p:nvSpPr>
        <p:spPr>
          <a:xfrm>
            <a:off x="-15552" y="620688"/>
            <a:ext cx="57606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2060"/>
                </a:solidFill>
              </a:rPr>
              <a:t>The expected in SM  h</a:t>
            </a:r>
            <a:r>
              <a:rPr lang="en-US" baseline="-25000" dirty="0">
                <a:solidFill>
                  <a:srgbClr val="002060"/>
                </a:solidFill>
              </a:rPr>
              <a:t>125</a:t>
            </a:r>
            <a:r>
              <a:rPr lang="en-US" dirty="0">
                <a:solidFill>
                  <a:srgbClr val="002060"/>
                </a:solidFill>
              </a:rPr>
              <a:t> the branching fraction h</a:t>
            </a:r>
            <a:r>
              <a:rPr lang="en-US" baseline="-25000" dirty="0">
                <a:solidFill>
                  <a:srgbClr val="002060"/>
                </a:solidFill>
              </a:rPr>
              <a:t>125 </a:t>
            </a:r>
            <a:r>
              <a:rPr lang="en-US" dirty="0">
                <a:solidFill>
                  <a:srgbClr val="002060"/>
                </a:solidFill>
                <a:sym typeface="Symbol" panose="05050102010706020507" pitchFamily="18" charset="2"/>
              </a:rPr>
              <a:t> inv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8A4ACC5F-FCC6-4EEC-9F80-F8FF21C613FA}"/>
              </a:ext>
            </a:extLst>
          </p:cNvPr>
          <p:cNvSpPr/>
          <p:nvPr/>
        </p:nvSpPr>
        <p:spPr>
          <a:xfrm>
            <a:off x="6755719" y="1472630"/>
            <a:ext cx="280200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solidFill>
                  <a:srgbClr val="C0000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Eur. Phys. J. C 83 (2023) 933</a:t>
            </a:r>
            <a:endParaRPr lang="ru-RU" sz="1600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8530BAFF-5A6F-4081-B03F-DCDF582E3F90}"/>
                  </a:ext>
                </a:extLst>
              </p:cNvPr>
              <p:cNvSpPr txBox="1"/>
              <p:nvPr/>
            </p:nvSpPr>
            <p:spPr>
              <a:xfrm>
                <a:off x="5539141" y="666854"/>
                <a:ext cx="3412604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ℬ</m:t>
                      </m:r>
                      <m:r>
                        <a:rPr lang="ru-RU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ru-RU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125</m:t>
                          </m:r>
                        </m:sub>
                      </m:sSub>
                      <m:r>
                        <a:rPr lang="en-US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Symbol" panose="05050102010706020507" pitchFamily="18" charset="2"/>
                        </a:rPr>
                        <m:t></m:t>
                      </m:r>
                      <m:sSup>
                        <m:sSupPr>
                          <m:ctrlPr>
                            <a:rPr lang="en-US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Symbol" panose="05050102010706020507" pitchFamily="18" charset="2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Symbol" panose="05050102010706020507" pitchFamily="18" charset="2"/>
                            </a:rPr>
                            <m:t>𝑍𝑍</m:t>
                          </m:r>
                        </m:e>
                        <m:sup>
                          <m:r>
                            <a:rPr lang="en-US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Symbol" panose="05050102010706020507" pitchFamily="18" charset="2"/>
                            </a:rPr>
                            <m:t>∗</m:t>
                          </m:r>
                        </m:sup>
                      </m:sSup>
                      <m:r>
                        <a:rPr lang="en-US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Symbol" panose="05050102010706020507" pitchFamily="18" charset="2"/>
                        </a:rPr>
                        <m:t></m:t>
                      </m:r>
                      <m:r>
                        <a:rPr lang="en-US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Symbol" panose="05050102010706020507" pitchFamily="18" charset="2"/>
                        </a:rPr>
                        <m:t>4</m:t>
                      </m:r>
                      <m:r>
                        <a:rPr lang="ru-RU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)=0.12%</m:t>
                      </m:r>
                    </m:oMath>
                  </m:oMathPara>
                </a14:m>
                <a:endParaRPr lang="ru-RU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8530BAFF-5A6F-4081-B03F-DCDF582E3F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9141" y="666854"/>
                <a:ext cx="3412604" cy="276999"/>
              </a:xfrm>
              <a:prstGeom prst="rect">
                <a:avLst/>
              </a:prstGeom>
              <a:blipFill>
                <a:blip r:embed="rId6"/>
                <a:stretch>
                  <a:fillRect t="-2174" b="-3260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>
                <a:extLst>
                  <a:ext uri="{FF2B5EF4-FFF2-40B4-BE49-F238E27FC236}">
                    <a16:creationId xmlns:a16="http://schemas.microsoft.com/office/drawing/2014/main" id="{3650A580-3536-4ED7-8175-A9A421BBF6AD}"/>
                  </a:ext>
                </a:extLst>
              </p:cNvPr>
              <p:cNvSpPr/>
              <p:nvPr/>
            </p:nvSpPr>
            <p:spPr>
              <a:xfrm>
                <a:off x="-15552" y="969695"/>
                <a:ext cx="10009112" cy="9477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dirty="0">
                    <a:solidFill>
                      <a:srgbClr val="002060"/>
                    </a:solidFill>
                  </a:rPr>
                  <a:t>Several BSM scenario   anomalous and sizeable values, ℬ is significantly enhanced</a:t>
                </a:r>
              </a:p>
              <a:p>
                <a:pPr marL="342900" indent="-342900">
                  <a:buFont typeface="Wingdings" panose="05000000000000000000" pitchFamily="2" charset="2"/>
                  <a:buChar char="§"/>
                </a:pPr>
                <a:r>
                  <a:rPr lang="en-US" dirty="0">
                    <a:solidFill>
                      <a:srgbClr val="002060"/>
                    </a:solidFill>
                  </a:rPr>
                  <a:t>a simple extension of the SM to provide a Dark Matter (DM) candidate and are able to predict the observed relic DM density vis s-channel </a:t>
                </a: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𝜒</m:t>
                    </m:r>
                    <m:r>
                      <a:rPr lang="en-US" i="1" dirty="0" err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𝜒</m:t>
                    </m:r>
                    <m:r>
                      <a:rPr lang="en-US" i="1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en-US" b="0" i="1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𝑓</m:t>
                    </m:r>
                    <m:acc>
                      <m:accPr>
                        <m:chr m:val="̅"/>
                        <m:ctrlPr>
                          <a:rPr lang="en-US" b="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</m:e>
                    </m:acc>
                  </m:oMath>
                </a14:m>
                <a:endParaRPr lang="ru-RU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6" name="Прямоугольник 25">
                <a:extLst>
                  <a:ext uri="{FF2B5EF4-FFF2-40B4-BE49-F238E27FC236}">
                    <a16:creationId xmlns:a16="http://schemas.microsoft.com/office/drawing/2014/main" id="{3650A580-3536-4ED7-8175-A9A421BBF6A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5552" y="969695"/>
                <a:ext cx="10009112" cy="947760"/>
              </a:xfrm>
              <a:prstGeom prst="rect">
                <a:avLst/>
              </a:prstGeom>
              <a:blipFill>
                <a:blip r:embed="rId7"/>
                <a:stretch>
                  <a:fillRect l="-487" t="-4487" b="-76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Стрелка: вправо 33">
            <a:extLst>
              <a:ext uri="{FF2B5EF4-FFF2-40B4-BE49-F238E27FC236}">
                <a16:creationId xmlns:a16="http://schemas.microsoft.com/office/drawing/2014/main" id="{276DBA2F-F12A-410F-97E5-F779BA3EA2E5}"/>
              </a:ext>
            </a:extLst>
          </p:cNvPr>
          <p:cNvSpPr/>
          <p:nvPr/>
        </p:nvSpPr>
        <p:spPr>
          <a:xfrm>
            <a:off x="3512840" y="4337917"/>
            <a:ext cx="286464" cy="720080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Стрелка: вправо 37">
            <a:extLst>
              <a:ext uri="{FF2B5EF4-FFF2-40B4-BE49-F238E27FC236}">
                <a16:creationId xmlns:a16="http://schemas.microsoft.com/office/drawing/2014/main" id="{F864570D-2D3D-41DB-9764-75531E331AB3}"/>
              </a:ext>
            </a:extLst>
          </p:cNvPr>
          <p:cNvSpPr/>
          <p:nvPr/>
        </p:nvSpPr>
        <p:spPr>
          <a:xfrm>
            <a:off x="6669943" y="4365104"/>
            <a:ext cx="227273" cy="720080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5E5D43B0-42CF-4CD6-82A0-5A2D68B6E64B}"/>
              </a:ext>
            </a:extLst>
          </p:cNvPr>
          <p:cNvSpPr/>
          <p:nvPr/>
        </p:nvSpPr>
        <p:spPr>
          <a:xfrm>
            <a:off x="4088904" y="4941168"/>
            <a:ext cx="702818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rgbClr val="C00000"/>
                </a:solidFill>
              </a:rPr>
              <a:t>0.</a:t>
            </a:r>
            <a:r>
              <a:rPr lang="ru-RU" sz="1600" dirty="0">
                <a:solidFill>
                  <a:srgbClr val="C00000"/>
                </a:solidFill>
              </a:rPr>
              <a:t>15</a:t>
            </a:r>
          </a:p>
        </p:txBody>
      </p:sp>
      <p:cxnSp>
        <p:nvCxnSpPr>
          <p:cNvPr id="41" name="Прямая со стрелкой 40">
            <a:extLst>
              <a:ext uri="{FF2B5EF4-FFF2-40B4-BE49-F238E27FC236}">
                <a16:creationId xmlns:a16="http://schemas.microsoft.com/office/drawing/2014/main" id="{C19F842E-EE49-41F0-8A81-B509B1B5A98F}"/>
              </a:ext>
            </a:extLst>
          </p:cNvPr>
          <p:cNvCxnSpPr>
            <a:cxnSpLocks/>
          </p:cNvCxnSpPr>
          <p:nvPr/>
        </p:nvCxnSpPr>
        <p:spPr>
          <a:xfrm>
            <a:off x="4304928" y="5215860"/>
            <a:ext cx="0" cy="171855"/>
          </a:xfrm>
          <a:prstGeom prst="straightConnector1">
            <a:avLst/>
          </a:prstGeom>
          <a:ln w="254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id="{50636D45-7885-49FF-BE32-9340BB8ABF64}"/>
              </a:ext>
            </a:extLst>
          </p:cNvPr>
          <p:cNvSpPr/>
          <p:nvPr/>
        </p:nvSpPr>
        <p:spPr>
          <a:xfrm>
            <a:off x="560512" y="6165304"/>
            <a:ext cx="84842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Low-mass region in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en-US" dirty="0">
                <a:solidFill>
                  <a:srgbClr val="C00000"/>
                </a:solidFill>
              </a:rPr>
              <a:t>t</a:t>
            </a:r>
            <a:r>
              <a:rPr lang="ru-RU" dirty="0" err="1">
                <a:solidFill>
                  <a:srgbClr val="C00000"/>
                </a:solidFill>
              </a:rPr>
              <a:t>he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spin-independent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dark-matter-nucleon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scattering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cross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section</a:t>
            </a:r>
            <a:r>
              <a:rPr lang="ru-RU" dirty="0">
                <a:solidFill>
                  <a:srgbClr val="C00000"/>
                </a:solidFill>
              </a:rPr>
              <a:t> </a:t>
            </a:r>
          </a:p>
        </p:txBody>
      </p:sp>
      <p:cxnSp>
        <p:nvCxnSpPr>
          <p:cNvPr id="45" name="Прямая со стрелкой 44">
            <a:extLst>
              <a:ext uri="{FF2B5EF4-FFF2-40B4-BE49-F238E27FC236}">
                <a16:creationId xmlns:a16="http://schemas.microsoft.com/office/drawing/2014/main" id="{28D115D7-5CC9-4CF4-869A-0580E5821E9E}"/>
              </a:ext>
            </a:extLst>
          </p:cNvPr>
          <p:cNvCxnSpPr>
            <a:cxnSpLocks/>
          </p:cNvCxnSpPr>
          <p:nvPr/>
        </p:nvCxnSpPr>
        <p:spPr>
          <a:xfrm flipV="1">
            <a:off x="6249144" y="5733256"/>
            <a:ext cx="1224136" cy="432048"/>
          </a:xfrm>
          <a:prstGeom prst="straightConnector1">
            <a:avLst/>
          </a:prstGeom>
          <a:ln w="254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Овал 47">
            <a:extLst>
              <a:ext uri="{FF2B5EF4-FFF2-40B4-BE49-F238E27FC236}">
                <a16:creationId xmlns:a16="http://schemas.microsoft.com/office/drawing/2014/main" id="{F7858C9F-767B-427B-B168-334D960CCAF1}"/>
              </a:ext>
            </a:extLst>
          </p:cNvPr>
          <p:cNvSpPr/>
          <p:nvPr/>
        </p:nvSpPr>
        <p:spPr>
          <a:xfrm>
            <a:off x="6792529" y="5201361"/>
            <a:ext cx="1020125" cy="878534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Дата 3">
            <a:extLst>
              <a:ext uri="{FF2B5EF4-FFF2-40B4-BE49-F238E27FC236}">
                <a16:creationId xmlns:a16="http://schemas.microsoft.com/office/drawing/2014/main" id="{AD5A668E-7A4F-4167-AA2A-0E1BB78FFAD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105128" y="6483896"/>
            <a:ext cx="1224136" cy="365125"/>
          </a:xfrm>
        </p:spPr>
        <p:txBody>
          <a:bodyPr/>
          <a:lstStyle/>
          <a:p>
            <a:fld id="{6C4DB1A9-DFA8-4347-A640-727F936CDCD7}" type="datetime1">
              <a:rPr lang="ru-RU" smtClean="0"/>
              <a:t>04.11.2024</a:t>
            </a:fld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2161C22-81E6-4E75-8E68-F103F2BD895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472" y="2083775"/>
            <a:ext cx="1522102" cy="112361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0F5F63F-19DA-46C3-A95D-55A93E2835D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8664" y="2105722"/>
            <a:ext cx="1774466" cy="1079718"/>
          </a:xfrm>
          <a:prstGeom prst="rect">
            <a:avLst/>
          </a:prstGeom>
        </p:spPr>
      </p:pic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98989BFE-3EC4-4640-ADF1-F08ABEC5743F}"/>
              </a:ext>
            </a:extLst>
          </p:cNvPr>
          <p:cNvSpPr/>
          <p:nvPr/>
        </p:nvSpPr>
        <p:spPr>
          <a:xfrm>
            <a:off x="200472" y="2514382"/>
            <a:ext cx="46657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ru-RU" sz="16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ttH</a:t>
            </a:r>
            <a:endParaRPr lang="ru-RU" sz="1600" dirty="0">
              <a:solidFill>
                <a:srgbClr val="002060"/>
              </a:solidFill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4363C6DE-FC10-45FF-87E8-78118667F26F}"/>
              </a:ext>
            </a:extLst>
          </p:cNvPr>
          <p:cNvSpPr/>
          <p:nvPr/>
        </p:nvSpPr>
        <p:spPr>
          <a:xfrm>
            <a:off x="1894139" y="2492896"/>
            <a:ext cx="46657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ru-RU" sz="16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VH</a:t>
            </a:r>
            <a:endParaRPr lang="ru-RU" sz="1600" dirty="0">
              <a:solidFill>
                <a:srgbClr val="002060"/>
              </a:solidFill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7195C13B-C875-42CA-AB19-5E4D212E162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326" y="3541579"/>
            <a:ext cx="3518522" cy="269573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64166C19-1358-4F40-9ED4-C294D936092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6936" y="1962485"/>
            <a:ext cx="4409065" cy="1541055"/>
          </a:xfrm>
          <a:prstGeom prst="rect">
            <a:avLst/>
          </a:prstGeom>
        </p:spPr>
      </p:pic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C752051F-4D3B-4178-B076-77BB681C4E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Sergei Shmatov, SILAFAE 2024, Cinvestav, Mexico</a:t>
            </a:r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FAAD2F5-699C-404D-8A54-8999030755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B4A73-5931-42FD-882D-05F401D05453}" type="slidenum">
              <a:rPr lang="ru-RU" smtClean="0"/>
              <a:pPr/>
              <a:t>25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5521853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2B1F84E-4821-4033-B064-22A86FF409C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9176" y="585442"/>
            <a:ext cx="2921327" cy="273956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010607C-C39E-4802-95CA-C2FE1A491E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15720" y="3748023"/>
            <a:ext cx="3133823" cy="306535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4528" y="0"/>
            <a:ext cx="8460941" cy="595475"/>
          </a:xfrm>
        </p:spPr>
        <p:txBody>
          <a:bodyPr>
            <a:normAutofit/>
          </a:bodyPr>
          <a:lstStyle/>
          <a:p>
            <a:r>
              <a:rPr lang="en-US" sz="3000" dirty="0"/>
              <a:t>Lepton </a:t>
            </a:r>
            <a:r>
              <a:rPr lang="en-US" sz="3000" dirty="0" err="1"/>
              <a:t>Flavour</a:t>
            </a:r>
            <a:r>
              <a:rPr lang="en-US" sz="3000" dirty="0"/>
              <a:t> Violation Higgs Decays (1)</a:t>
            </a:r>
            <a:endParaRPr lang="ru-RU" sz="3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938FD5EA-92F4-40CC-BBA7-68ABFF189541}"/>
                  </a:ext>
                </a:extLst>
              </p:cNvPr>
              <p:cNvSpPr/>
              <p:nvPr/>
            </p:nvSpPr>
            <p:spPr>
              <a:xfrm>
                <a:off x="56456" y="692073"/>
                <a:ext cx="6984776" cy="170700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dirty="0">
                    <a:solidFill>
                      <a:srgbClr val="002060"/>
                    </a:solidFill>
                  </a:rPr>
                  <a:t>The decays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𝐻</m:t>
                    </m:r>
                    <m:r>
                      <a:rPr lang="en-US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</m:t>
                    </m:r>
                  </m:oMath>
                </a14:m>
                <a:r>
                  <a:rPr lang="en-US" dirty="0">
                    <a:solidFill>
                      <a:srgbClr val="002060"/>
                    </a:solidFill>
                    <a:ea typeface="Cambria Math" panose="02040503050406030204" pitchFamily="18" charset="0"/>
                    <a:sym typeface="Symbol" panose="05050102010706020507" pitchFamily="18" charset="2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𝑒</m:t>
                    </m:r>
                    <m:r>
                      <m:rPr>
                        <m:sty m:val="p"/>
                      </m:rPr>
                      <a:rPr lang="el-GR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μ</m:t>
                    </m:r>
                    <m:r>
                      <a:rPr lang="en-US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/</m:t>
                    </m:r>
                    <m:r>
                      <m:rPr>
                        <m:sty m:val="p"/>
                      </m:rPr>
                      <a:rPr lang="el-GR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μτ</m:t>
                    </m:r>
                    <m:r>
                      <a:rPr lang="en-US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/</m:t>
                    </m:r>
                    <m:r>
                      <a:rPr lang="en-US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𝑒</m:t>
                    </m:r>
                    <m:r>
                      <m:rPr>
                        <m:sty m:val="p"/>
                      </m:rPr>
                      <a:rPr lang="el-GR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τ</m:t>
                    </m:r>
                  </m:oMath>
                </a14:m>
                <a:r>
                  <a:rPr lang="en-US" dirty="0">
                    <a:solidFill>
                      <a:srgbClr val="002060"/>
                    </a:solidFill>
                  </a:rPr>
                  <a:t> trough the LFV Yukawa couplings arising in two Higgs doublet models, extra dimensions, models with flavor symmetries, models of compositeness, </a:t>
                </a:r>
                <a:r>
                  <a:rPr lang="en-US" dirty="0" err="1">
                    <a:solidFill>
                      <a:srgbClr val="002060"/>
                    </a:solidFill>
                  </a:rPr>
                  <a:t>etc</a:t>
                </a:r>
                <a:endParaRPr lang="en-US" dirty="0">
                  <a:solidFill>
                    <a:srgbClr val="002060"/>
                  </a:solidFill>
                </a:endParaRPr>
              </a:p>
              <a:p>
                <a:pPr marL="800048" lvl="1" indent="-342900">
                  <a:buFont typeface="Wingdings" panose="05000000000000000000" pitchFamily="2" charset="2"/>
                  <a:buChar char="§"/>
                </a:pPr>
                <a:r>
                  <a:rPr lang="en-US" altLang="ru-RU" sz="1600" dirty="0">
                    <a:solidFill>
                      <a:srgbClr val="002060"/>
                    </a:solidFill>
                  </a:rPr>
                  <a:t>to verify h</a:t>
                </a:r>
                <a:r>
                  <a:rPr lang="en-US" altLang="ru-RU" sz="1600" baseline="-25000" dirty="0">
                    <a:solidFill>
                      <a:srgbClr val="002060"/>
                    </a:solidFill>
                  </a:rPr>
                  <a:t>125 </a:t>
                </a:r>
                <a:r>
                  <a:rPr lang="en-US" altLang="ru-RU" sz="1600" dirty="0">
                    <a:solidFill>
                      <a:srgbClr val="002060"/>
                    </a:solidFill>
                  </a:rPr>
                  <a:t>hypothesis,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ru-RU" sz="16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ru-RU" sz="1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altLang="ru-RU" sz="1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𝑙𝑙</m:t>
                        </m:r>
                      </m:sub>
                    </m:sSub>
                    <m:r>
                      <a:rPr lang="en-US" altLang="ru-RU" sz="16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 </m:t>
                    </m:r>
                    <m:sSub>
                      <m:sSubPr>
                        <m:ctrlPr>
                          <a:rPr lang="en-US" altLang="ru-RU" sz="1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ru-RU" sz="1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sSub>
                          <m:sSubPr>
                            <m:ctrlPr>
                              <a:rPr lang="en-US" altLang="ru-RU" sz="16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ru-RU" sz="16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h</m:t>
                            </m:r>
                          </m:e>
                          <m:sub>
                            <m:r>
                              <a:rPr lang="en-US" altLang="ru-RU" sz="16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125</m:t>
                            </m:r>
                          </m:sub>
                        </m:sSub>
                      </m:sub>
                    </m:sSub>
                  </m:oMath>
                </a14:m>
                <a:r>
                  <a:rPr lang="en-US" altLang="ru-RU" sz="1600" dirty="0">
                    <a:solidFill>
                      <a:srgbClr val="002060"/>
                    </a:solidFill>
                  </a:rPr>
                  <a:t> (type 1)</a:t>
                </a:r>
              </a:p>
              <a:p>
                <a:pPr marL="800048" lvl="1" indent="-342900">
                  <a:buFont typeface="Wingdings" panose="05000000000000000000" pitchFamily="2" charset="2"/>
                  <a:buChar char="§"/>
                </a:pPr>
                <a:r>
                  <a:rPr lang="en-US" altLang="ru-RU" sz="1600" dirty="0">
                    <a:solidFill>
                      <a:srgbClr val="002060"/>
                    </a:solidFill>
                  </a:rPr>
                  <a:t>to search for new </a:t>
                </a:r>
                <a:r>
                  <a:rPr lang="en-US" altLang="ru-RU" sz="1600" dirty="0" err="1">
                    <a:solidFill>
                      <a:srgbClr val="002060"/>
                    </a:solidFill>
                  </a:rPr>
                  <a:t>higgs</a:t>
                </a:r>
                <a:r>
                  <a:rPr lang="en-US" altLang="ru-RU" sz="1600" dirty="0">
                    <a:solidFill>
                      <a:srgbClr val="002060"/>
                    </a:solidFill>
                  </a:rPr>
                  <a:t> states,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ru-RU" sz="16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ru-RU" sz="16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altLang="ru-RU" sz="16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𝑙𝑙</m:t>
                        </m:r>
                      </m:sub>
                    </m:sSub>
                    <m:r>
                      <a:rPr lang="en-US" altLang="ru-RU" sz="160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  <m:sSub>
                      <m:sSubPr>
                        <m:ctrlPr>
                          <a:rPr lang="en-US" altLang="ru-RU" sz="16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ru-RU" sz="16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sSub>
                          <m:sSubPr>
                            <m:ctrlPr>
                              <a:rPr lang="en-US" altLang="ru-RU" sz="16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ru-RU" sz="16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h</m:t>
                            </m:r>
                          </m:e>
                          <m:sub>
                            <m:r>
                              <a:rPr lang="en-US" altLang="ru-RU" sz="16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125</m:t>
                            </m:r>
                          </m:sub>
                        </m:sSub>
                      </m:sub>
                    </m:sSub>
                  </m:oMath>
                </a14:m>
                <a:r>
                  <a:rPr lang="en-US" altLang="ru-RU" sz="1600" dirty="0">
                    <a:solidFill>
                      <a:srgbClr val="002060"/>
                    </a:solidFill>
                  </a:rPr>
                  <a:t> </a:t>
                </a:r>
                <a:r>
                  <a:rPr lang="ru-RU" altLang="ru-RU" sz="1600" dirty="0">
                    <a:solidFill>
                      <a:srgbClr val="002060"/>
                    </a:solidFill>
                    <a:sym typeface="Symbol" panose="05050102010706020507" pitchFamily="18" charset="2"/>
                  </a:rPr>
                  <a:t> </a:t>
                </a:r>
                <a:r>
                  <a:rPr lang="en-US" altLang="ru-RU" sz="1600" dirty="0">
                    <a:solidFill>
                      <a:srgbClr val="002060"/>
                    </a:solidFill>
                    <a:sym typeface="Symbol" panose="05050102010706020507" pitchFamily="18" charset="2"/>
                  </a:rPr>
                  <a:t>broad invariant mass region </a:t>
                </a:r>
                <a:r>
                  <a:rPr lang="ru-RU" altLang="ru-RU" sz="1600" dirty="0">
                    <a:solidFill>
                      <a:srgbClr val="002060"/>
                    </a:solidFill>
                    <a:sym typeface="Symbol" panose="05050102010706020507" pitchFamily="18" charset="2"/>
                  </a:rPr>
                  <a:t>(</a:t>
                </a:r>
                <a:r>
                  <a:rPr lang="en-US" altLang="ru-RU" sz="1600" dirty="0">
                    <a:solidFill>
                      <a:srgbClr val="002060"/>
                    </a:solidFill>
                    <a:sym typeface="Symbol" panose="05050102010706020507" pitchFamily="18" charset="2"/>
                  </a:rPr>
                  <a:t>type</a:t>
                </a:r>
                <a:r>
                  <a:rPr lang="ru-RU" altLang="ru-RU" sz="1600" dirty="0">
                    <a:solidFill>
                      <a:srgbClr val="002060"/>
                    </a:solidFill>
                    <a:sym typeface="Symbol" panose="05050102010706020507" pitchFamily="18" charset="2"/>
                  </a:rPr>
                  <a:t> </a:t>
                </a:r>
                <a:r>
                  <a:rPr lang="en-US" altLang="ru-RU" sz="1600" dirty="0">
                    <a:solidFill>
                      <a:srgbClr val="002060"/>
                    </a:solidFill>
                    <a:sym typeface="Symbol" panose="05050102010706020507" pitchFamily="18" charset="2"/>
                  </a:rPr>
                  <a:t>2</a:t>
                </a:r>
                <a:r>
                  <a:rPr lang="ru-RU" altLang="ru-RU" sz="1600" dirty="0">
                    <a:solidFill>
                      <a:srgbClr val="002060"/>
                    </a:solidFill>
                    <a:sym typeface="Symbol" panose="05050102010706020507" pitchFamily="18" charset="2"/>
                  </a:rPr>
                  <a:t>)</a:t>
                </a:r>
                <a:endParaRPr lang="ru-RU" sz="16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938FD5EA-92F4-40CC-BBA7-68ABFF18954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456" y="692073"/>
                <a:ext cx="6984776" cy="1707006"/>
              </a:xfrm>
              <a:prstGeom prst="rect">
                <a:avLst/>
              </a:prstGeom>
              <a:blipFill>
                <a:blip r:embed="rId6"/>
                <a:stretch>
                  <a:fillRect l="-698" t="-2143" b="-39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203BE41-F59A-4260-BC1B-6096D770581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64328" y="2771849"/>
            <a:ext cx="1583716" cy="112638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EC33056-957A-40E2-8F0F-C7D35DF1BAD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83277" y="2132856"/>
            <a:ext cx="3220661" cy="307086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6A392852-7AE6-4532-95C6-C358102BE9C0}"/>
              </a:ext>
            </a:extLst>
          </p:cNvPr>
          <p:cNvSpPr/>
          <p:nvPr/>
        </p:nvSpPr>
        <p:spPr>
          <a:xfrm>
            <a:off x="82756" y="2442374"/>
            <a:ext cx="255480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ru-RU" sz="16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type 1</a:t>
            </a:r>
            <a:r>
              <a:rPr lang="en-US" alt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altLang="ru-RU" sz="1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ggH</a:t>
            </a:r>
            <a:r>
              <a:rPr lang="en-US" alt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VBF</a:t>
            </a:r>
            <a:endParaRPr lang="ru-RU" sz="1600" dirty="0">
              <a:solidFill>
                <a:srgbClr val="002060"/>
              </a:solidFill>
            </a:endParaRPr>
          </a:p>
        </p:txBody>
      </p:sp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437EF947-10E6-438A-A5B0-A4CBEFF37E5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86515" y="2780928"/>
            <a:ext cx="3054530" cy="408656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FDCFFEAD-F08C-4BFB-9E13-017DD7542F9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86515" y="3222539"/>
            <a:ext cx="2656317" cy="49449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864CDC0-5A94-4D43-9D31-DCF6FF4E0C5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448944" y="2519842"/>
            <a:ext cx="1982501" cy="276759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71F1298-0086-4DEC-A63C-5E55C7DEC3A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655407" y="4140226"/>
            <a:ext cx="1964923" cy="255821"/>
          </a:xfrm>
          <a:prstGeom prst="rect">
            <a:avLst/>
          </a:prstGeom>
        </p:spPr>
      </p:pic>
      <p:cxnSp>
        <p:nvCxnSpPr>
          <p:cNvPr id="16" name="Соединитель: изогнутый 15">
            <a:extLst>
              <a:ext uri="{FF2B5EF4-FFF2-40B4-BE49-F238E27FC236}">
                <a16:creationId xmlns:a16="http://schemas.microsoft.com/office/drawing/2014/main" id="{9ED02DFE-B778-4600-87D8-E89EAB847B15}"/>
              </a:ext>
            </a:extLst>
          </p:cNvPr>
          <p:cNvCxnSpPr>
            <a:cxnSpLocks/>
          </p:cNvCxnSpPr>
          <p:nvPr/>
        </p:nvCxnSpPr>
        <p:spPr>
          <a:xfrm flipV="1">
            <a:off x="5923588" y="3314374"/>
            <a:ext cx="1477684" cy="474669"/>
          </a:xfrm>
          <a:prstGeom prst="curvedConnector3">
            <a:avLst/>
          </a:prstGeom>
          <a:ln w="254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Соединитель: изогнутый 18">
            <a:extLst>
              <a:ext uri="{FF2B5EF4-FFF2-40B4-BE49-F238E27FC236}">
                <a16:creationId xmlns:a16="http://schemas.microsoft.com/office/drawing/2014/main" id="{5FD53B38-C468-493E-B32E-E13F8E8713C1}"/>
              </a:ext>
            </a:extLst>
          </p:cNvPr>
          <p:cNvCxnSpPr>
            <a:cxnSpLocks/>
          </p:cNvCxnSpPr>
          <p:nvPr/>
        </p:nvCxnSpPr>
        <p:spPr>
          <a:xfrm rot="10800000">
            <a:off x="7761314" y="3080657"/>
            <a:ext cx="1512166" cy="1069587"/>
          </a:xfrm>
          <a:prstGeom prst="curvedConnector3">
            <a:avLst>
              <a:gd name="adj1" fmla="val 50000"/>
            </a:avLst>
          </a:prstGeom>
          <a:ln w="254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16E88EAD-B669-4468-91CC-4E1891165428}"/>
              </a:ext>
            </a:extLst>
          </p:cNvPr>
          <p:cNvSpPr/>
          <p:nvPr/>
        </p:nvSpPr>
        <p:spPr>
          <a:xfrm>
            <a:off x="5923588" y="5998393"/>
            <a:ext cx="2247731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  <a:r>
              <a:rPr lang="en-US" sz="1600" dirty="0">
                <a:solidFill>
                  <a:srgbClr val="C00000"/>
                </a:solidFill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PRD 104 (2021) </a:t>
            </a:r>
            <a:r>
              <a:rPr lang="ru-RU" sz="1600" dirty="0">
                <a:solidFill>
                  <a:srgbClr val="C00000"/>
                </a:solidFill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032013 </a:t>
            </a:r>
            <a:endParaRPr lang="ru-RU" sz="1600" dirty="0">
              <a:solidFill>
                <a:srgbClr val="C00000"/>
              </a:solidFill>
            </a:endParaRPr>
          </a:p>
        </p:txBody>
      </p:sp>
      <p:sp>
        <p:nvSpPr>
          <p:cNvPr id="21" name="Дата 3">
            <a:extLst>
              <a:ext uri="{FF2B5EF4-FFF2-40B4-BE49-F238E27FC236}">
                <a16:creationId xmlns:a16="http://schemas.microsoft.com/office/drawing/2014/main" id="{11F14A4B-DD33-4F43-B37C-78771EE208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104683" y="6459611"/>
            <a:ext cx="1224136" cy="365125"/>
          </a:xfrm>
        </p:spPr>
        <p:txBody>
          <a:bodyPr/>
          <a:lstStyle/>
          <a:p>
            <a:fld id="{BD1E1D55-5237-43FF-A132-18A3ABCD006E}" type="datetime1">
              <a:rPr lang="ru-RU" smtClean="0"/>
              <a:t>04.11.2024</a:t>
            </a:fld>
            <a:endParaRPr lang="ru-RU" dirty="0"/>
          </a:p>
        </p:txBody>
      </p:sp>
      <p:cxnSp>
        <p:nvCxnSpPr>
          <p:cNvPr id="24" name="Соединитель: изогнутый 23">
            <a:extLst>
              <a:ext uri="{FF2B5EF4-FFF2-40B4-BE49-F238E27FC236}">
                <a16:creationId xmlns:a16="http://schemas.microsoft.com/office/drawing/2014/main" id="{37FA32B5-4818-4657-ABFA-AE26DD37BE0C}"/>
              </a:ext>
            </a:extLst>
          </p:cNvPr>
          <p:cNvCxnSpPr>
            <a:cxnSpLocks/>
          </p:cNvCxnSpPr>
          <p:nvPr/>
        </p:nvCxnSpPr>
        <p:spPr>
          <a:xfrm rot="5400000">
            <a:off x="6910921" y="2270293"/>
            <a:ext cx="852432" cy="433542"/>
          </a:xfrm>
          <a:prstGeom prst="curvedConnector3">
            <a:avLst>
              <a:gd name="adj1" fmla="val 50000"/>
            </a:avLst>
          </a:prstGeom>
          <a:ln w="254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D732C356-FAEA-452F-AB28-3257C29D3919}"/>
                  </a:ext>
                </a:extLst>
              </p:cNvPr>
              <p:cNvSpPr txBox="1"/>
              <p:nvPr/>
            </p:nvSpPr>
            <p:spPr>
              <a:xfrm>
                <a:off x="7403724" y="1007459"/>
                <a:ext cx="2240613" cy="249043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1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ℬ</m:t>
                    </m:r>
                    <m:d>
                      <m:dPr>
                        <m:ctrlP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𝐻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→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e>
                    </m:d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&lt;4.4×</m:t>
                    </m:r>
                    <m:sSup>
                      <m:sSupPr>
                        <m:ctrlP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−5</m:t>
                        </m:r>
                      </m:sup>
                    </m:sSup>
                  </m:oMath>
                </a14:m>
                <a:r>
                  <a:rPr lang="en-US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D732C356-FAEA-452F-AB28-3257C29D39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03724" y="1007459"/>
                <a:ext cx="2240613" cy="249043"/>
              </a:xfrm>
              <a:prstGeom prst="rect">
                <a:avLst/>
              </a:prstGeom>
              <a:blipFill>
                <a:blip r:embed="rId14"/>
                <a:stretch>
                  <a:fillRect l="-3270" b="-243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36" name="Объект 35">
            <a:extLst>
              <a:ext uri="{FF2B5EF4-FFF2-40B4-BE49-F238E27FC236}">
                <a16:creationId xmlns:a16="http://schemas.microsoft.com/office/drawing/2014/main" id="{DC0BE67B-F536-44FD-AB6D-77BF2D2549B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095853"/>
              </p:ext>
            </p:extLst>
          </p:nvPr>
        </p:nvGraphicFramePr>
        <p:xfrm>
          <a:off x="5778500" y="3810000"/>
          <a:ext cx="914400" cy="198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5" imgW="914400" imgH="198720" progId="Equation.DSMT4">
                  <p:embed/>
                </p:oleObj>
              </mc:Choice>
              <mc:Fallback>
                <p:oleObj name="Equation" r:id="rId15" imgW="914400" imgH="1987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5778500" y="3810000"/>
                        <a:ext cx="914400" cy="1984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1255D9B0-28CC-4D30-B412-FF11F8F8E0E0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05" y="3717032"/>
            <a:ext cx="3102865" cy="274257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1" name="Прямоугольник 40">
                <a:extLst>
                  <a:ext uri="{FF2B5EF4-FFF2-40B4-BE49-F238E27FC236}">
                    <a16:creationId xmlns:a16="http://schemas.microsoft.com/office/drawing/2014/main" id="{51B21BDA-0930-4CCA-805B-ED85A2E34EFD}"/>
                  </a:ext>
                </a:extLst>
              </p:cNvPr>
              <p:cNvSpPr/>
              <p:nvPr/>
            </p:nvSpPr>
            <p:spPr>
              <a:xfrm>
                <a:off x="3170042" y="5036164"/>
                <a:ext cx="3655166" cy="134594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indent="-342900">
                  <a:buFont typeface="Wingdings" panose="05000000000000000000" pitchFamily="2" charset="2"/>
                  <a:buChar char="§"/>
                </a:pPr>
                <a:r>
                  <a:rPr lang="en-US" altLang="ru-RU" sz="1600" dirty="0">
                    <a:solidFill>
                      <a:srgbClr val="002060"/>
                    </a:solidFill>
                  </a:rPr>
                  <a:t>e</a:t>
                </a:r>
                <a:r>
                  <a:rPr lang="el-GR" altLang="ru-RU" sz="1600" dirty="0">
                    <a:solidFill>
                      <a:srgbClr val="002060"/>
                    </a:solidFill>
                  </a:rPr>
                  <a:t>μ</a:t>
                </a:r>
                <a:r>
                  <a:rPr lang="en-US" altLang="ru-RU" sz="1600" dirty="0">
                    <a:solidFill>
                      <a:srgbClr val="002060"/>
                    </a:solidFill>
                  </a:rPr>
                  <a:t>, e</a:t>
                </a:r>
                <a:r>
                  <a:rPr lang="el-GR" altLang="ru-RU" sz="1600" dirty="0">
                    <a:solidFill>
                      <a:srgbClr val="002060"/>
                    </a:solidFill>
                  </a:rPr>
                  <a:t>τ</a:t>
                </a:r>
                <a:r>
                  <a:rPr lang="en-US" altLang="ru-RU" sz="1600" baseline="-25000" dirty="0">
                    <a:solidFill>
                      <a:srgbClr val="002060"/>
                    </a:solidFill>
                  </a:rPr>
                  <a:t>h</a:t>
                </a:r>
                <a:r>
                  <a:rPr lang="en-US" altLang="ru-RU" sz="1600" dirty="0">
                    <a:solidFill>
                      <a:srgbClr val="002060"/>
                    </a:solidFill>
                  </a:rPr>
                  <a:t>, e</a:t>
                </a:r>
                <a:r>
                  <a:rPr lang="el-GR" altLang="ru-RU" sz="1600" dirty="0">
                    <a:solidFill>
                      <a:srgbClr val="002060"/>
                    </a:solidFill>
                  </a:rPr>
                  <a:t>τ</a:t>
                </a:r>
                <a:r>
                  <a:rPr lang="el-GR" altLang="ru-RU" sz="1600" baseline="-25000" dirty="0">
                    <a:solidFill>
                      <a:srgbClr val="002060"/>
                    </a:solidFill>
                  </a:rPr>
                  <a:t>μ</a:t>
                </a:r>
                <a:r>
                  <a:rPr lang="en-US" altLang="ru-RU" sz="1600" dirty="0">
                    <a:solidFill>
                      <a:srgbClr val="002060"/>
                    </a:solidFill>
                  </a:rPr>
                  <a:t>, </a:t>
                </a:r>
                <a:r>
                  <a:rPr lang="el-GR" altLang="ru-RU" sz="1600" dirty="0">
                    <a:solidFill>
                      <a:srgbClr val="002060"/>
                    </a:solidFill>
                  </a:rPr>
                  <a:t>μτ</a:t>
                </a:r>
                <a:r>
                  <a:rPr lang="en-US" altLang="ru-RU" sz="1600" baseline="-25000" dirty="0">
                    <a:solidFill>
                      <a:srgbClr val="002060"/>
                    </a:solidFill>
                  </a:rPr>
                  <a:t>h</a:t>
                </a:r>
                <a:r>
                  <a:rPr lang="en-US" altLang="ru-RU" sz="1600" dirty="0">
                    <a:solidFill>
                      <a:srgbClr val="002060"/>
                    </a:solidFill>
                  </a:rPr>
                  <a:t>, </a:t>
                </a:r>
                <a:r>
                  <a:rPr lang="el-GR" altLang="ru-RU" sz="1600" dirty="0">
                    <a:solidFill>
                      <a:srgbClr val="002060"/>
                    </a:solidFill>
                  </a:rPr>
                  <a:t>μτ</a:t>
                </a:r>
                <a:r>
                  <a:rPr lang="en-US" altLang="ru-RU" sz="1600" baseline="-25000" dirty="0">
                    <a:solidFill>
                      <a:srgbClr val="002060"/>
                    </a:solidFill>
                  </a:rPr>
                  <a:t>e</a:t>
                </a:r>
              </a:p>
              <a:p>
                <a:pPr marL="342900" indent="-342900">
                  <a:buFont typeface="Wingdings" panose="05000000000000000000" pitchFamily="2" charset="2"/>
                  <a:buChar char="§"/>
                </a:pPr>
                <a:r>
                  <a:rPr lang="en-US" altLang="ru-RU" sz="1600" dirty="0">
                    <a:solidFill>
                      <a:srgbClr val="002060"/>
                    </a:solidFill>
                  </a:rPr>
                  <a:t>jet categories: 0-3j (</a:t>
                </a:r>
                <a:r>
                  <a:rPr lang="en-US" altLang="ru-RU" sz="1600" dirty="0" err="1">
                    <a:solidFill>
                      <a:srgbClr val="002060"/>
                    </a:solidFill>
                  </a:rPr>
                  <a:t>ggH</a:t>
                </a:r>
                <a:r>
                  <a:rPr lang="en-US" altLang="ru-RU" sz="1600" dirty="0">
                    <a:solidFill>
                      <a:srgbClr val="002060"/>
                    </a:solidFill>
                  </a:rPr>
                  <a:t>), 0-2j (VBF), </a:t>
                </a:r>
                <a:endParaRPr lang="en-US" altLang="ru-RU" sz="1600" i="1" dirty="0">
                  <a:solidFill>
                    <a:srgbClr val="002060"/>
                  </a:solidFill>
                  <a:latin typeface="Cambria Math" panose="02040503050406030204" pitchFamily="18" charset="0"/>
                </a:endParaRPr>
              </a:p>
              <a:p>
                <a:pPr marL="342900" indent="-342900"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ru-RU" sz="16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ru-RU" sz="16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altLang="ru-RU" sz="16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𝑙𝑙</m:t>
                        </m:r>
                      </m:sub>
                    </m:sSub>
                    <m:r>
                      <a:rPr lang="en-US" altLang="ru-RU" sz="160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  <m:sSub>
                      <m:sSubPr>
                        <m:ctrlPr>
                          <a:rPr lang="en-US" altLang="ru-RU" sz="16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ru-RU" sz="16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sSub>
                          <m:sSubPr>
                            <m:ctrlPr>
                              <a:rPr lang="en-US" altLang="ru-RU" sz="16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ru-RU" sz="16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h</m:t>
                            </m:r>
                          </m:e>
                          <m:sub>
                            <m:r>
                              <a:rPr lang="en-US" altLang="ru-RU" sz="16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125</m:t>
                            </m:r>
                          </m:sub>
                        </m:sSub>
                      </m:sub>
                    </m:sSub>
                  </m:oMath>
                </a14:m>
                <a:r>
                  <a:rPr lang="en-US" altLang="ru-RU" sz="1600" dirty="0">
                    <a:solidFill>
                      <a:srgbClr val="002060"/>
                    </a:solidFill>
                  </a:rPr>
                  <a:t> </a:t>
                </a:r>
                <a:r>
                  <a:rPr lang="ru-RU" altLang="ru-RU" sz="1600" dirty="0">
                    <a:solidFill>
                      <a:srgbClr val="002060"/>
                    </a:solidFill>
                    <a:sym typeface="Symbol" panose="05050102010706020507" pitchFamily="18" charset="2"/>
                  </a:rPr>
                  <a:t> </a:t>
                </a:r>
                <a:r>
                  <a:rPr lang="en-US" altLang="ru-RU" sz="1600" dirty="0">
                    <a:solidFill>
                      <a:srgbClr val="002060"/>
                    </a:solidFill>
                    <a:sym typeface="Symbol" panose="05050102010706020507" pitchFamily="18" charset="2"/>
                  </a:rPr>
                  <a:t>broad invariant mass region </a:t>
                </a:r>
                <a:r>
                  <a:rPr lang="ru-RU" altLang="ru-RU" sz="1600" dirty="0">
                    <a:solidFill>
                      <a:srgbClr val="002060"/>
                    </a:solidFill>
                    <a:sym typeface="Symbol" panose="05050102010706020507" pitchFamily="18" charset="2"/>
                  </a:rPr>
                  <a:t>(</a:t>
                </a:r>
                <a:r>
                  <a:rPr lang="en-US" altLang="ru-RU" sz="1600" dirty="0">
                    <a:solidFill>
                      <a:srgbClr val="002060"/>
                    </a:solidFill>
                    <a:sym typeface="Symbol" panose="05050102010706020507" pitchFamily="18" charset="2"/>
                  </a:rPr>
                  <a:t>type</a:t>
                </a:r>
                <a:r>
                  <a:rPr lang="ru-RU" altLang="ru-RU" sz="1600" dirty="0">
                    <a:solidFill>
                      <a:srgbClr val="002060"/>
                    </a:solidFill>
                    <a:sym typeface="Symbol" panose="05050102010706020507" pitchFamily="18" charset="2"/>
                  </a:rPr>
                  <a:t> </a:t>
                </a:r>
                <a:r>
                  <a:rPr lang="en-US" altLang="ru-RU" sz="1600" dirty="0">
                    <a:solidFill>
                      <a:srgbClr val="002060"/>
                    </a:solidFill>
                    <a:sym typeface="Symbol" panose="05050102010706020507" pitchFamily="18" charset="2"/>
                  </a:rPr>
                  <a:t>2</a:t>
                </a:r>
                <a:r>
                  <a:rPr lang="ru-RU" altLang="ru-RU" sz="1600" dirty="0">
                    <a:solidFill>
                      <a:srgbClr val="002060"/>
                    </a:solidFill>
                    <a:sym typeface="Symbol" panose="05050102010706020507" pitchFamily="18" charset="2"/>
                  </a:rPr>
                  <a:t>)</a:t>
                </a:r>
                <a:endParaRPr lang="en-US" altLang="ru-RU" sz="1600" dirty="0">
                  <a:solidFill>
                    <a:srgbClr val="002060"/>
                  </a:solidFill>
                  <a:sym typeface="Symbol" panose="05050102010706020507" pitchFamily="18" charset="2"/>
                </a:endParaRPr>
              </a:p>
              <a:p>
                <a:pPr marL="342900" indent="-342900">
                  <a:buFont typeface="Wingdings" panose="05000000000000000000" pitchFamily="2" charset="2"/>
                  <a:buChar char="§"/>
                </a:pPr>
                <a:r>
                  <a:rPr lang="en-US" sz="1600" dirty="0">
                    <a:solidFill>
                      <a:srgbClr val="002060"/>
                    </a:solidFill>
                  </a:rPr>
                  <a:t>BDT discriminant signal</a:t>
                </a:r>
                <a:endParaRPr lang="ru-RU" sz="16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41" name="Прямоугольник 40">
                <a:extLst>
                  <a:ext uri="{FF2B5EF4-FFF2-40B4-BE49-F238E27FC236}">
                    <a16:creationId xmlns:a16="http://schemas.microsoft.com/office/drawing/2014/main" id="{51B21BDA-0930-4CCA-805B-ED85A2E34EF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70042" y="5036164"/>
                <a:ext cx="3655166" cy="1345946"/>
              </a:xfrm>
              <a:prstGeom prst="rect">
                <a:avLst/>
              </a:prstGeom>
              <a:blipFill>
                <a:blip r:embed="rId18"/>
                <a:stretch>
                  <a:fillRect l="-667" t="-1357" r="-167" b="-497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AD3F1470-4DE4-411B-9B54-38C9A61F2632}"/>
              </a:ext>
            </a:extLst>
          </p:cNvPr>
          <p:cNvSpPr/>
          <p:nvPr/>
        </p:nvSpPr>
        <p:spPr>
          <a:xfrm>
            <a:off x="1994527" y="4430829"/>
            <a:ext cx="2148345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rgbClr val="C00000"/>
                </a:solidFill>
                <a:hlinkClick r:id="rId1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PRD 108 (2023) 072004</a:t>
            </a:r>
            <a:endParaRPr lang="ru-RU" sz="1600" dirty="0">
              <a:solidFill>
                <a:srgbClr val="C00000"/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4DF3849-33E7-44EB-B6E0-01514D0CFD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Sergei Shmatov, SILAFAE 2024, Cinvestav, Mexico</a:t>
            </a:r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55F5735-C97E-4333-B053-B027A1885D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B4A73-5931-42FD-882D-05F401D05453}" type="slidenum">
              <a:rPr lang="ru-RU" smtClean="0"/>
              <a:pPr/>
              <a:t>26</a:t>
            </a:fld>
            <a:endParaRPr lang="ru-RU" dirty="0"/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774C507E-9FBA-4756-BC89-4E7BDF4386FF}"/>
              </a:ext>
            </a:extLst>
          </p:cNvPr>
          <p:cNvSpPr/>
          <p:nvPr/>
        </p:nvSpPr>
        <p:spPr>
          <a:xfrm>
            <a:off x="6873871" y="458502"/>
            <a:ext cx="2148345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rgbClr val="C00000"/>
                </a:solidFill>
                <a:hlinkClick r:id="rId1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PRD 108 (2023) 072004</a:t>
            </a:r>
            <a:endParaRPr lang="ru-RU" sz="1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47640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4528" y="0"/>
            <a:ext cx="8460941" cy="595475"/>
          </a:xfrm>
        </p:spPr>
        <p:txBody>
          <a:bodyPr>
            <a:normAutofit/>
          </a:bodyPr>
          <a:lstStyle/>
          <a:p>
            <a:r>
              <a:rPr lang="en-US" sz="3000" dirty="0"/>
              <a:t>Lepton </a:t>
            </a:r>
            <a:r>
              <a:rPr lang="en-US" sz="3000" dirty="0" err="1"/>
              <a:t>Flavour</a:t>
            </a:r>
            <a:r>
              <a:rPr lang="en-US" sz="3000" dirty="0"/>
              <a:t> Violation Higgs Decays (2)</a:t>
            </a:r>
            <a:endParaRPr lang="ru-RU" sz="3000" dirty="0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DC254935-EFD8-4F8C-B61F-4C47DDCD87FB}"/>
              </a:ext>
            </a:extLst>
          </p:cNvPr>
          <p:cNvSpPr/>
          <p:nvPr/>
        </p:nvSpPr>
        <p:spPr>
          <a:xfrm>
            <a:off x="110196" y="1378987"/>
            <a:ext cx="63937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ru-RU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type 2</a:t>
            </a:r>
            <a:r>
              <a:rPr lang="en-US" alt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alt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ggH</a:t>
            </a:r>
            <a:r>
              <a:rPr lang="en-US" alt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τ lepton decay products are highly boosted 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>
                <a:extLst>
                  <a:ext uri="{FF2B5EF4-FFF2-40B4-BE49-F238E27FC236}">
                    <a16:creationId xmlns:a16="http://schemas.microsoft.com/office/drawing/2014/main" id="{EC6331A9-58D7-4042-A36F-FBECB04AC12B}"/>
                  </a:ext>
                </a:extLst>
              </p:cNvPr>
              <p:cNvSpPr/>
              <p:nvPr/>
            </p:nvSpPr>
            <p:spPr>
              <a:xfrm>
                <a:off x="35365" y="692696"/>
                <a:ext cx="9500683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T</a:t>
                </a:r>
                <a:r>
                  <a:rPr lang="ru-RU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he</a:t>
                </a:r>
                <a:r>
                  <a:rPr lang="ru-RU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ﬁrst</a:t>
                </a:r>
                <a:r>
                  <a:rPr lang="ru-RU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direct</a:t>
                </a:r>
                <a:r>
                  <a:rPr lang="ru-RU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search</a:t>
                </a:r>
                <a:r>
                  <a:rPr lang="ru-RU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for</a:t>
                </a:r>
                <a:r>
                  <a:rPr lang="ru-RU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LFV</a:t>
                </a:r>
                <a:r>
                  <a:rPr lang="en-US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𝐻</m:t>
                    </m:r>
                    <m:r>
                      <a:rPr lang="en-US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→</m:t>
                    </m:r>
                    <m:r>
                      <a:rPr lang="en-US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𝜇𝜏</m:t>
                    </m:r>
                    <m:r>
                      <a:rPr lang="en-US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/</m:t>
                    </m:r>
                    <m:r>
                      <a:rPr lang="en-US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𝑒</m:t>
                    </m:r>
                    <m:r>
                      <a:rPr lang="en-US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𝜏</m:t>
                    </m:r>
                  </m:oMath>
                </a14:m>
                <a:r>
                  <a:rPr lang="en-US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decays </a:t>
                </a:r>
                <a:r>
                  <a:rPr lang="ru-RU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for</a:t>
                </a:r>
                <a:r>
                  <a:rPr lang="ru-RU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an</a:t>
                </a:r>
                <a:r>
                  <a:rPr lang="ru-RU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Extra Higgs </a:t>
                </a:r>
                <a:r>
                  <a:rPr lang="ru-RU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mass</a:t>
                </a:r>
                <a:r>
                  <a:rPr lang="en-US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in</a:t>
                </a:r>
                <a:r>
                  <a:rPr lang="ru-RU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the</a:t>
                </a:r>
                <a:r>
                  <a:rPr lang="ru-RU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range</a:t>
                </a:r>
                <a:r>
                  <a:rPr lang="ru-RU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200 </m:t>
                    </m:r>
                    <m:r>
                      <a:rPr lang="en-US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𝐺𝑒𝑉</m:t>
                    </m:r>
                    <m:r>
                      <a:rPr lang="en-US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&lt;</m:t>
                    </m:r>
                    <m:sSub>
                      <m:sSubPr>
                        <m:ctrlPr>
                          <a:rPr lang="en-US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𝑚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𝐻</m:t>
                        </m:r>
                      </m:sub>
                    </m:sSub>
                  </m:oMath>
                </a14:m>
                <a:r>
                  <a:rPr lang="en-US" dirty="0">
                    <a:solidFill>
                      <a:srgbClr val="002060"/>
                    </a:solidFill>
                  </a:rPr>
                  <a:t>&lt; 900 GeV (</a:t>
                </a:r>
                <a:r>
                  <a:rPr lang="en-US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neutral heavy Higgs boson)</a:t>
                </a:r>
                <a:endParaRPr lang="ru-RU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1" name="Прямоугольник 20">
                <a:extLst>
                  <a:ext uri="{FF2B5EF4-FFF2-40B4-BE49-F238E27FC236}">
                    <a16:creationId xmlns:a16="http://schemas.microsoft.com/office/drawing/2014/main" id="{EC6331A9-58D7-4042-A36F-FBECB04AC12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65" y="692696"/>
                <a:ext cx="9500683" cy="646331"/>
              </a:xfrm>
              <a:prstGeom prst="rect">
                <a:avLst/>
              </a:prstGeom>
              <a:blipFill>
                <a:blip r:embed="rId2"/>
                <a:stretch>
                  <a:fillRect l="-578" t="-5660" b="-1415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206ABF3-2DB0-4FFA-BE16-C0ECB290B4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991" y="1916832"/>
            <a:ext cx="1760613" cy="154934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7CC45DB-C3DF-4E94-9756-E2FF590DDE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4688" y="1919007"/>
            <a:ext cx="1760614" cy="1582001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87042517-22C4-45B7-BA2B-E5153F9296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47642" y="1130090"/>
            <a:ext cx="3435728" cy="323501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C85F0192-C6DB-4EEF-A7DB-7BAD8ED3AB0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66877" y="2420888"/>
            <a:ext cx="1678211" cy="314665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171DA0DB-35FC-4864-9C3E-32B1E203014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16896" y="1916832"/>
            <a:ext cx="2430746" cy="38129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DEF515AC-2731-4DF7-A015-EA7DB0AD5279}"/>
              </a:ext>
            </a:extLst>
          </p:cNvPr>
          <p:cNvSpPr txBox="1"/>
          <p:nvPr/>
        </p:nvSpPr>
        <p:spPr>
          <a:xfrm>
            <a:off x="4016896" y="2843644"/>
            <a:ext cx="16049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ε</a:t>
            </a:r>
            <a:r>
              <a:rPr lang="el-GR" baseline="-25000" dirty="0"/>
              <a:t>τ</a:t>
            </a:r>
            <a:r>
              <a:rPr lang="ru-RU" dirty="0"/>
              <a:t> ≈ 70% (</a:t>
            </a:r>
            <a:r>
              <a:rPr lang="en-US" dirty="0"/>
              <a:t>DNN</a:t>
            </a:r>
            <a:r>
              <a:rPr lang="ru-RU" dirty="0"/>
              <a:t>)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8A9D53DF-16FA-4DFE-BF8C-C9056B3CE5D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0472" y="3478136"/>
            <a:ext cx="3091524" cy="299915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1A7D4325-8E46-453F-8BC6-46E662C6B7A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32356" y="3429000"/>
            <a:ext cx="3142889" cy="309291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54FDD8D8-038C-4F44-BCFF-D2BB04F4DC3B}"/>
              </a:ext>
            </a:extLst>
          </p:cNvPr>
          <p:cNvSpPr/>
          <p:nvPr/>
        </p:nvSpPr>
        <p:spPr>
          <a:xfrm>
            <a:off x="6508081" y="4388911"/>
            <a:ext cx="334146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solidFill>
                  <a:srgbClr val="002060"/>
                </a:solidFill>
              </a:rPr>
              <a:t>The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observed</a:t>
            </a:r>
            <a:r>
              <a:rPr lang="ru-RU" dirty="0">
                <a:solidFill>
                  <a:srgbClr val="002060"/>
                </a:solidFill>
              </a:rPr>
              <a:t> (</a:t>
            </a:r>
            <a:r>
              <a:rPr lang="ru-RU" dirty="0" err="1">
                <a:solidFill>
                  <a:srgbClr val="002060"/>
                </a:solidFill>
              </a:rPr>
              <a:t>expected</a:t>
            </a:r>
            <a:r>
              <a:rPr lang="ru-RU" dirty="0">
                <a:solidFill>
                  <a:srgbClr val="002060"/>
                </a:solidFill>
              </a:rPr>
              <a:t>) </a:t>
            </a:r>
            <a:r>
              <a:rPr lang="ru-RU" dirty="0" err="1">
                <a:solidFill>
                  <a:srgbClr val="002060"/>
                </a:solidFill>
              </a:rPr>
              <a:t>upper</a:t>
            </a:r>
            <a:r>
              <a:rPr lang="ru-RU" dirty="0">
                <a:solidFill>
                  <a:srgbClr val="002060"/>
                </a:solidFill>
              </a:rPr>
              <a:t> </a:t>
            </a:r>
            <a:endParaRPr lang="en-US" dirty="0">
              <a:solidFill>
                <a:srgbClr val="002060"/>
              </a:solidFill>
            </a:endParaRPr>
          </a:p>
          <a:p>
            <a:r>
              <a:rPr lang="ru-RU" dirty="0" err="1">
                <a:solidFill>
                  <a:srgbClr val="002060"/>
                </a:solidFill>
              </a:rPr>
              <a:t>limits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en-US" dirty="0">
                <a:solidFill>
                  <a:srgbClr val="002060"/>
                </a:solidFill>
              </a:rPr>
              <a:t>(</a:t>
            </a:r>
            <a:r>
              <a:rPr lang="ru-RU" dirty="0">
                <a:solidFill>
                  <a:srgbClr val="002060"/>
                </a:solidFill>
              </a:rPr>
              <a:t>95% </a:t>
            </a:r>
            <a:r>
              <a:rPr lang="en-US" dirty="0">
                <a:solidFill>
                  <a:srgbClr val="002060"/>
                </a:solidFill>
              </a:rPr>
              <a:t>CL)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en-US" dirty="0">
                <a:solidFill>
                  <a:srgbClr val="002060"/>
                </a:solidFill>
              </a:rPr>
              <a:t>is</a:t>
            </a:r>
          </a:p>
          <a:p>
            <a:r>
              <a:rPr lang="en-US" dirty="0">
                <a:solidFill>
                  <a:srgbClr val="002060"/>
                </a:solidFill>
              </a:rPr>
              <a:t>    µτ: 51.9 (57.4) fb to 1.6 (2.1) fb </a:t>
            </a:r>
          </a:p>
          <a:p>
            <a:r>
              <a:rPr lang="en-US" dirty="0">
                <a:solidFill>
                  <a:srgbClr val="002060"/>
                </a:solidFill>
              </a:rPr>
              <a:t>    </a:t>
            </a:r>
            <a:r>
              <a:rPr lang="en-US" dirty="0" err="1">
                <a:solidFill>
                  <a:srgbClr val="002060"/>
                </a:solidFill>
              </a:rPr>
              <a:t>eτ</a:t>
            </a:r>
            <a:r>
              <a:rPr lang="en-US" dirty="0">
                <a:solidFill>
                  <a:srgbClr val="002060"/>
                </a:solidFill>
              </a:rPr>
              <a:t>: 94.1 (91.6) fb to 2.3 (2.3) fb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F1E1BCA7-DE3A-41F9-A43E-5115462B0092}"/>
              </a:ext>
            </a:extLst>
          </p:cNvPr>
          <p:cNvSpPr/>
          <p:nvPr/>
        </p:nvSpPr>
        <p:spPr>
          <a:xfrm>
            <a:off x="7113240" y="5824061"/>
            <a:ext cx="18405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  <a:r>
              <a:rPr lang="en-US" sz="1600" dirty="0">
                <a:solidFill>
                  <a:srgbClr val="FF0000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JHEP 03 (2020) 103</a:t>
            </a:r>
            <a:endParaRPr lang="ru-RU" sz="1600" dirty="0">
              <a:solidFill>
                <a:srgbClr val="FF0000"/>
              </a:solidFill>
            </a:endParaRPr>
          </a:p>
        </p:txBody>
      </p:sp>
      <p:sp>
        <p:nvSpPr>
          <p:cNvPr id="22" name="Дата 3">
            <a:extLst>
              <a:ext uri="{FF2B5EF4-FFF2-40B4-BE49-F238E27FC236}">
                <a16:creationId xmlns:a16="http://schemas.microsoft.com/office/drawing/2014/main" id="{D3468A26-1DFA-41B9-9BE8-0119309EDB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105128" y="6483896"/>
            <a:ext cx="1224136" cy="365125"/>
          </a:xfrm>
        </p:spPr>
        <p:txBody>
          <a:bodyPr/>
          <a:lstStyle/>
          <a:p>
            <a:fld id="{2E1468EA-FDF2-4CBF-9843-FEC8CF81573C}" type="datetime1">
              <a:rPr lang="ru-RU" smtClean="0"/>
              <a:t>04.11.2024</a:t>
            </a:fld>
            <a:endParaRPr lang="ru-RU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EDE4FB9-2AB4-46C0-A632-B0F236247C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Sergei Shmatov, SILAFAE 2024, Cinvestav, Mexico</a:t>
            </a:r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63183BC-2E90-42A8-A217-302BC7A8F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B4A73-5931-42FD-882D-05F401D05453}" type="slidenum">
              <a:rPr lang="ru-RU" smtClean="0"/>
              <a:pPr/>
              <a:t>27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8343229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25B3295-63EE-1C66-9F47-EE02CCD0D9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8806" y="709824"/>
            <a:ext cx="2054356" cy="2071104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C00BFF11-0974-4D6A-87C4-BA57911B21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329" y="1352796"/>
            <a:ext cx="3051522" cy="2277829"/>
          </a:xfrm>
          <a:prstGeom prst="rect">
            <a:avLst/>
          </a:prstGeom>
        </p:spPr>
      </p:pic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D30E4456-478C-4353-8229-2F4CA29E7AB1}"/>
              </a:ext>
            </a:extLst>
          </p:cNvPr>
          <p:cNvSpPr/>
          <p:nvPr/>
        </p:nvSpPr>
        <p:spPr>
          <a:xfrm>
            <a:off x="-15552" y="620688"/>
            <a:ext cx="84613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If m</a:t>
            </a:r>
            <a:r>
              <a:rPr lang="en-US" baseline="-25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</a:t>
            </a:r>
            <a:r>
              <a:rPr lang="en-US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&gt; 2m</a:t>
            </a:r>
            <a:r>
              <a:rPr lang="en-US" baseline="-25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</a:t>
            </a:r>
            <a:r>
              <a:rPr lang="en-US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some BSM scenarios allow  Higgs bosons decays via one or two hypothetical on-shell new (pseudo)scalar(s) decaying to a pair of SM particles.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Заголовок 1">
            <a:extLst>
              <a:ext uri="{FF2B5EF4-FFF2-40B4-BE49-F238E27FC236}">
                <a16:creationId xmlns:a16="http://schemas.microsoft.com/office/drawing/2014/main" id="{B063C883-4E1F-43AD-8BBB-460B6BEACC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850" y="0"/>
            <a:ext cx="8461375" cy="620713"/>
          </a:xfrm>
        </p:spPr>
        <p:txBody>
          <a:bodyPr>
            <a:normAutofit fontScale="90000"/>
          </a:bodyPr>
          <a:lstStyle/>
          <a:p>
            <a:r>
              <a:rPr lang="en-US" sz="3000" dirty="0"/>
              <a:t>Searches for Low-Mass BSM </a:t>
            </a:r>
            <a:r>
              <a:rPr lang="en-US" sz="3000" dirty="0" err="1"/>
              <a:t>Higgses</a:t>
            </a:r>
            <a:r>
              <a:rPr lang="en-US" sz="3000" dirty="0"/>
              <a:t>/DM in h</a:t>
            </a:r>
            <a:r>
              <a:rPr lang="en-US" sz="3000" baseline="-25000" dirty="0"/>
              <a:t>125</a:t>
            </a:r>
            <a:r>
              <a:rPr lang="en-US" sz="3000" dirty="0"/>
              <a:t> Decays</a:t>
            </a:r>
            <a:endParaRPr lang="ru-RU" sz="3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A427638-2FE8-40AB-BA38-60F386DEDA3A}"/>
                  </a:ext>
                </a:extLst>
              </p:cNvPr>
              <p:cNvSpPr txBox="1"/>
              <p:nvPr/>
            </p:nvSpPr>
            <p:spPr>
              <a:xfrm>
                <a:off x="35365" y="2011887"/>
                <a:ext cx="167340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125</m:t>
                          </m:r>
                        </m:sub>
                      </m:sSub>
                      <m:r>
                        <a:rPr lang="ru-RU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en-US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𝐴𝐴</m:t>
                      </m:r>
                      <m:r>
                        <a:rPr lang="en-US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→4</m:t>
                      </m:r>
                      <m:r>
                        <a:rPr lang="en-US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A427638-2FE8-40AB-BA38-60F386DEDA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65" y="2011887"/>
                <a:ext cx="1673407" cy="276999"/>
              </a:xfrm>
              <a:prstGeom prst="rect">
                <a:avLst/>
              </a:prstGeom>
              <a:blipFill>
                <a:blip r:embed="rId4"/>
                <a:stretch>
                  <a:fillRect l="-2920" r="-4015" b="-311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22A294C6-7447-434E-961D-0D976BCA0A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8989" y="3749044"/>
            <a:ext cx="3051522" cy="27763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23C95B07-6CD1-43FD-B7A3-E8FDFC8883B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3142" y="2324113"/>
            <a:ext cx="3165088" cy="1350038"/>
          </a:xfrm>
          <a:prstGeom prst="rect">
            <a:avLst/>
          </a:prstGeom>
        </p:spPr>
      </p:pic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9144ADE8-0EDD-4E33-BF43-BD6E7B98D7B2}"/>
              </a:ext>
            </a:extLst>
          </p:cNvPr>
          <p:cNvSpPr/>
          <p:nvPr/>
        </p:nvSpPr>
        <p:spPr>
          <a:xfrm>
            <a:off x="1664750" y="6153414"/>
            <a:ext cx="215475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rgbClr val="C00000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PRL 131 (2023) 101801</a:t>
            </a:r>
            <a:r>
              <a:rPr lang="fr-FR" sz="1600" dirty="0">
                <a:solidFill>
                  <a:srgbClr val="C00000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endParaRPr lang="fr-FR" sz="1600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0033DD90-B2D2-DEAB-EB74-FDF40EFCEC9C}"/>
                  </a:ext>
                </a:extLst>
              </p:cNvPr>
              <p:cNvSpPr txBox="1"/>
              <p:nvPr/>
            </p:nvSpPr>
            <p:spPr>
              <a:xfrm>
                <a:off x="3999673" y="1268760"/>
                <a:ext cx="3031407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125</m:t>
                          </m:r>
                        </m:sub>
                      </m:sSub>
                      <m:r>
                        <a:rPr lang="ru-RU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en-US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𝑍𝑍</m:t>
                      </m:r>
                      <m:r>
                        <a:rPr lang="en-US" i="1" baseline="-2500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𝐷</m:t>
                      </m:r>
                      <m:r>
                        <a:rPr lang="en-US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/</m:t>
                      </m:r>
                      <m:r>
                        <a:rPr lang="en-US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𝑍𝐷𝑍𝐷</m:t>
                      </m:r>
                      <m:r>
                        <a:rPr lang="en-US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/</m:t>
                      </m:r>
                      <m:r>
                        <a:rPr lang="en-US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𝑠𝑠</m:t>
                      </m:r>
                      <m:r>
                        <a:rPr lang="en-US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/</m:t>
                      </m:r>
                      <m:r>
                        <a:rPr lang="en-US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𝑎𝑎</m:t>
                      </m:r>
                      <m:r>
                        <a:rPr lang="en-US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en-US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4</m:t>
                      </m:r>
                      <m:r>
                        <a:rPr lang="en-US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𝑙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0033DD90-B2D2-DEAB-EB74-FDF40EFCEC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9673" y="1268760"/>
                <a:ext cx="3031407" cy="276999"/>
              </a:xfrm>
              <a:prstGeom prst="rect">
                <a:avLst/>
              </a:prstGeom>
              <a:blipFill>
                <a:blip r:embed="rId9"/>
                <a:stretch>
                  <a:fillRect l="-1250" r="-1250" b="-347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A1C9542-EED6-E97D-4464-ED121B34E33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761312" y="2726023"/>
            <a:ext cx="2156283" cy="192711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4220FAB-C36C-07FB-97E4-AD1A0BC6479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833320" y="4620667"/>
            <a:ext cx="2069199" cy="1990049"/>
          </a:xfrm>
          <a:prstGeom prst="rect">
            <a:avLst/>
          </a:prstGeom>
        </p:spPr>
      </p:pic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6A6E2DFC-2037-2E2C-7498-9386F6438151}"/>
              </a:ext>
            </a:extLst>
          </p:cNvPr>
          <p:cNvSpPr/>
          <p:nvPr/>
        </p:nvSpPr>
        <p:spPr>
          <a:xfrm>
            <a:off x="7782083" y="6474822"/>
            <a:ext cx="199545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ex. 2HDM, 2HDM+</a:t>
            </a:r>
            <a:endParaRPr lang="ru-RU" sz="1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0250C6FA-A095-4037-A2ED-6C2D399FDFBF}"/>
              </a:ext>
            </a:extLst>
          </p:cNvPr>
          <p:cNvSpPr/>
          <p:nvPr/>
        </p:nvSpPr>
        <p:spPr>
          <a:xfrm>
            <a:off x="6723677" y="5778844"/>
            <a:ext cx="19032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  <a:r>
              <a:rPr lang="fr-FR" sz="1600" dirty="0">
                <a:solidFill>
                  <a:srgbClr val="C00000"/>
                </a:solidFill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EPJ C 82 (2022) 290</a:t>
            </a:r>
            <a:endParaRPr lang="ru-RU" sz="1600" dirty="0">
              <a:solidFill>
                <a:srgbClr val="C00000"/>
              </a:solidFill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95A8D29-8DB8-3D1F-96BF-536FF938861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044732" y="1556792"/>
            <a:ext cx="3773511" cy="263228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8505C8E1-5B4D-F29A-452F-2FFE7FA4F10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522319" y="4159545"/>
            <a:ext cx="3111500" cy="22352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1" name="Дата 3">
            <a:extLst>
              <a:ext uri="{FF2B5EF4-FFF2-40B4-BE49-F238E27FC236}">
                <a16:creationId xmlns:a16="http://schemas.microsoft.com/office/drawing/2014/main" id="{9DF3D845-2823-4ACB-B0E4-B33A8D6FC8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105128" y="6483896"/>
            <a:ext cx="1224136" cy="365125"/>
          </a:xfrm>
        </p:spPr>
        <p:txBody>
          <a:bodyPr/>
          <a:lstStyle/>
          <a:p>
            <a:fld id="{6EBFD52C-4108-41A3-BCA8-6F50803A86BC}" type="datetime1">
              <a:rPr lang="ru-RU" smtClean="0"/>
              <a:t>04.11.2024</a:t>
            </a:fld>
            <a:endParaRPr lang="ru-RU" dirty="0"/>
          </a:p>
        </p:txBody>
      </p:sp>
      <p:sp>
        <p:nvSpPr>
          <p:cNvPr id="2" name="Нижний колонтитул 1">
            <a:extLst>
              <a:ext uri="{FF2B5EF4-FFF2-40B4-BE49-F238E27FC236}">
                <a16:creationId xmlns:a16="http://schemas.microsoft.com/office/drawing/2014/main" id="{49C83DA1-6747-4D12-A0E2-551E655836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Sergei Shmatov, SILAFAE 2024, Cinvestav, Mexico</a:t>
            </a:r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C819AC0-5AAB-4566-9E33-DDFA84990E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B4A73-5931-42FD-882D-05F401D05453}" type="slidenum">
              <a:rPr lang="ru-RU" smtClean="0"/>
              <a:pPr/>
              <a:t>28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588141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Заголовок 1">
            <a:extLst>
              <a:ext uri="{FF2B5EF4-FFF2-40B4-BE49-F238E27FC236}">
                <a16:creationId xmlns:a16="http://schemas.microsoft.com/office/drawing/2014/main" id="{3DE14951-0311-1C62-DCB6-B3C3D8887828}"/>
              </a:ext>
            </a:extLst>
          </p:cNvPr>
          <p:cNvSpPr txBox="1">
            <a:spLocks/>
          </p:cNvSpPr>
          <p:nvPr/>
        </p:nvSpPr>
        <p:spPr>
          <a:xfrm>
            <a:off x="682518" y="25213"/>
            <a:ext cx="8460941" cy="595475"/>
          </a:xfrm>
          <a:prstGeom prst="rect">
            <a:avLst/>
          </a:prstGeom>
        </p:spPr>
        <p:txBody>
          <a:bodyPr vert="horz" lIns="91429" tIns="45715" rIns="91429" bIns="45715" rtlCol="0" anchor="ctr">
            <a:normAutofit/>
          </a:bodyPr>
          <a:lstStyle>
            <a:lvl1pPr algn="ctr" defTabSz="914296" rtl="0" eaLnBrk="1" latinLnBrk="0" hangingPunct="1">
              <a:spcBef>
                <a:spcPct val="0"/>
              </a:spcBef>
              <a:buNone/>
              <a:defRPr sz="4000" b="1" kern="120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dirty="0"/>
              <a:t>BSM Higgs/V′ in Decays into h</a:t>
            </a:r>
            <a:r>
              <a:rPr lang="en-US" sz="3000" baseline="-25000" dirty="0"/>
              <a:t>125</a:t>
            </a:r>
            <a:r>
              <a:rPr lang="en-US" sz="3000" dirty="0"/>
              <a:t>(+X)</a:t>
            </a:r>
            <a:endParaRPr lang="ru-RU" sz="3000" dirty="0"/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CBB42190-5CEB-3F0E-9F27-048361893CE7}"/>
              </a:ext>
            </a:extLst>
          </p:cNvPr>
          <p:cNvSpPr/>
          <p:nvPr/>
        </p:nvSpPr>
        <p:spPr>
          <a:xfrm>
            <a:off x="-15552" y="620688"/>
            <a:ext cx="820891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If m</a:t>
            </a:r>
            <a:r>
              <a:rPr lang="en-US" baseline="-25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</a:t>
            </a:r>
            <a:r>
              <a:rPr lang="en-US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&lt; 2m</a:t>
            </a:r>
            <a:r>
              <a:rPr lang="en-US" baseline="-25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 </a:t>
            </a:r>
            <a:r>
              <a:rPr lang="en-US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the finals states are possible with h</a:t>
            </a:r>
            <a:r>
              <a:rPr lang="en-US" baseline="-25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125</a:t>
            </a:r>
            <a:r>
              <a:rPr lang="en-US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and SM gauge bosons 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4086F8C9-7206-718A-1DCD-0FD8E8DB2A9A}"/>
              </a:ext>
            </a:extLst>
          </p:cNvPr>
          <p:cNvSpPr/>
          <p:nvPr/>
        </p:nvSpPr>
        <p:spPr>
          <a:xfrm>
            <a:off x="7156393" y="5533756"/>
            <a:ext cx="219483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dirty="0">
                <a:solidFill>
                  <a:srgbClr val="C00000"/>
                </a:solidFill>
              </a:rPr>
              <a:t>PRD 105 (2022) 032008 </a:t>
            </a:r>
          </a:p>
          <a:p>
            <a:r>
              <a:rPr lang="fr-FR" sz="1600" dirty="0">
                <a:solidFill>
                  <a:srgbClr val="C00000"/>
                </a:solidFill>
              </a:rPr>
              <a:t>EPJ C 81 (2021) 688 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B8DC657-1A73-BA17-A4F3-1F55D11D49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5552" y="3702801"/>
            <a:ext cx="3090540" cy="284617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475DB5C2-2D3F-E593-1384-9F8A38BD65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047" y="1115452"/>
            <a:ext cx="1966405" cy="1106103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BA4A4A89-0B79-5DF9-3CAE-19E4A1FB76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52800" y="3789040"/>
            <a:ext cx="3621816" cy="263404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405C1319-E896-DFE3-78AB-7BFBB489AD9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06644" y="2276872"/>
            <a:ext cx="3242900" cy="316835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307D851-F0E6-4724-BBB3-EFE18ABA7E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44688" y="980728"/>
            <a:ext cx="6235184" cy="143554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763D479-A3A8-4BBC-9300-3BD4BC8046A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1746" y="2325707"/>
            <a:ext cx="6235184" cy="1343790"/>
          </a:xfrm>
          <a:prstGeom prst="rect">
            <a:avLst/>
          </a:prstGeom>
        </p:spPr>
      </p:pic>
      <p:sp>
        <p:nvSpPr>
          <p:cNvPr id="14" name="Дата 3">
            <a:extLst>
              <a:ext uri="{FF2B5EF4-FFF2-40B4-BE49-F238E27FC236}">
                <a16:creationId xmlns:a16="http://schemas.microsoft.com/office/drawing/2014/main" id="{8E4D0053-1547-416A-B0CA-2EB77AD2B3C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105128" y="6483896"/>
            <a:ext cx="1224136" cy="365125"/>
          </a:xfrm>
        </p:spPr>
        <p:txBody>
          <a:bodyPr/>
          <a:lstStyle/>
          <a:p>
            <a:fld id="{4DE209BB-4A8C-4A53-B62C-AE5C433C7ABF}" type="datetime1">
              <a:rPr lang="ru-RU" smtClean="0"/>
              <a:t>04.11.2024</a:t>
            </a:fld>
            <a:endParaRPr lang="ru-RU" dirty="0"/>
          </a:p>
        </p:txBody>
      </p:sp>
      <p:sp>
        <p:nvSpPr>
          <p:cNvPr id="2" name="Нижний колонтитул 1">
            <a:extLst>
              <a:ext uri="{FF2B5EF4-FFF2-40B4-BE49-F238E27FC236}">
                <a16:creationId xmlns:a16="http://schemas.microsoft.com/office/drawing/2014/main" id="{EE29C769-41BE-471A-9EB8-102A824400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Sergei Shmatov, SILAFAE 2024, Cinvestav, Mexico</a:t>
            </a:r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694D962-5AEE-4F71-8D12-FCBA2564C6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B4A73-5931-42FD-882D-05F401D05453}" type="slidenum">
              <a:rPr lang="ru-RU" smtClean="0"/>
              <a:pPr/>
              <a:t>29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280893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FEE0729-00AB-4DBC-A05B-38B5FC8D23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5793" y="620688"/>
            <a:ext cx="4325257" cy="3097482"/>
          </a:xfrm>
          <a:prstGeom prst="rect">
            <a:avLst/>
          </a:prstGeom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FE9725CF-A102-4609-980F-A84C2B7F18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528" y="0"/>
            <a:ext cx="8460941" cy="620688"/>
          </a:xfrm>
        </p:spPr>
        <p:txBody>
          <a:bodyPr>
            <a:normAutofit/>
          </a:bodyPr>
          <a:lstStyle/>
          <a:p>
            <a:r>
              <a:rPr lang="en-US" sz="3000" dirty="0"/>
              <a:t>Some Statistics from CMS</a:t>
            </a:r>
            <a:endParaRPr lang="ru-RU" sz="30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DCB2BC3-D2E3-4275-98C8-850696AD067B}"/>
              </a:ext>
            </a:extLst>
          </p:cNvPr>
          <p:cNvSpPr txBox="1"/>
          <p:nvPr/>
        </p:nvSpPr>
        <p:spPr>
          <a:xfrm>
            <a:off x="19227" y="600070"/>
            <a:ext cx="5705930" cy="21390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C00000"/>
                </a:solidFill>
                <a:sym typeface="Symbol" panose="05050102010706020507" pitchFamily="18" charset="2"/>
              </a:rPr>
              <a:t>This talk are summarized the selected (by me) the recent CMS results on Physics beyond the SM (mainly LPP and Higgs sector, </a:t>
            </a:r>
            <a:r>
              <a:rPr lang="en-US" sz="1600" dirty="0" err="1">
                <a:solidFill>
                  <a:srgbClr val="C00000"/>
                </a:solidFill>
                <a:sym typeface="Symbol" panose="05050102010706020507" pitchFamily="18" charset="2"/>
              </a:rPr>
              <a:t>i.g.</a:t>
            </a:r>
            <a:r>
              <a:rPr lang="en-US" sz="1600" dirty="0">
                <a:solidFill>
                  <a:srgbClr val="C00000"/>
                </a:solidFill>
                <a:sym typeface="Symbol" panose="05050102010706020507" pitchFamily="18" charset="2"/>
              </a:rPr>
              <a:t> many nice results with top are</a:t>
            </a:r>
            <a:r>
              <a:rPr lang="ru-RU" sz="1600" dirty="0">
                <a:solidFill>
                  <a:srgbClr val="C00000"/>
                </a:solidFill>
                <a:sym typeface="Symbol" panose="05050102010706020507" pitchFamily="18" charset="2"/>
              </a:rPr>
              <a:t> </a:t>
            </a:r>
            <a:r>
              <a:rPr lang="en-US" sz="1600" dirty="0">
                <a:solidFill>
                  <a:srgbClr val="C00000"/>
                </a:solidFill>
                <a:sym typeface="Symbol" panose="05050102010706020507" pitchFamily="18" charset="2"/>
              </a:rPr>
              <a:t>omitted, see talk by M. </a:t>
            </a:r>
            <a:r>
              <a:rPr lang="en-US" sz="1600" dirty="0" err="1">
                <a:solidFill>
                  <a:srgbClr val="C00000"/>
                </a:solidFill>
                <a:sym typeface="Symbol" panose="05050102010706020507" pitchFamily="18" charset="2"/>
              </a:rPr>
              <a:t>Pinamonti</a:t>
            </a:r>
            <a:r>
              <a:rPr lang="en-US" sz="1600" dirty="0">
                <a:solidFill>
                  <a:srgbClr val="C00000"/>
                </a:solidFill>
                <a:sym typeface="Symbol" panose="05050102010706020507" pitchFamily="18" charset="2"/>
              </a:rPr>
              <a:t>)</a:t>
            </a:r>
          </a:p>
          <a:p>
            <a:endParaRPr lang="en-US" sz="500" dirty="0">
              <a:solidFill>
                <a:srgbClr val="002060"/>
              </a:solidFill>
              <a:highlight>
                <a:srgbClr val="FFFF00"/>
              </a:highlight>
              <a:sym typeface="Symbol" panose="05050102010706020507" pitchFamily="18" charset="2"/>
            </a:endParaRPr>
          </a:p>
          <a:p>
            <a:pPr lvl="1"/>
            <a:r>
              <a:rPr lang="en-US" sz="1600" dirty="0" err="1">
                <a:solidFill>
                  <a:srgbClr val="002060"/>
                </a:solidFill>
              </a:rPr>
              <a:t>Moriond</a:t>
            </a:r>
            <a:r>
              <a:rPr lang="en-US" sz="1600" dirty="0">
                <a:solidFill>
                  <a:srgbClr val="002060"/>
                </a:solidFill>
              </a:rPr>
              <a:t>/EW2024, </a:t>
            </a:r>
            <a:r>
              <a:rPr lang="es-ES" sz="1600" dirty="0">
                <a:solidFill>
                  <a:srgbClr val="002060"/>
                </a:solidFill>
              </a:rPr>
              <a:t>24-31 Mar 2024, La Thuile (Italy)</a:t>
            </a:r>
          </a:p>
          <a:p>
            <a:pPr lvl="1"/>
            <a:r>
              <a:rPr lang="en-US" sz="1600" dirty="0" err="1">
                <a:solidFill>
                  <a:srgbClr val="002060"/>
                </a:solidFill>
              </a:rPr>
              <a:t>Moriond</a:t>
            </a:r>
            <a:r>
              <a:rPr lang="en-US" sz="1600" dirty="0">
                <a:solidFill>
                  <a:srgbClr val="002060"/>
                </a:solidFill>
              </a:rPr>
              <a:t>/QCD2024, </a:t>
            </a:r>
            <a:r>
              <a:rPr lang="es-ES" sz="1600" dirty="0">
                <a:solidFill>
                  <a:srgbClr val="002060"/>
                </a:solidFill>
              </a:rPr>
              <a:t>31 Mar-7 Apr 2024, La Thuile (Italy)</a:t>
            </a:r>
          </a:p>
          <a:p>
            <a:pPr lvl="1"/>
            <a:r>
              <a:rPr lang="en-US" sz="1600" dirty="0">
                <a:solidFill>
                  <a:srgbClr val="002060"/>
                </a:solidFill>
              </a:rPr>
              <a:t>LHCP2024, 3-7 Jun 2024, Northeastern Univ., Boston (US)</a:t>
            </a:r>
          </a:p>
          <a:p>
            <a:pPr lvl="1"/>
            <a:r>
              <a:rPr lang="en-US" sz="1600" dirty="0">
                <a:solidFill>
                  <a:srgbClr val="002060"/>
                </a:solidFill>
              </a:rPr>
              <a:t>CHEP2024, </a:t>
            </a:r>
            <a:r>
              <a:rPr lang="pl-PL" sz="1600" dirty="0">
                <a:solidFill>
                  <a:srgbClr val="002060"/>
                </a:solidFill>
              </a:rPr>
              <a:t>18-24 Jul 2024, Prague (Czech Republic)</a:t>
            </a:r>
            <a:endParaRPr lang="en-US" sz="1600" dirty="0">
              <a:solidFill>
                <a:srgbClr val="002060"/>
              </a:solidFill>
            </a:endParaRPr>
          </a:p>
          <a:p>
            <a:pPr lvl="1"/>
            <a:r>
              <a:rPr lang="en-US" sz="1600" dirty="0">
                <a:solidFill>
                  <a:srgbClr val="002060"/>
                </a:solidFill>
                <a:sym typeface="Symbol" panose="05050102010706020507" pitchFamily="18" charset="2"/>
                <a:hlinkClick r:id="rId4"/>
              </a:rPr>
              <a:t>Recent CMS Briefings</a:t>
            </a:r>
            <a:endParaRPr lang="en-US" sz="500" dirty="0">
              <a:solidFill>
                <a:srgbClr val="002060"/>
              </a:solidFill>
              <a:sym typeface="Symbol" panose="05050102010706020507" pitchFamily="18" charset="2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8F675DE-B43A-4C82-9C7B-6C2DA551EC9A}"/>
              </a:ext>
            </a:extLst>
          </p:cNvPr>
          <p:cNvSpPr txBox="1"/>
          <p:nvPr/>
        </p:nvSpPr>
        <p:spPr>
          <a:xfrm>
            <a:off x="5890294" y="1281534"/>
            <a:ext cx="230306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1272</a:t>
            </a:r>
            <a:r>
              <a:rPr lang="en-US" dirty="0"/>
              <a:t> papers based on </a:t>
            </a:r>
          </a:p>
          <a:p>
            <a:r>
              <a:rPr lang="en-US" dirty="0"/>
              <a:t>collision data </a:t>
            </a:r>
          </a:p>
          <a:p>
            <a:r>
              <a:rPr lang="en-US" dirty="0"/>
              <a:t>(+25 on cosmic data)</a:t>
            </a:r>
            <a:endParaRPr lang="ru-RU" dirty="0"/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7D6DE91F-0D92-48CA-A2CA-93B0AEEBF0A5}"/>
              </a:ext>
            </a:extLst>
          </p:cNvPr>
          <p:cNvSpPr/>
          <p:nvPr/>
        </p:nvSpPr>
        <p:spPr>
          <a:xfrm>
            <a:off x="6035859" y="3717032"/>
            <a:ext cx="309634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hlinkClick r:id="rId5"/>
              </a:rPr>
              <a:t>http://cern.ch/cms-results/public-results/publications-vs-time/</a:t>
            </a:r>
            <a:r>
              <a:rPr lang="en-US" sz="1600" dirty="0"/>
              <a:t> </a:t>
            </a:r>
            <a:endParaRPr lang="ru-RU" sz="16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CE9B429-443C-4974-B578-7926E8D925EC}"/>
              </a:ext>
            </a:extLst>
          </p:cNvPr>
          <p:cNvSpPr txBox="1"/>
          <p:nvPr/>
        </p:nvSpPr>
        <p:spPr>
          <a:xfrm>
            <a:off x="344488" y="5217294"/>
            <a:ext cx="5315078" cy="130805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C00000"/>
                </a:solidFill>
                <a:sym typeface="Symbol" panose="05050102010706020507" pitchFamily="18" charset="2"/>
              </a:rPr>
              <a:t>CMS Publications Page</a:t>
            </a:r>
          </a:p>
          <a:p>
            <a:r>
              <a:rPr lang="en-US" sz="1400" dirty="0">
                <a:solidFill>
                  <a:srgbClr val="FF0000"/>
                </a:solidFill>
                <a:sym typeface="Symbol" panose="05050102010706020507" pitchFamily="18" charset="2"/>
                <a:hlinkClick r:id="rId6"/>
              </a:rPr>
              <a:t>https://cms-results.web.cern.ch/cms-results/public-results/publications/</a:t>
            </a:r>
            <a:r>
              <a:rPr lang="en-US" sz="1400" dirty="0">
                <a:solidFill>
                  <a:srgbClr val="FF0000"/>
                </a:solidFill>
                <a:sym typeface="Symbol" panose="05050102010706020507" pitchFamily="18" charset="2"/>
              </a:rPr>
              <a:t> </a:t>
            </a:r>
          </a:p>
          <a:p>
            <a:endParaRPr lang="en-US" sz="500" dirty="0">
              <a:solidFill>
                <a:srgbClr val="C00000"/>
              </a:solidFill>
              <a:sym typeface="Symbol" panose="05050102010706020507" pitchFamily="18" charset="2"/>
            </a:endParaRPr>
          </a:p>
          <a:p>
            <a:r>
              <a:rPr lang="en-US" sz="1600" dirty="0">
                <a:solidFill>
                  <a:srgbClr val="C00000"/>
                </a:solidFill>
                <a:sym typeface="Symbol" panose="05050102010706020507" pitchFamily="18" charset="2"/>
              </a:rPr>
              <a:t>CMS Public Results (newest)</a:t>
            </a:r>
          </a:p>
          <a:p>
            <a:r>
              <a:rPr lang="en-US" sz="1400" dirty="0">
                <a:solidFill>
                  <a:srgbClr val="FF0000"/>
                </a:solidFill>
                <a:sym typeface="Symbol" panose="05050102010706020507" pitchFamily="18" charset="2"/>
                <a:hlinkClick r:id="rId7"/>
              </a:rPr>
              <a:t>https://cms-results-search.web.cern.ch/</a:t>
            </a:r>
            <a:r>
              <a:rPr lang="en-US" sz="1400" dirty="0">
                <a:solidFill>
                  <a:srgbClr val="FF0000"/>
                </a:solidFill>
                <a:sym typeface="Symbol" panose="05050102010706020507" pitchFamily="18" charset="2"/>
              </a:rPr>
              <a:t>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59C427A-7F88-45A6-BBAC-DF7D992F8CE9}"/>
              </a:ext>
            </a:extLst>
          </p:cNvPr>
          <p:cNvSpPr txBox="1"/>
          <p:nvPr/>
        </p:nvSpPr>
        <p:spPr>
          <a:xfrm>
            <a:off x="5245300" y="4365104"/>
            <a:ext cx="432525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C00000"/>
                </a:solidFill>
                <a:sym typeface="Symbol" panose="05050102010706020507" pitchFamily="18" charset="2"/>
              </a:rPr>
              <a:t>Exotica</a:t>
            </a:r>
            <a:r>
              <a:rPr lang="ru-RU" sz="1600" dirty="0">
                <a:solidFill>
                  <a:srgbClr val="C00000"/>
                </a:solidFill>
                <a:sym typeface="Symbol" panose="05050102010706020507" pitchFamily="18" charset="2"/>
              </a:rPr>
              <a:t> </a:t>
            </a:r>
            <a:r>
              <a:rPr lang="en-US" sz="1600" dirty="0">
                <a:solidFill>
                  <a:srgbClr val="C00000"/>
                </a:solidFill>
                <a:sym typeface="Symbol" panose="05050102010706020507" pitchFamily="18" charset="2"/>
              </a:rPr>
              <a:t>– </a:t>
            </a:r>
            <a:r>
              <a:rPr lang="ru-RU" sz="1600" dirty="0">
                <a:solidFill>
                  <a:srgbClr val="C00000"/>
                </a:solidFill>
                <a:sym typeface="Symbol" panose="05050102010706020507" pitchFamily="18" charset="2"/>
              </a:rPr>
              <a:t>245</a:t>
            </a:r>
            <a:r>
              <a:rPr lang="en-US" sz="1600" dirty="0">
                <a:solidFill>
                  <a:srgbClr val="C00000"/>
                </a:solidFill>
                <a:sym typeface="Symbol" panose="05050102010706020507" pitchFamily="18" charset="2"/>
              </a:rPr>
              <a:t> 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C00000"/>
                </a:solidFill>
                <a:sym typeface="Symbol" panose="05050102010706020507" pitchFamily="18" charset="2"/>
              </a:rPr>
              <a:t>SUSY</a:t>
            </a:r>
            <a:r>
              <a:rPr lang="ru-RU" sz="1600" dirty="0">
                <a:solidFill>
                  <a:srgbClr val="C00000"/>
                </a:solidFill>
                <a:sym typeface="Symbol" panose="05050102010706020507" pitchFamily="18" charset="2"/>
              </a:rPr>
              <a:t> </a:t>
            </a:r>
            <a:r>
              <a:rPr lang="en-US" sz="1600" dirty="0">
                <a:solidFill>
                  <a:srgbClr val="C00000"/>
                </a:solidFill>
                <a:sym typeface="Symbol" panose="05050102010706020507" pitchFamily="18" charset="2"/>
              </a:rPr>
              <a:t>– </a:t>
            </a:r>
            <a:r>
              <a:rPr lang="ru-RU" sz="1600" dirty="0">
                <a:solidFill>
                  <a:srgbClr val="C00000"/>
                </a:solidFill>
                <a:sym typeface="Symbol" panose="05050102010706020507" pitchFamily="18" charset="2"/>
              </a:rPr>
              <a:t>141</a:t>
            </a:r>
            <a:r>
              <a:rPr lang="en-US" sz="1600" dirty="0">
                <a:solidFill>
                  <a:srgbClr val="C00000"/>
                </a:solidFill>
                <a:sym typeface="Symbol" panose="05050102010706020507" pitchFamily="18" charset="2"/>
              </a:rPr>
              <a:t> 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C00000"/>
                </a:solidFill>
                <a:sym typeface="Symbol" panose="05050102010706020507" pitchFamily="18" charset="2"/>
              </a:rPr>
              <a:t>B2G – </a:t>
            </a:r>
            <a:r>
              <a:rPr lang="ru-RU" sz="1600" dirty="0">
                <a:solidFill>
                  <a:srgbClr val="C00000"/>
                </a:solidFill>
                <a:sym typeface="Symbol" panose="05050102010706020507" pitchFamily="18" charset="2"/>
              </a:rPr>
              <a:t>85</a:t>
            </a:r>
            <a:r>
              <a:rPr lang="en-US" sz="1600" dirty="0">
                <a:solidFill>
                  <a:srgbClr val="C00000"/>
                </a:solidFill>
                <a:sym typeface="Symbol" panose="05050102010706020507" pitchFamily="18" charset="2"/>
              </a:rPr>
              <a:t> 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C00000"/>
                </a:solidFill>
                <a:sym typeface="Symbol" panose="05050102010706020507" pitchFamily="18" charset="2"/>
              </a:rPr>
              <a:t>Higgs – 1</a:t>
            </a:r>
            <a:r>
              <a:rPr lang="ru-RU" sz="1600" dirty="0">
                <a:solidFill>
                  <a:srgbClr val="C00000"/>
                </a:solidFill>
                <a:sym typeface="Symbol" panose="05050102010706020507" pitchFamily="18" charset="2"/>
              </a:rPr>
              <a:t>94</a:t>
            </a:r>
            <a:endParaRPr lang="en-US" sz="1600" dirty="0">
              <a:solidFill>
                <a:srgbClr val="C00000"/>
              </a:solidFill>
              <a:sym typeface="Symbol" panose="05050102010706020507" pitchFamily="18" charset="2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C00000"/>
                </a:solidFill>
                <a:sym typeface="Symbol" panose="05050102010706020507" pitchFamily="18" charset="2"/>
              </a:rPr>
              <a:t>Standard Model/Top/B and </a:t>
            </a:r>
            <a:r>
              <a:rPr lang="en-US" sz="1600" dirty="0" err="1">
                <a:solidFill>
                  <a:srgbClr val="C00000"/>
                </a:solidFill>
                <a:sym typeface="Symbol" panose="05050102010706020507" pitchFamily="18" charset="2"/>
              </a:rPr>
              <a:t>Quarkonia</a:t>
            </a:r>
            <a:r>
              <a:rPr lang="en-US" sz="1600" dirty="0">
                <a:solidFill>
                  <a:srgbClr val="C00000"/>
                </a:solidFill>
                <a:sym typeface="Symbol" panose="05050102010706020507" pitchFamily="18" charset="2"/>
              </a:rPr>
              <a:t> - 41</a:t>
            </a:r>
            <a:r>
              <a:rPr lang="ru-RU" sz="1600" dirty="0">
                <a:solidFill>
                  <a:srgbClr val="C00000"/>
                </a:solidFill>
                <a:sym typeface="Symbol" panose="05050102010706020507" pitchFamily="18" charset="2"/>
              </a:rPr>
              <a:t>9</a:t>
            </a:r>
            <a:endParaRPr lang="en-US" sz="1600" dirty="0">
              <a:solidFill>
                <a:srgbClr val="C00000"/>
              </a:solidFill>
              <a:sym typeface="Symbol" panose="05050102010706020507" pitchFamily="18" charset="2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C00000"/>
                </a:solidFill>
                <a:sym typeface="Symbol" panose="05050102010706020507" pitchFamily="18" charset="2"/>
              </a:rPr>
              <a:t>Forward and Soft QCD</a:t>
            </a:r>
            <a:r>
              <a:rPr lang="ru-RU" sz="1600" dirty="0">
                <a:solidFill>
                  <a:srgbClr val="C00000"/>
                </a:solidFill>
                <a:sym typeface="Symbol" panose="05050102010706020507" pitchFamily="18" charset="2"/>
              </a:rPr>
              <a:t> – 50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C00000"/>
                </a:solidFill>
                <a:sym typeface="Symbol" panose="05050102010706020507" pitchFamily="18" charset="2"/>
              </a:rPr>
              <a:t>Heavy Ion – 1</a:t>
            </a:r>
            <a:r>
              <a:rPr lang="ru-RU" sz="1600" dirty="0">
                <a:solidFill>
                  <a:srgbClr val="C00000"/>
                </a:solidFill>
                <a:sym typeface="Symbol" panose="05050102010706020507" pitchFamily="18" charset="2"/>
              </a:rPr>
              <a:t>42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C00000"/>
                </a:solidFill>
                <a:sym typeface="Symbol" panose="05050102010706020507" pitchFamily="18" charset="2"/>
              </a:rPr>
              <a:t>Detector Performance – 4</a:t>
            </a:r>
            <a:r>
              <a:rPr lang="ru-RU" sz="1600" dirty="0">
                <a:solidFill>
                  <a:srgbClr val="C00000"/>
                </a:solidFill>
                <a:sym typeface="Symbol" panose="05050102010706020507" pitchFamily="18" charset="2"/>
              </a:rPr>
              <a:t>7</a:t>
            </a:r>
            <a:endParaRPr lang="en-US" sz="500" dirty="0">
              <a:solidFill>
                <a:srgbClr val="002060"/>
              </a:solidFill>
              <a:sym typeface="Symbol" panose="05050102010706020507" pitchFamily="18" charset="2"/>
            </a:endParaRPr>
          </a:p>
        </p:txBody>
      </p:sp>
      <p:sp>
        <p:nvSpPr>
          <p:cNvPr id="19" name="Дата 3">
            <a:extLst>
              <a:ext uri="{FF2B5EF4-FFF2-40B4-BE49-F238E27FC236}">
                <a16:creationId xmlns:a16="http://schemas.microsoft.com/office/drawing/2014/main" id="{52D5A7DB-CB0A-4D01-9A20-4DF84CEB850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105128" y="6483896"/>
            <a:ext cx="1224136" cy="365125"/>
          </a:xfrm>
        </p:spPr>
        <p:txBody>
          <a:bodyPr/>
          <a:lstStyle/>
          <a:p>
            <a:fld id="{4FA3DCE7-1E97-4C29-8A4A-A8F403CF65FC}" type="datetime1">
              <a:rPr lang="ru-RU" smtClean="0"/>
              <a:t>04.11.2024</a:t>
            </a:fld>
            <a:endParaRPr lang="ru-RU" dirty="0"/>
          </a:p>
        </p:txBody>
      </p:sp>
      <p:sp>
        <p:nvSpPr>
          <p:cNvPr id="2" name="Нижний колонтитул 1">
            <a:extLst>
              <a:ext uri="{FF2B5EF4-FFF2-40B4-BE49-F238E27FC236}">
                <a16:creationId xmlns:a16="http://schemas.microsoft.com/office/drawing/2014/main" id="{D460F621-9F34-4465-B8DB-C26DB8FF9C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Sergei Shmatov, SILAFAE 2024, </a:t>
            </a:r>
            <a:r>
              <a:rPr lang="en-US" dirty="0" err="1"/>
              <a:t>Cinvestav</a:t>
            </a:r>
            <a:r>
              <a:rPr lang="en-US" dirty="0"/>
              <a:t>, Mexico</a:t>
            </a:r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633D110-D715-4805-9681-23F08D3436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B4A73-5931-42FD-882D-05F401D05453}" type="slidenum">
              <a:rPr lang="ru-RU" smtClean="0"/>
              <a:pPr/>
              <a:t>3</a:t>
            </a:fld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35267FD-A71B-46F8-9207-AEC61A5A2AA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116" y="2852688"/>
            <a:ext cx="3267796" cy="244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65983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71F1CFBD-9DAE-4F67-8808-5C6D52C647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488" y="756631"/>
            <a:ext cx="2232248" cy="337994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C0962AE0-BF5B-40FB-909B-1F37AAF8D7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445" y="3318926"/>
            <a:ext cx="4032448" cy="313428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87E8A72D-B7E9-43FE-9F11-1DFD2F25FF54}"/>
              </a:ext>
            </a:extLst>
          </p:cNvPr>
          <p:cNvSpPr/>
          <p:nvPr/>
        </p:nvSpPr>
        <p:spPr>
          <a:xfrm>
            <a:off x="4259396" y="1520024"/>
            <a:ext cx="175439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dirty="0">
                <a:solidFill>
                  <a:srgbClr val="C0000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EPJC 81 (2021) 723</a:t>
            </a:r>
            <a:endParaRPr lang="ru-RU" sz="1600" dirty="0">
              <a:solidFill>
                <a:srgbClr val="C00000"/>
              </a:solidFill>
            </a:endParaRPr>
          </a:p>
        </p:txBody>
      </p:sp>
      <p:sp>
        <p:nvSpPr>
          <p:cNvPr id="23" name="Заголовок 1">
            <a:extLst>
              <a:ext uri="{FF2B5EF4-FFF2-40B4-BE49-F238E27FC236}">
                <a16:creationId xmlns:a16="http://schemas.microsoft.com/office/drawing/2014/main" id="{BCF8744C-B405-6DEC-C5F6-4820337211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528" y="-27384"/>
            <a:ext cx="8460941" cy="646331"/>
          </a:xfrm>
        </p:spPr>
        <p:txBody>
          <a:bodyPr>
            <a:normAutofit/>
          </a:bodyPr>
          <a:lstStyle/>
          <a:p>
            <a:r>
              <a:rPr lang="en-US" sz="3000" dirty="0"/>
              <a:t>BSM Higgs/X in Decays into SM Particles</a:t>
            </a:r>
            <a:endParaRPr lang="ru-RU" sz="3000" dirty="0"/>
          </a:p>
        </p:txBody>
      </p:sp>
      <p:sp>
        <p:nvSpPr>
          <p:cNvPr id="12" name="Прямоугольник 28">
            <a:extLst>
              <a:ext uri="{FF2B5EF4-FFF2-40B4-BE49-F238E27FC236}">
                <a16:creationId xmlns:a16="http://schemas.microsoft.com/office/drawing/2014/main" id="{A19CBDD9-CC2E-4304-9380-69162A3CEE42}"/>
              </a:ext>
            </a:extLst>
          </p:cNvPr>
          <p:cNvSpPr/>
          <p:nvPr/>
        </p:nvSpPr>
        <p:spPr>
          <a:xfrm>
            <a:off x="2981761" y="714560"/>
            <a:ext cx="33877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ru-RU" dirty="0">
                <a:solidFill>
                  <a:srgbClr val="002060"/>
                </a:solidFill>
              </a:rPr>
              <a:t>VBF tag, </a:t>
            </a:r>
            <a:r>
              <a:rPr lang="ru-RU" dirty="0">
                <a:solidFill>
                  <a:srgbClr val="002060"/>
                </a:solidFill>
              </a:rPr>
              <a:t>Charged Higgs boson mass explored: 200 – 3000 GeV</a:t>
            </a:r>
            <a:endParaRPr lang="en-US" alt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64A22CE-43B9-4CDA-8A65-B17EDA5390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77" y="1397378"/>
            <a:ext cx="3723087" cy="131154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22AC2E1-974F-452C-8673-098477DBEF4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44320" y="755412"/>
            <a:ext cx="2740880" cy="261688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47B1687-DBD6-4D31-8600-94F534BE5E5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54159" y="3339798"/>
            <a:ext cx="3927233" cy="300858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73A560A-A81B-47C7-A01C-0A5047AD3E1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60177" y="2075830"/>
            <a:ext cx="2234433" cy="633090"/>
          </a:xfrm>
          <a:prstGeom prst="rect">
            <a:avLst/>
          </a:prstGeom>
        </p:spPr>
      </p:pic>
      <p:sp>
        <p:nvSpPr>
          <p:cNvPr id="14" name="Дата 3">
            <a:extLst>
              <a:ext uri="{FF2B5EF4-FFF2-40B4-BE49-F238E27FC236}">
                <a16:creationId xmlns:a16="http://schemas.microsoft.com/office/drawing/2014/main" id="{36B1B60D-8B6F-45B8-9ADD-172EBC5B6EB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105128" y="6483896"/>
            <a:ext cx="1224136" cy="365125"/>
          </a:xfrm>
        </p:spPr>
        <p:txBody>
          <a:bodyPr/>
          <a:lstStyle/>
          <a:p>
            <a:fld id="{537FA5CD-95C6-4358-AEEB-72DE499B765C}" type="datetime1">
              <a:rPr lang="ru-RU" smtClean="0"/>
              <a:t>04.11.2024</a:t>
            </a:fld>
            <a:endParaRPr lang="ru-RU" dirty="0"/>
          </a:p>
        </p:txBody>
      </p:sp>
      <p:sp>
        <p:nvSpPr>
          <p:cNvPr id="2" name="Нижний колонтитул 1">
            <a:extLst>
              <a:ext uri="{FF2B5EF4-FFF2-40B4-BE49-F238E27FC236}">
                <a16:creationId xmlns:a16="http://schemas.microsoft.com/office/drawing/2014/main" id="{4AC459D4-87B8-40FD-BDD4-C3BA5C5631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Sergei Shmatov, SILAFAE 2024, Cinvestav, Mexico</a:t>
            </a:r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FD34CD4-3DD2-4445-8E0C-3A7A200624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B4A73-5931-42FD-882D-05F401D05453}" type="slidenum">
              <a:rPr lang="ru-RU" smtClean="0"/>
              <a:pPr/>
              <a:t>30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0336512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7D8F8237-65C8-3E17-9475-D3FCEF6A9E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0386" y="3212975"/>
            <a:ext cx="4103923" cy="36418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24D5B5D-0722-49E7-BD3D-72A7D16B8F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086" y="1200093"/>
            <a:ext cx="3207959" cy="113682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A5F30C8-7DFF-4860-B09F-6A795675A1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8839" y="2459141"/>
            <a:ext cx="3291682" cy="256800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9758C7B-B242-47F3-B63B-37F60CBCF1AA}"/>
              </a:ext>
            </a:extLst>
          </p:cNvPr>
          <p:cNvSpPr/>
          <p:nvPr/>
        </p:nvSpPr>
        <p:spPr>
          <a:xfrm>
            <a:off x="2160324" y="692696"/>
            <a:ext cx="2108269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fr-FR" sz="1600" dirty="0">
                <a:solidFill>
                  <a:srgbClr val="C00000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</a:t>
            </a:r>
            <a:r>
              <a:rPr lang="en-US" sz="1600" dirty="0">
                <a:solidFill>
                  <a:srgbClr val="C00000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LB 835 (2022) 137566</a:t>
            </a:r>
            <a:endParaRPr lang="fr-FR" sz="1600" dirty="0">
              <a:solidFill>
                <a:srgbClr val="C00000"/>
              </a:solidFill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21C1DAEE-3737-42C9-B029-1855F65B817D}"/>
              </a:ext>
            </a:extLst>
          </p:cNvPr>
          <p:cNvSpPr/>
          <p:nvPr/>
        </p:nvSpPr>
        <p:spPr>
          <a:xfrm>
            <a:off x="178839" y="5241974"/>
            <a:ext cx="329051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2060"/>
                </a:solidFill>
              </a:rPr>
              <a:t>The analysis is restricted to the mass ranges m</a:t>
            </a:r>
            <a:r>
              <a:rPr lang="en-US" baseline="-25000" dirty="0">
                <a:solidFill>
                  <a:srgbClr val="002060"/>
                </a:solidFill>
              </a:rPr>
              <a:t>a</a:t>
            </a:r>
            <a:r>
              <a:rPr lang="en-US" dirty="0">
                <a:solidFill>
                  <a:srgbClr val="002060"/>
                </a:solidFill>
              </a:rPr>
              <a:t> from 25 to 100 GeV and </a:t>
            </a:r>
            <a:r>
              <a:rPr lang="en-US" dirty="0" err="1">
                <a:solidFill>
                  <a:srgbClr val="002060"/>
                </a:solidFill>
              </a:rPr>
              <a:t>m</a:t>
            </a:r>
            <a:r>
              <a:rPr lang="en-US" baseline="-25000" dirty="0" err="1">
                <a:solidFill>
                  <a:srgbClr val="002060"/>
                </a:solidFill>
              </a:rPr>
              <a:t>X</a:t>
            </a:r>
            <a:r>
              <a:rPr lang="en-US" dirty="0">
                <a:solidFill>
                  <a:srgbClr val="002060"/>
                </a:solidFill>
              </a:rPr>
              <a:t> from 1 to 3 </a:t>
            </a:r>
            <a:r>
              <a:rPr lang="en-US" dirty="0" err="1">
                <a:solidFill>
                  <a:srgbClr val="002060"/>
                </a:solidFill>
              </a:rPr>
              <a:t>TeV</a:t>
            </a:r>
            <a:r>
              <a:rPr lang="en-US" dirty="0">
                <a:solidFill>
                  <a:srgbClr val="002060"/>
                </a:solidFill>
              </a:rPr>
              <a:t>. 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23" name="Заголовок 1">
            <a:extLst>
              <a:ext uri="{FF2B5EF4-FFF2-40B4-BE49-F238E27FC236}">
                <a16:creationId xmlns:a16="http://schemas.microsoft.com/office/drawing/2014/main" id="{BCF8744C-B405-6DEC-C5F6-4820337211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528" y="-27384"/>
            <a:ext cx="8460941" cy="646331"/>
          </a:xfrm>
        </p:spPr>
        <p:txBody>
          <a:bodyPr>
            <a:normAutofit/>
          </a:bodyPr>
          <a:lstStyle/>
          <a:p>
            <a:r>
              <a:rPr lang="en-US" sz="3000" dirty="0"/>
              <a:t>BSM Higgs/X in Decays into BSM Particles</a:t>
            </a:r>
            <a:endParaRPr lang="ru-RU" sz="3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B2D74041-1814-210B-B846-82A26917539F}"/>
                  </a:ext>
                </a:extLst>
              </p:cNvPr>
              <p:cNvSpPr txBox="1"/>
              <p:nvPr/>
            </p:nvSpPr>
            <p:spPr>
              <a:xfrm>
                <a:off x="230518" y="771021"/>
                <a:ext cx="137249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ru-RU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en-US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𝑎𝑎</m:t>
                      </m:r>
                      <m:r>
                        <a:rPr lang="en-US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→4</m:t>
                      </m:r>
                      <m:r>
                        <a:rPr lang="en-US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B2D74041-1814-210B-B846-82A2691753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518" y="771021"/>
                <a:ext cx="1372492" cy="276999"/>
              </a:xfrm>
              <a:prstGeom prst="rect">
                <a:avLst/>
              </a:prstGeom>
              <a:blipFill>
                <a:blip r:embed="rId6"/>
                <a:stretch>
                  <a:fillRect l="-3670" r="-3670" b="-869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F7B05B32-5465-9A46-CFED-4A1CB68B51D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48945" y="1055374"/>
            <a:ext cx="2083736" cy="1614466"/>
          </a:xfrm>
          <a:prstGeom prst="rect">
            <a:avLst/>
          </a:prstGeom>
        </p:spPr>
      </p:pic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49CAC192-6A9D-A9CA-994B-88C5C89E6604}"/>
              </a:ext>
            </a:extLst>
          </p:cNvPr>
          <p:cNvSpPr/>
          <p:nvPr/>
        </p:nvSpPr>
        <p:spPr>
          <a:xfrm>
            <a:off x="7819042" y="909520"/>
            <a:ext cx="1754006" cy="58477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fr-FR" sz="1600" dirty="0">
                <a:solidFill>
                  <a:srgbClr val="C00000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EPJC 79 (2019) 280</a:t>
            </a:r>
            <a:endParaRPr lang="fr-FR" sz="1600" dirty="0">
              <a:solidFill>
                <a:srgbClr val="C00000"/>
              </a:solidFill>
            </a:endParaRPr>
          </a:p>
          <a:p>
            <a:r>
              <a:rPr lang="en" sz="1600" dirty="0">
                <a:solidFill>
                  <a:srgbClr val="C00000"/>
                </a:solidFill>
              </a:rPr>
              <a:t>JHEP 03 (2020) 25</a:t>
            </a:r>
            <a:endParaRPr lang="ru-RU" sz="1600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A633C3C6-3A4B-A848-E177-1EA701947358}"/>
                  </a:ext>
                </a:extLst>
              </p:cNvPr>
              <p:cNvSpPr txBox="1"/>
              <p:nvPr/>
            </p:nvSpPr>
            <p:spPr>
              <a:xfrm>
                <a:off x="4592960" y="703729"/>
                <a:ext cx="315150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dirty="0">
                    <a:solidFill>
                      <a:srgbClr val="C00000"/>
                    </a:solidFill>
                    <a:ea typeface="Cambria Math" panose="02040503050406030204" pitchFamily="18" charset="0"/>
                  </a:rPr>
                  <a:t>A </a:t>
                </a:r>
                <a14:m>
                  <m:oMath xmlns:m="http://schemas.openxmlformats.org/officeDocument/2006/math">
                    <m:r>
                      <a:rPr lang="ru-RU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en-US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</m:t>
                    </m:r>
                    <m:d>
                      <m:dPr>
                        <m:ctrlPr>
                          <a:rPr lang="en-US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ru-RU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→</m:t>
                        </m:r>
                        <m:r>
                          <a:rPr lang="ru-RU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𝜒</m:t>
                        </m:r>
                        <m:acc>
                          <m:accPr>
                            <m:chr m:val="̅"/>
                            <m:ctrlPr>
                              <a:rPr lang="ru-RU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ru-RU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𝜒</m:t>
                            </m:r>
                          </m:e>
                        </m:acc>
                      </m:e>
                    </m:d>
                    <m:r>
                      <a:rPr lang="en-US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h</m:t>
                    </m:r>
                    <m:r>
                      <a:rPr lang="en-US" b="0" i="1" baseline="-2500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125</m:t>
                    </m:r>
                    <m:r>
                      <a:rPr lang="en-US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en-US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𝑀𝐸𝑇</m:t>
                    </m:r>
                    <m:r>
                      <a:rPr lang="en-US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dirty="0">
                    <a:solidFill>
                      <a:srgbClr val="C0000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h</m:t>
                    </m:r>
                    <m:r>
                      <a:rPr lang="en-US" i="1" baseline="-2500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125</m:t>
                    </m:r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A633C3C6-3A4B-A848-E177-1EA7019473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2960" y="703729"/>
                <a:ext cx="3151504" cy="276999"/>
              </a:xfrm>
              <a:prstGeom prst="rect">
                <a:avLst/>
              </a:prstGeom>
              <a:blipFill>
                <a:blip r:embed="rId9"/>
                <a:stretch>
                  <a:fillRect l="-4449" t="-28261" r="-1161" b="-5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07969FDF-E7BC-4F64-A8E5-1AC354F00E73}"/>
              </a:ext>
            </a:extLst>
          </p:cNvPr>
          <p:cNvSpPr/>
          <p:nvPr/>
        </p:nvSpPr>
        <p:spPr>
          <a:xfrm>
            <a:off x="4905776" y="1065510"/>
            <a:ext cx="11544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2HDM+a</a:t>
            </a:r>
            <a:endParaRPr lang="ru-RU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E79121D3-A63D-F9E3-7D47-4D9137F79B31}"/>
                  </a:ext>
                </a:extLst>
              </p:cNvPr>
              <p:cNvSpPr txBox="1"/>
              <p:nvPr/>
            </p:nvSpPr>
            <p:spPr>
              <a:xfrm>
                <a:off x="6697141" y="1582542"/>
                <a:ext cx="3008387" cy="6844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solidFill>
                      <a:srgbClr val="002060"/>
                    </a:solidFill>
                  </a:rPr>
                  <a:t> h</a:t>
                </a:r>
                <a:r>
                  <a:rPr lang="en-US" dirty="0">
                    <a:solidFill>
                      <a:srgbClr val="002060"/>
                    </a:solidFill>
                    <a:sym typeface="Wingdings" panose="05000000000000000000" pitchFamily="2" charset="2"/>
                  </a:rPr>
                  <a:t> </a:t>
                </a:r>
                <a14:m>
                  <m:oMath xmlns:m="http://schemas.openxmlformats.org/officeDocument/2006/math">
                    <m:r>
                      <a:rPr lang="en-US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𝑏</m:t>
                    </m:r>
                    <m:bar>
                      <m:barPr>
                        <m:pos m:val="top"/>
                        <m:ctrlPr>
                          <a:rPr lang="en-US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lang="en-US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bar>
                    <m:r>
                      <a:rPr lang="en-US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, </m:t>
                    </m:r>
                  </m:oMath>
                </a14:m>
                <a:r>
                  <a:rPr lang="en-US" dirty="0">
                    <a:solidFill>
                      <a:srgbClr val="002060"/>
                    </a:solidFill>
                    <a:sym typeface="Wingdings" panose="05000000000000000000" pitchFamily="2" charset="2"/>
                  </a:rPr>
                  <a:t>new pseudoscalar in </a:t>
                </a:r>
              </a:p>
              <a:p>
                <a:r>
                  <a:rPr lang="en-US" dirty="0">
                    <a:solidFill>
                      <a:srgbClr val="002060"/>
                    </a:solidFill>
                    <a:sym typeface="Wingdings" panose="05000000000000000000" pitchFamily="2" charset="2"/>
                  </a:rPr>
                  <a:t>invisible mode</a:t>
                </a:r>
                <a:endParaRPr lang="ru-RU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E79121D3-A63D-F9E3-7D47-4D9137F79B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7141" y="1582542"/>
                <a:ext cx="3008387" cy="684483"/>
              </a:xfrm>
              <a:prstGeom prst="rect">
                <a:avLst/>
              </a:prstGeom>
              <a:blipFill>
                <a:blip r:embed="rId10"/>
                <a:stretch>
                  <a:fillRect l="-1681" b="-1272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42304C87-AA15-F19A-2349-D6BF8BDED357}"/>
                  </a:ext>
                </a:extLst>
              </p:cNvPr>
              <p:cNvSpPr txBox="1"/>
              <p:nvPr/>
            </p:nvSpPr>
            <p:spPr>
              <a:xfrm>
                <a:off x="3903959" y="2577678"/>
                <a:ext cx="5585545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solidFill>
                      <a:srgbClr val="002060"/>
                    </a:solidFill>
                    <a:sym typeface="Wingdings" panose="05000000000000000000" pitchFamily="2" charset="2"/>
                  </a:rPr>
                  <a:t>Free parameters: m</a:t>
                </a:r>
                <a:r>
                  <a:rPr lang="en-US" baseline="-25000" dirty="0">
                    <a:solidFill>
                      <a:srgbClr val="002060"/>
                    </a:solidFill>
                    <a:sym typeface="Wingdings" panose="05000000000000000000" pitchFamily="2" charset="2"/>
                  </a:rPr>
                  <a:t>A</a:t>
                </a:r>
                <a:r>
                  <a:rPr lang="en-US" dirty="0">
                    <a:solidFill>
                      <a:srgbClr val="002060"/>
                    </a:solidFill>
                    <a:sym typeface="Wingdings" panose="05000000000000000000" pitchFamily="2" charset="2"/>
                  </a:rPr>
                  <a:t>, m</a:t>
                </a:r>
                <a:r>
                  <a:rPr lang="en-US" baseline="-25000" dirty="0">
                    <a:solidFill>
                      <a:srgbClr val="002060"/>
                    </a:solidFill>
                    <a:sym typeface="Wingdings" panose="05000000000000000000" pitchFamily="2" charset="2"/>
                  </a:rPr>
                  <a:t>H</a:t>
                </a:r>
                <a:r>
                  <a:rPr lang="en-US" dirty="0">
                    <a:solidFill>
                      <a:srgbClr val="002060"/>
                    </a:solidFill>
                    <a:sym typeface="Wingdings" panose="05000000000000000000" pitchFamily="2" charset="2"/>
                  </a:rPr>
                  <a:t>, m</a:t>
                </a:r>
                <a:r>
                  <a:rPr lang="en-US" baseline="-25000" dirty="0">
                    <a:solidFill>
                      <a:srgbClr val="002060"/>
                    </a:solidFill>
                    <a:sym typeface="Wingdings" panose="05000000000000000000" pitchFamily="2" charset="2"/>
                  </a:rPr>
                  <a:t>S</a:t>
                </a:r>
                <a:r>
                  <a:rPr lang="en-US" dirty="0">
                    <a:solidFill>
                      <a:srgbClr val="002060"/>
                    </a:solidFill>
                    <a:sym typeface="Wingdings" panose="05000000000000000000" pitchFamily="2" charset="2"/>
                  </a:rPr>
                  <a:t>, mixing angle between a and A </a:t>
                </a:r>
                <a14:m>
                  <m:oMath xmlns:m="http://schemas.openxmlformats.org/officeDocument/2006/math">
                    <m:r>
                      <a:rPr lang="en-US">
                        <a:solidFill>
                          <a:srgbClr val="002060"/>
                        </a:solidFill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𝑠𝑖𝑛</m:t>
                    </m:r>
                    <m:r>
                      <a:rPr lang="en-US">
                        <a:solidFill>
                          <a:srgbClr val="002060"/>
                        </a:solidFill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𝜃</m:t>
                    </m:r>
                  </m:oMath>
                </a14:m>
                <a:r>
                  <a:rPr lang="en-US" dirty="0">
                    <a:solidFill>
                      <a:srgbClr val="002060"/>
                    </a:solidFill>
                    <a:sym typeface="Wingdings" panose="05000000000000000000" pitchFamily="2" charset="2"/>
                  </a:rPr>
                  <a:t>, VEV ratio for two </a:t>
                </a:r>
                <a:r>
                  <a:rPr lang="en-US" dirty="0" err="1">
                    <a:solidFill>
                      <a:srgbClr val="002060"/>
                    </a:solidFill>
                    <a:sym typeface="Wingdings" panose="05000000000000000000" pitchFamily="2" charset="2"/>
                  </a:rPr>
                  <a:t>higgs</a:t>
                </a:r>
                <a:r>
                  <a:rPr lang="en-US" dirty="0">
                    <a:solidFill>
                      <a:srgbClr val="002060"/>
                    </a:solidFill>
                    <a:sym typeface="Wingdings" panose="05000000000000000000" pitchFamily="2" charset="2"/>
                  </a:rPr>
                  <a:t> doublets </a:t>
                </a:r>
                <a14:m>
                  <m:oMath xmlns:m="http://schemas.openxmlformats.org/officeDocument/2006/math">
                    <m:r>
                      <a:rPr lang="en-US">
                        <a:solidFill>
                          <a:srgbClr val="002060"/>
                        </a:solidFill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𝑡𝑎𝑛</m:t>
                    </m:r>
                    <m:r>
                      <a:rPr lang="en-US">
                        <a:solidFill>
                          <a:srgbClr val="002060"/>
                        </a:solidFill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𝛽</m:t>
                    </m:r>
                  </m:oMath>
                </a14:m>
                <a:r>
                  <a:rPr lang="en-US" dirty="0">
                    <a:solidFill>
                      <a:srgbClr val="002060"/>
                    </a:solidFill>
                  </a:rPr>
                  <a:t>, couplings to SM and DM particles</a:t>
                </a:r>
                <a:endParaRPr lang="ru-RU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42304C87-AA15-F19A-2349-D6BF8BDED3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3959" y="2577678"/>
                <a:ext cx="5585545" cy="923330"/>
              </a:xfrm>
              <a:prstGeom prst="rect">
                <a:avLst/>
              </a:prstGeom>
              <a:blipFill>
                <a:blip r:embed="rId11"/>
                <a:stretch>
                  <a:fillRect l="-907" t="-4110" r="-1361" b="-95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Дата 3">
            <a:extLst>
              <a:ext uri="{FF2B5EF4-FFF2-40B4-BE49-F238E27FC236}">
                <a16:creationId xmlns:a16="http://schemas.microsoft.com/office/drawing/2014/main" id="{8A3AFA67-64FD-4358-8DEE-7F2133ED18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105128" y="6483896"/>
            <a:ext cx="1224136" cy="365125"/>
          </a:xfrm>
        </p:spPr>
        <p:txBody>
          <a:bodyPr/>
          <a:lstStyle/>
          <a:p>
            <a:fld id="{FF5C0A84-10AD-4794-8C59-7BD48374ACB5}" type="datetime1">
              <a:rPr lang="ru-RU" smtClean="0"/>
              <a:t>04.11.2024</a:t>
            </a:fld>
            <a:endParaRPr lang="ru-RU" dirty="0"/>
          </a:p>
        </p:txBody>
      </p:sp>
      <p:sp>
        <p:nvSpPr>
          <p:cNvPr id="2" name="Нижний колонтитул 1">
            <a:extLst>
              <a:ext uri="{FF2B5EF4-FFF2-40B4-BE49-F238E27FC236}">
                <a16:creationId xmlns:a16="http://schemas.microsoft.com/office/drawing/2014/main" id="{7E0F5807-AA2E-4265-9DBB-4ABAFEA3D5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Sergei Shmatov, SILAFAE 2024, Cinvestav, Mexico</a:t>
            </a:r>
            <a:endParaRPr lang="ru-RU" dirty="0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04973D37-1DC0-4E5C-A55B-F5AFF08823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B4A73-5931-42FD-882D-05F401D05453}" type="slidenum">
              <a:rPr lang="ru-RU" smtClean="0"/>
              <a:pPr/>
              <a:t>31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085217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A1CDDEE-F421-44F8-874E-59EFF1D018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464" y="685009"/>
            <a:ext cx="7182685" cy="500251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8304AEF8-9B49-4E5B-BB7A-8B3E19E62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 dirty="0"/>
              <a:t>Some Selected Recent Excitements from LHC</a:t>
            </a:r>
            <a:endParaRPr lang="ru-RU" sz="30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32CFDFE-1F30-442D-B04E-9BB8647A0C67}"/>
              </a:ext>
            </a:extLst>
          </p:cNvPr>
          <p:cNvSpPr txBox="1"/>
          <p:nvPr/>
        </p:nvSpPr>
        <p:spPr>
          <a:xfrm>
            <a:off x="2018674" y="5839599"/>
            <a:ext cx="58326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  <a:sym typeface="Symbol" panose="05050102010706020507" pitchFamily="18" charset="2"/>
              </a:rPr>
              <a:t>RUN3 is </a:t>
            </a:r>
            <a:r>
              <a:rPr lang="en-US" sz="2400" dirty="0">
                <a:solidFill>
                  <a:srgbClr val="002060"/>
                </a:solidFill>
              </a:rPr>
              <a:t>a perfect judge for these challenges!</a:t>
            </a:r>
            <a:endParaRPr lang="ru-RU" sz="2000" dirty="0">
              <a:solidFill>
                <a:srgbClr val="002060"/>
              </a:solidFill>
              <a:sym typeface="Symbol" panose="05050102010706020507" pitchFamily="18" charset="2"/>
            </a:endParaRPr>
          </a:p>
        </p:txBody>
      </p:sp>
      <p:sp>
        <p:nvSpPr>
          <p:cNvPr id="13" name="Дата 3">
            <a:extLst>
              <a:ext uri="{FF2B5EF4-FFF2-40B4-BE49-F238E27FC236}">
                <a16:creationId xmlns:a16="http://schemas.microsoft.com/office/drawing/2014/main" id="{FB8626DF-3D42-4D85-9940-73F2982E265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105128" y="6483896"/>
            <a:ext cx="1224136" cy="365125"/>
          </a:xfrm>
        </p:spPr>
        <p:txBody>
          <a:bodyPr/>
          <a:lstStyle/>
          <a:p>
            <a:fld id="{5E255553-8997-4707-930E-69B8BBCC3946}" type="datetime1">
              <a:rPr lang="ru-RU" smtClean="0"/>
              <a:t>04.11.2024</a:t>
            </a:fld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7BE0A01-5317-4674-9559-A1AB91B9A717}"/>
              </a:ext>
            </a:extLst>
          </p:cNvPr>
          <p:cNvSpPr txBox="1"/>
          <p:nvPr/>
        </p:nvSpPr>
        <p:spPr>
          <a:xfrm>
            <a:off x="7272808" y="5013176"/>
            <a:ext cx="24327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dirty="0">
                <a:solidFill>
                  <a:srgbClr val="FF0000"/>
                </a:solidFill>
              </a:rPr>
              <a:t>σ</a:t>
            </a:r>
            <a:r>
              <a:rPr lang="en-US" sz="1600" baseline="-25000" dirty="0">
                <a:solidFill>
                  <a:srgbClr val="FF0000"/>
                </a:solidFill>
              </a:rPr>
              <a:t>local</a:t>
            </a:r>
            <a:r>
              <a:rPr lang="en-US" sz="1600" dirty="0">
                <a:solidFill>
                  <a:srgbClr val="FF0000"/>
                </a:solidFill>
              </a:rPr>
              <a:t>=4.1 (2.8) @ X and Y masses of 700 GeV and 400 GeV</a:t>
            </a:r>
          </a:p>
        </p:txBody>
      </p:sp>
      <p:sp>
        <p:nvSpPr>
          <p:cNvPr id="17" name="Прямоугольник 26">
            <a:extLst>
              <a:ext uri="{FF2B5EF4-FFF2-40B4-BE49-F238E27FC236}">
                <a16:creationId xmlns:a16="http://schemas.microsoft.com/office/drawing/2014/main" id="{B01B0C80-BDAF-4B30-A464-3CAC928DCBAB}"/>
              </a:ext>
            </a:extLst>
          </p:cNvPr>
          <p:cNvSpPr/>
          <p:nvPr/>
        </p:nvSpPr>
        <p:spPr>
          <a:xfrm>
            <a:off x="7848781" y="5877272"/>
            <a:ext cx="199195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rgbClr val="C00000"/>
                </a:solidFill>
              </a:rPr>
              <a:t>CMS-PAS-HIG-20-012 </a:t>
            </a:r>
            <a:endParaRPr lang="ru-RU" sz="1600" dirty="0">
              <a:solidFill>
                <a:srgbClr val="C00000"/>
              </a:solidFill>
            </a:endParaRPr>
          </a:p>
        </p:txBody>
      </p:sp>
      <p:sp>
        <p:nvSpPr>
          <p:cNvPr id="2" name="Нижний колонтитул 1">
            <a:extLst>
              <a:ext uri="{FF2B5EF4-FFF2-40B4-BE49-F238E27FC236}">
                <a16:creationId xmlns:a16="http://schemas.microsoft.com/office/drawing/2014/main" id="{EC78F221-7BDC-44CD-BFAC-90FED9ED61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Sergei Shmatov, SILAFAE 2024, Cinvestav, Mexico</a:t>
            </a:r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60C36B4-D5B0-4D5B-8867-26882E86DB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B4A73-5931-42FD-882D-05F401D05453}" type="slidenum">
              <a:rPr lang="ru-RU" smtClean="0"/>
              <a:pPr/>
              <a:t>32</a:t>
            </a:fld>
            <a:endParaRPr lang="ru-RU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DE24CE2-06BC-5C9A-4041-7A90954529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1149" y="812299"/>
            <a:ext cx="2273364" cy="104378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C2DF7605-8741-A7B6-8124-3F4B5D00B6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2025" y="1872207"/>
            <a:ext cx="3227519" cy="3129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E8BAFFB-CEC3-C4C6-A251-235D2AE8DDBB}"/>
              </a:ext>
            </a:extLst>
          </p:cNvPr>
          <p:cNvSpPr txBox="1"/>
          <p:nvPr/>
        </p:nvSpPr>
        <p:spPr>
          <a:xfrm>
            <a:off x="8294355" y="619569"/>
            <a:ext cx="12901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FF0000"/>
                </a:solidFill>
              </a:rPr>
              <a:t>X →ΥH</a:t>
            </a:r>
          </a:p>
        </p:txBody>
      </p:sp>
    </p:spTree>
    <p:extLst>
      <p:ext uri="{BB962C8B-B14F-4D97-AF65-F5344CB8AC3E}">
        <p14:creationId xmlns:p14="http://schemas.microsoft.com/office/powerpoint/2010/main" val="351824028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1DAC1F-6D42-4AF9-A83F-B44A042B6F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 dirty="0"/>
              <a:t>Summary</a:t>
            </a:r>
            <a:endParaRPr lang="ru-RU" sz="3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88890D3-85E6-4FD3-8612-BE7F990D8E07}"/>
              </a:ext>
            </a:extLst>
          </p:cNvPr>
          <p:cNvSpPr txBox="1"/>
          <p:nvPr/>
        </p:nvSpPr>
        <p:spPr>
          <a:xfrm>
            <a:off x="56455" y="692696"/>
            <a:ext cx="9793089" cy="3647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2060"/>
                </a:solidFill>
                <a:sym typeface="Symbol" panose="05050102010706020507" pitchFamily="18" charset="2"/>
              </a:rPr>
              <a:t>Extensive searches for the New Physics are performed with CMS experiment on RUN1 and RUN2 data</a:t>
            </a:r>
          </a:p>
          <a:p>
            <a:pPr marL="800048" lvl="1" indent="-342900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rgbClr val="002060"/>
                </a:solidFill>
                <a:sym typeface="Symbol" panose="05050102010706020507" pitchFamily="18" charset="2"/>
              </a:rPr>
              <a:t>2</a:t>
            </a:r>
            <a:r>
              <a:rPr lang="ru-RU" dirty="0">
                <a:solidFill>
                  <a:srgbClr val="002060"/>
                </a:solidFill>
                <a:sym typeface="Symbol" panose="05050102010706020507" pitchFamily="18" charset="2"/>
              </a:rPr>
              <a:t>45</a:t>
            </a:r>
            <a:r>
              <a:rPr lang="en-US" dirty="0">
                <a:solidFill>
                  <a:srgbClr val="002060"/>
                </a:solidFill>
                <a:sym typeface="Symbol" panose="05050102010706020507" pitchFamily="18" charset="2"/>
              </a:rPr>
              <a:t> of EXO analyses, 1</a:t>
            </a:r>
            <a:r>
              <a:rPr lang="ru-RU" dirty="0">
                <a:solidFill>
                  <a:srgbClr val="002060"/>
                </a:solidFill>
                <a:sym typeface="Symbol" panose="05050102010706020507" pitchFamily="18" charset="2"/>
              </a:rPr>
              <a:t>94</a:t>
            </a:r>
            <a:r>
              <a:rPr lang="en-US" dirty="0">
                <a:solidFill>
                  <a:srgbClr val="002060"/>
                </a:solidFill>
                <a:sym typeface="Symbol" panose="05050102010706020507" pitchFamily="18" charset="2"/>
              </a:rPr>
              <a:t> of Higgs analyses,</a:t>
            </a:r>
            <a:r>
              <a:rPr lang="ru-RU" dirty="0">
                <a:solidFill>
                  <a:srgbClr val="002060"/>
                </a:solidFill>
                <a:sym typeface="Symbol" panose="05050102010706020507" pitchFamily="18" charset="2"/>
              </a:rPr>
              <a:t> 85 </a:t>
            </a:r>
            <a:r>
              <a:rPr lang="en-US" dirty="0">
                <a:solidFill>
                  <a:srgbClr val="002060"/>
                </a:solidFill>
                <a:sym typeface="Symbol" panose="05050102010706020507" pitchFamily="18" charset="2"/>
              </a:rPr>
              <a:t>of B2G, 1</a:t>
            </a:r>
            <a:r>
              <a:rPr lang="ru-RU" dirty="0">
                <a:solidFill>
                  <a:srgbClr val="002060"/>
                </a:solidFill>
                <a:sym typeface="Symbol" panose="05050102010706020507" pitchFamily="18" charset="2"/>
              </a:rPr>
              <a:t>41</a:t>
            </a:r>
            <a:r>
              <a:rPr lang="en-US" dirty="0">
                <a:solidFill>
                  <a:srgbClr val="002060"/>
                </a:solidFill>
                <a:sym typeface="Symbol" panose="05050102010706020507" pitchFamily="18" charset="2"/>
              </a:rPr>
              <a:t> of SUSY</a:t>
            </a:r>
          </a:p>
          <a:p>
            <a:endParaRPr lang="en-US" sz="500" dirty="0">
              <a:solidFill>
                <a:srgbClr val="002060"/>
              </a:solidFill>
              <a:sym typeface="Symbol" panose="05050102010706020507" pitchFamily="18" charset="2"/>
            </a:endParaRPr>
          </a:p>
          <a:p>
            <a:r>
              <a:rPr lang="en-US" dirty="0">
                <a:solidFill>
                  <a:srgbClr val="002060"/>
                </a:solidFill>
                <a:sym typeface="Symbol" panose="05050102010706020507" pitchFamily="18" charset="2"/>
              </a:rPr>
              <a:t>The tricks of the RUN2/3 are </a:t>
            </a:r>
            <a:r>
              <a:rPr lang="ru-RU" dirty="0">
                <a:solidFill>
                  <a:srgbClr val="002060"/>
                </a:solidFill>
                <a:sym typeface="Symbol" panose="05050102010706020507" pitchFamily="18" charset="2"/>
              </a:rPr>
              <a:t>(</a:t>
            </a:r>
            <a:r>
              <a:rPr lang="en-US" dirty="0">
                <a:solidFill>
                  <a:srgbClr val="002060"/>
                </a:solidFill>
                <a:sym typeface="Symbol" panose="05050102010706020507" pitchFamily="18" charset="2"/>
              </a:rPr>
              <a:t>procedure was updated during LS2 and will be improved further</a:t>
            </a:r>
            <a:r>
              <a:rPr lang="ru-RU" dirty="0">
                <a:solidFill>
                  <a:srgbClr val="002060"/>
                </a:solidFill>
                <a:sym typeface="Symbol" panose="05050102010706020507" pitchFamily="18" charset="2"/>
              </a:rPr>
              <a:t>)</a:t>
            </a:r>
            <a:endParaRPr lang="en-US" dirty="0">
              <a:solidFill>
                <a:srgbClr val="002060"/>
              </a:solidFill>
              <a:sym typeface="Symbol" panose="05050102010706020507" pitchFamily="18" charset="2"/>
            </a:endParaRPr>
          </a:p>
          <a:p>
            <a:pPr marL="800048" lvl="1" indent="-342900">
              <a:buFont typeface="Wingdings" panose="05000000000000000000" pitchFamily="2" charset="2"/>
              <a:buChar char="§"/>
            </a:pPr>
            <a:r>
              <a:rPr lang="en-US" dirty="0" err="1">
                <a:solidFill>
                  <a:srgbClr val="002060"/>
                </a:solidFill>
                <a:sym typeface="Symbol" panose="05050102010706020507" pitchFamily="18" charset="2"/>
              </a:rPr>
              <a:t>higgs</a:t>
            </a:r>
            <a:r>
              <a:rPr lang="en-US" dirty="0">
                <a:solidFill>
                  <a:srgbClr val="002060"/>
                </a:solidFill>
                <a:sym typeface="Symbol" panose="05050102010706020507" pitchFamily="18" charset="2"/>
              </a:rPr>
              <a:t> boson is intensively involved in searches</a:t>
            </a:r>
          </a:p>
          <a:p>
            <a:pPr marL="800048" lvl="1" indent="-342900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rgbClr val="002060"/>
                </a:solidFill>
                <a:sym typeface="Symbol" panose="05050102010706020507" pitchFamily="18" charset="2"/>
              </a:rPr>
              <a:t>non-conventional signals (displaced </a:t>
            </a:r>
            <a:r>
              <a:rPr lang="en-US" dirty="0">
                <a:solidFill>
                  <a:srgbClr val="002060"/>
                </a:solidFill>
              </a:rPr>
              <a:t>vertices, highly-boosted objects produced </a:t>
            </a:r>
            <a:r>
              <a:rPr lang="en-US" dirty="0">
                <a:solidFill>
                  <a:srgbClr val="002060"/>
                </a:solidFill>
                <a:sym typeface="Symbol" panose="05050102010706020507" pitchFamily="18" charset="2"/>
              </a:rPr>
              <a:t>emerging jets/leptons)</a:t>
            </a:r>
          </a:p>
          <a:p>
            <a:pPr marL="800048" lvl="1" indent="-342900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rgbClr val="002060"/>
                </a:solidFill>
                <a:sym typeface="Symbol" panose="05050102010706020507" pitchFamily="18" charset="2"/>
              </a:rPr>
              <a:t>the data-scouting and data-parking strategies are used </a:t>
            </a:r>
          </a:p>
          <a:p>
            <a:endParaRPr lang="en-US" sz="500" dirty="0">
              <a:solidFill>
                <a:srgbClr val="002060"/>
              </a:solidFill>
              <a:sym typeface="Symbol" panose="05050102010706020507" pitchFamily="18" charset="2"/>
            </a:endParaRPr>
          </a:p>
          <a:p>
            <a:r>
              <a:rPr lang="en-US" dirty="0">
                <a:solidFill>
                  <a:srgbClr val="002060"/>
                </a:solidFill>
                <a:sym typeface="Symbol" panose="05050102010706020507" pitchFamily="18" charset="2"/>
              </a:rPr>
              <a:t>Many new analyses made public </a:t>
            </a:r>
          </a:p>
          <a:p>
            <a:pPr marL="800048" lvl="1" indent="-342900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rgbClr val="002060"/>
                </a:solidFill>
                <a:sym typeface="Symbol" panose="05050102010706020507" pitchFamily="18" charset="2"/>
              </a:rPr>
              <a:t>for Summer Conferences, </a:t>
            </a:r>
            <a:r>
              <a:rPr lang="en-US" dirty="0">
                <a:solidFill>
                  <a:srgbClr val="002060"/>
                </a:solidFill>
                <a:sym typeface="Symbol" panose="05050102010706020507" pitchFamily="18" charset="2"/>
                <a:hlinkClick r:id="rId2"/>
              </a:rPr>
              <a:t>http://cms-results.web.cern.ch/cms-results/public-results/preliminary-results/CMS/index.html</a:t>
            </a:r>
            <a:r>
              <a:rPr lang="en-US" dirty="0">
                <a:solidFill>
                  <a:srgbClr val="002060"/>
                </a:solidFill>
                <a:sym typeface="Symbol" panose="05050102010706020507" pitchFamily="18" charset="2"/>
              </a:rPr>
              <a:t> </a:t>
            </a:r>
          </a:p>
          <a:p>
            <a:pPr marL="800048" lvl="1" indent="-342900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rgbClr val="002060"/>
                </a:solidFill>
                <a:sym typeface="Symbol" panose="05050102010706020507" pitchFamily="18" charset="2"/>
              </a:rPr>
              <a:t>Physics Briefings at: </a:t>
            </a:r>
            <a:r>
              <a:rPr lang="en-US" dirty="0">
                <a:solidFill>
                  <a:srgbClr val="002060"/>
                </a:solidFill>
                <a:sym typeface="Symbol" panose="05050102010706020507" pitchFamily="18" charset="2"/>
                <a:hlinkClick r:id="rId3"/>
              </a:rPr>
              <a:t>https://cms.cern/tags/physics-briefing</a:t>
            </a:r>
            <a:endParaRPr lang="en-US" dirty="0">
              <a:solidFill>
                <a:srgbClr val="002060"/>
              </a:solidFill>
              <a:sym typeface="Symbol" panose="05050102010706020507" pitchFamily="18" charset="2"/>
            </a:endParaRPr>
          </a:p>
          <a:p>
            <a:endParaRPr lang="en-US" sz="500" dirty="0">
              <a:solidFill>
                <a:srgbClr val="002060"/>
              </a:solidFill>
              <a:sym typeface="Symbol" panose="05050102010706020507" pitchFamily="18" charset="2"/>
            </a:endParaRPr>
          </a:p>
          <a:p>
            <a:r>
              <a:rPr lang="en-US" dirty="0">
                <a:solidFill>
                  <a:srgbClr val="002060"/>
                </a:solidFill>
              </a:rPr>
              <a:t>The first RUN3 results are already available </a:t>
            </a:r>
            <a:endParaRPr lang="ru-RU" dirty="0">
              <a:solidFill>
                <a:srgbClr val="002060"/>
              </a:solidFill>
              <a:sym typeface="Symbol" panose="05050102010706020507" pitchFamily="18" charset="2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2585767-B920-41BC-BF27-6B08BDCD4A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84647" y="4259159"/>
            <a:ext cx="3168352" cy="2263107"/>
          </a:xfrm>
          <a:prstGeom prst="rect">
            <a:avLst/>
          </a:prstGeom>
        </p:spPr>
      </p:pic>
      <p:pic>
        <p:nvPicPr>
          <p:cNvPr id="10" name="Picture 13">
            <a:extLst>
              <a:ext uri="{FF2B5EF4-FFF2-40B4-BE49-F238E27FC236}">
                <a16:creationId xmlns:a16="http://schemas.microsoft.com/office/drawing/2014/main" id="{14C78041-7610-42D1-9B1B-27FBABF0FB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1303" y="4024566"/>
            <a:ext cx="3041808" cy="2263106"/>
          </a:xfrm>
          <a:prstGeom prst="rect">
            <a:avLst/>
          </a:prstGeom>
        </p:spPr>
      </p:pic>
      <p:sp>
        <p:nvSpPr>
          <p:cNvPr id="11" name="Дата 3">
            <a:extLst>
              <a:ext uri="{FF2B5EF4-FFF2-40B4-BE49-F238E27FC236}">
                <a16:creationId xmlns:a16="http://schemas.microsoft.com/office/drawing/2014/main" id="{EB6E170F-ADE7-49BF-A11E-7753EAE01AA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105128" y="6483896"/>
            <a:ext cx="1224136" cy="365125"/>
          </a:xfrm>
        </p:spPr>
        <p:txBody>
          <a:bodyPr/>
          <a:lstStyle/>
          <a:p>
            <a:fld id="{121F0B89-DC14-4514-B1A9-FF6910F924BF}" type="datetime1">
              <a:rPr lang="ru-RU" smtClean="0"/>
              <a:t>04.11.2024</a:t>
            </a:fld>
            <a:endParaRPr lang="ru-RU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CEFE3C0C-81E9-43C7-B145-2388021608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Sergei Shmatov, SILAFAE 2024, Cinvestav, Mexico</a:t>
            </a:r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EFD1989-C51D-4890-A19D-1E472FB71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B4A73-5931-42FD-882D-05F401D05453}" type="slidenum">
              <a:rPr lang="ru-RU" smtClean="0"/>
              <a:pPr/>
              <a:t>33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5020290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520" y="908720"/>
            <a:ext cx="8460941" cy="620688"/>
          </a:xfrm>
        </p:spPr>
        <p:txBody>
          <a:bodyPr>
            <a:normAutofit/>
          </a:bodyPr>
          <a:lstStyle/>
          <a:p>
            <a:r>
              <a:rPr lang="en-US" sz="3000" dirty="0"/>
              <a:t>THANK YOU FOR YOUR ATTENTION!</a:t>
            </a:r>
            <a:endParaRPr lang="ru-RU" sz="3000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833494C-5D5D-4017-B2C5-DAC0AF6222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3150" y="1748255"/>
            <a:ext cx="5539680" cy="4232316"/>
          </a:xfrm>
          <a:prstGeom prst="rect">
            <a:avLst/>
          </a:prstGeom>
        </p:spPr>
      </p:pic>
      <p:sp>
        <p:nvSpPr>
          <p:cNvPr id="8" name="Дата 3">
            <a:extLst>
              <a:ext uri="{FF2B5EF4-FFF2-40B4-BE49-F238E27FC236}">
                <a16:creationId xmlns:a16="http://schemas.microsoft.com/office/drawing/2014/main" id="{DDE5F332-3BFB-4A75-80D5-6EC7C379447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105128" y="6483896"/>
            <a:ext cx="1224136" cy="365125"/>
          </a:xfrm>
        </p:spPr>
        <p:txBody>
          <a:bodyPr/>
          <a:lstStyle/>
          <a:p>
            <a:fld id="{B91B2A11-014C-47EF-8CD6-ED4F7AF9B8A4}" type="datetime1">
              <a:rPr lang="ru-RU" smtClean="0"/>
              <a:t>04.11.2024</a:t>
            </a:fld>
            <a:endParaRPr lang="ru-RU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B4AB2F56-A034-412E-9A10-CE07267AAD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Sergei Shmatov, SILAFAE 2024, Cinvestav, Mexico</a:t>
            </a:r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35D341C-326A-4BA5-9B7A-461D412617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B4A73-5931-42FD-882D-05F401D05453}" type="slidenum">
              <a:rPr lang="ru-RU" smtClean="0"/>
              <a:pPr/>
              <a:t>34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2104407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>
            <a:extLst>
              <a:ext uri="{FF2B5EF4-FFF2-40B4-BE49-F238E27FC236}">
                <a16:creationId xmlns:a16="http://schemas.microsoft.com/office/drawing/2014/main" id="{F5AA7E8B-E849-433E-B6B3-99482BDBEC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520" y="-27384"/>
            <a:ext cx="8424936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spcBef>
                <a:spcPct val="0"/>
              </a:spcBef>
            </a:pPr>
            <a:r>
              <a:rPr lang="en-US" altLang="ru-RU" sz="3000" b="1" dirty="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Analyses in the LHC Collaborations</a:t>
            </a:r>
            <a:endParaRPr lang="en-US" sz="3000" b="1" dirty="0">
              <a:solidFill>
                <a:schemeClr val="tx2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7" name="Дата 3">
            <a:extLst>
              <a:ext uri="{FF2B5EF4-FFF2-40B4-BE49-F238E27FC236}">
                <a16:creationId xmlns:a16="http://schemas.microsoft.com/office/drawing/2014/main" id="{7FC874D6-8B5F-4B31-BB5F-9215755902F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105128" y="6483896"/>
            <a:ext cx="1224136" cy="365125"/>
          </a:xfrm>
        </p:spPr>
        <p:txBody>
          <a:bodyPr/>
          <a:lstStyle/>
          <a:p>
            <a:fld id="{968C4AFC-7D22-4E0C-A0AF-70E425BA277B}" type="datetime1">
              <a:rPr lang="ru-RU" smtClean="0"/>
              <a:t>04.11.2024</a:t>
            </a:fld>
            <a:endParaRPr lang="ru-RU" dirty="0"/>
          </a:p>
        </p:txBody>
      </p:sp>
      <p:sp>
        <p:nvSpPr>
          <p:cNvPr id="2" name="Нижний колонтитул 4">
            <a:extLst>
              <a:ext uri="{FF2B5EF4-FFF2-40B4-BE49-F238E27FC236}">
                <a16:creationId xmlns:a16="http://schemas.microsoft.com/office/drawing/2014/main" id="{BEB4DAAD-09E0-4955-B159-5C10B42636B9}"/>
              </a:ext>
            </a:extLst>
          </p:cNvPr>
          <p:cNvSpPr txBox="1">
            <a:spLocks/>
          </p:cNvSpPr>
          <p:nvPr/>
        </p:nvSpPr>
        <p:spPr>
          <a:xfrm>
            <a:off x="0" y="6483899"/>
            <a:ext cx="4376936" cy="401485"/>
          </a:xfrm>
          <a:prstGeom prst="rect">
            <a:avLst/>
          </a:prstGeom>
        </p:spPr>
        <p:txBody>
          <a:bodyPr vert="horz" lIns="91429" tIns="45715" rIns="91429" bIns="45715" rtlCol="0" anchor="ctr"/>
          <a:lstStyle>
            <a:defPPr>
              <a:defRPr lang="ru-RU"/>
            </a:defPPr>
            <a:lvl1pPr marL="0" algn="ctr" defTabSz="914296" rtl="0" eaLnBrk="1" latinLnBrk="0" hangingPunct="1">
              <a:defRPr sz="14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1pPr>
            <a:lvl2pPr marL="457148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6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45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92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40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88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36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84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Sergei Shmatov, Lomonosov 2023</a:t>
            </a:r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4CAFB57-B0FF-1FD7-441D-922F23E223C9}"/>
              </a:ext>
            </a:extLst>
          </p:cNvPr>
          <p:cNvSpPr txBox="1"/>
          <p:nvPr/>
        </p:nvSpPr>
        <p:spPr>
          <a:xfrm>
            <a:off x="-15552" y="620688"/>
            <a:ext cx="7200800" cy="113877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rgbClr val="002060"/>
                </a:solidFill>
                <a:sym typeface="Symbol" panose="05050102010706020507" pitchFamily="18" charset="2"/>
              </a:rPr>
              <a:t>Direct Searches for the Physics Beyond the SM</a:t>
            </a:r>
          </a:p>
          <a:p>
            <a:pPr marL="800048" lvl="1" indent="-342900">
              <a:buFont typeface="Wingdings" panose="05000000000000000000" pitchFamily="2" charset="2"/>
              <a:buChar char="ü"/>
            </a:pPr>
            <a:r>
              <a:rPr lang="en-US" sz="1600" dirty="0">
                <a:solidFill>
                  <a:srgbClr val="002060"/>
                </a:solidFill>
                <a:sym typeface="Symbol" panose="05050102010706020507" pitchFamily="18" charset="2"/>
              </a:rPr>
              <a:t>Conventional Signals</a:t>
            </a:r>
            <a:r>
              <a:rPr lang="ru-RU" sz="1600" dirty="0">
                <a:solidFill>
                  <a:srgbClr val="002060"/>
                </a:solidFill>
                <a:sym typeface="Symbol" panose="05050102010706020507" pitchFamily="18" charset="2"/>
              </a:rPr>
              <a:t>,</a:t>
            </a:r>
            <a:r>
              <a:rPr lang="en-US" sz="1600" dirty="0">
                <a:solidFill>
                  <a:srgbClr val="002060"/>
                </a:solidFill>
                <a:sym typeface="Symbol" panose="05050102010706020507" pitchFamily="18" charset="2"/>
              </a:rPr>
              <a:t> such as new resonances in dileptons/diphotons/ </a:t>
            </a:r>
            <a:r>
              <a:rPr lang="en-US" sz="1600" dirty="0" err="1">
                <a:solidFill>
                  <a:srgbClr val="002060"/>
                </a:solidFill>
                <a:sym typeface="Symbol" panose="05050102010706020507" pitchFamily="18" charset="2"/>
              </a:rPr>
              <a:t>dijets</a:t>
            </a:r>
            <a:r>
              <a:rPr lang="en-US" sz="1600" dirty="0">
                <a:solidFill>
                  <a:srgbClr val="002060"/>
                </a:solidFill>
                <a:sym typeface="Symbol" panose="05050102010706020507" pitchFamily="18" charset="2"/>
              </a:rPr>
              <a:t> spectra or non-resonant signals, combinations of physics objects </a:t>
            </a:r>
            <a:r>
              <a:rPr lang="ru-RU" sz="1600" dirty="0">
                <a:solidFill>
                  <a:srgbClr val="002060"/>
                </a:solidFill>
                <a:sym typeface="Symbol" panose="05050102010706020507" pitchFamily="18" charset="2"/>
              </a:rPr>
              <a:t>(</a:t>
            </a:r>
            <a:r>
              <a:rPr lang="en-US" sz="1600" dirty="0">
                <a:solidFill>
                  <a:srgbClr val="002060"/>
                </a:solidFill>
                <a:sym typeface="Symbol" panose="05050102010706020507" pitchFamily="18" charset="2"/>
              </a:rPr>
              <a:t>leptons/photons/jets)  and MET/ b/t-jets tags, high-multiplicity events, </a:t>
            </a:r>
            <a:r>
              <a:rPr lang="en-US" sz="1600" dirty="0" err="1">
                <a:solidFill>
                  <a:srgbClr val="002060"/>
                </a:solidFill>
                <a:sym typeface="Symbol" panose="05050102010706020507" pitchFamily="18" charset="2"/>
              </a:rPr>
              <a:t>etc</a:t>
            </a:r>
            <a:endParaRPr lang="en-US" sz="1600" dirty="0">
              <a:solidFill>
                <a:srgbClr val="002060"/>
              </a:solidFill>
              <a:sym typeface="Symbol" panose="05050102010706020507" pitchFamily="18" charset="2"/>
            </a:endParaRP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32459F37-B596-6405-3E2E-165B4675FD68}"/>
              </a:ext>
            </a:extLst>
          </p:cNvPr>
          <p:cNvSpPr txBox="1">
            <a:spLocks/>
          </p:cNvSpPr>
          <p:nvPr/>
        </p:nvSpPr>
        <p:spPr>
          <a:xfrm>
            <a:off x="4585816" y="6520259"/>
            <a:ext cx="2311400" cy="365125"/>
          </a:xfrm>
          <a:prstGeom prst="rect">
            <a:avLst/>
          </a:prstGeom>
        </p:spPr>
        <p:txBody>
          <a:bodyPr vert="horz" lIns="91429" tIns="45715" rIns="91429" bIns="45715" rtlCol="0" anchor="ctr"/>
          <a:lstStyle>
            <a:defPPr>
              <a:defRPr lang="ru-RU"/>
            </a:defPPr>
            <a:lvl1pPr marL="0" algn="l" defTabSz="914296" rtl="0" eaLnBrk="1" latinLnBrk="0" hangingPunct="1">
              <a:defRPr sz="14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1pPr>
            <a:lvl2pPr marL="457148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6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45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92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40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88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36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84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A36BDE8-C554-417C-8297-0018D88798E2}" type="datetime1">
              <a:rPr lang="ru-RU" smtClean="0"/>
              <a:pPr/>
              <a:t>04.11.2024</a:t>
            </a:fld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063A00C-E685-F07A-53E6-84BE76E9D1D6}"/>
              </a:ext>
            </a:extLst>
          </p:cNvPr>
          <p:cNvSpPr/>
          <p:nvPr/>
        </p:nvSpPr>
        <p:spPr>
          <a:xfrm>
            <a:off x="776536" y="2143099"/>
            <a:ext cx="2376264" cy="36933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FF0000"/>
                </a:solidFill>
                <a:sym typeface="Symbol" panose="05050102010706020507" pitchFamily="18" charset="2"/>
              </a:rPr>
              <a:t>Extended Gauge Sector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686E4935-12FC-5972-49E4-941A65E8CB85}"/>
              </a:ext>
            </a:extLst>
          </p:cNvPr>
          <p:cNvSpPr/>
          <p:nvPr/>
        </p:nvSpPr>
        <p:spPr>
          <a:xfrm>
            <a:off x="56456" y="1700808"/>
            <a:ext cx="648072" cy="36933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FF0000"/>
                </a:solidFill>
                <a:sym typeface="Symbol" panose="05050102010706020507" pitchFamily="18" charset="2"/>
              </a:rPr>
              <a:t>SUSY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375A68F-76CA-226E-B09D-A135A6876A37}"/>
              </a:ext>
            </a:extLst>
          </p:cNvPr>
          <p:cNvSpPr/>
          <p:nvPr/>
        </p:nvSpPr>
        <p:spPr>
          <a:xfrm>
            <a:off x="3224808" y="1700808"/>
            <a:ext cx="1872208" cy="36933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FF0000"/>
                </a:solidFill>
                <a:sym typeface="Symbol" panose="05050102010706020507" pitchFamily="18" charset="2"/>
              </a:rPr>
              <a:t>Extra Dimensions 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AC7AB99A-16BB-5080-DCEB-7D1D47C8EFF5}"/>
              </a:ext>
            </a:extLst>
          </p:cNvPr>
          <p:cNvSpPr/>
          <p:nvPr/>
        </p:nvSpPr>
        <p:spPr>
          <a:xfrm>
            <a:off x="5025008" y="2113486"/>
            <a:ext cx="2916324" cy="36933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FF0000"/>
                </a:solidFill>
                <a:sym typeface="Symbol" panose="05050102010706020507" pitchFamily="18" charset="2"/>
              </a:rPr>
              <a:t>LQ/CI/Excited Fermions/B3G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C10785C-5F52-D53A-2463-1FDCABBD9D2E}"/>
                  </a:ext>
                </a:extLst>
              </p:cNvPr>
              <p:cNvSpPr txBox="1"/>
              <p:nvPr/>
            </p:nvSpPr>
            <p:spPr>
              <a:xfrm>
                <a:off x="57938" y="2473991"/>
                <a:ext cx="9864076" cy="433965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marL="800048" lvl="1" indent="-342900">
                  <a:buFont typeface="Wingdings" panose="05000000000000000000" pitchFamily="2" charset="2"/>
                  <a:buChar char="ü"/>
                </a:pPr>
                <a:r>
                  <a:rPr lang="en-US" sz="1600" dirty="0">
                    <a:solidFill>
                      <a:srgbClr val="002060"/>
                    </a:solidFill>
                    <a:sym typeface="Symbol" panose="05050102010706020507" pitchFamily="18" charset="2"/>
                  </a:rPr>
                  <a:t>on-conventional Signals</a:t>
                </a:r>
                <a:r>
                  <a:rPr lang="ru-RU" sz="1600" dirty="0">
                    <a:solidFill>
                      <a:srgbClr val="002060"/>
                    </a:solidFill>
                    <a:sym typeface="Symbol" panose="05050102010706020507" pitchFamily="18" charset="2"/>
                  </a:rPr>
                  <a:t>, </a:t>
                </a:r>
                <a:r>
                  <a:rPr lang="en-US" sz="1600" dirty="0">
                    <a:solidFill>
                      <a:srgbClr val="002060"/>
                    </a:solidFill>
                    <a:sym typeface="Symbol" panose="05050102010706020507" pitchFamily="18" charset="2"/>
                  </a:rPr>
                  <a:t>for example displaced vertices/leptons/lepton-jets/dileptons from Long-Lived Particles or emerging jets/leptons from boosted heavy objects,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𝑚</m:t>
                    </m:r>
                    <m:r>
                      <a:rPr lang="en-US" sz="16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≪</m:t>
                    </m:r>
                    <m:sSub>
                      <m:sSubPr>
                        <m:ctrlPr>
                          <a:rPr lang="en-US" sz="1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 panose="05050102010706020507" pitchFamily="18" charset="2"/>
                          </a:rPr>
                          <m:t>𝑝</m:t>
                        </m:r>
                      </m:e>
                      <m:sub>
                        <m:r>
                          <a:rPr lang="en-US" sz="1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 panose="05050102010706020507" pitchFamily="18" charset="2"/>
                          </a:rPr>
                          <m:t>𝑇</m:t>
                        </m:r>
                      </m:sub>
                    </m:sSub>
                  </m:oMath>
                </a14:m>
                <a:r>
                  <a:rPr lang="en-US" sz="1600" dirty="0">
                    <a:solidFill>
                      <a:srgbClr val="002060"/>
                    </a:solidFill>
                    <a:sym typeface="Symbol" panose="05050102010706020507" pitchFamily="18" charset="2"/>
                  </a:rPr>
                  <a:t> (i.e. high-</a:t>
                </a:r>
                <a:r>
                  <a:rPr lang="en-US" sz="1600" dirty="0" err="1">
                    <a:solidFill>
                      <a:srgbClr val="002060"/>
                    </a:solidFill>
                    <a:sym typeface="Symbol" panose="05050102010706020507" pitchFamily="18" charset="2"/>
                  </a:rPr>
                  <a:t>p</a:t>
                </a:r>
                <a:r>
                  <a:rPr lang="en-US" sz="1600" baseline="-25000" dirty="0" err="1">
                    <a:solidFill>
                      <a:srgbClr val="002060"/>
                    </a:solidFill>
                    <a:sym typeface="Symbol" panose="05050102010706020507" pitchFamily="18" charset="2"/>
                  </a:rPr>
                  <a:t>T</a:t>
                </a:r>
                <a:r>
                  <a:rPr lang="en-US" sz="1600" dirty="0">
                    <a:solidFill>
                      <a:srgbClr val="002060"/>
                    </a:solidFill>
                    <a:sym typeface="Symbol" panose="05050102010706020507" pitchFamily="18" charset="2"/>
                  </a:rPr>
                  <a:t> Z/W/h</a:t>
                </a:r>
                <a:r>
                  <a:rPr lang="en-US" sz="1600" baseline="-25000" dirty="0">
                    <a:solidFill>
                      <a:srgbClr val="002060"/>
                    </a:solidFill>
                    <a:sym typeface="Symbol" panose="05050102010706020507" pitchFamily="18" charset="2"/>
                  </a:rPr>
                  <a:t>125</a:t>
                </a:r>
                <a:r>
                  <a:rPr lang="en-US" sz="1600" dirty="0">
                    <a:solidFill>
                      <a:srgbClr val="002060"/>
                    </a:solidFill>
                    <a:sym typeface="Symbol" panose="05050102010706020507" pitchFamily="18" charset="2"/>
                  </a:rPr>
                  <a:t> bosons)</a:t>
                </a:r>
              </a:p>
              <a:p>
                <a:pPr marL="342900" indent="-342900">
                  <a:buFont typeface="Wingdings" panose="05000000000000000000" pitchFamily="2" charset="2"/>
                  <a:buChar char="§"/>
                </a:pPr>
                <a:endParaRPr lang="en-US" sz="2000" dirty="0">
                  <a:solidFill>
                    <a:srgbClr val="002060"/>
                  </a:solidFill>
                  <a:sym typeface="Symbol" panose="05050102010706020507" pitchFamily="18" charset="2"/>
                </a:endParaRPr>
              </a:p>
              <a:p>
                <a:pPr marL="342900" indent="-342900">
                  <a:buFont typeface="Wingdings" panose="05000000000000000000" pitchFamily="2" charset="2"/>
                  <a:buChar char="§"/>
                </a:pPr>
                <a:endParaRPr lang="en-US" sz="2000" dirty="0">
                  <a:solidFill>
                    <a:srgbClr val="002060"/>
                  </a:solidFill>
                  <a:sym typeface="Symbol" panose="05050102010706020507" pitchFamily="18" charset="2"/>
                </a:endParaRPr>
              </a:p>
              <a:p>
                <a:pPr marL="342900" indent="-342900">
                  <a:buFont typeface="Wingdings" panose="05000000000000000000" pitchFamily="2" charset="2"/>
                  <a:buChar char="§"/>
                </a:pPr>
                <a:r>
                  <a:rPr lang="en-US" sz="2000" dirty="0">
                    <a:solidFill>
                      <a:srgbClr val="002060"/>
                    </a:solidFill>
                    <a:sym typeface="Symbol" panose="05050102010706020507" pitchFamily="18" charset="2"/>
                  </a:rPr>
                  <a:t>BSM-Higgs Physics</a:t>
                </a:r>
              </a:p>
              <a:p>
                <a:pPr marL="800048" lvl="1" indent="-342900">
                  <a:buFont typeface="Wingdings" panose="05000000000000000000" pitchFamily="2" charset="2"/>
                  <a:buChar char="ü"/>
                </a:pPr>
                <a:r>
                  <a:rPr lang="en-US" sz="1600" dirty="0">
                    <a:solidFill>
                      <a:srgbClr val="002060"/>
                    </a:solidFill>
                    <a:sym typeface="Symbol" panose="05050102010706020507" pitchFamily="18" charset="2"/>
                  </a:rPr>
                  <a:t>Searches for the new Higgs states (from extended Higgs sector including SUSY)</a:t>
                </a:r>
              </a:p>
              <a:p>
                <a:pPr marL="800048" lvl="1" indent="-342900">
                  <a:buFont typeface="Wingdings" panose="05000000000000000000" pitchFamily="2" charset="2"/>
                  <a:buChar char="ü"/>
                </a:pPr>
                <a:r>
                  <a:rPr lang="en-US" sz="1600" dirty="0">
                    <a:solidFill>
                      <a:srgbClr val="002060"/>
                    </a:solidFill>
                    <a:sym typeface="Symbol" panose="05050102010706020507" pitchFamily="18" charset="2"/>
                  </a:rPr>
                  <a:t>Probes for the New Physics with h</a:t>
                </a:r>
                <a:r>
                  <a:rPr lang="en-US" sz="1600" baseline="-25000" dirty="0">
                    <a:solidFill>
                      <a:srgbClr val="002060"/>
                    </a:solidFill>
                    <a:sym typeface="Symbol" panose="05050102010706020507" pitchFamily="18" charset="2"/>
                  </a:rPr>
                  <a:t>125</a:t>
                </a:r>
                <a:r>
                  <a:rPr lang="en-US" sz="1600" dirty="0">
                    <a:solidFill>
                      <a:srgbClr val="002060"/>
                    </a:solidFill>
                    <a:sym typeface="Symbol" panose="05050102010706020507" pitchFamily="18" charset="2"/>
                  </a:rPr>
                  <a:t> (Higgs as a tool for new discovery)</a:t>
                </a:r>
              </a:p>
              <a:p>
                <a:pPr marL="800048" lvl="1" indent="-342900">
                  <a:buFont typeface="Wingdings" panose="05000000000000000000" pitchFamily="2" charset="2"/>
                  <a:buChar char="ü"/>
                </a:pPr>
                <a:endParaRPr lang="en-US" dirty="0">
                  <a:solidFill>
                    <a:srgbClr val="002060"/>
                  </a:solidFill>
                  <a:sym typeface="Symbol" panose="05050102010706020507" pitchFamily="18" charset="2"/>
                </a:endParaRPr>
              </a:p>
              <a:p>
                <a:pPr marL="800048" lvl="1" indent="-342900">
                  <a:buFont typeface="Wingdings" panose="05000000000000000000" pitchFamily="2" charset="2"/>
                  <a:buChar char="ü"/>
                </a:pPr>
                <a:endParaRPr lang="en-US" sz="2000" dirty="0">
                  <a:solidFill>
                    <a:srgbClr val="002060"/>
                  </a:solidFill>
                  <a:sym typeface="Symbol" panose="05050102010706020507" pitchFamily="18" charset="2"/>
                </a:endParaRPr>
              </a:p>
              <a:p>
                <a:pPr marL="342900" indent="-342900">
                  <a:buFont typeface="Wingdings" panose="05000000000000000000" pitchFamily="2" charset="2"/>
                  <a:buChar char="§"/>
                </a:pPr>
                <a:r>
                  <a:rPr lang="en-US" sz="2000" dirty="0">
                    <a:solidFill>
                      <a:srgbClr val="002060"/>
                    </a:solidFill>
                    <a:sym typeface="Symbol" panose="05050102010706020507" pitchFamily="18" charset="2"/>
                  </a:rPr>
                  <a:t>Check for discrepancies with data and search for new physics via Effective Field Theory</a:t>
                </a:r>
              </a:p>
              <a:p>
                <a:pPr marL="342900" indent="-342900">
                  <a:buFont typeface="Wingdings" panose="05000000000000000000" pitchFamily="2" charset="2"/>
                  <a:buChar char="§"/>
                </a:pPr>
                <a:endParaRPr lang="en-US" sz="1000" dirty="0">
                  <a:solidFill>
                    <a:srgbClr val="002060"/>
                  </a:solidFill>
                  <a:sym typeface="Symbol" panose="05050102010706020507" pitchFamily="18" charset="2"/>
                </a:endParaRPr>
              </a:p>
              <a:p>
                <a:pPr marL="342900" indent="-342900">
                  <a:buFont typeface="Wingdings" panose="05000000000000000000" pitchFamily="2" charset="2"/>
                  <a:buChar char="§"/>
                </a:pPr>
                <a:r>
                  <a:rPr lang="en-US" sz="2000" dirty="0">
                    <a:solidFill>
                      <a:srgbClr val="002060"/>
                    </a:solidFill>
                    <a:sym typeface="Symbol" panose="05050102010706020507" pitchFamily="18" charset="2"/>
                  </a:rPr>
                  <a:t>Precision Tests of SM </a:t>
                </a:r>
              </a:p>
              <a:p>
                <a:pPr marL="800048" lvl="1" indent="-342900">
                  <a:buFont typeface="Wingdings" panose="05000000000000000000" pitchFamily="2" charset="2"/>
                  <a:buChar char="ü"/>
                </a:pPr>
                <a:r>
                  <a:rPr lang="en-US" sz="1600" dirty="0">
                    <a:solidFill>
                      <a:srgbClr val="002060"/>
                    </a:solidFill>
                    <a:sym typeface="Symbol" panose="05050102010706020507" pitchFamily="18" charset="2"/>
                  </a:rPr>
                  <a:t>Measurements of the W/Z, </a:t>
                </a:r>
                <a:r>
                  <a:rPr lang="en-US" sz="1600" dirty="0" err="1">
                    <a:solidFill>
                      <a:srgbClr val="002060"/>
                    </a:solidFill>
                    <a:sym typeface="Symbol" panose="05050102010706020507" pitchFamily="18" charset="2"/>
                  </a:rPr>
                  <a:t>Drell</a:t>
                </a:r>
                <a:r>
                  <a:rPr lang="en-US" sz="1600" dirty="0">
                    <a:solidFill>
                      <a:srgbClr val="002060"/>
                    </a:solidFill>
                    <a:sym typeface="Symbol" panose="05050102010706020507" pitchFamily="18" charset="2"/>
                  </a:rPr>
                  <a:t>-Yan (+ n jets) x-sections and angular characteristics </a:t>
                </a:r>
              </a:p>
              <a:p>
                <a:pPr marL="800048" lvl="1" indent="-342900">
                  <a:buFont typeface="Wingdings" panose="05000000000000000000" pitchFamily="2" charset="2"/>
                  <a:buChar char="ü"/>
                </a:pPr>
                <a:r>
                  <a:rPr lang="en-US" sz="1600" dirty="0">
                    <a:solidFill>
                      <a:srgbClr val="002060"/>
                    </a:solidFill>
                    <a:sym typeface="Symbol" panose="05050102010706020507" pitchFamily="18" charset="2"/>
                  </a:rPr>
                  <a:t>Search for rare decays of B-mesons</a:t>
                </a:r>
              </a:p>
              <a:p>
                <a:pPr marL="800048" lvl="1" indent="-342900">
                  <a:buFont typeface="Wingdings" panose="05000000000000000000" pitchFamily="2" charset="2"/>
                  <a:buChar char="ü"/>
                </a:pPr>
                <a:r>
                  <a:rPr lang="en-US" sz="1600" dirty="0">
                    <a:solidFill>
                      <a:srgbClr val="002060"/>
                    </a:solidFill>
                    <a:sym typeface="Symbol" panose="05050102010706020507" pitchFamily="18" charset="2"/>
                  </a:rPr>
                  <a:t>Observations of other rare process in top sector within SM (</a:t>
                </a:r>
                <a:r>
                  <a:rPr lang="en-US" sz="1600" dirty="0" err="1">
                    <a:solidFill>
                      <a:srgbClr val="002060"/>
                    </a:solidFill>
                    <a:sym typeface="Symbol" panose="05050102010706020507" pitchFamily="18" charset="2"/>
                  </a:rPr>
                  <a:t>Wtb</a:t>
                </a:r>
                <a:r>
                  <a:rPr lang="en-US" sz="1600" dirty="0">
                    <a:solidFill>
                      <a:srgbClr val="002060"/>
                    </a:solidFill>
                    <a:sym typeface="Symbol" panose="05050102010706020507" pitchFamily="18" charset="2"/>
                  </a:rPr>
                  <a:t> couplings, </a:t>
                </a:r>
                <a:r>
                  <a:rPr lang="en-US" sz="1600" dirty="0">
                    <a:solidFill>
                      <a:srgbClr val="002060"/>
                    </a:solidFill>
                  </a:rPr>
                  <a:t>CP violating top quark couplings, flavor-changing neutral current interactions of the t-quark and </a:t>
                </a:r>
                <a:r>
                  <a:rPr lang="en-US" sz="1600" dirty="0">
                    <a:solidFill>
                      <a:srgbClr val="002060"/>
                    </a:solidFill>
                    <a:sym typeface="Symbol" panose="05050102010706020507" pitchFamily="18" charset="2"/>
                  </a:rPr>
                  <a:t>h</a:t>
                </a:r>
                <a:r>
                  <a:rPr lang="en-US" sz="1600" baseline="-25000" dirty="0">
                    <a:solidFill>
                      <a:srgbClr val="002060"/>
                    </a:solidFill>
                    <a:sym typeface="Symbol" panose="05050102010706020507" pitchFamily="18" charset="2"/>
                  </a:rPr>
                  <a:t>125</a:t>
                </a:r>
                <a:r>
                  <a:rPr lang="en-US" sz="1600" dirty="0">
                    <a:solidFill>
                      <a:srgbClr val="002060"/>
                    </a:solidFill>
                    <a:sym typeface="Symbol" panose="05050102010706020507" pitchFamily="18" charset="2"/>
                  </a:rPr>
                  <a:t>)</a:t>
                </a: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C10785C-5F52-D53A-2463-1FDCABBD9D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38" y="2473991"/>
                <a:ext cx="9864076" cy="4339650"/>
              </a:xfrm>
              <a:prstGeom prst="rect">
                <a:avLst/>
              </a:prstGeom>
              <a:blipFill>
                <a:blip r:embed="rId2"/>
                <a:stretch>
                  <a:fillRect l="-514" t="-292" b="-8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D2673D48-23FD-4A0D-E20F-4B75251B2B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1232" y="620688"/>
            <a:ext cx="2839296" cy="1522411"/>
          </a:xfrm>
          <a:prstGeom prst="rect">
            <a:avLst/>
          </a:prstGeom>
        </p:spPr>
      </p:pic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96C7F302-7F3A-1C56-DE3A-A1F41F0BCDE3}"/>
              </a:ext>
            </a:extLst>
          </p:cNvPr>
          <p:cNvSpPr/>
          <p:nvPr/>
        </p:nvSpPr>
        <p:spPr>
          <a:xfrm>
            <a:off x="56455" y="3129935"/>
            <a:ext cx="7332747" cy="36933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FF0000"/>
                </a:solidFill>
                <a:sym typeface="Symbol" panose="05050102010706020507" pitchFamily="18" charset="2"/>
              </a:rPr>
              <a:t>Long-Lived Particles (Dark Matter/Non-standard SUSY/Neutrino Masses/</a:t>
            </a:r>
            <a:r>
              <a:rPr lang="en-US" dirty="0" err="1">
                <a:solidFill>
                  <a:srgbClr val="FF0000"/>
                </a:solidFill>
                <a:sym typeface="Symbol" panose="05050102010706020507" pitchFamily="18" charset="2"/>
              </a:rPr>
              <a:t>etc</a:t>
            </a:r>
            <a:r>
              <a:rPr lang="en-US" dirty="0">
                <a:solidFill>
                  <a:srgbClr val="FF0000"/>
                </a:solidFill>
                <a:sym typeface="Symbol" panose="05050102010706020507" pitchFamily="18" charset="2"/>
              </a:rPr>
              <a:t>)</a:t>
            </a: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8B54D3CE-AC8C-F053-017F-EB1E8CC6D77C}"/>
              </a:ext>
            </a:extLst>
          </p:cNvPr>
          <p:cNvSpPr/>
          <p:nvPr/>
        </p:nvSpPr>
        <p:spPr>
          <a:xfrm>
            <a:off x="7481664" y="3142709"/>
            <a:ext cx="2367880" cy="646331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FF0000"/>
                </a:solidFill>
                <a:sym typeface="Symbol" panose="05050102010706020507" pitchFamily="18" charset="2"/>
              </a:rPr>
              <a:t>Extended Higgs and Dark Matter Sectors</a:t>
            </a: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CB86270F-3FD9-0B96-A302-4D0538BCCFA0}"/>
              </a:ext>
            </a:extLst>
          </p:cNvPr>
          <p:cNvSpPr/>
          <p:nvPr/>
        </p:nvSpPr>
        <p:spPr>
          <a:xfrm>
            <a:off x="1568624" y="4499828"/>
            <a:ext cx="5904656" cy="36933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  <a:sym typeface="Symbol" panose="05050102010706020507" pitchFamily="18" charset="2"/>
              </a:rPr>
              <a:t>Extra </a:t>
            </a:r>
            <a:r>
              <a:rPr lang="en-US" dirty="0" err="1">
                <a:solidFill>
                  <a:srgbClr val="FF0000"/>
                </a:solidFill>
                <a:sym typeface="Symbol" panose="05050102010706020507" pitchFamily="18" charset="2"/>
              </a:rPr>
              <a:t>Higgses</a:t>
            </a:r>
            <a:r>
              <a:rPr lang="en-US" dirty="0">
                <a:solidFill>
                  <a:srgbClr val="FF0000"/>
                </a:solidFill>
                <a:sym typeface="Symbol" panose="05050102010706020507" pitchFamily="18" charset="2"/>
              </a:rPr>
              <a:t>, Dark Matter, </a:t>
            </a:r>
            <a:r>
              <a:rPr lang="en-US" dirty="0" err="1">
                <a:solidFill>
                  <a:srgbClr val="FF0000"/>
                </a:solidFill>
                <a:sym typeface="Symbol" panose="05050102010706020507" pitchFamily="18" charset="2"/>
              </a:rPr>
              <a:t>Flavour</a:t>
            </a:r>
            <a:r>
              <a:rPr lang="en-US" dirty="0">
                <a:solidFill>
                  <a:srgbClr val="FF0000"/>
                </a:solidFill>
                <a:sym typeface="Symbol" panose="05050102010706020507" pitchFamily="18" charset="2"/>
              </a:rPr>
              <a:t> Universality Violation</a:t>
            </a:r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A6B0114B-EDE8-2E01-3560-07AC6EF8E9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1232" y="5252442"/>
            <a:ext cx="2664296" cy="527669"/>
          </a:xfrm>
          <a:prstGeom prst="rect">
            <a:avLst/>
          </a:prstGeom>
        </p:spPr>
      </p:pic>
      <p:sp>
        <p:nvSpPr>
          <p:cNvPr id="10" name="Номер слайда 9">
            <a:extLst>
              <a:ext uri="{FF2B5EF4-FFF2-40B4-BE49-F238E27FC236}">
                <a16:creationId xmlns:a16="http://schemas.microsoft.com/office/drawing/2014/main" id="{F07CA728-EB9D-435B-BD07-04646FEF5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B4A73-5931-42FD-882D-05F401D05453}" type="slidenum">
              <a:rPr lang="ru-RU" smtClean="0"/>
              <a:pPr/>
              <a:t>35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3168060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>
            <a:extLst>
              <a:ext uri="{FF2B5EF4-FFF2-40B4-BE49-F238E27FC236}">
                <a16:creationId xmlns:a16="http://schemas.microsoft.com/office/drawing/2014/main" id="{A8063F28-6391-417E-A997-173B035083D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0912" y="2060848"/>
            <a:ext cx="3950827" cy="239428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4528" y="0"/>
            <a:ext cx="8460941" cy="595475"/>
          </a:xfrm>
        </p:spPr>
        <p:txBody>
          <a:bodyPr>
            <a:normAutofit fontScale="90000"/>
          </a:bodyPr>
          <a:lstStyle/>
          <a:p>
            <a:r>
              <a:rPr lang="en-US" sz="3000" dirty="0"/>
              <a:t>Example of Dark Matter Searches in </a:t>
            </a:r>
            <a:r>
              <a:rPr lang="en-US" sz="3000" dirty="0" err="1"/>
              <a:t>Dijets+Dileptons</a:t>
            </a:r>
            <a:endParaRPr lang="ru-RU" sz="3000" dirty="0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0CCCD86E-1386-4A02-8B1B-A3E427B93F54}"/>
              </a:ext>
            </a:extLst>
          </p:cNvPr>
          <p:cNvSpPr/>
          <p:nvPr/>
        </p:nvSpPr>
        <p:spPr>
          <a:xfrm>
            <a:off x="111507" y="650154"/>
            <a:ext cx="757102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2060"/>
                </a:solidFill>
              </a:rPr>
              <a:t>We consider a model that assumes the existence of a single DM particle that interacts with the SM particles through a spin-1 mediator, which can be either a vector or axial-vector boson.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5" name="TextBox 4">
            <a:extLst>
              <a:ext uri="{FF2B5EF4-FFF2-40B4-BE49-F238E27FC236}">
                <a16:creationId xmlns:a16="http://schemas.microsoft.com/office/drawing/2014/main" id="{2DE965F4-B5E9-4F9B-A0C6-99CA50A2FE98}"/>
              </a:ext>
            </a:extLst>
          </p:cNvPr>
          <p:cNvSpPr txBox="1"/>
          <p:nvPr/>
        </p:nvSpPr>
        <p:spPr>
          <a:xfrm>
            <a:off x="128464" y="1268760"/>
            <a:ext cx="76828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rtl="0"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6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002060"/>
                </a:solidFill>
              </a:rPr>
              <a:t>vector mediator with small couplings to leptons, </a:t>
            </a:r>
            <a:r>
              <a:rPr lang="nb-NO" sz="1600" dirty="0">
                <a:solidFill>
                  <a:srgbClr val="002060"/>
                </a:solidFill>
              </a:rPr>
              <a:t>g</a:t>
            </a:r>
            <a:r>
              <a:rPr lang="nb-NO" sz="1600" baseline="-25000" dirty="0">
                <a:solidFill>
                  <a:srgbClr val="002060"/>
                </a:solidFill>
              </a:rPr>
              <a:t>DM</a:t>
            </a:r>
            <a:r>
              <a:rPr lang="nb-NO" sz="1600" dirty="0">
                <a:solidFill>
                  <a:srgbClr val="002060"/>
                </a:solidFill>
              </a:rPr>
              <a:t> = 1.0, g</a:t>
            </a:r>
            <a:r>
              <a:rPr lang="nb-NO" sz="1600" baseline="-25000" dirty="0">
                <a:solidFill>
                  <a:srgbClr val="002060"/>
                </a:solidFill>
              </a:rPr>
              <a:t>q</a:t>
            </a:r>
            <a:r>
              <a:rPr lang="nb-NO" sz="1600" dirty="0">
                <a:solidFill>
                  <a:srgbClr val="002060"/>
                </a:solidFill>
              </a:rPr>
              <a:t> = 0.1, g</a:t>
            </a:r>
            <a:r>
              <a:rPr lang="nb-NO" sz="1600" baseline="-25000" dirty="0">
                <a:solidFill>
                  <a:srgbClr val="002060"/>
                </a:solidFill>
              </a:rPr>
              <a:t>l</a:t>
            </a:r>
            <a:r>
              <a:rPr lang="nb-NO" sz="1600" dirty="0">
                <a:solidFill>
                  <a:srgbClr val="002060"/>
                </a:solidFill>
              </a:rPr>
              <a:t> = 0.01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002060"/>
                </a:solidFill>
              </a:rPr>
              <a:t>axial-vector mediator with equal couplings to quark and leptons: g</a:t>
            </a:r>
            <a:r>
              <a:rPr lang="en-US" sz="1600" baseline="-25000" dirty="0">
                <a:solidFill>
                  <a:srgbClr val="002060"/>
                </a:solidFill>
              </a:rPr>
              <a:t>DM</a:t>
            </a:r>
            <a:r>
              <a:rPr lang="en-US" sz="1600" dirty="0">
                <a:solidFill>
                  <a:srgbClr val="002060"/>
                </a:solidFill>
              </a:rPr>
              <a:t> = 1.0, g</a:t>
            </a:r>
            <a:r>
              <a:rPr lang="en-US" sz="1600" baseline="-25000" dirty="0">
                <a:solidFill>
                  <a:srgbClr val="002060"/>
                </a:solidFill>
              </a:rPr>
              <a:t>q </a:t>
            </a:r>
            <a:r>
              <a:rPr lang="en-US" sz="1600" dirty="0">
                <a:solidFill>
                  <a:srgbClr val="002060"/>
                </a:solidFill>
              </a:rPr>
              <a:t>= g</a:t>
            </a:r>
            <a:r>
              <a:rPr lang="en-US" sz="1600" baseline="-25000" dirty="0">
                <a:solidFill>
                  <a:srgbClr val="002060"/>
                </a:solidFill>
              </a:rPr>
              <a:t>l</a:t>
            </a:r>
            <a:r>
              <a:rPr lang="en-US" sz="1600" dirty="0">
                <a:solidFill>
                  <a:srgbClr val="002060"/>
                </a:solidFill>
              </a:rPr>
              <a:t>= 0.1</a:t>
            </a:r>
          </a:p>
        </p:txBody>
      </p:sp>
      <p:sp>
        <p:nvSpPr>
          <p:cNvPr id="20" name="Text Box 16">
            <a:extLst>
              <a:ext uri="{FF2B5EF4-FFF2-40B4-BE49-F238E27FC236}">
                <a16:creationId xmlns:a16="http://schemas.microsoft.com/office/drawing/2014/main" id="{9DF24364-9746-453D-A553-B54E7378E3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72024" y="2257203"/>
            <a:ext cx="2159372" cy="661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q"/>
              <a:defRPr kumimoji="1"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kumimoji="1"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Ø"/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Wingdings 2" panose="05020102010507070707" pitchFamily="18" charset="2"/>
              <a:buChar char="P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v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v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v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v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v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8" indent="-342908" algn="r">
              <a:spcBef>
                <a:spcPts val="600"/>
              </a:spcBef>
              <a:buNone/>
            </a:pPr>
            <a:r>
              <a:rPr lang="ru-RU" altLang="ru-RU" sz="1600" dirty="0">
                <a:solidFill>
                  <a:srgbClr val="C00000"/>
                </a:solidFill>
              </a:rPr>
              <a:t>5 </a:t>
            </a:r>
            <a:r>
              <a:rPr lang="en-US" altLang="ru-RU" sz="1600" dirty="0">
                <a:solidFill>
                  <a:srgbClr val="C00000"/>
                </a:solidFill>
              </a:rPr>
              <a:t>parameters:</a:t>
            </a:r>
          </a:p>
          <a:p>
            <a:pPr marL="342908" indent="-342908" algn="r">
              <a:spcBef>
                <a:spcPts val="600"/>
              </a:spcBef>
              <a:buNone/>
            </a:pPr>
            <a:r>
              <a:rPr lang="en-US" altLang="ru-RU" sz="1600" dirty="0" err="1">
                <a:solidFill>
                  <a:srgbClr val="C00000"/>
                </a:solidFill>
              </a:rPr>
              <a:t>m</a:t>
            </a:r>
            <a:r>
              <a:rPr lang="en-US" altLang="ru-RU" sz="1600" baseline="-25000" dirty="0" err="1">
                <a:solidFill>
                  <a:srgbClr val="C00000"/>
                </a:solidFill>
              </a:rPr>
              <a:t>DM</a:t>
            </a:r>
            <a:r>
              <a:rPr lang="en-US" altLang="ru-RU" sz="1600" dirty="0">
                <a:solidFill>
                  <a:srgbClr val="C00000"/>
                </a:solidFill>
              </a:rPr>
              <a:t>, </a:t>
            </a:r>
            <a:r>
              <a:rPr lang="en-US" altLang="ru-RU" sz="1600" dirty="0" err="1">
                <a:solidFill>
                  <a:srgbClr val="C00000"/>
                </a:solidFill>
              </a:rPr>
              <a:t>m</a:t>
            </a:r>
            <a:r>
              <a:rPr lang="en-US" altLang="ru-RU" sz="1600" baseline="-25000" dirty="0" err="1">
                <a:solidFill>
                  <a:srgbClr val="C00000"/>
                </a:solidFill>
              </a:rPr>
              <a:t>Med</a:t>
            </a:r>
            <a:r>
              <a:rPr lang="en-US" altLang="ru-RU" sz="1600" dirty="0">
                <a:solidFill>
                  <a:srgbClr val="C00000"/>
                </a:solidFill>
              </a:rPr>
              <a:t>, g</a:t>
            </a:r>
            <a:r>
              <a:rPr lang="en-US" altLang="ru-RU" sz="1600" baseline="-25000" dirty="0">
                <a:solidFill>
                  <a:srgbClr val="C00000"/>
                </a:solidFill>
              </a:rPr>
              <a:t>DM</a:t>
            </a:r>
            <a:r>
              <a:rPr lang="en-US" altLang="ru-RU" sz="1600" dirty="0">
                <a:solidFill>
                  <a:srgbClr val="C00000"/>
                </a:solidFill>
              </a:rPr>
              <a:t>, g</a:t>
            </a:r>
            <a:r>
              <a:rPr lang="en-US" altLang="ru-RU" sz="1600" baseline="-25000" dirty="0">
                <a:solidFill>
                  <a:srgbClr val="C00000"/>
                </a:solidFill>
              </a:rPr>
              <a:t>l</a:t>
            </a:r>
            <a:r>
              <a:rPr lang="en-US" altLang="ru-RU" sz="1600" dirty="0">
                <a:solidFill>
                  <a:srgbClr val="C00000"/>
                </a:solidFill>
              </a:rPr>
              <a:t>, g</a:t>
            </a:r>
            <a:r>
              <a:rPr lang="en-US" altLang="ru-RU" sz="1600" baseline="-25000" dirty="0">
                <a:solidFill>
                  <a:srgbClr val="C00000"/>
                </a:solidFill>
              </a:rPr>
              <a:t>q</a:t>
            </a:r>
            <a:r>
              <a:rPr lang="en-US" altLang="ru-RU" sz="1600" dirty="0">
                <a:solidFill>
                  <a:srgbClr val="C00000"/>
                </a:solidFill>
              </a:rPr>
              <a:t>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155FE28-57E8-48ED-947B-6C73DC7F9C1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64" y="2060848"/>
            <a:ext cx="3950827" cy="227099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27" name="Группа 23">
            <a:extLst>
              <a:ext uri="{FF2B5EF4-FFF2-40B4-BE49-F238E27FC236}">
                <a16:creationId xmlns:a16="http://schemas.microsoft.com/office/drawing/2014/main" id="{C7F4FE0A-38A1-4A19-8315-A1371A3D4306}"/>
              </a:ext>
            </a:extLst>
          </p:cNvPr>
          <p:cNvGrpSpPr/>
          <p:nvPr/>
        </p:nvGrpSpPr>
        <p:grpSpPr>
          <a:xfrm>
            <a:off x="7571063" y="710883"/>
            <a:ext cx="1937782" cy="1572188"/>
            <a:chOff x="540339" y="4200849"/>
            <a:chExt cx="2070781" cy="1819673"/>
          </a:xfrm>
        </p:grpSpPr>
        <p:grpSp>
          <p:nvGrpSpPr>
            <p:cNvPr id="28" name="Группа 24">
              <a:extLst>
                <a:ext uri="{FF2B5EF4-FFF2-40B4-BE49-F238E27FC236}">
                  <a16:creationId xmlns:a16="http://schemas.microsoft.com/office/drawing/2014/main" id="{A3914342-CA11-4895-8AEE-B5095C57152C}"/>
                </a:ext>
              </a:extLst>
            </p:cNvPr>
            <p:cNvGrpSpPr/>
            <p:nvPr/>
          </p:nvGrpSpPr>
          <p:grpSpPr>
            <a:xfrm>
              <a:off x="540339" y="4200849"/>
              <a:ext cx="2070781" cy="1819673"/>
              <a:chOff x="9646962" y="416424"/>
              <a:chExt cx="2213140" cy="1982386"/>
            </a:xfrm>
          </p:grpSpPr>
          <p:pic>
            <p:nvPicPr>
              <p:cNvPr id="30" name="Рисунок 26">
                <a:extLst>
                  <a:ext uri="{FF2B5EF4-FFF2-40B4-BE49-F238E27FC236}">
                    <a16:creationId xmlns:a16="http://schemas.microsoft.com/office/drawing/2014/main" id="{F710B0DC-D9B0-4B3F-B2CA-94B2298D866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646962" y="416424"/>
                <a:ext cx="2213140" cy="1982386"/>
              </a:xfrm>
              <a:prstGeom prst="rect">
                <a:avLst/>
              </a:prstGeom>
            </p:spPr>
          </p:pic>
          <p:sp>
            <p:nvSpPr>
              <p:cNvPr id="31" name="Овал 27">
                <a:extLst>
                  <a:ext uri="{FF2B5EF4-FFF2-40B4-BE49-F238E27FC236}">
                    <a16:creationId xmlns:a16="http://schemas.microsoft.com/office/drawing/2014/main" id="{CF66B86F-1DD2-4331-A9A8-B2240955BA1C}"/>
                  </a:ext>
                </a:extLst>
              </p:cNvPr>
              <p:cNvSpPr/>
              <p:nvPr/>
            </p:nvSpPr>
            <p:spPr>
              <a:xfrm>
                <a:off x="11009280" y="1269566"/>
                <a:ext cx="271989" cy="326522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 rtl="0"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ru-RU"/>
              </a:p>
            </p:txBody>
          </p:sp>
          <p:sp>
            <p:nvSpPr>
              <p:cNvPr id="32" name="Овал 28">
                <a:extLst>
                  <a:ext uri="{FF2B5EF4-FFF2-40B4-BE49-F238E27FC236}">
                    <a16:creationId xmlns:a16="http://schemas.microsoft.com/office/drawing/2014/main" id="{7658168E-A060-4A7D-BC48-125218073AF4}"/>
                  </a:ext>
                </a:extLst>
              </p:cNvPr>
              <p:cNvSpPr/>
              <p:nvPr/>
            </p:nvSpPr>
            <p:spPr>
              <a:xfrm>
                <a:off x="10176388" y="1278531"/>
                <a:ext cx="303352" cy="317557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 rtl="0"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ru-RU"/>
              </a:p>
            </p:txBody>
          </p:sp>
          <p:sp>
            <p:nvSpPr>
              <p:cNvPr id="33" name="TextBox 29">
                <a:extLst>
                  <a:ext uri="{FF2B5EF4-FFF2-40B4-BE49-F238E27FC236}">
                    <a16:creationId xmlns:a16="http://schemas.microsoft.com/office/drawing/2014/main" id="{A5FCD455-DAC9-437D-9F61-DE040E42E63B}"/>
                  </a:ext>
                </a:extLst>
              </p:cNvPr>
              <p:cNvSpPr txBox="1"/>
              <p:nvPr/>
            </p:nvSpPr>
            <p:spPr>
              <a:xfrm>
                <a:off x="11249532" y="1222951"/>
                <a:ext cx="363457" cy="38013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 rtl="0"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dirty="0" err="1">
                    <a:solidFill>
                      <a:srgbClr val="FF0000"/>
                    </a:solidFill>
                    <a:latin typeface="Calibri" panose="020F0502020204030204" pitchFamily="34" charset="0"/>
                  </a:rPr>
                  <a:t>g</a:t>
                </a:r>
                <a:r>
                  <a:rPr lang="en-US" baseline="-25000" dirty="0" err="1">
                    <a:solidFill>
                      <a:srgbClr val="FF0000"/>
                    </a:solidFill>
                    <a:latin typeface="Calibri" panose="020F0502020204030204" pitchFamily="34" charset="0"/>
                  </a:rPr>
                  <a:t>q</a:t>
                </a:r>
                <a:endParaRPr lang="ru-RU" baseline="-25000" dirty="0">
                  <a:solidFill>
                    <a:srgbClr val="FF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4" name="TextBox 30">
                <a:extLst>
                  <a:ext uri="{FF2B5EF4-FFF2-40B4-BE49-F238E27FC236}">
                    <a16:creationId xmlns:a16="http://schemas.microsoft.com/office/drawing/2014/main" id="{97B4ACD8-0BCE-4C11-A201-31526B220EEE}"/>
                  </a:ext>
                </a:extLst>
              </p:cNvPr>
              <p:cNvSpPr txBox="1"/>
              <p:nvPr/>
            </p:nvSpPr>
            <p:spPr>
              <a:xfrm>
                <a:off x="9815185" y="1231911"/>
                <a:ext cx="363457" cy="38013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 rtl="0"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dirty="0" err="1">
                    <a:solidFill>
                      <a:srgbClr val="FF0000"/>
                    </a:solidFill>
                    <a:latin typeface="Calibri" panose="020F0502020204030204" pitchFamily="34" charset="0"/>
                  </a:rPr>
                  <a:t>g</a:t>
                </a:r>
                <a:r>
                  <a:rPr lang="en-US" baseline="-25000" dirty="0" err="1">
                    <a:solidFill>
                      <a:srgbClr val="FF0000"/>
                    </a:solidFill>
                    <a:latin typeface="Calibri" panose="020F0502020204030204" pitchFamily="34" charset="0"/>
                  </a:rPr>
                  <a:t>q</a:t>
                </a:r>
                <a:endParaRPr lang="ru-RU" baseline="-25000" dirty="0">
                  <a:solidFill>
                    <a:srgbClr val="FF0000"/>
                  </a:solidFill>
                  <a:latin typeface="Calibri" panose="020F0502020204030204" pitchFamily="34" charset="0"/>
                </a:endParaRPr>
              </a:p>
            </p:txBody>
          </p:sp>
        </p:grpSp>
        <p:sp>
          <p:nvSpPr>
            <p:cNvPr id="29" name="TextBox 25">
              <a:extLst>
                <a:ext uri="{FF2B5EF4-FFF2-40B4-BE49-F238E27FC236}">
                  <a16:creationId xmlns:a16="http://schemas.microsoft.com/office/drawing/2014/main" id="{5570A560-25A3-40F1-B778-51221495794E}"/>
                </a:ext>
              </a:extLst>
            </p:cNvPr>
            <p:cNvSpPr txBox="1"/>
            <p:nvPr/>
          </p:nvSpPr>
          <p:spPr>
            <a:xfrm>
              <a:off x="1228205" y="4349639"/>
              <a:ext cx="622428" cy="3489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 rtl="0"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600" b="1" dirty="0">
                  <a:solidFill>
                    <a:schemeClr val="accent5">
                      <a:lumMod val="75000"/>
                    </a:schemeClr>
                  </a:solidFill>
                  <a:latin typeface="Calibri" panose="020F0502020204030204" pitchFamily="34" charset="0"/>
                </a:rPr>
                <a:t>V/VA</a:t>
              </a:r>
              <a:r>
                <a:rPr lang="en-US" b="1" dirty="0">
                  <a:solidFill>
                    <a:schemeClr val="accent5">
                      <a:lumMod val="75000"/>
                    </a:schemeClr>
                  </a:solidFill>
                </a:rPr>
                <a:t> </a:t>
              </a:r>
              <a:endParaRPr lang="ru-RU" b="1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55C757B9-39CA-4CF3-BC9B-3A0F85BEFF68}"/>
              </a:ext>
            </a:extLst>
          </p:cNvPr>
          <p:cNvSpPr txBox="1"/>
          <p:nvPr/>
        </p:nvSpPr>
        <p:spPr>
          <a:xfrm>
            <a:off x="7892300" y="3418622"/>
            <a:ext cx="197016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002060"/>
                </a:solidFill>
              </a:rPr>
              <a:t>DM-nucleon upper limits on the cross section</a:t>
            </a:r>
            <a:endParaRPr lang="en-US" sz="160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F45A16B-53E3-40DF-9713-D42973B3097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64" y="4365104"/>
            <a:ext cx="3950826" cy="227099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5" name="Дата 3">
            <a:extLst>
              <a:ext uri="{FF2B5EF4-FFF2-40B4-BE49-F238E27FC236}">
                <a16:creationId xmlns:a16="http://schemas.microsoft.com/office/drawing/2014/main" id="{F28BCEBB-1646-4637-8402-D4E8E9C0EC6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105128" y="6483896"/>
            <a:ext cx="1224136" cy="365125"/>
          </a:xfrm>
        </p:spPr>
        <p:txBody>
          <a:bodyPr/>
          <a:lstStyle/>
          <a:p>
            <a:fld id="{495F72F4-CFE9-42E1-884D-F08F03EC1BF8}" type="datetime1">
              <a:rPr lang="ru-RU" smtClean="0"/>
              <a:t>04.11.2024</a:t>
            </a:fld>
            <a:endParaRPr lang="ru-RU" dirty="0"/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136CC739-5A28-49B6-921A-73B30E72377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3125" y="4469893"/>
            <a:ext cx="3950827" cy="22714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13C35BF-8BF6-4388-8C7F-3B7FFE0C6A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Sergei Shmatov, SILAFAE 2024, Cinvestav, Mexico</a:t>
            </a:r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3CF1B52-BEF0-4624-97C8-004C76A85C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B4A73-5931-42FD-882D-05F401D05453}" type="slidenum">
              <a:rPr lang="ru-RU" smtClean="0"/>
              <a:pPr/>
              <a:t>36</a:t>
            </a:fld>
            <a:endParaRPr lang="ru-RU" dirty="0"/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F7439072-2C60-4B17-88D1-549AFD0B4093}"/>
              </a:ext>
            </a:extLst>
          </p:cNvPr>
          <p:cNvSpPr/>
          <p:nvPr/>
        </p:nvSpPr>
        <p:spPr>
          <a:xfrm>
            <a:off x="3582988" y="4093378"/>
            <a:ext cx="216024" cy="47935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77916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456" y="476672"/>
            <a:ext cx="5328592" cy="964177"/>
          </a:xfrm>
        </p:spPr>
        <p:txBody>
          <a:bodyPr>
            <a:normAutofit/>
          </a:bodyPr>
          <a:lstStyle/>
          <a:p>
            <a:pPr algn="l"/>
            <a:r>
              <a:rPr lang="en-US" sz="3000" dirty="0"/>
              <a:t>Mapping Dark Matter Searches</a:t>
            </a:r>
            <a:endParaRPr lang="en-US" sz="3000" dirty="0">
              <a:sym typeface="Symbol" panose="05050102010706020507" pitchFamily="18" charset="2"/>
            </a:endParaRPr>
          </a:p>
        </p:txBody>
      </p:sp>
      <p:sp>
        <p:nvSpPr>
          <p:cNvPr id="11" name="Дата 3">
            <a:extLst>
              <a:ext uri="{FF2B5EF4-FFF2-40B4-BE49-F238E27FC236}">
                <a16:creationId xmlns:a16="http://schemas.microsoft.com/office/drawing/2014/main" id="{EF063036-7A30-4C9D-90D9-90ECB716CF4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105128" y="6483896"/>
            <a:ext cx="1224136" cy="365125"/>
          </a:xfrm>
        </p:spPr>
        <p:txBody>
          <a:bodyPr/>
          <a:lstStyle/>
          <a:p>
            <a:fld id="{6F3A4E3C-5BC9-43A1-AC9F-16B39B8F737C}" type="datetime1">
              <a:rPr lang="ru-RU" smtClean="0"/>
              <a:t>04.11.2024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4E1BA67-75EE-4034-9F94-9CBB9778FE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Sergei Shmatov, SILAFAE 2024, Cinvestav, Mexico</a:t>
            </a:r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89282B7-4976-4D9E-B69C-6E0AB950B1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B4A73-5931-42FD-882D-05F401D05453}" type="slidenum">
              <a:rPr lang="ru-RU" smtClean="0"/>
              <a:pPr/>
              <a:t>37</a:t>
            </a:fld>
            <a:endParaRPr lang="ru-RU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5AECC40-FFBA-4CDA-97E5-B3B2305C9C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6676" y="1484784"/>
            <a:ext cx="6696744" cy="4561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79011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dirty="0"/>
              <a:t>Inelastic Dark Matter at the LHC/LLP</a:t>
            </a:r>
            <a:endParaRPr lang="ru-RU" sz="30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0F2335F-A90D-43FC-8A32-76853DBE56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211" y="3140968"/>
            <a:ext cx="3974701" cy="3089336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30C9B907-5F10-449C-B6B2-CFD149176668}"/>
              </a:ext>
            </a:extLst>
          </p:cNvPr>
          <p:cNvSpPr/>
          <p:nvPr/>
        </p:nvSpPr>
        <p:spPr>
          <a:xfrm>
            <a:off x="2194521" y="6093296"/>
            <a:ext cx="266361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solidFill>
                  <a:srgbClr val="C000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https://arxiv.org/abs/1901.04040</a:t>
            </a:r>
            <a:r>
              <a:rPr lang="ru-RU" sz="1400" dirty="0">
                <a:solidFill>
                  <a:srgbClr val="C00000"/>
                </a:solidFill>
              </a:rPr>
              <a:t> 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7F97B10-16FB-437F-AAD5-266F1B9249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69224" y="624755"/>
            <a:ext cx="2901447" cy="2471059"/>
          </a:xfrm>
          <a:prstGeom prst="rect">
            <a:avLst/>
          </a:prstGeom>
        </p:spPr>
      </p:pic>
      <p:sp>
        <p:nvSpPr>
          <p:cNvPr id="11" name="Дата 3">
            <a:extLst>
              <a:ext uri="{FF2B5EF4-FFF2-40B4-BE49-F238E27FC236}">
                <a16:creationId xmlns:a16="http://schemas.microsoft.com/office/drawing/2014/main" id="{12F26869-1562-42C1-99B8-36364768F61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105128" y="6483896"/>
            <a:ext cx="1224136" cy="365125"/>
          </a:xfrm>
        </p:spPr>
        <p:txBody>
          <a:bodyPr/>
          <a:lstStyle/>
          <a:p>
            <a:fld id="{42AFD112-7354-45B4-9343-7753824A54A8}" type="datetime1">
              <a:rPr lang="ru-RU" smtClean="0"/>
              <a:t>04.11.2024</a:t>
            </a:fld>
            <a:endParaRPr lang="ru-RU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75D0C2A9-3309-4C70-B09F-92EC4AA9E4A7}"/>
              </a:ext>
            </a:extLst>
          </p:cNvPr>
          <p:cNvSpPr/>
          <p:nvPr/>
        </p:nvSpPr>
        <p:spPr>
          <a:xfrm>
            <a:off x="0" y="805185"/>
            <a:ext cx="3656856" cy="21390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002060"/>
                </a:solidFill>
                <a:sym typeface="Symbol" panose="05050102010706020507" pitchFamily="18" charset="2"/>
              </a:rPr>
              <a:t>inelastic dark matter: relic particles that cannot scatter elastically oﬀ of nuclei the dark sector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sz="500" dirty="0">
              <a:solidFill>
                <a:srgbClr val="002060"/>
              </a:solidFill>
              <a:sym typeface="Symbol" panose="05050102010706020507" pitchFamily="18" charset="2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002060"/>
                </a:solidFill>
                <a:sym typeface="Symbol" panose="05050102010706020507" pitchFamily="18" charset="2"/>
              </a:rPr>
              <a:t>particles continue traveling for a long time and traverse several meters (</a:t>
            </a:r>
            <a:r>
              <a:rPr lang="ru-RU" sz="1600" dirty="0">
                <a:solidFill>
                  <a:srgbClr val="002060"/>
                </a:solidFill>
              </a:rPr>
              <a:t>L</a:t>
            </a:r>
            <a:r>
              <a:rPr lang="en-US" sz="1600" dirty="0" err="1">
                <a:solidFill>
                  <a:srgbClr val="002060"/>
                </a:solidFill>
              </a:rPr>
              <a:t>ong</a:t>
            </a:r>
            <a:r>
              <a:rPr lang="en-US" sz="1600" dirty="0">
                <a:solidFill>
                  <a:srgbClr val="002060"/>
                </a:solidFill>
              </a:rPr>
              <a:t>-</a:t>
            </a:r>
            <a:r>
              <a:rPr lang="ru-RU" sz="1600" dirty="0">
                <a:solidFill>
                  <a:srgbClr val="002060"/>
                </a:solidFill>
              </a:rPr>
              <a:t>L</a:t>
            </a:r>
            <a:r>
              <a:rPr lang="en-US" sz="1600" dirty="0" err="1">
                <a:solidFill>
                  <a:srgbClr val="002060"/>
                </a:solidFill>
              </a:rPr>
              <a:t>ived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ru-RU" sz="1600" dirty="0">
                <a:solidFill>
                  <a:srgbClr val="002060"/>
                </a:solidFill>
              </a:rPr>
              <a:t>P</a:t>
            </a:r>
            <a:r>
              <a:rPr lang="en-US" sz="1600" dirty="0">
                <a:solidFill>
                  <a:srgbClr val="002060"/>
                </a:solidFill>
              </a:rPr>
              <a:t>articles</a:t>
            </a:r>
            <a:r>
              <a:rPr lang="en-US" sz="1600" dirty="0">
                <a:solidFill>
                  <a:srgbClr val="002060"/>
                </a:solidFill>
                <a:sym typeface="Symbol" panose="05050102010706020507" pitchFamily="18" charset="2"/>
              </a:rPr>
              <a:t>) before tunneling back into our visible universe (quarks or leptons)</a:t>
            </a:r>
            <a:endParaRPr lang="en-US" sz="1600" dirty="0">
              <a:solidFill>
                <a:srgbClr val="002060"/>
              </a:solidFill>
            </a:endParaRPr>
          </a:p>
        </p:txBody>
      </p:sp>
      <p:pic>
        <p:nvPicPr>
          <p:cNvPr id="14" name="Рисунок 2">
            <a:extLst>
              <a:ext uri="{FF2B5EF4-FFF2-40B4-BE49-F238E27FC236}">
                <a16:creationId xmlns:a16="http://schemas.microsoft.com/office/drawing/2014/main" id="{C4FD851E-3932-4E62-AC45-602ACC06BD3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12834" y="3317725"/>
            <a:ext cx="5406955" cy="224104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9410D4B-B2A6-441C-B25E-F7D21CDE5E7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0872" y="863502"/>
            <a:ext cx="2740905" cy="2016224"/>
          </a:xfrm>
          <a:prstGeom prst="rect">
            <a:avLst/>
          </a:prstGeom>
        </p:spPr>
      </p:pic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DB7D6E4-48E5-4EAA-97EF-B6DE5DE5A6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Sergei Shmatov, SILAFAE 2024, Cinvestav, Mexico</a:t>
            </a:r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876FCDA-A613-4FB0-85F7-A462AFA2B9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B4A73-5931-42FD-882D-05F401D05453}" type="slidenum">
              <a:rPr lang="ru-RU" smtClean="0"/>
              <a:pPr/>
              <a:t>38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452172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8304AEF8-9B49-4E5B-BB7A-8B3E19E62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Vector-like quarks</a:t>
            </a:r>
            <a:endParaRPr lang="ru-RU" sz="3000" dirty="0"/>
          </a:p>
        </p:txBody>
      </p:sp>
      <p:sp>
        <p:nvSpPr>
          <p:cNvPr id="13" name="Дата 3">
            <a:extLst>
              <a:ext uri="{FF2B5EF4-FFF2-40B4-BE49-F238E27FC236}">
                <a16:creationId xmlns:a16="http://schemas.microsoft.com/office/drawing/2014/main" id="{FB8626DF-3D42-4D85-9940-73F2982E265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105128" y="6483896"/>
            <a:ext cx="1224136" cy="365125"/>
          </a:xfrm>
        </p:spPr>
        <p:txBody>
          <a:bodyPr/>
          <a:lstStyle/>
          <a:p>
            <a:fld id="{887ACDBE-A487-4A35-8633-324E624B27BE}" type="datetime1">
              <a:rPr lang="ru-RU" smtClean="0"/>
              <a:t>04.11.2024</a:t>
            </a:fld>
            <a:endParaRPr lang="ru-RU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B30B8C75-C201-49FC-AC23-1E33EE2F384E}"/>
              </a:ext>
            </a:extLst>
          </p:cNvPr>
          <p:cNvSpPr/>
          <p:nvPr/>
        </p:nvSpPr>
        <p:spPr>
          <a:xfrm>
            <a:off x="-15552" y="645656"/>
            <a:ext cx="4988825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2060"/>
                </a:solidFill>
              </a:rPr>
              <a:t>Search for a pair of bottom-type vector-like quarks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002060"/>
                </a:solidFill>
                <a:sym typeface="Symbol" panose="05050102010706020507" pitchFamily="18" charset="2"/>
              </a:rPr>
              <a:t>VLQ  b + H/Z, t + W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002060"/>
                </a:solidFill>
              </a:rPr>
              <a:t>both fully hadronic final states and those containing a lepton pair from a Z boson decay</a:t>
            </a:r>
            <a:endParaRPr lang="en-US" sz="1600" dirty="0">
              <a:solidFill>
                <a:srgbClr val="002060"/>
              </a:solidFill>
              <a:sym typeface="Symbol" panose="05050102010706020507" pitchFamily="18" charset="2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002060"/>
                </a:solidFill>
              </a:rPr>
              <a:t>hadronic decays can be resolved as two distinct jets or merged into a single jet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35CE47B-BCF3-4115-AD1B-6117FCED629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5305" y="500754"/>
            <a:ext cx="1517855" cy="127206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C02EC6A-9DB1-4A8E-9B39-D9B00CC0441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7176" y="476672"/>
            <a:ext cx="1517855" cy="1269392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BC8D89E6-ADBA-49C7-B6C1-6626F23D79A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2094" y="1556792"/>
            <a:ext cx="1703154" cy="1269392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8624BEFB-4617-4811-93EC-3D6544EE3EA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3893" y="1511536"/>
            <a:ext cx="1703154" cy="1269392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68173D41-4779-4C34-9EE1-6DAB19EF881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36" y="2276872"/>
            <a:ext cx="2389321" cy="230515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1BCF2F77-AD62-426F-8ED7-75AF9050AB6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1001" y="2270807"/>
            <a:ext cx="2787657" cy="231638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E766C4EC-122A-4217-B8C6-6C2EB35107EA}"/>
              </a:ext>
            </a:extLst>
          </p:cNvPr>
          <p:cNvSpPr/>
          <p:nvPr/>
        </p:nvSpPr>
        <p:spPr>
          <a:xfrm>
            <a:off x="223800" y="4600420"/>
            <a:ext cx="4953000" cy="140038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600" dirty="0">
                <a:solidFill>
                  <a:srgbClr val="002060"/>
                </a:solidFill>
              </a:rPr>
              <a:t>T</a:t>
            </a:r>
            <a:r>
              <a:rPr lang="ru-RU" sz="1600" dirty="0" err="1">
                <a:solidFill>
                  <a:srgbClr val="002060"/>
                </a:solidFill>
              </a:rPr>
              <a:t>he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limits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on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the</a:t>
            </a:r>
            <a:r>
              <a:rPr lang="ru-RU" sz="1600" dirty="0">
                <a:solidFill>
                  <a:srgbClr val="002060"/>
                </a:solidFill>
              </a:rPr>
              <a:t> B VLQ </a:t>
            </a:r>
            <a:r>
              <a:rPr lang="ru-RU" sz="1600" dirty="0" err="1">
                <a:solidFill>
                  <a:srgbClr val="002060"/>
                </a:solidFill>
              </a:rPr>
              <a:t>mass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have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been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increased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endParaRPr lang="en-US" sz="1600" dirty="0">
              <a:solidFill>
                <a:srgbClr val="002060"/>
              </a:solidFill>
            </a:endParaRPr>
          </a:p>
          <a:p>
            <a:pPr marL="742898" lvl="1" indent="-285750"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002060"/>
                </a:solidFill>
              </a:rPr>
              <a:t>1570 GeV for 100% B → </a:t>
            </a:r>
            <a:r>
              <a:rPr lang="en-US" sz="1600" dirty="0" err="1">
                <a:solidFill>
                  <a:srgbClr val="002060"/>
                </a:solidFill>
              </a:rPr>
              <a:t>bH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</a:p>
          <a:p>
            <a:pPr marL="742898" lvl="1" indent="-285750"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002060"/>
                </a:solidFill>
              </a:rPr>
              <a:t>1540 GeV for 100% B → </a:t>
            </a:r>
            <a:r>
              <a:rPr lang="en-US" sz="1600" dirty="0" err="1">
                <a:solidFill>
                  <a:srgbClr val="002060"/>
                </a:solidFill>
              </a:rPr>
              <a:t>bZ</a:t>
            </a:r>
            <a:endParaRPr lang="en-US" sz="1600" dirty="0">
              <a:solidFill>
                <a:srgbClr val="002060"/>
              </a:solidFill>
            </a:endParaRPr>
          </a:p>
          <a:p>
            <a:endParaRPr lang="en-US" sz="500" dirty="0">
              <a:solidFill>
                <a:srgbClr val="002060"/>
              </a:solidFill>
            </a:endParaRPr>
          </a:p>
          <a:p>
            <a:r>
              <a:rPr lang="en-US" sz="1600" dirty="0">
                <a:solidFill>
                  <a:srgbClr val="002060"/>
                </a:solidFill>
              </a:rPr>
              <a:t>For many cases, they exceed by 100 GeV or more those of previous results.</a:t>
            </a:r>
            <a:endParaRPr lang="ru-RU" sz="1600" dirty="0">
              <a:solidFill>
                <a:srgbClr val="002060"/>
              </a:solidFill>
            </a:endParaRP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F5B8A4CD-E73A-4390-BB46-1FEF9D587D79}"/>
              </a:ext>
            </a:extLst>
          </p:cNvPr>
          <p:cNvSpPr/>
          <p:nvPr/>
        </p:nvSpPr>
        <p:spPr>
          <a:xfrm>
            <a:off x="128464" y="5949280"/>
            <a:ext cx="37776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  <a:r>
              <a:rPr lang="en-US" sz="1400" dirty="0">
                <a:solidFill>
                  <a:srgbClr val="C00000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CMS-PAS-B2G-20-014</a:t>
            </a:r>
            <a:r>
              <a:rPr lang="en-US" sz="1400" dirty="0">
                <a:solidFill>
                  <a:srgbClr val="C00000"/>
                </a:solidFill>
              </a:rPr>
              <a:t>, Submitted to Phys. Rev. D </a:t>
            </a:r>
            <a:endParaRPr lang="ru-RU" sz="1400" dirty="0">
              <a:solidFill>
                <a:srgbClr val="C00000"/>
              </a:solidFill>
            </a:endParaRP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25FFB72D-4A95-442A-92CD-F4AA0CCD989D}"/>
              </a:ext>
            </a:extLst>
          </p:cNvPr>
          <p:cNvSpPr/>
          <p:nvPr/>
        </p:nvSpPr>
        <p:spPr>
          <a:xfrm>
            <a:off x="5400600" y="2836307"/>
            <a:ext cx="4225144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2060"/>
                </a:solidFill>
              </a:rPr>
              <a:t>Search for a single vector-like quark T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002060"/>
                </a:solidFill>
                <a:sym typeface="Symbol" panose="05050102010706020507" pitchFamily="18" charset="2"/>
              </a:rPr>
              <a:t>T VLQ  t + H/W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002060"/>
                </a:solidFill>
              </a:rPr>
              <a:t>all-hadronic final state </a:t>
            </a:r>
            <a:endParaRPr lang="en-US" sz="1600" dirty="0">
              <a:solidFill>
                <a:srgbClr val="002060"/>
              </a:solidFill>
              <a:sym typeface="Symbol" panose="05050102010706020507" pitchFamily="18" charset="2"/>
            </a:endParaRP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B9D1C1AF-7F5E-450F-985A-789F33A2B6C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9799" y="350640"/>
            <a:ext cx="1679745" cy="1566192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7DFDDC01-2D8C-4054-AA8E-864F7DC36236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7336" y="3117153"/>
            <a:ext cx="1793694" cy="1175943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6D7ADFFC-1D7E-4835-91D2-094B5B464BDB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9485" y="4117324"/>
            <a:ext cx="2607519" cy="187930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52150825-D87D-4622-852E-0170BA60539C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2640" y="4365104"/>
            <a:ext cx="2337574" cy="227080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ADF299A9-EEE6-4A49-B6C5-F90FE5C179B8}"/>
              </a:ext>
            </a:extLst>
          </p:cNvPr>
          <p:cNvSpPr/>
          <p:nvPr/>
        </p:nvSpPr>
        <p:spPr>
          <a:xfrm>
            <a:off x="5630710" y="3619333"/>
            <a:ext cx="18129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  <a:r>
              <a:rPr lang="en-US" sz="1400" dirty="0">
                <a:solidFill>
                  <a:srgbClr val="FF0000"/>
                </a:solidFill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CMS-PAS-B2G-19-001</a:t>
            </a:r>
            <a:endParaRPr lang="ru-RU" sz="1400" dirty="0">
              <a:solidFill>
                <a:srgbClr val="FF0000"/>
              </a:solidFill>
            </a:endParaRPr>
          </a:p>
        </p:txBody>
      </p:sp>
      <p:sp>
        <p:nvSpPr>
          <p:cNvPr id="2" name="Нижний колонтитул 1">
            <a:extLst>
              <a:ext uri="{FF2B5EF4-FFF2-40B4-BE49-F238E27FC236}">
                <a16:creationId xmlns:a16="http://schemas.microsoft.com/office/drawing/2014/main" id="{A3DDE62F-3749-43A1-9329-068994688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Sergei Shmatov, SILAFAE 2024, Cinvestav, Mexico</a:t>
            </a:r>
            <a:endParaRPr lang="ru-RU" dirty="0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0C9726BC-DECA-4CA3-B88D-EF9C4C2299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B4A73-5931-42FD-882D-05F401D05453}" type="slidenum">
              <a:rPr lang="ru-RU" smtClean="0"/>
              <a:pPr/>
              <a:t>39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099888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6C5BDDE-6544-4897-B4E8-58447B5674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7176" y="1279048"/>
            <a:ext cx="3263180" cy="2276872"/>
          </a:xfrm>
          <a:prstGeom prst="rect">
            <a:avLst/>
          </a:prstGeom>
        </p:spPr>
      </p:pic>
      <p:sp>
        <p:nvSpPr>
          <p:cNvPr id="18" name="Дата 3">
            <a:extLst>
              <a:ext uri="{FF2B5EF4-FFF2-40B4-BE49-F238E27FC236}">
                <a16:creationId xmlns:a16="http://schemas.microsoft.com/office/drawing/2014/main" id="{D4ACBBB6-A27A-4E19-AF8E-0123584480B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105128" y="6483896"/>
            <a:ext cx="1224136" cy="365125"/>
          </a:xfrm>
        </p:spPr>
        <p:txBody>
          <a:bodyPr/>
          <a:lstStyle/>
          <a:p>
            <a:fld id="{54998436-AE18-4F15-8B74-E861574123DF}" type="datetime1">
              <a:rPr lang="ru-RU" smtClean="0"/>
              <a:t>04.11.2024</a:t>
            </a:fld>
            <a:endParaRPr lang="ru-RU" dirty="0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FE9725CF-A102-4609-980F-A84C2B7F18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528" y="0"/>
            <a:ext cx="8460941" cy="620688"/>
          </a:xfrm>
        </p:spPr>
        <p:txBody>
          <a:bodyPr>
            <a:normAutofit/>
          </a:bodyPr>
          <a:lstStyle/>
          <a:p>
            <a:r>
              <a:rPr lang="en-US" sz="3000" dirty="0"/>
              <a:t>LHC Timeline and Data 	That We Have</a:t>
            </a:r>
            <a:endParaRPr lang="ru-RU" sz="3000" dirty="0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0D258538-F310-4031-98FD-5989F06B12A3}"/>
              </a:ext>
            </a:extLst>
          </p:cNvPr>
          <p:cNvSpPr/>
          <p:nvPr/>
        </p:nvSpPr>
        <p:spPr>
          <a:xfrm>
            <a:off x="57591" y="3717032"/>
            <a:ext cx="9431913" cy="28469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002060"/>
                </a:solidFill>
              </a:rPr>
              <a:t>CMS Dataset RUN2</a:t>
            </a:r>
          </a:p>
          <a:p>
            <a:pPr marL="742898" lvl="1" indent="-285750"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rgbClr val="002060"/>
                </a:solidFill>
              </a:rPr>
              <a:t>~16</a:t>
            </a:r>
            <a:r>
              <a:rPr lang="en-US" sz="1400" dirty="0">
                <a:solidFill>
                  <a:srgbClr val="002060"/>
                </a:solidFill>
              </a:rPr>
              <a:t>3</a:t>
            </a:r>
            <a:r>
              <a:rPr lang="ru-RU" sz="1400" dirty="0">
                <a:solidFill>
                  <a:srgbClr val="002060"/>
                </a:solidFill>
              </a:rPr>
              <a:t> fb</a:t>
            </a:r>
            <a:r>
              <a:rPr lang="ru-RU" sz="1400" baseline="30000" dirty="0">
                <a:solidFill>
                  <a:srgbClr val="002060"/>
                </a:solidFill>
              </a:rPr>
              <a:t>-1</a:t>
            </a:r>
            <a:r>
              <a:rPr lang="ru-RU" sz="1400" dirty="0">
                <a:solidFill>
                  <a:srgbClr val="002060"/>
                </a:solidFill>
              </a:rPr>
              <a:t>  </a:t>
            </a:r>
            <a:r>
              <a:rPr lang="ru-RU" sz="1400" dirty="0" err="1">
                <a:solidFill>
                  <a:srgbClr val="002060"/>
                </a:solidFill>
              </a:rPr>
              <a:t>of</a:t>
            </a:r>
            <a:r>
              <a:rPr lang="ru-RU" sz="1400" dirty="0">
                <a:solidFill>
                  <a:srgbClr val="002060"/>
                </a:solidFill>
              </a:rPr>
              <a:t> </a:t>
            </a:r>
            <a:r>
              <a:rPr lang="ru-RU" sz="1400" dirty="0" err="1">
                <a:solidFill>
                  <a:srgbClr val="002060"/>
                </a:solidFill>
              </a:rPr>
              <a:t>proton-proton</a:t>
            </a:r>
            <a:r>
              <a:rPr lang="ru-RU" sz="1400" dirty="0">
                <a:solidFill>
                  <a:srgbClr val="002060"/>
                </a:solidFill>
              </a:rPr>
              <a:t> </a:t>
            </a:r>
            <a:r>
              <a:rPr lang="ru-RU" sz="1400" dirty="0" err="1">
                <a:solidFill>
                  <a:srgbClr val="002060"/>
                </a:solidFill>
              </a:rPr>
              <a:t>collisions</a:t>
            </a:r>
            <a:r>
              <a:rPr lang="ru-RU" sz="1400" dirty="0">
                <a:solidFill>
                  <a:srgbClr val="002060"/>
                </a:solidFill>
              </a:rPr>
              <a:t> </a:t>
            </a:r>
            <a:r>
              <a:rPr lang="en-US" sz="1400" dirty="0">
                <a:solidFill>
                  <a:srgbClr val="002060"/>
                </a:solidFill>
              </a:rPr>
              <a:t>@</a:t>
            </a:r>
            <a:r>
              <a:rPr lang="ru-RU" sz="1400" dirty="0">
                <a:solidFill>
                  <a:srgbClr val="002060"/>
                </a:solidFill>
              </a:rPr>
              <a:t> 13 </a:t>
            </a:r>
            <a:r>
              <a:rPr lang="ru-RU" sz="1400" dirty="0" err="1">
                <a:solidFill>
                  <a:srgbClr val="002060"/>
                </a:solidFill>
              </a:rPr>
              <a:t>TeV</a:t>
            </a:r>
            <a:r>
              <a:rPr lang="ru-RU" sz="1400" dirty="0">
                <a:solidFill>
                  <a:srgbClr val="002060"/>
                </a:solidFill>
              </a:rPr>
              <a:t> </a:t>
            </a:r>
            <a:r>
              <a:rPr lang="en-US" sz="1400" dirty="0">
                <a:solidFill>
                  <a:srgbClr val="002060"/>
                </a:solidFill>
              </a:rPr>
              <a:t>is </a:t>
            </a:r>
            <a:r>
              <a:rPr lang="ru-RU" sz="1400" dirty="0" err="1">
                <a:solidFill>
                  <a:srgbClr val="002060"/>
                </a:solidFill>
              </a:rPr>
              <a:t>delivered</a:t>
            </a:r>
            <a:r>
              <a:rPr lang="ru-RU" sz="1400" dirty="0">
                <a:solidFill>
                  <a:srgbClr val="002060"/>
                </a:solidFill>
              </a:rPr>
              <a:t> </a:t>
            </a:r>
            <a:endParaRPr lang="en-US" sz="1400" dirty="0">
              <a:solidFill>
                <a:srgbClr val="002060"/>
              </a:solidFill>
            </a:endParaRPr>
          </a:p>
          <a:p>
            <a:pPr marL="742898" lvl="1" indent="-285750">
              <a:buFont typeface="Wingdings" panose="05000000000000000000" pitchFamily="2" charset="2"/>
              <a:buChar char="ü"/>
            </a:pPr>
            <a:r>
              <a:rPr lang="en-US" sz="1400" dirty="0">
                <a:solidFill>
                  <a:srgbClr val="002060"/>
                </a:solidFill>
              </a:rPr>
              <a:t>151.78 </a:t>
            </a:r>
            <a:r>
              <a:rPr lang="ru-RU" sz="1400" dirty="0">
                <a:solidFill>
                  <a:srgbClr val="002060"/>
                </a:solidFill>
              </a:rPr>
              <a:t>fb</a:t>
            </a:r>
            <a:r>
              <a:rPr lang="ru-RU" sz="1400" baseline="30000" dirty="0">
                <a:solidFill>
                  <a:srgbClr val="002060"/>
                </a:solidFill>
              </a:rPr>
              <a:t>-1</a:t>
            </a:r>
            <a:r>
              <a:rPr lang="en-US" sz="1400" baseline="30000" dirty="0">
                <a:solidFill>
                  <a:srgbClr val="002060"/>
                </a:solidFill>
              </a:rPr>
              <a:t>  </a:t>
            </a:r>
            <a:r>
              <a:rPr lang="en-US" sz="1400" dirty="0">
                <a:solidFill>
                  <a:srgbClr val="002060"/>
                </a:solidFill>
              </a:rPr>
              <a:t>is recorded by CMS (data-taking efficiency ~93% )</a:t>
            </a:r>
            <a:endParaRPr lang="en-US" sz="1600" dirty="0">
              <a:solidFill>
                <a:srgbClr val="002060"/>
              </a:solidFill>
            </a:endParaRPr>
          </a:p>
          <a:p>
            <a:endParaRPr lang="en-US" sz="500" dirty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002060"/>
                </a:solidFill>
              </a:rPr>
              <a:t>CMS Dataset RUN3</a:t>
            </a:r>
          </a:p>
          <a:p>
            <a:pPr marL="742898" lvl="1" indent="-285750"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rgbClr val="002060"/>
                </a:solidFill>
              </a:rPr>
              <a:t>196</a:t>
            </a:r>
            <a:r>
              <a:rPr lang="en-US" sz="1400" dirty="0">
                <a:solidFill>
                  <a:srgbClr val="002060"/>
                </a:solidFill>
              </a:rPr>
              <a:t>.</a:t>
            </a:r>
            <a:r>
              <a:rPr lang="ru-RU" sz="1400" dirty="0">
                <a:solidFill>
                  <a:srgbClr val="002060"/>
                </a:solidFill>
              </a:rPr>
              <a:t>35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ru-RU" sz="1400" dirty="0">
                <a:solidFill>
                  <a:srgbClr val="002060"/>
                </a:solidFill>
              </a:rPr>
              <a:t>fb</a:t>
            </a:r>
            <a:r>
              <a:rPr lang="ru-RU" sz="1400" baseline="30000" dirty="0">
                <a:solidFill>
                  <a:srgbClr val="002060"/>
                </a:solidFill>
              </a:rPr>
              <a:t>-1</a:t>
            </a:r>
            <a:r>
              <a:rPr lang="en-US" sz="1400" baseline="30000" dirty="0">
                <a:solidFill>
                  <a:srgbClr val="002060"/>
                </a:solidFill>
              </a:rPr>
              <a:t> </a:t>
            </a:r>
            <a:r>
              <a:rPr lang="en-US" sz="1400" dirty="0">
                <a:solidFill>
                  <a:srgbClr val="002060"/>
                </a:solidFill>
              </a:rPr>
              <a:t>is already delivered @ 13.6 </a:t>
            </a:r>
            <a:r>
              <a:rPr lang="en-US" sz="1400" dirty="0" err="1">
                <a:solidFill>
                  <a:srgbClr val="002060"/>
                </a:solidFill>
              </a:rPr>
              <a:t>TeV</a:t>
            </a:r>
            <a:r>
              <a:rPr lang="en-US" sz="1400" dirty="0">
                <a:solidFill>
                  <a:srgbClr val="002060"/>
                </a:solidFill>
              </a:rPr>
              <a:t> during the RUN3 </a:t>
            </a:r>
          </a:p>
          <a:p>
            <a:pPr marL="742898" lvl="1" indent="-285750"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rgbClr val="002060"/>
                </a:solidFill>
              </a:rPr>
              <a:t>180</a:t>
            </a:r>
            <a:r>
              <a:rPr lang="en-US" sz="1400" dirty="0">
                <a:solidFill>
                  <a:srgbClr val="002060"/>
                </a:solidFill>
              </a:rPr>
              <a:t>.</a:t>
            </a:r>
            <a:r>
              <a:rPr lang="ru-RU" sz="1400" dirty="0">
                <a:solidFill>
                  <a:srgbClr val="002060"/>
                </a:solidFill>
              </a:rPr>
              <a:t>84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ru-RU" sz="1400" dirty="0">
                <a:solidFill>
                  <a:srgbClr val="002060"/>
                </a:solidFill>
              </a:rPr>
              <a:t>fb</a:t>
            </a:r>
            <a:r>
              <a:rPr lang="ru-RU" sz="1400" baseline="30000" dirty="0">
                <a:solidFill>
                  <a:srgbClr val="002060"/>
                </a:solidFill>
              </a:rPr>
              <a:t>-1</a:t>
            </a:r>
            <a:r>
              <a:rPr lang="en-US" sz="1400" baseline="30000" dirty="0">
                <a:solidFill>
                  <a:srgbClr val="002060"/>
                </a:solidFill>
              </a:rPr>
              <a:t>  </a:t>
            </a:r>
            <a:r>
              <a:rPr lang="en-US" sz="1400" dirty="0">
                <a:solidFill>
                  <a:srgbClr val="002060"/>
                </a:solidFill>
              </a:rPr>
              <a:t>is recorded by CMS (data-taking efficiency ~92% )</a:t>
            </a:r>
          </a:p>
          <a:p>
            <a:pPr marL="742898" lvl="1" indent="-285750"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rgbClr val="002060"/>
                </a:solidFill>
              </a:rPr>
              <a:t>~</a:t>
            </a:r>
            <a:r>
              <a:rPr lang="en-US" sz="1400" dirty="0">
                <a:solidFill>
                  <a:srgbClr val="002060"/>
                </a:solidFill>
              </a:rPr>
              <a:t>93%</a:t>
            </a:r>
            <a:r>
              <a:rPr lang="en-US" sz="1400" baseline="30000" dirty="0">
                <a:solidFill>
                  <a:srgbClr val="002060"/>
                </a:solidFill>
              </a:rPr>
              <a:t> </a:t>
            </a:r>
            <a:r>
              <a:rPr lang="en-US" sz="1400" dirty="0">
                <a:solidFill>
                  <a:srgbClr val="002060"/>
                </a:solidFill>
              </a:rPr>
              <a:t>of collected data “good for physics” in 2023 (</a:t>
            </a:r>
            <a:r>
              <a:rPr lang="ru-RU" sz="1400" dirty="0">
                <a:solidFill>
                  <a:srgbClr val="002060"/>
                </a:solidFill>
              </a:rPr>
              <a:t>9</a:t>
            </a:r>
            <a:r>
              <a:rPr lang="en-US" sz="1400" dirty="0">
                <a:solidFill>
                  <a:srgbClr val="002060"/>
                </a:solidFill>
              </a:rPr>
              <a:t>1</a:t>
            </a:r>
            <a:r>
              <a:rPr lang="ru-RU" sz="1400" dirty="0">
                <a:solidFill>
                  <a:srgbClr val="002060"/>
                </a:solidFill>
              </a:rPr>
              <a:t>%</a:t>
            </a:r>
            <a:r>
              <a:rPr lang="en-US" sz="1400" dirty="0">
                <a:solidFill>
                  <a:srgbClr val="002060"/>
                </a:solidFill>
              </a:rPr>
              <a:t> in 2022)</a:t>
            </a:r>
            <a:endParaRPr lang="ru-RU" sz="1400" dirty="0">
              <a:solidFill>
                <a:srgbClr val="002060"/>
              </a:solidFill>
            </a:endParaRPr>
          </a:p>
          <a:p>
            <a:pPr marL="742898" lvl="1" indent="-285750">
              <a:buFont typeface="Wingdings" panose="05000000000000000000" pitchFamily="2" charset="2"/>
              <a:buChar char="ü"/>
            </a:pPr>
            <a:r>
              <a:rPr lang="en-US" sz="1400" dirty="0">
                <a:solidFill>
                  <a:srgbClr val="002060"/>
                </a:solidFill>
              </a:rPr>
              <a:t>number of pp interactions per beam crossing (PU): </a:t>
            </a:r>
            <a:r>
              <a:rPr lang="el-GR" sz="1400" dirty="0">
                <a:solidFill>
                  <a:srgbClr val="002060"/>
                </a:solidFill>
                <a:sym typeface="Symbol" panose="05050102010706020507" pitchFamily="18" charset="2"/>
              </a:rPr>
              <a:t></a:t>
            </a:r>
            <a:r>
              <a:rPr lang="en-US" sz="1400" dirty="0">
                <a:solidFill>
                  <a:srgbClr val="002060"/>
                </a:solidFill>
                <a:sym typeface="Symbol" panose="05050102010706020507" pitchFamily="18" charset="2"/>
              </a:rPr>
              <a:t> = 5</a:t>
            </a:r>
            <a:r>
              <a:rPr lang="ru-RU" sz="1400" dirty="0">
                <a:solidFill>
                  <a:srgbClr val="002060"/>
                </a:solidFill>
                <a:sym typeface="Symbol" panose="05050102010706020507" pitchFamily="18" charset="2"/>
              </a:rPr>
              <a:t>7</a:t>
            </a:r>
            <a:r>
              <a:rPr lang="en-US" sz="1400" dirty="0">
                <a:solidFill>
                  <a:srgbClr val="002060"/>
                </a:solidFill>
                <a:sym typeface="Symbol" panose="05050102010706020507" pitchFamily="18" charset="2"/>
              </a:rPr>
              <a:t> for 202</a:t>
            </a:r>
            <a:r>
              <a:rPr lang="ru-RU" sz="1400" dirty="0">
                <a:solidFill>
                  <a:srgbClr val="002060"/>
                </a:solidFill>
                <a:sym typeface="Symbol" panose="05050102010706020507" pitchFamily="18" charset="2"/>
              </a:rPr>
              <a:t>4</a:t>
            </a:r>
            <a:endParaRPr lang="en-US" sz="1400" dirty="0">
              <a:solidFill>
                <a:srgbClr val="002060"/>
              </a:solidFill>
            </a:endParaRPr>
          </a:p>
          <a:p>
            <a:pPr marL="742898" lvl="1" indent="-285750">
              <a:buFont typeface="Wingdings" panose="05000000000000000000" pitchFamily="2" charset="2"/>
              <a:buChar char="ü"/>
            </a:pPr>
            <a:endParaRPr lang="en-US" sz="500" dirty="0">
              <a:solidFill>
                <a:srgbClr val="002060"/>
              </a:solidFill>
            </a:endParaRPr>
          </a:p>
          <a:p>
            <a:pPr marL="285750" lvl="1" indent="-285750"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srgbClr val="002060"/>
                </a:solidFill>
              </a:rPr>
              <a:t>~</a:t>
            </a:r>
            <a:r>
              <a:rPr lang="en-US" sz="1600" dirty="0">
                <a:solidFill>
                  <a:srgbClr val="002060"/>
                </a:solidFill>
              </a:rPr>
              <a:t>260</a:t>
            </a:r>
            <a:r>
              <a:rPr lang="ru-RU" sz="1600" dirty="0">
                <a:solidFill>
                  <a:srgbClr val="002060"/>
                </a:solidFill>
              </a:rPr>
              <a:t> fb</a:t>
            </a:r>
            <a:r>
              <a:rPr lang="ru-RU" sz="1600" baseline="30000" dirty="0">
                <a:solidFill>
                  <a:srgbClr val="002060"/>
                </a:solidFill>
              </a:rPr>
              <a:t>-1</a:t>
            </a:r>
            <a:r>
              <a:rPr lang="en-US" sz="1600" dirty="0">
                <a:solidFill>
                  <a:srgbClr val="002060"/>
                </a:solidFill>
              </a:rPr>
              <a:t> it is expected @ 13.6 </a:t>
            </a:r>
            <a:r>
              <a:rPr lang="en-US" sz="1600" dirty="0" err="1">
                <a:solidFill>
                  <a:srgbClr val="002060"/>
                </a:solidFill>
              </a:rPr>
              <a:t>TeV</a:t>
            </a:r>
            <a:r>
              <a:rPr lang="en-US" sz="1600" dirty="0">
                <a:solidFill>
                  <a:srgbClr val="002060"/>
                </a:solidFill>
              </a:rPr>
              <a:t> for the end of the RUN3 (450 </a:t>
            </a:r>
            <a:r>
              <a:rPr lang="ru-RU" sz="1600" dirty="0">
                <a:solidFill>
                  <a:srgbClr val="002060"/>
                </a:solidFill>
              </a:rPr>
              <a:t>fb</a:t>
            </a:r>
            <a:r>
              <a:rPr lang="ru-RU" sz="1600" baseline="30000" dirty="0">
                <a:solidFill>
                  <a:srgbClr val="002060"/>
                </a:solidFill>
              </a:rPr>
              <a:t>-1</a:t>
            </a:r>
            <a:r>
              <a:rPr lang="ru-RU" sz="1600" dirty="0">
                <a:solidFill>
                  <a:srgbClr val="002060"/>
                </a:solidFill>
              </a:rPr>
              <a:t>, </a:t>
            </a:r>
            <a:r>
              <a:rPr lang="en-US" sz="1600" dirty="0">
                <a:solidFill>
                  <a:srgbClr val="002060"/>
                </a:solidFill>
              </a:rPr>
              <a:t>in total </a:t>
            </a:r>
          </a:p>
          <a:p>
            <a:pPr marL="0" lvl="1"/>
            <a:r>
              <a:rPr lang="en-US" sz="1600" dirty="0">
                <a:solidFill>
                  <a:srgbClr val="002060"/>
                </a:solidFill>
              </a:rPr>
              <a:t>        for RUN1/2/3)</a:t>
            </a:r>
          </a:p>
          <a:p>
            <a:pPr marL="0" lvl="1"/>
            <a:endParaRPr lang="en-US" sz="500" dirty="0">
              <a:solidFill>
                <a:srgbClr val="002060"/>
              </a:solidFill>
            </a:endParaRPr>
          </a:p>
          <a:p>
            <a:pPr marL="285750" lvl="1" indent="-285750"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002060"/>
                </a:solidFill>
              </a:rPr>
              <a:t>  </a:t>
            </a:r>
            <a:r>
              <a:rPr lang="en-US" sz="1600" dirty="0" err="1">
                <a:solidFill>
                  <a:srgbClr val="002060"/>
                </a:solidFill>
              </a:rPr>
              <a:t>pPb</a:t>
            </a:r>
            <a:r>
              <a:rPr lang="en-US" sz="1600" dirty="0">
                <a:solidFill>
                  <a:srgbClr val="002060"/>
                </a:solidFill>
              </a:rPr>
              <a:t> and </a:t>
            </a:r>
            <a:r>
              <a:rPr lang="en-US" sz="1600" dirty="0" err="1">
                <a:solidFill>
                  <a:srgbClr val="002060"/>
                </a:solidFill>
              </a:rPr>
              <a:t>PbPb</a:t>
            </a:r>
            <a:r>
              <a:rPr lang="en-US" sz="1600" dirty="0">
                <a:solidFill>
                  <a:srgbClr val="002060"/>
                </a:solidFill>
              </a:rPr>
              <a:t> Runs</a:t>
            </a:r>
            <a:endParaRPr lang="ru-RU" sz="1600" dirty="0">
              <a:solidFill>
                <a:srgbClr val="002060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0A794E5-CAF6-4989-B0E7-3A433E1400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910" y="702914"/>
            <a:ext cx="6483280" cy="2788390"/>
          </a:xfrm>
          <a:prstGeom prst="rect">
            <a:avLst/>
          </a:prstGeom>
        </p:spPr>
      </p:pic>
      <p:sp>
        <p:nvSpPr>
          <p:cNvPr id="6" name="Стрелка: вправо 5">
            <a:extLst>
              <a:ext uri="{FF2B5EF4-FFF2-40B4-BE49-F238E27FC236}">
                <a16:creationId xmlns:a16="http://schemas.microsoft.com/office/drawing/2014/main" id="{1F1F7A27-690D-4462-A709-6A8CFA951EA6}"/>
              </a:ext>
            </a:extLst>
          </p:cNvPr>
          <p:cNvSpPr/>
          <p:nvPr/>
        </p:nvSpPr>
        <p:spPr>
          <a:xfrm rot="16200000">
            <a:off x="3869743" y="3436223"/>
            <a:ext cx="288032" cy="288032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B6B4EAD-7458-4A48-B6B7-BEAE9ED4DD18}"/>
              </a:ext>
            </a:extLst>
          </p:cNvPr>
          <p:cNvSpPr txBox="1"/>
          <p:nvPr/>
        </p:nvSpPr>
        <p:spPr>
          <a:xfrm>
            <a:off x="3473426" y="3707740"/>
            <a:ext cx="13355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We are here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03213C61-B923-48E1-B5B8-767BCDF4B4FE}"/>
              </a:ext>
            </a:extLst>
          </p:cNvPr>
          <p:cNvSpPr/>
          <p:nvPr/>
        </p:nvSpPr>
        <p:spPr>
          <a:xfrm>
            <a:off x="6321152" y="476672"/>
            <a:ext cx="350993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C00000"/>
                </a:solidFill>
              </a:rPr>
              <a:t>CMS Luminosity Information </a:t>
            </a:r>
            <a:endParaRPr lang="en-US" sz="1400" dirty="0">
              <a:solidFill>
                <a:srgbClr val="C00000"/>
              </a:solidFill>
              <a:hlinkClick r:id="rId5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en-US" sz="1400" dirty="0">
                <a:hlinkClick r:id="rId6"/>
              </a:rPr>
              <a:t>https://twiki.cern.ch/twiki/bin/view/CMSPublic/LumiPublicResults</a:t>
            </a:r>
            <a:r>
              <a:rPr lang="en-US" sz="1400" dirty="0"/>
              <a:t> </a:t>
            </a:r>
            <a:endParaRPr lang="ru-RU" sz="1400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F5F4682-679B-439C-81B4-D234C7B5B242}"/>
              </a:ext>
            </a:extLst>
          </p:cNvPr>
          <p:cNvSpPr/>
          <p:nvPr/>
        </p:nvSpPr>
        <p:spPr>
          <a:xfrm>
            <a:off x="992559" y="3456269"/>
            <a:ext cx="182319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err="1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</a:t>
            </a:r>
            <a:r>
              <a:rPr lang="en-US" sz="1400" baseline="-25000" dirty="0" err="1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inst</a:t>
            </a:r>
            <a:r>
              <a:rPr lang="en-US" sz="1400" baseline="-25000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= 2.1×10</a:t>
            </a:r>
            <a:r>
              <a:rPr lang="en-US" sz="1400" baseline="30000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34</a:t>
            </a:r>
            <a:r>
              <a:rPr lang="en-US" sz="1400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cm</a:t>
            </a:r>
            <a:r>
              <a:rPr lang="en-US" sz="1400" baseline="30000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−2</a:t>
            </a:r>
            <a:r>
              <a:rPr lang="en-US" sz="1400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en-US" sz="1400" baseline="30000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−1</a:t>
            </a:r>
            <a:endParaRPr lang="ru-RU" sz="1400" baseline="30000" dirty="0">
              <a:solidFill>
                <a:srgbClr val="C00000"/>
              </a:solidFill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B71721A5-F098-48EA-8429-CCD727A8FFD9}"/>
              </a:ext>
            </a:extLst>
          </p:cNvPr>
          <p:cNvSpPr/>
          <p:nvPr/>
        </p:nvSpPr>
        <p:spPr>
          <a:xfrm>
            <a:off x="4974812" y="3426351"/>
            <a:ext cx="182319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err="1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</a:t>
            </a:r>
            <a:r>
              <a:rPr lang="en-US" sz="1400" baseline="-25000" dirty="0" err="1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iinst</a:t>
            </a:r>
            <a:r>
              <a:rPr lang="en-US" sz="1400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= 7.5×10</a:t>
            </a:r>
            <a:r>
              <a:rPr lang="en-US" sz="1400" baseline="30000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34</a:t>
            </a:r>
            <a:r>
              <a:rPr lang="en-US" sz="1400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cm</a:t>
            </a:r>
            <a:r>
              <a:rPr lang="en-US" sz="1400" baseline="30000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−2</a:t>
            </a:r>
            <a:r>
              <a:rPr lang="en-US" sz="1400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en-US" sz="1400" baseline="30000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−1</a:t>
            </a:r>
            <a:endParaRPr lang="ru-RU" sz="1400" baseline="30000" dirty="0">
              <a:solidFill>
                <a:srgbClr val="C00000"/>
              </a:solidFill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1915ED97-321E-4AA4-8F9C-A05487D5C3C6}"/>
              </a:ext>
            </a:extLst>
          </p:cNvPr>
          <p:cNvSpPr/>
          <p:nvPr/>
        </p:nvSpPr>
        <p:spPr>
          <a:xfrm>
            <a:off x="6609184" y="6074712"/>
            <a:ext cx="3241804" cy="73866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C00000"/>
                </a:solidFill>
              </a:rPr>
              <a:t>CMS Data Quality Information </a:t>
            </a:r>
            <a:endParaRPr lang="en-US" sz="1400" dirty="0">
              <a:solidFill>
                <a:srgbClr val="C00000"/>
              </a:solidFill>
              <a:hlinkClick r:id="rId5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en-US" sz="1400" dirty="0">
                <a:hlinkClick r:id="rId5"/>
              </a:rPr>
              <a:t>https://twiki.cern.ch/twiki/bin/view/CMSPublic/DataQuality</a:t>
            </a:r>
            <a:r>
              <a:rPr lang="en-US" sz="1400" dirty="0"/>
              <a:t>   </a:t>
            </a:r>
            <a:endParaRPr lang="ru-RU" sz="1400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406885F-2884-4F69-ACE6-CE7B162E0A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Sergei Shmatov, SILAFAE 2024, Cinvestav, Mexico</a:t>
            </a:r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4CBAF20-9A99-4277-9BD4-68E6FD125D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B4A73-5931-42FD-882D-05F401D05453}" type="slidenum">
              <a:rPr lang="ru-RU" smtClean="0"/>
              <a:pPr/>
              <a:t>4</a:t>
            </a:fld>
            <a:endParaRPr lang="ru-RU" dirty="0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7CD921E1-3138-4097-88D0-31A883882D2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5016" y="3572673"/>
            <a:ext cx="3100805" cy="2325604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FF977038-540E-4B33-80F9-B5F6AABC8894}"/>
              </a:ext>
            </a:extLst>
          </p:cNvPr>
          <p:cNvSpPr txBox="1"/>
          <p:nvPr/>
        </p:nvSpPr>
        <p:spPr>
          <a:xfrm>
            <a:off x="6897216" y="2348880"/>
            <a:ext cx="12747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C00000"/>
                </a:solidFill>
                <a:sym typeface="Symbol" panose="05050102010706020507" pitchFamily="18" charset="2"/>
              </a:rPr>
              <a:t>  3</a:t>
            </a:r>
            <a:r>
              <a:rPr lang="en-US" dirty="0">
                <a:solidFill>
                  <a:srgbClr val="C00000"/>
                </a:solidFill>
                <a:sym typeface="Symbol" panose="05050102010706020507" pitchFamily="18" charset="2"/>
              </a:rPr>
              <a:t>9</a:t>
            </a:r>
            <a:r>
              <a:rPr lang="ru-RU" dirty="0">
                <a:solidFill>
                  <a:srgbClr val="C00000"/>
                </a:solidFill>
                <a:sym typeface="Symbol" panose="05050102010706020507" pitchFamily="18" charset="2"/>
              </a:rPr>
              <a:t>0 </a:t>
            </a:r>
            <a:r>
              <a:rPr lang="en-US" dirty="0">
                <a:solidFill>
                  <a:srgbClr val="C00000"/>
                </a:solidFill>
                <a:sym typeface="Symbol" panose="05050102010706020507" pitchFamily="18" charset="2"/>
              </a:rPr>
              <a:t>fb</a:t>
            </a:r>
            <a:r>
              <a:rPr lang="en-US" baseline="30000" dirty="0">
                <a:solidFill>
                  <a:srgbClr val="C00000"/>
                </a:solidFill>
                <a:sym typeface="Symbol" panose="05050102010706020507" pitchFamily="18" charset="2"/>
              </a:rPr>
              <a:t>-1</a:t>
            </a:r>
            <a:endParaRPr lang="ru-RU" baseline="30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130976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D1AB975-3F93-42E5-96A0-98517CB240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4688" y="1133455"/>
            <a:ext cx="7642719" cy="517586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1A497F-EFA5-42F2-9D62-4FC15854A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 dirty="0"/>
              <a:t>Summary of HLO </a:t>
            </a:r>
            <a:r>
              <a:rPr lang="en-US" sz="3000" dirty="0" err="1"/>
              <a:t>Strinjent</a:t>
            </a:r>
            <a:r>
              <a:rPr lang="en-US" sz="3000" dirty="0"/>
              <a:t> Tests</a:t>
            </a:r>
            <a:endParaRPr lang="ru-RU" sz="30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1E0D80E-F89F-4D26-9FE3-3BCD0BC3C041}"/>
              </a:ext>
            </a:extLst>
          </p:cNvPr>
          <p:cNvSpPr txBox="1"/>
          <p:nvPr/>
        </p:nvSpPr>
        <p:spPr>
          <a:xfrm>
            <a:off x="56456" y="3717032"/>
            <a:ext cx="21602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u="sng" dirty="0">
                <a:solidFill>
                  <a:srgbClr val="FF0000"/>
                </a:solidFill>
              </a:rPr>
              <a:t>Agree with the Standard Model predictions!</a:t>
            </a:r>
            <a:endParaRPr lang="ru-RU" u="sng" dirty="0">
              <a:solidFill>
                <a:srgbClr val="FF0000"/>
              </a:solidFill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63674949-4131-4348-8E1C-64A4E1B20EBC}"/>
              </a:ext>
            </a:extLst>
          </p:cNvPr>
          <p:cNvSpPr/>
          <p:nvPr/>
        </p:nvSpPr>
        <p:spPr>
          <a:xfrm>
            <a:off x="250061" y="1360327"/>
            <a:ext cx="1534587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V+jets</a:t>
            </a:r>
            <a:r>
              <a:rPr lang="en-US" dirty="0"/>
              <a:t> </a:t>
            </a:r>
            <a:r>
              <a:rPr lang="en-US" dirty="0" err="1"/>
              <a:t>VV+jets</a:t>
            </a:r>
            <a:endParaRPr lang="en-US" dirty="0"/>
          </a:p>
          <a:p>
            <a:r>
              <a:rPr lang="en-US" dirty="0" err="1"/>
              <a:t>tt</a:t>
            </a:r>
            <a:r>
              <a:rPr lang="en-US" dirty="0"/>
              <a:t> + jets</a:t>
            </a:r>
          </a:p>
          <a:p>
            <a:r>
              <a:rPr lang="en-US" dirty="0"/>
              <a:t>h + jets</a:t>
            </a:r>
          </a:p>
          <a:p>
            <a:endParaRPr lang="en-US" dirty="0"/>
          </a:p>
          <a:p>
            <a:r>
              <a:rPr lang="en-US" dirty="0"/>
              <a:t>up to 4 jets </a:t>
            </a:r>
            <a:endParaRPr lang="ru-RU" dirty="0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F2B860C1-9235-4E71-BDD6-958D1C3CA300}"/>
              </a:ext>
            </a:extLst>
          </p:cNvPr>
          <p:cNvSpPr/>
          <p:nvPr/>
        </p:nvSpPr>
        <p:spPr>
          <a:xfrm>
            <a:off x="56456" y="611977"/>
            <a:ext cx="78488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C00000"/>
                </a:solidFill>
              </a:rPr>
              <a:t>Summary of the cross sections standard model particles produced in association with jets</a:t>
            </a:r>
          </a:p>
          <a:p>
            <a:r>
              <a:rPr lang="en-US" sz="1600" b="1" dirty="0">
                <a:solidFill>
                  <a:srgbClr val="C00000"/>
                </a:solidFill>
                <a:hlinkClick r:id="rId3"/>
              </a:rPr>
              <a:t>https://twiki.cern.ch/twiki/bin/view/CMSPublic/PhysicsResultsCombined</a:t>
            </a:r>
            <a:r>
              <a:rPr lang="en-US" sz="1600" b="1" dirty="0">
                <a:solidFill>
                  <a:srgbClr val="C00000"/>
                </a:solidFill>
              </a:rPr>
              <a:t>  </a:t>
            </a:r>
          </a:p>
        </p:txBody>
      </p:sp>
      <p:sp>
        <p:nvSpPr>
          <p:cNvPr id="11" name="Дата 3">
            <a:extLst>
              <a:ext uri="{FF2B5EF4-FFF2-40B4-BE49-F238E27FC236}">
                <a16:creationId xmlns:a16="http://schemas.microsoft.com/office/drawing/2014/main" id="{4DAE8FB4-BE39-4A9A-8670-D50A277B17F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105128" y="6483896"/>
            <a:ext cx="1224136" cy="365125"/>
          </a:xfrm>
        </p:spPr>
        <p:txBody>
          <a:bodyPr/>
          <a:lstStyle/>
          <a:p>
            <a:fld id="{2935ADA0-9F2C-491C-8F7A-4C459614DE78}" type="datetime1">
              <a:rPr lang="ru-RU" smtClean="0"/>
              <a:t>04.11.2024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CE14A28-DC74-40AE-9E9B-80B4222E94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Sergei Shmatov, SILAFAE 2024, Cinvestav, Mexico</a:t>
            </a:r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C382D81-3272-47C8-AF4F-093675C2F7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B4A73-5931-42FD-882D-05F401D05453}" type="slidenum">
              <a:rPr lang="ru-RU" smtClean="0"/>
              <a:pPr/>
              <a:t>40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8351114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4528" y="0"/>
            <a:ext cx="8460941" cy="595475"/>
          </a:xfrm>
        </p:spPr>
        <p:txBody>
          <a:bodyPr>
            <a:normAutofit/>
          </a:bodyPr>
          <a:lstStyle/>
          <a:p>
            <a:r>
              <a:rPr lang="en-US" sz="3000" dirty="0"/>
              <a:t>What does  Brazilian Flag mean? </a:t>
            </a:r>
            <a:endParaRPr lang="ru-RU" sz="3000" dirty="0"/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F01B745A-480D-455F-94BA-77C9A46A8C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1156" y="1788851"/>
            <a:ext cx="4352290" cy="3131286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AFE987A2-99BE-4E25-BF6F-9A2FF8F4FB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186" y="1802775"/>
            <a:ext cx="4026129" cy="2954358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7900299E-2CE4-4285-A711-EFF5C2DD3C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1315" y="5353987"/>
            <a:ext cx="5614685" cy="887845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E9636188-692E-40CC-8917-9AED20B016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4659" y="5321035"/>
            <a:ext cx="3956253" cy="920797"/>
          </a:xfrm>
          <a:prstGeom prst="rect">
            <a:avLst/>
          </a:prstGeom>
        </p:spPr>
      </p:pic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B71B5DDB-113E-41A3-B56B-FBDF7071DAD6}"/>
              </a:ext>
            </a:extLst>
          </p:cNvPr>
          <p:cNvSpPr/>
          <p:nvPr/>
        </p:nvSpPr>
        <p:spPr>
          <a:xfrm>
            <a:off x="1082368" y="1124744"/>
            <a:ext cx="40866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2060"/>
                </a:solidFill>
              </a:rPr>
              <a:t>Extended gauge models</a:t>
            </a: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32D721ED-95B2-431E-9724-342EDEE9E3C5}"/>
              </a:ext>
            </a:extLst>
          </p:cNvPr>
          <p:cNvSpPr/>
          <p:nvPr/>
        </p:nvSpPr>
        <p:spPr>
          <a:xfrm>
            <a:off x="4579347" y="1124744"/>
            <a:ext cx="555822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2060"/>
                </a:solidFill>
              </a:rPr>
              <a:t>Models of low-energy gravity </a:t>
            </a:r>
            <a:r>
              <a:rPr lang="ru-RU" dirty="0">
                <a:solidFill>
                  <a:srgbClr val="002060"/>
                </a:solidFill>
              </a:rPr>
              <a:t>(</a:t>
            </a:r>
            <a:r>
              <a:rPr lang="en-US" dirty="0">
                <a:solidFill>
                  <a:srgbClr val="002060"/>
                </a:solidFill>
              </a:rPr>
              <a:t>RS1-type scenario of ED)</a:t>
            </a:r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F6DB3B40-92E1-4800-AE10-AA8ED20759CA}"/>
              </a:ext>
            </a:extLst>
          </p:cNvPr>
          <p:cNvSpPr/>
          <p:nvPr/>
        </p:nvSpPr>
        <p:spPr>
          <a:xfrm>
            <a:off x="712912" y="4859868"/>
            <a:ext cx="89289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Model-independent limits on cross section</a:t>
            </a:r>
            <a:r>
              <a:rPr lang="ru-RU" dirty="0">
                <a:solidFill>
                  <a:srgbClr val="C00000"/>
                </a:solidFill>
              </a:rPr>
              <a:t> (</a:t>
            </a:r>
            <a:r>
              <a:rPr lang="en-US" dirty="0">
                <a:solidFill>
                  <a:srgbClr val="C00000"/>
                </a:solidFill>
              </a:rPr>
              <a:t>in narrow width approximation,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en-US" dirty="0">
                <a:solidFill>
                  <a:srgbClr val="C00000"/>
                </a:solidFill>
              </a:rPr>
              <a:t>NWA</a:t>
            </a:r>
            <a:r>
              <a:rPr lang="ru-RU" dirty="0">
                <a:solidFill>
                  <a:srgbClr val="C00000"/>
                </a:solidFill>
              </a:rPr>
              <a:t>)</a:t>
            </a:r>
            <a:endParaRPr lang="en-US" dirty="0">
              <a:solidFill>
                <a:srgbClr val="C00000"/>
              </a:solidFill>
            </a:endParaRPr>
          </a:p>
        </p:txBody>
      </p:sp>
      <p:cxnSp>
        <p:nvCxnSpPr>
          <p:cNvPr id="36" name="Прямая со стрелкой 35">
            <a:extLst>
              <a:ext uri="{FF2B5EF4-FFF2-40B4-BE49-F238E27FC236}">
                <a16:creationId xmlns:a16="http://schemas.microsoft.com/office/drawing/2014/main" id="{9C77437B-3A22-4787-9A07-E7E570CEE020}"/>
              </a:ext>
            </a:extLst>
          </p:cNvPr>
          <p:cNvCxnSpPr/>
          <p:nvPr/>
        </p:nvCxnSpPr>
        <p:spPr>
          <a:xfrm flipH="1" flipV="1">
            <a:off x="2792760" y="3995772"/>
            <a:ext cx="504056" cy="924365"/>
          </a:xfrm>
          <a:prstGeom prst="straightConnector1">
            <a:avLst/>
          </a:prstGeom>
          <a:ln w="254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>
            <a:extLst>
              <a:ext uri="{FF2B5EF4-FFF2-40B4-BE49-F238E27FC236}">
                <a16:creationId xmlns:a16="http://schemas.microsoft.com/office/drawing/2014/main" id="{C00EDF53-88E8-451C-AC4A-FF50466C3EE5}"/>
              </a:ext>
            </a:extLst>
          </p:cNvPr>
          <p:cNvCxnSpPr>
            <a:cxnSpLocks/>
          </p:cNvCxnSpPr>
          <p:nvPr/>
        </p:nvCxnSpPr>
        <p:spPr>
          <a:xfrm flipV="1">
            <a:off x="5961112" y="3923764"/>
            <a:ext cx="583208" cy="996374"/>
          </a:xfrm>
          <a:prstGeom prst="straightConnector1">
            <a:avLst/>
          </a:prstGeom>
          <a:ln w="254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EF7137CD-9208-42AA-8B37-EAA3086ECB9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00652" y="508576"/>
            <a:ext cx="3287968" cy="62068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E0189BA-58EC-462D-BC02-0F94B0BCA960}"/>
              </a:ext>
            </a:extLst>
          </p:cNvPr>
          <p:cNvSpPr txBox="1"/>
          <p:nvPr/>
        </p:nvSpPr>
        <p:spPr>
          <a:xfrm>
            <a:off x="56456" y="652626"/>
            <a:ext cx="19490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C00000"/>
                </a:solidFill>
              </a:rPr>
              <a:t>Dimuon example</a:t>
            </a:r>
            <a:endParaRPr lang="ru-RU" sz="2000" dirty="0">
              <a:solidFill>
                <a:srgbClr val="C00000"/>
              </a:solidFill>
            </a:endParaRPr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ACD38AED-F280-4A0E-81D8-E1007EC5B857}"/>
              </a:ext>
            </a:extLst>
          </p:cNvPr>
          <p:cNvSpPr/>
          <p:nvPr/>
        </p:nvSpPr>
        <p:spPr>
          <a:xfrm>
            <a:off x="2813817" y="1412776"/>
            <a:ext cx="32879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C00000"/>
                </a:solidFill>
              </a:rPr>
              <a:t>BSM predictions </a:t>
            </a:r>
          </a:p>
        </p:txBody>
      </p:sp>
      <p:cxnSp>
        <p:nvCxnSpPr>
          <p:cNvPr id="41" name="Прямая со стрелкой 40">
            <a:extLst>
              <a:ext uri="{FF2B5EF4-FFF2-40B4-BE49-F238E27FC236}">
                <a16:creationId xmlns:a16="http://schemas.microsoft.com/office/drawing/2014/main" id="{88AE6A51-4F3E-4379-BE54-F549C89AEEB1}"/>
              </a:ext>
            </a:extLst>
          </p:cNvPr>
          <p:cNvCxnSpPr>
            <a:cxnSpLocks/>
          </p:cNvCxnSpPr>
          <p:nvPr/>
        </p:nvCxnSpPr>
        <p:spPr>
          <a:xfrm flipH="1">
            <a:off x="2792760" y="1776957"/>
            <a:ext cx="1296144" cy="1670176"/>
          </a:xfrm>
          <a:prstGeom prst="straightConnector1">
            <a:avLst/>
          </a:prstGeom>
          <a:ln w="254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>
            <a:extLst>
              <a:ext uri="{FF2B5EF4-FFF2-40B4-BE49-F238E27FC236}">
                <a16:creationId xmlns:a16="http://schemas.microsoft.com/office/drawing/2014/main" id="{73176A51-7193-4AAD-9215-F7ECE2CF9010}"/>
              </a:ext>
            </a:extLst>
          </p:cNvPr>
          <p:cNvCxnSpPr>
            <a:cxnSpLocks/>
          </p:cNvCxnSpPr>
          <p:nvPr/>
        </p:nvCxnSpPr>
        <p:spPr>
          <a:xfrm>
            <a:off x="5169024" y="1772816"/>
            <a:ext cx="1375296" cy="1152128"/>
          </a:xfrm>
          <a:prstGeom prst="straightConnector1">
            <a:avLst/>
          </a:prstGeom>
          <a:ln w="254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3E1BC714-0269-4BB0-BF45-639195840A5F}"/>
              </a:ext>
            </a:extLst>
          </p:cNvPr>
          <p:cNvSpPr/>
          <p:nvPr/>
        </p:nvSpPr>
        <p:spPr>
          <a:xfrm>
            <a:off x="45590" y="1473867"/>
            <a:ext cx="24482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C00000"/>
                </a:solidFill>
              </a:rPr>
              <a:t>SM predictions </a:t>
            </a:r>
          </a:p>
        </p:txBody>
      </p:sp>
      <p:cxnSp>
        <p:nvCxnSpPr>
          <p:cNvPr id="44" name="Прямая со стрелкой 43">
            <a:extLst>
              <a:ext uri="{FF2B5EF4-FFF2-40B4-BE49-F238E27FC236}">
                <a16:creationId xmlns:a16="http://schemas.microsoft.com/office/drawing/2014/main" id="{DE62A647-C46B-4BAC-B3EB-09B84B9E671C}"/>
              </a:ext>
            </a:extLst>
          </p:cNvPr>
          <p:cNvCxnSpPr>
            <a:cxnSpLocks/>
          </p:cNvCxnSpPr>
          <p:nvPr/>
        </p:nvCxnSpPr>
        <p:spPr>
          <a:xfrm>
            <a:off x="1712640" y="1772816"/>
            <a:ext cx="720080" cy="2222956"/>
          </a:xfrm>
          <a:prstGeom prst="straightConnector1">
            <a:avLst/>
          </a:prstGeom>
          <a:ln w="254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AEBC8949-14C7-466B-9759-AA75E4D6BD3C}"/>
              </a:ext>
            </a:extLst>
          </p:cNvPr>
          <p:cNvSpPr/>
          <p:nvPr/>
        </p:nvSpPr>
        <p:spPr>
          <a:xfrm>
            <a:off x="7329264" y="1475492"/>
            <a:ext cx="24482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C00000"/>
                </a:solidFill>
              </a:rPr>
              <a:t>SM predictions </a:t>
            </a:r>
          </a:p>
        </p:txBody>
      </p:sp>
      <p:cxnSp>
        <p:nvCxnSpPr>
          <p:cNvPr id="46" name="Прямая со стрелкой 45">
            <a:extLst>
              <a:ext uri="{FF2B5EF4-FFF2-40B4-BE49-F238E27FC236}">
                <a16:creationId xmlns:a16="http://schemas.microsoft.com/office/drawing/2014/main" id="{4240948D-58E9-46E9-B307-BFF600F20BF5}"/>
              </a:ext>
            </a:extLst>
          </p:cNvPr>
          <p:cNvCxnSpPr>
            <a:cxnSpLocks/>
          </p:cNvCxnSpPr>
          <p:nvPr/>
        </p:nvCxnSpPr>
        <p:spPr>
          <a:xfrm flipH="1">
            <a:off x="7680920" y="1772816"/>
            <a:ext cx="440433" cy="2422784"/>
          </a:xfrm>
          <a:prstGeom prst="straightConnector1">
            <a:avLst/>
          </a:prstGeom>
          <a:ln w="254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 стрелкой 47">
            <a:extLst>
              <a:ext uri="{FF2B5EF4-FFF2-40B4-BE49-F238E27FC236}">
                <a16:creationId xmlns:a16="http://schemas.microsoft.com/office/drawing/2014/main" id="{ADB0C6A3-FBF3-4F57-9666-241AF37CD1C9}"/>
              </a:ext>
            </a:extLst>
          </p:cNvPr>
          <p:cNvCxnSpPr>
            <a:cxnSpLocks/>
          </p:cNvCxnSpPr>
          <p:nvPr/>
        </p:nvCxnSpPr>
        <p:spPr>
          <a:xfrm flipH="1">
            <a:off x="3944888" y="3150260"/>
            <a:ext cx="504056" cy="997913"/>
          </a:xfrm>
          <a:prstGeom prst="straightConnector1">
            <a:avLst/>
          </a:prstGeom>
          <a:ln w="254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id="{791DB78D-4BED-4DD0-94EA-72F137F48C17}"/>
              </a:ext>
            </a:extLst>
          </p:cNvPr>
          <p:cNvSpPr/>
          <p:nvPr/>
        </p:nvSpPr>
        <p:spPr>
          <a:xfrm>
            <a:off x="3569320" y="2780928"/>
            <a:ext cx="1383680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C00000"/>
                </a:solidFill>
              </a:rPr>
              <a:t>Mass  limit</a:t>
            </a:r>
          </a:p>
        </p:txBody>
      </p:sp>
      <p:sp>
        <p:nvSpPr>
          <p:cNvPr id="26" name="Дата 3">
            <a:extLst>
              <a:ext uri="{FF2B5EF4-FFF2-40B4-BE49-F238E27FC236}">
                <a16:creationId xmlns:a16="http://schemas.microsoft.com/office/drawing/2014/main" id="{6E032AED-9469-42DA-976B-91848BE855E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105128" y="6483896"/>
            <a:ext cx="1224136" cy="365125"/>
          </a:xfrm>
        </p:spPr>
        <p:txBody>
          <a:bodyPr/>
          <a:lstStyle/>
          <a:p>
            <a:fld id="{5ACBDB79-8494-4041-B520-C4AA7EB818D9}" type="datetime1">
              <a:rPr lang="ru-RU" smtClean="0"/>
              <a:t>04.11.2024</a:t>
            </a:fld>
            <a:endParaRPr lang="ru-RU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5A37C4E7-FD5F-4A60-9962-2ABCFDB742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Sergei Shmatov, SILAFAE 2024, Cinvestav, Mexico</a:t>
            </a:r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966A388-EC43-43D1-B5BA-0A3D8A89E8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B4A73-5931-42FD-882D-05F401D05453}" type="slidenum">
              <a:rPr lang="ru-RU" smtClean="0"/>
              <a:pPr/>
              <a:t>41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8502644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C9A5A9-88AF-4A09-A0D4-69D391F8C6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ru-RU" sz="3000" dirty="0"/>
              <a:t>Production of SM Higgs boson</a:t>
            </a:r>
            <a:endParaRPr lang="ru-RU" sz="3000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A8C185B-2A6E-4E29-B7CC-523DD79F11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90030" y="6520259"/>
            <a:ext cx="2311400" cy="365125"/>
          </a:xfrm>
        </p:spPr>
        <p:txBody>
          <a:bodyPr/>
          <a:lstStyle/>
          <a:p>
            <a:fld id="{1C067C4D-B674-4E22-BDC4-BBF77C63064E}" type="datetime1">
              <a:rPr lang="ru-RU" smtClean="0"/>
              <a:t>04.11.2024</a:t>
            </a:fld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D944FC8-5AAE-4D69-9059-F9B02C6B21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464" y="620688"/>
            <a:ext cx="2089595" cy="115241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B6839F0-C604-4F95-BAD3-D6F72D5AEB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17" y="1844824"/>
            <a:ext cx="2050379" cy="119389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668B11A-ADDB-4F8F-B50F-A31CEACACC2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709" y="3068960"/>
            <a:ext cx="2171350" cy="124077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02FA54B-8268-45BF-88E6-72B85E43BF9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838" y="4293096"/>
            <a:ext cx="2178846" cy="1332780"/>
          </a:xfrm>
          <a:prstGeom prst="rect">
            <a:avLst/>
          </a:prstGeom>
        </p:spPr>
      </p:pic>
      <p:sp>
        <p:nvSpPr>
          <p:cNvPr id="11" name="Rectangle 5">
            <a:extLst>
              <a:ext uri="{FF2B5EF4-FFF2-40B4-BE49-F238E27FC236}">
                <a16:creationId xmlns:a16="http://schemas.microsoft.com/office/drawing/2014/main" id="{FD1B82FA-0F8F-426E-B99F-D90784CC38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456" y="989366"/>
            <a:ext cx="57606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buClr>
                <a:srgbClr val="002060"/>
              </a:buClr>
            </a:pPr>
            <a:r>
              <a:rPr lang="en-US" altLang="ru-RU" sz="1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ggH</a:t>
            </a:r>
            <a:endParaRPr lang="en-US" altLang="ru-RU" sz="5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5">
            <a:extLst>
              <a:ext uri="{FF2B5EF4-FFF2-40B4-BE49-F238E27FC236}">
                <a16:creationId xmlns:a16="http://schemas.microsoft.com/office/drawing/2014/main" id="{DB17A39C-10BB-420C-81AE-342C47AE10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01" y="2288945"/>
            <a:ext cx="61372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buClr>
                <a:srgbClr val="002060"/>
              </a:buClr>
            </a:pPr>
            <a:r>
              <a:rPr lang="en-US" alt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VBF</a:t>
            </a:r>
            <a:endParaRPr lang="en-US" altLang="ru-RU" sz="5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5">
            <a:extLst>
              <a:ext uri="{FF2B5EF4-FFF2-40B4-BE49-F238E27FC236}">
                <a16:creationId xmlns:a16="http://schemas.microsoft.com/office/drawing/2014/main" id="{965EAFB6-CD93-4AE0-BBD4-A1D99BB33E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456" y="3487453"/>
            <a:ext cx="75773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buClr>
                <a:srgbClr val="002060"/>
              </a:buClr>
            </a:pPr>
            <a:r>
              <a:rPr lang="en-US" altLang="ru-RU" sz="1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tt</a:t>
            </a:r>
            <a:r>
              <a:rPr lang="en-US" alt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/</a:t>
            </a:r>
            <a:r>
              <a:rPr lang="en-US" altLang="ru-RU" sz="1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bbH</a:t>
            </a:r>
            <a:endParaRPr lang="en-US" altLang="ru-RU" sz="5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5">
            <a:extLst>
              <a:ext uri="{FF2B5EF4-FFF2-40B4-BE49-F238E27FC236}">
                <a16:creationId xmlns:a16="http://schemas.microsoft.com/office/drawing/2014/main" id="{E5096229-4107-41EA-867E-EC4AA9F799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457" y="4820633"/>
            <a:ext cx="56686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buClr>
                <a:srgbClr val="002060"/>
              </a:buClr>
            </a:pPr>
            <a:r>
              <a:rPr lang="en-US" alt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VH</a:t>
            </a:r>
            <a:endParaRPr lang="en-US" altLang="ru-RU" sz="5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49A143C3-8306-4FDD-ADD6-E44E0A4F9A3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75015" y="750552"/>
            <a:ext cx="3920688" cy="2865468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C605E3C7-5E61-497A-A3EA-47B418B2934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5552" y="5538375"/>
            <a:ext cx="2178846" cy="1347009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D82E8968-D06C-45E9-A28D-2E45D87AC3D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181492" y="5512477"/>
            <a:ext cx="2311400" cy="1351132"/>
          </a:xfrm>
          <a:prstGeom prst="rect">
            <a:avLst/>
          </a:prstGeom>
        </p:spPr>
      </p:pic>
      <p:sp>
        <p:nvSpPr>
          <p:cNvPr id="18" name="Rectangle 5">
            <a:extLst>
              <a:ext uri="{FF2B5EF4-FFF2-40B4-BE49-F238E27FC236}">
                <a16:creationId xmlns:a16="http://schemas.microsoft.com/office/drawing/2014/main" id="{345CADED-876C-449C-9264-727A567217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76388" y="5973598"/>
            <a:ext cx="75773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buClr>
                <a:srgbClr val="002060"/>
              </a:buClr>
            </a:pPr>
            <a:r>
              <a:rPr lang="en-US" altLang="ru-RU" sz="1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tH</a:t>
            </a:r>
            <a:endParaRPr lang="en-US" altLang="ru-RU" sz="5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ctangle 5">
            <a:extLst>
              <a:ext uri="{FF2B5EF4-FFF2-40B4-BE49-F238E27FC236}">
                <a16:creationId xmlns:a16="http://schemas.microsoft.com/office/drawing/2014/main" id="{6E61B2F6-DB28-40F6-A6F9-38B33C2736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93159" y="1089664"/>
            <a:ext cx="3535489" cy="2385268"/>
          </a:xfrm>
          <a:prstGeom prst="rect">
            <a:avLst/>
          </a:prstGeom>
          <a:noFill/>
          <a:ln w="25400">
            <a:solidFill>
              <a:srgbClr val="00206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Clr>
                <a:srgbClr val="002060"/>
              </a:buClr>
            </a:pPr>
            <a:r>
              <a:rPr lang="en-US" alt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43.9 pb</a:t>
            </a:r>
            <a:r>
              <a:rPr lang="en-US" altLang="ru-RU" b="1" baseline="30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-1</a:t>
            </a:r>
            <a:r>
              <a:rPr lang="en-US" alt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 </a:t>
            </a:r>
            <a:r>
              <a:rPr lang="en-US" altLang="ru-RU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ggH</a:t>
            </a:r>
            <a:r>
              <a:rPr lang="en-US" alt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7M</a:t>
            </a:r>
          </a:p>
          <a:p>
            <a:pPr>
              <a:buClr>
                <a:srgbClr val="002060"/>
              </a:buClr>
            </a:pPr>
            <a:r>
              <a:rPr lang="en-US" alt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3.77 pb</a:t>
            </a:r>
            <a:r>
              <a:rPr lang="en-US" altLang="ru-RU" b="1" baseline="30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-1</a:t>
            </a:r>
            <a:r>
              <a:rPr lang="en-US" alt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 VBF, 600K</a:t>
            </a:r>
          </a:p>
          <a:p>
            <a:pPr>
              <a:buClr>
                <a:srgbClr val="002060"/>
              </a:buClr>
            </a:pPr>
            <a:r>
              <a:rPr lang="en-US" alt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1.36 pb</a:t>
            </a:r>
            <a:r>
              <a:rPr lang="en-US" altLang="ru-RU" b="1" baseline="30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-1</a:t>
            </a:r>
            <a:r>
              <a:rPr lang="en-US" alt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 WH, 200K</a:t>
            </a:r>
          </a:p>
          <a:p>
            <a:pPr>
              <a:buClr>
                <a:srgbClr val="002060"/>
              </a:buClr>
            </a:pPr>
            <a:r>
              <a:rPr lang="en-US" alt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0.88 pb</a:t>
            </a:r>
            <a:r>
              <a:rPr lang="en-US" altLang="ru-RU" b="1" baseline="30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-1</a:t>
            </a:r>
            <a:r>
              <a:rPr lang="en-US" alt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 ZH, 140K</a:t>
            </a:r>
          </a:p>
          <a:p>
            <a:pPr>
              <a:buClr>
                <a:srgbClr val="002060"/>
              </a:buClr>
            </a:pPr>
            <a:r>
              <a:rPr lang="en-US" alt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0.5 pb</a:t>
            </a:r>
            <a:r>
              <a:rPr lang="en-US" altLang="ru-RU" b="1" baseline="30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-1</a:t>
            </a:r>
            <a:r>
              <a:rPr lang="en-US" alt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 </a:t>
            </a:r>
            <a:r>
              <a:rPr lang="en-US" altLang="ru-RU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ttH</a:t>
            </a:r>
            <a:r>
              <a:rPr lang="en-US" alt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80K</a:t>
            </a:r>
          </a:p>
          <a:p>
            <a:pPr>
              <a:buClr>
                <a:srgbClr val="002060"/>
              </a:buClr>
            </a:pPr>
            <a:r>
              <a:rPr lang="en-US" alt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0.48 pb</a:t>
            </a:r>
            <a:r>
              <a:rPr lang="en-US" altLang="ru-RU" b="1" baseline="30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-1</a:t>
            </a:r>
            <a:r>
              <a:rPr lang="en-US" alt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 </a:t>
            </a:r>
            <a:r>
              <a:rPr lang="en-US" altLang="ru-RU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bbH</a:t>
            </a:r>
            <a:r>
              <a:rPr lang="en-US" alt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77K</a:t>
            </a:r>
          </a:p>
          <a:p>
            <a:pPr>
              <a:buClr>
                <a:srgbClr val="002060"/>
              </a:buClr>
            </a:pPr>
            <a:r>
              <a:rPr lang="ru-RU" alt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0</a:t>
            </a:r>
            <a:r>
              <a:rPr lang="en-US" alt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ru-RU" alt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08</a:t>
            </a:r>
            <a:r>
              <a:rPr lang="en-US" alt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pb</a:t>
            </a:r>
            <a:r>
              <a:rPr lang="en-US" altLang="ru-RU" b="1" baseline="30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-1</a:t>
            </a:r>
            <a:r>
              <a:rPr lang="en-US" alt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 </a:t>
            </a:r>
            <a:r>
              <a:rPr lang="en-US" altLang="ru-RU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tH</a:t>
            </a:r>
            <a:r>
              <a:rPr lang="en-US" alt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13K</a:t>
            </a:r>
          </a:p>
          <a:p>
            <a:pPr>
              <a:buClr>
                <a:srgbClr val="002060"/>
              </a:buClr>
            </a:pPr>
            <a:r>
              <a:rPr lang="en-US" alt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@ </a:t>
            </a:r>
            <a:r>
              <a:rPr lang="en-US" altLang="ru-RU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lang="en-US" altLang="ru-RU" b="1" baseline="-250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</a:t>
            </a:r>
            <a:r>
              <a:rPr lang="en-US" alt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=125.38 GeV</a:t>
            </a:r>
          </a:p>
          <a:p>
            <a:pPr>
              <a:buClr>
                <a:srgbClr val="002060"/>
              </a:buClr>
            </a:pPr>
            <a:endParaRPr lang="en-US" altLang="ru-RU" sz="5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5">
            <a:extLst>
              <a:ext uri="{FF2B5EF4-FFF2-40B4-BE49-F238E27FC236}">
                <a16:creationId xmlns:a16="http://schemas.microsoft.com/office/drawing/2014/main" id="{F1240CDE-A45D-49AB-B5B5-25CB5CE10E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95702" y="642611"/>
            <a:ext cx="373294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Clr>
                <a:srgbClr val="002060"/>
              </a:buClr>
            </a:pPr>
            <a:r>
              <a:rPr lang="en-US" alt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N(N)LO QCD + NLO EWK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4166B92B-BC5D-4F1A-9574-DEE38B455DE6}"/>
              </a:ext>
            </a:extLst>
          </p:cNvPr>
          <p:cNvSpPr/>
          <p:nvPr/>
        </p:nvSpPr>
        <p:spPr>
          <a:xfrm>
            <a:off x="2504726" y="3485515"/>
            <a:ext cx="738195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hlinkClick r:id="rId10"/>
              </a:rPr>
              <a:t>https://twiki.cern.ch/twiki/bin/view/LHCPhysics/CERNYellowReportPageBR</a:t>
            </a:r>
            <a:r>
              <a:rPr lang="en-US" sz="1600" b="1" dirty="0"/>
              <a:t> </a:t>
            </a:r>
            <a:endParaRPr lang="ru-RU" sz="1600" b="1" dirty="0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FD8C8D44-4645-4715-9049-DC8CA67AB6D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71567" y="3845388"/>
            <a:ext cx="2901800" cy="1450899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7821F74A-AEE4-4E4C-85BE-E8122089A44C}"/>
              </a:ext>
            </a:extLst>
          </p:cNvPr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180008" y="3824069"/>
            <a:ext cx="4737588" cy="1759596"/>
          </a:xfrm>
          <a:prstGeom prst="rect">
            <a:avLst/>
          </a:prstGeom>
        </p:spPr>
      </p:pic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AD4A4A9-EABD-42F8-ADDA-19BE2B479C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Sergei Shmatov, SILAFAE 2024, Cinvestav, Mexico</a:t>
            </a:r>
            <a:endParaRPr lang="ru-RU" dirty="0"/>
          </a:p>
        </p:txBody>
      </p:sp>
      <p:sp>
        <p:nvSpPr>
          <p:cNvPr id="24" name="Номер слайда 23">
            <a:extLst>
              <a:ext uri="{FF2B5EF4-FFF2-40B4-BE49-F238E27FC236}">
                <a16:creationId xmlns:a16="http://schemas.microsoft.com/office/drawing/2014/main" id="{2CB6B1D6-DC22-468E-9CCA-E0B507B29A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B4A73-5931-42FD-882D-05F401D05453}" type="slidenum">
              <a:rPr lang="ru-RU" smtClean="0"/>
              <a:pPr/>
              <a:t>42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719379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4528" y="0"/>
            <a:ext cx="8460941" cy="579745"/>
          </a:xfrm>
        </p:spPr>
        <p:txBody>
          <a:bodyPr>
            <a:normAutofit/>
          </a:bodyPr>
          <a:lstStyle/>
          <a:p>
            <a:r>
              <a:rPr lang="en-US" altLang="ru-RU" sz="3000" dirty="0"/>
              <a:t>Higgs Width</a:t>
            </a:r>
            <a:endParaRPr lang="ru-RU" sz="3000" dirty="0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3BDB754-2358-4C94-82D0-24CA3D696D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7CFC8-7AC7-497F-9F54-11B6EF308D41}" type="datetime1">
              <a:rPr lang="ru-RU" smtClean="0"/>
              <a:t>04.11.2024</a:t>
            </a:fld>
            <a:endParaRPr lang="ru-RU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7ADFEF3-2401-4A48-B6C6-71FBC8B1A8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8002" y="627115"/>
            <a:ext cx="9906000" cy="1969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en-US" altLang="ru-RU" sz="2000" dirty="0">
                <a:solidFill>
                  <a:srgbClr val="002060"/>
                </a:solidFill>
                <a:cs typeface="Arial" pitchFamily="34" charset="0"/>
              </a:rPr>
              <a:t>  On-shell measurements in </a:t>
            </a:r>
            <a:r>
              <a:rPr lang="el-GR" altLang="ru-RU" sz="2000" dirty="0">
                <a:solidFill>
                  <a:srgbClr val="002060"/>
                </a:solidFill>
                <a:cs typeface="Arial" pitchFamily="34" charset="0"/>
              </a:rPr>
              <a:t>γγ</a:t>
            </a:r>
            <a:r>
              <a:rPr lang="ru-RU" altLang="ru-RU" sz="2000" dirty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en-US" altLang="ru-RU" sz="2000" dirty="0">
                <a:solidFill>
                  <a:srgbClr val="002060"/>
                </a:solidFill>
                <a:cs typeface="Arial" pitchFamily="34" charset="0"/>
              </a:rPr>
              <a:t>and ZZ</a:t>
            </a:r>
            <a:r>
              <a:rPr lang="ru-RU" altLang="ru-RU" sz="2000" dirty="0">
                <a:solidFill>
                  <a:srgbClr val="002060"/>
                </a:solidFill>
                <a:cs typeface="Arial" pitchFamily="34" charset="0"/>
              </a:rPr>
              <a:t> (4</a:t>
            </a:r>
            <a:r>
              <a:rPr lang="en-US" altLang="ru-RU" sz="2000" dirty="0">
                <a:solidFill>
                  <a:srgbClr val="002060"/>
                </a:solidFill>
                <a:cs typeface="Arial" pitchFamily="34" charset="0"/>
              </a:rPr>
              <a:t>l</a:t>
            </a:r>
            <a:r>
              <a:rPr lang="ru-RU" altLang="ru-RU" sz="2000" dirty="0">
                <a:solidFill>
                  <a:srgbClr val="002060"/>
                </a:solidFill>
                <a:cs typeface="Arial" pitchFamily="34" charset="0"/>
              </a:rPr>
              <a:t>)</a:t>
            </a:r>
            <a:endParaRPr lang="en-US" altLang="ru-RU" sz="2000" dirty="0">
              <a:solidFill>
                <a:srgbClr val="002060"/>
              </a:solidFill>
              <a:cs typeface="Arial" pitchFamily="34" charset="0"/>
            </a:endParaRPr>
          </a:p>
          <a:p>
            <a:pPr marL="742898" lvl="1" indent="-285750">
              <a:buClr>
                <a:srgbClr val="002060"/>
              </a:buClr>
              <a:buFont typeface="Symbol" panose="05050102010706020507" pitchFamily="18" charset="2"/>
              <a:buChar char="-"/>
            </a:pPr>
            <a:r>
              <a:rPr lang="en-US" alt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total Higgs width of 4.1 MeV unmeasurably small,</a:t>
            </a:r>
            <a:r>
              <a:rPr lang="en-US" altLang="ru-RU" sz="2000" dirty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en-US" alt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limited by </a:t>
            </a:r>
          </a:p>
          <a:p>
            <a:pPr lvl="1">
              <a:buClr>
                <a:srgbClr val="002060"/>
              </a:buClr>
            </a:pPr>
            <a:r>
              <a:rPr lang="en-US" alt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detector resolution</a:t>
            </a:r>
          </a:p>
          <a:p>
            <a:pPr lvl="1">
              <a:buClr>
                <a:srgbClr val="002060"/>
              </a:buClr>
              <a:buFont typeface="Arial" pitchFamily="34" charset="0"/>
              <a:buChar char="─"/>
            </a:pPr>
            <a:r>
              <a:rPr lang="en-US" alt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in assumption the lack of signal-background interference</a:t>
            </a:r>
            <a:endParaRPr lang="ru-RU" alt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1">
              <a:buClr>
                <a:srgbClr val="002060"/>
              </a:buClr>
              <a:buFont typeface="Arial" pitchFamily="34" charset="0"/>
              <a:buChar char="─"/>
            </a:pPr>
            <a:r>
              <a:rPr lang="ru-RU" alt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Γ</a:t>
            </a:r>
            <a:r>
              <a:rPr lang="en-US" altLang="ru-RU" sz="1600" baseline="-25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</a:t>
            </a:r>
            <a:r>
              <a:rPr lang="en-US" alt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&lt; 1.1 GeV</a:t>
            </a:r>
            <a:r>
              <a:rPr lang="ru-RU" alt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@ 95</a:t>
            </a:r>
            <a:r>
              <a:rPr lang="ru-RU" alt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% </a:t>
            </a:r>
            <a:r>
              <a:rPr lang="en-US" alt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CL in</a:t>
            </a:r>
            <a:r>
              <a:rPr lang="ru-RU" alt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4l</a:t>
            </a:r>
          </a:p>
          <a:p>
            <a:pPr lvl="1">
              <a:buClr>
                <a:srgbClr val="002060"/>
              </a:buClr>
              <a:buFont typeface="Arial" pitchFamily="34" charset="0"/>
              <a:buChar char="─"/>
            </a:pPr>
            <a:endParaRPr lang="en-US" alt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buClr>
                <a:srgbClr val="002060"/>
              </a:buClr>
              <a:buFont typeface="Wingdings" pitchFamily="2" charset="2"/>
              <a:buChar char="q"/>
            </a:pPr>
            <a:r>
              <a:rPr lang="en-US" alt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Off-shell measurements in</a:t>
            </a:r>
            <a:r>
              <a:rPr lang="ru-RU" alt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ZZ for gg-production</a:t>
            </a:r>
            <a:endParaRPr lang="ru-RU" alt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9C17DB6B-CF5A-4A49-93B6-F7115EE987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4488" y="2564904"/>
            <a:ext cx="2808312" cy="610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091FE0D5-3BDC-41B4-BBB1-6502CC972F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16896" y="2492896"/>
            <a:ext cx="2314542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5">
            <a:extLst>
              <a:ext uri="{FF2B5EF4-FFF2-40B4-BE49-F238E27FC236}">
                <a16:creationId xmlns:a16="http://schemas.microsoft.com/office/drawing/2014/main" id="{90C09088-85CF-4769-9435-288A2BCE74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88904" y="3429000"/>
            <a:ext cx="2283207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7">
            <a:extLst>
              <a:ext uri="{FF2B5EF4-FFF2-40B4-BE49-F238E27FC236}">
                <a16:creationId xmlns:a16="http://schemas.microsoft.com/office/drawing/2014/main" id="{46B214CC-BA91-4E71-AB8F-95F9E65B29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48544" y="3606976"/>
            <a:ext cx="847725" cy="23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Стрелка вниз 17">
            <a:extLst>
              <a:ext uri="{FF2B5EF4-FFF2-40B4-BE49-F238E27FC236}">
                <a16:creationId xmlns:a16="http://schemas.microsoft.com/office/drawing/2014/main" id="{86EA5B48-1974-4885-8AFF-7BB4FACB6E10}"/>
              </a:ext>
            </a:extLst>
          </p:cNvPr>
          <p:cNvSpPr/>
          <p:nvPr/>
        </p:nvSpPr>
        <p:spPr>
          <a:xfrm>
            <a:off x="1208584" y="3284984"/>
            <a:ext cx="288032" cy="21602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Rectangle 5">
            <a:extLst>
              <a:ext uri="{FF2B5EF4-FFF2-40B4-BE49-F238E27FC236}">
                <a16:creationId xmlns:a16="http://schemas.microsoft.com/office/drawing/2014/main" id="{5EECF05F-3077-4E3C-A65B-543101877F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-87560" y="3861048"/>
            <a:ext cx="4680520" cy="1682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Clr>
                <a:srgbClr val="002060"/>
              </a:buClr>
            </a:pPr>
            <a:endParaRPr lang="ru-RU" alt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457148" lvl="2">
              <a:buClr>
                <a:srgbClr val="002060"/>
              </a:buClr>
              <a:buFont typeface="Arial" pitchFamily="34" charset="0"/>
              <a:buChar char="─"/>
            </a:pPr>
            <a:r>
              <a:rPr lang="en-US" alt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on-shell (NWA) depends on</a:t>
            </a:r>
            <a:r>
              <a:rPr lang="ru-RU" alt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Γ</a:t>
            </a:r>
            <a:r>
              <a:rPr lang="en-US" altLang="ru-RU" sz="1600" baseline="-25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</a:t>
            </a:r>
            <a:endParaRPr lang="ru-RU" altLang="ru-RU" sz="1600" baseline="-25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457148" lvl="2">
              <a:buClr>
                <a:srgbClr val="002060"/>
              </a:buClr>
              <a:buFont typeface="Arial" pitchFamily="34" charset="0"/>
              <a:buChar char="─"/>
            </a:pPr>
            <a:endParaRPr lang="ru-RU" altLang="ru-RU" sz="1600" baseline="-25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457148" lvl="2">
              <a:buClr>
                <a:srgbClr val="002060"/>
              </a:buClr>
              <a:buFont typeface="Arial" pitchFamily="34" charset="0"/>
              <a:buChar char="─"/>
            </a:pPr>
            <a:endParaRPr lang="en-US" altLang="ru-RU" sz="1600" baseline="-25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457148" lvl="2">
              <a:buClr>
                <a:srgbClr val="002060"/>
              </a:buClr>
              <a:buFont typeface="Arial" pitchFamily="34" charset="0"/>
              <a:buChar char="─"/>
            </a:pPr>
            <a:endParaRPr lang="ru-RU" altLang="ru-RU" sz="1600" baseline="-25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457148" lvl="2">
              <a:buClr>
                <a:srgbClr val="002060"/>
              </a:buClr>
              <a:buFont typeface="Arial" pitchFamily="34" charset="0"/>
              <a:buChar char="─"/>
            </a:pPr>
            <a:endParaRPr lang="ru-RU" altLang="ru-RU" sz="1600" baseline="-25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457148" lvl="2">
              <a:buClr>
                <a:srgbClr val="002060"/>
              </a:buClr>
              <a:buFont typeface="Arial" pitchFamily="34" charset="0"/>
              <a:buChar char="─"/>
            </a:pPr>
            <a:endParaRPr lang="ru-RU" altLang="ru-RU" sz="1600" baseline="-25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457148" lvl="2">
              <a:buClr>
                <a:srgbClr val="002060"/>
              </a:buClr>
              <a:buFont typeface="Arial" pitchFamily="34" charset="0"/>
              <a:buChar char="─"/>
            </a:pPr>
            <a:r>
              <a:rPr lang="ru-RU" alt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off-shell does not depend</a:t>
            </a:r>
          </a:p>
        </p:txBody>
      </p:sp>
      <p:sp>
        <p:nvSpPr>
          <p:cNvPr id="16" name="Прямоугольник 19">
            <a:extLst>
              <a:ext uri="{FF2B5EF4-FFF2-40B4-BE49-F238E27FC236}">
                <a16:creationId xmlns:a16="http://schemas.microsoft.com/office/drawing/2014/main" id="{B26E12E9-C3E5-4694-AF34-C4E31BDC30B9}"/>
              </a:ext>
            </a:extLst>
          </p:cNvPr>
          <p:cNvSpPr/>
          <p:nvPr/>
        </p:nvSpPr>
        <p:spPr>
          <a:xfrm>
            <a:off x="240812" y="3534968"/>
            <a:ext cx="42511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>
              <a:buClr>
                <a:srgbClr val="002060"/>
              </a:buClr>
            </a:pPr>
            <a:r>
              <a:rPr lang="en-US" alt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for</a:t>
            </a:r>
            <a:endParaRPr lang="ru-RU" alt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7" name="Picture 8">
            <a:extLst>
              <a:ext uri="{FF2B5EF4-FFF2-40B4-BE49-F238E27FC236}">
                <a16:creationId xmlns:a16="http://schemas.microsoft.com/office/drawing/2014/main" id="{FCF52080-70E0-4A37-976F-FF1FEAA39C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84648" y="3606976"/>
            <a:ext cx="1657350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9">
            <a:extLst>
              <a:ext uri="{FF2B5EF4-FFF2-40B4-BE49-F238E27FC236}">
                <a16:creationId xmlns:a16="http://schemas.microsoft.com/office/drawing/2014/main" id="{D8D58565-F8CE-47AC-849D-2E490586B5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92560" y="4509120"/>
            <a:ext cx="3461922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Стрелка вправо 22">
            <a:extLst>
              <a:ext uri="{FF2B5EF4-FFF2-40B4-BE49-F238E27FC236}">
                <a16:creationId xmlns:a16="http://schemas.microsoft.com/office/drawing/2014/main" id="{C1E3980A-D0D2-4B04-8E44-6D0DA740ABDF}"/>
              </a:ext>
            </a:extLst>
          </p:cNvPr>
          <p:cNvSpPr/>
          <p:nvPr/>
        </p:nvSpPr>
        <p:spPr>
          <a:xfrm>
            <a:off x="3512840" y="2708920"/>
            <a:ext cx="216024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Picture 10">
            <a:extLst>
              <a:ext uri="{FF2B5EF4-FFF2-40B4-BE49-F238E27FC236}">
                <a16:creationId xmlns:a16="http://schemas.microsoft.com/office/drawing/2014/main" id="{ABA68302-172C-4FC7-A326-F40BEBAE8A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32520" y="5589240"/>
            <a:ext cx="4282620" cy="66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12" descr="http://cms-results.web.cern.ch/cms-results/public-results/publications/HIG-18-002/CMS-HIG-18-002_Figure_007-a.png">
            <a:extLst>
              <a:ext uri="{FF2B5EF4-FFF2-40B4-BE49-F238E27FC236}">
                <a16:creationId xmlns:a16="http://schemas.microsoft.com/office/drawing/2014/main" id="{B2FEE8B8-461A-43A1-B0AF-45EA156F85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662969" y="3573016"/>
            <a:ext cx="3042559" cy="2520280"/>
          </a:xfrm>
          <a:prstGeom prst="rect">
            <a:avLst/>
          </a:prstGeom>
          <a:noFill/>
        </p:spPr>
      </p:pic>
      <p:sp>
        <p:nvSpPr>
          <p:cNvPr id="22" name="Прямоугольник 26">
            <a:extLst>
              <a:ext uri="{FF2B5EF4-FFF2-40B4-BE49-F238E27FC236}">
                <a16:creationId xmlns:a16="http://schemas.microsoft.com/office/drawing/2014/main" id="{E6EDAA80-B5FB-4D4D-A923-2F376DF3868D}"/>
              </a:ext>
            </a:extLst>
          </p:cNvPr>
          <p:cNvSpPr/>
          <p:nvPr/>
        </p:nvSpPr>
        <p:spPr>
          <a:xfrm>
            <a:off x="4592960" y="5085184"/>
            <a:ext cx="23278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PRD 99 (2019) 112003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23" name="Picture 14" descr="http://cms-results.web.cern.ch/cms-results/public-results/publications/HIG-18-002/CMS-HIG-18-002_Table_008.png">
            <a:extLst>
              <a:ext uri="{FF2B5EF4-FFF2-40B4-BE49-F238E27FC236}">
                <a16:creationId xmlns:a16="http://schemas.microsoft.com/office/drawing/2014/main" id="{677F601C-4D6D-4FC3-B8CE-8F2A6ED991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169024" y="6101211"/>
            <a:ext cx="4225777" cy="636860"/>
          </a:xfrm>
          <a:prstGeom prst="rect">
            <a:avLst/>
          </a:prstGeom>
          <a:noFill/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5742E2E4-0897-40CF-85E8-DF2A24AA29A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48344" y="846004"/>
            <a:ext cx="3025970" cy="2739025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A2C9CBBF-A870-4318-A969-A5359CBFC89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596464" y="2707676"/>
            <a:ext cx="1899171" cy="322501"/>
          </a:xfrm>
          <a:prstGeom prst="rect">
            <a:avLst/>
          </a:prstGeom>
        </p:spPr>
      </p:pic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755430C-5F5F-4A03-9B4C-9869B8F681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Sergei Shmatov, SILAFAE 2024, Cinvestav, Mexico</a:t>
            </a:r>
            <a:endParaRPr lang="ru-RU" dirty="0"/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AB000065-B8EA-4EC1-99E0-C6FBD0846A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B4A73-5931-42FD-882D-05F401D05453}" type="slidenum">
              <a:rPr lang="ru-RU" smtClean="0"/>
              <a:pPr/>
              <a:t>43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6099757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Заголовок 1">
            <a:extLst>
              <a:ext uri="{FF2B5EF4-FFF2-40B4-BE49-F238E27FC236}">
                <a16:creationId xmlns:a16="http://schemas.microsoft.com/office/drawing/2014/main" id="{3DE14951-0311-1C62-DCB6-B3C3D8887828}"/>
              </a:ext>
            </a:extLst>
          </p:cNvPr>
          <p:cNvSpPr txBox="1">
            <a:spLocks/>
          </p:cNvSpPr>
          <p:nvPr/>
        </p:nvSpPr>
        <p:spPr>
          <a:xfrm>
            <a:off x="682518" y="25213"/>
            <a:ext cx="8460941" cy="595475"/>
          </a:xfrm>
          <a:prstGeom prst="rect">
            <a:avLst/>
          </a:prstGeom>
        </p:spPr>
        <p:txBody>
          <a:bodyPr vert="horz" lIns="91429" tIns="45715" rIns="91429" bIns="45715" rtlCol="0" anchor="ctr">
            <a:normAutofit/>
          </a:bodyPr>
          <a:lstStyle>
            <a:lvl1pPr algn="ctr" defTabSz="914296" rtl="0" eaLnBrk="1" latinLnBrk="0" hangingPunct="1">
              <a:spcBef>
                <a:spcPct val="0"/>
              </a:spcBef>
              <a:buNone/>
              <a:defRPr sz="4000" b="1" kern="120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" sz="3000" dirty="0"/>
              <a:t>Summary of 2HDM+S searches at 13 </a:t>
            </a:r>
            <a:r>
              <a:rPr lang="en" sz="3000" dirty="0" err="1"/>
              <a:t>TeV</a:t>
            </a:r>
            <a:endParaRPr lang="en" sz="3000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ABBAF5B8-A4C3-93BB-FDC3-A5DC8E15FC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1499" y="788637"/>
            <a:ext cx="6022842" cy="5008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8ACFAEC-92F2-9DD5-D5E8-AF7B96147D90}"/>
              </a:ext>
            </a:extLst>
          </p:cNvPr>
          <p:cNvSpPr/>
          <p:nvPr/>
        </p:nvSpPr>
        <p:spPr>
          <a:xfrm>
            <a:off x="344488" y="5949280"/>
            <a:ext cx="779611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hlinkClick r:id="rId3"/>
              </a:rPr>
              <a:t>https://twiki.cern.ch/twiki/bin/view/CMSPublic/Summary2HDMSRun2</a:t>
            </a:r>
            <a:r>
              <a:rPr lang="en-US" dirty="0"/>
              <a:t> </a:t>
            </a:r>
            <a:endParaRPr lang="ru-RU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94BAC8F-70D2-4814-A02E-E5472395AC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67319" y="1340768"/>
            <a:ext cx="2676293" cy="423746"/>
          </a:xfrm>
          <a:prstGeom prst="rect">
            <a:avLst/>
          </a:prstGeom>
        </p:spPr>
      </p:pic>
      <p:sp>
        <p:nvSpPr>
          <p:cNvPr id="9" name="Дата 3">
            <a:extLst>
              <a:ext uri="{FF2B5EF4-FFF2-40B4-BE49-F238E27FC236}">
                <a16:creationId xmlns:a16="http://schemas.microsoft.com/office/drawing/2014/main" id="{B358E494-DFF7-445C-BC0C-139D4AB8DEB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105128" y="6483896"/>
            <a:ext cx="1224136" cy="365125"/>
          </a:xfrm>
        </p:spPr>
        <p:txBody>
          <a:bodyPr/>
          <a:lstStyle/>
          <a:p>
            <a:fld id="{DC0C5EFF-51B9-4254-BA32-C3A9CE44E1CB}" type="datetime1">
              <a:rPr lang="ru-RU" smtClean="0"/>
              <a:t>04.11.2024</a:t>
            </a:fld>
            <a:endParaRPr lang="ru-RU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2B38AF9-CD8F-43F6-B614-EAAC750949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Sergei Shmatov, SILAFAE 2024, Cinvestav, Mexico</a:t>
            </a:r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6061497-B327-4C9B-8AEE-52DAF27A79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B4A73-5931-42FD-882D-05F401D05453}" type="slidenum">
              <a:rPr lang="ru-RU" smtClean="0"/>
              <a:pPr/>
              <a:t>44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3847387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4528" y="0"/>
            <a:ext cx="8460941" cy="595475"/>
          </a:xfrm>
        </p:spPr>
        <p:txBody>
          <a:bodyPr>
            <a:normAutofit/>
          </a:bodyPr>
          <a:lstStyle/>
          <a:p>
            <a:r>
              <a:rPr lang="en-US" sz="3000" dirty="0"/>
              <a:t>Displaced Leptons + Jets</a:t>
            </a:r>
          </a:p>
        </p:txBody>
      </p:sp>
      <p:sp>
        <p:nvSpPr>
          <p:cNvPr id="22" name="Прямоугольник 28">
            <a:extLst>
              <a:ext uri="{FF2B5EF4-FFF2-40B4-BE49-F238E27FC236}">
                <a16:creationId xmlns:a16="http://schemas.microsoft.com/office/drawing/2014/main" id="{852B0AFB-FA37-4252-8D1C-A6924B78D431}"/>
              </a:ext>
            </a:extLst>
          </p:cNvPr>
          <p:cNvSpPr/>
          <p:nvPr/>
        </p:nvSpPr>
        <p:spPr>
          <a:xfrm>
            <a:off x="14101" y="620688"/>
            <a:ext cx="408890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ru-RU" dirty="0">
                <a:solidFill>
                  <a:srgbClr val="002060"/>
                </a:solidFill>
              </a:rPr>
              <a:t>RPV SUSY, GMSB, and BSM Scalar Higgs</a:t>
            </a:r>
            <a:endParaRPr lang="en-US" alt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59741C9-E6D8-48D8-B451-84A7F703BB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464" y="990020"/>
            <a:ext cx="3917070" cy="2582996"/>
          </a:xfrm>
          <a:prstGeom prst="rect">
            <a:avLst/>
          </a:prstGeom>
        </p:spPr>
      </p:pic>
      <p:sp>
        <p:nvSpPr>
          <p:cNvPr id="26" name="Прямоугольник 29">
            <a:extLst>
              <a:ext uri="{FF2B5EF4-FFF2-40B4-BE49-F238E27FC236}">
                <a16:creationId xmlns:a16="http://schemas.microsoft.com/office/drawing/2014/main" id="{0281A5F4-D5E5-44D9-8912-F0F55A63DC01}"/>
              </a:ext>
            </a:extLst>
          </p:cNvPr>
          <p:cNvSpPr/>
          <p:nvPr/>
        </p:nvSpPr>
        <p:spPr>
          <a:xfrm>
            <a:off x="488504" y="931169"/>
            <a:ext cx="97065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err="1">
                <a:solidFill>
                  <a:srgbClr val="C00000"/>
                </a:solidFill>
              </a:rPr>
              <a:t>DL+b-jets</a:t>
            </a:r>
            <a:endParaRPr lang="ru-RU" sz="1600" dirty="0">
              <a:solidFill>
                <a:srgbClr val="C00000"/>
              </a:solidFill>
            </a:endParaRPr>
          </a:p>
        </p:txBody>
      </p:sp>
      <p:sp>
        <p:nvSpPr>
          <p:cNvPr id="27" name="Прямоугольник 29">
            <a:extLst>
              <a:ext uri="{FF2B5EF4-FFF2-40B4-BE49-F238E27FC236}">
                <a16:creationId xmlns:a16="http://schemas.microsoft.com/office/drawing/2014/main" id="{8CE0DC59-C48E-443B-97D6-C1563A34C0EB}"/>
              </a:ext>
            </a:extLst>
          </p:cNvPr>
          <p:cNvSpPr/>
          <p:nvPr/>
        </p:nvSpPr>
        <p:spPr>
          <a:xfrm>
            <a:off x="2432720" y="930206"/>
            <a:ext cx="80073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err="1">
                <a:solidFill>
                  <a:srgbClr val="C00000"/>
                </a:solidFill>
              </a:rPr>
              <a:t>DL+jets</a:t>
            </a:r>
            <a:endParaRPr lang="ru-RU" sz="1600" dirty="0">
              <a:solidFill>
                <a:srgbClr val="C00000"/>
              </a:solidFill>
            </a:endParaRPr>
          </a:p>
        </p:txBody>
      </p:sp>
      <p:sp>
        <p:nvSpPr>
          <p:cNvPr id="29" name="Прямоугольник 29">
            <a:extLst>
              <a:ext uri="{FF2B5EF4-FFF2-40B4-BE49-F238E27FC236}">
                <a16:creationId xmlns:a16="http://schemas.microsoft.com/office/drawing/2014/main" id="{A66BEBA1-5A7F-42C3-8BBE-E500E5073A38}"/>
              </a:ext>
            </a:extLst>
          </p:cNvPr>
          <p:cNvSpPr/>
          <p:nvPr/>
        </p:nvSpPr>
        <p:spPr>
          <a:xfrm>
            <a:off x="477039" y="2154342"/>
            <a:ext cx="87556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rgbClr val="C00000"/>
                </a:solidFill>
              </a:rPr>
              <a:t>DL+MET</a:t>
            </a:r>
            <a:endParaRPr lang="ru-RU" sz="1600" dirty="0">
              <a:solidFill>
                <a:srgbClr val="C00000"/>
              </a:solidFill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6D64BBE7-B1FD-4600-B1BB-AD292641EDCE}"/>
              </a:ext>
            </a:extLst>
          </p:cNvPr>
          <p:cNvSpPr/>
          <p:nvPr/>
        </p:nvSpPr>
        <p:spPr>
          <a:xfrm>
            <a:off x="2576736" y="2154342"/>
            <a:ext cx="71365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rgbClr val="C00000"/>
                </a:solidFill>
              </a:rPr>
              <a:t>DL+DL</a:t>
            </a:r>
            <a:endParaRPr lang="ru-RU" sz="1600" dirty="0">
              <a:solidFill>
                <a:srgbClr val="C00000"/>
              </a:solidFill>
            </a:endParaRPr>
          </a:p>
        </p:txBody>
      </p:sp>
      <p:pic>
        <p:nvPicPr>
          <p:cNvPr id="31" name="Picture 2" descr="Chart, radar chart&#10;&#10;Description automatically generated">
            <a:extLst>
              <a:ext uri="{FF2B5EF4-FFF2-40B4-BE49-F238E27FC236}">
                <a16:creationId xmlns:a16="http://schemas.microsoft.com/office/drawing/2014/main" id="{0D38EF23-19D2-4ADC-B83B-43064BEEECA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39"/>
          <a:stretch/>
        </p:blipFill>
        <p:spPr>
          <a:xfrm>
            <a:off x="7279314" y="764704"/>
            <a:ext cx="2545937" cy="2232248"/>
          </a:xfrm>
          <a:prstGeom prst="rect">
            <a:avLst/>
          </a:prstGeom>
        </p:spPr>
      </p:pic>
      <p:sp>
        <p:nvSpPr>
          <p:cNvPr id="39" name="Прямоугольник 1">
            <a:extLst>
              <a:ext uri="{FF2B5EF4-FFF2-40B4-BE49-F238E27FC236}">
                <a16:creationId xmlns:a16="http://schemas.microsoft.com/office/drawing/2014/main" id="{EDA4C1F7-D43A-40E3-9E92-B5963149393D}"/>
              </a:ext>
            </a:extLst>
          </p:cNvPr>
          <p:cNvSpPr/>
          <p:nvPr/>
        </p:nvSpPr>
        <p:spPr>
          <a:xfrm>
            <a:off x="4062235" y="620688"/>
            <a:ext cx="3341323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002060"/>
                </a:solidFill>
                <a:latin typeface="+mj-lt"/>
              </a:rPr>
              <a:t>Leptons could have common or different vertexes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dirty="0" err="1">
                <a:solidFill>
                  <a:srgbClr val="002060"/>
                </a:solidFill>
                <a:latin typeface="+mj-lt"/>
              </a:rPr>
              <a:t>μμ</a:t>
            </a:r>
            <a:r>
              <a:rPr lang="en-US" sz="1600" dirty="0">
                <a:solidFill>
                  <a:srgbClr val="002060"/>
                </a:solidFill>
                <a:latin typeface="+mj-lt"/>
              </a:rPr>
              <a:t>, </a:t>
            </a:r>
            <a:r>
              <a:rPr lang="en-US" sz="1600" dirty="0" err="1">
                <a:solidFill>
                  <a:srgbClr val="002060"/>
                </a:solidFill>
                <a:latin typeface="+mj-lt"/>
              </a:rPr>
              <a:t>ee</a:t>
            </a:r>
            <a:r>
              <a:rPr lang="en-US" sz="1600" dirty="0">
                <a:solidFill>
                  <a:srgbClr val="002060"/>
                </a:solidFill>
                <a:latin typeface="+mj-lt"/>
              </a:rPr>
              <a:t> and </a:t>
            </a:r>
            <a:r>
              <a:rPr lang="en-US" sz="1600" dirty="0" err="1">
                <a:solidFill>
                  <a:srgbClr val="002060"/>
                </a:solidFill>
                <a:latin typeface="+mj-lt"/>
              </a:rPr>
              <a:t>eμ</a:t>
            </a:r>
            <a:r>
              <a:rPr lang="en-US" sz="1600" dirty="0">
                <a:solidFill>
                  <a:srgbClr val="002060"/>
                </a:solidFill>
                <a:latin typeface="+mj-lt"/>
              </a:rPr>
              <a:t> final states were used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002060"/>
                </a:solidFill>
                <a:latin typeface="+mj-lt"/>
              </a:rPr>
              <a:t>Trigger and event selection exclusively on displaced leptons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002060"/>
                </a:solidFill>
                <a:latin typeface="+mj-lt"/>
              </a:rPr>
              <a:t> leptons |d0| is the main discriminating variable (up to 10 cm)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002060"/>
                </a:solidFill>
                <a:latin typeface="+mj-lt"/>
              </a:rPr>
              <a:t>Data driven background estimation</a:t>
            </a:r>
            <a:endParaRPr lang="ru-RU" sz="1600" dirty="0">
              <a:solidFill>
                <a:srgbClr val="002060"/>
              </a:solidFill>
              <a:latin typeface="+mj-lt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2D5D27C-2FEA-475B-B35A-36B303CD6B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072" y="3870340"/>
            <a:ext cx="3452054" cy="270326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6A8FAA9-0BB8-4E51-9B39-8D54FC9221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97216" y="3922440"/>
            <a:ext cx="2874712" cy="267981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568EF2C-454B-4665-9839-9EA121D1401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18396" y="3856327"/>
            <a:ext cx="3122341" cy="2698595"/>
          </a:xfrm>
          <a:prstGeom prst="rect">
            <a:avLst/>
          </a:prstGeom>
        </p:spPr>
      </p:pic>
      <p:sp>
        <p:nvSpPr>
          <p:cNvPr id="40" name="Прямоугольник 28">
            <a:extLst>
              <a:ext uri="{FF2B5EF4-FFF2-40B4-BE49-F238E27FC236}">
                <a16:creationId xmlns:a16="http://schemas.microsoft.com/office/drawing/2014/main" id="{42E09ED8-90BF-43B3-8DBA-9C3161A644E2}"/>
              </a:ext>
            </a:extLst>
          </p:cNvPr>
          <p:cNvSpPr/>
          <p:nvPr/>
        </p:nvSpPr>
        <p:spPr>
          <a:xfrm>
            <a:off x="827393" y="3631867"/>
            <a:ext cx="118035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ru-RU" dirty="0">
                <a:solidFill>
                  <a:srgbClr val="002060"/>
                </a:solidFill>
              </a:rPr>
              <a:t>RPV SUSY</a:t>
            </a:r>
            <a:endParaRPr lang="en-US" alt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Прямоугольник 28">
            <a:extLst>
              <a:ext uri="{FF2B5EF4-FFF2-40B4-BE49-F238E27FC236}">
                <a16:creationId xmlns:a16="http://schemas.microsoft.com/office/drawing/2014/main" id="{A7A6B963-CC0E-43C8-8CC9-41F7004198A3}"/>
              </a:ext>
            </a:extLst>
          </p:cNvPr>
          <p:cNvSpPr/>
          <p:nvPr/>
        </p:nvSpPr>
        <p:spPr>
          <a:xfrm>
            <a:off x="4592960" y="3573016"/>
            <a:ext cx="8640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ru-RU" dirty="0">
                <a:solidFill>
                  <a:srgbClr val="002060"/>
                </a:solidFill>
              </a:rPr>
              <a:t>GMSB</a:t>
            </a:r>
            <a:endParaRPr lang="en-US" alt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Прямоугольник 28">
            <a:extLst>
              <a:ext uri="{FF2B5EF4-FFF2-40B4-BE49-F238E27FC236}">
                <a16:creationId xmlns:a16="http://schemas.microsoft.com/office/drawing/2014/main" id="{8D764BFD-0229-4D80-B755-95E05DD3CC6F}"/>
              </a:ext>
            </a:extLst>
          </p:cNvPr>
          <p:cNvSpPr/>
          <p:nvPr/>
        </p:nvSpPr>
        <p:spPr>
          <a:xfrm>
            <a:off x="7420853" y="3553727"/>
            <a:ext cx="196614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ru-RU" dirty="0">
                <a:solidFill>
                  <a:srgbClr val="002060"/>
                </a:solidFill>
              </a:rPr>
              <a:t>BSM Scalar Higgs</a:t>
            </a:r>
            <a:endParaRPr lang="en-US" alt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Прямоугольник 11">
            <a:extLst>
              <a:ext uri="{FF2B5EF4-FFF2-40B4-BE49-F238E27FC236}">
                <a16:creationId xmlns:a16="http://schemas.microsoft.com/office/drawing/2014/main" id="{2CAC0E90-AEDB-4FB3-BFE4-499AD4E34275}"/>
              </a:ext>
            </a:extLst>
          </p:cNvPr>
          <p:cNvSpPr/>
          <p:nvPr/>
        </p:nvSpPr>
        <p:spPr>
          <a:xfrm>
            <a:off x="6969224" y="260648"/>
            <a:ext cx="176240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dirty="0">
                <a:solidFill>
                  <a:srgbClr val="C00000"/>
                </a:solidFill>
                <a:cs typeface="Arial" panose="020B060402020202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EPJC 82 (2022) 153</a:t>
            </a:r>
            <a:endParaRPr lang="ru-RU" sz="1600" dirty="0">
              <a:solidFill>
                <a:srgbClr val="C00000"/>
              </a:solidFill>
            </a:endParaRPr>
          </a:p>
        </p:txBody>
      </p:sp>
      <p:sp>
        <p:nvSpPr>
          <p:cNvPr id="21" name="Дата 3">
            <a:extLst>
              <a:ext uri="{FF2B5EF4-FFF2-40B4-BE49-F238E27FC236}">
                <a16:creationId xmlns:a16="http://schemas.microsoft.com/office/drawing/2014/main" id="{C4EDB01F-19CE-4257-8F7A-CC374666250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105128" y="6483896"/>
            <a:ext cx="1224136" cy="365125"/>
          </a:xfrm>
        </p:spPr>
        <p:txBody>
          <a:bodyPr/>
          <a:lstStyle/>
          <a:p>
            <a:fld id="{7E7E6C7E-297B-4248-907C-CE5849A88911}" type="datetime1">
              <a:rPr lang="ru-RU" smtClean="0"/>
              <a:t>04.11.2024</a:t>
            </a:fld>
            <a:endParaRPr lang="ru-RU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4F3CC33-0F20-4AD1-B2C6-CBF5E90E59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Sergei Shmatov, SILAFAE 2024, Cinvestav, Mexico</a:t>
            </a:r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6619C08-EC4E-4075-BAC0-7B1534F99E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B4A73-5931-42FD-882D-05F401D05453}" type="slidenum">
              <a:rPr lang="ru-RU" smtClean="0"/>
              <a:pPr/>
              <a:t>45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3359907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4528" y="0"/>
            <a:ext cx="8460941" cy="595475"/>
          </a:xfrm>
        </p:spPr>
        <p:txBody>
          <a:bodyPr>
            <a:normAutofit/>
          </a:bodyPr>
          <a:lstStyle/>
          <a:p>
            <a:r>
              <a:rPr lang="en-US" sz="3000" dirty="0"/>
              <a:t>LPP + Z bosons</a:t>
            </a:r>
          </a:p>
        </p:txBody>
      </p:sp>
      <p:sp>
        <p:nvSpPr>
          <p:cNvPr id="6" name="Прямоугольник 1">
            <a:extLst>
              <a:ext uri="{FF2B5EF4-FFF2-40B4-BE49-F238E27FC236}">
                <a16:creationId xmlns:a16="http://schemas.microsoft.com/office/drawing/2014/main" id="{1184C936-9D12-44CF-AB28-9259AFB828E7}"/>
              </a:ext>
            </a:extLst>
          </p:cNvPr>
          <p:cNvSpPr/>
          <p:nvPr/>
        </p:nvSpPr>
        <p:spPr>
          <a:xfrm>
            <a:off x="10311" y="2282942"/>
            <a:ext cx="584525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No excess over the expected SM event rate is observed.</a:t>
            </a:r>
          </a:p>
          <a:p>
            <a:r>
              <a:rPr lang="en-US" dirty="0">
                <a:latin typeface="+mj-lt"/>
              </a:rPr>
              <a:t>New limits on branching Higgs to LLP scalar particles (S) are reached</a:t>
            </a:r>
          </a:p>
        </p:txBody>
      </p:sp>
      <p:pic>
        <p:nvPicPr>
          <p:cNvPr id="9" name="Рисунок 4">
            <a:extLst>
              <a:ext uri="{FF2B5EF4-FFF2-40B4-BE49-F238E27FC236}">
                <a16:creationId xmlns:a16="http://schemas.microsoft.com/office/drawing/2014/main" id="{D76F3B43-E7CD-414E-B01E-5C4F5EFCDA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909" y="509525"/>
            <a:ext cx="2221269" cy="1713550"/>
          </a:xfrm>
          <a:prstGeom prst="rect">
            <a:avLst/>
          </a:prstGeom>
        </p:spPr>
      </p:pic>
      <p:pic>
        <p:nvPicPr>
          <p:cNvPr id="10" name="Рисунок 8">
            <a:extLst>
              <a:ext uri="{FF2B5EF4-FFF2-40B4-BE49-F238E27FC236}">
                <a16:creationId xmlns:a16="http://schemas.microsoft.com/office/drawing/2014/main" id="{518DCE33-92C6-4DF9-A7D4-FF3DAF34F9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9189" y="485800"/>
            <a:ext cx="2883742" cy="2733500"/>
          </a:xfrm>
          <a:prstGeom prst="rect">
            <a:avLst/>
          </a:prstGeom>
        </p:spPr>
      </p:pic>
      <p:pic>
        <p:nvPicPr>
          <p:cNvPr id="11" name="Рисунок 12">
            <a:extLst>
              <a:ext uri="{FF2B5EF4-FFF2-40B4-BE49-F238E27FC236}">
                <a16:creationId xmlns:a16="http://schemas.microsoft.com/office/drawing/2014/main" id="{B02D0FC9-FA1D-4515-A499-0F1D165735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25902" y="3052436"/>
            <a:ext cx="3850373" cy="3421944"/>
          </a:xfrm>
          <a:prstGeom prst="rect">
            <a:avLst/>
          </a:prstGeom>
        </p:spPr>
      </p:pic>
      <p:pic>
        <p:nvPicPr>
          <p:cNvPr id="12" name="Рисунок 14">
            <a:extLst>
              <a:ext uri="{FF2B5EF4-FFF2-40B4-BE49-F238E27FC236}">
                <a16:creationId xmlns:a16="http://schemas.microsoft.com/office/drawing/2014/main" id="{AF45FB17-AFE7-418E-9CC3-6D9A67FCEA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444" y="3125017"/>
            <a:ext cx="3791938" cy="3349362"/>
          </a:xfrm>
          <a:prstGeom prst="rect">
            <a:avLst/>
          </a:prstGeom>
        </p:spPr>
      </p:pic>
      <p:cxnSp>
        <p:nvCxnSpPr>
          <p:cNvPr id="13" name="Прямая со стрелкой 16">
            <a:extLst>
              <a:ext uri="{FF2B5EF4-FFF2-40B4-BE49-F238E27FC236}">
                <a16:creationId xmlns:a16="http://schemas.microsoft.com/office/drawing/2014/main" id="{F8BC0F2D-238A-4E72-924C-C7E7FC337883}"/>
              </a:ext>
            </a:extLst>
          </p:cNvPr>
          <p:cNvCxnSpPr/>
          <p:nvPr/>
        </p:nvCxnSpPr>
        <p:spPr>
          <a:xfrm>
            <a:off x="2051720" y="620688"/>
            <a:ext cx="93610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9D359DDE-0CF7-40DD-BE89-93D6BBA1D9C3}"/>
              </a:ext>
            </a:extLst>
          </p:cNvPr>
          <p:cNvSpPr txBox="1"/>
          <p:nvPr/>
        </p:nvSpPr>
        <p:spPr>
          <a:xfrm>
            <a:off x="2912689" y="428687"/>
            <a:ext cx="20882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2060"/>
                </a:solidFill>
              </a:rPr>
              <a:t>Used as a spectator in the event </a:t>
            </a:r>
            <a:endParaRPr lang="ru-RU" sz="1600" dirty="0">
              <a:solidFill>
                <a:srgbClr val="002060"/>
              </a:solidFill>
            </a:endParaRPr>
          </a:p>
        </p:txBody>
      </p:sp>
      <p:cxnSp>
        <p:nvCxnSpPr>
          <p:cNvPr id="15" name="Прямая со стрелкой 20">
            <a:extLst>
              <a:ext uri="{FF2B5EF4-FFF2-40B4-BE49-F238E27FC236}">
                <a16:creationId xmlns:a16="http://schemas.microsoft.com/office/drawing/2014/main" id="{D40F96A7-457A-4968-98D1-EB84B6313F41}"/>
              </a:ext>
            </a:extLst>
          </p:cNvPr>
          <p:cNvCxnSpPr/>
          <p:nvPr/>
        </p:nvCxnSpPr>
        <p:spPr>
          <a:xfrm flipV="1">
            <a:off x="2412672" y="1541922"/>
            <a:ext cx="445862" cy="1440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21C3612-A17F-4656-AAFB-5A8CDF33CEF6}"/>
                  </a:ext>
                </a:extLst>
              </p:cNvPr>
              <p:cNvSpPr txBox="1"/>
              <p:nvPr/>
            </p:nvSpPr>
            <p:spPr>
              <a:xfrm>
                <a:off x="2874101" y="1050383"/>
                <a:ext cx="3062737" cy="9334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1600" dirty="0">
                    <a:solidFill>
                      <a:srgbClr val="002060"/>
                    </a:solidFill>
                  </a:rPr>
                  <a:t>The multiplicity of displaced jets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6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1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sz="1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  <m:sup>
                        <m:r>
                          <a:rPr lang="en-US" sz="1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𝑑𝑖𝑠</m:t>
                        </m:r>
                      </m:sup>
                    </m:sSubSup>
                  </m:oMath>
                </a14:m>
                <a:r>
                  <a:rPr lang="en-US" sz="1600" dirty="0">
                    <a:solidFill>
                      <a:srgbClr val="002060"/>
                    </a:solidFill>
                  </a:rPr>
                  <a:t> is the  </a:t>
                </a:r>
                <a:r>
                  <a:rPr lang="en-US" sz="1600" dirty="0" err="1">
                    <a:solidFill>
                      <a:srgbClr val="002060"/>
                    </a:solidFill>
                  </a:rPr>
                  <a:t>the</a:t>
                </a:r>
                <a:r>
                  <a:rPr lang="en-US" sz="1600" dirty="0">
                    <a:solidFill>
                      <a:srgbClr val="002060"/>
                    </a:solidFill>
                  </a:rPr>
                  <a:t> main discriminator variable. Signal region is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6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16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sz="16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  <m:sup>
                        <m:r>
                          <a:rPr lang="en-US" sz="16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𝑑𝑖𝑠</m:t>
                        </m:r>
                      </m:sup>
                    </m:sSubSup>
                  </m:oMath>
                </a14:m>
                <a:r>
                  <a:rPr lang="ru-RU" sz="1600" dirty="0">
                    <a:solidFill>
                      <a:srgbClr val="002060"/>
                    </a:solidFill>
                  </a:rPr>
                  <a:t>≥</a:t>
                </a:r>
                <a:r>
                  <a:rPr lang="en-US" sz="1600" dirty="0">
                    <a:solidFill>
                      <a:srgbClr val="002060"/>
                    </a:solidFill>
                  </a:rPr>
                  <a:t> 2</a:t>
                </a:r>
                <a:endParaRPr lang="ru-RU" sz="16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21C3612-A17F-4656-AAFB-5A8CDF33CE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4101" y="1050383"/>
                <a:ext cx="3062737" cy="933461"/>
              </a:xfrm>
              <a:prstGeom prst="rect">
                <a:avLst/>
              </a:prstGeom>
              <a:blipFill>
                <a:blip r:embed="rId6"/>
                <a:stretch>
                  <a:fillRect l="-994" t="-1961" r="-994" b="-52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Прямоугольник 21">
            <a:extLst>
              <a:ext uri="{FF2B5EF4-FFF2-40B4-BE49-F238E27FC236}">
                <a16:creationId xmlns:a16="http://schemas.microsoft.com/office/drawing/2014/main" id="{00FD2427-F7D7-4FF5-BBCA-D5F841588345}"/>
              </a:ext>
            </a:extLst>
          </p:cNvPr>
          <p:cNvSpPr/>
          <p:nvPr/>
        </p:nvSpPr>
        <p:spPr>
          <a:xfrm>
            <a:off x="6809585" y="128460"/>
            <a:ext cx="203882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rgbClr val="C00000"/>
                </a:solidFill>
                <a:latin typeface="Arial" panose="020B060402020202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JHEP 03 (2022) 160</a:t>
            </a:r>
            <a:endParaRPr lang="ru-RU" sz="1600" dirty="0">
              <a:solidFill>
                <a:srgbClr val="C00000"/>
              </a:solidFill>
            </a:endParaRPr>
          </a:p>
        </p:txBody>
      </p:sp>
      <p:pic>
        <p:nvPicPr>
          <p:cNvPr id="18" name="Рисунок 14">
            <a:extLst>
              <a:ext uri="{FF2B5EF4-FFF2-40B4-BE49-F238E27FC236}">
                <a16:creationId xmlns:a16="http://schemas.microsoft.com/office/drawing/2014/main" id="{163B3A8F-3FBB-458B-9D15-8D23649F426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32953" y="3970572"/>
            <a:ext cx="2065002" cy="1712923"/>
          </a:xfrm>
          <a:prstGeom prst="rect">
            <a:avLst/>
          </a:prstGeom>
        </p:spPr>
      </p:pic>
      <p:sp>
        <p:nvSpPr>
          <p:cNvPr id="19" name="Дата 3">
            <a:extLst>
              <a:ext uri="{FF2B5EF4-FFF2-40B4-BE49-F238E27FC236}">
                <a16:creationId xmlns:a16="http://schemas.microsoft.com/office/drawing/2014/main" id="{D3F3D4A2-FB19-4ACA-AD45-29CDE84087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105128" y="6483896"/>
            <a:ext cx="1224136" cy="365125"/>
          </a:xfrm>
        </p:spPr>
        <p:txBody>
          <a:bodyPr/>
          <a:lstStyle/>
          <a:p>
            <a:fld id="{E4047ED1-E1C0-45D3-AA3C-F926662258AD}" type="datetime1">
              <a:rPr lang="ru-RU" smtClean="0"/>
              <a:t>04.11.2024</a:t>
            </a:fld>
            <a:endParaRPr lang="ru-RU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4595E662-11B3-471B-8B96-B5BA3DD943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Sergei Shmatov, SILAFAE 2024, Cinvestav, Mexico</a:t>
            </a:r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255F900-1CF2-4EF8-8BB1-2233A35DA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B4A73-5931-42FD-882D-05F401D05453}" type="slidenum">
              <a:rPr lang="ru-RU" smtClean="0"/>
              <a:pPr/>
              <a:t>46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6835479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Заголовок 1">
            <a:extLst>
              <a:ext uri="{FF2B5EF4-FFF2-40B4-BE49-F238E27FC236}">
                <a16:creationId xmlns:a16="http://schemas.microsoft.com/office/drawing/2014/main" id="{3DE14951-0311-1C62-DCB6-B3C3D8887828}"/>
              </a:ext>
            </a:extLst>
          </p:cNvPr>
          <p:cNvSpPr txBox="1">
            <a:spLocks/>
          </p:cNvSpPr>
          <p:nvPr/>
        </p:nvSpPr>
        <p:spPr>
          <a:xfrm>
            <a:off x="682518" y="25213"/>
            <a:ext cx="8460941" cy="595475"/>
          </a:xfrm>
          <a:prstGeom prst="rect">
            <a:avLst/>
          </a:prstGeom>
        </p:spPr>
        <p:txBody>
          <a:bodyPr vert="horz" lIns="91429" tIns="45715" rIns="91429" bIns="45715" rtlCol="0" anchor="ctr">
            <a:normAutofit/>
          </a:bodyPr>
          <a:lstStyle>
            <a:lvl1pPr algn="ctr" defTabSz="914296" rtl="0" eaLnBrk="1" latinLnBrk="0" hangingPunct="1">
              <a:spcBef>
                <a:spcPct val="0"/>
              </a:spcBef>
              <a:buNone/>
              <a:defRPr sz="4000" b="1" kern="120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dirty="0"/>
              <a:t>LHC Satellite Experiments</a:t>
            </a:r>
            <a:endParaRPr lang="ru-RU" sz="3000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677FAEB-7EBE-4921-9E05-4F0788BEA6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465" y="620688"/>
            <a:ext cx="3700094" cy="230425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0A33897-FCD5-43E4-BBE4-8FACE11200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4888" y="840547"/>
            <a:ext cx="5732731" cy="3092509"/>
          </a:xfrm>
          <a:prstGeom prst="rect">
            <a:avLst/>
          </a:prstGeom>
        </p:spPr>
      </p:pic>
      <p:sp>
        <p:nvSpPr>
          <p:cNvPr id="10" name="TextBox 10">
            <a:extLst>
              <a:ext uri="{FF2B5EF4-FFF2-40B4-BE49-F238E27FC236}">
                <a16:creationId xmlns:a16="http://schemas.microsoft.com/office/drawing/2014/main" id="{99E3A1DE-A300-4ACA-9203-BB8685BC8A3C}"/>
              </a:ext>
            </a:extLst>
          </p:cNvPr>
          <p:cNvSpPr txBox="1"/>
          <p:nvPr/>
        </p:nvSpPr>
        <p:spPr>
          <a:xfrm>
            <a:off x="4726353" y="508610"/>
            <a:ext cx="137877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8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6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45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92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40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88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36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84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C00000"/>
                </a:solidFill>
              </a:rPr>
              <a:t>CMS/ATLAS</a:t>
            </a:r>
            <a:endParaRPr lang="ru-RU" sz="2000" dirty="0">
              <a:solidFill>
                <a:srgbClr val="C00000"/>
              </a:solidFill>
            </a:endParaRPr>
          </a:p>
        </p:txBody>
      </p:sp>
      <p:sp>
        <p:nvSpPr>
          <p:cNvPr id="11" name="TextBox 9">
            <a:extLst>
              <a:ext uri="{FF2B5EF4-FFF2-40B4-BE49-F238E27FC236}">
                <a16:creationId xmlns:a16="http://schemas.microsoft.com/office/drawing/2014/main" id="{9596E1E2-AA6B-4800-ADDE-473FF4B0FF99}"/>
              </a:ext>
            </a:extLst>
          </p:cNvPr>
          <p:cNvSpPr txBox="1"/>
          <p:nvPr/>
        </p:nvSpPr>
        <p:spPr>
          <a:xfrm>
            <a:off x="6985216" y="476672"/>
            <a:ext cx="65915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8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6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45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92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40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88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36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84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C00000"/>
                </a:solidFill>
              </a:rPr>
              <a:t>CMS</a:t>
            </a:r>
            <a:endParaRPr lang="ru-RU" sz="2000" dirty="0">
              <a:solidFill>
                <a:srgbClr val="C000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62151D5-4668-4850-841D-42B26EB0E55E}"/>
              </a:ext>
            </a:extLst>
          </p:cNvPr>
          <p:cNvSpPr txBox="1"/>
          <p:nvPr/>
        </p:nvSpPr>
        <p:spPr>
          <a:xfrm>
            <a:off x="4160912" y="3933056"/>
            <a:ext cx="72327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8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6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45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92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40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88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36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84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err="1">
                <a:solidFill>
                  <a:srgbClr val="C00000"/>
                </a:solidFill>
              </a:rPr>
              <a:t>LHCb</a:t>
            </a:r>
            <a:endParaRPr lang="ru-RU" sz="2000" dirty="0">
              <a:solidFill>
                <a:srgbClr val="C0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77FCD4E-FBC3-4F1C-A334-0C9268150F24}"/>
              </a:ext>
            </a:extLst>
          </p:cNvPr>
          <p:cNvSpPr txBox="1"/>
          <p:nvPr/>
        </p:nvSpPr>
        <p:spPr>
          <a:xfrm>
            <a:off x="6825208" y="3933056"/>
            <a:ext cx="8138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8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6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45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92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40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88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36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84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C00000"/>
                </a:solidFill>
              </a:rPr>
              <a:t>ATLAS</a:t>
            </a:r>
            <a:endParaRPr lang="ru-RU" sz="2000" dirty="0">
              <a:solidFill>
                <a:srgbClr val="C00000"/>
              </a:solidFill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A1779A8F-718A-47E2-AF82-EE2460668330}"/>
              </a:ext>
            </a:extLst>
          </p:cNvPr>
          <p:cNvSpPr/>
          <p:nvPr/>
        </p:nvSpPr>
        <p:spPr>
          <a:xfrm>
            <a:off x="776536" y="2946430"/>
            <a:ext cx="2736304" cy="33855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8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6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45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92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40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88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36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84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>
                <a:solidFill>
                  <a:srgbClr val="C00000"/>
                </a:solidFill>
              </a:rPr>
              <a:t>Phys. Rev. D 99 (2019) 015021 </a:t>
            </a:r>
            <a:endParaRPr lang="ru-RU" sz="1600" dirty="0">
              <a:solidFill>
                <a:srgbClr val="C00000"/>
              </a:solidFill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73C81530-12AB-476B-A6C8-3D973F8F2A2E}"/>
              </a:ext>
            </a:extLst>
          </p:cNvPr>
          <p:cNvSpPr/>
          <p:nvPr/>
        </p:nvSpPr>
        <p:spPr>
          <a:xfrm>
            <a:off x="723303" y="3244334"/>
            <a:ext cx="3365601" cy="369332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ru-RU"/>
            </a:defPPr>
            <a:lvl1pPr marL="0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8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6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45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92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40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88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36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84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>
                <a:hlinkClick r:id="rId4"/>
              </a:rPr>
              <a:t>https://arxiv.org/abs/1901.04040</a:t>
            </a:r>
            <a:r>
              <a:rPr lang="ru-RU" dirty="0"/>
              <a:t> 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4DBC0D63-B401-4616-A5A1-325E5EF970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6257" y="4363413"/>
            <a:ext cx="4439691" cy="2096036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D4F75CA6-D7DE-4A6B-A81F-D05C4B76937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54142" y="4291449"/>
            <a:ext cx="4741608" cy="2057941"/>
          </a:xfrm>
          <a:prstGeom prst="rect">
            <a:avLst/>
          </a:prstGeom>
        </p:spPr>
      </p:pic>
      <p:sp>
        <p:nvSpPr>
          <p:cNvPr id="18" name="Дата 3">
            <a:extLst>
              <a:ext uri="{FF2B5EF4-FFF2-40B4-BE49-F238E27FC236}">
                <a16:creationId xmlns:a16="http://schemas.microsoft.com/office/drawing/2014/main" id="{06E150B1-F371-4C53-92F8-8A0DF9148DA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105128" y="6483896"/>
            <a:ext cx="1224136" cy="365125"/>
          </a:xfrm>
        </p:spPr>
        <p:txBody>
          <a:bodyPr/>
          <a:lstStyle/>
          <a:p>
            <a:fld id="{8642B7A4-4948-4114-8E1F-E67AE84BEB06}" type="datetime1">
              <a:rPr lang="ru-RU" smtClean="0"/>
              <a:t>04.11.2024</a:t>
            </a:fld>
            <a:endParaRPr lang="ru-RU" dirty="0"/>
          </a:p>
        </p:txBody>
      </p:sp>
      <p:sp>
        <p:nvSpPr>
          <p:cNvPr id="2" name="Нижний колонтитул 1">
            <a:extLst>
              <a:ext uri="{FF2B5EF4-FFF2-40B4-BE49-F238E27FC236}">
                <a16:creationId xmlns:a16="http://schemas.microsoft.com/office/drawing/2014/main" id="{2A61F35E-B72B-4645-A376-F747CCA95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Sergei Shmatov, SILAFAE 2024, Cinvestav, Mexico</a:t>
            </a:r>
            <a:endParaRPr lang="ru-RU" dirty="0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8C09D5E5-82E9-4127-AC46-CA53175495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B4A73-5931-42FD-882D-05F401D05453}" type="slidenum">
              <a:rPr lang="ru-RU" smtClean="0"/>
              <a:pPr/>
              <a:t>47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8285684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Заголовок 1">
            <a:extLst>
              <a:ext uri="{FF2B5EF4-FFF2-40B4-BE49-F238E27FC236}">
                <a16:creationId xmlns:a16="http://schemas.microsoft.com/office/drawing/2014/main" id="{3DE14951-0311-1C62-DCB6-B3C3D8887828}"/>
              </a:ext>
            </a:extLst>
          </p:cNvPr>
          <p:cNvSpPr txBox="1">
            <a:spLocks/>
          </p:cNvSpPr>
          <p:nvPr/>
        </p:nvSpPr>
        <p:spPr>
          <a:xfrm>
            <a:off x="682518" y="25213"/>
            <a:ext cx="8460941" cy="595475"/>
          </a:xfrm>
          <a:prstGeom prst="rect">
            <a:avLst/>
          </a:prstGeom>
        </p:spPr>
        <p:txBody>
          <a:bodyPr vert="horz" lIns="91429" tIns="45715" rIns="91429" bIns="45715" rtlCol="0" anchor="ctr">
            <a:normAutofit/>
          </a:bodyPr>
          <a:lstStyle>
            <a:lvl1pPr algn="ctr" defTabSz="914296" rtl="0" eaLnBrk="1" latinLnBrk="0" hangingPunct="1">
              <a:spcBef>
                <a:spcPct val="0"/>
              </a:spcBef>
              <a:buNone/>
              <a:defRPr sz="4000" b="1" kern="120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dirty="0"/>
              <a:t>LLP Lifetime </a:t>
            </a:r>
            <a:endParaRPr lang="ru-RU" sz="300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5E6E19C-537B-4B01-ABC5-9BAC0654F8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9659" y="980728"/>
            <a:ext cx="7059511" cy="5151231"/>
          </a:xfrm>
          <a:prstGeom prst="rect">
            <a:avLst/>
          </a:prstGeom>
        </p:spPr>
      </p:pic>
      <p:sp>
        <p:nvSpPr>
          <p:cNvPr id="7" name="Дата 3">
            <a:extLst>
              <a:ext uri="{FF2B5EF4-FFF2-40B4-BE49-F238E27FC236}">
                <a16:creationId xmlns:a16="http://schemas.microsoft.com/office/drawing/2014/main" id="{2A325F31-AF6D-45F3-89D3-75934BCE96E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105128" y="6483896"/>
            <a:ext cx="1224136" cy="365125"/>
          </a:xfrm>
        </p:spPr>
        <p:txBody>
          <a:bodyPr/>
          <a:lstStyle/>
          <a:p>
            <a:fld id="{2DE0DD1E-36AC-49D9-80E7-836D72C3534F}" type="datetime1">
              <a:rPr lang="ru-RU" smtClean="0"/>
              <a:t>04.11.2024</a:t>
            </a:fld>
            <a:endParaRPr lang="ru-RU" dirty="0"/>
          </a:p>
        </p:txBody>
      </p:sp>
      <p:sp>
        <p:nvSpPr>
          <p:cNvPr id="2" name="Нижний колонтитул 1">
            <a:extLst>
              <a:ext uri="{FF2B5EF4-FFF2-40B4-BE49-F238E27FC236}">
                <a16:creationId xmlns:a16="http://schemas.microsoft.com/office/drawing/2014/main" id="{E59F5B67-EA3F-423D-BB62-3FC16AB9AD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Sergei Shmatov, SILAFAE 2024, Cinvestav, Mexico</a:t>
            </a:r>
            <a:endParaRPr lang="ru-RU" dirty="0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E7D347D1-11F6-4A9F-8806-EFCC75EB8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B4A73-5931-42FD-882D-05F401D05453}" type="slidenum">
              <a:rPr lang="ru-RU" smtClean="0"/>
              <a:pPr/>
              <a:t>48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39806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07EB6419-F315-4849-9C11-6670B6141A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806" y="0"/>
            <a:ext cx="8489663" cy="873908"/>
          </a:xfrm>
        </p:spPr>
        <p:txBody>
          <a:bodyPr/>
          <a:lstStyle/>
          <a:p>
            <a:r>
              <a:rPr lang="en-US" sz="3000" dirty="0" err="1"/>
              <a:t>MAssive</a:t>
            </a:r>
            <a:r>
              <a:rPr lang="en-US" sz="3000" dirty="0"/>
              <a:t> Timing </a:t>
            </a:r>
            <a:r>
              <a:rPr lang="en-US" sz="3000" dirty="0" err="1"/>
              <a:t>Hodoscope</a:t>
            </a:r>
            <a:r>
              <a:rPr lang="en-US" sz="3000" dirty="0"/>
              <a:t> for  Ultra-Stable </a:t>
            </a:r>
            <a:r>
              <a:rPr lang="en-US" sz="3000" dirty="0" err="1"/>
              <a:t>neutraLpArticles</a:t>
            </a:r>
            <a:endParaRPr lang="ru-RU" sz="3000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2FE63B0-19B7-4DE7-AC03-C887F03152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109" y="873908"/>
            <a:ext cx="9627778" cy="4135568"/>
          </a:xfrm>
          <a:prstGeom prst="rect">
            <a:avLst/>
          </a:prstGeom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87DCEE54-011B-421E-997B-A848DDDA5F64}"/>
              </a:ext>
            </a:extLst>
          </p:cNvPr>
          <p:cNvSpPr/>
          <p:nvPr/>
        </p:nvSpPr>
        <p:spPr>
          <a:xfrm>
            <a:off x="498624" y="4647449"/>
            <a:ext cx="4953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 err="1">
                <a:solidFill>
                  <a:srgbClr val="002060"/>
                </a:solidFill>
              </a:rPr>
              <a:t>The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full-scale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detector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could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then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become</a:t>
            </a:r>
            <a:endParaRPr lang="ru-RU" sz="2000" dirty="0">
              <a:solidFill>
                <a:srgbClr val="002060"/>
              </a:solidFill>
            </a:endParaRPr>
          </a:p>
          <a:p>
            <a:r>
              <a:rPr lang="ru-RU" sz="2000" dirty="0" err="1">
                <a:solidFill>
                  <a:srgbClr val="002060"/>
                </a:solidFill>
              </a:rPr>
              <a:t>operational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by</a:t>
            </a:r>
            <a:r>
              <a:rPr lang="ru-RU" sz="2000" dirty="0">
                <a:solidFill>
                  <a:srgbClr val="002060"/>
                </a:solidFill>
              </a:rPr>
              <a:t> 2025-26.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7A0CBFD2-780C-4364-A787-DD1767E9E80E}"/>
              </a:ext>
            </a:extLst>
          </p:cNvPr>
          <p:cNvSpPr/>
          <p:nvPr/>
        </p:nvSpPr>
        <p:spPr>
          <a:xfrm>
            <a:off x="560512" y="5799700"/>
            <a:ext cx="33656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hlinkClick r:id="rId3"/>
              </a:rPr>
              <a:t>https://arxiv.org/abs/1901.04040</a:t>
            </a:r>
            <a:r>
              <a:rPr lang="ru-RU" dirty="0"/>
              <a:t> </a:t>
            </a:r>
          </a:p>
        </p:txBody>
      </p: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83524A3F-CCAF-4975-B20B-B512D6FD9D96}"/>
              </a:ext>
            </a:extLst>
          </p:cNvPr>
          <p:cNvCxnSpPr/>
          <p:nvPr/>
        </p:nvCxnSpPr>
        <p:spPr>
          <a:xfrm flipH="1" flipV="1">
            <a:off x="8049344" y="3590897"/>
            <a:ext cx="576064" cy="1854327"/>
          </a:xfrm>
          <a:prstGeom prst="straightConnector1">
            <a:avLst/>
          </a:prstGeom>
          <a:ln w="254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2CC162B6-36D4-40C4-985C-D9C130B3590A}"/>
              </a:ext>
            </a:extLst>
          </p:cNvPr>
          <p:cNvSpPr txBox="1"/>
          <p:nvPr/>
        </p:nvSpPr>
        <p:spPr>
          <a:xfrm>
            <a:off x="8409384" y="5445224"/>
            <a:ext cx="65915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C00000"/>
                </a:solidFill>
              </a:rPr>
              <a:t>CMS</a:t>
            </a:r>
            <a:endParaRPr lang="ru-RU" sz="2000" dirty="0">
              <a:solidFill>
                <a:srgbClr val="C00000"/>
              </a:solidFill>
            </a:endParaRPr>
          </a:p>
        </p:txBody>
      </p:sp>
      <p:sp>
        <p:nvSpPr>
          <p:cNvPr id="2" name="Дата 1">
            <a:extLst>
              <a:ext uri="{FF2B5EF4-FFF2-40B4-BE49-F238E27FC236}">
                <a16:creationId xmlns:a16="http://schemas.microsoft.com/office/drawing/2014/main" id="{E53064A3-173F-2998-7A34-9D76F15674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DDC2D-43B5-42D4-9B55-4D5F66EF085B}" type="datetime1">
              <a:rPr lang="ru-RU" smtClean="0"/>
              <a:t>04.11.2024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E62E7F5-4787-49B9-9F1E-C206C8F770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Sergei Shmatov, SILAFAE 2024, Cinvestav, Mexico</a:t>
            </a:r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37A8EE5-62B1-47B1-8F7B-2DC5FD8E2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B4A73-5931-42FD-882D-05F401D05453}" type="slidenum">
              <a:rPr lang="ru-RU" smtClean="0"/>
              <a:pPr/>
              <a:t>49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310134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49C03D24-689E-4037-B5F4-400A5B0665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464" y="548680"/>
            <a:ext cx="6912768" cy="1872208"/>
          </a:xfrm>
        </p:spPr>
        <p:txBody>
          <a:bodyPr>
            <a:normAutofit/>
          </a:bodyPr>
          <a:lstStyle/>
          <a:p>
            <a:pPr algn="l"/>
            <a:r>
              <a:rPr lang="en-US" sz="3400" dirty="0">
                <a:solidFill>
                  <a:srgbClr val="FF0000"/>
                </a:solidFill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What do we know today about the Standard Model from LHC?</a:t>
            </a:r>
            <a:endParaRPr lang="ru-RU" sz="3400" dirty="0">
              <a:solidFill>
                <a:srgbClr val="FF0000"/>
              </a:solidFill>
              <a:latin typeface="Comic Sans MS" panose="030F0702030302020204" pitchFamily="66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Дата 3">
            <a:extLst>
              <a:ext uri="{FF2B5EF4-FFF2-40B4-BE49-F238E27FC236}">
                <a16:creationId xmlns:a16="http://schemas.microsoft.com/office/drawing/2014/main" id="{EA305E58-26CC-41E0-8C91-2B19B03E849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105128" y="6483896"/>
            <a:ext cx="1224136" cy="365125"/>
          </a:xfrm>
        </p:spPr>
        <p:txBody>
          <a:bodyPr/>
          <a:lstStyle/>
          <a:p>
            <a:fld id="{44DADAE6-F133-4AB4-8B59-50E07BC0263B}" type="datetime1">
              <a:rPr lang="ru-RU" smtClean="0"/>
              <a:t>04.11.2024</a:t>
            </a:fld>
            <a:endParaRPr lang="ru-RU" dirty="0"/>
          </a:p>
        </p:txBody>
      </p:sp>
      <p:pic>
        <p:nvPicPr>
          <p:cNvPr id="2" name="Picture 4">
            <a:extLst>
              <a:ext uri="{FF2B5EF4-FFF2-40B4-BE49-F238E27FC236}">
                <a16:creationId xmlns:a16="http://schemas.microsoft.com/office/drawing/2014/main" id="{A902BEF5-5F25-B902-6DF7-C1BAFE42B0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56" y="2348880"/>
            <a:ext cx="6192688" cy="4084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71F6D1F-99C8-77E9-D06B-7E65D3F08C77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67354" y="3105326"/>
            <a:ext cx="2745610" cy="325604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B8E0AE8-E485-4C40-8494-2DE984C45B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7952" y="8979"/>
            <a:ext cx="2808913" cy="28732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014FF7C-D035-416A-AF7D-31F0C98BFF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Sergei Shmatov, SILAFAE 2024, Cinvestav, Mexico</a:t>
            </a:r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7035FF6-7EEA-4A8A-B0FA-640323CF5B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B4A73-5931-42FD-882D-05F401D05453}" type="slidenum">
              <a:rPr lang="ru-RU" smtClean="0"/>
              <a:pPr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97166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692AB8-6CCA-484C-8E40-0EF35AE4DB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 dirty="0"/>
              <a:t>Summary of Standard Model Tests with EWK Bosons</a:t>
            </a:r>
            <a:endParaRPr lang="ru-RU" sz="3000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DB6B105-B262-42A8-A529-91147ACFE5FF}"/>
              </a:ext>
            </a:extLst>
          </p:cNvPr>
          <p:cNvSpPr/>
          <p:nvPr/>
        </p:nvSpPr>
        <p:spPr>
          <a:xfrm>
            <a:off x="45404" y="620688"/>
            <a:ext cx="67077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C00000"/>
                </a:solidFill>
              </a:rPr>
              <a:t>Summaries of CMS cross section measurements</a:t>
            </a:r>
          </a:p>
          <a:p>
            <a:r>
              <a:rPr lang="en-US" sz="1600" b="1" dirty="0">
                <a:solidFill>
                  <a:srgbClr val="C00000"/>
                </a:solidFill>
                <a:hlinkClick r:id="rId2"/>
              </a:rPr>
              <a:t>https://twiki.cern.ch/twiki/bin/view/CMSPublic/PhysicsResultsCombined</a:t>
            </a:r>
            <a:r>
              <a:rPr lang="en-US" sz="1600" b="1" dirty="0">
                <a:solidFill>
                  <a:srgbClr val="C00000"/>
                </a:solidFill>
              </a:rPr>
              <a:t>  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08C3EB1-0EE6-4AE2-87AB-AD7B86E827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8504" y="1355541"/>
            <a:ext cx="8953500" cy="51435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0" name="Дата 3">
            <a:extLst>
              <a:ext uri="{FF2B5EF4-FFF2-40B4-BE49-F238E27FC236}">
                <a16:creationId xmlns:a16="http://schemas.microsoft.com/office/drawing/2014/main" id="{128FB2A6-B21C-4BF0-8D3B-7F08B0022D7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105128" y="6483896"/>
            <a:ext cx="1224136" cy="365125"/>
          </a:xfrm>
        </p:spPr>
        <p:txBody>
          <a:bodyPr/>
          <a:lstStyle/>
          <a:p>
            <a:fld id="{81547286-BCAC-4116-8FFD-EC55D263F9C6}" type="datetime1">
              <a:rPr lang="ru-RU" smtClean="0"/>
              <a:t>04.11.2024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AC6BAA8-4258-4509-B28B-CE6609E44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Sergei Shmatov, SILAFAE 2024, Cinvestav, Mexico</a:t>
            </a:r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597A367-52F4-403C-9439-29ED923C84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B4A73-5931-42FD-882D-05F401D05453}" type="slidenum">
              <a:rPr lang="ru-RU" smtClean="0"/>
              <a:pPr/>
              <a:t>6</a:t>
            </a:fld>
            <a:endParaRPr lang="ru-RU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1AEB7FE-F8D3-4119-9DD1-61B3CDF73C3C}"/>
              </a:ext>
            </a:extLst>
          </p:cNvPr>
          <p:cNvSpPr txBox="1"/>
          <p:nvPr/>
        </p:nvSpPr>
        <p:spPr>
          <a:xfrm>
            <a:off x="6493750" y="570913"/>
            <a:ext cx="27364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u="sng" dirty="0">
                <a:solidFill>
                  <a:srgbClr val="FF0000"/>
                </a:solidFill>
              </a:rPr>
              <a:t>Agree with the Standard Model predictions!</a:t>
            </a:r>
            <a:endParaRPr lang="ru-RU" u="sng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9587668-D567-BB05-7AD6-8E952D9D8C5D}"/>
              </a:ext>
            </a:extLst>
          </p:cNvPr>
          <p:cNvSpPr txBox="1"/>
          <p:nvPr/>
        </p:nvSpPr>
        <p:spPr>
          <a:xfrm>
            <a:off x="6169992" y="5291916"/>
            <a:ext cx="23114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C00000"/>
                </a:solidFill>
              </a:rPr>
              <a:t>see talk by M. Velasco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86804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AAA9C92-99FF-441F-A96E-31C5DA7A21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9720" y="3587744"/>
            <a:ext cx="2713800" cy="3220979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DA5B42D2-DB4B-4180-9921-24BA2B930C1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6546" y="1893604"/>
            <a:ext cx="2832693" cy="2717624"/>
          </a:xfrm>
          <a:prstGeom prst="rect">
            <a:avLst/>
          </a:prstGeom>
        </p:spPr>
      </p:pic>
      <p:sp>
        <p:nvSpPr>
          <p:cNvPr id="18" name="Заголовок 1">
            <a:extLst>
              <a:ext uri="{FF2B5EF4-FFF2-40B4-BE49-F238E27FC236}">
                <a16:creationId xmlns:a16="http://schemas.microsoft.com/office/drawing/2014/main" id="{C7F13999-238B-4C3C-BF7A-9357305AE0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528" y="0"/>
            <a:ext cx="8460941" cy="579745"/>
          </a:xfrm>
        </p:spPr>
        <p:txBody>
          <a:bodyPr>
            <a:normAutofit/>
          </a:bodyPr>
          <a:lstStyle/>
          <a:p>
            <a:r>
              <a:rPr lang="en-US" sz="3000" dirty="0"/>
              <a:t>Higgs Portrait after 10 Years</a:t>
            </a:r>
            <a:endParaRPr lang="ru-RU" sz="3000" dirty="0"/>
          </a:p>
        </p:txBody>
      </p:sp>
      <p:pic>
        <p:nvPicPr>
          <p:cNvPr id="19" name="Picture 2">
            <a:extLst>
              <a:ext uri="{FF2B5EF4-FFF2-40B4-BE49-F238E27FC236}">
                <a16:creationId xmlns:a16="http://schemas.microsoft.com/office/drawing/2014/main" id="{B62EEA90-8FF4-4F75-8C1E-E3D41DD817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36208" y="2559472"/>
            <a:ext cx="1008112" cy="3693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2" descr="http://cms-results.web.cern.ch/cms-results/public-results/publications/HIG-19-004/CMS-HIG-19-004_Figure_009.png">
            <a:extLst>
              <a:ext uri="{FF2B5EF4-FFF2-40B4-BE49-F238E27FC236}">
                <a16:creationId xmlns:a16="http://schemas.microsoft.com/office/drawing/2014/main" id="{77DEF98B-7A5B-422E-BFA8-A12A808163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00472" y="1772816"/>
            <a:ext cx="3312368" cy="2666078"/>
          </a:xfrm>
          <a:prstGeom prst="rect">
            <a:avLst/>
          </a:prstGeom>
          <a:noFill/>
        </p:spPr>
      </p:pic>
      <p:sp>
        <p:nvSpPr>
          <p:cNvPr id="23" name="Rectangle 5">
            <a:extLst>
              <a:ext uri="{FF2B5EF4-FFF2-40B4-BE49-F238E27FC236}">
                <a16:creationId xmlns:a16="http://schemas.microsoft.com/office/drawing/2014/main" id="{C2D955A2-5198-489C-8AD3-5C98140DCD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22" y="4509120"/>
            <a:ext cx="6919720" cy="18004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en-US" alt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Precisions of cross section and branching ratio measurements in combined channel are down to </a:t>
            </a:r>
            <a:r>
              <a:rPr lang="ru-RU" alt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8.5%</a:t>
            </a:r>
            <a:r>
              <a:rPr lang="en-US" alt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level</a:t>
            </a:r>
          </a:p>
          <a:p>
            <a:pPr marL="285750" indent="-285750">
              <a:buClr>
                <a:srgbClr val="002060"/>
              </a:buClr>
              <a:buFont typeface="Wingdings" panose="05000000000000000000" pitchFamily="2" charset="2"/>
              <a:buChar char="§"/>
            </a:pPr>
            <a:endParaRPr lang="en-US" altLang="ru-RU" sz="5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en-US" alt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We have ~6</a:t>
            </a:r>
            <a:r>
              <a:rPr lang="ru-RU" alt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en-US" alt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30</a:t>
            </a:r>
            <a:r>
              <a:rPr lang="ru-RU" alt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% </a:t>
            </a:r>
            <a:r>
              <a:rPr lang="en-US" alt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accuracy for measurements of couplings</a:t>
            </a:r>
          </a:p>
          <a:p>
            <a:pPr marL="285750" indent="-285750">
              <a:buClr>
                <a:srgbClr val="002060"/>
              </a:buClr>
              <a:buFont typeface="Wingdings" panose="05000000000000000000" pitchFamily="2" charset="2"/>
              <a:buChar char="§"/>
            </a:pPr>
            <a:endParaRPr lang="en-US" altLang="ru-RU" sz="5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en-US" alt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The absolute value of a width                              is getting closer to the SM expectations (4.1 MeV). We still need to improve an accuracy.</a:t>
            </a:r>
          </a:p>
          <a:p>
            <a:pPr>
              <a:buClr>
                <a:srgbClr val="002060"/>
              </a:buClr>
            </a:pPr>
            <a:endParaRPr lang="en-US" altLang="ru-RU" sz="5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en-US" alt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Spin, parity, differential distributions do not contradict the SM</a:t>
            </a:r>
            <a:endParaRPr lang="ru-RU" alt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4" name="Picture 7">
            <a:extLst>
              <a:ext uri="{FF2B5EF4-FFF2-40B4-BE49-F238E27FC236}">
                <a16:creationId xmlns:a16="http://schemas.microsoft.com/office/drawing/2014/main" id="{79313150-8A54-465E-B3F7-90618C61C1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308433" y="6006903"/>
            <a:ext cx="1106655" cy="50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Text Box 16">
            <a:extLst>
              <a:ext uri="{FF2B5EF4-FFF2-40B4-BE49-F238E27FC236}">
                <a16:creationId xmlns:a16="http://schemas.microsoft.com/office/drawing/2014/main" id="{C7B61338-CF69-451F-9203-11606C6E0F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1787" y="600209"/>
            <a:ext cx="987133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q"/>
              <a:defRPr kumimoji="1"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kumimoji="1"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Ø"/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Wingdings 2" panose="05020102010507070707" pitchFamily="18" charset="2"/>
              <a:buChar char="P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v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v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v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v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v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ts val="600"/>
              </a:spcBef>
              <a:buNone/>
            </a:pPr>
            <a:r>
              <a:rPr lang="en-US" sz="1800" dirty="0">
                <a:solidFill>
                  <a:srgbClr val="002060"/>
                </a:solidFill>
              </a:rPr>
              <a:t>During Run 2 of the LHC the experimental collaborations started to employ the combined data for </a:t>
            </a:r>
            <a:r>
              <a:rPr lang="en-US" altLang="ru-RU" sz="1800" dirty="0">
                <a:solidFill>
                  <a:srgbClr val="002060"/>
                </a:solidFill>
              </a:rPr>
              <a:t>precision measurements of Higgs properties (mass, width, couplings, CP, rare decays</a:t>
            </a:r>
            <a:r>
              <a:rPr lang="ru-RU" altLang="ru-RU" sz="1800" dirty="0">
                <a:solidFill>
                  <a:srgbClr val="002060"/>
                </a:solidFill>
              </a:rPr>
              <a:t>)</a:t>
            </a:r>
            <a:endParaRPr lang="en-US" altLang="ru-RU" sz="1800" dirty="0">
              <a:solidFill>
                <a:srgbClr val="002060"/>
              </a:solidFill>
            </a:endParaRPr>
          </a:p>
        </p:txBody>
      </p:sp>
      <p:sp>
        <p:nvSpPr>
          <p:cNvPr id="26" name="Rectangle 5">
            <a:extLst>
              <a:ext uri="{FF2B5EF4-FFF2-40B4-BE49-F238E27FC236}">
                <a16:creationId xmlns:a16="http://schemas.microsoft.com/office/drawing/2014/main" id="{2002723F-7467-4E72-BF68-DEBF41DD77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456" y="1211263"/>
            <a:ext cx="7272808" cy="661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en-US" alt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All main production mechanisms are observed, including h → </a:t>
            </a:r>
            <a:r>
              <a:rPr lang="en-US" altLang="ru-RU" sz="1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bbar</a:t>
            </a:r>
            <a:r>
              <a:rPr lang="en-US" alt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altLang="ru-RU" sz="1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ttH</a:t>
            </a:r>
            <a:r>
              <a:rPr lang="en-US" alt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VH</a:t>
            </a:r>
            <a:endParaRPr lang="ru-RU" alt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171450" indent="-171450">
              <a:buClr>
                <a:srgbClr val="002060"/>
              </a:buClr>
              <a:buFont typeface="Wingdings" panose="05000000000000000000" pitchFamily="2" charset="2"/>
              <a:buChar char="§"/>
            </a:pPr>
            <a:endParaRPr lang="en-US" altLang="ru-RU" sz="5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en-US" alt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Mass of Higgs boson </a:t>
            </a:r>
            <a:r>
              <a:rPr lang="en-US" altLang="ru-RU" sz="1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lang="en-US" altLang="ru-RU" sz="1600" baseline="-250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</a:t>
            </a:r>
            <a:r>
              <a:rPr lang="en-US" altLang="ru-RU" sz="1600" baseline="-25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is measured with an accuracy of </a:t>
            </a:r>
            <a:r>
              <a:rPr lang="ru-RU" alt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0.1% (!)</a:t>
            </a:r>
            <a:endParaRPr lang="en-US" altLang="ru-RU" sz="5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12DE31EA-9EA8-4E20-AC7F-7775B65D4F2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32000" y="5436347"/>
            <a:ext cx="1541399" cy="296909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D529D602-EAEF-4373-96F7-2A94A432C04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57256" y="1298443"/>
            <a:ext cx="2115877" cy="21701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7" name="Дата 3">
            <a:extLst>
              <a:ext uri="{FF2B5EF4-FFF2-40B4-BE49-F238E27FC236}">
                <a16:creationId xmlns:a16="http://schemas.microsoft.com/office/drawing/2014/main" id="{BE07E044-55E9-400E-945A-84C57DC101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105128" y="6483896"/>
            <a:ext cx="1224136" cy="365125"/>
          </a:xfrm>
        </p:spPr>
        <p:txBody>
          <a:bodyPr/>
          <a:lstStyle/>
          <a:p>
            <a:fld id="{BBF6B5EE-B2B3-47E5-921C-72E949C819C0}" type="datetime1">
              <a:rPr lang="ru-RU" smtClean="0"/>
              <a:t>04.11.2024</a:t>
            </a:fld>
            <a:endParaRPr lang="ru-RU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C45C328-DAEE-44B8-9266-161EAAF7E19A}"/>
              </a:ext>
            </a:extLst>
          </p:cNvPr>
          <p:cNvSpPr txBox="1"/>
          <p:nvPr/>
        </p:nvSpPr>
        <p:spPr>
          <a:xfrm>
            <a:off x="4592960" y="6258798"/>
            <a:ext cx="2200658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C00000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Nature 607 (2022) 60</a:t>
            </a:r>
            <a:endParaRPr lang="ru-RU" sz="1600" dirty="0">
              <a:solidFill>
                <a:srgbClr val="C00000"/>
              </a:solidFill>
            </a:endParaRPr>
          </a:p>
        </p:txBody>
      </p:sp>
      <p:sp>
        <p:nvSpPr>
          <p:cNvPr id="2" name="Нижний колонтитул 1">
            <a:extLst>
              <a:ext uri="{FF2B5EF4-FFF2-40B4-BE49-F238E27FC236}">
                <a16:creationId xmlns:a16="http://schemas.microsoft.com/office/drawing/2014/main" id="{451D21AB-44D6-4B32-BFC8-C50A94127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Sergei </a:t>
            </a:r>
            <a:r>
              <a:rPr lang="en-US" dirty="0" err="1"/>
              <a:t>Shmatov</a:t>
            </a:r>
            <a:r>
              <a:rPr lang="en-US" dirty="0"/>
              <a:t>, SILAFAE 2024, </a:t>
            </a:r>
            <a:r>
              <a:rPr lang="en-US" dirty="0" err="1"/>
              <a:t>Cinvestav</a:t>
            </a:r>
            <a:r>
              <a:rPr lang="en-US" dirty="0"/>
              <a:t>, Mexico</a:t>
            </a:r>
            <a:endParaRPr lang="ru-RU" dirty="0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C5D9E204-3AEE-45BC-89C2-59B6E1BC47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B4A73-5931-42FD-882D-05F401D05453}" type="slidenum">
              <a:rPr lang="ru-RU" smtClean="0"/>
              <a:pPr/>
              <a:t>7</a:t>
            </a:fld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803F69C-650C-69E3-BB88-46A3F655F600}"/>
              </a:ext>
            </a:extLst>
          </p:cNvPr>
          <p:cNvSpPr txBox="1"/>
          <p:nvPr/>
        </p:nvSpPr>
        <p:spPr>
          <a:xfrm>
            <a:off x="632519" y="6228020"/>
            <a:ext cx="316835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C00000"/>
                </a:solidFill>
              </a:rPr>
              <a:t>see talk by Reina Camacho Toro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57809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36F238A-C7EB-4BB7-B2D3-AE7897E472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909" y="681471"/>
            <a:ext cx="7533456" cy="5650092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8AE4D73D-DA3C-4055-8417-17BAC365FA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What do we have as a result?</a:t>
            </a:r>
          </a:p>
        </p:txBody>
      </p:sp>
      <p:sp>
        <p:nvSpPr>
          <p:cNvPr id="8" name="Дата 3">
            <a:extLst>
              <a:ext uri="{FF2B5EF4-FFF2-40B4-BE49-F238E27FC236}">
                <a16:creationId xmlns:a16="http://schemas.microsoft.com/office/drawing/2014/main" id="{D68F3E8F-EB6B-4865-8FBC-95AACDF9226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105128" y="6483896"/>
            <a:ext cx="1224136" cy="365125"/>
          </a:xfrm>
        </p:spPr>
        <p:txBody>
          <a:bodyPr/>
          <a:lstStyle/>
          <a:p>
            <a:fld id="{41A4AFAA-55F1-4EC7-9A53-2ED1C8425EEF}" type="datetime1">
              <a:rPr lang="ru-RU" smtClean="0"/>
              <a:t>04.11.2024</a:t>
            </a:fld>
            <a:endParaRPr lang="ru-RU" dirty="0"/>
          </a:p>
        </p:txBody>
      </p:sp>
      <p:sp>
        <p:nvSpPr>
          <p:cNvPr id="2" name="Нижний колонтитул 1">
            <a:extLst>
              <a:ext uri="{FF2B5EF4-FFF2-40B4-BE49-F238E27FC236}">
                <a16:creationId xmlns:a16="http://schemas.microsoft.com/office/drawing/2014/main" id="{78D92F3C-0BF3-47BC-87C6-C3722888A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Sergei Shmatov, SILAFAE 2024, Cinvestav, Mexico</a:t>
            </a:r>
            <a:endParaRPr lang="ru-RU" dirty="0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21ED252C-D50A-4FE5-84A8-BE95D259CB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B4A73-5931-42FD-882D-05F401D05453}" type="slidenum">
              <a:rPr lang="ru-RU" smtClean="0"/>
              <a:pPr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232611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49C03D24-689E-4037-B5F4-400A5B0665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404" y="584179"/>
            <a:ext cx="8460941" cy="1872208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Why we are still expecting </a:t>
            </a:r>
            <a:br>
              <a:rPr lang="en-US" sz="3600" dirty="0">
                <a:solidFill>
                  <a:srgbClr val="FF0000"/>
                </a:solidFill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</a:br>
            <a:r>
              <a:rPr lang="en-US" sz="3600" dirty="0">
                <a:solidFill>
                  <a:srgbClr val="FF0000"/>
                </a:solidFill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the New Physics?</a:t>
            </a:r>
            <a:endParaRPr lang="ru-RU" sz="3600" dirty="0">
              <a:solidFill>
                <a:srgbClr val="FF0000"/>
              </a:solidFill>
              <a:latin typeface="Comic Sans MS" panose="030F0702030302020204" pitchFamily="66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Дата 3">
            <a:extLst>
              <a:ext uri="{FF2B5EF4-FFF2-40B4-BE49-F238E27FC236}">
                <a16:creationId xmlns:a16="http://schemas.microsoft.com/office/drawing/2014/main" id="{EA305E58-26CC-41E0-8C91-2B19B03E849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105128" y="6483896"/>
            <a:ext cx="1224136" cy="365125"/>
          </a:xfrm>
        </p:spPr>
        <p:txBody>
          <a:bodyPr/>
          <a:lstStyle/>
          <a:p>
            <a:fld id="{E30EEC0C-F30B-46A9-9F0F-1184190B7578}" type="datetime1">
              <a:rPr lang="ru-RU" smtClean="0"/>
              <a:t>04.11.2024</a:t>
            </a:fld>
            <a:endParaRPr lang="ru-RU" dirty="0"/>
          </a:p>
        </p:txBody>
      </p:sp>
      <p:pic>
        <p:nvPicPr>
          <p:cNvPr id="2" name="Picture 2" descr="http://www.fnal.gov/pub/today/archive/archive_2014/images/beyond-standard-model-mug.jpg">
            <a:extLst>
              <a:ext uri="{FF2B5EF4-FFF2-40B4-BE49-F238E27FC236}">
                <a16:creationId xmlns:a16="http://schemas.microsoft.com/office/drawing/2014/main" id="{7646101F-69B1-0A5B-479D-774994D136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8704" y="2276872"/>
            <a:ext cx="4908391" cy="3456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1E56D04-935E-4110-B23C-63B2EB77BE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Sergei Shmatov, SILAFAE 2024, Cinvestav, Mexico</a:t>
            </a:r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5ED4C57-7733-47C4-BE5E-0BB9A7F3CD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B4A73-5931-42FD-882D-05F401D05453}" type="slidenum">
              <a:rPr lang="ru-RU" smtClean="0"/>
              <a:pPr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4897955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81073</TotalTime>
  <Words>4066</Words>
  <Application>Microsoft Macintosh PowerPoint</Application>
  <PresentationFormat>Лист A4 (210x297 мм)</PresentationFormat>
  <Paragraphs>586</Paragraphs>
  <Slides>49</Slides>
  <Notes>19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49</vt:i4>
      </vt:variant>
    </vt:vector>
  </HeadingPairs>
  <TitlesOfParts>
    <vt:vector size="58" baseType="lpstr">
      <vt:lpstr>Arial</vt:lpstr>
      <vt:lpstr>Calibri</vt:lpstr>
      <vt:lpstr>Cambria Math</vt:lpstr>
      <vt:lpstr>Comic Sans MS</vt:lpstr>
      <vt:lpstr>Nunito</vt:lpstr>
      <vt:lpstr>Symbol</vt:lpstr>
      <vt:lpstr>Wingdings</vt:lpstr>
      <vt:lpstr>Тема Office</vt:lpstr>
      <vt:lpstr>Equation</vt:lpstr>
      <vt:lpstr>Overview of the Physics beyond the Standard Model  @ CMS Experiment (LHC)</vt:lpstr>
      <vt:lpstr>Презентация PowerPoint</vt:lpstr>
      <vt:lpstr>Some Statistics from CMS</vt:lpstr>
      <vt:lpstr>LHC Timeline and Data  That We Have</vt:lpstr>
      <vt:lpstr>What do we know today about the Standard Model from LHC?</vt:lpstr>
      <vt:lpstr>Summary of Standard Model Tests with EWK Bosons</vt:lpstr>
      <vt:lpstr>Higgs Portrait after 10 Years</vt:lpstr>
      <vt:lpstr> What do we have as a result?</vt:lpstr>
      <vt:lpstr>Why we are still expecting  the New Physics?</vt:lpstr>
      <vt:lpstr>A room in Higgs Sector</vt:lpstr>
      <vt:lpstr>Another Hint from the Higgs: Flavor Universality</vt:lpstr>
      <vt:lpstr>Презентация PowerPoint</vt:lpstr>
      <vt:lpstr>Презентация PowerPoint</vt:lpstr>
      <vt:lpstr>Презентация PowerPoint</vt:lpstr>
      <vt:lpstr>Презентация PowerPoint</vt:lpstr>
      <vt:lpstr>Searches for Heavy Resonances</vt:lpstr>
      <vt:lpstr>Dark Matter Results</vt:lpstr>
      <vt:lpstr>Презентация PowerPoint</vt:lpstr>
      <vt:lpstr>Enriching the physics program of the CMS experiment</vt:lpstr>
      <vt:lpstr>Direct Search for BSM: LLP Non-conventional Signals</vt:lpstr>
      <vt:lpstr>Overview of CMS Exotica LLP Searches</vt:lpstr>
      <vt:lpstr>LLP with Displaced Dimuons</vt:lpstr>
      <vt:lpstr>LLP with Displaced Jets (Showers in Muon System) </vt:lpstr>
      <vt:lpstr>Higgs Boson as a Tool to Search for the New Physics</vt:lpstr>
      <vt:lpstr>Higgs Invisible Decays</vt:lpstr>
      <vt:lpstr>Lepton Flavour Violation Higgs Decays (1)</vt:lpstr>
      <vt:lpstr>Lepton Flavour Violation Higgs Decays (2)</vt:lpstr>
      <vt:lpstr>Searches for Low-Mass BSM Higgses/DM in h125 Decays</vt:lpstr>
      <vt:lpstr>Презентация PowerPoint</vt:lpstr>
      <vt:lpstr>BSM Higgs/X in Decays into SM Particles</vt:lpstr>
      <vt:lpstr>BSM Higgs/X in Decays into BSM Particles</vt:lpstr>
      <vt:lpstr>Some Selected Recent Excitements from LHC</vt:lpstr>
      <vt:lpstr>Summary</vt:lpstr>
      <vt:lpstr>THANK YOU FOR YOUR ATTENTION!</vt:lpstr>
      <vt:lpstr>Презентация PowerPoint</vt:lpstr>
      <vt:lpstr>Example of Dark Matter Searches in Dijets+Dileptons</vt:lpstr>
      <vt:lpstr>Mapping Dark Matter Searches</vt:lpstr>
      <vt:lpstr>Inelastic Dark Matter at the LHC/LLP</vt:lpstr>
      <vt:lpstr>Vector-like quarks</vt:lpstr>
      <vt:lpstr>Summary of HLO Strinjent Tests</vt:lpstr>
      <vt:lpstr>What does  Brazilian Flag mean? </vt:lpstr>
      <vt:lpstr>Production of SM Higgs boson</vt:lpstr>
      <vt:lpstr>Higgs Width</vt:lpstr>
      <vt:lpstr>Презентация PowerPoint</vt:lpstr>
      <vt:lpstr>Displaced Leptons + Jets</vt:lpstr>
      <vt:lpstr>LPP + Z bosons</vt:lpstr>
      <vt:lpstr>Презентация PowerPoint</vt:lpstr>
      <vt:lpstr>Презентация PowerPoint</vt:lpstr>
      <vt:lpstr>MAssive Timing Hodoscope for  Ultra-Stable neutraLpArticles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ИССЛЕДОВАНИЕ ПРОЦЕССОВ ПАРНОГО РОЖДЕНИЯ МЮОНОВ В ЭКСПЕРИМЕНТЕ CMS на LHC</dc:title>
  <dc:creator>Мария Савина</dc:creator>
  <cp:lastModifiedBy>Microsoft Office User</cp:lastModifiedBy>
  <cp:revision>1940</cp:revision>
  <dcterms:created xsi:type="dcterms:W3CDTF">2020-06-19T10:31:57Z</dcterms:created>
  <dcterms:modified xsi:type="dcterms:W3CDTF">2024-11-04T18:28:06Z</dcterms:modified>
</cp:coreProperties>
</file>