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1"/>
  </p:notesMasterIdLst>
  <p:sldIdLst>
    <p:sldId id="349" r:id="rId2"/>
    <p:sldId id="627" r:id="rId3"/>
    <p:sldId id="527" r:id="rId4"/>
    <p:sldId id="486" r:id="rId5"/>
    <p:sldId id="536" r:id="rId6"/>
    <p:sldId id="488" r:id="rId7"/>
    <p:sldId id="626" r:id="rId8"/>
    <p:sldId id="489" r:id="rId9"/>
    <p:sldId id="678" r:id="rId10"/>
    <p:sldId id="616" r:id="rId11"/>
    <p:sldId id="629" r:id="rId12"/>
    <p:sldId id="538" r:id="rId13"/>
    <p:sldId id="487" r:id="rId14"/>
    <p:sldId id="650" r:id="rId15"/>
    <p:sldId id="514" r:id="rId16"/>
    <p:sldId id="528" r:id="rId17"/>
    <p:sldId id="645" r:id="rId18"/>
    <p:sldId id="628" r:id="rId19"/>
    <p:sldId id="517" r:id="rId20"/>
    <p:sldId id="539" r:id="rId21"/>
    <p:sldId id="649" r:id="rId22"/>
    <p:sldId id="665" r:id="rId23"/>
    <p:sldId id="667" r:id="rId24"/>
    <p:sldId id="664" r:id="rId25"/>
    <p:sldId id="661" r:id="rId26"/>
    <p:sldId id="647" r:id="rId27"/>
    <p:sldId id="523" r:id="rId28"/>
    <p:sldId id="546" r:id="rId29"/>
    <p:sldId id="662" r:id="rId30"/>
    <p:sldId id="668" r:id="rId31"/>
    <p:sldId id="535" r:id="rId32"/>
    <p:sldId id="630" r:id="rId33"/>
    <p:sldId id="513" r:id="rId34"/>
    <p:sldId id="550" r:id="rId35"/>
    <p:sldId id="623" r:id="rId36"/>
    <p:sldId id="635" r:id="rId37"/>
    <p:sldId id="671" r:id="rId38"/>
    <p:sldId id="551" r:id="rId39"/>
    <p:sldId id="652" r:id="rId40"/>
    <p:sldId id="653" r:id="rId41"/>
    <p:sldId id="633" r:id="rId42"/>
    <p:sldId id="654" r:id="rId43"/>
    <p:sldId id="672" r:id="rId44"/>
    <p:sldId id="640" r:id="rId45"/>
    <p:sldId id="512" r:id="rId46"/>
    <p:sldId id="625" r:id="rId47"/>
    <p:sldId id="670" r:id="rId48"/>
    <p:sldId id="656" r:id="rId49"/>
    <p:sldId id="657" r:id="rId50"/>
    <p:sldId id="658" r:id="rId51"/>
    <p:sldId id="659" r:id="rId52"/>
    <p:sldId id="511" r:id="rId53"/>
    <p:sldId id="497" r:id="rId54"/>
    <p:sldId id="541" r:id="rId55"/>
    <p:sldId id="499" r:id="rId56"/>
    <p:sldId id="502" r:id="rId57"/>
    <p:sldId id="501" r:id="rId58"/>
    <p:sldId id="510" r:id="rId59"/>
    <p:sldId id="677" r:id="rId60"/>
    <p:sldId id="676" r:id="rId61"/>
    <p:sldId id="679" r:id="rId62"/>
    <p:sldId id="675" r:id="rId63"/>
    <p:sldId id="639" r:id="rId64"/>
    <p:sldId id="498" r:id="rId65"/>
    <p:sldId id="638" r:id="rId66"/>
    <p:sldId id="436" r:id="rId67"/>
    <p:sldId id="637" r:id="rId68"/>
    <p:sldId id="492" r:id="rId69"/>
    <p:sldId id="552" r:id="rId70"/>
    <p:sldId id="553" r:id="rId71"/>
    <p:sldId id="577" r:id="rId72"/>
    <p:sldId id="632" r:id="rId73"/>
    <p:sldId id="559" r:id="rId74"/>
    <p:sldId id="631" r:id="rId75"/>
    <p:sldId id="617" r:id="rId76"/>
    <p:sldId id="573" r:id="rId77"/>
    <p:sldId id="509" r:id="rId78"/>
    <p:sldId id="680" r:id="rId79"/>
    <p:sldId id="634" r:id="rId8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k Mulder" initials="MM" lastIdx="1" clrIdx="0">
    <p:extLst>
      <p:ext uri="{19B8F6BF-5375-455C-9EA6-DF929625EA0E}">
        <p15:presenceInfo xmlns:p15="http://schemas.microsoft.com/office/powerpoint/2012/main" userId="S::mick.mulder@cern.ch::a88fbc63-a025-4439-b737-93c979d328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A"/>
    <a:srgbClr val="77C1FF"/>
    <a:srgbClr val="C3C161"/>
    <a:srgbClr val="D0CE84"/>
    <a:srgbClr val="E6E6C0"/>
    <a:srgbClr val="EEBB00"/>
    <a:srgbClr val="FFFF99"/>
    <a:srgbClr val="080808"/>
    <a:srgbClr val="808080"/>
    <a:srgbClr val="8CB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6952" autoAdjust="0"/>
  </p:normalViewPr>
  <p:slideViewPr>
    <p:cSldViewPr snapToGrid="0" snapToObjects="1">
      <p:cViewPr varScale="1">
        <p:scale>
          <a:sx n="122" d="100"/>
          <a:sy n="122" d="100"/>
        </p:scale>
        <p:origin x="108" y="306"/>
      </p:cViewPr>
      <p:guideLst>
        <p:guide orient="horz" pos="1620"/>
        <p:guide pos="2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B64E9-8DC9-4EC3-B511-FD17B468EB58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EF5B3-650E-4773-912D-178676745AB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15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“We have been able to do much more”</a:t>
            </a:r>
          </a:p>
          <a:p>
            <a:r>
              <a:rPr lang="en-US" dirty="0"/>
              <a:t>Watch time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04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Coupling plot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842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CROP THE IMAGE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836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67374-A339-75BD-8471-55644E21D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1E48914-2FF5-4ED2-9502-4A87FF118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17DAAE-4726-1215-3B11-633879BAE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CROP THE IMAGE, </a:t>
            </a:r>
            <a:r>
              <a:rPr lang="nl-NL" dirty="0" err="1"/>
              <a:t>replace</a:t>
            </a:r>
            <a:r>
              <a:rPr lang="nl-NL" dirty="0"/>
              <a:t> 95 </a:t>
            </a:r>
            <a:r>
              <a:rPr lang="nl-NL" dirty="0" err="1"/>
              <a:t>and</a:t>
            </a:r>
            <a:r>
              <a:rPr lang="nl-NL" dirty="0"/>
              <a:t> 2010 plots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2BED91-3B25-260F-869D-44D23DC2E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108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787ED-C0EC-4226-CCFB-151C4E9CA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DE052D3-EE13-FB9A-A8BE-A6231FFB2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88BF94E-9841-60E7-5E8B-D134EA5D1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gamma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ABD770-242F-9864-512D-862BEDF2F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61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93BD6-D451-5B5E-7B74-161069988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7F83A6-2DD3-357F-C220-F8AB435AFF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42BED0A-F54E-DEB7-C01C-4225B2DBF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gamma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AF2E2F-F73F-C85A-7A48-38D2282E9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704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CDAAB-EF7F-37AB-7ED4-6DA3C296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DFC189-D457-4ACA-C1C5-7DFC6AE9A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70A84E8-2432-A366-C213-63A86F1FC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gamma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15DFCE-3758-1D6B-07AD-55A5890F0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237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plot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836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209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figure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814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C3BA-7273-70FF-5F70-9EDC8C3F2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BB76312-9785-0B8C-92FD-2939B84EC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1160473-72C5-06A2-5573-F0016641B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beta</a:t>
            </a:r>
            <a:br>
              <a:rPr lang="en-US" dirty="0"/>
            </a:br>
            <a:r>
              <a:rPr lang="en-US" dirty="0"/>
              <a:t>Split slides?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FD5205-F5F6-0D1E-D7BA-27C8C489A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822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Optimised</a:t>
            </a:r>
            <a:r>
              <a:rPr lang="en-US" dirty="0"/>
              <a:t> for b-hadrons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52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values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134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583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882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64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Potentially cut time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49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time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3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LHCb originally very European, but we are expanding, including in </a:t>
            </a:r>
            <a:r>
              <a:rPr lang="en-US" dirty="0" err="1"/>
              <a:t>Latinoamerica</a:t>
            </a:r>
            <a:br>
              <a:rPr lang="en-US" dirty="0"/>
            </a:br>
            <a:r>
              <a:rPr lang="en-US" dirty="0"/>
              <a:t>Watch time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5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plot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4E30A-85BA-3988-EB7C-0E20E1695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88551FF-72B9-8BCA-7D7E-C67D7D1D5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806E8B5-6622-B803-A37C-65FFF0FB6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position plot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05EA2E-5519-C22D-7514-04DCD6F40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685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time</a:t>
            </a:r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F5B3-650E-4773-912D-178676745A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48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5120"/>
            <a:ext cx="6780726" cy="70533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buClrTx/>
              <a:defRPr sz="16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buClrTx/>
              <a:defRPr sz="16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buClrTx/>
              <a:defRPr sz="14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Tx/>
              <a:defRPr sz="14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199" y="4732489"/>
            <a:ext cx="15390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72689" y="4732489"/>
            <a:ext cx="4765237" cy="27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2630" y="4732489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5CC29-CF66-464E-953A-20FEFDA9A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0" t="-1471" r="-230" b="-3517"/>
          <a:stretch/>
        </p:blipFill>
        <p:spPr>
          <a:xfrm>
            <a:off x="7487327" y="152726"/>
            <a:ext cx="1196727" cy="75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buClrTx/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buClrTx/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buClrTx/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Tx/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117434" y="4732489"/>
            <a:ext cx="152097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31466" y="4732489"/>
            <a:ext cx="4116194" cy="27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2630" y="4732489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11CB9-B1D0-103C-2ADC-360813649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0" t="-1471" r="-230" b="-3517"/>
          <a:stretch/>
        </p:blipFill>
        <p:spPr>
          <a:xfrm>
            <a:off x="457200" y="4311103"/>
            <a:ext cx="1196727" cy="75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118360" y="4767263"/>
            <a:ext cx="2110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335780" y="4767263"/>
            <a:ext cx="374257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110400" y="47644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351020" y="4767263"/>
            <a:ext cx="37273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84" r:id="rId3"/>
    <p:sldLayoutId id="2147483685" r:id="rId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files/b83094dc2ef13cee0b5b272bcdd5f49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hyperlink" Target="https://lbfence.cern.ch/alcm/public/analysi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hyperlink" Target="https://lbfence.cern.ch/alcm/public/analysis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pirehep.net/files/b83094dc2ef13cee0b5b272bcdd5f49a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ckmfitter.in2p3.f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ckmfitter.in2p3.f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2.021801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Lett.114.041601" TargetMode="External"/><Relationship Id="rId3" Type="http://schemas.openxmlformats.org/officeDocument/2006/relationships/image" Target="../media/image59.png"/><Relationship Id="rId7" Type="http://schemas.openxmlformats.org/officeDocument/2006/relationships/hyperlink" Target="https://doi.org/10.1038/nphys3415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D.101.072004" TargetMode="External"/><Relationship Id="rId5" Type="http://schemas.openxmlformats.org/officeDocument/2006/relationships/hyperlink" Target="https://doi.org/10.1103/PhysRevLett.126.081804" TargetMode="External"/><Relationship Id="rId10" Type="http://schemas.openxmlformats.org/officeDocument/2006/relationships/hyperlink" Target="https://doi.org/10.1103/PhysRevLett.132.051802" TargetMode="External"/><Relationship Id="rId4" Type="http://schemas.openxmlformats.org/officeDocument/2006/relationships/hyperlink" Target="http://arxiv.org/abs/arXiv:2409.01414" TargetMode="External"/><Relationship Id="rId9" Type="http://schemas.openxmlformats.org/officeDocument/2006/relationships/hyperlink" Target="https://doi.org/10.1103/PhysRevLett.117.061803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1.png"/><Relationship Id="rId18" Type="http://schemas.openxmlformats.org/officeDocument/2006/relationships/hyperlink" Target="https://doi.org/10.1103/PhysRevLett.127.151801" TargetMode="External"/><Relationship Id="rId3" Type="http://schemas.openxmlformats.org/officeDocument/2006/relationships/image" Target="../media/image69.png"/><Relationship Id="rId21" Type="http://schemas.openxmlformats.org/officeDocument/2006/relationships/hyperlink" Target="https://journals.aps.org/prd/abstract/10.1103/PhysRevD.93.074501" TargetMode="External"/><Relationship Id="rId7" Type="http://schemas.openxmlformats.org/officeDocument/2006/relationships/image" Target="../media/image660.png"/><Relationship Id="rId12" Type="http://schemas.openxmlformats.org/officeDocument/2006/relationships/image" Target="../media/image80.png"/><Relationship Id="rId17" Type="http://schemas.openxmlformats.org/officeDocument/2006/relationships/hyperlink" Target="https://doi.org/10.1007/JHEP06(2014)133" TargetMode="External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doi.org/10.1007/JHEP04(2017)142" TargetMode="External"/><Relationship Id="rId20" Type="http://schemas.openxmlformats.org/officeDocument/2006/relationships/hyperlink" Target="https://doi.org/10.1007/JHEP09%282018%2914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9.png"/><Relationship Id="rId5" Type="http://schemas.openxmlformats.org/officeDocument/2006/relationships/image" Target="../media/image71.png"/><Relationship Id="rId15" Type="http://schemas.openxmlformats.org/officeDocument/2006/relationships/hyperlink" Target="https://doi.org/10.1007/JHEP11(2016)047" TargetMode="External"/><Relationship Id="rId10" Type="http://schemas.openxmlformats.org/officeDocument/2006/relationships/image" Target="../media/image75.png"/><Relationship Id="rId19" Type="http://schemas.openxmlformats.org/officeDocument/2006/relationships/hyperlink" Target="https://doi.org/10.1103/PhysRevLett.125.011802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D.108.032002" TargetMode="External"/><Relationship Id="rId3" Type="http://schemas.openxmlformats.org/officeDocument/2006/relationships/image" Target="../media/image750.png"/><Relationship Id="rId7" Type="http://schemas.openxmlformats.org/officeDocument/2006/relationships/hyperlink" Target="https://doi.org/10.1103/PhysRevLett.131.051803" TargetMode="External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10.13748" TargetMode="Externa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6.03387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6.03387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9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3103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407.14301" TargetMode="Externa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410.02502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10.02502" TargetMode="Externa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hcb-outreach.web.cern.ch/2024/10/18/end-of-successful-proton-proton-collision-data-taking-perio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ds.cern.ch/record/2898816" TargetMode="External"/><Relationship Id="rId4" Type="http://schemas.openxmlformats.org/officeDocument/2006/relationships/hyperlink" Target="https://cds.cern.ch/record/2913359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912743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912743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2103.11769" TargetMode="Externa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arxiv.org/abs/2103.11769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1.png"/><Relationship Id="rId4" Type="http://schemas.openxmlformats.org/officeDocument/2006/relationships/image" Target="../media/image6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6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C482-78B3-44E0-B74F-468657FF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27"/>
            <a:ext cx="8226854" cy="1307992"/>
          </a:xfrm>
        </p:spPr>
        <p:txBody>
          <a:bodyPr>
            <a:normAutofit fontScale="90000"/>
          </a:bodyPr>
          <a:lstStyle/>
          <a:p>
            <a:r>
              <a:rPr lang="en-GB" sz="2800" b="1" dirty="0" err="1">
                <a:solidFill>
                  <a:schemeClr val="accent6">
                    <a:lumMod val="75000"/>
                  </a:schemeClr>
                </a:solidFill>
              </a:rPr>
              <a:t>LHCb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: performance, results and upgrade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XV Latin American Symposium on  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High Energy Physics (SILAFAE), 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Mexico City, November 6, 2024</a:t>
            </a:r>
            <a:endParaRPr lang="en-GB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A1B44-F427-42F5-BE4B-33305E685D2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1" y="1318819"/>
            <a:ext cx="3284113" cy="907850"/>
          </a:xfrm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Mick Mulder on behalf of the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LHCb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collaboration</a:t>
            </a:r>
            <a:b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1800" dirty="0"/>
              <a:t>(e-mail: mick.mulder@cern.ch)</a:t>
            </a:r>
            <a:endParaRPr lang="en-GB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2A5FBC2-EB4B-4A6F-AD9C-9EB12D1D3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427" y="4389338"/>
            <a:ext cx="4941201" cy="74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A2356-B89A-8226-9C96-21958C279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814" y="3335628"/>
            <a:ext cx="1656814" cy="9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30"/>
    </mc:Choice>
    <mc:Fallback xmlns="">
      <p:transition spd="slow" advTm="506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1EB069-99D7-4B5B-88C0-A714DD4BC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223" y="1489364"/>
            <a:ext cx="5278777" cy="2924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465BD-3F6F-45FE-A4B7-8B1CA5C2F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223" y="1153964"/>
            <a:ext cx="5181600" cy="3260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ECAD4D-F58B-45DA-B032-BF5135A1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LHCb</a:t>
            </a:r>
            <a:r>
              <a:rPr lang="en-US" dirty="0"/>
              <a:t> performance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39DF24-8122-4D69-86EF-3D6BFFE51F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36768"/>
                <a:ext cx="4153941" cy="3377573"/>
              </a:xfrm>
            </p:spPr>
            <p:txBody>
              <a:bodyPr>
                <a:normAutofit/>
              </a:bodyPr>
              <a:lstStyle/>
              <a:p>
                <a:r>
                  <a:rPr lang="en-GB" sz="1500" dirty="0"/>
                  <a:t>Very good momentum resolution </a:t>
                </a:r>
                <a:br>
                  <a:rPr lang="en-GB" sz="1500" dirty="0"/>
                </a:br>
                <a:r>
                  <a:rPr lang="en-GB" sz="1500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GB" sz="1600" i="0" dirty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sz="160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600" i="0" dirty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=0.5−1.0%</m:t>
                    </m:r>
                  </m:oMath>
                </a14:m>
                <a:r>
                  <a:rPr lang="en-GB" sz="1500" dirty="0"/>
                  <a:t>)</a:t>
                </a:r>
                <a:br>
                  <a:rPr lang="en-GB" sz="1500" dirty="0"/>
                </a:br>
                <a14:m>
                  <m:oMath xmlns:m="http://schemas.openxmlformats.org/officeDocument/2006/math">
                    <m:r>
                      <a:rPr lang="en-US" sz="1500" b="0" i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500" dirty="0"/>
                  <a:t> </a:t>
                </a:r>
                <a:r>
                  <a:rPr lang="en-GB" sz="1500" b="1" dirty="0"/>
                  <a:t>Sufficient to separate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  <m:sup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sz="1500" b="1" i="0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5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1500" b="1" dirty="0"/>
                  <a:t> decays</a:t>
                </a:r>
              </a:p>
              <a:p>
                <a:r>
                  <a:rPr lang="en-GB" sz="1500" dirty="0"/>
                  <a:t>Excellent charged particle identification:</a:t>
                </a:r>
                <a:br>
                  <a:rPr lang="en-GB" sz="15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dirty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600" dirty="0"/>
                  <a:t> ID ~ 97 % w. 1-3%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l-GR" sz="1600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1600" i="0" dirty="0" smtClean="0">
                        <a:latin typeface="Cambria Math" panose="02040503050406030204" pitchFamily="18" charset="0"/>
                      </a:rPr>
                      <m:t>μ</m:t>
                    </m:r>
                    <m:r>
                      <a:rPr lang="el-GR" sz="16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mis-id</a:t>
                </a:r>
                <a:br>
                  <a:rPr lang="en-GB" sz="15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i="0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GB" sz="1600" dirty="0"/>
                  <a:t> ID ~ 90 % w. ~ 5%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sz="1600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1600" b="0" i="0" dirty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GB" sz="1600" i="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mis-id</a:t>
                </a:r>
                <a:br>
                  <a:rPr lang="en-GB" sz="1500" dirty="0"/>
                </a:br>
                <a14:m>
                  <m:oMath xmlns:m="http://schemas.openxmlformats.org/officeDocument/2006/math">
                    <m:r>
                      <a:rPr lang="en-US" sz="1500" b="0" i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500" dirty="0"/>
                  <a:t> </a:t>
                </a:r>
                <a:r>
                  <a:rPr lang="en-GB" sz="1500" b="1" dirty="0"/>
                  <a:t>required to reject hadronic B decays &amp; separate</a:t>
                </a:r>
                <a:r>
                  <a:rPr lang="el-GR" sz="1400" dirty="0"/>
                  <a:t> </a:t>
                </a:r>
                <a14:m>
                  <m:oMath xmlns:m="http://schemas.openxmlformats.org/officeDocument/2006/math">
                    <m:r>
                      <a:rPr lang="el-GR" sz="1400" b="1" i="1" dirty="0">
                        <a:latin typeface="Cambria Math" panose="02040503050406030204" pitchFamily="18" charset="0"/>
                      </a:rPr>
                      <m:t>𝛑</m:t>
                    </m:r>
                    <m:r>
                      <a:rPr lang="en-GB" sz="1400" b="1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400" b="1" i="0" dirty="0" smtClean="0">
                        <a:latin typeface="Cambria Math" panose="02040503050406030204" pitchFamily="18" charset="0"/>
                      </a:rPr>
                      <m:t>𝐊</m:t>
                    </m:r>
                    <m:r>
                      <a:rPr lang="en-GB" sz="1400" b="1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400" b="1" i="0" dirty="0" smtClean="0">
                        <a:latin typeface="Cambria Math" panose="02040503050406030204" pitchFamily="18" charset="0"/>
                      </a:rPr>
                      <m:t>𝐩</m:t>
                    </m:r>
                  </m:oMath>
                </a14:m>
                <a:endParaRPr lang="en-GB" sz="1500" b="1" dirty="0"/>
              </a:p>
              <a:p>
                <a:endParaRPr lang="en-GB" sz="15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39DF24-8122-4D69-86EF-3D6BFFE51F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36768"/>
                <a:ext cx="4153941" cy="3377573"/>
              </a:xfrm>
              <a:blipFill>
                <a:blip r:embed="rId5"/>
                <a:stretch>
                  <a:fillRect t="-3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E7F0E-8709-48DE-9D8B-B068FD60D7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0D316-5D91-4EB5-9397-458F37E49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445DE-A40C-4306-ADF8-83F417A9F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2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0"/>
    </mc:Choice>
    <mc:Fallback xmlns="">
      <p:transition spd="slow" advTm="2902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AD4D-F58B-45DA-B032-BF5135A1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LHCb</a:t>
            </a:r>
            <a:r>
              <a:rPr lang="en-US" dirty="0"/>
              <a:t> performance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39DF24-8122-4D69-86EF-3D6BFFE51F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36768"/>
                <a:ext cx="4153941" cy="3377573"/>
              </a:xfrm>
            </p:spPr>
            <p:txBody>
              <a:bodyPr>
                <a:normAutofit/>
              </a:bodyPr>
              <a:lstStyle/>
              <a:p>
                <a:r>
                  <a:rPr lang="en-GB" sz="1500" dirty="0"/>
                  <a:t>Very good momentum resolution </a:t>
                </a:r>
                <a:br>
                  <a:rPr lang="en-GB" sz="1500" dirty="0"/>
                </a:br>
                <a:r>
                  <a:rPr lang="en-GB" sz="1500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GB" sz="1600" i="0" dirty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sz="160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600" i="0" dirty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=0.5−1.0%</m:t>
                    </m:r>
                  </m:oMath>
                </a14:m>
                <a:r>
                  <a:rPr lang="en-GB" sz="1500" dirty="0"/>
                  <a:t>)</a:t>
                </a:r>
                <a:br>
                  <a:rPr lang="en-GB" sz="1500" dirty="0"/>
                </a:br>
                <a14:m>
                  <m:oMath xmlns:m="http://schemas.openxmlformats.org/officeDocument/2006/math">
                    <m:r>
                      <a:rPr lang="en-US" sz="1500" b="0" i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500" dirty="0"/>
                  <a:t> </a:t>
                </a:r>
                <a:r>
                  <a:rPr lang="en-GB" sz="1500" b="1" dirty="0"/>
                  <a:t>Sufficient to separate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  <m:sup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sz="1500" b="1" i="0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5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lang="en-US" sz="1500" b="1" i="0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1500" b="1" dirty="0"/>
                  <a:t> decays</a:t>
                </a:r>
              </a:p>
              <a:p>
                <a:r>
                  <a:rPr lang="en-GB" sz="1500" dirty="0"/>
                  <a:t>Excellent charged particle identification:</a:t>
                </a:r>
                <a:br>
                  <a:rPr lang="en-GB" sz="15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dirty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600" dirty="0"/>
                  <a:t> ID ~ 97 % w. 1-3%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l-GR" sz="1600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1600" i="0" dirty="0" smtClean="0">
                        <a:latin typeface="Cambria Math" panose="02040503050406030204" pitchFamily="18" charset="0"/>
                      </a:rPr>
                      <m:t>μ</m:t>
                    </m:r>
                    <m:r>
                      <a:rPr lang="el-GR" sz="16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mis-id</a:t>
                </a:r>
                <a:br>
                  <a:rPr lang="en-GB" sz="15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i="0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GB" sz="1600" dirty="0"/>
                  <a:t> ID ~ 90 % w. ~ 5%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sz="1600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1600" b="0" i="0" dirty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GB" sz="1600" i="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mis-id</a:t>
                </a:r>
                <a:br>
                  <a:rPr lang="en-GB" sz="1500" dirty="0"/>
                </a:br>
                <a14:m>
                  <m:oMath xmlns:m="http://schemas.openxmlformats.org/officeDocument/2006/math">
                    <m:r>
                      <a:rPr lang="en-US" sz="1500" b="0" i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500" dirty="0"/>
                  <a:t> </a:t>
                </a:r>
                <a:r>
                  <a:rPr lang="en-GB" sz="1500" b="1" dirty="0"/>
                  <a:t>required to reject hadronic </a:t>
                </a:r>
                <a14:m>
                  <m:oMath xmlns:m="http://schemas.openxmlformats.org/officeDocument/2006/math">
                    <m:r>
                      <a:rPr lang="en-GB" sz="1500" b="1" i="0" dirty="0" smtClean="0">
                        <a:latin typeface="Cambria Math" panose="02040503050406030204" pitchFamily="18" charset="0"/>
                      </a:rPr>
                      <m:t>𝐁</m:t>
                    </m:r>
                  </m:oMath>
                </a14:m>
                <a:r>
                  <a:rPr lang="en-GB" sz="1500" b="1" dirty="0"/>
                  <a:t> decays &amp; separate</a:t>
                </a:r>
                <a:r>
                  <a:rPr lang="el-GR" sz="1400" dirty="0"/>
                  <a:t> </a:t>
                </a:r>
                <a14:m>
                  <m:oMath xmlns:m="http://schemas.openxmlformats.org/officeDocument/2006/math">
                    <m:r>
                      <a:rPr lang="el-GR" sz="1400" b="1" i="1" dirty="0">
                        <a:latin typeface="Cambria Math" panose="02040503050406030204" pitchFamily="18" charset="0"/>
                      </a:rPr>
                      <m:t>𝛑</m:t>
                    </m:r>
                    <m:r>
                      <a:rPr lang="en-GB" sz="1400" b="1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400" b="1" i="0" dirty="0" smtClean="0">
                        <a:latin typeface="Cambria Math" panose="02040503050406030204" pitchFamily="18" charset="0"/>
                      </a:rPr>
                      <m:t>𝐊</m:t>
                    </m:r>
                    <m:r>
                      <a:rPr lang="en-GB" sz="1400" b="1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400" b="1" i="0" dirty="0" smtClean="0">
                        <a:latin typeface="Cambria Math" panose="02040503050406030204" pitchFamily="18" charset="0"/>
                      </a:rPr>
                      <m:t>𝐩</m:t>
                    </m:r>
                  </m:oMath>
                </a14:m>
                <a:endParaRPr lang="en-GB" sz="1500" b="1" dirty="0"/>
              </a:p>
              <a:p>
                <a:r>
                  <a:rPr lang="en-GB" sz="1500" dirty="0"/>
                  <a:t>Clear separation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500" i="0" dirty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GB" sz="1500" dirty="0"/>
                  <a:t> hadron </a:t>
                </a:r>
                <a:br>
                  <a:rPr lang="en-GB" sz="1500" dirty="0"/>
                </a:br>
                <a:r>
                  <a:rPr lang="en-GB" sz="1500" dirty="0"/>
                  <a:t>decay vertex and pp collision:</a:t>
                </a:r>
                <a:br>
                  <a:rPr lang="en-GB" sz="1500" dirty="0"/>
                </a:br>
                <a:r>
                  <a:rPr lang="en-GB" sz="1500" dirty="0"/>
                  <a:t>45 fs decay time resolution </a:t>
                </a:r>
                <a14:m>
                  <m:oMath xmlns:m="http://schemas.openxmlformats.org/officeDocument/2006/math">
                    <m:r>
                      <a:rPr lang="en-GB" sz="15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GB" sz="1500" dirty="0"/>
                  <a:t> </a:t>
                </a:r>
                <a:br>
                  <a:rPr lang="en-GB" sz="1500" dirty="0"/>
                </a:br>
                <a:r>
                  <a:rPr lang="en-GB" sz="1500" dirty="0"/>
                  <a:t>3%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500" i="0" dirty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GB" sz="1500" dirty="0"/>
                  <a:t> lifetime</a:t>
                </a:r>
                <a:br>
                  <a:rPr lang="en-GB" sz="1500" dirty="0"/>
                </a:br>
                <a14:m>
                  <m:oMath xmlns:m="http://schemas.openxmlformats.org/officeDocument/2006/math">
                    <m:r>
                      <a:rPr lang="en-US" sz="1500" i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500" dirty="0"/>
                  <a:t> </a:t>
                </a:r>
                <a:r>
                  <a:rPr lang="en-GB" sz="1500" b="1" dirty="0"/>
                  <a:t>essential to reduce backgrounds</a:t>
                </a:r>
              </a:p>
              <a:p>
                <a:endParaRPr lang="en-GB" sz="15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39DF24-8122-4D69-86EF-3D6BFFE51F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36768"/>
                <a:ext cx="4153941" cy="3377573"/>
              </a:xfrm>
              <a:blipFill>
                <a:blip r:embed="rId4"/>
                <a:stretch>
                  <a:fillRect t="-3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E7F0E-8709-48DE-9D8B-B068FD60D7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0D316-5D91-4EB5-9397-458F37E49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445DE-A40C-4306-ADF8-83F417A9F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A2462-D833-4FD5-82DE-DD4D8191A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941" y="1677857"/>
            <a:ext cx="5038648" cy="2547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0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7"/>
    </mc:Choice>
    <mc:Fallback xmlns="">
      <p:transition spd="slow" advTm="3640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47C2-A867-9408-D55F-D33B95E6A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physics programme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0697-2C36-939D-63D2-8D26D68E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8229600" cy="352628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LHCb originally designed for:</a:t>
            </a:r>
          </a:p>
          <a:p>
            <a:pPr lvl="1"/>
            <a:r>
              <a:rPr lang="en-GB" dirty="0"/>
              <a:t>Mixing and CP violation in B decays</a:t>
            </a:r>
          </a:p>
          <a:p>
            <a:pPr marL="36576" indent="0">
              <a:buNone/>
            </a:pPr>
            <a:endParaRPr lang="en-GB" b="1" dirty="0"/>
          </a:p>
          <a:p>
            <a:pPr marL="36576" indent="0">
              <a:buNone/>
            </a:pPr>
            <a:endParaRPr lang="en-GB" b="1" dirty="0"/>
          </a:p>
          <a:p>
            <a:pPr marL="36576" indent="0">
              <a:buNone/>
            </a:pPr>
            <a:r>
              <a:rPr lang="en-GB" b="1" dirty="0"/>
              <a:t> </a:t>
            </a:r>
          </a:p>
          <a:p>
            <a:pPr marL="36576" indent="0">
              <a:buNone/>
            </a:pPr>
            <a:endParaRPr lang="en-GB" b="1" dirty="0"/>
          </a:p>
          <a:p>
            <a:pPr marL="36576" indent="0">
              <a:buNone/>
            </a:pPr>
            <a:endParaRPr lang="en-GB" b="1" dirty="0"/>
          </a:p>
          <a:p>
            <a:pPr marL="36576" indent="0">
              <a:buNone/>
            </a:pPr>
            <a:endParaRPr lang="en-GB" b="1" dirty="0"/>
          </a:p>
          <a:p>
            <a:pPr marL="36576" indent="0">
              <a:buNone/>
            </a:pPr>
            <a:endParaRPr lang="en-GB" b="1" dirty="0"/>
          </a:p>
          <a:p>
            <a:pPr marL="36576" indent="0">
              <a:buNone/>
            </a:pPr>
            <a:r>
              <a:rPr lang="en-GB" b="1" dirty="0"/>
              <a:t> </a:t>
            </a:r>
          </a:p>
          <a:p>
            <a:pPr marL="36576" indent="0">
              <a:buNone/>
            </a:pPr>
            <a:endParaRPr lang="en-GB" sz="1400" b="1" dirty="0"/>
          </a:p>
          <a:p>
            <a:pPr marL="36576" indent="0">
              <a:buNone/>
            </a:pPr>
            <a:endParaRPr lang="en-GB" sz="1400" b="1" dirty="0"/>
          </a:p>
          <a:p>
            <a:pPr marL="36576" indent="0">
              <a:buNone/>
            </a:pPr>
            <a:endParaRPr lang="en-GB" sz="1400" b="1" dirty="0"/>
          </a:p>
          <a:p>
            <a:pPr marL="36576" indent="0">
              <a:buNone/>
            </a:pPr>
            <a:endParaRPr lang="en-GB" sz="1400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26F94-05A7-8DDB-4236-CD72CC3721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3AB73-79F3-34E6-B4A7-CC0721EAC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C76C-EAF5-6B52-6A7D-A89A95F01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F6F4A-2716-3493-F654-91E6EC115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520" y="1332759"/>
            <a:ext cx="2944236" cy="1401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BB9AE-CCAF-B403-CCC3-9EAFDD44668A}"/>
              </a:ext>
            </a:extLst>
          </p:cNvPr>
          <p:cNvSpPr txBox="1"/>
          <p:nvPr/>
        </p:nvSpPr>
        <p:spPr>
          <a:xfrm>
            <a:off x="5595635" y="946740"/>
            <a:ext cx="32845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 </a:t>
            </a:r>
            <a:r>
              <a:rPr lang="en-GB" sz="16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LHCb</a:t>
            </a:r>
            <a:r>
              <a:rPr lang="en-GB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technical proposal (1998)</a:t>
            </a:r>
            <a:endParaRPr lang="en-NL" sz="1600" dirty="0"/>
          </a:p>
        </p:txBody>
      </p:sp>
    </p:spTree>
    <p:extLst>
      <p:ext uri="{BB962C8B-B14F-4D97-AF65-F5344CB8AC3E}">
        <p14:creationId xmlns:p14="http://schemas.microsoft.com/office/powerpoint/2010/main" val="7885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3"/>
    </mc:Choice>
    <mc:Fallback xmlns="">
      <p:transition spd="slow" advTm="1164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47C2-A867-9408-D55F-D33B95E6A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physics programme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0697-2C36-939D-63D2-8D26D68E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8229600" cy="352628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LHCb originally designed for:</a:t>
            </a:r>
          </a:p>
          <a:p>
            <a:pPr lvl="1"/>
            <a:r>
              <a:rPr lang="en-GB" dirty="0"/>
              <a:t>Mixing and CP violation in B decays</a:t>
            </a:r>
          </a:p>
          <a:p>
            <a:r>
              <a:rPr lang="en-GB" dirty="0"/>
              <a:t>But </a:t>
            </a:r>
            <a:r>
              <a:rPr lang="en-GB" dirty="0" err="1"/>
              <a:t>LHCb</a:t>
            </a:r>
            <a:r>
              <a:rPr lang="en-GB" dirty="0"/>
              <a:t> has found general purpose:</a:t>
            </a:r>
            <a:endParaRPr lang="en-GB" b="1" dirty="0"/>
          </a:p>
          <a:p>
            <a:pPr lvl="1"/>
            <a:r>
              <a:rPr lang="en-GB" dirty="0"/>
              <a:t>Rare B decays</a:t>
            </a:r>
          </a:p>
          <a:p>
            <a:pPr lvl="1"/>
            <a:r>
              <a:rPr lang="en-GB" dirty="0"/>
              <a:t>Charm decays</a:t>
            </a:r>
          </a:p>
          <a:p>
            <a:pPr lvl="1"/>
            <a:r>
              <a:rPr lang="en-GB" dirty="0" err="1"/>
              <a:t>Semileptonic</a:t>
            </a:r>
            <a:r>
              <a:rPr lang="en-GB" dirty="0"/>
              <a:t> B decays</a:t>
            </a:r>
          </a:p>
          <a:p>
            <a:pPr lvl="1"/>
            <a:r>
              <a:rPr lang="en-GB" dirty="0"/>
              <a:t>Spectroscopy and exotic hadrons</a:t>
            </a:r>
          </a:p>
          <a:p>
            <a:pPr lvl="1"/>
            <a:r>
              <a:rPr lang="en-GB" dirty="0"/>
              <a:t>Hadron production (B and </a:t>
            </a:r>
            <a:r>
              <a:rPr lang="en-GB" dirty="0" err="1"/>
              <a:t>quarkonia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Heavy ion physics, fixed target</a:t>
            </a:r>
          </a:p>
          <a:p>
            <a:pPr lvl="1"/>
            <a:r>
              <a:rPr lang="en-GB" dirty="0"/>
              <a:t>Electroweak physics, QCD</a:t>
            </a:r>
          </a:p>
          <a:p>
            <a:pPr lvl="1"/>
            <a:r>
              <a:rPr lang="en-GB" dirty="0"/>
              <a:t>Exotics (dark matter, long-lived particles)</a:t>
            </a:r>
          </a:p>
          <a:p>
            <a:pPr marL="36576" indent="0">
              <a:buNone/>
            </a:pPr>
            <a:r>
              <a:rPr lang="en-GB" sz="1400" dirty="0"/>
              <a:t>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26F94-05A7-8DDB-4236-CD72CC3721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3AB73-79F3-34E6-B4A7-CC0721EAC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C76C-EAF5-6B52-6A7D-A89A95F01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F2E174-7EC3-20F9-60A2-F67CA016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05566" y="1683953"/>
            <a:ext cx="3464719" cy="2311021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41F2662B-909A-E035-F222-8EA666BC2538}"/>
              </a:ext>
            </a:extLst>
          </p:cNvPr>
          <p:cNvSpPr txBox="1"/>
          <p:nvPr/>
        </p:nvSpPr>
        <p:spPr>
          <a:xfrm>
            <a:off x="5946547" y="932756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Check out the</a:t>
            </a:r>
            <a:br>
              <a:rPr lang="en-GB" b="1" dirty="0">
                <a:solidFill>
                  <a:srgbClr val="5F5F5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b="1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LHCb publication page</a:t>
            </a:r>
            <a:r>
              <a:rPr lang="en-GB" b="1" dirty="0"/>
              <a:t>!</a:t>
            </a:r>
            <a:endParaRPr lang="en-NL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2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2"/>
    </mc:Choice>
    <mc:Fallback xmlns="">
      <p:transition spd="slow" advTm="6544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B3B0-C28D-561D-440D-AE793681E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A434-AE7E-A176-A23A-504F83D5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physics programme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EFFA8-15BD-F1D2-5585-F5A21E90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8229600" cy="373828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LHCb originally designed for:</a:t>
            </a: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Mixing and CP violation in B decays</a:t>
            </a:r>
          </a:p>
          <a:p>
            <a:r>
              <a:rPr lang="en-GB" dirty="0"/>
              <a:t>But LHCb has found general purpose:</a:t>
            </a:r>
            <a:endParaRPr lang="en-GB" b="1" dirty="0">
              <a:solidFill>
                <a:schemeClr val="tx1"/>
              </a:solidFill>
            </a:endParaRP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Charm decays</a:t>
            </a: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Rare B decays</a:t>
            </a:r>
          </a:p>
          <a:p>
            <a:pPr lvl="1"/>
            <a:r>
              <a:rPr lang="en-GB" b="1" dirty="0" err="1">
                <a:solidFill>
                  <a:schemeClr val="tx1"/>
                </a:solidFill>
              </a:rPr>
              <a:t>Semileptonic</a:t>
            </a:r>
            <a:r>
              <a:rPr lang="en-GB" b="1" dirty="0">
                <a:solidFill>
                  <a:schemeClr val="tx1"/>
                </a:solidFill>
              </a:rPr>
              <a:t> B decays</a:t>
            </a: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Spectroscopy and exotic hadrons</a:t>
            </a:r>
          </a:p>
          <a:p>
            <a:pPr lvl="1"/>
            <a:r>
              <a:rPr lang="en-GB" dirty="0"/>
              <a:t>Hadron production (B and </a:t>
            </a:r>
            <a:r>
              <a:rPr lang="en-GB" dirty="0" err="1"/>
              <a:t>quarkonia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Heavy ion physics, fixed target</a:t>
            </a: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Electroweak physics, QCD</a:t>
            </a:r>
          </a:p>
          <a:p>
            <a:pPr lvl="1"/>
            <a:r>
              <a:rPr lang="en-GB" dirty="0"/>
              <a:t>Exotics (dark matter, long-lived particles)</a:t>
            </a:r>
          </a:p>
          <a:p>
            <a:r>
              <a:rPr lang="en-GB" sz="1600" b="1" dirty="0">
                <a:solidFill>
                  <a:schemeClr val="tx1"/>
                </a:solidFill>
              </a:rPr>
              <a:t>Today: selected results from LHCb Run 1 and 2</a:t>
            </a:r>
          </a:p>
          <a:p>
            <a:r>
              <a:rPr lang="en-GB" sz="1600" b="1" dirty="0">
                <a:solidFill>
                  <a:schemeClr val="tx1"/>
                </a:solidFill>
              </a:rPr>
              <a:t>Many more interesting results, just a small flavour!</a:t>
            </a:r>
          </a:p>
          <a:p>
            <a:pPr marL="448056" lvl="1" indent="0">
              <a:buNone/>
            </a:pPr>
            <a:endParaRPr lang="en-GB" dirty="0"/>
          </a:p>
          <a:p>
            <a:pPr marL="36576" indent="0">
              <a:buNone/>
            </a:pPr>
            <a:endParaRPr lang="en-GB" sz="1400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6DD6A-6ACB-2DED-64FC-63CDC32A55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5581E-97AD-3D90-5391-DB8408D44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31931-2DD2-3927-5B00-5E38E80B4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44CC14-5730-00F7-CF2D-C033AA2C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05566" y="1683953"/>
            <a:ext cx="3464719" cy="2311021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E05A33E8-B786-4022-C1F2-B3E942C67D69}"/>
              </a:ext>
            </a:extLst>
          </p:cNvPr>
          <p:cNvSpPr txBox="1"/>
          <p:nvPr/>
        </p:nvSpPr>
        <p:spPr>
          <a:xfrm>
            <a:off x="5946547" y="932756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Check out the</a:t>
            </a:r>
            <a:br>
              <a:rPr lang="en-GB" b="1" dirty="0">
                <a:solidFill>
                  <a:srgbClr val="5F5F5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b="1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LHCb publication page</a:t>
            </a:r>
            <a:r>
              <a:rPr lang="en-GB" b="1" dirty="0"/>
              <a:t>!</a:t>
            </a:r>
            <a:endParaRPr lang="en-NL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25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2"/>
    </mc:Choice>
    <mc:Fallback xmlns="">
      <p:transition spd="slow" advTm="6544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D2BE0-45CE-232A-9392-903AC277A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637" y="1889654"/>
            <a:ext cx="6780726" cy="705332"/>
          </a:xfrm>
        </p:spPr>
        <p:txBody>
          <a:bodyPr/>
          <a:lstStyle/>
          <a:p>
            <a:pPr algn="ctr"/>
            <a:r>
              <a:rPr lang="en-GB" b="1" dirty="0"/>
              <a:t>Mixing and CP violation</a:t>
            </a:r>
            <a:endParaRPr lang="en-NL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712F9-7681-12CA-1237-1311669566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CACFB-8780-9529-8D5D-EDDA127C9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3BF1-FCA4-1A3A-5D58-A183C1C9E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2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3"/>
    </mc:Choice>
    <mc:Fallback xmlns="">
      <p:transition spd="slow" advTm="531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1D638-F546-BD6D-AA87-25886103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CKM matrix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86CB7-398B-46BC-1E92-11B152A7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5368834" cy="3203145"/>
          </a:xfrm>
        </p:spPr>
        <p:txBody>
          <a:bodyPr>
            <a:normAutofit/>
          </a:bodyPr>
          <a:lstStyle/>
          <a:p>
            <a:r>
              <a:rPr lang="en-GB" sz="1800" dirty="0"/>
              <a:t>Mass and flavour eigenstates of quarks are not equal </a:t>
            </a:r>
            <a:r>
              <a:rPr lang="en-GB" sz="1800" dirty="0">
                <a:sym typeface="Wingdings" panose="05000000000000000000" pitchFamily="2" charset="2"/>
              </a:rPr>
              <a:t> </a:t>
            </a:r>
            <a:r>
              <a:rPr lang="en-GB" sz="1800" dirty="0"/>
              <a:t>W boson transforms quarks</a:t>
            </a:r>
          </a:p>
          <a:p>
            <a:endParaRPr lang="en-NL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3F015-5025-DE54-DD7F-25872E152E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BD518-0BFB-11AF-71BB-A08D037B5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7B58A-1398-396E-DAE3-0EE8EF632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C8BEB4-6B3D-2376-E6DF-DC008D980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44" y="1007022"/>
            <a:ext cx="2607610" cy="1766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7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25"/>
    </mc:Choice>
    <mc:Fallback xmlns="">
      <p:transition spd="slow" advTm="2922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1D638-F546-BD6D-AA87-25886103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CKM matrix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86CB7-398B-46BC-1E92-11B152A7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5368834" cy="3203145"/>
          </a:xfrm>
        </p:spPr>
        <p:txBody>
          <a:bodyPr>
            <a:normAutofit/>
          </a:bodyPr>
          <a:lstStyle/>
          <a:p>
            <a:r>
              <a:rPr lang="en-GB" sz="1800" dirty="0"/>
              <a:t>Mass and flavour eigenstates of quarks are not equal </a:t>
            </a:r>
            <a:r>
              <a:rPr lang="en-GB" sz="1800" dirty="0">
                <a:sym typeface="Wingdings" panose="05000000000000000000" pitchFamily="2" charset="2"/>
              </a:rPr>
              <a:t> </a:t>
            </a:r>
            <a:r>
              <a:rPr lang="en-GB" sz="1800" dirty="0"/>
              <a:t>W boson transforms quarks</a:t>
            </a:r>
          </a:p>
          <a:p>
            <a:r>
              <a:rPr lang="en-GB" sz="1800" dirty="0"/>
              <a:t>Probabilities described with 3x3 unitary CKM matrix (</a:t>
            </a:r>
            <a:r>
              <a:rPr lang="en-GB" sz="1800" b="1" dirty="0"/>
              <a:t>almost diagonal, almost real)</a:t>
            </a:r>
            <a:endParaRPr lang="en-GB" sz="1800" dirty="0"/>
          </a:p>
          <a:p>
            <a:endParaRPr lang="en-GB" sz="1800" b="1" dirty="0"/>
          </a:p>
          <a:p>
            <a:endParaRPr lang="en-NL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3F015-5025-DE54-DD7F-25872E152E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BD518-0BFB-11AF-71BB-A08D037B5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7B58A-1398-396E-DAE3-0EE8EF632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C1E51C-74D9-3DED-5D2A-064F3916D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37" y="1031665"/>
            <a:ext cx="3053634" cy="1573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88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43"/>
    </mc:Choice>
    <mc:Fallback xmlns="">
      <p:transition spd="slow" advTm="7804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1D638-F546-BD6D-AA87-25886103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CKM matrix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86CB7-398B-46BC-1E92-11B152A7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5368834" cy="3203145"/>
          </a:xfrm>
        </p:spPr>
        <p:txBody>
          <a:bodyPr>
            <a:normAutofit/>
          </a:bodyPr>
          <a:lstStyle/>
          <a:p>
            <a:r>
              <a:rPr lang="en-GB" sz="1800" dirty="0"/>
              <a:t>Mass and flavour eigenstates of quarks are not equal </a:t>
            </a:r>
            <a:r>
              <a:rPr lang="en-GB" sz="1800" dirty="0">
                <a:sym typeface="Wingdings" panose="05000000000000000000" pitchFamily="2" charset="2"/>
              </a:rPr>
              <a:t> </a:t>
            </a:r>
            <a:r>
              <a:rPr lang="en-GB" sz="1800" dirty="0"/>
              <a:t>W boson transforms quarks</a:t>
            </a:r>
          </a:p>
          <a:p>
            <a:r>
              <a:rPr lang="en-GB" sz="1800" dirty="0"/>
              <a:t>Probabilities described with 3x3 unitary CKM matrix (</a:t>
            </a:r>
            <a:r>
              <a:rPr lang="en-GB" sz="1800" b="1" dirty="0"/>
              <a:t>almost diagonal, almost real)</a:t>
            </a:r>
            <a:endParaRPr lang="en-GB" sz="1800" dirty="0"/>
          </a:p>
          <a:p>
            <a:r>
              <a:rPr lang="en-GB" sz="1800" dirty="0"/>
              <a:t>Only three real, one imaginary parameter remain in SM (due to unitarity)</a:t>
            </a:r>
          </a:p>
          <a:p>
            <a:r>
              <a:rPr lang="en-GB" sz="1800" b="1" dirty="0"/>
              <a:t>Imaginary element causes CP violation</a:t>
            </a:r>
            <a:br>
              <a:rPr lang="en-GB" sz="1800" dirty="0"/>
            </a:br>
            <a:r>
              <a:rPr lang="en-GB" sz="1800" dirty="0"/>
              <a:t>(opposite phase for particle, anti-particle)</a:t>
            </a:r>
          </a:p>
          <a:p>
            <a:r>
              <a:rPr lang="en-GB" sz="1800" b="1" dirty="0"/>
              <a:t>Before LHCb, only 1</a:t>
            </a:r>
            <a:r>
              <a:rPr lang="en-GB" sz="1800" b="1" baseline="30000" dirty="0"/>
              <a:t>st</a:t>
            </a:r>
            <a:r>
              <a:rPr lang="en-GB" sz="1800" b="1" dirty="0"/>
              <a:t> and 2</a:t>
            </a:r>
            <a:r>
              <a:rPr lang="en-GB" sz="1800" b="1" baseline="30000" dirty="0"/>
              <a:t>nd</a:t>
            </a:r>
            <a:r>
              <a:rPr lang="en-GB" sz="1800" b="1" dirty="0"/>
              <a:t> generation were well constrained</a:t>
            </a:r>
          </a:p>
          <a:p>
            <a:endParaRPr lang="en-NL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3F015-5025-DE54-DD7F-25872E152E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BD518-0BFB-11AF-71BB-A08D037B5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7B58A-1398-396E-DAE3-0EE8EF632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C1E51C-74D9-3DED-5D2A-064F3916D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37" y="1031665"/>
            <a:ext cx="3053634" cy="1573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5E679-D6DB-ED87-7CE3-D61CE92E2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537" y="2604937"/>
            <a:ext cx="2857500" cy="1895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9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43"/>
    </mc:Choice>
    <mc:Fallback xmlns="">
      <p:transition spd="slow" advTm="7804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27C27F-1BAC-B6C9-60E9-B46D09C86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70513"/>
            <a:ext cx="4380980" cy="3061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D44E2-FA7B-CF73-E3B9-9A96E2E3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Unitarity triangle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741A61-D7EB-C645-DACB-542A1B000B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3742" y="1021759"/>
                <a:ext cx="8229600" cy="3203145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/>
                  <a:t>Unitarity of CKM matrix leads to two types of conditions:</a:t>
                </a:r>
                <a:br>
                  <a:rPr lang="en-GB" sz="1800" dirty="0"/>
                </a:br>
                <a:r>
                  <a:rPr lang="en-GB" sz="1800" dirty="0"/>
                  <a:t>real,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Sup>
                      <m:sSub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1800" dirty="0"/>
                  <a:t>, orthogonal,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Sup>
                      <m:sSub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  <m:sup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800" dirty="0"/>
                  <a:t> </a:t>
                </a:r>
              </a:p>
              <a:p>
                <a:r>
                  <a:rPr lang="en-GB" sz="1800" b="1" dirty="0"/>
                  <a:t>Unitarity triangles </a:t>
                </a:r>
                <a:r>
                  <a:rPr lang="en-GB" sz="1800" dirty="0"/>
                  <a:t>formed </a:t>
                </a:r>
                <a:br>
                  <a:rPr lang="en-GB" sz="1800" dirty="0"/>
                </a:br>
                <a:r>
                  <a:rPr lang="en-GB" sz="1800" dirty="0"/>
                  <a:t>with orthogonal relations</a:t>
                </a:r>
              </a:p>
              <a:p>
                <a:r>
                  <a:rPr lang="en-GB" sz="1800" b="1" dirty="0"/>
                  <a:t>In case of New Physics,</a:t>
                </a:r>
                <a:br>
                  <a:rPr lang="en-GB" sz="1800" b="1" dirty="0"/>
                </a:br>
                <a:r>
                  <a:rPr lang="en-GB" sz="1800" b="1" dirty="0"/>
                  <a:t>unitarity conditions are broken!</a:t>
                </a:r>
                <a:br>
                  <a:rPr lang="en-GB" sz="1800" b="1" dirty="0"/>
                </a:br>
                <a:r>
                  <a:rPr lang="en-GB" sz="1800" b="1" dirty="0">
                    <a:sym typeface="Wingdings" panose="05000000000000000000" pitchFamily="2" charset="2"/>
                  </a:rPr>
                  <a:t></a:t>
                </a:r>
                <a:r>
                  <a:rPr lang="en-GB" sz="1800" dirty="0">
                    <a:sym typeface="Wingdings" panose="05000000000000000000" pitchFamily="2" charset="2"/>
                  </a:rPr>
                  <a:t> test consistency of unitary</a:t>
                </a:r>
                <a:br>
                  <a:rPr lang="en-GB" sz="1800" dirty="0">
                    <a:sym typeface="Wingdings" panose="05000000000000000000" pitchFamily="2" charset="2"/>
                  </a:rPr>
                </a:br>
                <a:r>
                  <a:rPr lang="en-GB" sz="1800" dirty="0">
                    <a:sym typeface="Wingdings" panose="05000000000000000000" pitchFamily="2" charset="2"/>
                  </a:rPr>
                  <a:t>triangles with measurements </a:t>
                </a:r>
                <a:br>
                  <a:rPr lang="en-GB" sz="1800" dirty="0">
                    <a:sym typeface="Wingdings" panose="05000000000000000000" pitchFamily="2" charset="2"/>
                  </a:rPr>
                </a:br>
                <a:r>
                  <a:rPr lang="en-GB" sz="1800" dirty="0">
                    <a:sym typeface="Wingdings" panose="05000000000000000000" pitchFamily="2" charset="2"/>
                  </a:rPr>
                  <a:t>testing each angle and side</a:t>
                </a:r>
                <a:endParaRPr lang="en-GB" sz="1800" b="1" dirty="0"/>
              </a:p>
              <a:p>
                <a:endParaRPr lang="en-NL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741A61-D7EB-C645-DACB-542A1B000B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3742" y="1021759"/>
                <a:ext cx="8229600" cy="3203145"/>
              </a:xfrm>
              <a:blipFill>
                <a:blip r:embed="rId3"/>
                <a:stretch>
                  <a:fillRect t="-1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C043D-F209-DA00-F356-DEC30D7700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5FC9C-C366-57E4-AE07-6AEDCD2D6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63BA3-96FA-ACA7-1595-8F25386DC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21"/>
    </mc:Choice>
    <mc:Fallback xmlns="">
      <p:transition spd="slow" advTm="8122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47C2-A867-9408-D55F-D33B95E6A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physics programme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6F0697-2C36-939D-63D2-8D26D68E2F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4205"/>
                <a:ext cx="8229600" cy="352628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LHCb originally designed for</a:t>
                </a:r>
              </a:p>
              <a:p>
                <a:pPr lvl="1"/>
                <a:r>
                  <a:rPr lang="en-GB" dirty="0"/>
                  <a:t>Mixing and CP violation in B decays</a:t>
                </a:r>
              </a:p>
              <a:p>
                <a:r>
                  <a:rPr lang="en-GB" dirty="0"/>
                  <a:t>Fits in long tradition of </a:t>
                </a:r>
                <a:r>
                  <a:rPr lang="en-GB" b="1" dirty="0"/>
                  <a:t>indirect </a:t>
                </a:r>
                <a:br>
                  <a:rPr lang="en-GB" b="1" dirty="0"/>
                </a:br>
                <a:r>
                  <a:rPr lang="en-GB" b="1" dirty="0"/>
                  <a:t>measurements</a:t>
                </a:r>
                <a:r>
                  <a:rPr lang="en-GB" dirty="0"/>
                  <a:t> to “discover” </a:t>
                </a:r>
                <a:br>
                  <a:rPr lang="en-GB" dirty="0"/>
                </a:br>
                <a:r>
                  <a:rPr lang="en-GB" dirty="0"/>
                  <a:t>new particles, for example:</a:t>
                </a:r>
              </a:p>
              <a:p>
                <a:pPr lvl="1"/>
                <a:r>
                  <a:rPr lang="en-GB" dirty="0"/>
                  <a:t>Charm quark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μμ</m:t>
                    </m:r>
                  </m:oMath>
                </a14:m>
                <a:endParaRPr lang="en-GB" b="1" dirty="0"/>
              </a:p>
              <a:p>
                <a:pPr lvl="1"/>
                <a:r>
                  <a:rPr lang="en-GB" dirty="0"/>
                  <a:t>Top quark from B meson mixing</a:t>
                </a:r>
                <a:endParaRPr lang="en-GB" b="1" dirty="0"/>
              </a:p>
              <a:p>
                <a:pPr marL="36576" indent="0">
                  <a:buNone/>
                </a:pPr>
                <a:endParaRPr lang="en-GB" b="1" dirty="0"/>
              </a:p>
              <a:p>
                <a:pPr marL="36576" indent="0">
                  <a:buNone/>
                </a:pPr>
                <a:r>
                  <a:rPr lang="en-GB" b="1" dirty="0"/>
                  <a:t> </a:t>
                </a:r>
              </a:p>
              <a:p>
                <a:pPr marL="36576" indent="0">
                  <a:buNone/>
                </a:pPr>
                <a:endParaRPr lang="en-GB" sz="1400" b="1" dirty="0"/>
              </a:p>
              <a:p>
                <a:pPr marL="36576" indent="0">
                  <a:buNone/>
                </a:pPr>
                <a:endParaRPr lang="en-GB" sz="1400" b="1" dirty="0"/>
              </a:p>
              <a:p>
                <a:pPr marL="36576" indent="0">
                  <a:buNone/>
                </a:pPr>
                <a:endParaRPr lang="en-GB" sz="1400" b="1" dirty="0"/>
              </a:p>
              <a:p>
                <a:pPr marL="36576" indent="0">
                  <a:buNone/>
                </a:pPr>
                <a:endParaRPr lang="en-GB" sz="1400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6F0697-2C36-939D-63D2-8D26D68E2F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4205"/>
                <a:ext cx="8229600" cy="3526280"/>
              </a:xfrm>
              <a:blipFill>
                <a:blip r:embed="rId3"/>
                <a:stretch>
                  <a:fillRect t="-6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26F94-05A7-8DDB-4236-CD72CC3721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3AB73-79F3-34E6-B4A7-CC0721EAC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C76C-EAF5-6B52-6A7D-A89A95F01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F6F4A-2716-3493-F654-91E6EC115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520" y="1332759"/>
            <a:ext cx="2944236" cy="1401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BB9AE-CCAF-B403-CCC3-9EAFDD44668A}"/>
              </a:ext>
            </a:extLst>
          </p:cNvPr>
          <p:cNvSpPr txBox="1"/>
          <p:nvPr/>
        </p:nvSpPr>
        <p:spPr>
          <a:xfrm>
            <a:off x="5595635" y="946740"/>
            <a:ext cx="32845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 </a:t>
            </a:r>
            <a:r>
              <a:rPr lang="en-GB" sz="16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LHCb</a:t>
            </a:r>
            <a:r>
              <a:rPr lang="en-GB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technical proposal (1998)</a:t>
            </a:r>
            <a:endParaRPr lang="en-NL" sz="1600" dirty="0"/>
          </a:p>
        </p:txBody>
      </p:sp>
    </p:spTree>
    <p:extLst>
      <p:ext uri="{BB962C8B-B14F-4D97-AF65-F5344CB8AC3E}">
        <p14:creationId xmlns:p14="http://schemas.microsoft.com/office/powerpoint/2010/main" val="10673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9"/>
    </mc:Choice>
    <mc:Fallback xmlns="">
      <p:transition spd="slow" advTm="262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D44E2-FA7B-CF73-E3B9-9A96E2E3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Constraining the unitarity triangle</a:t>
            </a:r>
            <a:endParaRPr lang="en-N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C87B96-F523-9142-D4C3-A474983D7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371655"/>
            <a:ext cx="8229600" cy="279524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C043D-F209-DA00-F356-DEC30D7700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5FC9C-C366-57E4-AE07-6AEDCD2D6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63BA3-96FA-ACA7-1595-8F25386DC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923D9-EFAA-DC4A-4357-FAD9A2DFC38A}"/>
              </a:ext>
            </a:extLst>
          </p:cNvPr>
          <p:cNvSpPr txBox="1"/>
          <p:nvPr/>
        </p:nvSpPr>
        <p:spPr>
          <a:xfrm>
            <a:off x="457200" y="976602"/>
            <a:ext cx="8053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80808"/>
                </a:solidFill>
              </a:rPr>
              <a:t>Significant progress over last decades with crucial role for </a:t>
            </a:r>
            <a:r>
              <a:rPr lang="en-GB" dirty="0" err="1">
                <a:solidFill>
                  <a:srgbClr val="080808"/>
                </a:solidFill>
              </a:rPr>
              <a:t>LHCb</a:t>
            </a:r>
            <a:r>
              <a:rPr lang="en-GB" dirty="0">
                <a:solidFill>
                  <a:srgbClr val="080808"/>
                </a:solidFill>
              </a:rPr>
              <a:t> (since 2011) </a:t>
            </a:r>
            <a:endParaRPr lang="en-NL" dirty="0">
              <a:solidFill>
                <a:srgbClr val="080808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CC8EB-C25A-84E6-E594-F681D94D8933}"/>
              </a:ext>
            </a:extLst>
          </p:cNvPr>
          <p:cNvSpPr txBox="1"/>
          <p:nvPr/>
        </p:nvSpPr>
        <p:spPr>
          <a:xfrm>
            <a:off x="457200" y="4194362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80808"/>
                </a:solidFill>
              </a:rPr>
              <a:t>Any sign of inconsistency could point to New Physics</a:t>
            </a:r>
            <a:endParaRPr lang="en-NL" b="1" dirty="0">
              <a:solidFill>
                <a:srgbClr val="08080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F81C6-4931-914F-FB50-0CFC0024AC68}"/>
              </a:ext>
            </a:extLst>
          </p:cNvPr>
          <p:cNvSpPr txBox="1"/>
          <p:nvPr/>
        </p:nvSpPr>
        <p:spPr>
          <a:xfrm>
            <a:off x="6800850" y="4200437"/>
            <a:ext cx="204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Calibri" panose="020F0502020204030204" pitchFamily="34" charset="0"/>
                <a:hlinkClick r:id="rId4"/>
              </a:rPr>
              <a:t>CKMfitter.in2p3.fr</a:t>
            </a:r>
            <a:endParaRPr lang="en-NL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5D0E9A0A-2407-3D46-3E33-A060812F179F}"/>
              </a:ext>
            </a:extLst>
          </p:cNvPr>
          <p:cNvGrpSpPr/>
          <p:nvPr/>
        </p:nvGrpSpPr>
        <p:grpSpPr>
          <a:xfrm>
            <a:off x="5832000" y="1314000"/>
            <a:ext cx="2877710" cy="2918307"/>
            <a:chOff x="5832000" y="1314000"/>
            <a:chExt cx="2877710" cy="2918307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D2648A9-ECFB-1635-B09F-F1A1BC9F2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832000" y="1359469"/>
              <a:ext cx="2877710" cy="2872838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655D1C5-7B97-6311-75D6-5FA8DB4D34D5}"/>
                </a:ext>
              </a:extLst>
            </p:cNvPr>
            <p:cNvSpPr txBox="1"/>
            <p:nvPr/>
          </p:nvSpPr>
          <p:spPr>
            <a:xfrm>
              <a:off x="6174000" y="1314000"/>
              <a:ext cx="601447" cy="31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50" dirty="0">
                  <a:solidFill>
                    <a:srgbClr val="080808"/>
                  </a:solidFill>
                </a:rPr>
                <a:t>2021</a:t>
              </a:r>
              <a:endParaRPr lang="en-NL" sz="1450" dirty="0">
                <a:solidFill>
                  <a:srgbClr val="08080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3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20"/>
    </mc:Choice>
    <mc:Fallback xmlns="">
      <p:transition spd="slow" advTm="4852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EF341-54BE-7A3E-E057-071A28B58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337D4-F5EC-BD38-E544-D11C3CF3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Constraining the unitarity triangle</a:t>
            </a:r>
            <a:endParaRPr lang="en-N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0D1ACE-7D06-5EB4-0264-6DEBC6745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371655"/>
            <a:ext cx="8229600" cy="279524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308C8-CCBB-6A99-AEE3-AFDC6B3D51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71180-DAEF-A472-DF97-0C7FE79F8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22BC9-280F-708E-1225-10B540A3A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61C32-EC15-2932-9913-64FDFD978C85}"/>
              </a:ext>
            </a:extLst>
          </p:cNvPr>
          <p:cNvSpPr txBox="1"/>
          <p:nvPr/>
        </p:nvSpPr>
        <p:spPr>
          <a:xfrm>
            <a:off x="457200" y="976602"/>
            <a:ext cx="8053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80808"/>
                </a:solidFill>
              </a:rPr>
              <a:t>Significant progress over last decades with crucial role for </a:t>
            </a:r>
            <a:r>
              <a:rPr lang="en-GB" dirty="0" err="1">
                <a:solidFill>
                  <a:srgbClr val="080808"/>
                </a:solidFill>
              </a:rPr>
              <a:t>LHCb</a:t>
            </a:r>
            <a:r>
              <a:rPr lang="en-GB" dirty="0">
                <a:solidFill>
                  <a:srgbClr val="080808"/>
                </a:solidFill>
              </a:rPr>
              <a:t> (since 2011) </a:t>
            </a:r>
            <a:endParaRPr lang="en-NL" dirty="0">
              <a:solidFill>
                <a:srgbClr val="080808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CC653-0814-AFD2-EB83-AD03D09CA819}"/>
              </a:ext>
            </a:extLst>
          </p:cNvPr>
          <p:cNvSpPr txBox="1"/>
          <p:nvPr/>
        </p:nvSpPr>
        <p:spPr>
          <a:xfrm>
            <a:off x="457200" y="4194362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80808"/>
                </a:solidFill>
              </a:rPr>
              <a:t>Any sign of inconsistency could point to New Physics</a:t>
            </a:r>
            <a:endParaRPr lang="en-NL" b="1" dirty="0">
              <a:solidFill>
                <a:srgbClr val="08080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4AA98-33D7-F50C-8BCD-B148C166FFE4}"/>
              </a:ext>
            </a:extLst>
          </p:cNvPr>
          <p:cNvSpPr txBox="1"/>
          <p:nvPr/>
        </p:nvSpPr>
        <p:spPr>
          <a:xfrm>
            <a:off x="6800850" y="4200437"/>
            <a:ext cx="204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Calibri" panose="020F0502020204030204" pitchFamily="34" charset="0"/>
                <a:hlinkClick r:id="rId4"/>
              </a:rPr>
              <a:t>CKMfitter.in2p3.fr</a:t>
            </a:r>
            <a:endParaRPr lang="en-NL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003E87D2-743F-81BF-2E07-D0385894C2B9}"/>
              </a:ext>
            </a:extLst>
          </p:cNvPr>
          <p:cNvGrpSpPr/>
          <p:nvPr/>
        </p:nvGrpSpPr>
        <p:grpSpPr>
          <a:xfrm>
            <a:off x="5832000" y="1314000"/>
            <a:ext cx="2877711" cy="2918307"/>
            <a:chOff x="5832000" y="1314000"/>
            <a:chExt cx="2877711" cy="2918307"/>
          </a:xfrm>
        </p:grpSpPr>
        <p:pic>
          <p:nvPicPr>
            <p:cNvPr id="7" name="Afbeelding 6" descr="Afbeelding met tekst, diagram, schermopname, lijn&#10;&#10;Automatisch gegenereerde beschrijving">
              <a:extLst>
                <a:ext uri="{FF2B5EF4-FFF2-40B4-BE49-F238E27FC236}">
                  <a16:creationId xmlns:a16="http://schemas.microsoft.com/office/drawing/2014/main" id="{F8353369-A7C1-2574-D4BC-E7E43B09A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2000" y="1359469"/>
              <a:ext cx="2877711" cy="2872838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B881A9DC-0A0A-D7C1-3C75-332BF6837CCC}"/>
                </a:ext>
              </a:extLst>
            </p:cNvPr>
            <p:cNvSpPr txBox="1"/>
            <p:nvPr/>
          </p:nvSpPr>
          <p:spPr>
            <a:xfrm>
              <a:off x="6174000" y="1314000"/>
              <a:ext cx="601447" cy="31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50" dirty="0">
                  <a:solidFill>
                    <a:srgbClr val="080808"/>
                  </a:solidFill>
                </a:rPr>
                <a:t>2023</a:t>
              </a:r>
              <a:endParaRPr lang="en-NL" sz="1450" dirty="0">
                <a:solidFill>
                  <a:srgbClr val="08080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9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20"/>
    </mc:Choice>
    <mc:Fallback xmlns="">
      <p:transition spd="slow" advTm="4852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C04EB-1D91-225D-A7BE-B9678AA1D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D3F2775-B07E-CA5C-5091-ABFD90853D7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CKM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D3F2775-B07E-CA5C-5091-ABFD90853D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E7765-9F25-C534-C9AC-647E7A412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4205"/>
            <a:ext cx="8399417" cy="3570284"/>
          </a:xfrm>
        </p:spPr>
        <p:txBody>
          <a:bodyPr>
            <a:normAutofit/>
          </a:bodyPr>
          <a:lstStyle/>
          <a:p>
            <a:r>
              <a:rPr lang="en-GB" dirty="0"/>
              <a:t>Only angle accessible in tree-level decays</a:t>
            </a:r>
          </a:p>
          <a:p>
            <a:r>
              <a:rPr lang="en-GB" dirty="0"/>
              <a:t>Theoretically clean</a:t>
            </a:r>
            <a:r>
              <a:rPr lang="en-US" dirty="0"/>
              <a:t> </a:t>
            </a:r>
          </a:p>
          <a:p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27A7B-CF05-54D7-51D6-16D0784038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EA513-895A-DF31-ACF0-C7BD24A59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CAFBD-A3C8-A579-3DCC-E1FDDFE1F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16A4D39D-0FD3-E614-02F2-C828FFE837EF}"/>
              </a:ext>
            </a:extLst>
          </p:cNvPr>
          <p:cNvGrpSpPr/>
          <p:nvPr/>
        </p:nvGrpSpPr>
        <p:grpSpPr>
          <a:xfrm>
            <a:off x="4800600" y="1402200"/>
            <a:ext cx="4343400" cy="2339099"/>
            <a:chOff x="4650997" y="1314000"/>
            <a:chExt cx="4343400" cy="2339099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F91DB21-453A-3B38-B94D-2A13D44AC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0997" y="1492889"/>
              <a:ext cx="4343400" cy="216021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CAFC4AE6-3705-6804-EEC1-2F6172193C78}"/>
                </a:ext>
              </a:extLst>
            </p:cNvPr>
            <p:cNvSpPr txBox="1"/>
            <p:nvPr/>
          </p:nvSpPr>
          <p:spPr>
            <a:xfrm>
              <a:off x="6174000" y="1314000"/>
              <a:ext cx="601447" cy="31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50" dirty="0">
                  <a:solidFill>
                    <a:srgbClr val="080808"/>
                  </a:solidFill>
                </a:rPr>
                <a:t>2023</a:t>
              </a:r>
              <a:endParaRPr lang="en-NL" sz="1450" dirty="0">
                <a:solidFill>
                  <a:srgbClr val="080808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81D5E5D-F550-DE7A-9967-C480ABDDEFAF}"/>
                  </a:ext>
                </a:extLst>
              </p:cNvPr>
              <p:cNvSpPr txBox="1"/>
              <p:nvPr/>
            </p:nvSpPr>
            <p:spPr>
              <a:xfrm>
                <a:off x="5165363" y="880452"/>
                <a:ext cx="4572000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C3C161"/>
                          </a:solidFill>
                          <a:latin typeface="Cambria Math" panose="02040503050406030204" pitchFamily="18" charset="0"/>
                        </a:rPr>
                        <m:t>𝛄</m:t>
                      </m:r>
                      <m:r>
                        <a:rPr lang="en-US" b="1" i="0" smtClean="0">
                          <a:solidFill>
                            <a:srgbClr val="C3C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smtClean="0">
                              <a:solidFill>
                                <a:srgbClr val="C3C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rgbClr val="C3C161"/>
                              </a:solidFill>
                              <a:latin typeface="Cambria Math" panose="02040503050406030204" pitchFamily="18" charset="0"/>
                            </a:rPr>
                            <m:t>𝐚𝐫𝐠</m:t>
                          </m:r>
                        </m:fName>
                        <m:e>
                          <m:d>
                            <m:dPr>
                              <m:ctrlPr>
                                <a:rPr lang="en-US" b="1" smtClean="0">
                                  <a:solidFill>
                                    <a:srgbClr val="C3C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rgbClr val="C3C16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1" smtClean="0">
                                      <a:solidFill>
                                        <a:srgbClr val="C3C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1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𝐮𝐛</m:t>
                                      </m:r>
                                    </m:sub>
                                    <m:sup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𝐮𝐝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1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  <m:sup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NL" b="1" dirty="0">
                  <a:solidFill>
                    <a:srgbClr val="C3C161"/>
                  </a:solidFill>
                </a:endParaRPr>
              </a:p>
            </p:txBody>
          </p:sp>
        </mc:Choice>
        <mc:Fallback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81D5E5D-F550-DE7A-9967-C480ABDDE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63" y="880452"/>
                <a:ext cx="4572000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3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0"/>
    </mc:Choice>
    <mc:Fallback xmlns="">
      <p:transition spd="slow" advTm="7273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02D80-4B7E-702B-6F77-4CBFD0F23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FC815B0-2495-D9AA-48BA-DE809953DAC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CKM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FC815B0-2495-D9AA-48BA-DE809953DA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8E9870-55F4-EA75-0D19-061022329D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994205"/>
                <a:ext cx="8399417" cy="3570284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Only angle accessible in tree-level decays</a:t>
                </a:r>
              </a:p>
              <a:p>
                <a:r>
                  <a:rPr lang="en-GB" dirty="0"/>
                  <a:t>Theoretically clean</a:t>
                </a:r>
              </a:p>
              <a:p>
                <a:r>
                  <a:rPr lang="en-US" dirty="0"/>
                  <a:t>World Average from direct </a:t>
                </a:r>
                <a:br>
                  <a:rPr lang="en-US" dirty="0"/>
                </a:br>
                <a:r>
                  <a:rPr lang="en-US" dirty="0"/>
                  <a:t>measurements: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NL"/>
                      <m:t>(</m:t>
                    </m:r>
                    <m:sSubSup>
                      <m:sSubSupPr>
                        <m:ctrlPr>
                          <a:rPr lang="en-NL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66.4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−3.0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+2.8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NL"/>
                      <m:t>°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8E9870-55F4-EA75-0D19-061022329D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994205"/>
                <a:ext cx="8399417" cy="3570284"/>
              </a:xfrm>
              <a:blipFill>
                <a:blip r:embed="rId4"/>
                <a:stretch>
                  <a:fillRect t="-6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66A8-9C19-69FD-E97F-E3228AFF27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57F37-213A-BD80-0FD2-8D45F84C6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FC6DA-57DF-87C1-808F-DA08EC398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898CBB9F-FB1D-FA2F-4FFF-2C28597F5CE4}"/>
              </a:ext>
            </a:extLst>
          </p:cNvPr>
          <p:cNvGrpSpPr/>
          <p:nvPr/>
        </p:nvGrpSpPr>
        <p:grpSpPr>
          <a:xfrm>
            <a:off x="4800600" y="1402200"/>
            <a:ext cx="4343400" cy="2339098"/>
            <a:chOff x="4650997" y="1314000"/>
            <a:chExt cx="4343400" cy="233909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32AB4308-D705-5301-5D33-D10CDFDF9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0997" y="1492889"/>
              <a:ext cx="4343400" cy="2160209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DA1305A2-E4ED-D470-1BFC-29D30FB9EC0E}"/>
                </a:ext>
              </a:extLst>
            </p:cNvPr>
            <p:cNvSpPr txBox="1"/>
            <p:nvPr/>
          </p:nvSpPr>
          <p:spPr>
            <a:xfrm>
              <a:off x="6174000" y="1314000"/>
              <a:ext cx="601447" cy="31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50" dirty="0">
                  <a:solidFill>
                    <a:srgbClr val="080808"/>
                  </a:solidFill>
                </a:rPr>
                <a:t>2023</a:t>
              </a:r>
              <a:endParaRPr lang="en-NL" sz="1450" dirty="0">
                <a:solidFill>
                  <a:srgbClr val="080808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638B7CAE-96BF-F164-A639-452AAF075603}"/>
                  </a:ext>
                </a:extLst>
              </p:cNvPr>
              <p:cNvSpPr txBox="1"/>
              <p:nvPr/>
            </p:nvSpPr>
            <p:spPr>
              <a:xfrm>
                <a:off x="5165363" y="880452"/>
                <a:ext cx="4572000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C3C161"/>
                          </a:solidFill>
                          <a:latin typeface="Cambria Math" panose="02040503050406030204" pitchFamily="18" charset="0"/>
                        </a:rPr>
                        <m:t>𝛄</m:t>
                      </m:r>
                      <m:r>
                        <a:rPr lang="en-US" b="1" i="0" smtClean="0">
                          <a:solidFill>
                            <a:srgbClr val="C3C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smtClean="0">
                              <a:solidFill>
                                <a:srgbClr val="C3C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rgbClr val="C3C161"/>
                              </a:solidFill>
                              <a:latin typeface="Cambria Math" panose="02040503050406030204" pitchFamily="18" charset="0"/>
                            </a:rPr>
                            <m:t>𝐚𝐫𝐠</m:t>
                          </m:r>
                        </m:fName>
                        <m:e>
                          <m:d>
                            <m:dPr>
                              <m:ctrlPr>
                                <a:rPr lang="en-US" b="1" smtClean="0">
                                  <a:solidFill>
                                    <a:srgbClr val="C3C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rgbClr val="C3C16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1" smtClean="0">
                                      <a:solidFill>
                                        <a:srgbClr val="C3C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1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𝐮𝐛</m:t>
                                      </m:r>
                                    </m:sub>
                                    <m:sup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𝐮𝐝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1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  <m:sup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NL" b="1" dirty="0">
                  <a:solidFill>
                    <a:srgbClr val="C3C161"/>
                  </a:solidFill>
                </a:endParaRPr>
              </a:p>
            </p:txBody>
          </p:sp>
        </mc:Choice>
        <mc:Fallback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638B7CAE-96BF-F164-A639-452AAF075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63" y="880452"/>
                <a:ext cx="457200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44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0"/>
    </mc:Choice>
    <mc:Fallback xmlns="">
      <p:transition spd="slow" advTm="7273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F8711-4506-F6CD-7ED8-5CD994EE8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31C2B6-4C94-36FF-DC75-17F7199FFE7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CKM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31C2B6-4C94-36FF-DC75-17F7199FFE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6A8F68-D660-B0EC-7AD3-27DD6A0762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994205"/>
                <a:ext cx="8399417" cy="3570284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Only angle accessible in tree-level decays</a:t>
                </a:r>
              </a:p>
              <a:p>
                <a:r>
                  <a:rPr lang="en-GB" dirty="0"/>
                  <a:t>Theoretically clean</a:t>
                </a:r>
              </a:p>
              <a:p>
                <a:r>
                  <a:rPr lang="en-US" dirty="0"/>
                  <a:t>World Average from direct </a:t>
                </a:r>
                <a:br>
                  <a:rPr lang="en-US" dirty="0"/>
                </a:br>
                <a:r>
                  <a:rPr lang="en-US" dirty="0"/>
                  <a:t>measurements: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NL"/>
                      <m:t>(</m:t>
                    </m:r>
                    <m:sSubSup>
                      <m:sSubSupPr>
                        <m:ctrlPr>
                          <a:rPr lang="en-NL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66.4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−3.0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+2.8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NL"/>
                      <m:t>°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World Average from indirect </a:t>
                </a:r>
                <a:br>
                  <a:rPr lang="en-US" dirty="0"/>
                </a:br>
                <a:r>
                  <a:rPr lang="en-US" dirty="0"/>
                  <a:t>measurements (</a:t>
                </a:r>
                <a:r>
                  <a:rPr lang="en-US" dirty="0" err="1"/>
                  <a:t>CKMFitter</a:t>
                </a:r>
                <a:r>
                  <a:rPr lang="en-US" dirty="0"/>
                  <a:t> 2023):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NL"/>
                      <m:t>(</m:t>
                    </m:r>
                    <m:sSubSup>
                      <m:sSubSupPr>
                        <m:ctrlPr>
                          <a:rPr lang="en-NL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66.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1.9</m:t>
                        </m:r>
                      </m:sub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0.7</m:t>
                        </m:r>
                      </m:sup>
                    </m:sSubSup>
                    <m:r>
                      <a:rPr lang="en-US" i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NL"/>
                      <m:t>°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 err="1"/>
                  <a:t>LHCb’s</a:t>
                </a:r>
                <a:r>
                  <a:rPr lang="en-US" dirty="0"/>
                  <a:t> goal: bring uncertainty</a:t>
                </a:r>
                <a:br>
                  <a:rPr lang="en-US" dirty="0"/>
                </a:br>
                <a:r>
                  <a:rPr lang="en-US" dirty="0"/>
                  <a:t>from direct measurements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down to </a:t>
                </a:r>
                <a:br>
                  <a:rPr lang="en-US" dirty="0"/>
                </a:br>
                <a:r>
                  <a:rPr lang="en-US" dirty="0"/>
                  <a:t>uncertainty from indirect measurements</a:t>
                </a:r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6A8F68-D660-B0EC-7AD3-27DD6A0762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994205"/>
                <a:ext cx="8399417" cy="3570284"/>
              </a:xfrm>
              <a:blipFill>
                <a:blip r:embed="rId4"/>
                <a:stretch>
                  <a:fillRect t="-6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945E8-7614-36BD-B6EA-38CC157EC2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9AB5-ED41-2A10-D4DF-DCEDB2398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9C84D-E373-9914-E236-C11235A0C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BD95FFCD-9BF5-6312-892B-3C04C8089F56}"/>
              </a:ext>
            </a:extLst>
          </p:cNvPr>
          <p:cNvGrpSpPr/>
          <p:nvPr/>
        </p:nvGrpSpPr>
        <p:grpSpPr>
          <a:xfrm>
            <a:off x="4802400" y="1402200"/>
            <a:ext cx="4345200" cy="2339305"/>
            <a:chOff x="4652797" y="1314000"/>
            <a:chExt cx="4345200" cy="2339305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ECE0FDCC-3D3D-193C-032E-C89F88D45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2797" y="1492200"/>
              <a:ext cx="4345200" cy="2161105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62B6019-DA9C-0E88-4DE6-2243A01CF040}"/>
                </a:ext>
              </a:extLst>
            </p:cNvPr>
            <p:cNvSpPr txBox="1"/>
            <p:nvPr/>
          </p:nvSpPr>
          <p:spPr>
            <a:xfrm>
              <a:off x="6174000" y="1314000"/>
              <a:ext cx="601447" cy="31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50" dirty="0">
                  <a:solidFill>
                    <a:srgbClr val="080808"/>
                  </a:solidFill>
                </a:rPr>
                <a:t>2023</a:t>
              </a:r>
              <a:endParaRPr lang="en-NL" sz="1450" dirty="0">
                <a:solidFill>
                  <a:srgbClr val="080808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49EB50F-F884-72AC-A5BE-313ABBE53B9F}"/>
                  </a:ext>
                </a:extLst>
              </p:cNvPr>
              <p:cNvSpPr txBox="1"/>
              <p:nvPr/>
            </p:nvSpPr>
            <p:spPr>
              <a:xfrm>
                <a:off x="5165363" y="880452"/>
                <a:ext cx="4572000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C3C161"/>
                          </a:solidFill>
                          <a:latin typeface="Cambria Math" panose="02040503050406030204" pitchFamily="18" charset="0"/>
                        </a:rPr>
                        <m:t>𝛄</m:t>
                      </m:r>
                      <m:r>
                        <a:rPr lang="en-US" b="1" i="0" smtClean="0">
                          <a:solidFill>
                            <a:srgbClr val="C3C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smtClean="0">
                              <a:solidFill>
                                <a:srgbClr val="C3C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rgbClr val="C3C161"/>
                              </a:solidFill>
                              <a:latin typeface="Cambria Math" panose="02040503050406030204" pitchFamily="18" charset="0"/>
                            </a:rPr>
                            <m:t>𝐚𝐫𝐠</m:t>
                          </m:r>
                        </m:fName>
                        <m:e>
                          <m:d>
                            <m:dPr>
                              <m:ctrlPr>
                                <a:rPr lang="en-US" b="1" smtClean="0">
                                  <a:solidFill>
                                    <a:srgbClr val="C3C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rgbClr val="C3C16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1" smtClean="0">
                                      <a:solidFill>
                                        <a:srgbClr val="C3C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1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𝐮𝐛</m:t>
                                      </m:r>
                                    </m:sub>
                                    <m:sup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𝐮𝐝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1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  <m:sup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NL" b="1" dirty="0">
                  <a:solidFill>
                    <a:srgbClr val="C3C161"/>
                  </a:solidFill>
                </a:endParaRPr>
              </a:p>
            </p:txBody>
          </p:sp>
        </mc:Choice>
        <mc:Fallback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49EB50F-F884-72AC-A5BE-313ABBE53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63" y="880452"/>
                <a:ext cx="457200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5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0"/>
    </mc:Choice>
    <mc:Fallback xmlns="">
      <p:transition spd="slow" advTm="7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734D9-7393-203F-012E-491DBB58B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75CC4E-CB53-33E2-F5AB-D8F79437114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Measuring CKM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75CC4E-CB53-33E2-F5AB-D8F794371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D818CC-44A6-33CA-779D-B97A256C90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994205"/>
                <a:ext cx="8399417" cy="3570284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Use </a:t>
                </a:r>
                <a:r>
                  <a:rPr lang="en-GB" b="1" dirty="0"/>
                  <a:t>interference</a:t>
                </a:r>
                <a:r>
                  <a:rPr lang="en-GB" dirty="0"/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u</m:t>
                    </m:r>
                  </m:oMath>
                </a14:m>
                <a:r>
                  <a:rPr lang="en-GB" dirty="0"/>
                  <a:t> diagrams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Interference only possible 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GB" b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/>
                  <a:t> decay to same final state </a:t>
                </a:r>
              </a:p>
              <a:p>
                <a:r>
                  <a:rPr lang="en-GB" dirty="0"/>
                  <a:t>Extract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GB" dirty="0"/>
                  <a:t> from combination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/>
                  <a:t> measurements (where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dirty="0"/>
                  <a:t>)</a:t>
                </a:r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D818CC-44A6-33CA-779D-B97A256C90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994205"/>
                <a:ext cx="8399417" cy="3570284"/>
              </a:xfrm>
              <a:blipFill>
                <a:blip r:embed="rId3"/>
                <a:stretch>
                  <a:fillRect t="-6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72171-4E3F-FC10-5976-29DE85EE2D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76366-9BC1-F2BD-66E9-B47B2D99C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334E5-1EA2-9E07-9A8A-3639033E4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1B2D07-A573-32AD-0132-F94D7FFA6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711" y="1690702"/>
            <a:ext cx="6051410" cy="13891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6259C911-75AD-0069-351D-C497BBAB21D3}"/>
                  </a:ext>
                </a:extLst>
              </p:cNvPr>
              <p:cNvSpPr txBox="1"/>
              <p:nvPr/>
            </p:nvSpPr>
            <p:spPr>
              <a:xfrm>
                <a:off x="5165363" y="880452"/>
                <a:ext cx="4572000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C3C161"/>
                          </a:solidFill>
                          <a:latin typeface="Cambria Math" panose="02040503050406030204" pitchFamily="18" charset="0"/>
                        </a:rPr>
                        <m:t>𝛄</m:t>
                      </m:r>
                      <m:r>
                        <a:rPr lang="en-US" b="1" i="0" smtClean="0">
                          <a:solidFill>
                            <a:srgbClr val="C3C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smtClean="0">
                              <a:solidFill>
                                <a:srgbClr val="C3C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rgbClr val="C3C161"/>
                              </a:solidFill>
                              <a:latin typeface="Cambria Math" panose="02040503050406030204" pitchFamily="18" charset="0"/>
                            </a:rPr>
                            <m:t>𝐚𝐫𝐠</m:t>
                          </m:r>
                        </m:fName>
                        <m:e>
                          <m:d>
                            <m:dPr>
                              <m:ctrlPr>
                                <a:rPr lang="en-US" b="1" smtClean="0">
                                  <a:solidFill>
                                    <a:srgbClr val="C3C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rgbClr val="C3C16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1" smtClean="0">
                                      <a:solidFill>
                                        <a:srgbClr val="C3C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1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𝐮𝐛</m:t>
                                      </m:r>
                                    </m:sub>
                                    <m:sup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𝐮𝐝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1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  <m:sup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C3C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NL" b="1" dirty="0">
                  <a:solidFill>
                    <a:srgbClr val="C3C161"/>
                  </a:solidFill>
                </a:endParaRPr>
              </a:p>
            </p:txBody>
          </p:sp>
        </mc:Choice>
        <mc:Fallback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6259C911-75AD-0069-351D-C497BBAB2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63" y="880452"/>
                <a:ext cx="4572000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73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0"/>
    </mc:Choice>
    <mc:Fallback xmlns="">
      <p:transition spd="slow" advTm="7273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578C830C-9552-B1FF-2F14-7CE5F6A4840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marL="36576"/>
                <a:r>
                  <a:rPr lang="en-GB" sz="2800" dirty="0"/>
                  <a:t>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i="0" dirty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GB" sz="2800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2800" i="0" dirty="0" smtClean="0"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2800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800" i="0" dirty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∗±</m:t>
                        </m:r>
                      </m:sup>
                    </m:sSup>
                  </m:oMath>
                </a14:m>
                <a:r>
                  <a:rPr lang="en-GB" sz="2800" dirty="0"/>
                  <a:t> decays</a:t>
                </a:r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578C830C-9552-B1FF-2F14-7CE5F6A484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978" b="-1217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267CFD6-D64D-C411-715F-C61A65EBC5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4205"/>
                <a:ext cx="8229600" cy="3547315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>
                    <a:latin typeface="+mj-lt"/>
                  </a:rPr>
                  <a:t>D meson reconstructed in many possible final states:</a:t>
                </a:r>
                <a:br>
                  <a:rPr lang="en-GB" sz="1800" dirty="0">
                    <a:latin typeface="+mj-lt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π</m:t>
                    </m:r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800" dirty="0">
                    <a:latin typeface="+mj-lt"/>
                  </a:rPr>
                  <a:t> </a:t>
                </a:r>
              </a:p>
              <a:p>
                <a:r>
                  <a:rPr lang="en-GB" sz="1800" b="0" dirty="0">
                    <a:solidFill>
                      <a:srgbClr val="080808"/>
                    </a:solidFill>
                    <a:latin typeface="+mj-lt"/>
                  </a:rPr>
                  <a:t>Relatively challenging mode due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 dirty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∗±</m:t>
                        </m:r>
                      </m:sup>
                    </m:sSup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1800" b="0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1800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sz="1800" b="0" dirty="0">
                    <a:solidFill>
                      <a:srgbClr val="080808"/>
                    </a:solidFill>
                    <a:latin typeface="+mj-lt"/>
                  </a:rPr>
                  <a:t> decay,</a:t>
                </a:r>
                <a:br>
                  <a:rPr lang="en-GB" sz="1800" b="0" dirty="0">
                    <a:solidFill>
                      <a:srgbClr val="080808"/>
                    </a:solidFill>
                    <a:latin typeface="+mj-lt"/>
                  </a:rPr>
                </a:br>
                <a:r>
                  <a:rPr lang="en-GB" sz="1800" b="0" dirty="0">
                    <a:solidFill>
                      <a:srgbClr val="080808"/>
                    </a:solidFill>
                    <a:latin typeface="+mj-lt"/>
                  </a:rPr>
                  <a:t>low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 i="0" dirty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1800" i="0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800" i="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b="0" dirty="0">
                    <a:solidFill>
                      <a:srgbClr val="080808"/>
                    </a:solidFill>
                    <a:latin typeface="+mj-lt"/>
                  </a:rPr>
                  <a:t>reconstruction efficiency</a:t>
                </a:r>
                <a:endParaRPr lang="en-GB" sz="1800" dirty="0">
                  <a:solidFill>
                    <a:srgbClr val="080808"/>
                  </a:solidFill>
                  <a:latin typeface="+mj-lt"/>
                </a:endParaRPr>
              </a:p>
              <a:p>
                <a:r>
                  <a:rPr lang="en-GB" sz="1800" dirty="0">
                    <a:solidFill>
                      <a:srgbClr val="080808"/>
                    </a:solidFill>
                    <a:latin typeface="+mj-lt"/>
                  </a:rPr>
                  <a:t>Result: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sz="18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180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63±13</m:t>
                        </m:r>
                      </m:e>
                    </m:d>
                    <m:r>
                      <a:rPr lang="en-GB" sz="18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18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br>
                  <a:rPr lang="en-US" sz="1800" dirty="0">
                    <a:latin typeface="+mj-lt"/>
                  </a:rPr>
                </a:br>
                <a:r>
                  <a:rPr lang="en-US" sz="1800" dirty="0">
                    <a:latin typeface="+mj-lt"/>
                  </a:rPr>
                  <a:t>illustrative of measuring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18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br>
                  <a:rPr lang="en-US" sz="1800" dirty="0">
                    <a:latin typeface="+mj-lt"/>
                  </a:rPr>
                </a:br>
                <a:r>
                  <a:rPr lang="en-US" sz="1800" dirty="0">
                    <a:latin typeface="+mj-lt"/>
                  </a:rPr>
                  <a:t>many modes required </a:t>
                </a:r>
                <a:br>
                  <a:rPr lang="en-US" sz="1800" dirty="0">
                    <a:latin typeface="+mj-lt"/>
                  </a:rPr>
                </a:br>
                <a:r>
                  <a:rPr lang="en-US" sz="1800" dirty="0">
                    <a:latin typeface="+mj-lt"/>
                  </a:rPr>
                  <a:t>to reach ultimate precision</a:t>
                </a:r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267CFD6-D64D-C411-715F-C61A65EBC5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4205"/>
                <a:ext cx="8229600" cy="3547315"/>
              </a:xfrm>
              <a:blipFill>
                <a:blip r:embed="rId4"/>
                <a:stretch>
                  <a:fillRect t="-85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281D36-D187-CC9C-9964-C964A8DBDA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77E3C5-0908-D7D7-DF8A-6CA8E464E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E1E4E2-D3FB-6375-CA87-41F78C54A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Afbeelding 9" descr="Afbeelding met tekst, schermopname, scherm, diagram&#10;&#10;Automatisch gegenereerde beschrijving">
            <a:extLst>
              <a:ext uri="{FF2B5EF4-FFF2-40B4-BE49-F238E27FC236}">
                <a16:creationId xmlns:a16="http://schemas.microsoft.com/office/drawing/2014/main" id="{A590F400-A030-4AE6-C853-0AC5CE6C9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4" y="2160739"/>
            <a:ext cx="7278701" cy="5143500"/>
          </a:xfrm>
          <a:prstGeom prst="rect">
            <a:avLst/>
          </a:prstGeom>
        </p:spPr>
      </p:pic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28859EEC-147C-7D9F-44CE-5DB2568955F9}"/>
              </a:ext>
            </a:extLst>
          </p:cNvPr>
          <p:cNvCxnSpPr>
            <a:cxnSpLocks/>
          </p:cNvCxnSpPr>
          <p:nvPr/>
        </p:nvCxnSpPr>
        <p:spPr>
          <a:xfrm>
            <a:off x="4708695" y="3198364"/>
            <a:ext cx="246934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359EF91A-5403-F84C-6F2B-7FC02EE80DCC}"/>
                  </a:ext>
                </a:extLst>
              </p:cNvPr>
              <p:cNvSpPr txBox="1"/>
              <p:nvPr/>
            </p:nvSpPr>
            <p:spPr>
              <a:xfrm>
                <a:off x="4328160" y="2066731"/>
                <a:ext cx="48996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Direct CPV: more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GB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decays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GB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decays!  </a:t>
                </a:r>
                <a:endParaRPr lang="en-NL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359EF91A-5403-F84C-6F2B-7FC02EE80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2066731"/>
                <a:ext cx="4899660" cy="369332"/>
              </a:xfrm>
              <a:prstGeom prst="rect">
                <a:avLst/>
              </a:prstGeom>
              <a:blipFill>
                <a:blip r:embed="rId6"/>
                <a:stretch>
                  <a:fillRect l="-995" t="-8197" r="-1119" b="-2459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kstvak 16">
            <a:extLst>
              <a:ext uri="{FF2B5EF4-FFF2-40B4-BE49-F238E27FC236}">
                <a16:creationId xmlns:a16="http://schemas.microsoft.com/office/drawing/2014/main" id="{E373ABCB-2307-EB60-43B9-2F721AF91358}"/>
              </a:ext>
            </a:extLst>
          </p:cNvPr>
          <p:cNvSpPr txBox="1"/>
          <p:nvPr/>
        </p:nvSpPr>
        <p:spPr>
          <a:xfrm>
            <a:off x="7237926" y="1050585"/>
            <a:ext cx="4652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/>
              <a:t>[arXiv:2410.21115]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031475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FEDD82-01F5-6B64-8AA0-C601C5AB560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New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GB" dirty="0"/>
                  <a:t> combination</a:t>
                </a:r>
                <a:endParaRPr lang="en-NL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FEDD82-01F5-6B64-8AA0-C601C5AB56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287C2E-88F2-47F8-F110-62B5EC23AE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3742" y="994205"/>
                <a:ext cx="8229600" cy="3203145"/>
              </a:xfrm>
            </p:spPr>
            <p:txBody>
              <a:bodyPr/>
              <a:lstStyle/>
              <a:p>
                <a:r>
                  <a:rPr lang="en-GB" dirty="0"/>
                  <a:t>Combination of 198 observables </a:t>
                </a:r>
                <a:br>
                  <a:rPr lang="en-GB" dirty="0"/>
                </a:br>
                <a:r>
                  <a:rPr lang="en-GB" dirty="0"/>
                  <a:t>to determine 53 free parameters</a:t>
                </a:r>
              </a:p>
              <a:p>
                <a:r>
                  <a:rPr lang="en-GB" dirty="0"/>
                  <a:t>Simultaneous determination of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and charm mixing parameters</a:t>
                </a:r>
              </a:p>
              <a:p>
                <a:r>
                  <a:rPr lang="en-GB" dirty="0"/>
                  <a:t>External inputs from BESIII, CLEO-c</a:t>
                </a:r>
              </a:p>
              <a:p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287C2E-88F2-47F8-F110-62B5EC23AE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3742" y="994205"/>
                <a:ext cx="8229600" cy="3203145"/>
              </a:xfrm>
              <a:blipFill>
                <a:blip r:embed="rId4"/>
                <a:stretch>
                  <a:fillRect t="-76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93ECE-AA6E-F967-E92E-C089750C25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9B1CF-BF36-099A-FDA8-684555523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502CD-9E23-F6DF-0753-B8B7C904B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F8ACC-F123-5C24-932E-D879100CDE43}"/>
              </a:ext>
            </a:extLst>
          </p:cNvPr>
          <p:cNvSpPr txBox="1"/>
          <p:nvPr/>
        </p:nvSpPr>
        <p:spPr>
          <a:xfrm>
            <a:off x="4855307" y="26081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u="none" strike="noStrike" baseline="0" dirty="0">
                <a:latin typeface="ArialMT"/>
              </a:rPr>
              <a:t>LHCb-CONF-2024-004;</a:t>
            </a:r>
          </a:p>
          <a:p>
            <a:pPr algn="l"/>
            <a:r>
              <a:rPr lang="en-GB" sz="1400" b="0" i="0" u="none" strike="noStrike" baseline="0" dirty="0">
                <a:latin typeface="ArialMT"/>
              </a:rPr>
              <a:t>update of [JHEP 12(2021)141]</a:t>
            </a:r>
            <a:endParaRPr lang="en-NL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7E0DC6-FDB4-1358-B69C-DFA0E4D30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1611" y="971827"/>
            <a:ext cx="3090835" cy="3760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119F4E-3E8D-78F7-95C8-E9F6F8CCD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89" y="3068772"/>
            <a:ext cx="3725217" cy="13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60"/>
    </mc:Choice>
    <mc:Fallback xmlns="">
      <p:transition spd="slow" advTm="7276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schermopname, Perceel, diagram&#10;&#10;Automatisch gegenereerde beschrijving">
            <a:extLst>
              <a:ext uri="{FF2B5EF4-FFF2-40B4-BE49-F238E27FC236}">
                <a16:creationId xmlns:a16="http://schemas.microsoft.com/office/drawing/2014/main" id="{3162FDBB-4DB7-E153-665C-710A5E128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01" y="2010699"/>
            <a:ext cx="3629053" cy="27217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FEDD82-01F5-6B64-8AA0-C601C5AB560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New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GB" dirty="0"/>
                  <a:t> combination</a:t>
                </a:r>
                <a:endParaRPr lang="en-NL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FEDD82-01F5-6B64-8AA0-C601C5AB56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287C2E-88F2-47F8-F110-62B5EC23AE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2420" y="994205"/>
                <a:ext cx="8732520" cy="3203145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Most precise single experiment result,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=(64.6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±2.8)°</m:t>
                    </m:r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:r>
                  <a:rPr lang="en-GB" dirty="0"/>
                  <a:t>in agreement with and 20% better than previous average</a:t>
                </a:r>
              </a:p>
              <a:p>
                <a:r>
                  <a:rPr lang="en-GB" dirty="0"/>
                  <a:t>Previous tension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dirty="0" smtClean="0">
                            <a:solidFill>
                              <a:srgbClr val="DC443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0" dirty="0" smtClean="0">
                            <a:solidFill>
                              <a:srgbClr val="DC443C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lang="en-GB" b="1" i="0" dirty="0" smtClean="0">
                            <a:solidFill>
                              <a:srgbClr val="DC443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rgbClr val="F68460"/>
                    </a:solidFill>
                  </a:rPr>
                  <a:t> </a:t>
                </a:r>
                <a:r>
                  <a:rPr lang="en-GB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dirty="0">
                            <a:solidFill>
                              <a:srgbClr val="F684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0" dirty="0">
                            <a:solidFill>
                              <a:srgbClr val="F68460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lang="en-GB" b="1" i="0" dirty="0">
                            <a:solidFill>
                              <a:srgbClr val="F684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GB" b="1" i="0" dirty="0">
                        <a:solidFill>
                          <a:srgbClr val="F6846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b="1" dirty="0">
                            <a:solidFill>
                              <a:srgbClr val="8CBBD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0" dirty="0">
                            <a:solidFill>
                              <a:srgbClr val="8CBBD9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GB" b="1" i="0" dirty="0">
                            <a:solidFill>
                              <a:srgbClr val="8CBBD9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  <m:sup>
                        <m:r>
                          <a:rPr lang="en-GB" b="1" i="0" dirty="0">
                            <a:solidFill>
                              <a:srgbClr val="8CBBD9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GB" dirty="0"/>
                  <a:t> modes resolved</a:t>
                </a:r>
                <a:endParaRPr lang="en-GB" dirty="0">
                  <a:latin typeface="ArialMT"/>
                </a:endParaRPr>
              </a:p>
              <a:p>
                <a:r>
                  <a:rPr lang="en-GB" dirty="0">
                    <a:latin typeface="ArialMT"/>
                  </a:rPr>
                  <a:t>In agreement with</a:t>
                </a:r>
                <a:r>
                  <a:rPr lang="en-GB" b="0" u="none" strike="noStrike" baseline="0" dirty="0">
                    <a:latin typeface="ArialMT"/>
                  </a:rPr>
                  <a:t> global fits: </a:t>
                </a:r>
                <a:r>
                  <a:rPr lang="en-GB" dirty="0"/>
                  <a:t>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CKMfitter</m:t>
                        </m:r>
                      </m:sub>
                    </m:sSub>
                    <m:r>
                      <m:rPr>
                        <m:nor/>
                      </m:rPr>
                      <a:rPr lang="en-US" b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NL" smtClean="0"/>
                      <m:t>(</m:t>
                    </m:r>
                    <m:sSubSup>
                      <m:sSubSupPr>
                        <m:ctrlPr>
                          <a:rPr lang="en-NL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66.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en-US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1.9</m:t>
                        </m:r>
                      </m:sub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0.7</m:t>
                        </m:r>
                      </m:sup>
                    </m:sSubSup>
                    <m:r>
                      <a:rPr lang="en-US" i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NL"/>
                      <m:t>°</m:t>
                    </m:r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UTfit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=</m:t>
                    </m:r>
                    <m:d>
                      <m:d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65.2±1.5</m:t>
                        </m:r>
                      </m:e>
                    </m:d>
                    <m:r>
                      <m:rPr>
                        <m:nor/>
                      </m:rPr>
                      <a:rPr lang="en-NL"/>
                      <m:t>°</m:t>
                    </m:r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Still statistically limited</a:t>
                </a:r>
                <a:br>
                  <a:rPr lang="en-GB" dirty="0"/>
                </a:br>
                <a:r>
                  <a:rPr lang="en-GB" dirty="0"/>
                  <a:t>(systematic uncertainty is 1.4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NL"/>
                      <m:t>°</m:t>
                    </m:r>
                  </m:oMath>
                </a14:m>
                <a:r>
                  <a:rPr lang="en-GB" dirty="0"/>
                  <a:t>), </a:t>
                </a:r>
                <a:br>
                  <a:rPr lang="en-GB" dirty="0"/>
                </a:br>
                <a:r>
                  <a:rPr lang="en-GB" dirty="0"/>
                  <a:t>so improvements expected in Run 3!</a:t>
                </a:r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287C2E-88F2-47F8-F110-62B5EC23AE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2420" y="994205"/>
                <a:ext cx="8732520" cy="3203145"/>
              </a:xfrm>
              <a:blipFill>
                <a:blip r:embed="rId5"/>
                <a:stretch>
                  <a:fillRect t="-76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93ECE-AA6E-F967-E92E-C089750C25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9B1CF-BF36-099A-FDA8-684555523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502CD-9E23-F6DF-0753-B8B7C904B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D636E95-85D7-7A6F-B7F2-26AC9F34DD13}"/>
              </a:ext>
            </a:extLst>
          </p:cNvPr>
          <p:cNvSpPr txBox="1"/>
          <p:nvPr/>
        </p:nvSpPr>
        <p:spPr>
          <a:xfrm>
            <a:off x="4855307" y="26081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u="none" strike="noStrike" baseline="0" dirty="0">
                <a:latin typeface="ArialMT"/>
              </a:rPr>
              <a:t>LHCb-CONF-2024-004;</a:t>
            </a:r>
          </a:p>
          <a:p>
            <a:pPr algn="l"/>
            <a:r>
              <a:rPr lang="en-GB" sz="1400" b="0" i="0" u="none" strike="noStrike" baseline="0" dirty="0">
                <a:latin typeface="ArialMT"/>
              </a:rPr>
              <a:t>update to [JHEP 12(2021)141]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6864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3"/>
    </mc:Choice>
    <mc:Fallback xmlns="">
      <p:transition spd="slow" advTm="4111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E4EDB-39C3-9423-D559-12FBE15C2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5CEC5C7-2D62-A063-1464-F1A839F7A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165" y="1548271"/>
            <a:ext cx="3708496" cy="18441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10C52E-9C1E-D7A8-9ED4-34EFCD958EC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CKM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10C52E-9C1E-D7A8-9ED4-34EFCD958E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0AD81-D646-DF5F-8612-29D40C8D00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994205"/>
                <a:ext cx="8399417" cy="357028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sz="1800" dirty="0"/>
                  <a:t>The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GB" sz="1800" dirty="0"/>
                  <a:t> is sensitive to top-quark interactions;</a:t>
                </a:r>
                <a:br>
                  <a:rPr lang="en-GB" sz="1800" dirty="0"/>
                </a:br>
                <a:r>
                  <a:rPr lang="en-GB" sz="1800" dirty="0"/>
                  <a:t>therefore </a:t>
                </a:r>
                <a:r>
                  <a:rPr lang="en-GB" sz="1800" b="1" dirty="0"/>
                  <a:t>only sensitive to loop diagrams,</a:t>
                </a:r>
                <a:br>
                  <a:rPr lang="en-GB" sz="1800" b="1" dirty="0"/>
                </a:br>
                <a:r>
                  <a:rPr lang="en-GB" sz="1800" b="1" dirty="0"/>
                  <a:t>in this case B-meson oscillation</a:t>
                </a:r>
              </a:p>
              <a:p>
                <a:r>
                  <a:rPr lang="en-GB" sz="1800" b="1" dirty="0"/>
                  <a:t>Use interference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1800" b="1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800" b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0" dirty="0" smtClean="0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</m:acc>
                      </m:e>
                      <m:sup>
                        <m:r>
                          <a:rPr lang="en-US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1800" b="1" dirty="0"/>
                  <a:t> meson </a:t>
                </a:r>
                <a:br>
                  <a:rPr lang="en-GB" sz="1800" b="1" dirty="0"/>
                </a:br>
                <a:r>
                  <a:rPr lang="en-GB" sz="1800" b="1" dirty="0"/>
                  <a:t>decay to same final state</a:t>
                </a:r>
                <a:r>
                  <a:rPr lang="en-GB" sz="1800" dirty="0"/>
                  <a:t>, resulting in</a:t>
                </a:r>
              </a:p>
              <a:p>
                <a:endParaRPr lang="en-GB" sz="1800" dirty="0"/>
              </a:p>
              <a:p>
                <a:endParaRPr lang="en-GB" sz="1800" dirty="0"/>
              </a:p>
              <a:p>
                <a:pPr marL="36576" indent="0">
                  <a:buNone/>
                </a:pPr>
                <a:endParaRPr lang="en-US" sz="1800" dirty="0"/>
              </a:p>
              <a:p>
                <a:pPr marL="36576" indent="0">
                  <a:buNone/>
                </a:pPr>
                <a:r>
                  <a:rPr lang="en-US" sz="1800" dirty="0"/>
                  <a:t>      </a:t>
                </a:r>
                <a:r>
                  <a:rPr lang="en-US" sz="1400" dirty="0"/>
                  <a:t> (ignoring lifetime difference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dirty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400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400" b="0" i="0" dirty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</m:e>
                      <m:sup>
                        <m:r>
                          <a:rPr lang="en-US" sz="1400" b="0" i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dirty="0"/>
                  <a:t> system)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ψ</m:t>
                    </m:r>
                    <m:sSubSup>
                      <m:sSub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1800" dirty="0"/>
                  <a:t>-type decays excellent to measure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dirty="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GB" sz="180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22.5°</m:t>
                    </m:r>
                  </m:oMath>
                </a14:m>
                <a:r>
                  <a:rPr lang="en-US" sz="1800" dirty="0"/>
                  <a:t>:</a:t>
                </a:r>
                <a:br>
                  <a:rPr lang="en-US" sz="1800" dirty="0"/>
                </a:br>
                <a:r>
                  <a:rPr lang="en-US" sz="1800" dirty="0"/>
                  <a:t>for these decays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800" i="0" dirty="0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sz="1800" b="0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GB" sz="1800" i="0" dirty="0" smtClean="0"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180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800" b="0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800" i="0" dirty="0" err="1">
                                <a:latin typeface="Cambria Math" panose="02040503050406030204" pitchFamily="18" charset="0"/>
                              </a:rPr>
                              <m:t>ϕ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800" i="0" dirty="0" err="1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1800" i="0" dirty="0" err="1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sz="1800" b="0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1800" i="0" dirty="0" err="1">
                                <a:latin typeface="Cambria Math" panose="02040503050406030204" pitchFamily="18" charset="0"/>
                              </a:rPr>
                              <m:t>ϕ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dirty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800" b="0" i="0" dirty="0" smtClean="0">
                                <a:latin typeface="Cambria Math" panose="02040503050406030204" pitchFamily="18" charset="0"/>
                              </a:rPr>
                              <m:t>NP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800" dirty="0"/>
                  <a:t>, </a:t>
                </a:r>
                <a:br>
                  <a:rPr lang="en-US" sz="1800" dirty="0"/>
                </a:br>
                <a:r>
                  <a:rPr lang="en-US" sz="1800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80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i="0" dirty="0" err="1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i="0" dirty="0" err="1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lang="en-GB" sz="1800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0.5°</m:t>
                    </m:r>
                  </m:oMath>
                </a14:m>
                <a:r>
                  <a:rPr lang="en-US" sz="1800" dirty="0"/>
                  <a:t> due to non-tree decays is correction of ~1%</a:t>
                </a:r>
                <a:endParaRPr lang="en-GB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0AD81-D646-DF5F-8612-29D40C8D00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994205"/>
                <a:ext cx="8399417" cy="3570284"/>
              </a:xfrm>
              <a:blipFill>
                <a:blip r:embed="rId5"/>
                <a:stretch>
                  <a:fillRect t="-153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E4813-C85A-126A-68F2-FFAA7A91A0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20087-D8C6-FD52-9D32-38310ED21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38F21-37A7-6029-EC3D-0C995A95F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3A4DD09D-E45E-14EE-A9ED-93F3E774FB6B}"/>
                  </a:ext>
                </a:extLst>
              </p:cNvPr>
              <p:cNvSpPr txBox="1"/>
              <p:nvPr/>
            </p:nvSpPr>
            <p:spPr>
              <a:xfrm>
                <a:off x="6700562" y="925921"/>
                <a:ext cx="209852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77C1FF"/>
                          </a:solidFill>
                          <a:latin typeface="Cambria Math" panose="02040503050406030204" pitchFamily="18" charset="0"/>
                        </a:rPr>
                        <m:t>𝛃</m:t>
                      </m:r>
                      <m:r>
                        <a:rPr lang="en-US" b="1" i="0" smtClean="0">
                          <a:solidFill>
                            <a:srgbClr val="77C1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smtClean="0">
                              <a:solidFill>
                                <a:srgbClr val="77C1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rgbClr val="77C1FF"/>
                              </a:solidFill>
                              <a:latin typeface="Cambria Math" panose="02040503050406030204" pitchFamily="18" charset="0"/>
                            </a:rPr>
                            <m:t>𝐚𝐫𝐠</m:t>
                          </m:r>
                        </m:fName>
                        <m:e>
                          <m:d>
                            <m:dPr>
                              <m:ctrlPr>
                                <a:rPr lang="en-US" b="1" smtClean="0">
                                  <a:solidFill>
                                    <a:srgbClr val="77C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rgbClr val="77C1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1" smtClean="0">
                                      <a:solidFill>
                                        <a:srgbClr val="77C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1" smtClean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𝐜𝐛</m:t>
                                      </m:r>
                                    </m:sub>
                                    <m:sup>
                                      <m:r>
                                        <a:rPr lang="en-US" b="1" i="0" smtClean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 smtClean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𝐜𝐝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b="1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𝐭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  <m:sup>
                                      <m:r>
                                        <a:rPr lang="en-US" b="1" i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1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𝐕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𝐭</m:t>
                                      </m:r>
                                      <m:r>
                                        <a:rPr lang="en-US" b="1" i="0">
                                          <a:solidFill>
                                            <a:srgbClr val="77C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NL" b="1" dirty="0">
                  <a:solidFill>
                    <a:srgbClr val="3A3A3A"/>
                  </a:solidFill>
                </a:endParaRPr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3A4DD09D-E45E-14EE-A9ED-93F3E774F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562" y="925921"/>
                <a:ext cx="2098523" cy="622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59DA155D-9C33-C319-F544-FF9FE378AB18}"/>
                  </a:ext>
                </a:extLst>
              </p:cNvPr>
              <p:cNvSpPr txBox="1"/>
              <p:nvPr/>
            </p:nvSpPr>
            <p:spPr>
              <a:xfrm>
                <a:off x="948411" y="2340569"/>
                <a:ext cx="4433754" cy="931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dirty="0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NL" sz="1700" i="0" dirty="0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NL" sz="1700" i="0" dirty="0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  <m:t>CP</m:t>
                          </m:r>
                        </m:sub>
                      </m:sSub>
                      <m:d>
                        <m:dPr>
                          <m:ctrlPr>
                            <a:rPr lang="en-US" sz="1700" b="0" dirty="0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NL" sz="1700" i="0" dirty="0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sz="1700" b="0" i="0" dirty="0" smtClean="0">
                          <a:solidFill>
                            <a:srgbClr val="3A3A3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dirty="0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NL" sz="1700" i="0" dirty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700" dirty="0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70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700" dirty="0">
                                          <a:solidFill>
                                            <a:srgbClr val="3A3A3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700" i="0" dirty="0">
                                          <a:solidFill>
                                            <a:srgbClr val="3A3A3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1700" i="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70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NL" sz="1700" i="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</m:d>
                              <m:r>
                                <a:rPr lang="en-NL" sz="1700" i="0" dirty="0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  <m:t>→ </m:t>
                              </m:r>
                              <m:r>
                                <m:rPr>
                                  <m:sty m:val="p"/>
                                </m:rPr>
                                <a:rPr lang="en-NL" sz="1700" i="0" dirty="0" err="1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</m:d>
                          <m:r>
                            <a:rPr lang="en-NL" sz="1700" i="0" dirty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NL" sz="1700" i="0" dirty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700" dirty="0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70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700" b="0" i="0" dirty="0" smtClean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en-US" sz="1700" i="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70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NL" sz="1700" i="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</m:d>
                              <m:r>
                                <a:rPr lang="en-NL" sz="1700" i="0" dirty="0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  <m:t>→ </m:t>
                              </m:r>
                              <m:r>
                                <m:rPr>
                                  <m:sty m:val="p"/>
                                </m:rPr>
                                <a:rPr lang="en-NL" sz="1700" i="0" dirty="0" err="1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NL" sz="1700" i="0" dirty="0" err="1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700" dirty="0" err="1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70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700" dirty="0">
                                          <a:solidFill>
                                            <a:srgbClr val="3A3A3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700" i="0" dirty="0">
                                          <a:solidFill>
                                            <a:srgbClr val="3A3A3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1700" i="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70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NL" sz="1700" i="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</m:d>
                              <m:r>
                                <a:rPr lang="en-NL" sz="1700" i="0" dirty="0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  <m:t>→ </m:t>
                              </m:r>
                              <m:r>
                                <m:rPr>
                                  <m:sty m:val="p"/>
                                </m:rPr>
                                <a:rPr lang="en-NL" sz="1700" i="0" dirty="0" err="1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</m:d>
                          <m:r>
                            <a:rPr lang="en-US" sz="1700" b="0" i="0" dirty="0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NL" sz="1700" i="0" dirty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700" dirty="0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70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700" i="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en-US" sz="1700" i="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70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NL" sz="1700" i="0" dirty="0">
                                      <a:solidFill>
                                        <a:srgbClr val="3A3A3A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</m:d>
                              <m:r>
                                <a:rPr lang="en-NL" sz="1700" i="0" dirty="0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  <m:t>→ </m:t>
                              </m:r>
                              <m:r>
                                <m:rPr>
                                  <m:sty m:val="p"/>
                                </m:rPr>
                                <a:rPr lang="en-NL" sz="1700" i="0" dirty="0" err="1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700" b="0" dirty="0">
                  <a:solidFill>
                    <a:srgbClr val="3A3A3A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1700" b="0" dirty="0">
                    <a:solidFill>
                      <a:srgbClr val="3A3A3A"/>
                    </a:solidFill>
                    <a:ea typeface="Cambria Math" panose="020405030504060302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1700" b="0" i="0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en-NL" sz="1700" i="0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700" b="0" i="0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NL" sz="1700" i="0" dirty="0" err="1">
                        <a:solidFill>
                          <a:srgbClr val="3A3A3A"/>
                        </a:solidFill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sz="1700" dirty="0" err="1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NL" sz="1700" i="0" dirty="0" err="1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700" dirty="0">
                                <a:solidFill>
                                  <a:srgbClr val="3A3A3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NL" sz="1700" i="0" dirty="0" err="1">
                                <a:solidFill>
                                  <a:srgbClr val="3A3A3A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700" i="0" dirty="0">
                                <a:solidFill>
                                  <a:srgbClr val="3A3A3A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NL" sz="1700" i="0" dirty="0" err="1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NL" sz="1700" i="0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NL" sz="1700" i="0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700" b="0" i="0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NL" sz="1700" i="0" dirty="0" err="1">
                        <a:solidFill>
                          <a:srgbClr val="3A3A3A"/>
                        </a:solidFill>
                        <a:latin typeface="Cambria Math" panose="02040503050406030204" pitchFamily="18" charset="0"/>
                      </a:rPr>
                      <m:t>cos</m:t>
                    </m:r>
                    <m:d>
                      <m:dPr>
                        <m:ctrlPr>
                          <a:rPr lang="en-US" sz="1700" dirty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NL" sz="1700" i="0" dirty="0" err="1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700" dirty="0">
                                <a:solidFill>
                                  <a:srgbClr val="3A3A3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NL" sz="1700" i="0" dirty="0" err="1">
                                <a:solidFill>
                                  <a:srgbClr val="3A3A3A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NL" sz="1700" i="0" dirty="0" err="1">
                                <a:solidFill>
                                  <a:srgbClr val="3A3A3A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NL" sz="1700" i="0" dirty="0" err="1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endParaRPr lang="en-NL" sz="1700" dirty="0">
                  <a:solidFill>
                    <a:srgbClr val="3A3A3A"/>
                  </a:solidFill>
                </a:endParaRPr>
              </a:p>
            </p:txBody>
          </p:sp>
        </mc:Choice>
        <mc:Fallback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59DA155D-9C33-C319-F544-FF9FE378A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411" y="2340569"/>
                <a:ext cx="4433754" cy="9315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61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0"/>
    </mc:Choice>
    <mc:Fallback xmlns="">
      <p:transition spd="slow" advTm="7273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1F21B-8EE5-EEB7-8937-8494E4E5E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918" y="1922073"/>
            <a:ext cx="5278777" cy="2924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F1F6C-C5D1-1260-171B-73F1700E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experiment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6D2F54-40CD-7BB7-CA2B-990DD4A690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880451"/>
                <a:ext cx="8229600" cy="3316899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/>
                  <a:t>Forward spectrometer at the LHC, optimised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GB" sz="1800" dirty="0"/>
                  <a:t>-hadrons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en-GB" sz="18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cross section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=154.3±1.5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μb</m:t>
                    </m:r>
                  </m:oMath>
                </a14:m>
                <a:r>
                  <a:rPr lang="en-GB" sz="1800" dirty="0"/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rad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800" dirty="0"/>
                  <a:t>13 </a:t>
                </a:r>
                <a:r>
                  <a:rPr lang="en-GB" sz="1800" dirty="0" err="1"/>
                  <a:t>TeV</a:t>
                </a:r>
                <a:r>
                  <a:rPr lang="en-GB" sz="1800" dirty="0"/>
                  <a:t> in acceptance </a:t>
                </a:r>
                <a14:m>
                  <m:oMath xmlns:m="http://schemas.openxmlformats.org/officeDocument/2006/math">
                    <m:r>
                      <a:rPr lang="en-GB" sz="1800" i="0" smtClean="0">
                        <a:latin typeface="Cambria Math" panose="02040503050406030204" pitchFamily="18" charset="0"/>
                      </a:rPr>
                      <m:t>2&lt;</m:t>
                    </m:r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η</m:t>
                    </m:r>
                    <m:r>
                      <a:rPr lang="en-GB" sz="1800" i="0" smtClean="0">
                        <a:latin typeface="Cambria Math" panose="02040503050406030204" pitchFamily="18" charset="0"/>
                      </a:rPr>
                      <m:t>&lt;5</m:t>
                    </m:r>
                  </m:oMath>
                </a14:m>
                <a:endParaRPr lang="en-GB" sz="18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lang="en-GB" sz="18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 pairs/s in LHC Run 1 &amp; 2 (and 20 x more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GB" sz="1800" dirty="0"/>
                  <a:t>)</a:t>
                </a:r>
                <a:br>
                  <a:rPr lang="en-GB" sz="1800" dirty="0"/>
                </a:br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6D2F54-40CD-7BB7-CA2B-990DD4A690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80451"/>
                <a:ext cx="8229600" cy="3316899"/>
              </a:xfrm>
              <a:blipFill>
                <a:blip r:embed="rId4"/>
                <a:stretch>
                  <a:fillRect t="-91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F8D75-9909-3A7E-6591-745C2C4147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6CC3E-E955-5E83-FB7E-7207EBEDD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F5856-3B62-F4DB-A382-F556271BD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9"/>
    </mc:Choice>
    <mc:Fallback xmlns="">
      <p:transition spd="slow" advTm="4183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3DC2688C-07C2-C1B7-F857-B1DF7F862F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Recent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3DC2688C-07C2-C1B7-F857-B1DF7F862F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444D0ECD-8A96-FD26-A864-6ED5F6635C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4205"/>
                <a:ext cx="8229600" cy="3539695"/>
              </a:xfrm>
            </p:spPr>
            <p:txBody>
              <a:bodyPr>
                <a:normAutofit/>
              </a:bodyPr>
              <a:lstStyle/>
              <a:p>
                <a:r>
                  <a:rPr lang="en-US" sz="1900" dirty="0"/>
                  <a:t>Use three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19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</a:rPr>
                      <m:t>ψ</m:t>
                    </m:r>
                    <m:sSubSup>
                      <m:sSubSupPr>
                        <m:ctrlPr>
                          <a:rPr lang="en-US" sz="19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19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1900" dirty="0"/>
                  <a:t> modes, namely </a:t>
                </a:r>
                <a:br>
                  <a:rPr lang="en-US" sz="19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1900" b="0" i="0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9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900" i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sz="1900" i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9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900" i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sz="1900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900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900" b="0" i="0" dirty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1900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900" b="0" i="0" dirty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1900" b="0" i="0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9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1900" i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9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1900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9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n-US" sz="1900" b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9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sz="19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9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sz="19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900" dirty="0"/>
                  <a:t>,</a:t>
                </a:r>
                <a:br>
                  <a:rPr lang="en-US" sz="1900" dirty="0"/>
                </a:br>
                <a:r>
                  <a:rPr lang="en-US" sz="1900" dirty="0"/>
                  <a:t>to get the most out of Run 2 data</a:t>
                </a:r>
              </a:p>
              <a:p>
                <a:r>
                  <a:rPr lang="en-US" sz="1900" dirty="0"/>
                  <a:t>Combine with Run 1 measurement</a:t>
                </a:r>
              </a:p>
              <a:p>
                <a:r>
                  <a:rPr lang="en-US" sz="1900" dirty="0"/>
                  <a:t>Results of combination:</a:t>
                </a:r>
                <a:br>
                  <a:rPr lang="en-US" sz="1900" b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9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i="0">
                            <a:latin typeface="Cambria Math" panose="02040503050406030204" pitchFamily="18" charset="0"/>
                          </a:rPr>
                          <m:t>ψ</m:t>
                        </m:r>
                        <m:sSubSup>
                          <m:sSubSupPr>
                            <m:ctrlPr>
                              <a:rPr lang="en-US" sz="190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900" i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900" i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  <m:sup>
                            <m:r>
                              <a:rPr lang="en-US" sz="19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=0.726±0.014</m:t>
                    </m:r>
                  </m:oMath>
                </a14:m>
                <a:r>
                  <a:rPr lang="en-US" sz="1900" b="0" dirty="0">
                    <a:latin typeface="Cambria Math" panose="02040503050406030204" pitchFamily="18" charset="0"/>
                  </a:rPr>
                  <a:t> </a:t>
                </a:r>
              </a:p>
              <a:p>
                <a:pPr marL="448056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  <m:sSubSup>
                          <m:sSubSupPr>
                            <m:ctrlPr>
                              <a:rPr lang="en-US" sz="1900" b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9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9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  <m:sup>
                            <m:r>
                              <a:rPr lang="en-US" sz="19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=0.010±0.012</m:t>
                    </m:r>
                  </m:oMath>
                </a14:m>
                <a:r>
                  <a:rPr lang="en-US" sz="1900" b="0" dirty="0"/>
                  <a:t> </a:t>
                </a:r>
              </a:p>
              <a:p>
                <a:pPr marL="448056" lvl="1" indent="0">
                  <a:buNone/>
                </a:pPr>
                <a:r>
                  <a:rPr lang="en-US" sz="1900" dirty="0"/>
                  <a:t>i.e. asymmetry is shaped like sine</a:t>
                </a:r>
              </a:p>
              <a:p>
                <a:r>
                  <a:rPr lang="en-US" sz="1900" dirty="0"/>
                  <a:t>Consistent with </a:t>
                </a:r>
                <a:r>
                  <a:rPr lang="en-US" sz="1900" dirty="0" err="1"/>
                  <a:t>CKMFitter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UTFit</a:t>
                </a:r>
                <a:r>
                  <a:rPr lang="en-US" sz="1900" dirty="0"/>
                  <a:t>,</a:t>
                </a:r>
                <a:br>
                  <a:rPr lang="en-US" sz="1900" dirty="0"/>
                </a:br>
                <a:r>
                  <a:rPr lang="en-US" sz="1900" dirty="0"/>
                  <a:t>best single experiment measurement</a:t>
                </a:r>
              </a:p>
              <a:p>
                <a:endParaRPr lang="en-NL" sz="1900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444D0ECD-8A96-FD26-A864-6ED5F6635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4205"/>
                <a:ext cx="8229600" cy="3539695"/>
              </a:xfrm>
              <a:blipFill>
                <a:blip r:embed="rId4"/>
                <a:stretch>
                  <a:fillRect t="-68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DBB6C2-2E9F-DA7A-8BF7-ACC2292828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0372D9-D2B0-9BBB-212A-11DD4F0D7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181FB0-EF90-FF79-4081-0F450577F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50294BA-AEA0-85CE-A8BD-01B6459B7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159" y="2045970"/>
            <a:ext cx="3859670" cy="257175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834FF3B-370A-AD54-3250-624A33CDE8E5}"/>
              </a:ext>
            </a:extLst>
          </p:cNvPr>
          <p:cNvSpPr txBox="1"/>
          <p:nvPr/>
        </p:nvSpPr>
        <p:spPr>
          <a:xfrm>
            <a:off x="5678267" y="173819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1400" dirty="0">
                <a:hlinkClick r:id="rId6"/>
              </a:rPr>
              <a:t>[</a:t>
            </a:r>
            <a:r>
              <a:rPr lang="nl-NL" sz="1400" dirty="0" err="1">
                <a:hlinkClick r:id="rId6"/>
              </a:rPr>
              <a:t>Phys</a:t>
            </a:r>
            <a:r>
              <a:rPr lang="nl-NL" sz="1400" dirty="0">
                <a:hlinkClick r:id="rId6"/>
              </a:rPr>
              <a:t>. </a:t>
            </a:r>
            <a:r>
              <a:rPr lang="nl-NL" sz="1400" dirty="0" err="1">
                <a:hlinkClick r:id="rId6"/>
              </a:rPr>
              <a:t>Rev</a:t>
            </a:r>
            <a:r>
              <a:rPr lang="nl-NL" sz="1400" dirty="0">
                <a:hlinkClick r:id="rId6"/>
              </a:rPr>
              <a:t>. </a:t>
            </a:r>
            <a:r>
              <a:rPr lang="nl-NL" sz="1400" dirty="0" err="1">
                <a:hlinkClick r:id="rId6"/>
              </a:rPr>
              <a:t>Lett</a:t>
            </a:r>
            <a:r>
              <a:rPr lang="nl-NL" sz="1400" dirty="0">
                <a:hlinkClick r:id="rId6"/>
              </a:rPr>
              <a:t>. 132 (2024) 021801]</a:t>
            </a:r>
            <a:endParaRPr lang="en-NL" sz="1400" dirty="0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D3A0478F-344C-454B-2ECD-D89E23481865}"/>
              </a:ext>
            </a:extLst>
          </p:cNvPr>
          <p:cNvSpPr/>
          <p:nvPr/>
        </p:nvSpPr>
        <p:spPr>
          <a:xfrm>
            <a:off x="4732020" y="3478530"/>
            <a:ext cx="601980" cy="270501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26936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A8E6-CC38-3A85-CB69-1441F2CCB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Charm mixing and CPV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591F46-6CDC-7536-E802-F8D7A2E0B9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240" y="994205"/>
                <a:ext cx="5589638" cy="373828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sz="1600" dirty="0">
                    <a:solidFill>
                      <a:srgbClr val="080808"/>
                    </a:solidFill>
                    <a:latin typeface="ArialMT"/>
                  </a:rPr>
                  <a:t>Unique CP violation test, asymmetries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≤0.1%</m:t>
                    </m:r>
                  </m:oMath>
                </a14:m>
                <a:r>
                  <a:rPr lang="en-GB" sz="1600" dirty="0">
                    <a:solidFill>
                      <a:srgbClr val="080808"/>
                    </a:solidFill>
                    <a:latin typeface="ArialMT"/>
                  </a:rPr>
                  <a:t>!</a:t>
                </a:r>
                <a:endParaRPr lang="en-GB" sz="1600" b="0" u="none" strike="noStrike" baseline="0" dirty="0">
                  <a:solidFill>
                    <a:srgbClr val="080808"/>
                  </a:solidFill>
                  <a:latin typeface="ArialMT"/>
                </a:endParaRPr>
              </a:p>
              <a:p>
                <a:r>
                  <a:rPr lang="en-GB" sz="1600" b="1" dirty="0">
                    <a:solidFill>
                      <a:srgbClr val="080808"/>
                    </a:solidFill>
                    <a:latin typeface="ArialMT"/>
                  </a:rPr>
                  <a:t>LHCb discovered CPV in charm in 2019: </a:t>
                </a:r>
                <a:br>
                  <a:rPr lang="en-GB" sz="1600" dirty="0">
                    <a:solidFill>
                      <a:srgbClr val="080808"/>
                    </a:solidFill>
                    <a:latin typeface="ArialMT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CP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080808"/>
                    </a:solidFill>
                    <a:latin typeface="ArialMT"/>
                  </a:rPr>
                  <a:t>, difference in time-integrated CP asymmetries of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16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16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16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 </a:t>
                </a:r>
              </a:p>
              <a:p>
                <a:r>
                  <a:rPr lang="en-GB" sz="1600" b="1" dirty="0">
                    <a:solidFill>
                      <a:srgbClr val="080808"/>
                    </a:solidFill>
                    <a:latin typeface="ArialMT"/>
                  </a:rPr>
                  <a:t>New this year</a:t>
                </a:r>
                <a:r>
                  <a:rPr lang="en-GB" sz="1600" dirty="0">
                    <a:solidFill>
                      <a:srgbClr val="080808"/>
                    </a:solidFill>
                    <a:latin typeface="ArialMT"/>
                  </a:rPr>
                  <a:t>: time-dependent asymmetry of prompt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i="0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rgbClr val="080808"/>
                    </a:solidFill>
                    <a:latin typeface="ArialMT"/>
                  </a:rPr>
                  <a:t> meson decays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rgbClr val="080808"/>
                    </a:solidFill>
                    <a:latin typeface="ArialMT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, tagged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r>
                      <a:rPr lang="en-US" sz="16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, with full Run 1, 2 dataset</a:t>
                </a:r>
              </a:p>
              <a:p>
                <a:r>
                  <a:rPr lang="en-GB" sz="1600" b="1" u="none" strike="noStrike" baseline="0" dirty="0">
                    <a:solidFill>
                      <a:srgbClr val="080808"/>
                    </a:solidFill>
                    <a:latin typeface="ArialMT"/>
                  </a:rPr>
                  <a:t>Interference </a:t>
                </a:r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i="0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 mixing</a:t>
                </a:r>
                <a:r>
                  <a:rPr lang="en-GB" sz="1600" b="0" u="none" strike="noStrike" dirty="0">
                    <a:solidFill>
                      <a:srgbClr val="080808"/>
                    </a:solidFill>
                    <a:latin typeface="ArialMT"/>
                  </a:rPr>
                  <a:t> and </a:t>
                </a:r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decay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i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i="0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 to either final state </a:t>
                </a:r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  <a:sym typeface="Wingdings" panose="05000000000000000000" pitchFamily="2" charset="2"/>
                  </a:rPr>
                  <a:t> test</a:t>
                </a:r>
                <a:r>
                  <a:rPr lang="en-GB" sz="1600" b="0" u="none" strike="noStrike" dirty="0">
                    <a:solidFill>
                      <a:srgbClr val="080808"/>
                    </a:solidFill>
                    <a:latin typeface="ArialMT"/>
                    <a:sym typeface="Wingdings" panose="05000000000000000000" pitchFamily="2" charset="2"/>
                  </a:rPr>
                  <a:t> </a:t>
                </a:r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mixing</a:t>
                </a:r>
                <a:r>
                  <a:rPr lang="en-GB" sz="1600" b="0" u="none" strike="noStrike" dirty="0">
                    <a:solidFill>
                      <a:srgbClr val="080808"/>
                    </a:solidFill>
                    <a:latin typeface="ArialMT"/>
                  </a:rPr>
                  <a:t> + </a:t>
                </a:r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CP</a:t>
                </a:r>
                <a:r>
                  <a:rPr lang="en-GB" sz="1600" b="0" u="none" strike="noStrike" dirty="0">
                    <a:solidFill>
                      <a:srgbClr val="080808"/>
                    </a:solidFill>
                    <a:latin typeface="ArialMT"/>
                  </a:rPr>
                  <a:t> violation</a:t>
                </a:r>
              </a:p>
              <a:p>
                <a:r>
                  <a:rPr lang="en-GB" sz="1600" baseline="0" dirty="0">
                    <a:solidFill>
                      <a:srgbClr val="080808"/>
                    </a:solidFill>
                    <a:latin typeface="ArialMT"/>
                  </a:rPr>
                  <a:t>Use ratio of wrong sign vs. right sign decay, </a:t>
                </a:r>
                <a:br>
                  <a:rPr lang="en-GB" sz="1600" baseline="0" dirty="0">
                    <a:solidFill>
                      <a:srgbClr val="080808"/>
                    </a:solidFill>
                    <a:latin typeface="ArialMT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600" b="0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1600" dirty="0">
                                    <a:solidFill>
                                      <a:srgbClr val="08080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0" dirty="0">
                                    <a:solidFill>
                                      <a:srgbClr val="080808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</m:acc>
                          </m:e>
                          <m:sup>
                            <m: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m:rPr>
                                <m:sty m:val="p"/>
                              </m:rP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i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1600" b="0" dirty="0" smtClean="0">
                                    <a:solidFill>
                                      <a:srgbClr val="08080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solidFill>
                                      <a:srgbClr val="080808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</m:acc>
                          </m:e>
                          <m:sup>
                            <m: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1600" b="0" i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sz="1600" b="0" i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GB" sz="160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m:rPr>
                                <m:sty m:val="p"/>
                              </m:rPr>
                              <a:rPr lang="en-GB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1600" b="0" i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GB" sz="160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sz="1600" b="0" i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m:rPr>
                            <m:sty m:val="p"/>
                          </m:rP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GB" sz="1600" b="0" u="none" strike="noStrike" baseline="0" dirty="0">
                  <a:solidFill>
                    <a:srgbClr val="080808"/>
                  </a:solidFill>
                  <a:latin typeface="ArialMT"/>
                </a:endParaRPr>
              </a:p>
              <a:p>
                <a:r>
                  <a:rPr lang="en-GB" sz="1600" b="1" dirty="0">
                    <a:solidFill>
                      <a:srgbClr val="080808"/>
                    </a:solidFill>
                    <a:latin typeface="ArialMT"/>
                  </a:rPr>
                  <a:t>Most precise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1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1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p>
                        <m:r>
                          <a:rPr lang="en-GB" sz="1600" b="1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1600" b="1" i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1600" b="1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b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0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</m:acc>
                      </m:e>
                      <m:sup>
                        <m:r>
                          <a:rPr lang="en-GB" sz="1600" b="1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1600" b="1" dirty="0">
                    <a:solidFill>
                      <a:srgbClr val="080808"/>
                    </a:solidFill>
                    <a:latin typeface="ArialMT"/>
                  </a:rPr>
                  <a:t> mixing measurement; </a:t>
                </a:r>
                <a:br>
                  <a:rPr lang="en-GB" sz="1600" b="1" dirty="0">
                    <a:solidFill>
                      <a:srgbClr val="080808"/>
                    </a:solidFill>
                    <a:latin typeface="ArialMT"/>
                  </a:rPr>
                </a:br>
                <a:r>
                  <a:rPr lang="en-GB" sz="1600" b="1" dirty="0">
                    <a:solidFill>
                      <a:srgbClr val="080808"/>
                    </a:solidFill>
                    <a:latin typeface="ArialMT"/>
                  </a:rPr>
                  <a:t>no sign of CP violation in mixing or interference</a:t>
                </a:r>
              </a:p>
              <a:p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Parallel analysis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i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60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i="0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en-GB" sz="1600" i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 from </a:t>
                </a:r>
                <a:r>
                  <a:rPr lang="en-GB" sz="1600" b="0" u="none" strike="noStrike" baseline="0" dirty="0" err="1">
                    <a:solidFill>
                      <a:srgbClr val="080808"/>
                    </a:solidFill>
                    <a:latin typeface="ArialMT"/>
                  </a:rPr>
                  <a:t>semileptonic</a:t>
                </a:r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u="none" strike="noStrike" baseline="0" dirty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GB" sz="1600" b="0" u="none" strike="noStrike" baseline="0" dirty="0">
                    <a:solidFill>
                      <a:srgbClr val="080808"/>
                    </a:solidFill>
                    <a:latin typeface="ArialMT"/>
                  </a:rPr>
                  <a:t> decays provides additional constraints</a:t>
                </a:r>
              </a:p>
              <a:p>
                <a:endParaRPr lang="en-NL" sz="1600" dirty="0">
                  <a:solidFill>
                    <a:srgbClr val="080808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591F46-6CDC-7536-E802-F8D7A2E0B9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240" y="994205"/>
                <a:ext cx="5589638" cy="3738284"/>
              </a:xfrm>
              <a:blipFill>
                <a:blip r:embed="rId2"/>
                <a:stretch>
                  <a:fillRect t="-816" r="-229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EE085-E658-7E88-23B5-8C27FA6B0B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332EE-82FF-835F-9E8C-BB9297E7B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5D6D9-82DE-9177-E424-65D9E53E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1AC847-6590-4BD2-733C-37A5AC46A5BC}"/>
              </a:ext>
            </a:extLst>
          </p:cNvPr>
          <p:cNvSpPr txBox="1"/>
          <p:nvPr/>
        </p:nvSpPr>
        <p:spPr>
          <a:xfrm>
            <a:off x="5246461" y="88695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latin typeface="ArialMT"/>
              </a:rPr>
              <a:t>[PRL 122 (2019) 211803]; [arXiv:2407.18001]</a:t>
            </a:r>
            <a:endParaRPr lang="en-NL" sz="14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3308189-121E-2F9A-3DC7-2E8C948F1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878" y="1193913"/>
            <a:ext cx="3201378" cy="309406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DBF4642-5811-2A38-8588-B727B4F3534D}"/>
              </a:ext>
            </a:extLst>
          </p:cNvPr>
          <p:cNvSpPr txBox="1"/>
          <p:nvPr/>
        </p:nvSpPr>
        <p:spPr>
          <a:xfrm>
            <a:off x="5671245" y="4310959"/>
            <a:ext cx="4911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/>
              <a:t>[LHCb-PAPER-2024-044, in </a:t>
            </a:r>
            <a:r>
              <a:rPr lang="nl-NL" sz="1400" dirty="0" err="1"/>
              <a:t>preparation</a:t>
            </a:r>
            <a:r>
              <a:rPr lang="nl-NL" sz="1400" dirty="0"/>
              <a:t>]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4659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15"/>
    </mc:Choice>
    <mc:Fallback xmlns="">
      <p:transition spd="slow" advTm="128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0508-C60F-76A1-F3D0-E7694F9B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CP violation: summary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59BAC3-D990-B3BB-A2F5-2F9D37A157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0219" y="994205"/>
                <a:ext cx="8406581" cy="3518801"/>
              </a:xfrm>
            </p:spPr>
            <p:txBody>
              <a:bodyPr>
                <a:normAutofit/>
              </a:bodyPr>
              <a:lstStyle/>
              <a:p>
                <a:pPr marL="36576" indent="0">
                  <a:buNone/>
                </a:pPr>
                <a:r>
                  <a:rPr lang="en-GB" b="1" dirty="0"/>
                  <a:t>LHCb has provided stringent tests of CP violation and CKM matrix</a:t>
                </a:r>
              </a:p>
              <a:p>
                <a:r>
                  <a:rPr lang="en-GB" sz="1800" dirty="0"/>
                  <a:t>Strongest constraints on CKM angles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GB" sz="1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smtClean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GB" sz="1800" dirty="0"/>
                  <a:t> (closing the triangle)</a:t>
                </a:r>
              </a:p>
              <a:p>
                <a:r>
                  <a:rPr lang="en-GB" sz="1800" dirty="0"/>
                  <a:t>Observation of mixing and CP violation in charm decays</a:t>
                </a:r>
              </a:p>
              <a:p>
                <a:pPr marL="36576" indent="0">
                  <a:buNone/>
                </a:pPr>
                <a:r>
                  <a:rPr lang="en-GB" b="1" dirty="0"/>
                  <a:t>And more I could not show today: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ψϕ</m:t>
                    </m:r>
                  </m:oMath>
                </a14:m>
                <a:r>
                  <a:rPr lang="en-GB" sz="1800" dirty="0"/>
                  <a:t>: world-leading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GB" sz="1800" dirty="0"/>
                  <a:t> (angle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sz="1800" dirty="0"/>
                  <a:t> unitarity triangle)</a:t>
                </a:r>
              </a:p>
              <a:p>
                <a:r>
                  <a:rPr lang="en-GB" sz="1800" dirty="0"/>
                  <a:t>CP violation in mixing with </a:t>
                </a:r>
                <a:r>
                  <a:rPr lang="en-GB" sz="1800" dirty="0" err="1"/>
                  <a:t>semileptonic</a:t>
                </a:r>
                <a:r>
                  <a:rPr lang="en-GB" sz="1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b="0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80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GB" sz="1800" b="0" i="0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GB" sz="1800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GB" sz="1800" b="0" i="0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GB" sz="1800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sz="1800" dirty="0"/>
                  <a:t> decays</a:t>
                </a:r>
              </a:p>
              <a:p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ub</m:t>
                        </m:r>
                      </m:sub>
                    </m:sSub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|,|</m:t>
                    </m:r>
                    <m:sSub>
                      <m:sSub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cb</m:t>
                        </m:r>
                      </m:sub>
                    </m:sSub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sz="1800" dirty="0"/>
                  <a:t> tests with </a:t>
                </a:r>
                <a:r>
                  <a:rPr lang="en-GB" sz="1800" dirty="0" err="1"/>
                  <a:t>semileptonic</a:t>
                </a:r>
                <a:r>
                  <a:rPr lang="en-GB" sz="1800" dirty="0"/>
                  <a:t> decays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18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μν</m:t>
                    </m:r>
                  </m:oMath>
                </a14:m>
                <a:r>
                  <a:rPr lang="en-GB" sz="1800" dirty="0"/>
                  <a:t>)</a:t>
                </a:r>
              </a:p>
              <a:p>
                <a:r>
                  <a:rPr lang="en-GB" sz="1800" dirty="0"/>
                  <a:t>Search for direct 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1800" dirty="0"/>
              </a:p>
              <a:p>
                <a:pPr marL="36576" indent="0">
                  <a:buNone/>
                </a:pPr>
                <a:r>
                  <a:rPr lang="en-US" b="1" dirty="0"/>
                  <a:t>More on CP violation by Melissa Cruz Torres (past Monday, 16:45)</a:t>
                </a:r>
                <a:endParaRPr lang="en-NL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59BAC3-D990-B3BB-A2F5-2F9D37A157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0219" y="994205"/>
                <a:ext cx="8406581" cy="3518801"/>
              </a:xfrm>
              <a:blipFill>
                <a:blip r:embed="rId3"/>
                <a:stretch>
                  <a:fillRect l="-363" t="-6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035E2-D357-D996-0E15-8D07C3C17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CAB62-90FE-EBB2-9267-A2FB52EF1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A7E50-4A53-1D5A-E124-7CFCEBCB7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83AE657-E3D4-9FD1-EEFB-59F3922462AF}"/>
              </a:ext>
            </a:extLst>
          </p:cNvPr>
          <p:cNvSpPr txBox="1"/>
          <p:nvPr/>
        </p:nvSpPr>
        <p:spPr>
          <a:xfrm>
            <a:off x="4919384" y="3501802"/>
            <a:ext cx="16777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>
                <a:effectLst/>
                <a:hlinkClick r:id="rId4"/>
              </a:rPr>
              <a:t>[arXiv:2409.01414]</a:t>
            </a:r>
            <a:endParaRPr lang="en-NL" sz="11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78F731C-3092-63D3-3F7B-A8D7644E25EE}"/>
              </a:ext>
            </a:extLst>
          </p:cNvPr>
          <p:cNvSpPr txBox="1"/>
          <p:nvPr/>
        </p:nvSpPr>
        <p:spPr>
          <a:xfrm>
            <a:off x="7018667" y="3155284"/>
            <a:ext cx="210901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>
                <a:hlinkClick r:id="rId5"/>
              </a:rPr>
              <a:t>[PRL. 126 (2021) 081804,</a:t>
            </a:r>
            <a:r>
              <a:rPr lang="nl-NL" sz="1100" dirty="0"/>
              <a:t> </a:t>
            </a:r>
            <a:r>
              <a:rPr lang="nl-NL" sz="1100" dirty="0">
                <a:hlinkClick r:id="rId6"/>
              </a:rPr>
              <a:t>PRD101 (2020) 072004</a:t>
            </a:r>
            <a:r>
              <a:rPr lang="nl-NL" sz="1100" dirty="0"/>
              <a:t>,</a:t>
            </a:r>
            <a:r>
              <a:rPr lang="fr-FR" sz="1100" dirty="0">
                <a:hlinkClick r:id="rId7"/>
              </a:rPr>
              <a:t> Nature </a:t>
            </a:r>
            <a:r>
              <a:rPr lang="fr-FR" sz="1100" dirty="0" err="1">
                <a:hlinkClick r:id="rId7"/>
              </a:rPr>
              <a:t>Physics</a:t>
            </a:r>
            <a:r>
              <a:rPr lang="fr-FR" sz="1100" dirty="0">
                <a:hlinkClick r:id="rId7"/>
              </a:rPr>
              <a:t> 11 (2015) 743]</a:t>
            </a:r>
            <a:endParaRPr lang="en-NL" sz="11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5C13FE8-ADF1-3C57-DBD1-D7AD14D04391}"/>
              </a:ext>
            </a:extLst>
          </p:cNvPr>
          <p:cNvSpPr txBox="1"/>
          <p:nvPr/>
        </p:nvSpPr>
        <p:spPr>
          <a:xfrm>
            <a:off x="7022552" y="2702555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>
                <a:hlinkClick r:id="rId8"/>
              </a:rPr>
              <a:t>[PRL 114 (2015) 041601</a:t>
            </a:r>
            <a:r>
              <a:rPr lang="nl-NL" sz="1100" dirty="0"/>
              <a:t>, </a:t>
            </a:r>
            <a:br>
              <a:rPr lang="nl-NL" sz="1100" dirty="0"/>
            </a:br>
            <a:r>
              <a:rPr lang="nl-NL" sz="1100" dirty="0">
                <a:hlinkClick r:id="rId9"/>
              </a:rPr>
              <a:t>PRL 117 (2016) 061803] </a:t>
            </a:r>
            <a:endParaRPr lang="en-NL" sz="11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F7D7890-F1F0-F494-7F50-5F86EE571DBB}"/>
              </a:ext>
            </a:extLst>
          </p:cNvPr>
          <p:cNvSpPr txBox="1"/>
          <p:nvPr/>
        </p:nvSpPr>
        <p:spPr>
          <a:xfrm>
            <a:off x="7022552" y="2440945"/>
            <a:ext cx="53610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>
                <a:hlinkClick r:id="rId10"/>
              </a:rPr>
              <a:t>[PRL 132 (2024) 051802]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13743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3"/>
    </mc:Choice>
    <mc:Fallback xmlns="">
      <p:transition spd="slow" advTm="33993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D2BE0-45CE-232A-9392-903AC277A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637" y="1889654"/>
            <a:ext cx="6780726" cy="705332"/>
          </a:xfrm>
        </p:spPr>
        <p:txBody>
          <a:bodyPr/>
          <a:lstStyle/>
          <a:p>
            <a:pPr algn="ctr"/>
            <a:r>
              <a:rPr lang="en-GB" b="1" dirty="0"/>
              <a:t>Rare decays </a:t>
            </a:r>
            <a:br>
              <a:rPr lang="en-GB" b="1" dirty="0"/>
            </a:br>
            <a:r>
              <a:rPr lang="en-GB" b="1" dirty="0"/>
              <a:t>and </a:t>
            </a:r>
            <a:br>
              <a:rPr lang="en-GB" b="1" dirty="0"/>
            </a:br>
            <a:r>
              <a:rPr lang="en-GB" b="1" dirty="0"/>
              <a:t>lepton universality</a:t>
            </a:r>
            <a:endParaRPr lang="en-NL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712F9-7681-12CA-1237-1311669566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CACFB-8780-9529-8D5D-EDDA127C9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3BF1-FCA4-1A3A-5D58-A183C1C9E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2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7"/>
    </mc:Choice>
    <mc:Fallback xmlns="">
      <p:transition spd="slow" advTm="480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A67831-3526-4312-8582-416FEB65A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" r="-113"/>
          <a:stretch/>
        </p:blipFill>
        <p:spPr>
          <a:xfrm>
            <a:off x="5952068" y="2759010"/>
            <a:ext cx="2637417" cy="162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7CE7A5-B511-46A6-AF05-2E6056009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7" r="1367"/>
          <a:stretch/>
        </p:blipFill>
        <p:spPr>
          <a:xfrm>
            <a:off x="5960663" y="1034161"/>
            <a:ext cx="2620226" cy="169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4EB6BE-A28F-45F0-A7A3-AED63293E3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Rare B decays: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i="0" dirty="0" err="1" smtClean="0">
                        <a:latin typeface="Cambria Math" panose="02040503050406030204" pitchFamily="18" charset="0"/>
                      </a:rPr>
                      <m:t>ll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4EB6BE-A28F-45F0-A7A3-AED63293E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9ADB3-CD3F-4C3D-800C-C05F47D53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6150"/>
            <a:ext cx="6304935" cy="3534720"/>
          </a:xfrm>
        </p:spPr>
        <p:txBody>
          <a:bodyPr>
            <a:normAutofit/>
          </a:bodyPr>
          <a:lstStyle/>
          <a:p>
            <a:r>
              <a:rPr lang="en-GB" dirty="0"/>
              <a:t>Test Standard Model with weak interaction loop diagrams (Flavour Changing Neutral Currents)</a:t>
            </a:r>
          </a:p>
          <a:p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BFB8B-0154-4C9C-A327-6DBB423D8C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44332-E828-41CC-ADD0-EC98FA4C0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7BD15-A1F8-47C7-883F-9AF678F5D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14"/>
    </mc:Choice>
    <mc:Fallback xmlns="">
      <p:transition spd="slow" advTm="3151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1755B9-FC1A-4010-90FA-5C7562BB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" r="430"/>
          <a:stretch/>
        </p:blipFill>
        <p:spPr>
          <a:xfrm>
            <a:off x="5920514" y="2779208"/>
            <a:ext cx="2634823" cy="1625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6B6C9-B08B-42FC-9776-3CBD61BA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8" r="2768"/>
          <a:stretch/>
        </p:blipFill>
        <p:spPr>
          <a:xfrm>
            <a:off x="5937190" y="1022852"/>
            <a:ext cx="2618147" cy="16906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4EB6BE-A28F-45F0-A7A3-AED63293E3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Rare B decays: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i="0" dirty="0" err="1" smtClean="0">
                        <a:latin typeface="Cambria Math" panose="02040503050406030204" pitchFamily="18" charset="0"/>
                      </a:rPr>
                      <m:t>ll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4EB6BE-A28F-45F0-A7A3-AED63293E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9ADB3-CD3F-4C3D-800C-C05F47D53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6149"/>
            <a:ext cx="6304935" cy="3670095"/>
          </a:xfrm>
        </p:spPr>
        <p:txBody>
          <a:bodyPr>
            <a:normAutofit/>
          </a:bodyPr>
          <a:lstStyle/>
          <a:p>
            <a:r>
              <a:rPr lang="en-GB" dirty="0"/>
              <a:t>Test Standard Model with weak interaction loop diagrams (Flavour Changing Neutral Currents)</a:t>
            </a:r>
          </a:p>
          <a:p>
            <a:r>
              <a:rPr lang="en-GB" dirty="0"/>
              <a:t>Transition uncommon in Standard Model,</a:t>
            </a:r>
            <a:br>
              <a:rPr lang="en-GB" dirty="0"/>
            </a:br>
            <a:r>
              <a:rPr lang="en-GB" b="1" dirty="0"/>
              <a:t>sensitive to small contributions </a:t>
            </a:r>
            <a:br>
              <a:rPr lang="en-GB" b="1" dirty="0"/>
            </a:br>
            <a:r>
              <a:rPr lang="en-GB" b="1" dirty="0"/>
              <a:t>from heavy new particles</a:t>
            </a:r>
            <a:r>
              <a:rPr lang="en-GB" dirty="0"/>
              <a:t>!</a:t>
            </a:r>
          </a:p>
          <a:p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BFB8B-0154-4C9C-A327-6DBB423D8C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44332-E828-41CC-ADD0-EC98FA4C0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7BD15-A1F8-47C7-883F-9AF678F5D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9"/>
    </mc:Choice>
    <mc:Fallback xmlns="">
      <p:transition spd="slow" advTm="2461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1755B9-FC1A-4010-90FA-5C7562BB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" r="430"/>
          <a:stretch/>
        </p:blipFill>
        <p:spPr>
          <a:xfrm>
            <a:off x="5920514" y="2779208"/>
            <a:ext cx="2634823" cy="1625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6B6C9-B08B-42FC-9776-3CBD61BA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8" r="2768"/>
          <a:stretch/>
        </p:blipFill>
        <p:spPr>
          <a:xfrm>
            <a:off x="5937190" y="1022852"/>
            <a:ext cx="2618147" cy="16906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4EB6BE-A28F-45F0-A7A3-AED63293E3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Rare B decays: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i="0" dirty="0" err="1" smtClean="0">
                        <a:latin typeface="Cambria Math" panose="02040503050406030204" pitchFamily="18" charset="0"/>
                      </a:rPr>
                      <m:t>ll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4EB6BE-A28F-45F0-A7A3-AED63293E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D9ADB3-CD3F-4C3D-800C-C05F47D530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46149"/>
                <a:ext cx="6304935" cy="3670095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Test Standard Model with weak interaction loop diagrams (Flavour Changing Neutral Currents)</a:t>
                </a:r>
              </a:p>
              <a:p>
                <a:r>
                  <a:rPr lang="en-GB" dirty="0"/>
                  <a:t>Transition uncommon in Standard Model,</a:t>
                </a:r>
                <a:br>
                  <a:rPr lang="en-GB" dirty="0"/>
                </a:br>
                <a:r>
                  <a:rPr lang="en-GB" b="1" dirty="0"/>
                  <a:t>sensitive to small contributions </a:t>
                </a:r>
                <a:br>
                  <a:rPr lang="en-GB" b="1" dirty="0"/>
                </a:br>
                <a:r>
                  <a:rPr lang="en-GB" b="1" dirty="0"/>
                  <a:t>from heavy new particles</a:t>
                </a:r>
                <a:r>
                  <a:rPr lang="en-GB" dirty="0"/>
                  <a:t>!</a:t>
                </a:r>
              </a:p>
              <a:p>
                <a:r>
                  <a:rPr lang="en-GB" dirty="0"/>
                  <a:t>Observables:</a:t>
                </a:r>
              </a:p>
              <a:p>
                <a:pPr lvl="1"/>
                <a:r>
                  <a:rPr lang="en-GB" dirty="0"/>
                  <a:t>Leptonic decays (e.g.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/>
                  <a:t>) </a:t>
                </a:r>
                <a:r>
                  <a:rPr lang="en-GB" dirty="0">
                    <a:sym typeface="Wingdings" panose="05000000000000000000" pitchFamily="2" charset="2"/>
                  </a:rPr>
                  <a:t> </a:t>
                </a:r>
                <a:r>
                  <a:rPr lang="en-GB" dirty="0"/>
                  <a:t>in backup</a:t>
                </a:r>
              </a:p>
              <a:p>
                <a:pPr lvl="1"/>
                <a:r>
                  <a:rPr lang="en-GB" dirty="0"/>
                  <a:t>Branching fractions</a:t>
                </a:r>
              </a:p>
              <a:p>
                <a:pPr lvl="1"/>
                <a:r>
                  <a:rPr lang="en-GB" dirty="0"/>
                  <a:t>Angular distributions</a:t>
                </a:r>
              </a:p>
              <a:p>
                <a:pPr lvl="1"/>
                <a:r>
                  <a:rPr lang="en-GB" dirty="0"/>
                  <a:t>Lepton universality</a:t>
                </a:r>
              </a:p>
              <a:p>
                <a:r>
                  <a:rPr lang="en-GB" dirty="0"/>
                  <a:t>Large variety of channels and observables</a:t>
                </a:r>
                <a:endParaRPr lang="en-GB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D9ADB3-CD3F-4C3D-800C-C05F47D530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46149"/>
                <a:ext cx="6304935" cy="3670095"/>
              </a:xfrm>
              <a:blipFill>
                <a:blip r:embed="rId5"/>
                <a:stretch>
                  <a:fillRect t="-664" b="-66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BFB8B-0154-4C9C-A327-6DBB423D8C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44332-E828-41CC-ADD0-EC98FA4C0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7BD15-A1F8-47C7-883F-9AF678F5D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6"/>
    </mc:Choice>
    <mc:Fallback xmlns="">
      <p:transition spd="slow" advTm="4005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5098D764-5D55-E247-1794-60C1D4691D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Semileptonic rare decays: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5098D764-5D55-E247-1794-60C1D4691D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6E7D109D-44EB-0F85-EADC-26C885327E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6220" y="994205"/>
                <a:ext cx="8450580" cy="3203145"/>
              </a:xfrm>
            </p:spPr>
            <p:txBody>
              <a:bodyPr>
                <a:normAutofit/>
              </a:bodyPr>
              <a:lstStyle/>
              <a:p>
                <a:pPr marL="36576" indent="0">
                  <a:buNone/>
                </a:pPr>
                <a:r>
                  <a:rPr lang="en-US" sz="1800" dirty="0"/>
                  <a:t>Physics depends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ℓℓ</m:t>
                        </m:r>
                      </m:sub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800" dirty="0"/>
                  <a:t>:</a:t>
                </a:r>
              </a:p>
              <a:p>
                <a:r>
                  <a:rPr lang="en-US" sz="1800" dirty="0"/>
                  <a:t>Resonances (e.g.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Photon pole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Vector or axial vector current</a:t>
                </a:r>
                <a:endParaRPr lang="en-NL" sz="1800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6E7D109D-44EB-0F85-EADC-26C885327E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6220" y="994205"/>
                <a:ext cx="8450580" cy="3203145"/>
              </a:xfrm>
              <a:blipFill>
                <a:blip r:embed="rId3"/>
                <a:stretch>
                  <a:fillRect l="-216" t="-57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1D68FB-5F5D-E61B-ED8E-C74A0A745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6953A-068E-276F-A5A3-98345959E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23AB1-21E6-185A-00BD-A05E1D5E4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92D63B9F-F7D1-FD93-5759-320D0A4D0063}"/>
              </a:ext>
            </a:extLst>
          </p:cNvPr>
          <p:cNvGrpSpPr/>
          <p:nvPr/>
        </p:nvGrpSpPr>
        <p:grpSpPr>
          <a:xfrm>
            <a:off x="4197692" y="946150"/>
            <a:ext cx="4805339" cy="3474719"/>
            <a:chOff x="3905706" y="957571"/>
            <a:chExt cx="4805339" cy="3474719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CE570333-6CED-F87C-337B-6230D2CEA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706" y="957571"/>
              <a:ext cx="4805339" cy="3474719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46E55B0D-AD86-1A35-E13C-EB11225E0BB5}"/>
                </a:ext>
              </a:extLst>
            </p:cNvPr>
            <p:cNvSpPr/>
            <p:nvPr/>
          </p:nvSpPr>
          <p:spPr>
            <a:xfrm>
              <a:off x="3905706" y="2491740"/>
              <a:ext cx="277674" cy="99822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10" name="Picture 11">
            <a:extLst>
              <a:ext uri="{FF2B5EF4-FFF2-40B4-BE49-F238E27FC236}">
                <a16:creationId xmlns:a16="http://schemas.microsoft.com/office/drawing/2014/main" id="{AE49D2B3-CE73-5A2F-9E70-614E9F874E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2" r="-113"/>
          <a:stretch/>
        </p:blipFill>
        <p:spPr>
          <a:xfrm>
            <a:off x="536995" y="2413883"/>
            <a:ext cx="3535679" cy="21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0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2B45EB1-EC59-0AB5-2766-6D7F0E9E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13" y="2743824"/>
            <a:ext cx="2193881" cy="1525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E6279E-937C-CEA1-BFE9-A2079FD04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486" y="1082423"/>
            <a:ext cx="2281198" cy="15310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1AABF51-C9A9-4B6D-940F-BFBA37D711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81630" y="1079556"/>
            <a:ext cx="2382326" cy="1617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D2ACF-28F5-4CC5-9786-88678D79F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429" y="3152434"/>
            <a:ext cx="1030933" cy="708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29A95-2EF8-4551-BDAB-18C8A256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110"/>
            <a:ext cx="8226854" cy="705332"/>
          </a:xfrm>
        </p:spPr>
        <p:txBody>
          <a:bodyPr>
            <a:normAutofit/>
          </a:bodyPr>
          <a:lstStyle/>
          <a:p>
            <a:r>
              <a:rPr lang="en-US" sz="3000" dirty="0" err="1"/>
              <a:t>Semileptonic</a:t>
            </a:r>
            <a:r>
              <a:rPr lang="en-US" sz="3000" dirty="0"/>
              <a:t> rare B decays: anomalies</a:t>
            </a:r>
            <a:endParaRPr lang="en-GB" sz="3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0F20A-4DCC-4E0A-B13A-7DD9B974D1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D9FD0E6F-03E8-4B93-A283-6B5A071D5BCD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dirty="0" smtClean="0">
                          <a:latin typeface="Cambria Math" panose="02040503050406030204" pitchFamily="18" charset="0"/>
                        </a:rPr>
                        <m:t>LHCb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GB" i="1" dirty="0" smtClean="0">
                          <a:latin typeface="Cambria Math" panose="02040503050406030204" pitchFamily="18" charset="0"/>
                        </a:rPr>
                        <m:t>performance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GB" i="1" dirty="0" smtClean="0">
                          <a:latin typeface="Cambria Math" panose="02040503050406030204" pitchFamily="18" charset="0"/>
                        </a:rPr>
                        <m:t>results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i="1" dirty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i="1" dirty="0" smtClean="0">
                          <a:latin typeface="Cambria Math" panose="02040503050406030204" pitchFamily="18" charset="0"/>
                        </a:rPr>
                        <m:t>upgrade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GB" i="1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i="1" dirty="0" smtClean="0">
                          <a:latin typeface="Cambria Math" panose="02040503050406030204" pitchFamily="18" charset="0"/>
                        </a:rPr>
                        <m:t>Mulder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GB" i="1" dirty="0" smtClean="0">
                          <a:latin typeface="Cambria Math" panose="02040503050406030204" pitchFamily="18" charset="0"/>
                        </a:rPr>
                        <m:t>SILAFAE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i="1" dirty="0" smtClean="0">
                          <a:latin typeface="Cambria Math" panose="02040503050406030204" pitchFamily="18" charset="0"/>
                        </a:rPr>
                        <m:t>XV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D9FD0E6F-03E8-4B93-A283-6B5A071D5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blipFill>
                <a:blip r:embed="rId7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D3823-BF39-4C4D-937F-E74CA28C7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96A41-BAF8-40F0-BC50-3B0F061395E0}"/>
              </a:ext>
            </a:extLst>
          </p:cNvPr>
          <p:cNvSpPr txBox="1"/>
          <p:nvPr/>
        </p:nvSpPr>
        <p:spPr>
          <a:xfrm>
            <a:off x="3840480" y="2387084"/>
            <a:ext cx="50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748F7-51D4-4A99-850D-DD6FEE38B2B2}"/>
              </a:ext>
            </a:extLst>
          </p:cNvPr>
          <p:cNvSpPr txBox="1"/>
          <p:nvPr/>
        </p:nvSpPr>
        <p:spPr>
          <a:xfrm>
            <a:off x="495534" y="732439"/>
            <a:ext cx="8648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80808"/>
                </a:solidFill>
              </a:rPr>
              <a:t>Measurements of </a:t>
            </a:r>
            <a:r>
              <a:rPr lang="en-US" sz="1600" dirty="0" err="1">
                <a:solidFill>
                  <a:srgbClr val="080808"/>
                </a:solidFill>
              </a:rPr>
              <a:t>semileptonic</a:t>
            </a:r>
            <a:r>
              <a:rPr lang="en-US" sz="1600" dirty="0">
                <a:solidFill>
                  <a:srgbClr val="080808"/>
                </a:solidFill>
              </a:rPr>
              <a:t> rare B decays deviate from predictions…. </a:t>
            </a:r>
            <a:endParaRPr lang="en-GB" sz="1600" dirty="0">
              <a:solidFill>
                <a:srgbClr val="080808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317F38-7CB2-4E14-BEC6-EA898BAB7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232" y="2682613"/>
            <a:ext cx="2299351" cy="1548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FA3088-4AF9-4896-A816-2E932E468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534" y="1150745"/>
            <a:ext cx="2156791" cy="14650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37C6D6-A525-47D8-9A8D-D05FDB93E8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7707" y="2621355"/>
            <a:ext cx="2475977" cy="1670824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8C31ACB-D38E-4606-9D0F-FE244C848654}"/>
              </a:ext>
            </a:extLst>
          </p:cNvPr>
          <p:cNvSpPr/>
          <p:nvPr/>
        </p:nvSpPr>
        <p:spPr>
          <a:xfrm>
            <a:off x="724989" y="1765612"/>
            <a:ext cx="770708" cy="54035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62EAF90-AB2A-4FD6-B06B-9CAFF591C9CE}"/>
              </a:ext>
            </a:extLst>
          </p:cNvPr>
          <p:cNvSpPr/>
          <p:nvPr/>
        </p:nvSpPr>
        <p:spPr>
          <a:xfrm>
            <a:off x="725935" y="3331029"/>
            <a:ext cx="770708" cy="2378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1C7D47A-27AF-4A8B-92D0-BFAA1D336DCD}"/>
              </a:ext>
            </a:extLst>
          </p:cNvPr>
          <p:cNvSpPr/>
          <p:nvPr/>
        </p:nvSpPr>
        <p:spPr>
          <a:xfrm>
            <a:off x="3088648" y="3664131"/>
            <a:ext cx="770708" cy="1726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D834409-AFA6-4B5D-BA3F-0649C6BD3DCE}"/>
              </a:ext>
            </a:extLst>
          </p:cNvPr>
          <p:cNvSpPr/>
          <p:nvPr/>
        </p:nvSpPr>
        <p:spPr>
          <a:xfrm>
            <a:off x="6158166" y="1912000"/>
            <a:ext cx="511618" cy="34108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BFB5FC-1FA0-45AC-8F9F-72E22D6B379E}"/>
                  </a:ext>
                </a:extLst>
              </p:cNvPr>
              <p:cNvSpPr txBox="1"/>
              <p:nvPr/>
            </p:nvSpPr>
            <p:spPr>
              <a:xfrm>
                <a:off x="3420953" y="1367128"/>
                <a:ext cx="74642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10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0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BFB5FC-1FA0-45AC-8F9F-72E22D6B3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953" y="1367128"/>
                <a:ext cx="746422" cy="153888"/>
              </a:xfrm>
              <a:prstGeom prst="rect">
                <a:avLst/>
              </a:prstGeom>
              <a:blipFill>
                <a:blip r:embed="rId11"/>
                <a:stretch>
                  <a:fillRect l="-3252" b="-3076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14BAD4-4051-4793-90BB-F9285C117445}"/>
                  </a:ext>
                </a:extLst>
              </p:cNvPr>
              <p:cNvSpPr txBox="1"/>
              <p:nvPr/>
            </p:nvSpPr>
            <p:spPr>
              <a:xfrm>
                <a:off x="4168819" y="2955682"/>
                <a:ext cx="879664" cy="170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/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10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14BAD4-4051-4793-90BB-F9285C117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819" y="2955682"/>
                <a:ext cx="879664" cy="170560"/>
              </a:xfrm>
              <a:prstGeom prst="rect">
                <a:avLst/>
              </a:prstGeom>
              <a:blipFill>
                <a:blip r:embed="rId12"/>
                <a:stretch>
                  <a:fillRect l="-2778" b="-17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37CFD1-B69C-4D9F-8FC8-3834DC868193}"/>
                  </a:ext>
                </a:extLst>
              </p:cNvPr>
              <p:cNvSpPr txBox="1"/>
              <p:nvPr/>
            </p:nvSpPr>
            <p:spPr>
              <a:xfrm>
                <a:off x="6824114" y="1630471"/>
                <a:ext cx="879664" cy="170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/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10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37CFD1-B69C-4D9F-8FC8-3834DC868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4114" y="1630471"/>
                <a:ext cx="879664" cy="170560"/>
              </a:xfrm>
              <a:prstGeom prst="rect">
                <a:avLst/>
              </a:prstGeom>
              <a:blipFill>
                <a:blip r:embed="rId13"/>
                <a:stretch>
                  <a:fillRect l="-2069" b="-2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3500FE-FF6D-4778-8B56-2E3D37A7829D}"/>
                  </a:ext>
                </a:extLst>
              </p:cNvPr>
              <p:cNvSpPr txBox="1"/>
              <p:nvPr/>
            </p:nvSpPr>
            <p:spPr>
              <a:xfrm>
                <a:off x="5923144" y="3287114"/>
                <a:ext cx="784317" cy="1609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sz="1000" b="0" i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GB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GB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10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1000" b="0" i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GB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sz="10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0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sz="1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3500FE-FF6D-4778-8B56-2E3D37A78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144" y="3287114"/>
                <a:ext cx="784317" cy="160941"/>
              </a:xfrm>
              <a:prstGeom prst="rect">
                <a:avLst/>
              </a:prstGeom>
              <a:blipFill>
                <a:blip r:embed="rId14"/>
                <a:stretch>
                  <a:fillRect l="-3906" b="-222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9307C63-BC78-474D-B347-617E02373D15}"/>
              </a:ext>
            </a:extLst>
          </p:cNvPr>
          <p:cNvSpPr txBox="1"/>
          <p:nvPr/>
        </p:nvSpPr>
        <p:spPr>
          <a:xfrm>
            <a:off x="3937545" y="3117837"/>
            <a:ext cx="1469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 dirty="0">
                <a:solidFill>
                  <a:schemeClr val="accent4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[JHEP 11 (2016) 047</a:t>
            </a:r>
            <a:r>
              <a:rPr lang="nl-NL" sz="800" b="1" dirty="0">
                <a:solidFill>
                  <a:schemeClr val="accent4"/>
                </a:solidFill>
              </a:rPr>
              <a:t>, </a:t>
            </a:r>
            <a:br>
              <a:rPr lang="nl-NL" sz="800" b="1" dirty="0">
                <a:solidFill>
                  <a:schemeClr val="accent4"/>
                </a:solidFill>
              </a:rPr>
            </a:br>
            <a:r>
              <a:rPr lang="nl-NL" sz="800" b="1" dirty="0">
                <a:solidFill>
                  <a:schemeClr val="accent4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04 (2017) 142</a:t>
            </a:r>
            <a:r>
              <a:rPr lang="nl-NL" sz="800" b="1" dirty="0">
                <a:solidFill>
                  <a:schemeClr val="accent4"/>
                </a:solidFill>
              </a:rPr>
              <a:t>]</a:t>
            </a:r>
            <a:endParaRPr lang="en-GB" sz="800" b="1" dirty="0">
              <a:solidFill>
                <a:schemeClr val="accent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30BCC2-27F9-46A2-B27A-AB16043E110E}"/>
              </a:ext>
            </a:extLst>
          </p:cNvPr>
          <p:cNvSpPr txBox="1"/>
          <p:nvPr/>
        </p:nvSpPr>
        <p:spPr>
          <a:xfrm>
            <a:off x="1490292" y="3140878"/>
            <a:ext cx="12970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chemeClr val="accent4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[JHEP 06 (2014) 133</a:t>
            </a:r>
            <a:r>
              <a:rPr lang="en-GB" sz="800" b="1" dirty="0">
                <a:solidFill>
                  <a:schemeClr val="accent4"/>
                </a:solidFill>
              </a:rPr>
              <a:t>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CAAF26-8155-47B5-9B0C-4FDE48948F79}"/>
              </a:ext>
            </a:extLst>
          </p:cNvPr>
          <p:cNvSpPr txBox="1"/>
          <p:nvPr/>
        </p:nvSpPr>
        <p:spPr>
          <a:xfrm>
            <a:off x="1397166" y="1572405"/>
            <a:ext cx="12970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chemeClr val="accent4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[JHEP 06 (2014) 133</a:t>
            </a:r>
            <a:r>
              <a:rPr lang="en-GB" sz="800" b="1" dirty="0">
                <a:solidFill>
                  <a:schemeClr val="accent4"/>
                </a:solidFill>
              </a:rPr>
              <a:t>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E35D20-212F-4AB5-86DE-04EAC0F46EDE}"/>
              </a:ext>
            </a:extLst>
          </p:cNvPr>
          <p:cNvGrpSpPr/>
          <p:nvPr/>
        </p:nvGrpSpPr>
        <p:grpSpPr>
          <a:xfrm>
            <a:off x="3249239" y="1912000"/>
            <a:ext cx="1987551" cy="398470"/>
            <a:chOff x="3249239" y="1912000"/>
            <a:chExt cx="1987551" cy="39847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A7A7579-5797-414B-92B0-C4E4178ECAFE}"/>
                </a:ext>
              </a:extLst>
            </p:cNvPr>
            <p:cNvSpPr/>
            <p:nvPr/>
          </p:nvSpPr>
          <p:spPr>
            <a:xfrm>
              <a:off x="3249239" y="1912000"/>
              <a:ext cx="698863" cy="34108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2D54990-E01E-4A93-A639-1306D5E188DD}"/>
                </a:ext>
              </a:extLst>
            </p:cNvPr>
            <p:cNvSpPr txBox="1"/>
            <p:nvPr/>
          </p:nvSpPr>
          <p:spPr>
            <a:xfrm>
              <a:off x="3853586" y="2095026"/>
              <a:ext cx="138320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b="1" dirty="0">
                  <a:solidFill>
                    <a:srgbClr val="808080"/>
                  </a:solidFill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[PRL 127 (2021) 151801]</a:t>
              </a:r>
              <a:endParaRPr lang="en-GB" sz="800" b="1" dirty="0">
                <a:solidFill>
                  <a:srgbClr val="808080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DBEB3BC-4FBD-48AF-A78E-52FE1AC5B964}"/>
              </a:ext>
            </a:extLst>
          </p:cNvPr>
          <p:cNvSpPr txBox="1"/>
          <p:nvPr/>
        </p:nvSpPr>
        <p:spPr>
          <a:xfrm>
            <a:off x="6393164" y="1459014"/>
            <a:ext cx="19090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chemeClr val="accent4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[PRL 125 (2020) 011802</a:t>
            </a:r>
            <a:r>
              <a:rPr lang="en-GB" sz="800" b="1" dirty="0">
                <a:solidFill>
                  <a:schemeClr val="accent4"/>
                </a:solidFill>
              </a:rPr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4C9D0-E87E-F550-8461-2E2D1126D397}"/>
              </a:ext>
            </a:extLst>
          </p:cNvPr>
          <p:cNvSpPr txBox="1"/>
          <p:nvPr/>
        </p:nvSpPr>
        <p:spPr>
          <a:xfrm>
            <a:off x="6519926" y="3642524"/>
            <a:ext cx="1281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rgbClr val="808080"/>
                </a:solidFill>
              </a:rPr>
              <a:t>[</a:t>
            </a:r>
            <a:r>
              <a:rPr lang="en-GB" sz="800" b="1" dirty="0">
                <a:solidFill>
                  <a:srgbClr val="808080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09 (2018) 145</a:t>
            </a:r>
            <a:r>
              <a:rPr lang="en-GB" sz="800" b="1" dirty="0">
                <a:solidFill>
                  <a:srgbClr val="808080"/>
                </a:solidFill>
              </a:rPr>
              <a:t>, </a:t>
            </a:r>
            <a:br>
              <a:rPr lang="en-GB" sz="800" b="1" dirty="0">
                <a:solidFill>
                  <a:srgbClr val="808080"/>
                </a:solidFill>
              </a:rPr>
            </a:br>
            <a:r>
              <a:rPr lang="en-GB" sz="800" b="1" dirty="0">
                <a:solidFill>
                  <a:srgbClr val="808080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93 (2016) 074501</a:t>
            </a:r>
            <a:r>
              <a:rPr lang="en-GB" sz="800" b="1" dirty="0">
                <a:solidFill>
                  <a:srgbClr val="808080"/>
                </a:solidFill>
              </a:rPr>
              <a:t>] </a:t>
            </a:r>
            <a:endParaRPr lang="en-NL" sz="800" b="1" dirty="0">
              <a:solidFill>
                <a:srgbClr val="80808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57B94F-B179-EDD3-7319-4F983A6FFCDD}"/>
              </a:ext>
            </a:extLst>
          </p:cNvPr>
          <p:cNvSpPr txBox="1"/>
          <p:nvPr/>
        </p:nvSpPr>
        <p:spPr>
          <a:xfrm>
            <a:off x="534824" y="4317047"/>
            <a:ext cx="7779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80808"/>
                </a:solidFill>
              </a:rPr>
              <a:t>Note: these deviations are consistent (interpreted in EFT framework, see backup)</a:t>
            </a:r>
            <a:endParaRPr lang="en-NL" sz="1600" dirty="0">
              <a:solidFill>
                <a:srgbClr val="080808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07B6B7-11F7-A559-85A7-B2341FBF7B90}"/>
              </a:ext>
            </a:extLst>
          </p:cNvPr>
          <p:cNvSpPr/>
          <p:nvPr/>
        </p:nvSpPr>
        <p:spPr>
          <a:xfrm>
            <a:off x="3468690" y="1263924"/>
            <a:ext cx="565838" cy="850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531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31"/>
    </mc:Choice>
    <mc:Fallback xmlns="">
      <p:transition spd="slow" advTm="2813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69E9DE2B-2546-A8E9-BF74-6A29AB04300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Lepton universality: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69E9DE2B-2546-A8E9-BF74-6A29AB0430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191532C0-64F0-DBE4-5013-758F0597A0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4320" y="994205"/>
                <a:ext cx="8412480" cy="3203145"/>
              </a:xfrm>
            </p:spPr>
            <p:txBody>
              <a:bodyPr>
                <a:normAutofit/>
              </a:bodyPr>
              <a:lstStyle/>
              <a:p>
                <a:r>
                  <a:rPr lang="en-US" sz="1700" dirty="0"/>
                  <a:t>From SM expect equal</a:t>
                </a:r>
                <a:br>
                  <a:rPr lang="en-US" sz="1700" dirty="0"/>
                </a:br>
                <a:r>
                  <a:rPr lang="en-US" sz="1700" dirty="0"/>
                  <a:t>muonic, electronic decay rate</a:t>
                </a:r>
              </a:p>
              <a:p>
                <a:r>
                  <a:rPr lang="en-US" sz="1700" dirty="0"/>
                  <a:t>Measure double ratio with respect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17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1700" dirty="0"/>
                  <a:t> modes</a:t>
                </a:r>
              </a:p>
              <a:p>
                <a:r>
                  <a:rPr lang="en-US" sz="1700" b="1" dirty="0"/>
                  <a:t>Consistent with SM</a:t>
                </a:r>
                <a:r>
                  <a:rPr lang="en-US" sz="1700" dirty="0"/>
                  <a:t>, shift versus previous results </a:t>
                </a:r>
                <a:br>
                  <a:rPr lang="en-US" sz="1700" dirty="0"/>
                </a:br>
                <a:r>
                  <a:rPr lang="en-US" sz="1700" dirty="0"/>
                  <a:t>due to contribution from </a:t>
                </a:r>
                <a:r>
                  <a:rPr lang="en-US" sz="1700" dirty="0" err="1"/>
                  <a:t>misID</a:t>
                </a:r>
                <a:r>
                  <a:rPr lang="en-US" sz="1700" dirty="0"/>
                  <a:t> backgrounds</a:t>
                </a:r>
                <a:endParaRPr lang="en-NL" sz="1700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191532C0-64F0-DBE4-5013-758F0597A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320" y="994205"/>
                <a:ext cx="8412480" cy="3203145"/>
              </a:xfrm>
              <a:blipFill>
                <a:blip r:embed="rId3"/>
                <a:stretch>
                  <a:fillRect t="-57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6CCE0C-4F8D-200F-F53D-0324377446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CE9BC5-F506-7593-9F15-3058D1AC5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61424C-17BC-87D8-C1E5-58D535B7D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B0E62D0-8913-745E-74BA-DB62E97E8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59" y="1005332"/>
            <a:ext cx="5071111" cy="548375"/>
          </a:xfrm>
          <a:prstGeom prst="rect">
            <a:avLst/>
          </a:prstGeom>
        </p:spPr>
      </p:pic>
      <p:pic>
        <p:nvPicPr>
          <p:cNvPr id="10" name="Afbeelding 9" descr="Afbeelding met tekst, diagram&#10;&#10;Automatisch gegenereerde beschrijving">
            <a:extLst>
              <a:ext uri="{FF2B5EF4-FFF2-40B4-BE49-F238E27FC236}">
                <a16:creationId xmlns:a16="http://schemas.microsoft.com/office/drawing/2014/main" id="{36AC9CFA-E280-A183-99C7-6086F57D0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3" r="-513" b="34912"/>
          <a:stretch/>
        </p:blipFill>
        <p:spPr>
          <a:xfrm>
            <a:off x="0" y="2615344"/>
            <a:ext cx="5863549" cy="1849576"/>
          </a:xfrm>
          <a:prstGeom prst="rect">
            <a:avLst/>
          </a:prstGeom>
        </p:spPr>
      </p:pic>
      <p:pic>
        <p:nvPicPr>
          <p:cNvPr id="12" name="Afbeelding 11" descr="Afbeelding met tekst, Lettertype, schermopname, diagram&#10;&#10;Automatisch gegenereerde beschrijving">
            <a:extLst>
              <a:ext uri="{FF2B5EF4-FFF2-40B4-BE49-F238E27FC236}">
                <a16:creationId xmlns:a16="http://schemas.microsoft.com/office/drawing/2014/main" id="{C1923959-9F06-D39E-D2CA-1B3A85B2D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49" y="1991906"/>
            <a:ext cx="3356651" cy="252989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FB94BF8D-90BC-85B1-FB96-DC00016E9771}"/>
              </a:ext>
            </a:extLst>
          </p:cNvPr>
          <p:cNvSpPr txBox="1"/>
          <p:nvPr/>
        </p:nvSpPr>
        <p:spPr>
          <a:xfrm>
            <a:off x="5670118" y="1641918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ctr" latinLnBrk="0" hangingPunct="1"/>
            <a:r>
              <a:rPr lang="nl-NL" sz="1100" dirty="0">
                <a:hlinkClick r:id="rId7"/>
              </a:rPr>
              <a:t>[PRL 131 (2023) 051803</a:t>
            </a:r>
            <a:r>
              <a:rPr lang="nl-NL" sz="1100" dirty="0"/>
              <a:t>, </a:t>
            </a:r>
            <a:r>
              <a:rPr lang="nl-NL" sz="1100" b="0" i="0" u="none" strike="noStrike" kern="1200" dirty="0">
                <a:solidFill>
                  <a:srgbClr val="0055A0"/>
                </a:solidFill>
                <a:effectLst/>
                <a:latin typeface="Arial" panose="020B0604020202020204" pitchFamily="34" charset="0"/>
                <a:hlinkClick r:id="rId8"/>
              </a:rPr>
              <a:t>PRD 108 (2023) 032002]</a:t>
            </a:r>
            <a:endParaRPr lang="en-NL" sz="1100" dirty="0"/>
          </a:p>
        </p:txBody>
      </p:sp>
      <p:graphicFrame>
        <p:nvGraphicFramePr>
          <p:cNvPr id="17" name="Tabel 16">
            <a:extLst>
              <a:ext uri="{FF2B5EF4-FFF2-40B4-BE49-F238E27FC236}">
                <a16:creationId xmlns:a16="http://schemas.microsoft.com/office/drawing/2014/main" id="{D7156978-CDD9-92E1-467A-3200567C6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049977"/>
              </p:ext>
            </p:extLst>
          </p:nvPr>
        </p:nvGraphicFramePr>
        <p:xfrm>
          <a:off x="121139" y="3677148"/>
          <a:ext cx="8229600" cy="36576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36389127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972243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NL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315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187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6F900-0964-7ED7-D52A-50C8FCE1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detector 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8166-1A26-F507-E577-AAC760632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8549640" cy="3577795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74835-334A-14DE-4CC4-897B21B1DA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1C0BF-5A31-4EC2-21BD-C930E924D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7C24C-0C81-42D4-5E67-48BCA2981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6C57C0-E5F7-530D-5744-D96E57CE1FE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071" r="1912"/>
          <a:stretch/>
        </p:blipFill>
        <p:spPr>
          <a:xfrm>
            <a:off x="1746000" y="936722"/>
            <a:ext cx="5652000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5"/>
    </mc:Choice>
    <mc:Fallback xmlns="">
      <p:transition spd="slow" advTm="1102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7462689-78CA-452D-7899-ECCABFE598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Lepton universality: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D7462689-78CA-452D-7899-ECCABFE598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417" t="-13043" b="-243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6337C1DF-2A92-70EE-514B-7245C3E1AF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700" dirty="0"/>
                  <a:t>First measurement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00" b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17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7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ϕ</m:t>
                    </m:r>
                    <m:r>
                      <a:rPr lang="en-US" sz="1700" b="0" i="0" smtClean="0">
                        <a:latin typeface="Cambria Math" panose="02040503050406030204" pitchFamily="18" charset="0"/>
                      </a:rPr>
                      <m:t>ℓℓ</m:t>
                    </m:r>
                  </m:oMath>
                </a14:m>
                <a:r>
                  <a:rPr lang="en-US" sz="1700" dirty="0"/>
                  <a:t>: </a:t>
                </a:r>
                <a:br>
                  <a:rPr lang="en-US" sz="1700" dirty="0"/>
                </a:br>
                <a:r>
                  <a:rPr lang="en-US" sz="1700" dirty="0"/>
                  <a:t>lower statistics but higher purity due to very narrow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 i="0">
                        <a:latin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1700" dirty="0"/>
                  <a:t> resonance</a:t>
                </a:r>
              </a:p>
              <a:p>
                <a:r>
                  <a:rPr lang="en-US" sz="1700" dirty="0"/>
                  <a:t>First LHCb measurement at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700" i="0" dirty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US" sz="17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700" b="0" i="0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700" dirty="0"/>
                  <a:t>above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17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1700" i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1700" b="0" i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7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00" dirty="0"/>
                  <a:t> resonances</a:t>
                </a:r>
              </a:p>
              <a:p>
                <a:r>
                  <a:rPr lang="en-US" sz="1700" b="1" dirty="0"/>
                  <a:t>Consistent with SM, much more limited by statistics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1700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</m:sub>
                    </m:sSub>
                    <m:r>
                      <a:rPr lang="en-US" sz="1700" b="1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700" b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sSup>
                          <m:sSupPr>
                            <m:ctrlPr>
                              <a:rPr lang="en-US" sz="1700" b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b="1" i="0" smtClean="0">
                                <a:latin typeface="Cambria Math" panose="02040503050406030204" pitchFamily="18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sz="1700" b="1" i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sz="1700" b="1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6337C1DF-2A92-70EE-514B-7245C3E1A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57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31CF43-035A-EE2E-0B68-48ECABA5D3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D0D710-11BA-C4B2-2176-5141A3083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760749-9F79-E5B5-5BFF-9A5C490DB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Afbeelding 7" descr="Afbeelding met tekst, diagram, schermopname, Perceel&#10;&#10;Automatisch gegenereerde beschrijving">
            <a:extLst>
              <a:ext uri="{FF2B5EF4-FFF2-40B4-BE49-F238E27FC236}">
                <a16:creationId xmlns:a16="http://schemas.microsoft.com/office/drawing/2014/main" id="{BB65B206-91BE-B6BE-A2FD-83E22ACED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2265065"/>
            <a:ext cx="4031322" cy="2336626"/>
          </a:xfrm>
          <a:prstGeom prst="rect">
            <a:avLst/>
          </a:prstGeom>
        </p:spPr>
      </p:pic>
      <p:pic>
        <p:nvPicPr>
          <p:cNvPr id="10" name="Afbeelding 9" descr="Afbeelding met tekst, Perceel, diagram, lijn&#10;&#10;Automatisch gegenereerde beschrijving">
            <a:extLst>
              <a:ext uri="{FF2B5EF4-FFF2-40B4-BE49-F238E27FC236}">
                <a16:creationId xmlns:a16="http://schemas.microsoft.com/office/drawing/2014/main" id="{A4CC267E-7577-DFB3-0349-57C109688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64" y="2265065"/>
            <a:ext cx="2945696" cy="25059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DAA81323-D687-93AE-DFEF-C70CC571BD10}"/>
                  </a:ext>
                </a:extLst>
              </p:cNvPr>
              <p:cNvSpPr txBox="1"/>
              <p:nvPr/>
            </p:nvSpPr>
            <p:spPr>
              <a:xfrm>
                <a:off x="5037338" y="3984022"/>
                <a:ext cx="3478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en-NL" b="1" dirty="0"/>
              </a:p>
            </p:txBody>
          </p:sp>
        </mc:Choice>
        <mc:Fallback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DAA81323-D687-93AE-DFEF-C70CC571B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338" y="3984022"/>
                <a:ext cx="347852" cy="276999"/>
              </a:xfrm>
              <a:prstGeom prst="rect">
                <a:avLst/>
              </a:prstGeom>
              <a:blipFill>
                <a:blip r:embed="rId6"/>
                <a:stretch>
                  <a:fillRect l="-14035" r="-15789" b="-888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69BACEEC-A1EA-A42D-78CF-FFC4F412C1C5}"/>
                  </a:ext>
                </a:extLst>
              </p:cNvPr>
              <p:cNvSpPr txBox="1"/>
              <p:nvPr/>
            </p:nvSpPr>
            <p:spPr>
              <a:xfrm>
                <a:off x="5048537" y="3310383"/>
                <a:ext cx="274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2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en-NL" b="1" dirty="0"/>
              </a:p>
            </p:txBody>
          </p:sp>
        </mc:Choice>
        <mc:Fallback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69BACEEC-A1EA-A42D-78CF-FFC4F412C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537" y="3310383"/>
                <a:ext cx="274114" cy="276999"/>
              </a:xfrm>
              <a:prstGeom prst="rect">
                <a:avLst/>
              </a:prstGeom>
              <a:blipFill>
                <a:blip r:embed="rId7"/>
                <a:stretch>
                  <a:fillRect l="-51111" t="-28889" r="-22222" b="-5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D188865-AE4F-530C-788F-5944838FBE56}"/>
              </a:ext>
            </a:extLst>
          </p:cNvPr>
          <p:cNvCxnSpPr>
            <a:cxnSpLocks/>
          </p:cNvCxnSpPr>
          <p:nvPr/>
        </p:nvCxnSpPr>
        <p:spPr>
          <a:xfrm flipV="1">
            <a:off x="5486400" y="3456000"/>
            <a:ext cx="262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96FBCC86-7F51-EB1B-9A2B-4489458254D3}"/>
              </a:ext>
            </a:extLst>
          </p:cNvPr>
          <p:cNvCxnSpPr>
            <a:cxnSpLocks/>
          </p:cNvCxnSpPr>
          <p:nvPr/>
        </p:nvCxnSpPr>
        <p:spPr>
          <a:xfrm flipV="1">
            <a:off x="5486400" y="4158000"/>
            <a:ext cx="2646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BBD7C604-3C4D-30CE-6119-4838B87CB71A}"/>
              </a:ext>
            </a:extLst>
          </p:cNvPr>
          <p:cNvSpPr txBox="1"/>
          <p:nvPr/>
        </p:nvSpPr>
        <p:spPr>
          <a:xfrm>
            <a:off x="6924432" y="985499"/>
            <a:ext cx="1985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[</a:t>
            </a:r>
            <a:r>
              <a:rPr lang="en-US" sz="1400" dirty="0" err="1">
                <a:hlinkClick r:id="rId8"/>
              </a:rPr>
              <a:t>arXiv</a:t>
            </a:r>
            <a:r>
              <a:rPr lang="en-US" sz="1400" dirty="0">
                <a:hlinkClick r:id="rId8"/>
              </a:rPr>
              <a:t>:</a:t>
            </a:r>
            <a:r>
              <a:rPr lang="en-NL" sz="1400" dirty="0">
                <a:hlinkClick r:id="rId8"/>
              </a:rPr>
              <a:t>2410.13748</a:t>
            </a:r>
            <a:r>
              <a:rPr lang="en-US" sz="1400" dirty="0">
                <a:hlinkClick r:id="rId8"/>
              </a:rPr>
              <a:t>]</a:t>
            </a:r>
            <a:r>
              <a:rPr lang="en-NL" sz="1400" dirty="0">
                <a:hlinkClick r:id="rId8"/>
              </a:rPr>
              <a:t> 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603883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FC68B-00F2-3936-51E1-5F6E4C87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Semileptonic</a:t>
            </a:r>
            <a:r>
              <a:rPr lang="en-GB" dirty="0"/>
              <a:t> decays &amp; LFU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E4747-F3CF-4657-1D79-8648623C39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834" y="994205"/>
                <a:ext cx="8630966" cy="3607292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Semileptonic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clν</m:t>
                    </m:r>
                  </m:oMath>
                </a14:m>
                <a:r>
                  <a:rPr lang="en-GB" dirty="0"/>
                  <a:t> most common decay mode!</a:t>
                </a:r>
              </a:p>
              <a:p>
                <a:r>
                  <a:rPr lang="en-GB" b="1" dirty="0"/>
                  <a:t>Include neutrino in final state </a:t>
                </a:r>
                <a:r>
                  <a:rPr lang="en-GB" b="1" dirty="0">
                    <a:sym typeface="Wingdings" panose="05000000000000000000" pitchFamily="2" charset="2"/>
                  </a:rPr>
                  <a:t> missing mass</a:t>
                </a:r>
                <a:endParaRPr lang="en-GB" b="1" dirty="0"/>
              </a:p>
              <a:p>
                <a:r>
                  <a:rPr lang="en-GB" dirty="0"/>
                  <a:t>Still, used at </a:t>
                </a:r>
                <a:r>
                  <a:rPr lang="en-GB" dirty="0" err="1"/>
                  <a:t>LHCb</a:t>
                </a:r>
                <a:r>
                  <a:rPr lang="en-GB" dirty="0"/>
                  <a:t> for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GB" dirty="0"/>
                  <a:t>-hadron production measurements</a:t>
                </a:r>
              </a:p>
              <a:p>
                <a:pPr lvl="1"/>
                <a:r>
                  <a:rPr lang="en-GB" dirty="0"/>
                  <a:t>Mixing and CP violation tests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GB" b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0" dirty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0" dirty="0" smtClean="0">
                            <a:latin typeface="Cambria Math" panose="02040503050406030204" pitchFamily="18" charset="0"/>
                          </a:rPr>
                          <m:t>ub</m:t>
                        </m:r>
                      </m:sub>
                    </m:sSub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GB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GB" b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0" dirty="0" err="1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0" dirty="0" err="1" smtClean="0">
                            <a:latin typeface="Cambria Math" panose="02040503050406030204" pitchFamily="18" charset="0"/>
                          </a:rPr>
                          <m:t>cb</m:t>
                        </m:r>
                      </m:sub>
                    </m:sSub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dirty="0"/>
                  <a:t> measurements</a:t>
                </a:r>
              </a:p>
              <a:p>
                <a:r>
                  <a:rPr lang="en-GB" b="1" dirty="0"/>
                  <a:t>Test lepton universality: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𝛕</m:t>
                    </m:r>
                  </m:oMath>
                </a14:m>
                <a:r>
                  <a:rPr lang="en-GB" b="1" dirty="0"/>
                  <a:t> vs.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𝐞</m:t>
                    </m:r>
                  </m:oMath>
                </a14:m>
                <a:r>
                  <a:rPr lang="en-GB" b="1" dirty="0"/>
                  <a:t> rates</a:t>
                </a:r>
              </a:p>
              <a:p>
                <a:r>
                  <a:rPr lang="en-GB" dirty="0"/>
                  <a:t>Precise SM prediction available</a:t>
                </a:r>
              </a:p>
              <a:p>
                <a:r>
                  <a:rPr lang="en-GB" b="1" dirty="0"/>
                  <a:t>At least 1 neutrino produced in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𝛕</m:t>
                    </m:r>
                  </m:oMath>
                </a14:m>
                <a:r>
                  <a:rPr lang="en-GB" b="1" dirty="0"/>
                  <a:t> decay: more missing mass</a:t>
                </a:r>
              </a:p>
              <a:p>
                <a:r>
                  <a:rPr lang="en-GB" dirty="0" err="1"/>
                  <a:t>LHCb</a:t>
                </a:r>
                <a:r>
                  <a:rPr lang="en-GB" dirty="0"/>
                  <a:t> does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i="0">
                            <a:latin typeface="Cambria Math" panose="02040503050406030204" pitchFamily="18" charset="0"/>
                          </a:rPr>
                          <m:t>τ</m:t>
                        </m:r>
                      </m:e>
                      <m:sup>
                        <m:r>
                          <a:rPr lang="en-GB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i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i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GB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GB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0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  <m:sSub>
                      <m:sSubPr>
                        <m:ctrlPr>
                          <a:rPr lang="en-GB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i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GB" i="0" dirty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</m:oMath>
                </a14:m>
                <a:r>
                  <a:rPr lang="en-GB" dirty="0"/>
                  <a:t> 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i="0">
                            <a:latin typeface="Cambria Math" panose="02040503050406030204" pitchFamily="18" charset="0"/>
                          </a:rPr>
                          <m:t>τ</m:t>
                        </m:r>
                      </m:e>
                      <m:sup>
                        <m:r>
                          <a:rPr lang="en-GB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i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GB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GB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0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E4747-F3CF-4657-1D79-8648623C39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834" y="994205"/>
                <a:ext cx="8630966" cy="3607292"/>
              </a:xfrm>
              <a:blipFill>
                <a:blip r:embed="rId2"/>
                <a:stretch>
                  <a:fillRect t="-67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F9DF5-E1AC-0D6C-1478-E0FC4D02B7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75955-BC6D-DE72-1EB6-39E7757C7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FC940-6562-BC8B-7BE2-95F707EF0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819D4-57E1-6966-216B-B9EC5652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092" y="137167"/>
            <a:ext cx="2717074" cy="1583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29F45-730D-2C21-203A-E71B68C61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446" y="2856695"/>
            <a:ext cx="2498184" cy="5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8"/>
    </mc:Choice>
    <mc:Fallback xmlns="">
      <p:transition spd="slow" advTm="763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tekst, Lettertype, handschrift, schermopname&#10;&#10;Automatisch gegenereerde beschrijving">
            <a:extLst>
              <a:ext uri="{FF2B5EF4-FFF2-40B4-BE49-F238E27FC236}">
                <a16:creationId xmlns:a16="http://schemas.microsoft.com/office/drawing/2014/main" id="{E841083B-29C2-BED3-7F0B-B22B1776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50" y="-25692"/>
            <a:ext cx="1529017" cy="1085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EE81AD4-4240-0A4E-6326-34A4A5915E7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i="0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0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muonic</a:t>
                </a:r>
                <a:endParaRPr lang="en-NL" dirty="0"/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EE81AD4-4240-0A4E-6326-34A4A5915E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Tijdelijke aanduiding voor inhoud 7" descr="Afbeelding met tekst, schermopname, diagram, lijn&#10;&#10;Automatisch gegenereerde beschrijving">
            <a:extLst>
              <a:ext uri="{FF2B5EF4-FFF2-40B4-BE49-F238E27FC236}">
                <a16:creationId xmlns:a16="http://schemas.microsoft.com/office/drawing/2014/main" id="{133F0868-1646-4604-8BDB-5E38B5D13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0" y="936240"/>
            <a:ext cx="2567542" cy="1738865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61B6A2-5BF0-9923-C158-644561ACC4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6DC0EE-CC16-862E-0FA2-E013746D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C3182A-0E3E-456B-EF3D-4574988BE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2" name="Afbeelding 11" descr="Afbeelding met tekst, schermopname, Perceel, diagram&#10;&#10;Automatisch gegenereerde beschrijving">
            <a:extLst>
              <a:ext uri="{FF2B5EF4-FFF2-40B4-BE49-F238E27FC236}">
                <a16:creationId xmlns:a16="http://schemas.microsoft.com/office/drawing/2014/main" id="{BF61E050-A9A3-66C6-EB48-D3D06B8AE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56" y="936239"/>
            <a:ext cx="2567543" cy="17388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4E89366-43B7-EECB-31A4-AD68AF7CAC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943" y="994205"/>
                <a:ext cx="8490857" cy="3682497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Tx/>
                  <a:buSzPct val="80000"/>
                  <a:buFont typeface="Arial"/>
                  <a:buChar char="•"/>
                  <a:defRPr kumimoji="0" sz="20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Tx/>
                  <a:buSzPct val="90000"/>
                  <a:buFont typeface="Arial"/>
                  <a:buChar char="•"/>
                  <a:defRPr kumimoji="0" sz="16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Tx/>
                  <a:buSzPct val="85000"/>
                  <a:buFont typeface="Arial"/>
                  <a:buChar char="•"/>
                  <a:defRPr kumimoji="0" sz="16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Tx/>
                  <a:buSzPct val="90000"/>
                  <a:buFont typeface="Arial"/>
                  <a:buChar char="•"/>
                  <a:defRPr kumimoji="0" sz="1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Tx/>
                  <a:buSzPct val="100000"/>
                  <a:buFont typeface="Arial"/>
                  <a:buChar char="•"/>
                  <a:defRPr kumimoji="0" sz="1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dirty="0"/>
                  <a:t>Simultaneous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80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GB" sz="180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GB" sz="180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GB" sz="1800" i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180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 </a:t>
                </a:r>
                <a:br>
                  <a:rPr lang="en-GB" sz="1800" dirty="0"/>
                </a:br>
                <a:r>
                  <a:rPr lang="en-GB" sz="1800" dirty="0"/>
                  <a:t>determination with 2015, 2016 </a:t>
                </a:r>
                <a:br>
                  <a:rPr lang="en-GB" sz="1800" dirty="0"/>
                </a:br>
                <a:r>
                  <a:rPr lang="en-GB" sz="1800" dirty="0"/>
                  <a:t>data,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>
                            <a:latin typeface="Cambria Math" panose="02040503050406030204" pitchFamily="18" charset="0"/>
                          </a:rPr>
                          <m:t>τ</m:t>
                        </m:r>
                      </m:e>
                      <m:sup>
                        <m:r>
                          <a:rPr lang="en-GB" sz="1800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1800" i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8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GB" sz="1800" i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GB" sz="18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i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i="0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  <m:sSub>
                      <m:sSubPr>
                        <m:ctrlPr>
                          <a:rPr lang="en-GB" sz="180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180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sz="1800" i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GB" sz="1800" i="0" dirty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</m:oMath>
                </a14:m>
                <a:endParaRPr lang="en-GB" sz="1800" dirty="0"/>
              </a:p>
              <a:p>
                <a:r>
                  <a:rPr lang="en-GB" sz="1800" dirty="0">
                    <a:latin typeface="+mj-lt"/>
                  </a:rPr>
                  <a:t>Multidimensional fit in </a:t>
                </a:r>
                <a:br>
                  <a:rPr lang="en-GB" sz="1800" dirty="0">
                    <a:latin typeface="+mj-lt"/>
                  </a:rPr>
                </a:br>
                <a:r>
                  <a:rPr lang="en-GB" sz="1800" dirty="0">
                    <a:latin typeface="+mj-lt"/>
                  </a:rPr>
                  <a:t>3 variables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miss</m:t>
                        </m:r>
                      </m:sub>
                      <m:sup>
                        <m:r>
                          <a:rPr lang="en-GB" sz="180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180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  <m:r>
                      <a:rPr lang="en-GB" sz="180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GB" sz="180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800" dirty="0">
                    <a:latin typeface="+mj-lt"/>
                  </a:rPr>
                  <a:t>)</a:t>
                </a:r>
              </a:p>
              <a:p>
                <a:endParaRPr lang="en-GB" sz="1800" dirty="0"/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4E89366-43B7-EECB-31A4-AD68AF7CA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3" y="994205"/>
                <a:ext cx="8490857" cy="3682497"/>
              </a:xfrm>
              <a:prstGeom prst="rect">
                <a:avLst/>
              </a:prstGeom>
              <a:blipFill>
                <a:blip r:embed="rId6"/>
                <a:stretch>
                  <a:fillRect t="-82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B24FF3-D883-ED22-C769-9C3BD6209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788857"/>
            <a:ext cx="3604389" cy="231514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D93D79F-645F-1EB7-FE7B-F1D69B641887}"/>
              </a:ext>
            </a:extLst>
          </p:cNvPr>
          <p:cNvSpPr txBox="1"/>
          <p:nvPr/>
        </p:nvSpPr>
        <p:spPr>
          <a:xfrm>
            <a:off x="4386663" y="66859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[</a:t>
            </a:r>
            <a:r>
              <a:rPr lang="en-US" sz="1400" dirty="0" err="1">
                <a:hlinkClick r:id="rId8"/>
              </a:rPr>
              <a:t>arXiv</a:t>
            </a:r>
            <a:r>
              <a:rPr lang="en-US" sz="1400" dirty="0">
                <a:hlinkClick r:id="rId8"/>
              </a:rPr>
              <a:t>:</a:t>
            </a:r>
            <a:r>
              <a:rPr lang="en-NL" sz="1400" dirty="0">
                <a:hlinkClick r:id="rId8"/>
              </a:rPr>
              <a:t>2406.03387</a:t>
            </a:r>
            <a:r>
              <a:rPr lang="en-US" sz="1400" dirty="0">
                <a:hlinkClick r:id="rId8"/>
              </a:rPr>
              <a:t>]</a:t>
            </a:r>
            <a:r>
              <a:rPr lang="en-NL" sz="1400" dirty="0">
                <a:hlinkClick r:id="rId8"/>
              </a:rPr>
              <a:t> 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42035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F5D50-351E-8641-E421-1EA719FF6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tekst, Lettertype, handschrift, schermopname&#10;&#10;Automatisch gegenereerde beschrijving">
            <a:extLst>
              <a:ext uri="{FF2B5EF4-FFF2-40B4-BE49-F238E27FC236}">
                <a16:creationId xmlns:a16="http://schemas.microsoft.com/office/drawing/2014/main" id="{7BDB6B83-D92C-6741-9091-62F7C4913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50" y="-25692"/>
            <a:ext cx="1529017" cy="1085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863D6B75-1AC7-25AF-09D9-24BABE188C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i="0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0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muonic</a:t>
                </a:r>
                <a:endParaRPr lang="en-NL" dirty="0"/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863D6B75-1AC7-25AF-09D9-24BABE188C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Tijdelijke aanduiding voor inhoud 7" descr="Afbeelding met tekst, schermopname, diagram, lijn&#10;&#10;Automatisch gegenereerde beschrijving">
            <a:extLst>
              <a:ext uri="{FF2B5EF4-FFF2-40B4-BE49-F238E27FC236}">
                <a16:creationId xmlns:a16="http://schemas.microsoft.com/office/drawing/2014/main" id="{210914EF-A756-8FB2-B047-3BDB1E821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0" y="936240"/>
            <a:ext cx="2567542" cy="1738865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865527-F923-C2AB-19C1-4AC0603F28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FAD04D-09B1-E5CB-E231-838E5851B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EDC2A5-33EA-6561-D80D-E48ED8002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2" name="Afbeelding 11" descr="Afbeelding met tekst, schermopname, Perceel, diagram&#10;&#10;Automatisch gegenereerde beschrijving">
            <a:extLst>
              <a:ext uri="{FF2B5EF4-FFF2-40B4-BE49-F238E27FC236}">
                <a16:creationId xmlns:a16="http://schemas.microsoft.com/office/drawing/2014/main" id="{D305B74E-42A3-4778-FE8C-281D75F7E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56" y="936239"/>
            <a:ext cx="2567543" cy="17388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26629FA-3895-0E8D-9988-4AC9860C52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943" y="994205"/>
                <a:ext cx="8490857" cy="3682497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Tx/>
                  <a:buSzPct val="80000"/>
                  <a:buFont typeface="Arial"/>
                  <a:buChar char="•"/>
                  <a:defRPr kumimoji="0" sz="20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Tx/>
                  <a:buSzPct val="90000"/>
                  <a:buFont typeface="Arial"/>
                  <a:buChar char="•"/>
                  <a:defRPr kumimoji="0" sz="16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Tx/>
                  <a:buSzPct val="85000"/>
                  <a:buFont typeface="Arial"/>
                  <a:buChar char="•"/>
                  <a:defRPr kumimoji="0" sz="16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Tx/>
                  <a:buSzPct val="90000"/>
                  <a:buFont typeface="Arial"/>
                  <a:buChar char="•"/>
                  <a:defRPr kumimoji="0" sz="1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Tx/>
                  <a:buSzPct val="100000"/>
                  <a:buFont typeface="Arial"/>
                  <a:buChar char="•"/>
                  <a:defRPr kumimoji="0" sz="1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dirty="0"/>
                  <a:t>Simultaneous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80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GB" sz="180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GB" sz="180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GB" sz="1800" i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180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 </a:t>
                </a:r>
                <a:br>
                  <a:rPr lang="en-GB" sz="1800" dirty="0"/>
                </a:br>
                <a:r>
                  <a:rPr lang="en-GB" sz="1800" dirty="0"/>
                  <a:t>determination with 2015, 2016 </a:t>
                </a:r>
                <a:br>
                  <a:rPr lang="en-GB" sz="1800" dirty="0"/>
                </a:br>
                <a:r>
                  <a:rPr lang="en-GB" sz="1800" dirty="0"/>
                  <a:t>data,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τ</m:t>
                        </m:r>
                      </m:e>
                      <m:sup>
                        <m:r>
                          <a:rPr lang="en-GB" sz="180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180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8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GB" sz="180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GB" sz="18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  <m:sSub>
                      <m:sSubPr>
                        <m:ctrlPr>
                          <a:rPr lang="en-GB" sz="180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180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sz="1800" i="0" smtClean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GB" sz="1800" i="0" dirty="0" smtClean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</m:oMath>
                </a14:m>
                <a:endParaRPr lang="en-GB" sz="1800" dirty="0"/>
              </a:p>
              <a:p>
                <a:r>
                  <a:rPr lang="en-GB" sz="1800" dirty="0">
                    <a:latin typeface="+mj-lt"/>
                  </a:rPr>
                  <a:t>Multidimensional fit in </a:t>
                </a:r>
                <a:br>
                  <a:rPr lang="en-GB" sz="1800" dirty="0">
                    <a:latin typeface="+mj-lt"/>
                  </a:rPr>
                </a:br>
                <a:r>
                  <a:rPr lang="en-GB" sz="1800" dirty="0">
                    <a:latin typeface="+mj-lt"/>
                  </a:rPr>
                  <a:t>3 variables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miss</m:t>
                        </m:r>
                      </m:sub>
                      <m:sup>
                        <m:r>
                          <a:rPr lang="en-GB" sz="180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180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  <m:r>
                      <a:rPr lang="en-GB" sz="180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GB" sz="180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800" dirty="0">
                    <a:latin typeface="+mj-lt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180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180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GB" sz="1800" i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sz="1800" i="0" smtClean="0">
                        <a:latin typeface="Cambria Math" panose="02040503050406030204" pitchFamily="18" charset="0"/>
                      </a:rPr>
                      <m:t>=0.2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49</m:t>
                    </m:r>
                    <m:r>
                      <a:rPr lang="en-GB" sz="1800" i="0" smtClean="0">
                        <a:latin typeface="Cambria Math" panose="02040503050406030204" pitchFamily="18" charset="0"/>
                      </a:rPr>
                      <m:t>±0.0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43</m:t>
                    </m:r>
                    <m:r>
                      <a:rPr lang="en-GB" sz="1800" i="0" smtClean="0">
                        <a:latin typeface="Cambria Math" panose="02040503050406030204" pitchFamily="18" charset="0"/>
                      </a:rPr>
                      <m:t>±0.0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47</m:t>
                    </m:r>
                  </m:oMath>
                </a14:m>
                <a:br>
                  <a:rPr lang="en-GB" sz="180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GB" sz="18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80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d>
                    <m:r>
                      <a:rPr lang="en-GB" sz="1800" i="0" smtClean="0">
                        <a:latin typeface="Cambria Math" panose="02040503050406030204" pitchFamily="18" charset="0"/>
                      </a:rPr>
                      <m:t>  =0.4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02</m:t>
                    </m:r>
                    <m:r>
                      <a:rPr lang="en-GB" sz="1800" i="0" smtClean="0">
                        <a:latin typeface="Cambria Math" panose="02040503050406030204" pitchFamily="18" charset="0"/>
                      </a:rPr>
                      <m:t>±0.0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82</m:t>
                    </m:r>
                    <m:r>
                      <a:rPr lang="en-GB" sz="1800" i="0" smtClean="0">
                        <a:latin typeface="Cambria Math" panose="02040503050406030204" pitchFamily="18" charset="0"/>
                      </a:rPr>
                      <m:t>±0.066</m:t>
                    </m:r>
                  </m:oMath>
                </a14:m>
                <a:r>
                  <a:rPr lang="en-GB" sz="1800" dirty="0"/>
                  <a:t> </a:t>
                </a:r>
              </a:p>
              <a:p>
                <a:r>
                  <a:rPr lang="en-GB" sz="1800" dirty="0"/>
                  <a:t>By itself 0.8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sz="1800" dirty="0"/>
                  <a:t> from SM predictions,</a:t>
                </a:r>
                <a:br>
                  <a:rPr lang="en-GB" sz="1800" dirty="0"/>
                </a:br>
                <a:r>
                  <a:rPr lang="en-GB" sz="1800" dirty="0"/>
                  <a:t>preliminary average </a:t>
                </a:r>
                <a14:m>
                  <m:oMath xmlns:m="http://schemas.openxmlformats.org/officeDocument/2006/math">
                    <m:r>
                      <a:rPr lang="en-GB" sz="1800" i="0" smtClean="0">
                        <a:latin typeface="Cambria Math" panose="02040503050406030204" pitchFamily="18" charset="0"/>
                      </a:rPr>
                      <m:t>3.3</m:t>
                    </m:r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GB" sz="1800" i="0" smtClean="0">
                        <a:latin typeface="Cambria Math" panose="02040503050406030204" pitchFamily="18" charset="0"/>
                      </a:rPr>
                      <m:t>→3.2</m:t>
                    </m:r>
                    <m:r>
                      <m:rPr>
                        <m:sty m:val="p"/>
                      </m:rPr>
                      <a:rPr lang="en-GB" sz="180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en-GB" sz="1800" dirty="0"/>
              </a:p>
              <a:p>
                <a:r>
                  <a:rPr lang="en-GB" sz="1800" dirty="0"/>
                  <a:t>Work on extending LFU tests</a:t>
                </a:r>
                <a:br>
                  <a:rPr lang="en-GB" sz="1800" dirty="0"/>
                </a:br>
                <a:r>
                  <a:rPr lang="en-GB" sz="1800" dirty="0"/>
                  <a:t>to full dataset ongoing</a:t>
                </a: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26629FA-3895-0E8D-9988-4AC9860C5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3" y="994205"/>
                <a:ext cx="8490857" cy="3682497"/>
              </a:xfrm>
              <a:prstGeom prst="rect">
                <a:avLst/>
              </a:prstGeom>
              <a:blipFill>
                <a:blip r:embed="rId6"/>
                <a:stretch>
                  <a:fillRect t="-82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fbeelding 16">
            <a:extLst>
              <a:ext uri="{FF2B5EF4-FFF2-40B4-BE49-F238E27FC236}">
                <a16:creationId xmlns:a16="http://schemas.microsoft.com/office/drawing/2014/main" id="{AAFB0127-B68E-8DD7-6D0A-825D47289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877" y="2675104"/>
            <a:ext cx="3604389" cy="246839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942F337-2778-1FE8-1C05-662284AACCA2}"/>
              </a:ext>
            </a:extLst>
          </p:cNvPr>
          <p:cNvSpPr txBox="1"/>
          <p:nvPr/>
        </p:nvSpPr>
        <p:spPr>
          <a:xfrm>
            <a:off x="4386663" y="66859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[</a:t>
            </a:r>
            <a:r>
              <a:rPr lang="en-US" sz="1400" dirty="0" err="1">
                <a:hlinkClick r:id="rId8"/>
              </a:rPr>
              <a:t>arXiv</a:t>
            </a:r>
            <a:r>
              <a:rPr lang="en-US" sz="1400" dirty="0">
                <a:hlinkClick r:id="rId8"/>
              </a:rPr>
              <a:t>:</a:t>
            </a:r>
            <a:r>
              <a:rPr lang="en-NL" sz="1400" dirty="0">
                <a:hlinkClick r:id="rId8"/>
              </a:rPr>
              <a:t>2406.03387</a:t>
            </a:r>
            <a:r>
              <a:rPr lang="en-US" sz="1400" dirty="0">
                <a:hlinkClick r:id="rId8"/>
              </a:rPr>
              <a:t>]</a:t>
            </a:r>
            <a:r>
              <a:rPr lang="en-NL" sz="1400" dirty="0">
                <a:hlinkClick r:id="rId8"/>
              </a:rPr>
              <a:t> 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530679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EED3-E821-FA73-D170-BF21474CF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Summary: rare decays, lepton universality</a:t>
            </a:r>
            <a:endParaRPr lang="en-NL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AE4C96-C712-9ED5-ADAC-3F62B68D9B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4205"/>
                <a:ext cx="8229600" cy="3616984"/>
              </a:xfrm>
            </p:spPr>
            <p:txBody>
              <a:bodyPr>
                <a:normAutofit/>
              </a:bodyPr>
              <a:lstStyle/>
              <a:p>
                <a:r>
                  <a:rPr lang="en-GB" sz="1800" b="1" dirty="0"/>
                  <a:t>Deviations found in rare decays, both </a:t>
                </a:r>
                <a14:m>
                  <m:oMath xmlns:m="http://schemas.openxmlformats.org/officeDocument/2006/math"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𝛍𝛍</m:t>
                    </m:r>
                  </m:oMath>
                </a14:m>
                <a:r>
                  <a:rPr lang="en-GB" sz="1800" b="1" dirty="0"/>
                  <a:t> and </a:t>
                </a:r>
                <a14:m>
                  <m:oMath xmlns:m="http://schemas.openxmlformats.org/officeDocument/2006/math"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𝐬𝐞𝐞</m:t>
                    </m:r>
                  </m:oMath>
                </a14:m>
                <a:br>
                  <a:rPr lang="en-GB" sz="1800" dirty="0"/>
                </a:br>
                <a:r>
                  <a:rPr lang="en-GB" sz="1800" dirty="0"/>
                  <a:t>(branching fraction and angular observables)</a:t>
                </a:r>
              </a:p>
              <a:p>
                <a:r>
                  <a:rPr lang="en-GB" sz="1800" b="1" dirty="0"/>
                  <a:t>Lepton universality holds in </a:t>
                </a:r>
                <a:r>
                  <a:rPr lang="en-GB" sz="1800" b="1" dirty="0" err="1"/>
                  <a:t>semileptonic</a:t>
                </a:r>
                <a:r>
                  <a:rPr lang="en-GB" sz="1800" b="1" dirty="0"/>
                  <a:t> loop-level decays</a:t>
                </a:r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sz="1400" dirty="0"/>
                  <a:t>(consistent with New Physics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sz="140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1400" i="0" smtClean="0">
                        <a:latin typeface="Cambria Math" panose="02040503050406030204" pitchFamily="18" charset="0"/>
                      </a:rPr>
                      <m:t>sμμ</m:t>
                    </m:r>
                  </m:oMath>
                </a14:m>
                <a:r>
                  <a:rPr lang="en-GB" sz="1400" dirty="0"/>
                  <a:t> equal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sz="140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1400" i="0" smtClean="0">
                        <a:latin typeface="Cambria Math" panose="02040503050406030204" pitchFamily="18" charset="0"/>
                      </a:rPr>
                      <m:t>see</m:t>
                    </m:r>
                  </m:oMath>
                </a14:m>
                <a:r>
                  <a:rPr lang="en-GB" sz="1400" dirty="0"/>
                  <a:t>)</a:t>
                </a:r>
                <a:endParaRPr lang="en-GB" dirty="0"/>
              </a:p>
              <a:p>
                <a:r>
                  <a:rPr lang="en-GB" sz="1800" b="1" dirty="0"/>
                  <a:t>Deviations from lepton universality found in </a:t>
                </a:r>
                <a:br>
                  <a:rPr lang="en-GB" sz="1800" b="1" dirty="0"/>
                </a:br>
                <a:r>
                  <a:rPr lang="en-GB" sz="1800" b="1" dirty="0" err="1"/>
                  <a:t>semileptonic</a:t>
                </a:r>
                <a:r>
                  <a:rPr lang="en-GB" sz="1800" b="1" dirty="0"/>
                  <a:t> tree-level decays: </a:t>
                </a:r>
                <a14:m>
                  <m:oMath xmlns:m="http://schemas.openxmlformats.org/officeDocument/2006/math"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𝛕𝛎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𝐜𝐥</m:t>
                    </m:r>
                    <m:r>
                      <a:rPr lang="en-GB" sz="1800" b="1" i="0" smtClean="0">
                        <a:latin typeface="Cambria Math" panose="02040503050406030204" pitchFamily="18" charset="0"/>
                      </a:rPr>
                      <m:t>𝛎</m:t>
                    </m:r>
                  </m:oMath>
                </a14:m>
                <a:br>
                  <a:rPr lang="en-GB" dirty="0"/>
                </a:br>
                <a:r>
                  <a:rPr lang="en-GB" dirty="0"/>
                  <a:t>	</a:t>
                </a:r>
                <a:r>
                  <a:rPr lang="en-GB" sz="1400" dirty="0"/>
                  <a:t>(consistent with New Physics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sz="140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1400" i="0" smtClean="0">
                        <a:latin typeface="Cambria Math" panose="02040503050406030204" pitchFamily="18" charset="0"/>
                      </a:rPr>
                      <m:t>cτν</m:t>
                    </m:r>
                  </m:oMath>
                </a14:m>
                <a:r>
                  <a:rPr lang="en-GB" sz="1400" dirty="0"/>
                  <a:t> only)</a:t>
                </a:r>
              </a:p>
              <a:p>
                <a:r>
                  <a:rPr lang="en-GB" sz="1800" dirty="0"/>
                  <a:t>Consistent interpretations possible (with Effective Field Theory)</a:t>
                </a:r>
              </a:p>
              <a:p>
                <a:r>
                  <a:rPr lang="en-GB" sz="1800" dirty="0"/>
                  <a:t>Much more I could not show: </a:t>
                </a:r>
              </a:p>
              <a:p>
                <a:pPr lvl="1"/>
                <a:r>
                  <a:rPr lang="en-GB" sz="1400" dirty="0"/>
                  <a:t>Charm and strange decays</a:t>
                </a:r>
              </a:p>
              <a:p>
                <a:pPr lvl="1"/>
                <a:r>
                  <a:rPr lang="en-GB" sz="1400" dirty="0"/>
                  <a:t>Radiative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sz="140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1400" i="0" smtClean="0">
                        <a:latin typeface="Cambria Math" panose="02040503050406030204" pitchFamily="18" charset="0"/>
                      </a:rPr>
                      <m:t>sγ</m:t>
                    </m:r>
                  </m:oMath>
                </a14:m>
                <a:r>
                  <a:rPr lang="en-GB" sz="1400" dirty="0"/>
                  <a:t>) decays</a:t>
                </a:r>
              </a:p>
              <a:p>
                <a:pPr lvl="1"/>
                <a:r>
                  <a:rPr lang="en-GB" sz="1400" dirty="0"/>
                  <a:t>Lepton Flavour / Lepton Number / Baryon Number Violation</a:t>
                </a:r>
                <a:endParaRPr lang="en-NL" sz="1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AE4C96-C712-9ED5-ADAC-3F62B68D9B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4205"/>
                <a:ext cx="8229600" cy="3616984"/>
              </a:xfrm>
              <a:blipFill>
                <a:blip r:embed="rId2"/>
                <a:stretch>
                  <a:fillRect t="-843" b="-16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A9D73-A662-7900-CF0D-6A7C4FD560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C6AAF-55D1-E67C-4E1B-4587AC638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3E7E6-8C16-85FC-E967-133F58EB9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20155E1-9CAF-821A-8106-425DB4813CD4}"/>
              </a:ext>
            </a:extLst>
          </p:cNvPr>
          <p:cNvSpPr txBox="1"/>
          <p:nvPr/>
        </p:nvSpPr>
        <p:spPr>
          <a:xfrm>
            <a:off x="6147342" y="384138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/>
              <a:t>[LHCb-PAPER-2024-047, in </a:t>
            </a:r>
            <a:r>
              <a:rPr lang="nl-NL" sz="1100" dirty="0" err="1"/>
              <a:t>preparation</a:t>
            </a:r>
            <a:r>
              <a:rPr lang="nl-NL" sz="1100" dirty="0"/>
              <a:t>]</a:t>
            </a:r>
            <a:endParaRPr lang="en-NL" sz="11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9137395-441F-02C8-E541-ED4D8437D8A9}"/>
              </a:ext>
            </a:extLst>
          </p:cNvPr>
          <p:cNvSpPr txBox="1"/>
          <p:nvPr/>
        </p:nvSpPr>
        <p:spPr>
          <a:xfrm>
            <a:off x="6147342" y="434957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[arXiv:2</a:t>
            </a:r>
            <a:r>
              <a:rPr lang="en-NL" sz="1100" dirty="0">
                <a:hlinkClick r:id="rId3"/>
              </a:rPr>
              <a:t>405.13103</a:t>
            </a:r>
            <a:r>
              <a:rPr lang="en-US" sz="1100" dirty="0">
                <a:hlinkClick r:id="rId3"/>
              </a:rPr>
              <a:t>]</a:t>
            </a:r>
            <a:r>
              <a:rPr lang="en-NL" sz="1100" dirty="0">
                <a:hlinkClick r:id="rId3"/>
              </a:rPr>
              <a:t> </a:t>
            </a:r>
            <a:endParaRPr lang="en-NL" sz="11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10E9E9B-2437-73B5-10B9-CAAAF2C63A38}"/>
              </a:ext>
            </a:extLst>
          </p:cNvPr>
          <p:cNvSpPr txBox="1"/>
          <p:nvPr/>
        </p:nvSpPr>
        <p:spPr>
          <a:xfrm>
            <a:off x="6147342" y="408594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dirty="0"/>
              <a:t>[LHCb-PAPER-2024-030, in </a:t>
            </a:r>
            <a:r>
              <a:rPr lang="nl-NL" sz="1100" dirty="0" err="1"/>
              <a:t>preparation</a:t>
            </a:r>
            <a:r>
              <a:rPr lang="nl-NL" sz="1100" dirty="0"/>
              <a:t>]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24104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5"/>
    </mc:Choice>
    <mc:Fallback xmlns="">
      <p:transition spd="slow" advTm="1857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D2BE0-45CE-232A-9392-903AC277A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683" y="1358208"/>
            <a:ext cx="6780726" cy="705332"/>
          </a:xfrm>
        </p:spPr>
        <p:txBody>
          <a:bodyPr/>
          <a:lstStyle/>
          <a:p>
            <a:pPr algn="ctr"/>
            <a:r>
              <a:rPr lang="en-GB" b="1" dirty="0"/>
              <a:t>Spectroscopy and </a:t>
            </a:r>
            <a:br>
              <a:rPr lang="en-GB" b="1" dirty="0"/>
            </a:br>
            <a:r>
              <a:rPr lang="en-GB" b="1" dirty="0"/>
              <a:t>exotic hadrons</a:t>
            </a:r>
            <a:endParaRPr lang="en-NL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712F9-7681-12CA-1237-1311669566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CACFB-8780-9529-8D5D-EDDA127C9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3BF1-FCA4-1A3A-5D58-A183C1C9E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CEDF7-1298-2033-35C7-AF6B6873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548" y="2431092"/>
            <a:ext cx="6296904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4"/>
    </mc:Choice>
    <mc:Fallback xmlns="">
      <p:transition spd="slow" advTm="5014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75EE-E0CE-C6A4-3F5D-6289AF9C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Spectroscopy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0ACD-5652-7C59-1A34-DD338D784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0453"/>
            <a:ext cx="8229600" cy="3316898"/>
          </a:xfrm>
        </p:spPr>
        <p:txBody>
          <a:bodyPr>
            <a:normAutofit/>
          </a:bodyPr>
          <a:lstStyle/>
          <a:p>
            <a:r>
              <a:rPr lang="en-GB" sz="1600" dirty="0"/>
              <a:t>Many new hadrons discovered at LHC: 75 total, 67 at LHCb</a:t>
            </a:r>
            <a:endParaRPr lang="en-NL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87FAA-3BDD-87FF-AFDF-4F324C3AC6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23C36-4879-457E-67E4-A6AE312A3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FB0D-4D8D-F681-E0E5-3D31322A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45E1C470-8666-52FE-4BC4-ACD0D2B9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8" y="1240211"/>
            <a:ext cx="2917681" cy="2188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3EA53-593A-AC9A-A728-1A812BE81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1242" y="1226440"/>
            <a:ext cx="3758902" cy="208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"/>
    </mc:Choice>
    <mc:Fallback xmlns="">
      <p:transition spd="slow" advTm="59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1FBB3-3F76-4A7E-07C9-C5363E5FA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B9D94-C2B4-8233-ECB1-7D8FEFF0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Spectroscopy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2E9A7-5A1F-575B-D8A9-DBAE72A20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0453"/>
            <a:ext cx="8229600" cy="3316898"/>
          </a:xfrm>
        </p:spPr>
        <p:txBody>
          <a:bodyPr>
            <a:normAutofit/>
          </a:bodyPr>
          <a:lstStyle/>
          <a:p>
            <a:r>
              <a:rPr lang="en-GB" sz="1600" dirty="0"/>
              <a:t>Many new hadrons discovered at LHC: 75 total, 67 at LHCb</a:t>
            </a:r>
            <a:endParaRPr lang="en-NL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02EA1-0BA0-34D1-DB81-5E815D4084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4889B-58BA-6EBD-AE2F-D2E155497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C33A1-45A5-B3E1-864E-F662B5A45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C621D92C-F851-DE9B-DFEB-2F273DB8F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8" y="1240211"/>
            <a:ext cx="2917681" cy="2188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D3C91-268E-92DD-64C9-26F6DD7B9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1242" y="1226440"/>
            <a:ext cx="3758902" cy="2088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EE763E-53DB-2685-7E42-90C121C7AFE2}"/>
              </a:ext>
            </a:extLst>
          </p:cNvPr>
          <p:cNvSpPr txBox="1"/>
          <p:nvPr/>
        </p:nvSpPr>
        <p:spPr>
          <a:xfrm>
            <a:off x="182880" y="3357203"/>
            <a:ext cx="78769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1" i="0" u="none" strike="noStrike" baseline="0" dirty="0">
                <a:solidFill>
                  <a:srgbClr val="080808"/>
                </a:solidFill>
                <a:latin typeface="ArialMT"/>
              </a:rPr>
              <a:t>23 new hadrons are exotic: (partially) four- or five-quark states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 dirty="0">
                <a:solidFill>
                  <a:srgbClr val="080808"/>
                </a:solidFill>
                <a:latin typeface="ArialMT"/>
              </a:rPr>
              <a:t>Nature of states is unclear: tightly (tetra/pentaquark) </a:t>
            </a:r>
            <a:br>
              <a:rPr lang="en-GB" sz="1600" b="0" i="0" u="none" strike="noStrike" baseline="0" dirty="0">
                <a:solidFill>
                  <a:srgbClr val="080808"/>
                </a:solidFill>
                <a:latin typeface="ArialMT"/>
              </a:rPr>
            </a:br>
            <a:r>
              <a:rPr lang="en-GB" sz="1600" b="0" i="0" u="none" strike="noStrike" baseline="0" dirty="0">
                <a:solidFill>
                  <a:srgbClr val="080808"/>
                </a:solidFill>
                <a:latin typeface="ArialMT"/>
              </a:rPr>
              <a:t>or loosely bound (hadronic molecule)?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 dirty="0">
                <a:solidFill>
                  <a:srgbClr val="080808"/>
                </a:solidFill>
                <a:latin typeface="ArialMT"/>
              </a:rPr>
              <a:t>Key to study of non-perturbative QCD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80808"/>
                </a:solidFill>
                <a:latin typeface="ArialMT"/>
              </a:rPr>
              <a:t>New naming scheme proposed by </a:t>
            </a:r>
            <a:r>
              <a:rPr lang="en-GB" sz="1600" dirty="0" err="1">
                <a:solidFill>
                  <a:srgbClr val="080808"/>
                </a:solidFill>
                <a:latin typeface="ArialMT"/>
              </a:rPr>
              <a:t>LHCb</a:t>
            </a:r>
            <a:r>
              <a:rPr lang="en-GB" sz="1600" dirty="0">
                <a:solidFill>
                  <a:srgbClr val="080808"/>
                </a:solidFill>
                <a:latin typeface="ArialMT"/>
              </a:rPr>
              <a:t>: </a:t>
            </a:r>
            <a:r>
              <a:rPr lang="en-GB" sz="1600" b="0" i="0" u="none" strike="noStrike" baseline="0" dirty="0">
                <a:latin typeface="ArialMT"/>
              </a:rPr>
              <a:t>[arXiv:2206.1523]</a:t>
            </a:r>
            <a:endParaRPr lang="en-NL" sz="1600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3FE3E02-FDE0-5533-ABED-995C9FA88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483" y="3923883"/>
            <a:ext cx="1693213" cy="797764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2FBAE7FC-7757-1672-CA02-CE621EFB4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031" y="3931972"/>
            <a:ext cx="870605" cy="787306"/>
          </a:xfrm>
          <a:prstGeom prst="rect">
            <a:avLst/>
          </a:prstGeom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51144E37-0B98-7E7F-B774-A362B416585D}"/>
              </a:ext>
            </a:extLst>
          </p:cNvPr>
          <p:cNvSpPr txBox="1"/>
          <p:nvPr/>
        </p:nvSpPr>
        <p:spPr>
          <a:xfrm>
            <a:off x="6213031" y="3565843"/>
            <a:ext cx="2686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80808"/>
                </a:solidFill>
                <a:latin typeface="ArialMT"/>
              </a:rPr>
              <a:t>tightly or loosely-bound?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88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"/>
    </mc:Choice>
    <mc:Fallback xmlns="">
      <p:transition spd="slow" advTm="59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204D9D6-B8BE-3071-92F5-C3AC915B50E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i="0" dirty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3000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000" b="0" i="0" dirty="0" smtClean="0">
                        <a:latin typeface="Cambria Math" panose="02040503050406030204" pitchFamily="18" charset="0"/>
                      </a:rPr>
                      <m:t>ψϕ</m:t>
                    </m:r>
                    <m:r>
                      <a:rPr lang="en-US" sz="30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/>
                  <a:t>states in diffractive processes</a:t>
                </a:r>
                <a:endParaRPr lang="en-NL" sz="3000" dirty="0"/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204D9D6-B8BE-3071-92F5-C3AC915B50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65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630F79F-EBFF-5EDD-F79C-6410CEA55A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4205"/>
                <a:ext cx="8229600" cy="356998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dirty="0"/>
                  <a:t> cross section in pp interactions with no other activity: diffractive processes</a:t>
                </a:r>
              </a:p>
              <a:p>
                <a:r>
                  <a:rPr lang="en-US" dirty="0"/>
                  <a:t>Surprisingly, observed resonant structures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ψϕ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mass spectrum;</a:t>
                </a:r>
                <a:br>
                  <a:rPr lang="en-US" dirty="0"/>
                </a:br>
                <a:r>
                  <a:rPr lang="en-US" dirty="0"/>
                  <a:t>evidence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4274</m:t>
                        </m:r>
                      </m:e>
                    </m:d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4.2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),</a:t>
                </a:r>
                <a:br>
                  <a:rPr lang="en-US" dirty="0"/>
                </a:br>
                <a:r>
                  <a:rPr lang="en-US" dirty="0"/>
                  <a:t>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0" smtClean="0">
                        <a:latin typeface="Cambria Math" panose="02040503050406030204" pitchFamily="18" charset="0"/>
                      </a:rPr>
                      <m:t>(4500)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.5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Consistent with previous</a:t>
                </a:r>
                <a:br>
                  <a:rPr lang="en-US" dirty="0"/>
                </a:br>
                <a:r>
                  <a:rPr lang="en-US" dirty="0"/>
                  <a:t>“charmonium-like” states found </a:t>
                </a:r>
                <a:br>
                  <a:rPr lang="en-US" dirty="0"/>
                </a:br>
                <a:r>
                  <a:rPr lang="en-US" dirty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ψϕ</m:t>
                    </m:r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decays!</a:t>
                </a:r>
              </a:p>
              <a:p>
                <a:r>
                  <a:rPr lang="en-US" dirty="0"/>
                  <a:t>First such a correspondence</a:t>
                </a:r>
                <a:br>
                  <a:rPr lang="en-US" dirty="0"/>
                </a:br>
                <a:r>
                  <a:rPr lang="en-US" dirty="0"/>
                  <a:t>apart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dirty="0"/>
                  <a:t> state</a:t>
                </a:r>
                <a:endParaRPr lang="en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630F79F-EBFF-5EDD-F79C-6410CEA55A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4205"/>
                <a:ext cx="8229600" cy="3569980"/>
              </a:xfrm>
              <a:blipFill>
                <a:blip r:embed="rId3"/>
                <a:stretch>
                  <a:fillRect t="-6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696472-95E5-8EB3-AFCA-644AB1FDA8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45B68F-2112-3899-C21D-AA70F357A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238C03-917A-F74B-C729-3D117FEA2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8" name="Afbeelding 7" descr="Afbeelding met tekst, schermopname, lijn, diagram&#10;&#10;Automatisch gegenereerde beschrijving">
            <a:extLst>
              <a:ext uri="{FF2B5EF4-FFF2-40B4-BE49-F238E27FC236}">
                <a16:creationId xmlns:a16="http://schemas.microsoft.com/office/drawing/2014/main" id="{C011F96D-4D30-C453-355F-F9BBC860B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43" y="2103120"/>
            <a:ext cx="3937000" cy="23622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528FEA1-BAEF-B547-08AE-34F23FA4B370}"/>
              </a:ext>
            </a:extLst>
          </p:cNvPr>
          <p:cNvSpPr txBox="1"/>
          <p:nvPr/>
        </p:nvSpPr>
        <p:spPr>
          <a:xfrm>
            <a:off x="5760818" y="74097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[</a:t>
            </a:r>
            <a:r>
              <a:rPr lang="en-US" sz="1400" dirty="0" err="1">
                <a:hlinkClick r:id="rId5"/>
              </a:rPr>
              <a:t>arXiv</a:t>
            </a:r>
            <a:r>
              <a:rPr lang="en-US" sz="1400" dirty="0">
                <a:hlinkClick r:id="rId5"/>
              </a:rPr>
              <a:t>:</a:t>
            </a:r>
            <a:r>
              <a:rPr lang="en-NL" sz="1400" dirty="0">
                <a:hlinkClick r:id="rId5"/>
              </a:rPr>
              <a:t>2407.14301</a:t>
            </a:r>
            <a:r>
              <a:rPr lang="en-US" sz="1400" dirty="0">
                <a:hlinkClick r:id="rId5"/>
              </a:rPr>
              <a:t>]</a:t>
            </a:r>
            <a:r>
              <a:rPr lang="en-NL" sz="1400" dirty="0">
                <a:hlinkClick r:id="rId5"/>
              </a:rPr>
              <a:t> 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972720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5C022430-6A57-B066-770A-C305D012B8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dirty="0"/>
                  <a:t>: what state is it?</a:t>
                </a:r>
                <a:endParaRPr lang="en-NL" dirty="0"/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5C022430-6A57-B066-770A-C305D012B8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DCD9FB0-2C84-F16A-EDEE-3124C79884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0406" y="994205"/>
                <a:ext cx="8356394" cy="3676855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0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dirty="0"/>
                  <a:t> best-known non-conventional</a:t>
                </a:r>
                <a:br>
                  <a:rPr lang="en-US" dirty="0"/>
                </a:br>
                <a:r>
                  <a:rPr lang="en-US" dirty="0"/>
                  <a:t>state (“charmonium-like”), discovered 2003</a:t>
                </a:r>
              </a:p>
              <a:p>
                <a:r>
                  <a:rPr lang="en-US" dirty="0"/>
                  <a:t>Existence at threshold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dirty="0"/>
                  <a:t> mass</a:t>
                </a:r>
                <a:br>
                  <a:rPr lang="en-US" dirty="0"/>
                </a:br>
                <a:r>
                  <a:rPr lang="en-US" dirty="0"/>
                  <a:t>suggests loosely bound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dirty="0"/>
                  <a:t> molecule</a:t>
                </a:r>
              </a:p>
              <a:p>
                <a:r>
                  <a:rPr lang="en-US" dirty="0"/>
                  <a:t>Prompt production in hadron collisions</a:t>
                </a:r>
                <a:br>
                  <a:rPr lang="en-US" dirty="0"/>
                </a:br>
                <a:r>
                  <a:rPr lang="en-US" dirty="0"/>
                  <a:t>suggests conventional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dirty="0"/>
                  <a:t>-state</a:t>
                </a:r>
              </a:p>
              <a:p>
                <a:r>
                  <a:rPr lang="en-US" dirty="0"/>
                  <a:t>This paper: measure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0" dirty="0" smtClean="0">
                                    <a:latin typeface="Cambria Math" panose="02040503050406030204" pitchFamily="18" charset="0"/>
                                  </a:rPr>
                                  <m:t>3872</m:t>
                                </m:r>
                              </m:e>
                            </m:d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n-US" b="0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 dirty="0" smtClean="0">
                                    <a:latin typeface="Cambria Math" panose="02040503050406030204" pitchFamily="18" charset="0"/>
                                  </a:rPr>
                                  <m:t>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 dirty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i="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0" dirty="0" smtClean="0">
                                    <a:latin typeface="Cambria Math" panose="02040503050406030204" pitchFamily="18" charset="0"/>
                                  </a:rPr>
                                  <m:t>3872</m:t>
                                </m:r>
                              </m:e>
                            </m:d>
                            <m: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ψγ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Generally larger than 1 for non-molecular</a:t>
                </a:r>
                <a:br>
                  <a:rPr lang="en-US" dirty="0"/>
                </a:br>
                <a:r>
                  <a:rPr lang="en-US" dirty="0"/>
                  <a:t>states, which is exactly what is measured!</a:t>
                </a:r>
              </a:p>
              <a:p>
                <a:r>
                  <a:rPr lang="en-US" dirty="0"/>
                  <a:t>Looks 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0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dirty="0"/>
                  <a:t> has a significant</a:t>
                </a:r>
                <a:br>
                  <a:rPr lang="en-US" dirty="0"/>
                </a:br>
                <a:r>
                  <a:rPr lang="en-US" dirty="0"/>
                  <a:t>compact component, either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dirty="0"/>
                  <a:t> or tetraquark</a:t>
                </a:r>
              </a:p>
              <a:p>
                <a:endParaRPr lang="en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DCD9FB0-2C84-F16A-EDEE-3124C79884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406" y="994205"/>
                <a:ext cx="8356394" cy="3676855"/>
              </a:xfrm>
              <a:blipFill>
                <a:blip r:embed="rId3"/>
                <a:stretch>
                  <a:fillRect t="-16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66A3B1-148C-73CB-CCDF-E142FBF3F4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DFBFD3-83EC-D2DF-4FA3-AF89C9968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948A12-55D8-EF36-7167-9B05D1D0D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57163A9-D00B-E3BB-19D5-9AEF3D867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032" y="1127360"/>
            <a:ext cx="3038562" cy="333756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284646E-8925-061F-7C14-2F1C4BC7972E}"/>
              </a:ext>
            </a:extLst>
          </p:cNvPr>
          <p:cNvSpPr txBox="1"/>
          <p:nvPr/>
        </p:nvSpPr>
        <p:spPr>
          <a:xfrm>
            <a:off x="5775032" y="819583"/>
            <a:ext cx="17449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/>
              <a:t>[arXiv:2406.17006]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7675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6F900-0964-7ED7-D52A-50C8FCE1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detector 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8166-1A26-F507-E577-AAC760632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8549640" cy="3577795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74835-334A-14DE-4CC4-897B21B1DA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1C0BF-5A31-4EC2-21BD-C930E924D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7C24C-0C81-42D4-5E67-48BCA2981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8B367-3379-0754-12BE-2030A168E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998" y="931449"/>
            <a:ext cx="5662004" cy="370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98"/>
    </mc:Choice>
    <mc:Fallback xmlns="">
      <p:transition spd="slow" advTm="56998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156EA-0711-8928-B835-05CBDDDBF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Weak mixing angle at LHCb</a:t>
            </a:r>
            <a:endParaRPr lang="en-NL" sz="3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9BCBDD9-FBA3-AC9C-7D51-EE57034385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Weak mixing angle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fundamental parameter of SM</a:t>
                </a:r>
                <a:endParaRPr lang="el-GR" dirty="0"/>
              </a:p>
              <a:p>
                <a:r>
                  <a:rPr lang="en-US" dirty="0"/>
                  <a:t>Previously tested at LEP; since 2015, </a:t>
                </a:r>
                <a:br>
                  <a:rPr lang="en-US" dirty="0"/>
                </a:br>
                <a:r>
                  <a:rPr lang="en-US" dirty="0"/>
                  <a:t>LHC started to contribute </a:t>
                </a:r>
              </a:p>
              <a:p>
                <a:r>
                  <a:rPr lang="en-US" dirty="0"/>
                  <a:t>Strategy: measure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b="0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  <m: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</m:oMath>
                </a14:m>
                <a:br>
                  <a:rPr lang="en-US" dirty="0"/>
                </a:br>
                <a:r>
                  <a:rPr lang="en-US" dirty="0"/>
                  <a:t>from forward-backward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FB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decay, in bins of </a:t>
                </a:r>
                <a:br>
                  <a:rPr lang="en-US" dirty="0"/>
                </a:br>
                <a:r>
                  <a:rPr lang="en-US" dirty="0"/>
                  <a:t>difference in </a:t>
                </a:r>
                <a:r>
                  <a:rPr lang="en-US" dirty="0" err="1"/>
                  <a:t>pseudorapidity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Δη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9BCBDD9-FBA3-AC9C-7D51-EE57034385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76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336E7B-3452-3A63-1E2C-9139AEB200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D7CE1E-8657-700C-E46C-C69F7FCDF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4F0A1B-5564-4216-BD3C-775134B9F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3EC52360-3D42-94A5-59DC-5B872823A4EC}"/>
              </a:ext>
            </a:extLst>
          </p:cNvPr>
          <p:cNvGrpSpPr/>
          <p:nvPr/>
        </p:nvGrpSpPr>
        <p:grpSpPr>
          <a:xfrm>
            <a:off x="5670769" y="1341931"/>
            <a:ext cx="3250759" cy="4576015"/>
            <a:chOff x="5670769" y="1341931"/>
            <a:chExt cx="3250759" cy="4576015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11B18B37-33DB-277F-549D-3AA303A03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3" b="28071"/>
            <a:stretch/>
          </p:blipFill>
          <p:spPr>
            <a:xfrm>
              <a:off x="5670769" y="1341931"/>
              <a:ext cx="3250759" cy="2304000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5373ACE-544F-F3CB-00B6-2D05D779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6930" b="-47738"/>
            <a:stretch/>
          </p:blipFill>
          <p:spPr>
            <a:xfrm>
              <a:off x="5670769" y="3649946"/>
              <a:ext cx="3250759" cy="2268000"/>
            </a:xfrm>
            <a:prstGeom prst="rect">
              <a:avLst/>
            </a:prstGeom>
          </p:spPr>
        </p:pic>
      </p:grp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B6C45951-C286-F902-5D4F-880AC43DA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574078"/>
              </p:ext>
            </p:extLst>
          </p:nvPr>
        </p:nvGraphicFramePr>
        <p:xfrm>
          <a:off x="6443785" y="980255"/>
          <a:ext cx="8229600" cy="3048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79279337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9790468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4"/>
                        </a:rPr>
                        <a:t>[</a:t>
                      </a:r>
                      <a:r>
                        <a:rPr lang="en-US" sz="1400" dirty="0" err="1">
                          <a:hlinkClick r:id="rId4"/>
                        </a:rPr>
                        <a:t>arXiv</a:t>
                      </a:r>
                      <a:r>
                        <a:rPr lang="en-US" sz="1400" dirty="0">
                          <a:hlinkClick r:id="rId4"/>
                        </a:rPr>
                        <a:t>:</a:t>
                      </a:r>
                      <a:r>
                        <a:rPr lang="en-NL" sz="1400" dirty="0">
                          <a:hlinkClick r:id="rId4"/>
                        </a:rPr>
                        <a:t>2410.02502</a:t>
                      </a:r>
                      <a:r>
                        <a:rPr lang="en-US" sz="1400" dirty="0">
                          <a:hlinkClick r:id="rId4"/>
                        </a:rPr>
                        <a:t>]</a:t>
                      </a:r>
                      <a:r>
                        <a:rPr lang="en-NL" sz="1400" dirty="0">
                          <a:hlinkClick r:id="rId4"/>
                        </a:rPr>
                        <a:t> </a:t>
                      </a:r>
                      <a:endParaRPr lang="en-NL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L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957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250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CE3458-40DB-1A05-BAE5-5C09F6F498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549" b="575"/>
          <a:stretch/>
        </p:blipFill>
        <p:spPr>
          <a:xfrm>
            <a:off x="5673506" y="1322734"/>
            <a:ext cx="3250759" cy="3203145"/>
          </a:xfrm>
          <a:prstGeom prst="rect">
            <a:avLst/>
          </a:prstGeom>
        </p:spPr>
      </p:pic>
      <p:pic>
        <p:nvPicPr>
          <p:cNvPr id="8" name="Afbeelding 7" descr="Afbeelding met tekst, schermopname, diagram, lijn&#10;&#10;Automatisch gegenereerde beschrijving">
            <a:extLst>
              <a:ext uri="{FF2B5EF4-FFF2-40B4-BE49-F238E27FC236}">
                <a16:creationId xmlns:a16="http://schemas.microsoft.com/office/drawing/2014/main" id="{7E1DB682-0800-51A0-3BCA-732B7F919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65" y="2083635"/>
            <a:ext cx="3380155" cy="25455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FB5F58-CAF8-AA60-285D-BFCE9A73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mixing angle: results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CE47E96-83C6-7FE7-EA29-11E67F8FB1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1" y="994205"/>
                <a:ext cx="8625840" cy="3634979"/>
              </a:xfrm>
            </p:spPr>
            <p:txBody>
              <a:bodyPr>
                <a:normAutofit/>
              </a:bodyPr>
              <a:lstStyle/>
              <a:p>
                <a:r>
                  <a:rPr lang="en-US" sz="1700" b="0" dirty="0"/>
                  <a:t>LHCb finds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b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70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17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1700" b="0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700" b="0" i="0" dirty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 dirty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  <m:sup>
                        <m:r>
                          <a:rPr lang="en-US" sz="1700" b="0" i="0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  <m:r>
                      <a:rPr lang="en-US" sz="1700" b="0" i="0" dirty="0" smtClean="0">
                        <a:latin typeface="Cambria Math" panose="02040503050406030204" pitchFamily="18" charset="0"/>
                      </a:rPr>
                      <m:t>=0.23147(44)(5)(23)</m:t>
                    </m:r>
                  </m:oMath>
                </a14:m>
                <a:r>
                  <a:rPr lang="en-US" sz="1700" dirty="0"/>
                  <a:t>, resp. </a:t>
                </a:r>
                <a:br>
                  <a:rPr lang="en-US" sz="1700" dirty="0"/>
                </a:br>
                <a:r>
                  <a:rPr lang="en-US" sz="1700" dirty="0"/>
                  <a:t>statistical, systematic, theoretical (PDF) uncertainties, </a:t>
                </a:r>
                <a:br>
                  <a:rPr lang="en-US" sz="1700" dirty="0"/>
                </a:br>
                <a:r>
                  <a:rPr lang="en-US" sz="1700" b="1" dirty="0"/>
                  <a:t>consistent with other estimates </a:t>
                </a:r>
              </a:p>
              <a:p>
                <a:r>
                  <a:rPr lang="en-US" sz="1700" b="1" dirty="0"/>
                  <a:t>Improvement in </a:t>
                </a:r>
                <a:br>
                  <a:rPr lang="en-US" sz="1700" b="1" dirty="0"/>
                </a:br>
                <a:r>
                  <a:rPr lang="en-US" sz="1700" b="1" dirty="0"/>
                  <a:t>precision of </a:t>
                </a:r>
                <a:br>
                  <a:rPr lang="en-US" sz="1700" b="1" dirty="0"/>
                </a:br>
                <a:r>
                  <a:rPr lang="en-US" sz="1700" b="1" dirty="0"/>
                  <a:t>previous LHCb </a:t>
                </a:r>
                <a:br>
                  <a:rPr lang="en-US" sz="1700" b="1" dirty="0"/>
                </a:br>
                <a:r>
                  <a:rPr lang="en-US" sz="1700" b="1" dirty="0"/>
                  <a:t>measurement</a:t>
                </a:r>
                <a:br>
                  <a:rPr lang="en-US" sz="1700" b="1" dirty="0"/>
                </a:br>
                <a:r>
                  <a:rPr lang="en-US" sz="1700" b="1" dirty="0"/>
                  <a:t>by more than</a:t>
                </a:r>
                <a:br>
                  <a:rPr lang="en-US" sz="1700" b="1" dirty="0"/>
                </a:br>
                <a:r>
                  <a:rPr lang="en-US" sz="1700" b="1" dirty="0"/>
                  <a:t>factor 2</a:t>
                </a:r>
              </a:p>
              <a:p>
                <a:r>
                  <a:rPr lang="en-US" sz="1700" dirty="0"/>
                  <a:t>Still limited by</a:t>
                </a:r>
                <a:br>
                  <a:rPr lang="en-US" sz="1700" dirty="0"/>
                </a:br>
                <a:r>
                  <a:rPr lang="en-US" sz="1700" dirty="0"/>
                  <a:t>statistical </a:t>
                </a:r>
                <a:br>
                  <a:rPr lang="en-US" sz="1700" dirty="0"/>
                </a:br>
                <a:r>
                  <a:rPr lang="en-US" sz="1700" dirty="0"/>
                  <a:t>uncertainties!</a:t>
                </a:r>
                <a:endParaRPr lang="en-NL" sz="1700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CE47E96-83C6-7FE7-EA29-11E67F8FB1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1" y="994205"/>
                <a:ext cx="8625840" cy="3634979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7F4A44-43E8-B454-16C1-4249C83FB5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9CBAA2-B91A-B5C3-3FB2-B68FD1FA13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LHCb: performance, results and upgrade | </a:t>
            </a:r>
            <a:r>
              <a:rPr lang="en-GB" dirty="0" err="1"/>
              <a:t>M.Mulder</a:t>
            </a:r>
            <a:r>
              <a:rPr lang="en-GB" dirty="0"/>
              <a:t>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D082F2-DAE4-4CE0-C12D-07DDD4399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51</a:t>
            </a:fld>
            <a:endParaRPr lang="en-US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E6D9C10A-FA04-B84C-7C2E-3D85E46DF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500596"/>
              </p:ext>
            </p:extLst>
          </p:nvPr>
        </p:nvGraphicFramePr>
        <p:xfrm>
          <a:off x="6443785" y="980255"/>
          <a:ext cx="8229600" cy="3048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79279337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9790468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6"/>
                        </a:rPr>
                        <a:t>[</a:t>
                      </a:r>
                      <a:r>
                        <a:rPr lang="en-US" sz="1400" dirty="0" err="1">
                          <a:hlinkClick r:id="rId6"/>
                        </a:rPr>
                        <a:t>arXiv</a:t>
                      </a:r>
                      <a:r>
                        <a:rPr lang="en-US" sz="1400" dirty="0">
                          <a:hlinkClick r:id="rId6"/>
                        </a:rPr>
                        <a:t>:</a:t>
                      </a:r>
                      <a:r>
                        <a:rPr lang="en-NL" sz="1400" dirty="0">
                          <a:hlinkClick r:id="rId6"/>
                        </a:rPr>
                        <a:t>2410.02502</a:t>
                      </a:r>
                      <a:r>
                        <a:rPr lang="en-US" sz="1400" dirty="0">
                          <a:hlinkClick r:id="rId6"/>
                        </a:rPr>
                        <a:t>]</a:t>
                      </a:r>
                      <a:r>
                        <a:rPr lang="en-NL" sz="1400" dirty="0">
                          <a:hlinkClick r:id="rId6"/>
                        </a:rPr>
                        <a:t> </a:t>
                      </a:r>
                      <a:endParaRPr lang="en-NL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NL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957142"/>
                  </a:ext>
                </a:extLst>
              </a:tr>
            </a:tbl>
          </a:graphicData>
        </a:graphic>
      </p:graphicFrame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15C79B3-42E9-27AE-FCB3-FBE5FD6BA827}"/>
              </a:ext>
            </a:extLst>
          </p:cNvPr>
          <p:cNvCxnSpPr>
            <a:cxnSpLocks/>
          </p:cNvCxnSpPr>
          <p:nvPr/>
        </p:nvCxnSpPr>
        <p:spPr>
          <a:xfrm>
            <a:off x="5267569" y="3696677"/>
            <a:ext cx="523631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9075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D2BE0-45CE-232A-9392-903AC277A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637" y="1889654"/>
            <a:ext cx="6780726" cy="705332"/>
          </a:xfrm>
        </p:spPr>
        <p:txBody>
          <a:bodyPr/>
          <a:lstStyle/>
          <a:p>
            <a:pPr algn="ctr"/>
            <a:r>
              <a:rPr lang="en-GB" b="1" dirty="0" err="1"/>
              <a:t>LHCb</a:t>
            </a:r>
            <a:r>
              <a:rPr lang="en-GB" b="1" dirty="0"/>
              <a:t> detector upgrades</a:t>
            </a:r>
            <a:endParaRPr lang="en-NL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712F9-7681-12CA-1237-1311669566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CACFB-8780-9529-8D5D-EDDA127C9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3BF1-FCA4-1A3A-5D58-A183C1C9E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437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78DC6A1C-42C9-BDFC-CAC2-108EAF1A9101}"/>
              </a:ext>
            </a:extLst>
          </p:cNvPr>
          <p:cNvGrpSpPr/>
          <p:nvPr/>
        </p:nvGrpSpPr>
        <p:grpSpPr>
          <a:xfrm>
            <a:off x="5096105" y="1087164"/>
            <a:ext cx="3906326" cy="1849120"/>
            <a:chOff x="5203262" y="957496"/>
            <a:chExt cx="3906326" cy="1849120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1956F8E4-74CA-7C84-CEC9-C96769507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3262" y="957496"/>
              <a:ext cx="3906326" cy="1849120"/>
            </a:xfrm>
            <a:prstGeom prst="rect">
              <a:avLst/>
            </a:prstGeom>
          </p:spPr>
        </p:pic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1BC6305F-6F20-7857-D5B1-4F0DEEB34EE5}"/>
                </a:ext>
              </a:extLst>
            </p:cNvPr>
            <p:cNvSpPr/>
            <p:nvPr/>
          </p:nvSpPr>
          <p:spPr>
            <a:xfrm>
              <a:off x="6605157" y="1130332"/>
              <a:ext cx="1256751" cy="139582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5C458F-E0F4-E54F-A938-AB8D480E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Upgrade 1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C5FF77-489E-0CBE-C0F5-6B256DCD1E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708" y="1227015"/>
                <a:ext cx="8632092" cy="3298762"/>
              </a:xfrm>
            </p:spPr>
            <p:txBody>
              <a:bodyPr>
                <a:normAutofit/>
              </a:bodyPr>
              <a:lstStyle/>
              <a:p>
                <a:pPr marL="36576" indent="0">
                  <a:buNone/>
                </a:pPr>
                <a:r>
                  <a:rPr lang="en-GB" sz="1600" dirty="0"/>
                  <a:t>Goals:</a:t>
                </a:r>
              </a:p>
              <a:p>
                <a:r>
                  <a:rPr lang="en-GB" sz="1600" b="1" dirty="0"/>
                  <a:t>Luminosity increase by factor 5</a:t>
                </a:r>
                <a:r>
                  <a:rPr lang="en-GB" sz="1600" dirty="0"/>
                  <a:t>;</a:t>
                </a:r>
                <a:br>
                  <a:rPr lang="en-GB" sz="1600" dirty="0"/>
                </a:br>
                <a:r>
                  <a:rPr lang="en-GB" sz="1600" dirty="0"/>
                  <a:t>collect ~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14 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1600" dirty="0"/>
                  <a:t> by 2026, 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41</m:t>
                    </m:r>
                    <m:r>
                      <a:rPr lang="en-GB" sz="16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GB" sz="16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1600" dirty="0"/>
                  <a:t> by 2033</a:t>
                </a:r>
              </a:p>
              <a:p>
                <a:r>
                  <a:rPr lang="en-GB" sz="1600" b="1" dirty="0"/>
                  <a:t>Hardware trigger removed </a:t>
                </a:r>
                <a:r>
                  <a:rPr lang="en-GB" sz="1600" dirty="0">
                    <a:sym typeface="Wingdings" panose="05000000000000000000" pitchFamily="2" charset="2"/>
                  </a:rPr>
                  <a:t> </a:t>
                </a:r>
                <a:br>
                  <a:rPr lang="en-GB" sz="1600" dirty="0">
                    <a:sym typeface="Wingdings" panose="05000000000000000000" pitchFamily="2" charset="2"/>
                  </a:rPr>
                </a:br>
                <a:r>
                  <a:rPr lang="en-GB" sz="1600" b="1" dirty="0"/>
                  <a:t>2x efficiency in hadronic/electronic modes</a:t>
                </a:r>
                <a:endParaRPr lang="en-GB" sz="1600" dirty="0"/>
              </a:p>
              <a:p>
                <a:pPr marL="36576" indent="0">
                  <a:buNone/>
                </a:pPr>
                <a:r>
                  <a:rPr lang="en-GB" sz="1600" dirty="0"/>
                  <a:t>Required</a:t>
                </a:r>
              </a:p>
              <a:p>
                <a:r>
                  <a:rPr lang="en-GB" sz="1600" dirty="0"/>
                  <a:t>Upgrade of most detectors, </a:t>
                </a:r>
                <a:r>
                  <a:rPr lang="en-GB" sz="1600" b="1" dirty="0"/>
                  <a:t>fully replaced tracking detectors</a:t>
                </a:r>
                <a:r>
                  <a:rPr lang="en-GB" sz="1600" dirty="0"/>
                  <a:t> (higher granularity)</a:t>
                </a:r>
              </a:p>
              <a:p>
                <a:r>
                  <a:rPr lang="en-GB" sz="1600" dirty="0"/>
                  <a:t>Full readout and DAQ replacement to read out detector at 40 MHz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C5FF77-489E-0CBE-C0F5-6B256DCD1E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708" y="1227015"/>
                <a:ext cx="8632092" cy="3298762"/>
              </a:xfrm>
              <a:blipFill>
                <a:blip r:embed="rId3"/>
                <a:stretch>
                  <a:fillRect t="-5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AC677-6BCD-58D4-6319-7E1A4AEF62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F6FB-D7C4-7DB9-3088-774E83BDE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1EC2E-384B-6F87-A4A9-A198814E7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89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03170-1061-9F60-80B2-0E8CB013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Upgrade 1 detector</a:t>
            </a:r>
            <a:endParaRPr lang="en-NL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E969C33-F694-A96C-52FA-26197368E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8603" y="1994708"/>
            <a:ext cx="2479183" cy="109228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BFAF3-572E-C41F-E4EB-9AA8C0900F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9EB4C-5969-0287-A7BC-285234E3D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7F9AD-F3FC-3FDF-0CFA-8647F0B79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9326FC-0952-840D-AC44-145A2EE0B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73" y="1751402"/>
            <a:ext cx="4916043" cy="2603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086EC-9572-06C0-F34C-89E956194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789" y="3342103"/>
            <a:ext cx="1195841" cy="10129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94F566-4275-9609-44B0-A1C79E64AB39}"/>
              </a:ext>
            </a:extLst>
          </p:cNvPr>
          <p:cNvSpPr txBox="1"/>
          <p:nvPr/>
        </p:nvSpPr>
        <p:spPr>
          <a:xfrm>
            <a:off x="457199" y="10443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baseline="0" dirty="0">
                <a:solidFill>
                  <a:srgbClr val="080808"/>
                </a:solidFill>
                <a:latin typeface="ArialMT"/>
              </a:rPr>
              <a:t>A whole new detector!</a:t>
            </a:r>
            <a:endParaRPr lang="en-NL" b="1" dirty="0">
              <a:solidFill>
                <a:srgbClr val="080808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9AC433-02C7-8616-3517-CF46C6ADFBA2}"/>
              </a:ext>
            </a:extLst>
          </p:cNvPr>
          <p:cNvSpPr txBox="1"/>
          <p:nvPr/>
        </p:nvSpPr>
        <p:spPr>
          <a:xfrm>
            <a:off x="6682952" y="949887"/>
            <a:ext cx="2164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latin typeface="Helvetica" panose="020B0604020202020204" pitchFamily="34" charset="0"/>
              </a:rPr>
              <a:t>CERN-LHCC-2011-001</a:t>
            </a:r>
            <a:endParaRPr lang="en-NL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A4B63E-B327-10B4-EC5E-2600B567D2FF}"/>
              </a:ext>
            </a:extLst>
          </p:cNvPr>
          <p:cNvSpPr txBox="1"/>
          <p:nvPr/>
        </p:nvSpPr>
        <p:spPr>
          <a:xfrm>
            <a:off x="5701287" y="1582125"/>
            <a:ext cx="307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Detector channels       Readout </a:t>
            </a:r>
            <a:endParaRPr lang="en-NL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888A1-90F1-FB64-E52C-2CD00900AF11}"/>
              </a:ext>
            </a:extLst>
          </p:cNvPr>
          <p:cNvSpPr txBox="1"/>
          <p:nvPr/>
        </p:nvSpPr>
        <p:spPr>
          <a:xfrm>
            <a:off x="6368603" y="322762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DAQ</a:t>
            </a:r>
            <a:endParaRPr lang="en-NL" sz="1600" dirty="0"/>
          </a:p>
        </p:txBody>
      </p:sp>
    </p:spTree>
    <p:extLst>
      <p:ext uri="{BB962C8B-B14F-4D97-AF65-F5344CB8AC3E}">
        <p14:creationId xmlns:p14="http://schemas.microsoft.com/office/powerpoint/2010/main" val="40326315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0C00-ED7A-FF60-DC05-0B0D6F92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VELO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EF45B-642D-C825-9395-91582BC52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0452"/>
            <a:ext cx="5711780" cy="385203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1700" b="1" dirty="0">
                <a:solidFill>
                  <a:schemeClr val="tx1"/>
                </a:solidFill>
              </a:rPr>
              <a:t>New pixel detector </a:t>
            </a:r>
            <a:r>
              <a:rPr lang="en-GB" sz="1700" dirty="0"/>
              <a:t>(replacing strips) </a:t>
            </a:r>
          </a:p>
          <a:p>
            <a:r>
              <a:rPr lang="en-GB" sz="1700" dirty="0"/>
              <a:t>Within vacuum of LHC beam pipe; 2 moveable halves (5.1 mm from beam closed, 30 mm open)</a:t>
            </a:r>
          </a:p>
          <a:p>
            <a:r>
              <a:rPr lang="en-GB" sz="1700" dirty="0"/>
              <a:t>Dedicated RF foil for protection</a:t>
            </a:r>
          </a:p>
          <a:p>
            <a:r>
              <a:rPr lang="en-GB" sz="1700" dirty="0"/>
              <a:t>Very radiation hard </a:t>
            </a:r>
          </a:p>
          <a:p>
            <a:r>
              <a:rPr lang="en-GB" sz="1700" dirty="0"/>
              <a:t>Data rate: 3 Tbit/s</a:t>
            </a:r>
          </a:p>
          <a:p>
            <a:pPr marL="36576" indent="0">
              <a:buNone/>
            </a:pPr>
            <a:r>
              <a:rPr lang="en-GB" sz="1700" b="1" dirty="0"/>
              <a:t>Performing well now, </a:t>
            </a:r>
            <a:br>
              <a:rPr lang="en-GB" sz="1700" b="1" dirty="0"/>
            </a:br>
            <a:r>
              <a:rPr lang="en-GB" sz="1700" b="1" dirty="0"/>
              <a:t>after recovery from </a:t>
            </a:r>
            <a:br>
              <a:rPr lang="en-GB" sz="1700" b="1" dirty="0"/>
            </a:br>
            <a:r>
              <a:rPr lang="en-GB" sz="1700" b="1" dirty="0"/>
              <a:t>January 2023 incident</a:t>
            </a:r>
          </a:p>
          <a:p>
            <a:endParaRPr lang="en-NL" sz="17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CF743-2EA1-25EF-91D8-4CAA130880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55F59-B43F-F3C0-B4E8-65243DEB9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F13D7-E8BB-87B8-82B2-C2F07CCE0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22C32-F4A8-00E2-1504-C1D683E83111}"/>
              </a:ext>
            </a:extLst>
          </p:cNvPr>
          <p:cNvSpPr txBox="1"/>
          <p:nvPr/>
        </p:nvSpPr>
        <p:spPr>
          <a:xfrm>
            <a:off x="5289586" y="35467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latin typeface="Helvetica" panose="020B0604020202020204" pitchFamily="34" charset="0"/>
              </a:rPr>
              <a:t>CERN-LHCC-2013-021</a:t>
            </a:r>
            <a:endParaRPr lang="en-NL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A3F127-3A7D-E07E-ED68-0E9983A8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006" y="2697472"/>
            <a:ext cx="5711780" cy="1959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B71A8-7F15-205C-990D-8608004C1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386" y="994205"/>
            <a:ext cx="2544400" cy="19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201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407B-BBCA-3677-37F3-566A90D3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SciFi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D66E0-BBB2-3E9C-4D24-B411D84A6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13" y="990236"/>
            <a:ext cx="8229600" cy="337531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1800" b="1" dirty="0">
                <a:solidFill>
                  <a:schemeClr val="tx1"/>
                </a:solidFill>
              </a:rPr>
              <a:t>Sci</a:t>
            </a:r>
            <a:r>
              <a:rPr lang="en-GB" sz="1800" dirty="0">
                <a:solidFill>
                  <a:schemeClr val="tx1"/>
                </a:solidFill>
              </a:rPr>
              <a:t>ntillating </a:t>
            </a:r>
            <a:r>
              <a:rPr lang="en-GB" sz="1800" b="1" dirty="0" err="1">
                <a:solidFill>
                  <a:schemeClr val="tx1"/>
                </a:solidFill>
              </a:rPr>
              <a:t>Fi</a:t>
            </a:r>
            <a:r>
              <a:rPr lang="en-GB" sz="1800" dirty="0" err="1">
                <a:solidFill>
                  <a:schemeClr val="tx1"/>
                </a:solidFill>
              </a:rPr>
              <a:t>bretracker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/>
              <a:t>developed for high occupancy</a:t>
            </a:r>
            <a:endParaRPr lang="en-GB" sz="1800" b="0" i="0" u="none" strike="noStrike" baseline="0" dirty="0">
              <a:latin typeface="ArialMT"/>
            </a:endParaRPr>
          </a:p>
          <a:p>
            <a:pPr algn="l"/>
            <a:r>
              <a:rPr lang="en-GB" sz="1800" b="0" i="0" u="none" strike="noStrike" baseline="0" dirty="0">
                <a:latin typeface="ArialMT"/>
              </a:rPr>
              <a:t>Spatial resolution 80 </a:t>
            </a:r>
            <a:r>
              <a:rPr lang="el-GR" sz="1800" b="0" i="0" u="none" strike="noStrike" baseline="0" dirty="0">
                <a:latin typeface="ArialMT"/>
              </a:rPr>
              <a:t>μ</a:t>
            </a:r>
            <a:r>
              <a:rPr lang="en-GB" sz="1800" b="0" i="0" u="none" strike="noStrike" baseline="0" dirty="0">
                <a:latin typeface="ArialMT"/>
              </a:rPr>
              <a:t>m</a:t>
            </a:r>
          </a:p>
          <a:p>
            <a:pPr algn="l"/>
            <a:r>
              <a:rPr lang="en-GB" sz="1800" b="0" i="0" u="none" strike="noStrike" baseline="0" dirty="0">
                <a:latin typeface="ArialMT"/>
              </a:rPr>
              <a:t>Hit efficiency &gt; 99%</a:t>
            </a:r>
          </a:p>
          <a:p>
            <a:pPr marL="36576" indent="0" algn="l">
              <a:buNone/>
            </a:pPr>
            <a:r>
              <a:rPr lang="en-US" sz="1800" b="1" dirty="0"/>
              <a:t>Performing well, with occupancy even higher </a:t>
            </a:r>
            <a:br>
              <a:rPr lang="en-US" sz="1800" b="1" dirty="0"/>
            </a:br>
            <a:r>
              <a:rPr lang="en-US" sz="1800" b="1" dirty="0"/>
              <a:t>than in design specifications</a:t>
            </a:r>
            <a:endParaRPr lang="en-NL" sz="18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8A51A-AEE9-16AE-0C24-BE231D31EB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AC481-3AA0-454C-573C-4EB08A3E3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9BECB-EDD8-B6DB-5ED0-8FFB6A092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35458-4AD1-0081-D5F7-94A9EF92DA65}"/>
              </a:ext>
            </a:extLst>
          </p:cNvPr>
          <p:cNvSpPr txBox="1"/>
          <p:nvPr/>
        </p:nvSpPr>
        <p:spPr>
          <a:xfrm>
            <a:off x="5306046" y="40342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latin typeface="Helvetica" panose="020B0604020202020204" pitchFamily="34" charset="0"/>
              </a:rPr>
              <a:t>CERN-LHCC-2014-001</a:t>
            </a:r>
            <a:endParaRPr lang="en-NL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EFF9C3-820E-6CC8-98BA-6A48B58B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875" y="942528"/>
            <a:ext cx="2515253" cy="1763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D587FA-A581-74B0-D001-6796E065B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330" y="2540132"/>
            <a:ext cx="4142342" cy="21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6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C3F1-F8DB-D063-A3BC-DC5E79D1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Upstream Tracker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DF1F68-9470-D303-9DAD-F05EDB49E7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4205"/>
                <a:ext cx="4068013" cy="3554204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GB" sz="1800" b="0" u="none" strike="noStrike" baseline="0" dirty="0">
                    <a:solidFill>
                      <a:srgbClr val="000000"/>
                    </a:solidFill>
                    <a:latin typeface="ArialMT"/>
                  </a:rPr>
                  <a:t>4 planes made of </a:t>
                </a:r>
                <a:r>
                  <a:rPr lang="en-GB" sz="1800" b="1" u="none" strike="noStrike" baseline="0" dirty="0">
                    <a:solidFill>
                      <a:schemeClr val="tx1"/>
                    </a:solidFill>
                    <a:latin typeface="ArialMT"/>
                  </a:rPr>
                  <a:t>silicon strips</a:t>
                </a:r>
                <a:br>
                  <a:rPr lang="en-GB" sz="1800" b="0" u="none" strike="noStrike" baseline="0" dirty="0">
                    <a:solidFill>
                      <a:schemeClr val="tx1"/>
                    </a:solidFill>
                    <a:latin typeface="ArialMT"/>
                  </a:rPr>
                </a:br>
                <a:r>
                  <a:rPr lang="en-GB" sz="1800" b="0" u="none" strike="noStrike" baseline="0" dirty="0">
                    <a:solidFill>
                      <a:srgbClr val="000000"/>
                    </a:solidFill>
                    <a:latin typeface="ArialMT"/>
                  </a:rPr>
                  <a:t>with finer segmentation and </a:t>
                </a:r>
                <a:br>
                  <a:rPr lang="en-GB" sz="1800" b="0" u="none" strike="noStrike" baseline="0" dirty="0">
                    <a:solidFill>
                      <a:srgbClr val="000000"/>
                    </a:solidFill>
                    <a:latin typeface="ArialMT"/>
                  </a:rPr>
                </a:br>
                <a:r>
                  <a:rPr lang="en-GB" sz="1800" b="0" u="none" strike="noStrike" baseline="0" dirty="0">
                    <a:solidFill>
                      <a:srgbClr val="000000"/>
                    </a:solidFill>
                    <a:latin typeface="ArialMT"/>
                  </a:rPr>
                  <a:t>improved acceptance</a:t>
                </a:r>
              </a:p>
              <a:p>
                <a:pPr lvl="1"/>
                <a:r>
                  <a:rPr lang="en-GB" sz="1700" b="0" u="none" strike="noStrike" baseline="0" dirty="0">
                    <a:solidFill>
                      <a:srgbClr val="000000"/>
                    </a:solidFill>
                    <a:latin typeface="ArialMT"/>
                  </a:rPr>
                  <a:t>Fast </a:t>
                </a:r>
                <a:r>
                  <a:rPr lang="en-GB" sz="1700" b="0" u="none" strike="noStrike" baseline="0" dirty="0" err="1">
                    <a:solidFill>
                      <a:srgbClr val="000000"/>
                    </a:solidFill>
                    <a:latin typeface="ArialMT"/>
                  </a:rPr>
                  <a:t>pT</a:t>
                </a:r>
                <a:r>
                  <a:rPr lang="en-GB" sz="1700" b="0" u="none" strike="noStrike" baseline="0" dirty="0">
                    <a:solidFill>
                      <a:srgbClr val="000000"/>
                    </a:solidFill>
                    <a:latin typeface="ArialMT"/>
                  </a:rPr>
                  <a:t> determination for </a:t>
                </a:r>
                <a:br>
                  <a:rPr lang="en-GB" sz="1700" b="0" u="none" strike="noStrike" baseline="0" dirty="0">
                    <a:solidFill>
                      <a:srgbClr val="000000"/>
                    </a:solidFill>
                    <a:latin typeface="ArialMT"/>
                  </a:rPr>
                </a:br>
                <a:r>
                  <a:rPr lang="en-GB" sz="1700" b="0" u="none" strike="noStrike" baseline="0" dirty="0">
                    <a:solidFill>
                      <a:srgbClr val="000000"/>
                    </a:solidFill>
                    <a:latin typeface="ArialMT"/>
                  </a:rPr>
                  <a:t>track extrapolation, </a:t>
                </a:r>
                <a:br>
                  <a:rPr lang="en-GB" sz="1700" b="0" u="none" strike="noStrike" baseline="0" dirty="0">
                    <a:solidFill>
                      <a:srgbClr val="000000"/>
                    </a:solidFill>
                    <a:latin typeface="ArialMT"/>
                  </a:rPr>
                </a:br>
                <a:r>
                  <a:rPr lang="en-GB" sz="1700" b="0" u="none" strike="noStrike" baseline="0" dirty="0">
                    <a:solidFill>
                      <a:srgbClr val="000000"/>
                    </a:solidFill>
                    <a:latin typeface="ArialMT"/>
                  </a:rPr>
                  <a:t>reduction of ghost tracks</a:t>
                </a:r>
              </a:p>
              <a:p>
                <a:pPr lvl="1"/>
                <a:r>
                  <a:rPr lang="en-GB" sz="1700" b="0" u="none" strike="noStrike" baseline="0" dirty="0">
                    <a:solidFill>
                      <a:srgbClr val="000000"/>
                    </a:solidFill>
                    <a:latin typeface="ArialMT"/>
                  </a:rPr>
                  <a:t>Detect long-lived particles decaying after VELO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700" b="0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700" b="0" i="0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700" b="0" i="0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GB" sz="1700" b="0" i="0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sz="1700" b="0" i="0" u="none" strike="noStrike" baseline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GB" sz="1700" b="0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700" b="0" i="0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GB" sz="1700" b="0" i="0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1700" b="0" u="none" strike="noStrike" baseline="0" dirty="0">
                    <a:solidFill>
                      <a:srgbClr val="000000"/>
                    </a:solidFill>
                    <a:latin typeface="ArialMT"/>
                  </a:rPr>
                  <a:t>)</a:t>
                </a:r>
              </a:p>
              <a:p>
                <a:pPr algn="l"/>
                <a:r>
                  <a:rPr lang="en-GB" sz="1800" b="1" u="none" strike="noStrike" baseline="0" dirty="0">
                    <a:solidFill>
                      <a:srgbClr val="000000"/>
                    </a:solidFill>
                    <a:latin typeface="ArialMT"/>
                  </a:rPr>
                  <a:t>Successfully running together with rest of detector</a:t>
                </a:r>
                <a:endParaRPr lang="en-NL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DF1F68-9470-D303-9DAD-F05EDB49E7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4205"/>
                <a:ext cx="4068013" cy="3554204"/>
              </a:xfrm>
              <a:blipFill>
                <a:blip r:embed="rId2"/>
                <a:stretch>
                  <a:fillRect t="-858" r="-3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8703F-1DF4-9257-C8B6-2402D13506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AB62E-C938-7266-085E-12FE12249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1573B-2E50-1B1A-FE7B-169A19FE0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7F4FD-2108-34BF-CA4C-BA2957B91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1336"/>
            <a:ext cx="2076582" cy="1455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160F6A-4485-05B2-2FB1-E2D066CC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104" y="1345263"/>
            <a:ext cx="1991430" cy="3203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9E26D5-8D58-B0EA-4909-4CB4BCB74772}"/>
              </a:ext>
            </a:extLst>
          </p:cNvPr>
          <p:cNvSpPr txBox="1"/>
          <p:nvPr/>
        </p:nvSpPr>
        <p:spPr>
          <a:xfrm>
            <a:off x="6773104" y="945446"/>
            <a:ext cx="2192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latin typeface="Helvetica" panose="020B0604020202020204" pitchFamily="34" charset="0"/>
              </a:rPr>
              <a:t>CERN-LHCC-2014-001</a:t>
            </a:r>
            <a:endParaRPr lang="en-NL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D03F49-BABE-D984-AF05-4346623FC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857" y="1557141"/>
            <a:ext cx="2134868" cy="291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66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CC39-00BB-AC53-6D06-038DA74B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Trigger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9A6384-3A67-42AA-239E-DF3D1DC53D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70177"/>
                <a:ext cx="8229600" cy="3203145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  <a:t>All subdetectors read out at 30 MHz –</a:t>
                </a:r>
                <a:b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</a:br>
                <a:r>
                  <a:rPr lang="en-GB" sz="1700" b="0" i="0" u="none" strike="noStrike" baseline="0" dirty="0">
                    <a:solidFill>
                      <a:srgbClr val="0D0CCE"/>
                    </a:solidFill>
                    <a:latin typeface="ArialMT"/>
                  </a:rPr>
                  <a:t>Real Time Analysis </a:t>
                </a:r>
                <a: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  <a:t>with software trigger</a:t>
                </a:r>
              </a:p>
              <a:p>
                <a:pPr algn="l"/>
                <a:r>
                  <a:rPr lang="en-GB" sz="1700" b="0" i="0" u="none" strike="noStrike" baseline="0" dirty="0">
                    <a:solidFill>
                      <a:srgbClr val="0D0CCE"/>
                    </a:solidFill>
                    <a:latin typeface="ArialMT"/>
                  </a:rPr>
                  <a:t>HLT1</a:t>
                </a:r>
                <a: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  <a:t> reduces 30 MHz to 1 MHz with partial event </a:t>
                </a:r>
                <a:b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</a:br>
                <a: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  <a:t>reconstruction (tracking, vertexing, muon ID),</a:t>
                </a:r>
                <a:b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</a:br>
                <a: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  <a:t>based on GPUs in new data centre</a:t>
                </a:r>
              </a:p>
              <a:p>
                <a:pPr algn="l"/>
                <a:r>
                  <a:rPr lang="en-GB" sz="1700" dirty="0">
                    <a:solidFill>
                      <a:srgbClr val="000000"/>
                    </a:solidFill>
                    <a:latin typeface="ArialMT"/>
                  </a:rPr>
                  <a:t>Calibrate detector in “real-time” such that </a:t>
                </a:r>
                <a:r>
                  <a:rPr lang="en-GB" sz="1700" b="0" i="0" u="none" strike="noStrike" baseline="0" dirty="0">
                    <a:solidFill>
                      <a:srgbClr val="0D0CCE"/>
                    </a:solidFill>
                    <a:latin typeface="ArialMT"/>
                  </a:rPr>
                  <a:t>HLT2</a:t>
                </a:r>
                <a:r>
                  <a:rPr lang="en-GB" sz="1700" dirty="0">
                    <a:solidFill>
                      <a:srgbClr val="000000"/>
                    </a:solidFill>
                    <a:latin typeface="ArialMT"/>
                  </a:rPr>
                  <a:t> uses</a:t>
                </a:r>
                <a:br>
                  <a:rPr lang="en-GB" sz="1700" dirty="0">
                    <a:solidFill>
                      <a:srgbClr val="000000"/>
                    </a:solidFill>
                    <a:latin typeface="ArialMT"/>
                  </a:rPr>
                </a:br>
                <a:r>
                  <a:rPr lang="en-GB" sz="1700" dirty="0">
                    <a:solidFill>
                      <a:srgbClr val="000000"/>
                    </a:solidFill>
                    <a:latin typeface="ArialMT"/>
                  </a:rPr>
                  <a:t>best-quality tracking, PID</a:t>
                </a:r>
                <a:endParaRPr lang="en-GB" sz="1700" b="0" i="0" u="none" strike="noStrike" baseline="0" dirty="0">
                  <a:solidFill>
                    <a:srgbClr val="000000"/>
                  </a:solidFill>
                  <a:latin typeface="ArialMT"/>
                </a:endParaRPr>
              </a:p>
              <a:p>
                <a:pPr algn="l"/>
                <a: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  <a:t>Hadronic yield </a:t>
                </a:r>
                <a14:m>
                  <m:oMath xmlns:m="http://schemas.openxmlformats.org/officeDocument/2006/math">
                    <m:r>
                      <a:rPr lang="en-GB" sz="1700" b="0" i="0" u="none" strike="noStrike" baseline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700" b="0" i="0" u="none" strike="noStrike" baseline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GB" sz="1700" b="0" i="1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700" b="0" i="0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GB" sz="1700" b="0" i="0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  <a:t> is 2x </a:t>
                </a:r>
                <a:b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</a:br>
                <a:r>
                  <a:rPr lang="en-GB" sz="1700" b="0" i="0" u="none" strike="noStrike" baseline="0" dirty="0">
                    <a:solidFill>
                      <a:srgbClr val="000000"/>
                    </a:solidFill>
                    <a:latin typeface="ArialMT"/>
                  </a:rPr>
                  <a:t>that of Run 2 </a:t>
                </a:r>
              </a:p>
              <a:p>
                <a:pPr algn="l"/>
                <a:r>
                  <a:rPr lang="en-GB" sz="1700" b="1" i="0" u="none" strike="noStrike" baseline="0" dirty="0">
                    <a:solidFill>
                      <a:srgbClr val="000000"/>
                    </a:solidFill>
                    <a:latin typeface="ArialMT"/>
                  </a:rPr>
                  <a:t>40 Tbit/s is highest </a:t>
                </a:r>
                <a:br>
                  <a:rPr lang="en-GB" sz="1700" b="1" i="0" u="none" strike="noStrike" baseline="0" dirty="0">
                    <a:solidFill>
                      <a:srgbClr val="000000"/>
                    </a:solidFill>
                    <a:latin typeface="ArialMT"/>
                  </a:rPr>
                </a:br>
                <a:r>
                  <a:rPr lang="en-GB" sz="1700" b="1" i="0" u="none" strike="noStrike" baseline="0" dirty="0">
                    <a:solidFill>
                      <a:srgbClr val="000000"/>
                    </a:solidFill>
                    <a:latin typeface="ArialMT"/>
                  </a:rPr>
                  <a:t>throughput of all LHC</a:t>
                </a:r>
                <a:endParaRPr lang="en-NL" sz="1700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9A6384-3A67-42AA-239E-DF3D1DC53D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70177"/>
                <a:ext cx="8229600" cy="3203145"/>
              </a:xfrm>
              <a:blipFill>
                <a:blip r:embed="rId2"/>
                <a:stretch>
                  <a:fillRect t="-570" b="-76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0EB21-0AB4-9C2D-7CD7-D188059066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5C2AD-58EC-20B1-677E-DCFC6BB2C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12674-2009-C3A2-7045-FB8FCC974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034A8-AC56-1B84-4991-E23D23E71E3D}"/>
              </a:ext>
            </a:extLst>
          </p:cNvPr>
          <p:cNvSpPr txBox="1"/>
          <p:nvPr/>
        </p:nvSpPr>
        <p:spPr>
          <a:xfrm>
            <a:off x="3921616" y="29981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u="none" strike="noStrike" baseline="0" dirty="0">
                <a:latin typeface="Helvetica" panose="020B0604020202020204" pitchFamily="34" charset="0"/>
              </a:rPr>
              <a:t>CERN-LHCC-2014-016</a:t>
            </a:r>
          </a:p>
          <a:p>
            <a:pPr algn="l"/>
            <a:r>
              <a:rPr lang="en-GB" sz="1400" b="0" i="0" u="none" strike="noStrike" baseline="0" dirty="0">
                <a:latin typeface="Helvetica" panose="020B0604020202020204" pitchFamily="34" charset="0"/>
              </a:rPr>
              <a:t>CERN-LHCC-2020-006</a:t>
            </a:r>
            <a:endParaRPr lang="en-NL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C9DD15-940F-266F-F0E9-9EC90B3C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16" y="2668530"/>
            <a:ext cx="2331076" cy="1947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ADB9D0-96AB-9B88-4CE1-9703E6AE1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626" y="970177"/>
            <a:ext cx="2331075" cy="35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49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Lettertype, diagram, lijn&#10;&#10;Automatisch gegenereerde beschrijving">
            <a:extLst>
              <a:ext uri="{FF2B5EF4-FFF2-40B4-BE49-F238E27FC236}">
                <a16:creationId xmlns:a16="http://schemas.microsoft.com/office/drawing/2014/main" id="{0055A680-0DB4-A006-24F9-179CF103C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9" y="1234407"/>
            <a:ext cx="5074920" cy="33296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151999A-2323-8757-EEDE-E9E49D90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how was 2024?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531EC13-F6D9-9460-1050-D1B66F7E62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lot of hard work finally yielded fruit in 2024</a:t>
                </a:r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b="1" dirty="0"/>
                  <a:t>Total of 9.56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𝐟</m:t>
                    </m:r>
                    <m:sSup>
                      <m:sSupPr>
                        <m:ctrlPr>
                          <a:rPr lang="en-US" b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p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b="1" dirty="0"/>
                  <a:t> collected,</a:t>
                </a:r>
                <a:br>
                  <a:rPr lang="en-US" b="1" dirty="0"/>
                </a:br>
                <a:r>
                  <a:rPr lang="en-US" b="1" dirty="0"/>
                  <a:t>same as all of Run 1 and 2!</a:t>
                </a:r>
              </a:p>
              <a:p>
                <a:r>
                  <a:rPr lang="en-US" b="1" dirty="0"/>
                  <a:t>Note: some of this data was</a:t>
                </a:r>
                <a:br>
                  <a:rPr lang="en-US" b="1" dirty="0"/>
                </a:br>
                <a:r>
                  <a:rPr lang="en-US" b="1" dirty="0"/>
                  <a:t>affected by start-up issues</a:t>
                </a:r>
                <a:br>
                  <a:rPr lang="en-US" dirty="0"/>
                </a:br>
                <a:r>
                  <a:rPr lang="en-US" dirty="0"/>
                  <a:t>(until about mid-June)</a:t>
                </a:r>
              </a:p>
              <a:p>
                <a:r>
                  <a:rPr lang="en-US" dirty="0"/>
                  <a:t>How does performance look</a:t>
                </a:r>
                <a:br>
                  <a:rPr lang="en-US" dirty="0"/>
                </a:br>
                <a:r>
                  <a:rPr lang="en-US" dirty="0"/>
                  <a:t>like in good quality data? </a:t>
                </a:r>
                <a:endParaRPr lang="en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531EC13-F6D9-9460-1050-D1B66F7E62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76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98C90F-949A-CE97-B750-69DB9AB346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6F4FCF-BD93-FC62-3FC1-6E02BF1FE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F3A86A-1D54-D9CC-E924-799CC17DC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1ECB9D6-0F17-6135-2ECB-7E87AEAFAE44}"/>
              </a:ext>
            </a:extLst>
          </p:cNvPr>
          <p:cNvSpPr txBox="1"/>
          <p:nvPr/>
        </p:nvSpPr>
        <p:spPr>
          <a:xfrm>
            <a:off x="6771206" y="1220427"/>
            <a:ext cx="2690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Link to luminosity plots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509194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F1B0-F5E4-D541-D796-FCAF815B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collaboration</a:t>
            </a:r>
            <a:endParaRPr lang="en-N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C2A212A-1C5B-5ADE-F0F6-C3206AB16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1000" y="952470"/>
            <a:ext cx="5561999" cy="370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2BFC8-0EE0-9D4E-DF2F-F867008AB7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1250F-ABDA-8614-4A59-7115917B3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D06BA-5E69-8DEA-C094-2AAC0A08D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9"/>
    </mc:Choice>
    <mc:Fallback xmlns="">
      <p:transition spd="slow" advTm="19379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AC985-4AC4-ABBD-8CA0-FB39862DD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Upgrade performance: particle ID</a:t>
            </a:r>
            <a:endParaRPr lang="en-NL" sz="3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12D348-02E1-34F1-1B17-56E7D77FA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 ID holding up under harsher Run 3 conditions</a:t>
            </a:r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E5758D-2FB6-722A-C1DA-49BC0D19FB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2E132E-6A9C-D9B5-BC99-D995B44EB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A8E479-1EE1-B41B-AA9E-9430377F2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3D24F8-43A2-EF3E-C138-4DD142FC3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982" y="1539826"/>
            <a:ext cx="3719265" cy="29260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48F14C5-A704-5619-2294-FD249D00D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96" y="1470299"/>
            <a:ext cx="4525082" cy="305031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C39DFE5-4A23-AEC1-E0C4-8721F5CA60F5}"/>
              </a:ext>
            </a:extLst>
          </p:cNvPr>
          <p:cNvSpPr txBox="1"/>
          <p:nvPr/>
        </p:nvSpPr>
        <p:spPr>
          <a:xfrm>
            <a:off x="2286000" y="1942012"/>
            <a:ext cx="457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300" dirty="0">
                <a:hlinkClick r:id="rId4"/>
              </a:rPr>
              <a:t>[LHCb-FIGURE-2024-031] </a:t>
            </a:r>
            <a:endParaRPr lang="en-NL" sz="13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BAAD4C9-D69D-AAFC-683E-315B3FE9220E}"/>
              </a:ext>
            </a:extLst>
          </p:cNvPr>
          <p:cNvSpPr txBox="1"/>
          <p:nvPr/>
        </p:nvSpPr>
        <p:spPr>
          <a:xfrm>
            <a:off x="5412154" y="2666894"/>
            <a:ext cx="4572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300" dirty="0">
                <a:hlinkClick r:id="rId5"/>
              </a:rPr>
              <a:t>[LHCb-FIGURE-2024-010] </a:t>
            </a:r>
            <a:endParaRPr lang="en-NL" sz="1300" dirty="0"/>
          </a:p>
        </p:txBody>
      </p:sp>
    </p:spTree>
    <p:extLst>
      <p:ext uri="{BB962C8B-B14F-4D97-AF65-F5344CB8AC3E}">
        <p14:creationId xmlns:p14="http://schemas.microsoft.com/office/powerpoint/2010/main" val="851437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30FE1-570D-9EA1-387D-A85EC9596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D780D-9B71-CB0B-9679-74C2FED0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performance: trigger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C9AFBA-2F4B-44D0-71DC-5ACDB1540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Trigger performance much better for hadrons…</a:t>
            </a:r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25CBD6-5411-A812-A27E-BCDE49197E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0C0A98-5849-E056-4D60-6BA6B1AA6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13AA85-0103-0B8C-3414-5FDF1F139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82D6F2A-F763-AA7F-9AC1-031F4A991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785" y="1703144"/>
            <a:ext cx="3485507" cy="267843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CC0CB15F-BFD2-4DB0-22F9-897A8779F50C}"/>
              </a:ext>
            </a:extLst>
          </p:cNvPr>
          <p:cNvSpPr txBox="1"/>
          <p:nvPr/>
        </p:nvSpPr>
        <p:spPr>
          <a:xfrm>
            <a:off x="6444046" y="136502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hlinkClick r:id="rId3"/>
              </a:rPr>
              <a:t>[LHCb-FIGURE-2024-030] 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36442402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A758D-BAE0-3855-658B-A80D473EC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A6F09-EC55-7F21-0668-60DF7183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performance: trigger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ED28F8-A31A-64E6-E656-C80732B16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Trigger performance much better for hadrons… and electrons! </a:t>
            </a:r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954EDC-A9C9-C536-BEB4-772CC2B410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14E6DD-A861-ECDA-3B9E-6FB0E1482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9B5CB2-F861-E994-EA5C-5704386D2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2326731-4AA5-2CB8-03B3-DBDEE619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785" y="1703144"/>
            <a:ext cx="3485507" cy="267843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6DC03F6-808C-5178-3DAB-F7BB7BD59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" b="-1300"/>
          <a:stretch/>
        </p:blipFill>
        <p:spPr>
          <a:xfrm>
            <a:off x="4657397" y="1703144"/>
            <a:ext cx="3573298" cy="2700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939C2CBA-61EC-AD52-892A-5578A6C8B317}"/>
              </a:ext>
            </a:extLst>
          </p:cNvPr>
          <p:cNvSpPr txBox="1"/>
          <p:nvPr/>
        </p:nvSpPr>
        <p:spPr>
          <a:xfrm>
            <a:off x="6444046" y="136502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hlinkClick r:id="rId4"/>
              </a:rPr>
              <a:t>[LHCb-FIGURE-2024-030] 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593917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36CB-EBC5-8DC4-30A7-E9C739B1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Upgrade 2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14A3-D22A-274B-EAB4-10E78022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GB" sz="1800" b="1" dirty="0">
                <a:solidFill>
                  <a:srgbClr val="000000"/>
                </a:solidFill>
                <a:latin typeface="ArialMT"/>
              </a:rPr>
              <a:t>Goal: increase of luminosity by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ArialMT"/>
              </a:rPr>
              <a:t> factor</a:t>
            </a:r>
            <a:r>
              <a:rPr lang="en-GB" sz="1800" b="1" i="0" u="none" strike="noStrike" dirty="0">
                <a:solidFill>
                  <a:srgbClr val="000000"/>
                </a:solidFill>
                <a:latin typeface="ArialMT"/>
              </a:rPr>
              <a:t> 7.5;</a:t>
            </a:r>
            <a:br>
              <a:rPr lang="en-GB" sz="1800" b="1" i="0" u="none" strike="noStrike" dirty="0">
                <a:solidFill>
                  <a:srgbClr val="000000"/>
                </a:solidFill>
                <a:latin typeface="ArialMT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latin typeface="ArialMT"/>
              </a:rPr>
              <a:t>aim for </a:t>
            </a:r>
            <a:r>
              <a:rPr lang="en-GB" sz="1800" b="1" dirty="0">
                <a:solidFill>
                  <a:srgbClr val="000000"/>
                </a:solidFill>
                <a:latin typeface="ArialMT"/>
              </a:rPr>
              <a:t>300 fb-1 after Run 6</a:t>
            </a:r>
          </a:p>
          <a:p>
            <a:pPr marL="36576" indent="0">
              <a:buNone/>
            </a:pPr>
            <a:endParaRPr lang="en-GB" sz="1800" b="1" i="0" u="none" strike="noStrike" baseline="0" dirty="0">
              <a:solidFill>
                <a:srgbClr val="080808"/>
              </a:solidFill>
              <a:latin typeface="ArialMT"/>
            </a:endParaRPr>
          </a:p>
          <a:p>
            <a:pPr marL="36576" indent="0">
              <a:buNone/>
            </a:pPr>
            <a:endParaRPr lang="en-GB" sz="1800" b="1" dirty="0">
              <a:solidFill>
                <a:srgbClr val="080808"/>
              </a:solidFill>
              <a:latin typeface="ArialMT"/>
            </a:endParaRPr>
          </a:p>
          <a:p>
            <a:pPr marL="36576" indent="0">
              <a:buNone/>
            </a:pPr>
            <a:endParaRPr lang="en-GB" sz="1800" b="1" i="0" u="none" strike="noStrike" baseline="0" dirty="0">
              <a:solidFill>
                <a:srgbClr val="080808"/>
              </a:solidFill>
              <a:latin typeface="ArialMT"/>
            </a:endParaRPr>
          </a:p>
          <a:p>
            <a:pPr marL="36576" indent="0">
              <a:buNone/>
            </a:pPr>
            <a:endParaRPr lang="en-GB" sz="1800" b="1" i="0" u="none" strike="noStrike" baseline="0" dirty="0">
              <a:solidFill>
                <a:srgbClr val="080808"/>
              </a:solidFill>
              <a:latin typeface="ArialMT"/>
            </a:endParaRPr>
          </a:p>
          <a:p>
            <a:pPr marL="36576" indent="0">
              <a:buNone/>
            </a:pPr>
            <a:endParaRPr lang="en-GB" sz="1800" b="1" i="0" u="none" strike="noStrike" baseline="0" dirty="0">
              <a:solidFill>
                <a:srgbClr val="080808"/>
              </a:solidFill>
              <a:latin typeface="ArialMT"/>
            </a:endParaRP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marL="36576" indent="0" algn="l">
              <a:buNone/>
            </a:pPr>
            <a:r>
              <a:rPr lang="en-GB" dirty="0"/>
              <a:t> 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F3512-1194-1AF1-5A55-D7AFC09250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47786-F2B1-127C-BEEB-1170D3BF6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C4EE-33A6-FEF7-943F-D4E1AFD5A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63</a:t>
            </a:fld>
            <a:endParaRPr lang="en-US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19646A3-2745-A8DD-D508-669D494AEC11}"/>
              </a:ext>
            </a:extLst>
          </p:cNvPr>
          <p:cNvGrpSpPr/>
          <p:nvPr/>
        </p:nvGrpSpPr>
        <p:grpSpPr>
          <a:xfrm>
            <a:off x="5096105" y="1087164"/>
            <a:ext cx="3906326" cy="1849120"/>
            <a:chOff x="5203262" y="957496"/>
            <a:chExt cx="3906326" cy="1849120"/>
          </a:xfrm>
        </p:grpSpPr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96448778-F74B-02D0-E0D5-99E775068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3262" y="957496"/>
              <a:ext cx="3906326" cy="1849120"/>
            </a:xfrm>
            <a:prstGeom prst="rect">
              <a:avLst/>
            </a:prstGeom>
          </p:spPr>
        </p:pic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D7204A00-D5F6-A185-4784-949D440F4322}"/>
                </a:ext>
              </a:extLst>
            </p:cNvPr>
            <p:cNvSpPr/>
            <p:nvPr/>
          </p:nvSpPr>
          <p:spPr>
            <a:xfrm>
              <a:off x="7847157" y="1130332"/>
              <a:ext cx="867508" cy="139582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16450037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36CB-EBC5-8DC4-30A7-E9C739B1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Upgrade 2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14A3-D22A-274B-EAB4-10E78022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GB" sz="1800" b="1" dirty="0">
                <a:solidFill>
                  <a:srgbClr val="000000"/>
                </a:solidFill>
                <a:latin typeface="ArialMT"/>
              </a:rPr>
              <a:t>Goal: increase of luminosity by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ArialMT"/>
              </a:rPr>
              <a:t> factor</a:t>
            </a:r>
            <a:r>
              <a:rPr lang="en-GB" sz="1800" b="1" i="0" u="none" strike="noStrike" dirty="0">
                <a:solidFill>
                  <a:srgbClr val="000000"/>
                </a:solidFill>
                <a:latin typeface="ArialMT"/>
              </a:rPr>
              <a:t> 7.5;</a:t>
            </a:r>
            <a:br>
              <a:rPr lang="en-GB" sz="1800" b="1" i="0" u="none" strike="noStrike" dirty="0">
                <a:solidFill>
                  <a:srgbClr val="000000"/>
                </a:solidFill>
                <a:latin typeface="ArialMT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latin typeface="ArialMT"/>
              </a:rPr>
              <a:t>aim for </a:t>
            </a:r>
            <a:r>
              <a:rPr lang="en-GB" sz="1800" b="1" dirty="0">
                <a:solidFill>
                  <a:srgbClr val="000000"/>
                </a:solidFill>
                <a:latin typeface="ArialMT"/>
              </a:rPr>
              <a:t>300 fb-1 after Run 6</a:t>
            </a:r>
          </a:p>
          <a:p>
            <a:r>
              <a:rPr lang="en-GB" sz="1800" dirty="0">
                <a:solidFill>
                  <a:srgbClr val="000000"/>
                </a:solidFill>
                <a:latin typeface="ArialMT"/>
              </a:rPr>
              <a:t>Will reach unprecedented precision</a:t>
            </a:r>
          </a:p>
          <a:p>
            <a:pPr marL="36576" indent="0">
              <a:buNone/>
            </a:pPr>
            <a:r>
              <a:rPr lang="en-GB" sz="1800" b="1" i="0" u="none" strike="noStrike" baseline="0" dirty="0">
                <a:solidFill>
                  <a:srgbClr val="000000"/>
                </a:solidFill>
                <a:latin typeface="ArialMT"/>
              </a:rPr>
              <a:t>Detector environment will be challenging: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Pile-up ~40 interactions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200 Tb/s of produced data</a:t>
            </a:r>
          </a:p>
          <a:p>
            <a:pPr marL="36576" indent="0" algn="l">
              <a:buNone/>
            </a:pPr>
            <a:r>
              <a:rPr lang="en-GB" sz="1800" b="1" dirty="0">
                <a:solidFill>
                  <a:srgbClr val="080808"/>
                </a:solidFill>
                <a:latin typeface="ArialMT"/>
              </a:rPr>
              <a:t>Detector upgrades: </a:t>
            </a:r>
            <a:r>
              <a:rPr lang="en-GB" sz="1800" b="1" i="0" u="none" strike="noStrike" baseline="0" dirty="0">
                <a:solidFill>
                  <a:srgbClr val="080808"/>
                </a:solidFill>
                <a:latin typeface="ArialMT"/>
              </a:rPr>
              <a:t>performance</a:t>
            </a:r>
            <a:br>
              <a:rPr lang="en-GB" sz="1800" b="1" i="0" u="none" strike="noStrike" baseline="0" dirty="0">
                <a:solidFill>
                  <a:srgbClr val="080808"/>
                </a:solidFill>
                <a:latin typeface="ArialMT"/>
              </a:rPr>
            </a:br>
            <a:r>
              <a:rPr lang="en-GB" sz="1800" b="1" i="0" u="none" strike="noStrike" baseline="0" dirty="0">
                <a:solidFill>
                  <a:srgbClr val="080808"/>
                </a:solidFill>
                <a:latin typeface="ArialMT"/>
              </a:rPr>
              <a:t>in harsher environment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Better granularity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Fast timing (~10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ArialMT"/>
              </a:rPr>
              <a:t>ps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)</a:t>
            </a:r>
            <a:r>
              <a:rPr lang="en-GB" sz="1800" b="0" i="0" u="none" strike="noStrike" dirty="0">
                <a:solidFill>
                  <a:srgbClr val="000000"/>
                </a:solidFill>
                <a:latin typeface="ArialMT"/>
              </a:rPr>
              <a:t> </a:t>
            </a:r>
            <a:endParaRPr lang="en-GB" sz="1800" b="0" i="0" u="none" strike="noStrike" baseline="0" dirty="0">
              <a:solidFill>
                <a:srgbClr val="000000"/>
              </a:solidFill>
              <a:latin typeface="ArialMT"/>
            </a:endParaRP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Radiation hardness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F3512-1194-1AF1-5A55-D7AFC09250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47786-F2B1-127C-BEEB-1170D3BF6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C4EE-33A6-FEF7-943F-D4E1AFD5A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64</a:t>
            </a:fld>
            <a:endParaRPr lang="en-US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B4362E3B-D778-B8EC-9001-E10182EB8DF6}"/>
              </a:ext>
            </a:extLst>
          </p:cNvPr>
          <p:cNvGrpSpPr/>
          <p:nvPr/>
        </p:nvGrpSpPr>
        <p:grpSpPr>
          <a:xfrm>
            <a:off x="4183276" y="3048719"/>
            <a:ext cx="3267122" cy="1694729"/>
            <a:chOff x="4183276" y="2785990"/>
            <a:chExt cx="3267122" cy="16947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DC18DC-F57F-ADBD-C4A2-416E9EE16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3276" y="2785990"/>
              <a:ext cx="3267122" cy="16947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BAFBBD-8246-9401-D90F-8F5395812992}"/>
                </a:ext>
              </a:extLst>
            </p:cNvPr>
            <p:cNvSpPr txBox="1"/>
            <p:nvPr/>
          </p:nvSpPr>
          <p:spPr>
            <a:xfrm>
              <a:off x="6029130" y="321697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Upgrade 1</a:t>
              </a:r>
              <a:endParaRPr lang="en-NL" dirty="0"/>
            </a:p>
          </p:txBody>
        </p:sp>
      </p:grpSp>
      <p:pic>
        <p:nvPicPr>
          <p:cNvPr id="11" name="Picture 12">
            <a:extLst>
              <a:ext uri="{FF2B5EF4-FFF2-40B4-BE49-F238E27FC236}">
                <a16:creationId xmlns:a16="http://schemas.microsoft.com/office/drawing/2014/main" id="{92DA9580-DFE7-FA05-0087-E5EFE31B7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105" y="1087164"/>
            <a:ext cx="3906326" cy="18491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F40C9B-0078-EF56-A85F-83E5C53854FC}"/>
              </a:ext>
            </a:extLst>
          </p:cNvPr>
          <p:cNvSpPr/>
          <p:nvPr/>
        </p:nvSpPr>
        <p:spPr>
          <a:xfrm>
            <a:off x="7740000" y="1260000"/>
            <a:ext cx="867508" cy="1395828"/>
          </a:xfrm>
          <a:prstGeom prst="rect">
            <a:avLst/>
          </a:prstGeom>
          <a:solidFill>
            <a:schemeClr val="tx2">
              <a:lumMod val="40000"/>
              <a:lumOff val="60000"/>
              <a:alpha val="3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04531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36CB-EBC5-8DC4-30A7-E9C739B1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Upgrade 2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14A3-D22A-274B-EAB4-10E780227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8229600" cy="3738284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GB" sz="1800" b="1" dirty="0">
                <a:solidFill>
                  <a:srgbClr val="000000"/>
                </a:solidFill>
                <a:latin typeface="ArialMT"/>
              </a:rPr>
              <a:t>Goal: increase of luminosity by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ArialMT"/>
              </a:rPr>
              <a:t> factor</a:t>
            </a:r>
            <a:r>
              <a:rPr lang="en-GB" sz="1800" b="1" i="0" u="none" strike="noStrike" dirty="0">
                <a:solidFill>
                  <a:srgbClr val="000000"/>
                </a:solidFill>
                <a:latin typeface="ArialMT"/>
              </a:rPr>
              <a:t> 7.5;</a:t>
            </a:r>
            <a:br>
              <a:rPr lang="en-GB" sz="1800" b="1" i="0" u="none" strike="noStrike" dirty="0">
                <a:solidFill>
                  <a:srgbClr val="000000"/>
                </a:solidFill>
                <a:latin typeface="ArialMT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latin typeface="ArialMT"/>
              </a:rPr>
              <a:t>aim for </a:t>
            </a:r>
            <a:r>
              <a:rPr lang="en-GB" sz="1800" b="1" dirty="0">
                <a:solidFill>
                  <a:srgbClr val="000000"/>
                </a:solidFill>
                <a:latin typeface="ArialMT"/>
              </a:rPr>
              <a:t>300 fb-1 after Run 6</a:t>
            </a:r>
          </a:p>
          <a:p>
            <a:r>
              <a:rPr lang="en-GB" sz="1800" dirty="0">
                <a:solidFill>
                  <a:srgbClr val="000000"/>
                </a:solidFill>
                <a:latin typeface="ArialMT"/>
              </a:rPr>
              <a:t>Will reach unprecedented precision</a:t>
            </a:r>
          </a:p>
          <a:p>
            <a:pPr marL="36576" indent="0">
              <a:buNone/>
            </a:pPr>
            <a:r>
              <a:rPr lang="en-GB" sz="1800" b="1" i="0" u="none" strike="noStrike" baseline="0" dirty="0">
                <a:solidFill>
                  <a:srgbClr val="000000"/>
                </a:solidFill>
                <a:latin typeface="ArialMT"/>
              </a:rPr>
              <a:t>Detector environment will be challenging: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Pile-up ~40 interactions.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200 Tb/s of produced data.</a:t>
            </a:r>
          </a:p>
          <a:p>
            <a:pPr marL="36576" indent="0" algn="l">
              <a:buNone/>
            </a:pPr>
            <a:r>
              <a:rPr lang="en-GB" sz="1800" b="1" dirty="0">
                <a:solidFill>
                  <a:srgbClr val="080808"/>
                </a:solidFill>
                <a:latin typeface="ArialMT"/>
              </a:rPr>
              <a:t>Detector upgrades: </a:t>
            </a:r>
            <a:r>
              <a:rPr lang="en-GB" sz="1800" b="1" i="0" u="none" strike="noStrike" baseline="0" dirty="0">
                <a:solidFill>
                  <a:srgbClr val="080808"/>
                </a:solidFill>
                <a:latin typeface="ArialMT"/>
              </a:rPr>
              <a:t>performance</a:t>
            </a:r>
            <a:br>
              <a:rPr lang="en-GB" sz="1800" b="1" i="0" u="none" strike="noStrike" baseline="0" dirty="0">
                <a:solidFill>
                  <a:srgbClr val="080808"/>
                </a:solidFill>
                <a:latin typeface="ArialMT"/>
              </a:rPr>
            </a:br>
            <a:r>
              <a:rPr lang="en-GB" sz="1800" b="1" i="0" u="none" strike="noStrike" baseline="0" dirty="0">
                <a:solidFill>
                  <a:srgbClr val="080808"/>
                </a:solidFill>
                <a:latin typeface="ArialMT"/>
              </a:rPr>
              <a:t>in harsher environment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Better granularity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Fast timing (~10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ArialMT"/>
              </a:rPr>
              <a:t>ps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)</a:t>
            </a:r>
            <a:r>
              <a:rPr lang="en-GB" sz="1800" b="0" i="0" u="none" strike="noStrike" dirty="0">
                <a:solidFill>
                  <a:srgbClr val="000000"/>
                </a:solidFill>
                <a:latin typeface="ArialMT"/>
              </a:rPr>
              <a:t> </a:t>
            </a:r>
            <a:endParaRPr lang="en-GB" sz="1800" b="0" i="0" u="none" strike="noStrike" baseline="0" dirty="0">
              <a:solidFill>
                <a:srgbClr val="000000"/>
              </a:solidFill>
              <a:latin typeface="ArialMT"/>
            </a:endParaRPr>
          </a:p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ArialMT"/>
              </a:rPr>
              <a:t>Radiation hardness</a:t>
            </a:r>
          </a:p>
          <a:p>
            <a:pPr marL="36576" indent="0" algn="l">
              <a:buNone/>
            </a:pPr>
            <a:r>
              <a:rPr lang="en-GB" sz="1800" b="1" i="0" u="none" strike="noStrike" baseline="0" dirty="0">
                <a:solidFill>
                  <a:srgbClr val="000000"/>
                </a:solidFill>
                <a:latin typeface="ArialMT"/>
              </a:rPr>
              <a:t>Large step, e.g. in constraining</a:t>
            </a:r>
          </a:p>
          <a:p>
            <a:pPr marL="36576" indent="0" algn="l">
              <a:buNone/>
            </a:pPr>
            <a:r>
              <a:rPr lang="en-GB" sz="1800" b="1" dirty="0">
                <a:solidFill>
                  <a:srgbClr val="000000"/>
                </a:solidFill>
                <a:latin typeface="ArialMT"/>
              </a:rPr>
              <a:t>unitarity triangle</a:t>
            </a:r>
            <a:endParaRPr lang="en-GB" sz="1800" b="1" i="0" u="none" strike="noStrike" baseline="0" dirty="0">
              <a:solidFill>
                <a:srgbClr val="000000"/>
              </a:solidFill>
              <a:latin typeface="ArialMT"/>
            </a:endParaRPr>
          </a:p>
          <a:p>
            <a:pPr marL="36576" indent="0" algn="l">
              <a:buNone/>
            </a:pP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F3512-1194-1AF1-5A55-D7AFC09250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47786-F2B1-127C-BEEB-1170D3BF6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C4EE-33A6-FEF7-943F-D4E1AFD5A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65</a:t>
            </a:fld>
            <a:endParaRPr lang="en-US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85209405-3536-E5CC-FD41-056461B5B7C6}"/>
              </a:ext>
            </a:extLst>
          </p:cNvPr>
          <p:cNvGrpSpPr/>
          <p:nvPr/>
        </p:nvGrpSpPr>
        <p:grpSpPr>
          <a:xfrm>
            <a:off x="4183276" y="3064065"/>
            <a:ext cx="3267122" cy="1664037"/>
            <a:chOff x="4183276" y="2801336"/>
            <a:chExt cx="3267122" cy="1664037"/>
          </a:xfrm>
        </p:grpSpPr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A2762EBD-E12F-4A6B-BE1B-5F65710A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3276" y="2801336"/>
              <a:ext cx="3267122" cy="1664037"/>
            </a:xfrm>
            <a:prstGeom prst="rect">
              <a:avLst/>
            </a:prstGeom>
          </p:spPr>
        </p:pic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0FF6DC54-5EF9-05BD-D3CF-BBDBFF898D55}"/>
                </a:ext>
              </a:extLst>
            </p:cNvPr>
            <p:cNvSpPr txBox="1"/>
            <p:nvPr/>
          </p:nvSpPr>
          <p:spPr>
            <a:xfrm>
              <a:off x="6029130" y="321697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Upgrade 2</a:t>
              </a:r>
              <a:endParaRPr lang="en-NL" dirty="0"/>
            </a:p>
          </p:txBody>
        </p:sp>
      </p:grpSp>
      <p:pic>
        <p:nvPicPr>
          <p:cNvPr id="8" name="Picture 12">
            <a:extLst>
              <a:ext uri="{FF2B5EF4-FFF2-40B4-BE49-F238E27FC236}">
                <a16:creationId xmlns:a16="http://schemas.microsoft.com/office/drawing/2014/main" id="{4DC2D97F-16EF-D3EF-ECEB-9DAFEFDBC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105" y="1087164"/>
            <a:ext cx="3906326" cy="1849120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CEEF1248-4E73-EC9F-323B-CAB0EB3C43F6}"/>
              </a:ext>
            </a:extLst>
          </p:cNvPr>
          <p:cNvSpPr/>
          <p:nvPr/>
        </p:nvSpPr>
        <p:spPr>
          <a:xfrm>
            <a:off x="7740000" y="1260000"/>
            <a:ext cx="867508" cy="1395828"/>
          </a:xfrm>
          <a:prstGeom prst="rect">
            <a:avLst/>
          </a:prstGeom>
          <a:solidFill>
            <a:schemeClr val="tx2">
              <a:lumMod val="40000"/>
              <a:lumOff val="60000"/>
              <a:alpha val="3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943406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00F0-02DD-4716-BE2E-5DADFEB3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Conclusions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CB0A2-DFE0-45E5-9AD1-A1FF656A15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4205"/>
                <a:ext cx="8229600" cy="364637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nl-NL" sz="2000" b="1" dirty="0"/>
                  <a:t>LHCb </a:t>
                </a:r>
                <a:r>
                  <a:rPr lang="nl-NL" sz="2000" b="1" dirty="0" err="1"/>
                  <a:t>achieved</a:t>
                </a:r>
                <a:r>
                  <a:rPr lang="nl-NL" sz="2000" b="1" dirty="0"/>
                  <a:t> excellent performance over Runs 1 </a:t>
                </a:r>
                <a:r>
                  <a:rPr lang="nl-NL" sz="2000" b="1" dirty="0" err="1"/>
                  <a:t>and</a:t>
                </a:r>
                <a:r>
                  <a:rPr lang="nl-NL" sz="2000" b="1" dirty="0"/>
                  <a:t> 2</a:t>
                </a:r>
                <a:r>
                  <a:rPr lang="nl-NL" sz="2000" dirty="0"/>
                  <a:t>,</a:t>
                </a:r>
                <a:br>
                  <a:rPr lang="nl-NL" sz="2000" dirty="0"/>
                </a:br>
                <a:r>
                  <a:rPr lang="nl-NL" sz="2000" dirty="0" err="1"/>
                  <a:t>collecting</a:t>
                </a:r>
                <a:r>
                  <a:rPr lang="nl-NL" sz="2000" dirty="0"/>
                  <a:t>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9 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nl-NL" sz="2000" dirty="0"/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rad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7, 8, 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13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br>
                  <a:rPr lang="en-GB" dirty="0"/>
                </a:br>
                <a:endParaRPr lang="nl-NL" dirty="0"/>
              </a:p>
              <a:p>
                <a:r>
                  <a:rPr lang="nl-NL" b="1" dirty="0" err="1"/>
                  <a:t>Unitarity</a:t>
                </a:r>
                <a:r>
                  <a:rPr lang="nl-NL" b="1" dirty="0"/>
                  <a:t> </a:t>
                </a:r>
                <a:r>
                  <a:rPr lang="nl-NL" b="1" dirty="0" err="1"/>
                  <a:t>triangle</a:t>
                </a:r>
                <a:r>
                  <a:rPr lang="nl-NL" b="1" dirty="0"/>
                  <a:t> </a:t>
                </a:r>
                <a:r>
                  <a:rPr lang="nl-NL" b="1" dirty="0" err="1"/>
                  <a:t>tested</a:t>
                </a:r>
                <a:r>
                  <a:rPr lang="nl-NL" b="1" dirty="0"/>
                  <a:t> </a:t>
                </a:r>
                <a:r>
                  <a:rPr lang="nl-NL" b="1" dirty="0" err="1"/>
                  <a:t>to</a:t>
                </a:r>
                <a:r>
                  <a:rPr lang="nl-NL" b="1" dirty="0"/>
                  <a:t> high </a:t>
                </a:r>
                <a:r>
                  <a:rPr lang="nl-NL" b="1" dirty="0" err="1"/>
                  <a:t>precision</a:t>
                </a:r>
                <a:r>
                  <a:rPr lang="nl-NL" b="1" dirty="0"/>
                  <a:t>;</a:t>
                </a:r>
                <a:r>
                  <a:rPr lang="nl-NL" dirty="0"/>
                  <a:t> Standard Model </a:t>
                </a:r>
                <a:r>
                  <a:rPr lang="nl-NL" dirty="0" err="1"/>
                  <a:t>still</a:t>
                </a:r>
                <a:r>
                  <a:rPr lang="nl-NL" dirty="0"/>
                  <a:t> </a:t>
                </a:r>
                <a:r>
                  <a:rPr lang="nl-NL" dirty="0" err="1"/>
                  <a:t>holds</a:t>
                </a:r>
                <a:r>
                  <a:rPr lang="nl-NL" dirty="0"/>
                  <a:t> on</a:t>
                </a:r>
              </a:p>
              <a:p>
                <a:r>
                  <a:rPr lang="nl-NL" dirty="0"/>
                  <a:t>Rare </a:t>
                </a:r>
                <a:r>
                  <a:rPr lang="nl-NL" dirty="0" err="1"/>
                  <a:t>decays</a:t>
                </a:r>
                <a:r>
                  <a:rPr lang="nl-NL" dirty="0"/>
                  <a:t> </a:t>
                </a:r>
                <a:r>
                  <a:rPr lang="nl-NL" dirty="0" err="1"/>
                  <a:t>and</a:t>
                </a:r>
                <a:r>
                  <a:rPr lang="nl-NL" dirty="0"/>
                  <a:t> lepton </a:t>
                </a:r>
                <a:r>
                  <a:rPr lang="nl-NL" dirty="0" err="1"/>
                  <a:t>universality</a:t>
                </a:r>
                <a:r>
                  <a:rPr lang="nl-NL" dirty="0"/>
                  <a:t> tests </a:t>
                </a:r>
                <a:r>
                  <a:rPr lang="nl-NL" dirty="0" err="1"/>
                  <a:t>strongly</a:t>
                </a:r>
                <a:r>
                  <a:rPr lang="nl-NL" dirty="0"/>
                  <a:t> </a:t>
                </a:r>
                <a:r>
                  <a:rPr lang="nl-NL" dirty="0" err="1"/>
                  <a:t>probe</a:t>
                </a:r>
                <a:r>
                  <a:rPr lang="nl-NL" dirty="0"/>
                  <a:t> new heavy </a:t>
                </a:r>
                <a:r>
                  <a:rPr lang="nl-NL" dirty="0" err="1"/>
                  <a:t>particles</a:t>
                </a:r>
                <a:r>
                  <a:rPr lang="nl-NL" dirty="0"/>
                  <a:t>;</a:t>
                </a:r>
                <a:br>
                  <a:rPr lang="nl-NL" dirty="0"/>
                </a:br>
                <a:r>
                  <a:rPr lang="nl-NL" b="1" dirty="0" err="1"/>
                  <a:t>eagerly</a:t>
                </a:r>
                <a:r>
                  <a:rPr lang="nl-NL" b="1" dirty="0"/>
                  <a:t> </a:t>
                </a:r>
                <a:r>
                  <a:rPr lang="nl-NL" b="1" dirty="0" err="1"/>
                  <a:t>awaiting</a:t>
                </a:r>
                <a:r>
                  <a:rPr lang="nl-NL" b="1" dirty="0"/>
                  <a:t> new </a:t>
                </a:r>
                <a:r>
                  <a:rPr lang="nl-NL" b="1" dirty="0" err="1"/>
                  <a:t>results</a:t>
                </a:r>
                <a:r>
                  <a:rPr lang="nl-NL" b="1" dirty="0"/>
                  <a:t> </a:t>
                </a:r>
                <a:r>
                  <a:rPr lang="nl-NL" b="1" dirty="0" err="1"/>
                  <a:t>to</a:t>
                </a:r>
                <a:r>
                  <a:rPr lang="nl-NL" b="1" dirty="0"/>
                  <a:t> </a:t>
                </a:r>
                <a:r>
                  <a:rPr lang="nl-NL" b="1" dirty="0" err="1"/>
                  <a:t>resolve</a:t>
                </a:r>
                <a:r>
                  <a:rPr lang="nl-NL" b="1" dirty="0"/>
                  <a:t> hints of New </a:t>
                </a:r>
                <a:r>
                  <a:rPr lang="nl-NL" b="1" dirty="0" err="1"/>
                  <a:t>Physics</a:t>
                </a:r>
                <a:endParaRPr lang="nl-NL" b="1" dirty="0"/>
              </a:p>
              <a:p>
                <a:r>
                  <a:rPr lang="nl-NL" b="1" dirty="0" err="1"/>
                  <a:t>Fantastic</a:t>
                </a:r>
                <a:r>
                  <a:rPr lang="nl-NL" b="1" dirty="0"/>
                  <a:t> set of </a:t>
                </a:r>
                <a:r>
                  <a:rPr lang="nl-NL" b="1" dirty="0" err="1"/>
                  <a:t>spectroscopy</a:t>
                </a:r>
                <a:r>
                  <a:rPr lang="nl-NL" b="1" dirty="0"/>
                  <a:t> </a:t>
                </a:r>
                <a:r>
                  <a:rPr lang="nl-NL" b="1" dirty="0" err="1"/>
                  <a:t>and</a:t>
                </a:r>
                <a:r>
                  <a:rPr lang="nl-NL" b="1" dirty="0"/>
                  <a:t> </a:t>
                </a:r>
                <a:r>
                  <a:rPr lang="nl-NL" b="1" dirty="0" err="1"/>
                  <a:t>electroweak</a:t>
                </a:r>
                <a:r>
                  <a:rPr lang="nl-NL" b="1" dirty="0"/>
                  <a:t> </a:t>
                </a:r>
                <a:r>
                  <a:rPr lang="nl-NL" b="1" dirty="0" err="1"/>
                  <a:t>results</a:t>
                </a:r>
                <a:r>
                  <a:rPr lang="nl-NL" b="1" dirty="0"/>
                  <a:t>, </a:t>
                </a:r>
                <a:br>
                  <a:rPr lang="nl-NL" b="1" dirty="0"/>
                </a:br>
                <a:r>
                  <a:rPr lang="nl-NL" b="1" dirty="0" err="1"/>
                  <a:t>many</a:t>
                </a:r>
                <a:r>
                  <a:rPr lang="nl-NL" b="1" dirty="0"/>
                  <a:t> of </a:t>
                </a:r>
                <a:r>
                  <a:rPr lang="nl-NL" b="1" dirty="0" err="1"/>
                  <a:t>which</a:t>
                </a:r>
                <a:r>
                  <a:rPr lang="nl-NL" b="1" dirty="0"/>
                  <a:t> </a:t>
                </a:r>
                <a:r>
                  <a:rPr lang="nl-NL" b="1" dirty="0" err="1"/>
                  <a:t>were</a:t>
                </a:r>
                <a:r>
                  <a:rPr lang="nl-NL" b="1" dirty="0"/>
                  <a:t> never </a:t>
                </a:r>
                <a:r>
                  <a:rPr lang="nl-NL" b="1" dirty="0" err="1"/>
                  <a:t>expected</a:t>
                </a:r>
                <a:br>
                  <a:rPr lang="nl-NL" dirty="0"/>
                </a:br>
                <a:endParaRPr lang="nl-NL" dirty="0"/>
              </a:p>
              <a:p>
                <a:r>
                  <a:rPr lang="nl-NL" b="1" dirty="0"/>
                  <a:t>LHCb Upgrade 1</a:t>
                </a:r>
                <a:r>
                  <a:rPr lang="nl-NL" sz="2000" b="1" dirty="0"/>
                  <a:t> detector running well!</a:t>
                </a:r>
                <a:br>
                  <a:rPr lang="nl-NL" b="1" dirty="0"/>
                </a:br>
                <a:r>
                  <a:rPr lang="nl-NL" b="1" dirty="0" err="1"/>
                  <a:t>C</a:t>
                </a:r>
                <a:r>
                  <a:rPr lang="nl-NL" sz="2000" b="1" dirty="0" err="1"/>
                  <a:t>ollected</a:t>
                </a:r>
                <a:r>
                  <a:rPr lang="nl-NL" sz="2000" b="1" dirty="0"/>
                  <a:t> 9.56 </a:t>
                </a:r>
                <a14:m>
                  <m:oMath xmlns:m="http://schemas.openxmlformats.org/officeDocument/2006/math">
                    <m:r>
                      <a:rPr lang="en-GB" sz="2000" b="1" i="0" smtClean="0">
                        <a:latin typeface="Cambria Math" panose="02040503050406030204" pitchFamily="18" charset="0"/>
                      </a:rPr>
                      <m:t>𝐟</m:t>
                    </m:r>
                    <m:sSup>
                      <m:sSup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p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2000" b="1" dirty="0"/>
                  <a:t>in 2024,</a:t>
                </a:r>
                <a:r>
                  <a:rPr lang="nl-NL" b="1" dirty="0"/>
                  <a:t> </a:t>
                </a:r>
                <a:r>
                  <a:rPr lang="nl-NL" sz="2000" b="1" dirty="0"/>
                  <a:t>more </a:t>
                </a:r>
                <a:r>
                  <a:rPr lang="nl-NL" sz="2000" b="1" dirty="0" err="1"/>
                  <a:t>than</a:t>
                </a:r>
                <a:r>
                  <a:rPr lang="nl-NL" sz="2000" b="1" dirty="0"/>
                  <a:t> </a:t>
                </a:r>
                <a:r>
                  <a:rPr lang="nl-NL" sz="2000" b="1" dirty="0" err="1"/>
                  <a:t>total</a:t>
                </a:r>
                <a:r>
                  <a:rPr lang="nl-NL" sz="2000" b="1" dirty="0"/>
                  <a:t> Run 1 </a:t>
                </a:r>
                <a:r>
                  <a:rPr lang="nl-NL" sz="2000" b="1" dirty="0" err="1"/>
                  <a:t>and</a:t>
                </a:r>
                <a:r>
                  <a:rPr lang="nl-NL" b="1" dirty="0"/>
                  <a:t> 2 dataset;</a:t>
                </a:r>
                <a:br>
                  <a:rPr lang="nl-NL" b="1" dirty="0"/>
                </a:br>
                <a:r>
                  <a:rPr lang="nl-NL" b="1" dirty="0"/>
                  <a:t>most of </a:t>
                </a:r>
                <a:r>
                  <a:rPr lang="nl-NL" b="1" dirty="0" err="1"/>
                  <a:t>it</a:t>
                </a:r>
                <a:r>
                  <a:rPr lang="nl-NL" b="1" dirty="0"/>
                  <a:t> </a:t>
                </a:r>
                <a:r>
                  <a:rPr lang="nl-NL" b="1" dirty="0" err="1"/>
                  <a:t>should</a:t>
                </a:r>
                <a:r>
                  <a:rPr lang="nl-NL" b="1" dirty="0"/>
                  <a:t> </a:t>
                </a:r>
                <a:r>
                  <a:rPr lang="nl-NL" b="1" dirty="0" err="1"/>
                  <a:t>be</a:t>
                </a:r>
                <a:r>
                  <a:rPr lang="nl-NL" b="1" dirty="0"/>
                  <a:t> </a:t>
                </a:r>
                <a:r>
                  <a:rPr lang="nl-NL" b="1" dirty="0" err="1"/>
                  <a:t>useful</a:t>
                </a:r>
                <a:r>
                  <a:rPr lang="nl-NL" b="1" dirty="0"/>
                  <a:t> </a:t>
                </a:r>
                <a:r>
                  <a:rPr lang="nl-NL" b="1" dirty="0" err="1"/>
                  <a:t>for</a:t>
                </a:r>
                <a:r>
                  <a:rPr lang="nl-NL" b="1" dirty="0"/>
                  <a:t> </a:t>
                </a:r>
                <a:r>
                  <a:rPr lang="nl-NL" b="1" dirty="0" err="1"/>
                  <a:t>physics</a:t>
                </a:r>
                <a:r>
                  <a:rPr lang="nl-NL" b="1" dirty="0"/>
                  <a:t> analysis</a:t>
                </a:r>
                <a:endParaRPr lang="nl-NL" sz="2000" dirty="0"/>
              </a:p>
              <a:p>
                <a:r>
                  <a:rPr lang="nl-NL" dirty="0" err="1"/>
                  <a:t>W</a:t>
                </a:r>
                <a:r>
                  <a:rPr lang="nl-NL" sz="2000" dirty="0" err="1"/>
                  <a:t>ork</a:t>
                </a:r>
                <a:r>
                  <a:rPr lang="nl-NL" sz="2000" dirty="0"/>
                  <a:t> </a:t>
                </a:r>
                <a:r>
                  <a:rPr lang="nl-NL" sz="2000" dirty="0" err="1"/>
                  <a:t>for</a:t>
                </a:r>
                <a:r>
                  <a:rPr lang="nl-NL" sz="2000" dirty="0"/>
                  <a:t> Upgrade 2 is </a:t>
                </a:r>
                <a:r>
                  <a:rPr lang="nl-NL" sz="2000" dirty="0" err="1"/>
                  <a:t>ongoing</a:t>
                </a:r>
                <a:r>
                  <a:rPr lang="nl-NL" sz="2000" dirty="0"/>
                  <a:t> </a:t>
                </a:r>
                <a:r>
                  <a:rPr lang="nl-NL" sz="2000" dirty="0" err="1"/>
                  <a:t>to</a:t>
                </a:r>
                <a:r>
                  <a:rPr lang="nl-NL" sz="2000" dirty="0"/>
                  <a:t> make </a:t>
                </a:r>
                <a:r>
                  <a:rPr lang="nl-NL" sz="2000" dirty="0" err="1"/>
                  <a:t>the</a:t>
                </a:r>
                <a:r>
                  <a:rPr lang="nl-NL" sz="2000" dirty="0"/>
                  <a:t> ultimate step in </a:t>
                </a:r>
                <a:r>
                  <a:rPr lang="nl-NL" sz="2000" dirty="0" err="1"/>
                  <a:t>precision</a:t>
                </a:r>
                <a:endParaRPr lang="nl-NL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CB0A2-DFE0-45E5-9AD1-A1FF656A15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4205"/>
                <a:ext cx="8229600" cy="3646375"/>
              </a:xfrm>
              <a:blipFill>
                <a:blip r:embed="rId2"/>
                <a:stretch>
                  <a:fillRect t="-11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29670-9D1F-4DA9-ABB7-031D3F34BC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47857-8445-4291-AB3D-A1649D0F2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CB0AF-3D66-4A68-86EE-92ACDEEF3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604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00F0-02DD-4716-BE2E-5DADFEB3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637" y="2219084"/>
            <a:ext cx="6780726" cy="705332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b="1" dirty="0"/>
              <a:t>Gracias </a:t>
            </a:r>
            <a:r>
              <a:rPr lang="en-GB" b="1" dirty="0" err="1"/>
              <a:t>por</a:t>
            </a:r>
            <a:r>
              <a:rPr lang="en-GB" b="1" dirty="0"/>
              <a:t> </a:t>
            </a:r>
            <a:r>
              <a:rPr lang="en-GB" b="1" dirty="0" err="1"/>
              <a:t>su</a:t>
            </a:r>
            <a:r>
              <a:rPr lang="en-GB" b="1" dirty="0"/>
              <a:t> </a:t>
            </a:r>
            <a:r>
              <a:rPr lang="en-GB" b="1" dirty="0" err="1"/>
              <a:t>atención</a:t>
            </a:r>
            <a:r>
              <a:rPr lang="en-GB" b="1" dirty="0"/>
              <a:t>!</a:t>
            </a:r>
            <a:endParaRPr lang="en-NL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47857-8445-4291-AB3D-A1649D0F2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5B93072-9E23-2F3D-488D-2E41FA8C24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CA4BB9-9D64-888B-6943-C88BB648F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779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FFDB-BCD4-0896-54E4-823479FBD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Meson mixing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CA9898-146F-942C-9E4D-A63F8620D8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880453"/>
                <a:ext cx="8229600" cy="3316898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/>
                  <a:t>Neutral flavoured mesons (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1800" dirty="0"/>
                  <a:t>) only have </a:t>
                </a:r>
                <a:br>
                  <a:rPr lang="en-GB" sz="1800" dirty="0"/>
                </a:br>
                <a:r>
                  <a:rPr lang="en-GB" sz="1800" dirty="0"/>
                  <a:t>non-zero quantum numbers </a:t>
                </a:r>
                <a:br>
                  <a:rPr lang="en-GB" sz="1800" dirty="0"/>
                </a:br>
                <a:r>
                  <a:rPr lang="en-GB" sz="1800" dirty="0"/>
                  <a:t>that are not invariant for weak interaction!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Very dependent on meson system</a:t>
                </a:r>
              </a:p>
              <a:p>
                <a:r>
                  <a:rPr lang="en-GB" sz="1800" dirty="0"/>
                  <a:t>Described with Hamiltonian,</a:t>
                </a:r>
                <a:br>
                  <a:rPr lang="en-GB" sz="1800" dirty="0"/>
                </a:br>
                <a:r>
                  <a:rPr lang="en-GB" sz="1800" dirty="0"/>
                  <a:t>oscillation frequency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Δm</m:t>
                    </m:r>
                  </m:oMath>
                </a14:m>
                <a:br>
                  <a:rPr lang="en-GB" sz="1800" dirty="0"/>
                </a:br>
                <a:r>
                  <a:rPr lang="en-GB" sz="1800" dirty="0"/>
                  <a:t>and lifetime difference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ΔΓ</m:t>
                    </m:r>
                  </m:oMath>
                </a14:m>
                <a:endParaRPr lang="en-NL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CA9898-146F-942C-9E4D-A63F8620D8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80453"/>
                <a:ext cx="8229600" cy="3316898"/>
              </a:xfrm>
              <a:blipFill>
                <a:blip r:embed="rId2"/>
                <a:stretch>
                  <a:fillRect t="-91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09B8C-5245-66BE-9361-654BD6BA9B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9868C-8330-DDD8-DF1C-3ACC0D50B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EDA3F-469D-A4F8-7A6D-C5732BFC2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7B5B0B-0C09-0B89-1EB1-74AB68196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00" y="137167"/>
            <a:ext cx="2470907" cy="1366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59D9E8-1645-3ABE-36FC-DCC547A46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727" y="1737489"/>
            <a:ext cx="4411037" cy="28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36"/>
    </mc:Choice>
    <mc:Fallback xmlns="">
      <p:transition spd="slow" advTm="98036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D5C2-53EF-4046-911C-6BFB27092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Effective field theory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2D76A-C698-433C-BDFD-227163BC5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9" y="994205"/>
            <a:ext cx="6838858" cy="3203145"/>
          </a:xfrm>
        </p:spPr>
        <p:txBody>
          <a:bodyPr>
            <a:normAutofit/>
          </a:bodyPr>
          <a:lstStyle/>
          <a:p>
            <a:r>
              <a:rPr lang="en-US" sz="2000" dirty="0"/>
              <a:t>Are anomalies consistent with each other?</a:t>
            </a:r>
          </a:p>
          <a:p>
            <a:r>
              <a:rPr lang="en-US" sz="2000" b="1" dirty="0"/>
              <a:t>Use effective field theory at B-hadron scale, </a:t>
            </a:r>
            <a:br>
              <a:rPr lang="en-US" sz="2000" b="1" dirty="0"/>
            </a:br>
            <a:r>
              <a:rPr lang="en-US" sz="2000" b="1" dirty="0"/>
              <a:t>just like beta decay four-point interaction!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6576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F6509-0CA2-424C-A113-92869A14D6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D9774-F13B-4B02-8879-3217B76D5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F4A81-8055-464B-ADB4-365BE6BD4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81714-1A22-4BB6-86D4-47C5952C5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453" y="2210119"/>
            <a:ext cx="6236347" cy="193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4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5ADD-8DCE-DD58-C4F1-9564C5A2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collaboration </a:t>
            </a:r>
            <a:endParaRPr lang="en-N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800A31-45EB-3F94-F5EB-5F6FE64CC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852" y="993775"/>
            <a:ext cx="5982296" cy="358254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2A1A3-612E-20A9-BAE2-BB2C247D69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8691-908C-F59B-AAB4-661E3DFF0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A0F39-2A17-314E-6CD8-D1A198347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5"/>
    </mc:Choice>
    <mc:Fallback xmlns="">
      <p:transition spd="slow" advTm="37415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D5C2-53EF-4046-911C-6BFB2709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4" y="70745"/>
            <a:ext cx="8226854" cy="705332"/>
          </a:xfrm>
        </p:spPr>
        <p:txBody>
          <a:bodyPr>
            <a:normAutofit/>
          </a:bodyPr>
          <a:lstStyle/>
          <a:p>
            <a:r>
              <a:rPr lang="en-US" dirty="0"/>
              <a:t>Effective field theory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F2D76A-C698-433C-BDFD-227163BC57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880451"/>
                <a:ext cx="6033698" cy="360149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1800" dirty="0"/>
                  <a:t>An EFT probes different couplings: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Fermion operators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, Wilson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Grouped by leptonic current: (</a:t>
                </a:r>
                <a:r>
                  <a:rPr lang="en-US" sz="1800" dirty="0">
                    <a:solidFill>
                      <a:srgbClr val="144BDD"/>
                    </a:solidFill>
                  </a:rPr>
                  <a:t>SM</a:t>
                </a:r>
                <a:r>
                  <a:rPr lang="en-US" sz="1800" dirty="0"/>
                  <a:t>,</a:t>
                </a:r>
                <a:r>
                  <a:rPr lang="en-US" sz="1800" dirty="0">
                    <a:solidFill>
                      <a:srgbClr val="FF0000"/>
                    </a:solidFill>
                  </a:rPr>
                  <a:t>NP</a:t>
                </a:r>
                <a:r>
                  <a:rPr lang="en-US" sz="180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sz="1800" dirty="0"/>
                  <a:t> photon penguin</a:t>
                </a: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US" sz="1800" dirty="0"/>
                  <a:t>  (axial) vector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dirty="0"/>
                  <a:t>  (pseudo) scalar</a:t>
                </a:r>
              </a:p>
              <a:p>
                <a:r>
                  <a:rPr lang="en-US" sz="1600" dirty="0"/>
                  <a:t>Note: operators, coefficients with opposite quark current handedness from SM marked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600" dirty="0"/>
                  <a:t> (negligible in SM)</a:t>
                </a:r>
                <a:r>
                  <a:rPr lang="en-US" sz="1800" dirty="0"/>
                  <a:t> </a:t>
                </a:r>
              </a:p>
              <a:p>
                <a:r>
                  <a:rPr lang="en-US" sz="1800" b="1" dirty="0"/>
                  <a:t>Global fits indicate consistent deviation:</a:t>
                </a:r>
                <a:br>
                  <a:rPr lang="en-US" sz="1800" b="1" dirty="0"/>
                </a:br>
                <a:r>
                  <a:rPr lang="en-US" sz="1800" b="1" dirty="0"/>
                  <a:t>universal reduction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sub>
                    </m:sSub>
                  </m:oMath>
                </a14:m>
                <a:r>
                  <a:rPr lang="en-US" sz="1800" dirty="0"/>
                  <a:t>?</a:t>
                </a:r>
                <a:endParaRPr lang="en-US" sz="2600" b="1" dirty="0"/>
              </a:p>
              <a:p>
                <a:pPr marL="36576" indent="0">
                  <a:buNone/>
                </a:pPr>
                <a:endParaRPr lang="en-US" sz="1800" dirty="0"/>
              </a:p>
              <a:p>
                <a:endParaRPr lang="en-US" dirty="0"/>
              </a:p>
              <a:p>
                <a:pPr marL="36576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F2D76A-C698-433C-BDFD-227163BC57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880451"/>
                <a:ext cx="6033698" cy="3601493"/>
              </a:xfrm>
              <a:blipFill>
                <a:blip r:embed="rId2"/>
                <a:stretch>
                  <a:fillRect t="-18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F6509-0CA2-424C-A113-92869A14D6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D9774-F13B-4B02-8879-3217B76D5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F4A81-8055-464B-ADB4-365BE6BD4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33DE92-2D27-4F9C-86DF-DBDE8B0B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078" y="1257117"/>
            <a:ext cx="2832417" cy="6109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964D0C-C292-4049-B9E9-1241CF39A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965" y="137167"/>
            <a:ext cx="3953218" cy="12292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8337A8-EF40-4770-99D0-3390C1CE73DB}"/>
              </a:ext>
            </a:extLst>
          </p:cNvPr>
          <p:cNvGrpSpPr/>
          <p:nvPr/>
        </p:nvGrpSpPr>
        <p:grpSpPr>
          <a:xfrm>
            <a:off x="5848916" y="1623524"/>
            <a:ext cx="3125267" cy="2820939"/>
            <a:chOff x="5672568" y="1623524"/>
            <a:chExt cx="3125267" cy="28209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8B2DA6-041A-4629-812E-2E4FDC91C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2568" y="1623524"/>
              <a:ext cx="2950873" cy="2820939"/>
            </a:xfrm>
            <a:prstGeom prst="rect">
              <a:avLst/>
            </a:prstGeom>
          </p:spPr>
        </p:pic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8DA404C2-E2CF-40C2-BFB2-D0E136B1C5E6}"/>
                </a:ext>
              </a:extLst>
            </p:cNvPr>
            <p:cNvSpPr/>
            <p:nvPr/>
          </p:nvSpPr>
          <p:spPr>
            <a:xfrm>
              <a:off x="7148004" y="2803195"/>
              <a:ext cx="202475" cy="172230"/>
            </a:xfrm>
            <a:prstGeom prst="star5">
              <a:avLst/>
            </a:prstGeom>
            <a:solidFill>
              <a:srgbClr val="FCCC00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77B5EE-58E8-4DDB-BA94-BF8A90753346}"/>
                </a:ext>
              </a:extLst>
            </p:cNvPr>
            <p:cNvSpPr txBox="1"/>
            <p:nvPr/>
          </p:nvSpPr>
          <p:spPr>
            <a:xfrm>
              <a:off x="7227172" y="3007024"/>
              <a:ext cx="544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CCC00"/>
                  </a:solidFill>
                </a:rPr>
                <a:t>SM</a:t>
              </a:r>
              <a:endParaRPr lang="en-GB" b="1" dirty="0">
                <a:solidFill>
                  <a:srgbClr val="FCCC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329A8D-7664-4D61-88B0-3D20F73CE323}"/>
                </a:ext>
              </a:extLst>
            </p:cNvPr>
            <p:cNvSpPr txBox="1"/>
            <p:nvPr/>
          </p:nvSpPr>
          <p:spPr>
            <a:xfrm>
              <a:off x="6150088" y="3515382"/>
              <a:ext cx="264774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/>
                <a:t>[</a:t>
              </a:r>
              <a:r>
                <a:rPr lang="en-GB" sz="1100" dirty="0" err="1"/>
                <a:t>Algueró</a:t>
              </a:r>
              <a:r>
                <a:rPr lang="en-GB" sz="1100" dirty="0"/>
                <a:t> et al., </a:t>
              </a:r>
              <a:br>
                <a:rPr lang="en-GB" sz="1100" dirty="0"/>
              </a:br>
              <a:r>
                <a:rPr lang="en-GB" sz="1100" dirty="0" err="1"/>
                <a:t>Eur.Phys.J.C</a:t>
              </a:r>
              <a:r>
                <a:rPr lang="en-GB" sz="1100" dirty="0"/>
                <a:t> 83, 648 (2023)]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6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diagram, line chart&#10;&#10;Description automatically generated">
            <a:extLst>
              <a:ext uri="{FF2B5EF4-FFF2-40B4-BE49-F238E27FC236}">
                <a16:creationId xmlns:a16="http://schemas.microsoft.com/office/drawing/2014/main" id="{E3A5A245-FE0C-492F-9718-F78128575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824" y="912582"/>
            <a:ext cx="3955714" cy="2723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54DB43-64A2-41D9-811D-3663BEF9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Measurements with electrons at LHCb</a:t>
            </a:r>
            <a:endParaRPr lang="en-GB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C029E-579E-44E6-9716-348CEC726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2253" y="1006022"/>
            <a:ext cx="6074231" cy="3423011"/>
          </a:xfrm>
        </p:spPr>
        <p:txBody>
          <a:bodyPr>
            <a:normAutofit/>
          </a:bodyPr>
          <a:lstStyle/>
          <a:p>
            <a:r>
              <a:rPr lang="en-GB" sz="1500" b="1" dirty="0"/>
              <a:t>Electrons provide extra challenge in LHCb,</a:t>
            </a:r>
            <a:br>
              <a:rPr lang="en-GB" sz="1500" b="1" dirty="0"/>
            </a:br>
            <a:r>
              <a:rPr lang="en-GB" sz="1500" b="1" dirty="0"/>
              <a:t>because of significant bremsstrahlung in material</a:t>
            </a:r>
          </a:p>
          <a:p>
            <a:r>
              <a:rPr lang="en-US" sz="1500" dirty="0"/>
              <a:t>If bremsstrahlung is emitted before magnet,</a:t>
            </a:r>
            <a:br>
              <a:rPr lang="en-US" sz="1500" dirty="0"/>
            </a:br>
            <a:r>
              <a:rPr lang="en-US" sz="1500" dirty="0"/>
              <a:t>momentum is underestimated</a:t>
            </a:r>
          </a:p>
          <a:p>
            <a:r>
              <a:rPr lang="en-US" sz="1500" dirty="0"/>
              <a:t>Recover bremsstrahlung by </a:t>
            </a:r>
            <a:br>
              <a:rPr lang="en-US" sz="1500" dirty="0"/>
            </a:br>
            <a:r>
              <a:rPr lang="en-US" sz="1500" dirty="0"/>
              <a:t>searching for photon clusters in calorimeter </a:t>
            </a:r>
          </a:p>
          <a:p>
            <a:r>
              <a:rPr lang="en-US" sz="1500" dirty="0"/>
              <a:t>If found, correct electron momentum</a:t>
            </a:r>
          </a:p>
          <a:p>
            <a:r>
              <a:rPr lang="en-US" sz="1500" b="1" dirty="0"/>
              <a:t>Still, mass shape worse for electron modes</a:t>
            </a:r>
          </a:p>
          <a:p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0D403-ED05-40AE-895C-EED0CCBD68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A0B75-5423-47AF-86F8-906FC5C4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9E34D-98F1-473E-83D6-65610A348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81EE9-038C-4A34-BB60-A2597E447AA0}"/>
              </a:ext>
            </a:extLst>
          </p:cNvPr>
          <p:cNvSpPr txBox="1"/>
          <p:nvPr/>
        </p:nvSpPr>
        <p:spPr>
          <a:xfrm>
            <a:off x="7362416" y="521830"/>
            <a:ext cx="16459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hlinkClick r:id="rId3"/>
              </a:rPr>
              <a:t>[arXiv:2103.11769]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3147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15"/>
    </mc:Choice>
    <mc:Fallback xmlns="">
      <p:transition spd="slow" advTm="53115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DB43-64A2-41D9-811D-3663BEF9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Measurements with electrons at LHCb</a:t>
            </a:r>
            <a:endParaRPr lang="en-GB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C029E-579E-44E6-9716-348CEC726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2253" y="1006022"/>
            <a:ext cx="6074231" cy="3423011"/>
          </a:xfrm>
        </p:spPr>
        <p:txBody>
          <a:bodyPr>
            <a:normAutofit/>
          </a:bodyPr>
          <a:lstStyle/>
          <a:p>
            <a:r>
              <a:rPr lang="en-GB" sz="1500" b="1" dirty="0"/>
              <a:t>Electrons provide extra challenge in LHCb,</a:t>
            </a:r>
            <a:br>
              <a:rPr lang="en-GB" sz="1500" b="1" dirty="0"/>
            </a:br>
            <a:r>
              <a:rPr lang="en-GB" sz="1500" b="1" dirty="0"/>
              <a:t>because of significant bremsstrahlung in material</a:t>
            </a:r>
          </a:p>
          <a:p>
            <a:r>
              <a:rPr lang="en-US" sz="1500" dirty="0"/>
              <a:t>If bremsstrahlung is emitted before magnet,</a:t>
            </a:r>
            <a:br>
              <a:rPr lang="en-US" sz="1500" dirty="0"/>
            </a:br>
            <a:r>
              <a:rPr lang="en-US" sz="1500" dirty="0"/>
              <a:t>momentum is underestimated</a:t>
            </a:r>
          </a:p>
          <a:p>
            <a:r>
              <a:rPr lang="en-US" sz="1500" dirty="0"/>
              <a:t>Recover bremsstrahlung by </a:t>
            </a:r>
            <a:br>
              <a:rPr lang="en-US" sz="1500" dirty="0"/>
            </a:br>
            <a:r>
              <a:rPr lang="en-US" sz="1500" dirty="0"/>
              <a:t>searching for photon clusters in calorimeter </a:t>
            </a:r>
          </a:p>
          <a:p>
            <a:r>
              <a:rPr lang="en-US" sz="1500" dirty="0"/>
              <a:t>If found, correct electron momentum</a:t>
            </a:r>
          </a:p>
          <a:p>
            <a:r>
              <a:rPr lang="en-US" sz="1500" b="1" dirty="0"/>
              <a:t>Still, mass shape worse for electron modes</a:t>
            </a:r>
          </a:p>
          <a:p>
            <a:endParaRPr lang="en-US" sz="1500" dirty="0"/>
          </a:p>
          <a:p>
            <a:r>
              <a:rPr lang="en-US" sz="1500" b="1" dirty="0"/>
              <a:t>Additionally, electrons more difficult for hardware trigger (than muons)</a:t>
            </a:r>
          </a:p>
          <a:p>
            <a:r>
              <a:rPr lang="en-US" sz="1500" dirty="0"/>
              <a:t>Electron sample divided based on hardware trigger category: electron, rest-of-event, or hadron trigger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0D403-ED05-40AE-895C-EED0CCBD68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A0B75-5423-47AF-86F8-906FC5C4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9E34D-98F1-473E-83D6-65610A348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81EE9-038C-4A34-BB60-A2597E447AA0}"/>
              </a:ext>
            </a:extLst>
          </p:cNvPr>
          <p:cNvSpPr txBox="1"/>
          <p:nvPr/>
        </p:nvSpPr>
        <p:spPr>
          <a:xfrm>
            <a:off x="7362416" y="521830"/>
            <a:ext cx="16459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hlinkClick r:id="rId2"/>
              </a:rPr>
              <a:t>[arXiv:2103.11769]</a:t>
            </a:r>
            <a:endParaRPr lang="en-GB" sz="1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BE1D99-352B-4E8A-A37F-A51AB125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02" y="1510188"/>
            <a:ext cx="4923371" cy="19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2"/>
    </mc:Choice>
    <mc:Fallback xmlns="">
      <p:transition spd="slow" advTm="29622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69E5F16-9C29-447B-A32A-BA40FB713A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000" dirty="0"/>
                  <a:t>Leptonic: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000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30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3000" dirty="0"/>
                  <a:t> decays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69E5F16-9C29-447B-A32A-BA40FB713A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88" t="-4348" b="-1217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FADD7F-6F7B-44A2-81A6-629FCCACB4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880452"/>
                <a:ext cx="5604388" cy="3852037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Excellent decays to study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𝑙𝑙</m:t>
                    </m:r>
                  </m:oMath>
                </a14:m>
                <a:r>
                  <a:rPr lang="en-US" sz="1800" dirty="0"/>
                  <a:t> transition</a:t>
                </a:r>
                <a:endParaRPr lang="en-US" sz="1300" dirty="0"/>
              </a:p>
              <a:p>
                <a:pPr lvl="1"/>
                <a:r>
                  <a:rPr lang="en-US" sz="1300" b="1" dirty="0"/>
                  <a:t>Precise theory predictions (4% uncertainty)</a:t>
                </a:r>
                <a:endParaRPr lang="en-US" sz="1300" dirty="0"/>
              </a:p>
              <a:p>
                <a:pPr lvl="1"/>
                <a:r>
                  <a:rPr lang="en-US" sz="1300" dirty="0"/>
                  <a:t>Helicity suppression: </a:t>
                </a:r>
                <a:r>
                  <a:rPr lang="en-US" sz="1300" b="1" dirty="0"/>
                  <a:t>very rare in SM</a:t>
                </a:r>
              </a:p>
              <a:p>
                <a:pPr lvl="1"/>
                <a:r>
                  <a:rPr lang="en-US" sz="1300" b="1" dirty="0"/>
                  <a:t>Scalar contributions not helicity suppressed</a:t>
                </a:r>
                <a:br>
                  <a:rPr lang="en-US" sz="1300" b="1" dirty="0"/>
                </a:br>
                <a14:m>
                  <m:oMath xmlns:m="http://schemas.openxmlformats.org/officeDocument/2006/math">
                    <m:r>
                      <a:rPr lang="en-US" sz="13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300" b="1" dirty="0"/>
                  <a:t> enhanced relative to SM! </a:t>
                </a:r>
              </a:p>
              <a:p>
                <a:r>
                  <a:rPr lang="en-US" sz="1800" dirty="0"/>
                  <a:t>Only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18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 in current experimental reach</a:t>
                </a:r>
              </a:p>
              <a:p>
                <a:pPr marL="36576" indent="0">
                  <a:buNone/>
                </a:pPr>
                <a:endParaRPr lang="en-US" sz="1800" dirty="0"/>
              </a:p>
              <a:p>
                <a:pPr marL="36576" indent="0">
                  <a:buNone/>
                </a:pPr>
                <a:endParaRPr lang="en-US" sz="1800" dirty="0"/>
              </a:p>
              <a:p>
                <a:r>
                  <a:rPr lang="en-US" sz="1800" dirty="0"/>
                  <a:t>Predictions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1400" b="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3.66±0.14</m:t>
                        </m:r>
                      </m:e>
                    </m:d>
                    <m:sSup>
                      <m:sSup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sz="1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/>
                          <m:sup>
                            <m:r>
                              <a:rPr lang="en-US" sz="1400" b="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1.03±0.05</m:t>
                        </m:r>
                      </m:e>
                    </m:d>
                    <m:sSup>
                      <m:sSup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en-US" sz="1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/>
                              <m:sup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den>
                    </m:f>
                    <m:r>
                      <a:rPr lang="en-US" sz="1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0.0281±0.0006</m:t>
                    </m:r>
                  </m:oMath>
                </a14:m>
                <a:r>
                  <a:rPr lang="en-US" sz="1400" dirty="0"/>
                  <a:t> (extra clean test)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FADD7F-6F7B-44A2-81A6-629FCCACB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880452"/>
                <a:ext cx="5604388" cy="3852037"/>
              </a:xfrm>
              <a:blipFill>
                <a:blip r:embed="rId3"/>
                <a:stretch>
                  <a:fillRect t="-7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CF670-402F-4C03-B04F-2F6081CF89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6FAAD-9FFF-4CA3-8D90-47394CC16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D8B02-BA74-4F28-B259-D6F02D67D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89B189BA-488D-4FE3-8076-D8FC00901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164" y="647455"/>
            <a:ext cx="2622466" cy="1186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C3E494-6808-4282-B82E-368AE1CF4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900" y="2514350"/>
            <a:ext cx="3580467" cy="2045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81CFE3-90D1-4D89-9AAC-278972902BAC}"/>
              </a:ext>
            </a:extLst>
          </p:cNvPr>
          <p:cNvSpPr txBox="1"/>
          <p:nvPr/>
        </p:nvSpPr>
        <p:spPr>
          <a:xfrm>
            <a:off x="5787058" y="2020456"/>
            <a:ext cx="3213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Fleischer et al., JHEP 05 (2017) 156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849DD3-8EE1-8CF6-6823-8363D10467C7}"/>
              </a:ext>
            </a:extLst>
          </p:cNvPr>
          <p:cNvSpPr txBox="1"/>
          <p:nvPr/>
        </p:nvSpPr>
        <p:spPr>
          <a:xfrm>
            <a:off x="2178844" y="291541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u="none" strike="noStrike" baseline="0" dirty="0">
                <a:latin typeface="+mj-lt"/>
              </a:rPr>
              <a:t>Bobeth et al. PRL 112 (2014) 101801 </a:t>
            </a:r>
          </a:p>
          <a:p>
            <a:r>
              <a:rPr lang="en-GB" sz="1400" b="0" i="0" u="none" strike="noStrike" baseline="0" dirty="0" err="1">
                <a:latin typeface="+mj-lt"/>
              </a:rPr>
              <a:t>Beneke</a:t>
            </a:r>
            <a:r>
              <a:rPr lang="en-GB" sz="1400" b="0" i="0" u="none" strike="noStrike" baseline="0" dirty="0">
                <a:latin typeface="+mj-lt"/>
              </a:rPr>
              <a:t> et al. JHEP 10 (2019) 232 </a:t>
            </a:r>
            <a:endParaRPr lang="en-NL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08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7"/>
    </mc:Choice>
    <mc:Fallback xmlns="">
      <p:transition spd="slow" advTm="108957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8B91AC-0C25-4EFD-B53B-5DB25F9155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000" dirty="0"/>
                  <a:t>Searching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3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sz="30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3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8B91AC-0C25-4EFD-B53B-5DB25F9155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88" b="-165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BF0D8-6EAA-43BD-9EB6-EACFE9CA4F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3DA10C51-8E43-424E-95F6-1B968B29A3D6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LHCb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performance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results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upgrade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Mulder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SILAFAE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XV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3DA10C51-8E43-424E-95F6-1B968B29A3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blipFill>
                <a:blip r:embed="rId3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A8B05-5B67-4FD9-B151-0D57300CE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0BE33-BD02-4056-AD44-41CBA3B25F37}"/>
              </a:ext>
            </a:extLst>
          </p:cNvPr>
          <p:cNvSpPr txBox="1"/>
          <p:nvPr/>
        </p:nvSpPr>
        <p:spPr>
          <a:xfrm>
            <a:off x="5498193" y="596378"/>
            <a:ext cx="25228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[PRL 120 (2018) 061801]</a:t>
            </a:r>
            <a:endParaRPr lang="en-GB" sz="1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0D1B5C-68A0-371B-A97F-CEE539FDC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024" y="965642"/>
            <a:ext cx="6499952" cy="2137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1877E6-E614-30F8-C860-D893D560A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511" y="3050327"/>
            <a:ext cx="2480476" cy="16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7"/>
    </mc:Choice>
    <mc:Fallback xmlns="">
      <p:transition spd="slow" advTm="19647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6F846D-C289-4546-9533-E1D373101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165" y="1098193"/>
            <a:ext cx="5323114" cy="3438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8B91AC-0C25-4EFD-B53B-5DB25F9155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000" dirty="0"/>
                  <a:t>Branching fraction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3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sz="30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3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3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8B91AC-0C25-4EFD-B53B-5DB25F9155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788" b="-165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BF0D8-6EAA-43BD-9EB6-EACFE9CA4F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3DA10C51-8E43-424E-95F6-1B968B29A3D6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LHCb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performance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results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upgrade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Mulder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SILAFAE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XV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3DA10C51-8E43-424E-95F6-1B968B29A3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blipFill>
                <a:blip r:embed="rId4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A8B05-5B67-4FD9-B151-0D57300CE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8810A9-BAB1-48B9-ACF1-5CD0983E240D}"/>
                  </a:ext>
                </a:extLst>
              </p:cNvPr>
              <p:cNvSpPr txBox="1"/>
              <p:nvPr/>
            </p:nvSpPr>
            <p:spPr>
              <a:xfrm>
                <a:off x="45721" y="895354"/>
                <a:ext cx="6845494" cy="3599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sz="2000" b="1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000" b="1" i="1" dirty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en-US" sz="2000" b="1" i="1" dirty="0">
                    <a:solidFill>
                      <a:srgbClr val="080808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dirty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1" i="1" dirty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𝟎𝟗</m:t>
                            </m:r>
                          </m:e>
                          <m:sub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𝟒𝟑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sub>
                          <m:sup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𝟒𝟔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1" i="1" dirty="0" smtClean="0">
                                <a:solidFill>
                                  <a:srgbClr val="080808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lang="en-US" sz="2000" b="1" i="1" dirty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dirty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1" i="1" dirty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dirty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dirty="0" smtClean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GB" sz="2000" b="1" dirty="0">
                    <a:solidFill>
                      <a:srgbClr val="080808"/>
                    </a:solidFill>
                  </a:rPr>
                  <a:t>  </a:t>
                </a:r>
                <a:br>
                  <a:rPr lang="en-GB" sz="2000" b="1" dirty="0">
                    <a:solidFill>
                      <a:srgbClr val="080808"/>
                    </a:solidFill>
                  </a:rPr>
                </a:br>
                <a:r>
                  <a:rPr lang="en-GB" b="1" dirty="0">
                    <a:solidFill>
                      <a:srgbClr val="080808"/>
                    </a:solidFill>
                  </a:rPr>
                  <a:t>with significance &gt; 10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en-US" b="1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80808"/>
                    </a:solidFill>
                  </a:rPr>
                  <a:t>Similar uncertainty to </a:t>
                </a:r>
                <a:br>
                  <a:rPr lang="en-US" b="1" dirty="0">
                    <a:solidFill>
                      <a:srgbClr val="080808"/>
                    </a:solidFill>
                  </a:rPr>
                </a:br>
                <a:r>
                  <a:rPr lang="en-US" b="1" dirty="0">
                    <a:solidFill>
                      <a:srgbClr val="080808"/>
                    </a:solidFill>
                  </a:rPr>
                  <a:t>previous LHC combination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/>
                      <m:sup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i="1" dirty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80808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i="1" dirty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>
                    <a:solidFill>
                      <a:srgbClr val="080808"/>
                    </a:solidFill>
                  </a:rPr>
                  <a:t> </a:t>
                </a:r>
                <a:br>
                  <a:rPr lang="en-GB" dirty="0">
                    <a:solidFill>
                      <a:srgbClr val="080808"/>
                    </a:solidFill>
                  </a:rPr>
                </a:br>
                <a:r>
                  <a:rPr lang="en-GB" dirty="0">
                    <a:solidFill>
                      <a:srgbClr val="080808"/>
                    </a:solidFill>
                  </a:rPr>
                  <a:t>compatible with background-</a:t>
                </a:r>
                <a:br>
                  <a:rPr lang="en-GB" dirty="0">
                    <a:solidFill>
                      <a:srgbClr val="080808"/>
                    </a:solidFill>
                  </a:rPr>
                </a:br>
                <a:r>
                  <a:rPr lang="en-GB" dirty="0">
                    <a:solidFill>
                      <a:srgbClr val="080808"/>
                    </a:solidFill>
                  </a:rPr>
                  <a:t>only at 1.7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>
                    <a:solidFill>
                      <a:srgbClr val="080808"/>
                    </a:solidFill>
                  </a:rPr>
                  <a:t>, 1.5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>
                    <a:solidFill>
                      <a:srgbClr val="080808"/>
                    </a:solidFill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80808"/>
                    </a:solidFill>
                  </a:rPr>
                  <a:t>Measurement of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b="0" i="1" dirty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b="0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dirty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dirty="0">
                            <a:solidFill>
                              <a:srgbClr val="08080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dirty="0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GB" dirty="0">
                    <a:solidFill>
                      <a:srgbClr val="080808"/>
                    </a:solidFill>
                  </a:rPr>
                </a:br>
                <a:r>
                  <a:rPr lang="en-GB" dirty="0">
                    <a:solidFill>
                      <a:srgbClr val="080808"/>
                    </a:solidFill>
                  </a:rPr>
                  <a:t>is testing CP state of decay</a:t>
                </a:r>
                <a:br>
                  <a:rPr lang="en-GB" dirty="0">
                    <a:solidFill>
                      <a:srgbClr val="080808"/>
                    </a:solidFill>
                  </a:rPr>
                </a:br>
                <a:r>
                  <a:rPr lang="en-GB" dirty="0">
                    <a:solidFill>
                      <a:srgbClr val="080808"/>
                    </a:solidFill>
                  </a:rPr>
                  <a:t>(more data needed)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8810A9-BAB1-48B9-ACF1-5CD0983E2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1" y="895354"/>
                <a:ext cx="6845494" cy="3599383"/>
              </a:xfrm>
              <a:prstGeom prst="rect">
                <a:avLst/>
              </a:prstGeom>
              <a:blipFill>
                <a:blip r:embed="rId5"/>
                <a:stretch>
                  <a:fillRect l="-802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C10BE33-BD02-4056-AD44-41CBA3B25F37}"/>
              </a:ext>
            </a:extLst>
          </p:cNvPr>
          <p:cNvSpPr txBox="1"/>
          <p:nvPr/>
        </p:nvSpPr>
        <p:spPr>
          <a:xfrm>
            <a:off x="5498193" y="811460"/>
            <a:ext cx="4575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[LHCb-PAPER-2021-007]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75710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"/>
    </mc:Choice>
    <mc:Fallback xmlns="">
      <p:transition spd="slow" advTm="4678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C3A7D6-A262-4BB4-B60A-CAE98FCE7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647" y="2802245"/>
            <a:ext cx="6780725" cy="1892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721A65-8AE9-4D31-A311-E2382CEF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Effective lifetime</a:t>
            </a:r>
            <a:endParaRPr lang="en-GB" sz="3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F5FAE0-16D9-45CE-9C4E-4177558C52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94205"/>
                <a:ext cx="7237926" cy="347302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500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5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5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500" dirty="0"/>
                  <a:t> decay proceeds through CP-odd state in SM; </a:t>
                </a:r>
              </a:p>
              <a:p>
                <a:r>
                  <a:rPr lang="en-US" sz="1500" dirty="0"/>
                  <a:t>CP-even, CP-odd states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1500" dirty="0"/>
                  <a:t> have different lifetime </a:t>
                </a:r>
                <a:r>
                  <a:rPr lang="en-US" sz="1500" dirty="0">
                    <a:sym typeface="Wingdings" panose="05000000000000000000" pitchFamily="2" charset="2"/>
                  </a:rPr>
                  <a:t> </a:t>
                </a:r>
                <a:br>
                  <a:rPr lang="en-US" sz="1500" dirty="0">
                    <a:sym typeface="Wingdings" panose="05000000000000000000" pitchFamily="2" charset="2"/>
                  </a:rPr>
                </a:br>
                <a:r>
                  <a:rPr lang="en-US" sz="1500" b="1" dirty="0"/>
                  <a:t>measure effective lifetime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1500" b="1" i="1" smtClean="0"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</m:oMath>
                </a14:m>
                <a:r>
                  <a:rPr lang="en-US" sz="1500" b="1" dirty="0"/>
                  <a:t> to test CP-even contribution, scalar NP </a:t>
                </a:r>
                <a:endParaRPr lang="en-US" sz="15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𝝉</m:t>
                    </m:r>
                    <m:d>
                      <m:dPr>
                        <m:ctrlPr>
                          <a:rPr lang="en-US" sz="15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500" b="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500" b="1" i="1" dirty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1500" b="1" i="1" dirty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1500" b="1" i="1" dirty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sz="1500" b="1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5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1" i="1" dirty="0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500" b="1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5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1" i="1" dirty="0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sz="1500" b="1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𝟎𝟕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𝟐𝟗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𝟎𝟑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00" b="1" dirty="0" err="1"/>
                  <a:t>ps</a:t>
                </a:r>
                <a:r>
                  <a:rPr lang="en-US" sz="1500" b="1" dirty="0"/>
                  <a:t>  </a:t>
                </a:r>
                <a:r>
                  <a:rPr lang="en-US" sz="1500" dirty="0"/>
                  <a:t>(previously </a:t>
                </a:r>
                <a14:m>
                  <m:oMath xmlns:m="http://schemas.openxmlformats.org/officeDocument/2006/math">
                    <m:r>
                      <a:rPr lang="en-US" sz="1500" i="1" dirty="0">
                        <a:latin typeface="Cambria Math" panose="02040503050406030204" pitchFamily="18" charset="0"/>
                      </a:rPr>
                      <m:t>2.</m:t>
                    </m:r>
                    <m:r>
                      <a:rPr lang="en-US" sz="1500" b="0" i="1" dirty="0" smtClean="0">
                        <a:latin typeface="Cambria Math" panose="02040503050406030204" pitchFamily="18" charset="0"/>
                      </a:rPr>
                      <m:t>04</m:t>
                    </m:r>
                    <m:r>
                      <a:rPr lang="en-US" sz="1500" i="1" dirty="0">
                        <a:latin typeface="Cambria Math" panose="02040503050406030204" pitchFamily="18" charset="0"/>
                      </a:rPr>
                      <m:t>±0.</m:t>
                    </m:r>
                    <m:r>
                      <a:rPr lang="en-US" sz="1500" b="0" i="1" dirty="0" smtClean="0">
                        <a:latin typeface="Cambria Math" panose="02040503050406030204" pitchFamily="18" charset="0"/>
                      </a:rPr>
                      <m:t>44±0.05</m:t>
                    </m:r>
                  </m:oMath>
                </a14:m>
                <a:r>
                  <a:rPr lang="en-US" sz="1500" dirty="0"/>
                  <a:t> ps)</a:t>
                </a:r>
              </a:p>
              <a:p>
                <a:r>
                  <a:rPr lang="en-US" sz="1500" dirty="0"/>
                  <a:t>1.5 sigma from SM</a:t>
                </a:r>
                <a14:m>
                  <m:oMath xmlns:m="http://schemas.openxmlformats.org/officeDocument/2006/math">
                    <m:r>
                      <a:rPr lang="en-US" sz="1500" b="0" i="1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500" dirty="0"/>
                  <a:t>2.2 sigma from extreme non-SM</a:t>
                </a:r>
                <a:endParaRPr lang="en-GB" sz="1500" dirty="0"/>
              </a:p>
              <a:p>
                <a:r>
                  <a:rPr lang="en-GB" sz="1500" b="1" dirty="0"/>
                  <a:t>Run 3 data needed to start providing significant constraints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F5FAE0-16D9-45CE-9C4E-4177558C52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94205"/>
                <a:ext cx="7237926" cy="347302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4692F-A0D9-4CB0-8E45-8FD16FA34E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NL"/>
              <a:t>6 November, 2024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B5FB5703-A4FD-4D21-A111-E5ACBA5CB189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LHCb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performance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results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upgrade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Mulder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SILAFAE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XV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B5FB5703-A4FD-4D21-A111-E5ACBA5CB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blipFill>
                <a:blip r:embed="rId4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DA54D-D1BE-4256-A4D3-DA4AE4C3F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86EAE-0BB7-4D67-A304-5B507E61C922}"/>
              </a:ext>
            </a:extLst>
          </p:cNvPr>
          <p:cNvSpPr txBox="1"/>
          <p:nvPr/>
        </p:nvSpPr>
        <p:spPr>
          <a:xfrm>
            <a:off x="5394960" y="32908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[LHCb-PAPER-2021-007]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1779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21"/>
    </mc:Choice>
    <mc:Fallback xmlns="">
      <p:transition spd="slow" advTm="60621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38D5-3435-CECC-109B-BD6B0F4B4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Plume and SMOG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672DC-64A9-F9BC-2E51-081AE6A204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BCFDA-43C2-A534-A614-C69AC16E9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C8994-E25A-EE7B-3C96-C39C4149E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2F342-6B99-0C72-D42B-D902695E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66" y="2383965"/>
            <a:ext cx="2950680" cy="1945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5BDB2E-C3D7-779D-576B-E9BADD0F9C43}"/>
              </a:ext>
            </a:extLst>
          </p:cNvPr>
          <p:cNvSpPr txBox="1"/>
          <p:nvPr/>
        </p:nvSpPr>
        <p:spPr>
          <a:xfrm>
            <a:off x="283307" y="884821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500" b="1" i="0" u="none" strike="noStrike" baseline="0" dirty="0">
                <a:solidFill>
                  <a:srgbClr val="080808"/>
                </a:solidFill>
                <a:latin typeface="ArialMT"/>
              </a:rPr>
              <a:t>Probe for </a:t>
            </a:r>
            <a:r>
              <a:rPr lang="en-GB" sz="1500" b="1" i="0" u="none" strike="noStrike" baseline="0" dirty="0" err="1">
                <a:solidFill>
                  <a:srgbClr val="080808"/>
                </a:solidFill>
                <a:latin typeface="ArialMT"/>
              </a:rPr>
              <a:t>LUminosity</a:t>
            </a:r>
            <a:r>
              <a:rPr lang="en-GB" sz="1500" b="1" i="0" u="none" strike="noStrike" baseline="0" dirty="0">
                <a:solidFill>
                  <a:srgbClr val="080808"/>
                </a:solidFill>
                <a:latin typeface="ArialMT"/>
              </a:rPr>
              <a:t> </a:t>
            </a:r>
            <a:r>
              <a:rPr lang="en-GB" sz="1500" b="1" i="0" u="none" strike="noStrike" baseline="0" dirty="0" err="1">
                <a:solidFill>
                  <a:srgbClr val="080808"/>
                </a:solidFill>
                <a:latin typeface="ArialMT"/>
              </a:rPr>
              <a:t>MEasurement</a:t>
            </a:r>
            <a:r>
              <a:rPr lang="en-GB" sz="1500" b="1" i="0" u="none" strike="noStrike" baseline="0" dirty="0">
                <a:solidFill>
                  <a:srgbClr val="080808"/>
                </a:solidFill>
                <a:latin typeface="ArialMT"/>
              </a:rPr>
              <a:t> (PLUME):</a:t>
            </a:r>
            <a:br>
              <a:rPr lang="en-GB" sz="1500" b="1" i="0" u="none" strike="noStrike" baseline="0" dirty="0">
                <a:solidFill>
                  <a:srgbClr val="080808"/>
                </a:solidFill>
                <a:latin typeface="ArialMT"/>
              </a:rPr>
            </a:br>
            <a:r>
              <a:rPr lang="en-GB" sz="1500" b="1" i="0" u="none" strike="noStrike" baseline="0" dirty="0">
                <a:solidFill>
                  <a:srgbClr val="080808"/>
                </a:solidFill>
                <a:latin typeface="ArialMT"/>
              </a:rPr>
              <a:t>new dedicated luminometer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80808"/>
                </a:solidFill>
                <a:latin typeface="ArialMT"/>
              </a:rPr>
              <a:t>Q</a:t>
            </a: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uartz tablets + PMTs for </a:t>
            </a:r>
            <a:r>
              <a:rPr lang="en-GB" sz="1500" b="0" i="0" u="none" strike="noStrike" baseline="0" dirty="0" err="1">
                <a:solidFill>
                  <a:srgbClr val="080808"/>
                </a:solidFill>
                <a:latin typeface="ArialMT"/>
              </a:rPr>
              <a:t>online+offline</a:t>
            </a: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 per- bunch luminosity measurement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500" b="1" i="0" u="none" strike="noStrike" baseline="0" dirty="0">
                <a:solidFill>
                  <a:srgbClr val="080808"/>
                </a:solidFill>
                <a:latin typeface="ArialMT"/>
              </a:rPr>
              <a:t>Running continuously, accurate luminosity estimate</a:t>
            </a:r>
          </a:p>
          <a:p>
            <a:pPr algn="l"/>
            <a:b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</a:br>
            <a:r>
              <a:rPr lang="en-GB" sz="1500" b="1" i="0" u="none" strike="noStrike" baseline="0" dirty="0">
                <a:solidFill>
                  <a:srgbClr val="080808"/>
                </a:solidFill>
                <a:latin typeface="ArialMT"/>
              </a:rPr>
              <a:t>SMOG2 gas system for fixed-target physics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New storage cell for gas upstream of </a:t>
            </a:r>
            <a:b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</a:b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nominal interaction point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Gas density increased by up to two orders</a:t>
            </a:r>
            <a:b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</a:b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of magnitude → much higher luminosity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Gas targets: He, Ne, </a:t>
            </a:r>
            <a:r>
              <a:rPr lang="en-GB" sz="1500" b="0" i="0" u="none" strike="noStrike" baseline="0" dirty="0" err="1">
                <a:solidFill>
                  <a:srgbClr val="080808"/>
                </a:solidFill>
                <a:latin typeface="ArialMT"/>
              </a:rPr>
              <a:t>Ar</a:t>
            </a: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 </a:t>
            </a:r>
            <a:b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</a:b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(+ possibly H2, D2, N2, Kr, Xe)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500" b="0" i="0" u="none" strike="noStrike" baseline="0" dirty="0">
                <a:solidFill>
                  <a:srgbClr val="080808"/>
                </a:solidFill>
                <a:latin typeface="ArialMT"/>
              </a:rPr>
              <a:t>Simultaneous p-p and p-gas data taking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rgbClr val="080808"/>
                </a:solidFill>
                <a:latin typeface="ArialMT"/>
              </a:rPr>
              <a:t>Running smoothly and data taken in parallel</a:t>
            </a:r>
            <a:endParaRPr lang="en-NL" sz="1500" b="1" dirty="0">
              <a:solidFill>
                <a:srgbClr val="08080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49DD62-C4EF-BD0F-E458-5BE9E5BF2740}"/>
              </a:ext>
            </a:extLst>
          </p:cNvPr>
          <p:cNvSpPr txBox="1"/>
          <p:nvPr/>
        </p:nvSpPr>
        <p:spPr>
          <a:xfrm>
            <a:off x="4855307" y="51112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latin typeface="Helvetica" panose="020B0604020202020204" pitchFamily="34" charset="0"/>
              </a:rPr>
              <a:t>CERN-LHCC-2021-002</a:t>
            </a:r>
            <a:endParaRPr lang="en-NL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B9353-BCD3-91A1-C437-F396FCDC23AD}"/>
              </a:ext>
            </a:extLst>
          </p:cNvPr>
          <p:cNvSpPr txBox="1"/>
          <p:nvPr/>
        </p:nvSpPr>
        <p:spPr>
          <a:xfrm>
            <a:off x="5155642" y="4329586"/>
            <a:ext cx="4713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latin typeface="Helvetica" panose="020B0604020202020204" pitchFamily="34" charset="0"/>
              </a:rPr>
              <a:t>CERN-LHCC-2019-005</a:t>
            </a:r>
            <a:endParaRPr lang="en-NL" sz="14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EFFF1C8-5F96-EA43-F641-BB7E13CEB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14308" y="966558"/>
            <a:ext cx="2006497" cy="1968536"/>
          </a:xfrm>
        </p:spPr>
      </p:pic>
    </p:spTree>
    <p:extLst>
      <p:ext uri="{BB962C8B-B14F-4D97-AF65-F5344CB8AC3E}">
        <p14:creationId xmlns:p14="http://schemas.microsoft.com/office/powerpoint/2010/main" val="7356737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E00468-0383-EF57-DB84-B18E057F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LHCb Upgrade 2 detector</a:t>
            </a:r>
            <a:endParaRPr lang="en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F08ACDBF-47EA-2278-8628-85904E5BE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0473" y="993775"/>
            <a:ext cx="4443053" cy="3203575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E24A4E-AF7D-6DE0-4FEB-33019B9131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B0C007-EE8A-8545-8226-6DF56CC14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2AA802-EC6C-D042-849B-5A82C70F4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117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6F6BCE-9C5E-9C50-0EC3-B7057F09D8A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Advantages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/>
                  <a:t>-hadrons</a:t>
                </a:r>
                <a:endParaRPr lang="en-NL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6F6BCE-9C5E-9C50-0EC3-B7057F09D8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417" t="-8696" b="-2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4F562-5954-0B17-54DF-1C5916E6E9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7594" y="994205"/>
                <a:ext cx="6157451" cy="320314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Heaviest quark forming hadrons decaying weakly</a:t>
                </a:r>
              </a:p>
              <a:p>
                <a:r>
                  <a:rPr lang="en-GB" dirty="0"/>
                  <a:t>Many possible decay modes, </a:t>
                </a:r>
                <a:br>
                  <a:rPr lang="en-GB" dirty="0"/>
                </a:br>
                <a:r>
                  <a:rPr lang="en-GB" dirty="0"/>
                  <a:t>and even more observables!</a:t>
                </a:r>
              </a:p>
              <a:p>
                <a:pPr lvl="1"/>
                <a:r>
                  <a:rPr lang="en-GB" dirty="0"/>
                  <a:t>Very rich spectrum of possibilities!</a:t>
                </a:r>
              </a:p>
              <a:p>
                <a:pPr lvl="1"/>
                <a:r>
                  <a:rPr lang="en-GB" dirty="0"/>
                  <a:t>O(600) modes (incl. searches)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/>
                  <a:t>, O(100)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GB" dirty="0"/>
              </a:p>
              <a:p>
                <a:r>
                  <a:rPr lang="en-GB" dirty="0"/>
                  <a:t>Weak decay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GB" dirty="0"/>
                  <a:t>-hadron crosses generations:</a:t>
                </a:r>
              </a:p>
              <a:p>
                <a:pPr lvl="1"/>
                <a:r>
                  <a:rPr lang="en-GB" dirty="0"/>
                  <a:t>No large branching fractions (largest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5%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Sensitive to small SM and New Physics effects!</a:t>
                </a:r>
              </a:p>
              <a:p>
                <a:r>
                  <a:rPr lang="en-GB" dirty="0"/>
                  <a:t>Lifetime and boost at </a:t>
                </a:r>
                <a:r>
                  <a:rPr lang="en-GB" dirty="0" err="1"/>
                  <a:t>LHCb</a:t>
                </a:r>
                <a:r>
                  <a:rPr lang="en-GB" dirty="0"/>
                  <a:t> give decay length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(1 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; precise lifetime measurement possible</a:t>
                </a:r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4F562-5954-0B17-54DF-1C5916E6E9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7594" y="994205"/>
                <a:ext cx="6157451" cy="3203145"/>
              </a:xfrm>
              <a:blipFill>
                <a:blip r:embed="rId3"/>
                <a:stretch>
                  <a:fillRect t="-1141" b="-38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6DB71-21AF-63DB-C574-D2D29D7C3F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8BC22-B9A9-A7D7-086D-070DFB19A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5B6F0-D4B1-B337-6CD1-87B49DD45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0"/>
    </mc:Choice>
    <mc:Fallback xmlns="">
      <p:transition spd="slow" advTm="5617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40DC-F977-1646-5229-D18E0238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Run 1 &amp; 2 data taking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77E9F-6F65-DE42-5171-FAF86525F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5533" y="994205"/>
                <a:ext cx="8441267" cy="3203145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/>
                  <a:t>Running with LHC luminosity levelling</a:t>
                </a:r>
                <a:br>
                  <a:rPr lang="en-GB" sz="1800" dirty="0"/>
                </a:br>
                <a:r>
                  <a:rPr lang="en-GB" sz="1800" dirty="0"/>
                  <a:t>(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=4×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p>
                    </m:sSup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1800" dirty="0"/>
                  <a:t>, 2x design luminosity)</a:t>
                </a:r>
                <a:br>
                  <a:rPr lang="en-GB" sz="1800" dirty="0"/>
                </a:br>
                <a:r>
                  <a:rPr lang="en-GB" sz="1800" b="1" dirty="0">
                    <a:sym typeface="Wingdings" panose="05000000000000000000" pitchFamily="2" charset="2"/>
                  </a:rPr>
                  <a:t> stable data-taking conditions</a:t>
                </a:r>
                <a:endParaRPr lang="en-GB" sz="1800" dirty="0"/>
              </a:p>
              <a:p>
                <a:r>
                  <a:rPr lang="en-GB" sz="1800" dirty="0"/>
                  <a:t>Corresponds to 1.5 interactions </a:t>
                </a:r>
                <a:br>
                  <a:rPr lang="en-GB" sz="1800" dirty="0"/>
                </a:br>
                <a:r>
                  <a:rPr lang="en-GB" sz="1800" dirty="0"/>
                  <a:t>per bunch crossing</a:t>
                </a:r>
                <a:br>
                  <a:rPr lang="en-GB" sz="1800" dirty="0"/>
                </a:b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/>
                  <a:t>Total of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9 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1800" dirty="0"/>
                  <a:t> collected</a:t>
                </a:r>
                <a:br>
                  <a:rPr lang="en-GB" sz="1800" dirty="0"/>
                </a:br>
                <a:r>
                  <a:rPr lang="en-GB" sz="1800" dirty="0">
                    <a:sym typeface="Wingdings" panose="05000000000000000000" pitchFamily="2" charset="2"/>
                  </a:rPr>
                  <a:t> a</a:t>
                </a:r>
                <a:r>
                  <a:rPr lang="en-GB" sz="1800" dirty="0"/>
                  <a:t>round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GB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dirty="0" smtClean="0">
                        <a:latin typeface="Cambria Math" panose="02040503050406030204" pitchFamily="18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GB" sz="1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800" b="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GB" sz="1800" dirty="0"/>
                  <a:t> pairs produced!</a:t>
                </a:r>
                <a:endParaRPr lang="en-NL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77E9F-6F65-DE42-5171-FAF86525F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5533" y="994205"/>
                <a:ext cx="8441267" cy="3203145"/>
              </a:xfrm>
              <a:blipFill>
                <a:blip r:embed="rId3"/>
                <a:stretch>
                  <a:fillRect t="-95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872A2-7B08-5E36-3B2A-9C433DAD89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D994-CD10-4415-D2E3-8A3C9B729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4949F-5805-77AE-D305-9269C3681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17F01-A938-2B97-1A24-DAA225C13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832" y="2868993"/>
            <a:ext cx="2597595" cy="1780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255576-CF25-40C6-A363-29AAFB3D2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440" y="946150"/>
            <a:ext cx="2786381" cy="184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22"/>
    </mc:Choice>
    <mc:Fallback xmlns="">
      <p:transition spd="slow" advTm="4352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17A30-624F-F397-A3BA-BC9226B8A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6856-BCB4-6E51-3519-9B5A74A9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LHCb</a:t>
            </a:r>
            <a:r>
              <a:rPr lang="en-GB" dirty="0"/>
              <a:t> Run 1 &amp; 2 data taking</a:t>
            </a:r>
            <a:endParaRPr lang="en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652FE5-DD93-9D97-89A9-C0DD93404D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5533" y="994205"/>
                <a:ext cx="8441267" cy="3203145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/>
                  <a:t>Running with LHC luminosity levelling</a:t>
                </a:r>
                <a:br>
                  <a:rPr lang="en-GB" sz="1800" dirty="0"/>
                </a:br>
                <a:r>
                  <a:rPr lang="en-GB" sz="1800" dirty="0"/>
                  <a:t>(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=4×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p>
                    </m:sSup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1800" dirty="0"/>
                  <a:t>, 2x design luminosity)</a:t>
                </a:r>
                <a:br>
                  <a:rPr lang="en-GB" sz="1800" dirty="0"/>
                </a:br>
                <a:r>
                  <a:rPr lang="en-GB" sz="1800" b="1" dirty="0">
                    <a:sym typeface="Wingdings" panose="05000000000000000000" pitchFamily="2" charset="2"/>
                  </a:rPr>
                  <a:t> stable data-taking conditions</a:t>
                </a:r>
                <a:endParaRPr lang="en-GB" sz="1800" dirty="0"/>
              </a:p>
              <a:p>
                <a:r>
                  <a:rPr lang="en-GB" sz="1800" dirty="0"/>
                  <a:t>Corresponds to 1.5 interactions </a:t>
                </a:r>
                <a:br>
                  <a:rPr lang="en-GB" sz="1800" dirty="0"/>
                </a:br>
                <a:r>
                  <a:rPr lang="en-GB" sz="1800" dirty="0"/>
                  <a:t>per bunch crossing</a:t>
                </a:r>
                <a:br>
                  <a:rPr lang="en-GB" sz="1800" dirty="0"/>
                </a:b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/>
                  <a:t>Total of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9 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1800" dirty="0"/>
                  <a:t> collected</a:t>
                </a:r>
                <a:br>
                  <a:rPr lang="en-GB" sz="1800" dirty="0"/>
                </a:br>
                <a:r>
                  <a:rPr lang="en-GB" sz="1800" dirty="0">
                    <a:sym typeface="Wingdings" panose="05000000000000000000" pitchFamily="2" charset="2"/>
                  </a:rPr>
                  <a:t> a</a:t>
                </a:r>
                <a:r>
                  <a:rPr lang="en-GB" sz="1800" dirty="0"/>
                  <a:t>round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GB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dirty="0" smtClean="0">
                        <a:latin typeface="Cambria Math" panose="02040503050406030204" pitchFamily="18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GB" sz="1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1800" b="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GB" sz="1800" dirty="0"/>
                  <a:t> pairs produced!</a:t>
                </a:r>
                <a:endParaRPr lang="en-US" sz="1800" dirty="0"/>
              </a:p>
              <a:p>
                <a:r>
                  <a:rPr lang="en-GB" sz="1800" b="1" dirty="0"/>
                  <a:t>Only the beginning!</a:t>
                </a:r>
                <a:endParaRPr lang="en-GB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652FE5-DD93-9D97-89A9-C0DD93404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5533" y="994205"/>
                <a:ext cx="8441267" cy="3203145"/>
              </a:xfrm>
              <a:blipFill>
                <a:blip r:embed="rId3"/>
                <a:stretch>
                  <a:fillRect t="-95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21635-81FA-E57A-9E38-517969D050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NL"/>
              <a:t>6 November,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123DA-4089-7D2D-E324-41C33C09C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LHCb: performance, results and upgrade | M.Mulder | SILAFAE XV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31033-2AAE-AD1B-9AC8-66651EBC9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BF818D-ADC1-3E5B-D315-556DCA734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832" y="2868993"/>
            <a:ext cx="2597595" cy="1780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968AC-717F-CCA9-A1FF-141044325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440" y="946150"/>
            <a:ext cx="2786381" cy="18458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621E2236-5C76-A0A2-1172-6F174E2786E8}"/>
              </a:ext>
            </a:extLst>
          </p:cNvPr>
          <p:cNvGrpSpPr/>
          <p:nvPr/>
        </p:nvGrpSpPr>
        <p:grpSpPr>
          <a:xfrm>
            <a:off x="5096105" y="2877885"/>
            <a:ext cx="3906326" cy="1849120"/>
            <a:chOff x="5203262" y="957496"/>
            <a:chExt cx="3906326" cy="1849120"/>
          </a:xfrm>
        </p:grpSpPr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FC43F863-8244-FAD3-C49D-79D67994D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3262" y="957496"/>
              <a:ext cx="3906326" cy="1849120"/>
            </a:xfrm>
            <a:prstGeom prst="rect">
              <a:avLst/>
            </a:prstGeom>
          </p:spPr>
        </p:pic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CE243ADB-391B-7BE1-04C9-2CC40D6B51CD}"/>
                </a:ext>
              </a:extLst>
            </p:cNvPr>
            <p:cNvSpPr/>
            <p:nvPr/>
          </p:nvSpPr>
          <p:spPr>
            <a:xfrm>
              <a:off x="5708757" y="1128811"/>
              <a:ext cx="835200" cy="139582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18010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22"/>
    </mc:Choice>
    <mc:Fallback xmlns="">
      <p:transition spd="slow" advTm="4352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5|0.3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5|0.3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5|0.3|0.2"/>
</p:tagLst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82287</TotalTime>
  <Words>6031</Words>
  <Application>Microsoft Office PowerPoint</Application>
  <PresentationFormat>Diavoorstelling (16:9)</PresentationFormat>
  <Paragraphs>795</Paragraphs>
  <Slides>79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79</vt:i4>
      </vt:variant>
    </vt:vector>
  </HeadingPairs>
  <TitlesOfParts>
    <vt:vector size="86" baseType="lpstr">
      <vt:lpstr>Arial</vt:lpstr>
      <vt:lpstr>ArialMT</vt:lpstr>
      <vt:lpstr>Calibri</vt:lpstr>
      <vt:lpstr>Cambria Math</vt:lpstr>
      <vt:lpstr>Helvetica</vt:lpstr>
      <vt:lpstr>Wingdings</vt:lpstr>
      <vt:lpstr>CERNCorporate16-9</vt:lpstr>
      <vt:lpstr>LHCb: performance, results and upgrade XV Latin American Symposium on   High Energy Physics (SILAFAE),  Mexico City, November 6, 2024</vt:lpstr>
      <vt:lpstr>LHCb physics programme</vt:lpstr>
      <vt:lpstr>LHCb experiment</vt:lpstr>
      <vt:lpstr>LHCb detector </vt:lpstr>
      <vt:lpstr>LHCb detector </vt:lpstr>
      <vt:lpstr>LHCb collaboration</vt:lpstr>
      <vt:lpstr>LHCb collaboration </vt:lpstr>
      <vt:lpstr>LHCb Run 1 &amp; 2 data taking</vt:lpstr>
      <vt:lpstr>LHCb Run 1 &amp; 2 data taking</vt:lpstr>
      <vt:lpstr>LHCb performance</vt:lpstr>
      <vt:lpstr>LHCb performance</vt:lpstr>
      <vt:lpstr>LHCb physics programme</vt:lpstr>
      <vt:lpstr>LHCb physics programme</vt:lpstr>
      <vt:lpstr>LHCb physics programme</vt:lpstr>
      <vt:lpstr>Mixing and CP violation</vt:lpstr>
      <vt:lpstr>CKM matrix</vt:lpstr>
      <vt:lpstr>CKM matrix</vt:lpstr>
      <vt:lpstr>CKM matrix</vt:lpstr>
      <vt:lpstr>Unitarity triangle</vt:lpstr>
      <vt:lpstr>Constraining the unitarity triangle</vt:lpstr>
      <vt:lpstr>Constraining the unitarity triangle</vt:lpstr>
      <vt:lpstr>CKM angle γ</vt:lpstr>
      <vt:lpstr>CKM angle γ</vt:lpstr>
      <vt:lpstr>CKM angle γ</vt:lpstr>
      <vt:lpstr>Measuring CKM angle γ</vt:lpstr>
      <vt:lpstr>Measurement of γ in B^±→DK^(∗±) decays</vt:lpstr>
      <vt:lpstr>New γ combination</vt:lpstr>
      <vt:lpstr>New γ combination</vt:lpstr>
      <vt:lpstr>CKM angle β</vt:lpstr>
      <vt:lpstr>Recent measurement of sin 2β</vt:lpstr>
      <vt:lpstr>Charm mixing and CPV</vt:lpstr>
      <vt:lpstr>CP violation: summary</vt:lpstr>
      <vt:lpstr>Rare decays  and  lepton universality</vt:lpstr>
      <vt:lpstr>Rare B decays: b→s(d)ll</vt:lpstr>
      <vt:lpstr>Rare B decays: b→s(d)ll</vt:lpstr>
      <vt:lpstr>Rare B decays: b→s(d)ll</vt:lpstr>
      <vt:lpstr>Semileptonic rare decays: q^2</vt:lpstr>
      <vt:lpstr>Semileptonic rare B decays: anomalies</vt:lpstr>
      <vt:lpstr>Lepton universality: R_K,R_(K^∗ )</vt:lpstr>
      <vt:lpstr>Lepton universality: R_ϕ</vt:lpstr>
      <vt:lpstr>Semileptonic decays &amp; LFU</vt:lpstr>
      <vt:lpstr>R(D^+,D^(∗+)) muonic</vt:lpstr>
      <vt:lpstr>R(D^+,D^(∗+)) muonic</vt:lpstr>
      <vt:lpstr>Summary: rare decays, lepton universality</vt:lpstr>
      <vt:lpstr>Spectroscopy and  exotic hadrons</vt:lpstr>
      <vt:lpstr>Spectroscopy</vt:lpstr>
      <vt:lpstr>Spectroscopy</vt:lpstr>
      <vt:lpstr>J/ψϕ states in diffractive processes</vt:lpstr>
      <vt:lpstr>χ_c1 (3872): what state is it?</vt:lpstr>
      <vt:lpstr>Weak mixing angle at LHCb</vt:lpstr>
      <vt:lpstr>Weak mixing angle: results</vt:lpstr>
      <vt:lpstr>LHCb detector upgrades</vt:lpstr>
      <vt:lpstr>LHCb Upgrade 1</vt:lpstr>
      <vt:lpstr>LHCb Upgrade 1 detector</vt:lpstr>
      <vt:lpstr>VELO</vt:lpstr>
      <vt:lpstr>SciFi</vt:lpstr>
      <vt:lpstr>Upstream Tracker</vt:lpstr>
      <vt:lpstr>Trigger</vt:lpstr>
      <vt:lpstr>And how was 2024?</vt:lpstr>
      <vt:lpstr>Upgrade performance: particle ID</vt:lpstr>
      <vt:lpstr>Upgrade performance: trigger</vt:lpstr>
      <vt:lpstr>Upgrade performance: trigger</vt:lpstr>
      <vt:lpstr>Upgrade 2</vt:lpstr>
      <vt:lpstr>Upgrade 2</vt:lpstr>
      <vt:lpstr>Upgrade 2</vt:lpstr>
      <vt:lpstr>Conclusions</vt:lpstr>
      <vt:lpstr>¡Gracias por su atención!</vt:lpstr>
      <vt:lpstr>Meson mixing</vt:lpstr>
      <vt:lpstr>Effective field theory</vt:lpstr>
      <vt:lpstr>Effective field theory</vt:lpstr>
      <vt:lpstr>Measurements with electrons at LHCb</vt:lpstr>
      <vt:lpstr>Measurements with electrons at LHCb</vt:lpstr>
      <vt:lpstr>Leptonic: B_((s))^0→l^+ l^- decays</vt:lpstr>
      <vt:lpstr>Searching for B_s^0→μ^+ μ^-</vt:lpstr>
      <vt:lpstr>Branching fraction of B_s^0→μ^+ μ^-</vt:lpstr>
      <vt:lpstr>Effective lifetime</vt:lpstr>
      <vt:lpstr>Plume and SMOG</vt:lpstr>
      <vt:lpstr>LHCb Upgrade 2 detector</vt:lpstr>
      <vt:lpstr>Advantages of b-hadrons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LHCb: performance, results and upgrade XVIII Mexican Workshop on  Particles and Fields,  Puebla, November 24, 2022</dc:title>
  <dc:creator>Mick Mulder</dc:creator>
  <cp:lastModifiedBy>M. Mulder</cp:lastModifiedBy>
  <cp:revision>2870</cp:revision>
  <dcterms:created xsi:type="dcterms:W3CDTF">2020-10-15T11:11:27Z</dcterms:created>
  <dcterms:modified xsi:type="dcterms:W3CDTF">2024-11-06T15:12:01Z</dcterms:modified>
</cp:coreProperties>
</file>