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2" r:id="rId1"/>
  </p:sldMasterIdLst>
  <p:notesMasterIdLst>
    <p:notesMasterId r:id="rId41"/>
  </p:notesMasterIdLst>
  <p:sldIdLst>
    <p:sldId id="423" r:id="rId2"/>
    <p:sldId id="260" r:id="rId3"/>
    <p:sldId id="402" r:id="rId4"/>
    <p:sldId id="405" r:id="rId5"/>
    <p:sldId id="357" r:id="rId6"/>
    <p:sldId id="322" r:id="rId7"/>
    <p:sldId id="406" r:id="rId8"/>
    <p:sldId id="388" r:id="rId9"/>
    <p:sldId id="392" r:id="rId10"/>
    <p:sldId id="390" r:id="rId11"/>
    <p:sldId id="399" r:id="rId12"/>
    <p:sldId id="389" r:id="rId13"/>
    <p:sldId id="394" r:id="rId14"/>
    <p:sldId id="395" r:id="rId15"/>
    <p:sldId id="407" r:id="rId16"/>
    <p:sldId id="404" r:id="rId17"/>
    <p:sldId id="417" r:id="rId18"/>
    <p:sldId id="415" r:id="rId19"/>
    <p:sldId id="419" r:id="rId20"/>
    <p:sldId id="409" r:id="rId21"/>
    <p:sldId id="408" r:id="rId22"/>
    <p:sldId id="410" r:id="rId23"/>
    <p:sldId id="412" r:id="rId24"/>
    <p:sldId id="413" r:id="rId25"/>
    <p:sldId id="421" r:id="rId26"/>
    <p:sldId id="411" r:id="rId27"/>
    <p:sldId id="325" r:id="rId28"/>
    <p:sldId id="424" r:id="rId29"/>
    <p:sldId id="434" r:id="rId30"/>
    <p:sldId id="426" r:id="rId31"/>
    <p:sldId id="422" r:id="rId32"/>
    <p:sldId id="272" r:id="rId33"/>
    <p:sldId id="428" r:id="rId34"/>
    <p:sldId id="435" r:id="rId35"/>
    <p:sldId id="431" r:id="rId36"/>
    <p:sldId id="432" r:id="rId37"/>
    <p:sldId id="433" r:id="rId38"/>
    <p:sldId id="437" r:id="rId39"/>
    <p:sldId id="43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D1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77"/>
    <p:restoredTop sz="87320"/>
  </p:normalViewPr>
  <p:slideViewPr>
    <p:cSldViewPr snapToGrid="0" snapToObjects="1">
      <p:cViewPr varScale="1">
        <p:scale>
          <a:sx n="104" d="100"/>
          <a:sy n="104" d="100"/>
        </p:scale>
        <p:origin x="552" y="20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3:02:19.361"/>
    </inkml:context>
    <inkml:brush xml:id="br0">
      <inkml:brushProperty name="width" value="0.05" units="cm"/>
      <inkml:brushProperty name="height" value="0.05" units="cm"/>
    </inkml:brush>
  </inkml:definitions>
  <inkml:trace contextRef="#ctx0" brushRef="#br0">1 1 16030,'5'2'0,"-1"0"0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3:02:19.761"/>
    </inkml:context>
    <inkml:brush xml:id="br0">
      <inkml:brushProperty name="width" value="0.05" units="cm"/>
      <inkml:brushProperty name="height" value="0.05" units="cm"/>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3:02:20.513"/>
    </inkml:context>
    <inkml:brush xml:id="br0">
      <inkml:brushProperty name="width" value="0.05" units="cm"/>
      <inkml:brushProperty name="height" value="0.05" units="cm"/>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3:02:26.950"/>
    </inkml:context>
    <inkml:brush xml:id="br0">
      <inkml:brushProperty name="width" value="0.05" units="cm"/>
      <inkml:brushProperty name="height" value="0.05" units="cm"/>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3:03:38.671"/>
    </inkml:context>
    <inkml:brush xml:id="br0">
      <inkml:brushProperty name="width" value="0.05" units="cm"/>
      <inkml:brushProperty name="height" value="0.05" units="cm"/>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3:03:39.463"/>
    </inkml:context>
    <inkml:brush xml:id="br0">
      <inkml:brushProperty name="width" value="0.05" units="cm"/>
      <inkml:brushProperty name="height" value="0.05" units="cm"/>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05T03:03:40.587"/>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D7E7A-92F2-7142-BFAC-730AE7B40CC2}" type="datetimeFigureOut">
              <a:rPr lang="en-US" smtClean="0"/>
              <a:t>10/29/24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F1899-606A-EB44-8C49-05B5AC003069}" type="slidenum">
              <a:rPr lang="en-US" smtClean="0"/>
              <a:t>‹#›</a:t>
            </a:fld>
            <a:endParaRPr lang="en-US"/>
          </a:p>
        </p:txBody>
      </p:sp>
    </p:spTree>
    <p:extLst>
      <p:ext uri="{BB962C8B-B14F-4D97-AF65-F5344CB8AC3E}">
        <p14:creationId xmlns:p14="http://schemas.microsoft.com/office/powerpoint/2010/main" val="1358526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F1899-606A-EB44-8C49-05B5AC003069}" type="slidenum">
              <a:rPr lang="en-US" smtClean="0"/>
              <a:t>1</a:t>
            </a:fld>
            <a:endParaRPr lang="en-US"/>
          </a:p>
        </p:txBody>
      </p:sp>
    </p:spTree>
    <p:extLst>
      <p:ext uri="{BB962C8B-B14F-4D97-AF65-F5344CB8AC3E}">
        <p14:creationId xmlns:p14="http://schemas.microsoft.com/office/powerpoint/2010/main" val="616515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72FA9-44E4-12CA-EE66-D251B46C4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9DE045-8D72-2FAC-623B-8FEEB76756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3F69A9-D931-1AAE-982E-BAA36E98A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B59BCE-ABFA-9295-BC0F-F1A1604F52A2}"/>
              </a:ext>
            </a:extLst>
          </p:cNvPr>
          <p:cNvSpPr>
            <a:spLocks noGrp="1"/>
          </p:cNvSpPr>
          <p:nvPr>
            <p:ph type="sldNum" sz="quarter" idx="5"/>
          </p:nvPr>
        </p:nvSpPr>
        <p:spPr/>
        <p:txBody>
          <a:bodyPr/>
          <a:lstStyle/>
          <a:p>
            <a:fld id="{327F1899-606A-EB44-8C49-05B5AC003069}" type="slidenum">
              <a:rPr lang="en-US" smtClean="0"/>
              <a:t>22</a:t>
            </a:fld>
            <a:endParaRPr lang="en-US"/>
          </a:p>
        </p:txBody>
      </p:sp>
    </p:spTree>
    <p:extLst>
      <p:ext uri="{BB962C8B-B14F-4D97-AF65-F5344CB8AC3E}">
        <p14:creationId xmlns:p14="http://schemas.microsoft.com/office/powerpoint/2010/main" val="352419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F1899-606A-EB44-8C49-05B5AC003069}" type="slidenum">
              <a:rPr lang="en-US" smtClean="0"/>
              <a:t>23</a:t>
            </a:fld>
            <a:endParaRPr lang="en-US"/>
          </a:p>
        </p:txBody>
      </p:sp>
    </p:spTree>
    <p:extLst>
      <p:ext uri="{BB962C8B-B14F-4D97-AF65-F5344CB8AC3E}">
        <p14:creationId xmlns:p14="http://schemas.microsoft.com/office/powerpoint/2010/main" val="63347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F1899-606A-EB44-8C49-05B5AC003069}" type="slidenum">
              <a:rPr lang="en-US" smtClean="0"/>
              <a:t>25</a:t>
            </a:fld>
            <a:endParaRPr lang="en-US"/>
          </a:p>
        </p:txBody>
      </p:sp>
    </p:spTree>
    <p:extLst>
      <p:ext uri="{BB962C8B-B14F-4D97-AF65-F5344CB8AC3E}">
        <p14:creationId xmlns:p14="http://schemas.microsoft.com/office/powerpoint/2010/main" val="2340044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19955-9027-762F-555C-51D126659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F28DB-A4F7-168D-8C97-B647827944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8ECD3-B80B-EA5A-2A76-05FFB7FC10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709B39-2687-5EC4-20C6-478BFE6ADCA4}"/>
              </a:ext>
            </a:extLst>
          </p:cNvPr>
          <p:cNvSpPr>
            <a:spLocks noGrp="1"/>
          </p:cNvSpPr>
          <p:nvPr>
            <p:ph type="sldNum" sz="quarter" idx="5"/>
          </p:nvPr>
        </p:nvSpPr>
        <p:spPr/>
        <p:txBody>
          <a:bodyPr/>
          <a:lstStyle/>
          <a:p>
            <a:fld id="{327F1899-606A-EB44-8C49-05B5AC003069}" type="slidenum">
              <a:rPr lang="en-US" smtClean="0"/>
              <a:t>26</a:t>
            </a:fld>
            <a:endParaRPr lang="en-US"/>
          </a:p>
        </p:txBody>
      </p:sp>
    </p:spTree>
    <p:extLst>
      <p:ext uri="{BB962C8B-B14F-4D97-AF65-F5344CB8AC3E}">
        <p14:creationId xmlns:p14="http://schemas.microsoft.com/office/powerpoint/2010/main" val="1146034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F1899-606A-EB44-8C49-05B5AC003069}" type="slidenum">
              <a:rPr lang="en-US" smtClean="0"/>
              <a:t>27</a:t>
            </a:fld>
            <a:endParaRPr lang="en-US"/>
          </a:p>
        </p:txBody>
      </p:sp>
    </p:spTree>
    <p:extLst>
      <p:ext uri="{BB962C8B-B14F-4D97-AF65-F5344CB8AC3E}">
        <p14:creationId xmlns:p14="http://schemas.microsoft.com/office/powerpoint/2010/main" val="550160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F1899-606A-EB44-8C49-05B5AC003069}" type="slidenum">
              <a:rPr lang="en-US" smtClean="0"/>
              <a:t>4</a:t>
            </a:fld>
            <a:endParaRPr lang="en-US"/>
          </a:p>
        </p:txBody>
      </p:sp>
    </p:spTree>
    <p:extLst>
      <p:ext uri="{BB962C8B-B14F-4D97-AF65-F5344CB8AC3E}">
        <p14:creationId xmlns:p14="http://schemas.microsoft.com/office/powerpoint/2010/main" val="2964443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p:nvPr>
        </p:nvSpPr>
        <p:spPr>
          <a:noFill/>
          <a:ln>
            <a:miter lim="800000"/>
            <a:headEnd/>
            <a:tailEnd/>
          </a:ln>
        </p:spPr>
        <p:txBody>
          <a:bodyPr/>
          <a:lstStyle/>
          <a:p>
            <a:pPr hangingPunct="1"/>
            <a:fld id="{3A039F25-C5D6-734A-BD55-A99554B699D3}" type="slidenum">
              <a:rPr lang="es-ES">
                <a:latin typeface="Arial" charset="0"/>
                <a:ea typeface="Arial" charset="0"/>
                <a:cs typeface="Arial" charset="0"/>
              </a:rPr>
              <a:pPr hangingPunct="1"/>
              <a:t>5</a:t>
            </a:fld>
            <a:endParaRPr lang="es-ES">
              <a:latin typeface="Arial" charset="0"/>
              <a:ea typeface="Arial" charset="0"/>
              <a:cs typeface="Arial" charset="0"/>
            </a:endParaRPr>
          </a:p>
        </p:txBody>
      </p:sp>
      <p:sp>
        <p:nvSpPr>
          <p:cNvPr id="66563" name="Rectangle 2"/>
          <p:cNvSpPr>
            <a:spLocks noGrp="1" noRot="1" noChangeAspect="1" noChangeArrowheads="1" noTextEdit="1"/>
          </p:cNvSpPr>
          <p:nvPr>
            <p:ph type="sldImg"/>
          </p:nvPr>
        </p:nvSpPr>
        <p:spPr/>
      </p:sp>
      <p:sp>
        <p:nvSpPr>
          <p:cNvPr id="66564" name="Rectangle 3"/>
          <p:cNvSpPr>
            <a:spLocks noGrp="1" noChangeArrowheads="1"/>
          </p:cNvSpPr>
          <p:nvPr>
            <p:ph type="body" idx="1"/>
          </p:nvPr>
        </p:nvSpPr>
        <p:spPr>
          <a:noFill/>
        </p:spPr>
        <p:txBody>
          <a:bodyPr/>
          <a:lstStyle/>
          <a:p>
            <a:pPr eaLnBrk="1" hangingPunct="1"/>
            <a:endParaRPr lang="es-ES">
              <a:latin typeface="Arial" charset="0"/>
              <a:ea typeface="Arial" charset="0"/>
              <a:cs typeface="Arial" charset="0"/>
            </a:endParaRPr>
          </a:p>
        </p:txBody>
      </p:sp>
    </p:spTree>
    <p:extLst>
      <p:ext uri="{BB962C8B-B14F-4D97-AF65-F5344CB8AC3E}">
        <p14:creationId xmlns:p14="http://schemas.microsoft.com/office/powerpoint/2010/main" val="2258936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F1899-606A-EB44-8C49-05B5AC003069}" type="slidenum">
              <a:rPr lang="en-US" smtClean="0"/>
              <a:t>6</a:t>
            </a:fld>
            <a:endParaRPr lang="en-US"/>
          </a:p>
        </p:txBody>
      </p:sp>
    </p:spTree>
    <p:extLst>
      <p:ext uri="{BB962C8B-B14F-4D97-AF65-F5344CB8AC3E}">
        <p14:creationId xmlns:p14="http://schemas.microsoft.com/office/powerpoint/2010/main" val="96559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F1899-606A-EB44-8C49-05B5AC003069}" type="slidenum">
              <a:rPr lang="en-US" smtClean="0"/>
              <a:t>12</a:t>
            </a:fld>
            <a:endParaRPr lang="en-US"/>
          </a:p>
        </p:txBody>
      </p:sp>
    </p:spTree>
    <p:extLst>
      <p:ext uri="{BB962C8B-B14F-4D97-AF65-F5344CB8AC3E}">
        <p14:creationId xmlns:p14="http://schemas.microsoft.com/office/powerpoint/2010/main" val="3393223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F1899-606A-EB44-8C49-05B5AC003069}" type="slidenum">
              <a:rPr lang="en-US" smtClean="0"/>
              <a:t>16</a:t>
            </a:fld>
            <a:endParaRPr lang="en-US"/>
          </a:p>
        </p:txBody>
      </p:sp>
    </p:spTree>
    <p:extLst>
      <p:ext uri="{BB962C8B-B14F-4D97-AF65-F5344CB8AC3E}">
        <p14:creationId xmlns:p14="http://schemas.microsoft.com/office/powerpoint/2010/main" val="1296356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7B67B-5547-3D92-482F-FE8AD260B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F47EF-C74C-56A8-0666-C0AB1C5CB0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7E3E8E-B48A-BC3A-C5E0-4C746DA903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B9F073-AA44-0F87-46DF-A837B24D4FAA}"/>
              </a:ext>
            </a:extLst>
          </p:cNvPr>
          <p:cNvSpPr>
            <a:spLocks noGrp="1"/>
          </p:cNvSpPr>
          <p:nvPr>
            <p:ph type="sldNum" sz="quarter" idx="5"/>
          </p:nvPr>
        </p:nvSpPr>
        <p:spPr/>
        <p:txBody>
          <a:bodyPr/>
          <a:lstStyle/>
          <a:p>
            <a:fld id="{327F1899-606A-EB44-8C49-05B5AC003069}" type="slidenum">
              <a:rPr lang="en-US" smtClean="0"/>
              <a:t>17</a:t>
            </a:fld>
            <a:endParaRPr lang="en-US"/>
          </a:p>
        </p:txBody>
      </p:sp>
    </p:spTree>
    <p:extLst>
      <p:ext uri="{BB962C8B-B14F-4D97-AF65-F5344CB8AC3E}">
        <p14:creationId xmlns:p14="http://schemas.microsoft.com/office/powerpoint/2010/main" val="924705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F1899-606A-EB44-8C49-05B5AC003069}" type="slidenum">
              <a:rPr lang="en-US" smtClean="0"/>
              <a:t>20</a:t>
            </a:fld>
            <a:endParaRPr lang="en-US"/>
          </a:p>
        </p:txBody>
      </p:sp>
    </p:spTree>
    <p:extLst>
      <p:ext uri="{BB962C8B-B14F-4D97-AF65-F5344CB8AC3E}">
        <p14:creationId xmlns:p14="http://schemas.microsoft.com/office/powerpoint/2010/main" val="188656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F1899-606A-EB44-8C49-05B5AC003069}" type="slidenum">
              <a:rPr lang="en-US" smtClean="0"/>
              <a:t>21</a:t>
            </a:fld>
            <a:endParaRPr lang="en-US"/>
          </a:p>
        </p:txBody>
      </p:sp>
    </p:spTree>
    <p:extLst>
      <p:ext uri="{BB962C8B-B14F-4D97-AF65-F5344CB8AC3E}">
        <p14:creationId xmlns:p14="http://schemas.microsoft.com/office/powerpoint/2010/main" val="155927423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dirty="0"/>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11/6/2024</a:t>
            </a:r>
            <a:endParaRPr lang="en-US" dirty="0"/>
          </a:p>
        </p:txBody>
      </p:sp>
      <p:sp>
        <p:nvSpPr>
          <p:cNvPr id="5" name="Footer Placeholder 4"/>
          <p:cNvSpPr>
            <a:spLocks noGrp="1"/>
          </p:cNvSpPr>
          <p:nvPr>
            <p:ph type="ftr" sz="quarter" idx="11"/>
          </p:nvPr>
        </p:nvSpPr>
        <p:spPr/>
        <p:txBody>
          <a:bodyPr/>
          <a:lstStyle/>
          <a:p>
            <a:r>
              <a:rPr lang="en-US"/>
              <a:t>Mayda M. Velasco -- Northwestern University</a:t>
            </a:r>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5908317-8C7E-3F45-A2AB-4955D084FD3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11/6/2024</a:t>
            </a:r>
          </a:p>
        </p:txBody>
      </p:sp>
      <p:sp>
        <p:nvSpPr>
          <p:cNvPr id="5" name="Footer Placeholder 4"/>
          <p:cNvSpPr>
            <a:spLocks noGrp="1"/>
          </p:cNvSpPr>
          <p:nvPr>
            <p:ph type="ftr" sz="quarter" idx="11"/>
          </p:nvPr>
        </p:nvSpPr>
        <p:spPr/>
        <p:txBody>
          <a:bodyPr/>
          <a:lstStyle/>
          <a:p>
            <a:r>
              <a:rPr lang="en-US"/>
              <a:t>Mayda M. Velasco -- Northwestern University</a:t>
            </a:r>
          </a:p>
        </p:txBody>
      </p:sp>
      <p:sp>
        <p:nvSpPr>
          <p:cNvPr id="6" name="Slide Number Placeholder 5"/>
          <p:cNvSpPr>
            <a:spLocks noGrp="1"/>
          </p:cNvSpPr>
          <p:nvPr>
            <p:ph type="sldNum" sz="quarter" idx="12"/>
          </p:nvPr>
        </p:nvSpPr>
        <p:spPr/>
        <p:txBody>
          <a:bodyPr/>
          <a:lstStyle/>
          <a:p>
            <a:fld id="{D5908317-8C7E-3F45-A2AB-4955D084FD3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11/6/2024</a:t>
            </a:r>
          </a:p>
        </p:txBody>
      </p:sp>
      <p:sp>
        <p:nvSpPr>
          <p:cNvPr id="5" name="Footer Placeholder 4"/>
          <p:cNvSpPr>
            <a:spLocks noGrp="1"/>
          </p:cNvSpPr>
          <p:nvPr>
            <p:ph type="ftr" sz="quarter" idx="11"/>
          </p:nvPr>
        </p:nvSpPr>
        <p:spPr/>
        <p:txBody>
          <a:bodyPr/>
          <a:lstStyle/>
          <a:p>
            <a:r>
              <a:rPr lang="en-US"/>
              <a:t>Mayda M. Velasco -- Northwestern University</a:t>
            </a:r>
          </a:p>
        </p:txBody>
      </p:sp>
      <p:sp>
        <p:nvSpPr>
          <p:cNvPr id="6" name="Slide Number Placeholder 5"/>
          <p:cNvSpPr>
            <a:spLocks noGrp="1"/>
          </p:cNvSpPr>
          <p:nvPr>
            <p:ph type="sldNum" sz="quarter" idx="12"/>
          </p:nvPr>
        </p:nvSpPr>
        <p:spPr/>
        <p:txBody>
          <a:bodyPr/>
          <a:lstStyle/>
          <a:p>
            <a:fld id="{D5908317-8C7E-3F45-A2AB-4955D084FD3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700213"/>
            <a:ext cx="5080000" cy="449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700213"/>
            <a:ext cx="5080000" cy="4494212"/>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r>
              <a:rPr lang="en-US"/>
              <a:t>11/6/2024</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Mayda M. Velasco -- Northwestern University</a:t>
            </a:r>
          </a:p>
        </p:txBody>
      </p:sp>
      <p:sp>
        <p:nvSpPr>
          <p:cNvPr id="7" name="Rectangle 6"/>
          <p:cNvSpPr>
            <a:spLocks noGrp="1" noChangeArrowheads="1"/>
          </p:cNvSpPr>
          <p:nvPr>
            <p:ph type="sldNum" sz="quarter" idx="12"/>
          </p:nvPr>
        </p:nvSpPr>
        <p:spPr>
          <a:ln/>
        </p:spPr>
        <p:txBody>
          <a:bodyPr/>
          <a:lstStyle>
            <a:lvl1pPr>
              <a:defRPr/>
            </a:lvl1pPr>
          </a:lstStyle>
          <a:p>
            <a:r>
              <a:rPr lang="en-US" altLang="x-none"/>
              <a:t>Feng    </a:t>
            </a:r>
            <a:fld id="{095D3F97-FD98-4947-A42E-4CBA16ABDAB7}" type="slidenum">
              <a:rPr lang="en-US" altLang="x-none"/>
              <a:pPr/>
              <a:t>‹#›</a:t>
            </a:fld>
            <a:endParaRPr lang="en-US" altLang="x-none"/>
          </a:p>
        </p:txBody>
      </p:sp>
    </p:spTree>
    <p:extLst>
      <p:ext uri="{BB962C8B-B14F-4D97-AF65-F5344CB8AC3E}">
        <p14:creationId xmlns:p14="http://schemas.microsoft.com/office/powerpoint/2010/main" val="134937344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61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11/6/2024</a:t>
            </a:r>
          </a:p>
        </p:txBody>
      </p:sp>
      <p:sp>
        <p:nvSpPr>
          <p:cNvPr id="5" name="Footer Placeholder 4"/>
          <p:cNvSpPr>
            <a:spLocks noGrp="1"/>
          </p:cNvSpPr>
          <p:nvPr>
            <p:ph type="ftr" sz="quarter" idx="11"/>
          </p:nvPr>
        </p:nvSpPr>
        <p:spPr/>
        <p:txBody>
          <a:bodyPr/>
          <a:lstStyle/>
          <a:p>
            <a:r>
              <a:rPr lang="en-US"/>
              <a:t>Mayda M. Velasco -- Northwestern University</a:t>
            </a:r>
          </a:p>
        </p:txBody>
      </p:sp>
      <p:sp>
        <p:nvSpPr>
          <p:cNvPr id="6" name="Slide Number Placeholder 5"/>
          <p:cNvSpPr>
            <a:spLocks noGrp="1"/>
          </p:cNvSpPr>
          <p:nvPr>
            <p:ph type="sldNum" sz="quarter" idx="12"/>
          </p:nvPr>
        </p:nvSpPr>
        <p:spPr/>
        <p:txBody>
          <a:bodyPr/>
          <a:lstStyle/>
          <a:p>
            <a:fld id="{D5908317-8C7E-3F45-A2AB-4955D084FD3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r>
              <a:rPr lang="en-US"/>
              <a:t>11/6/2024</a:t>
            </a:r>
          </a:p>
        </p:txBody>
      </p:sp>
      <p:sp>
        <p:nvSpPr>
          <p:cNvPr id="5" name="Footer Placeholder 4"/>
          <p:cNvSpPr>
            <a:spLocks noGrp="1"/>
          </p:cNvSpPr>
          <p:nvPr>
            <p:ph type="ftr" sz="quarter" idx="11"/>
          </p:nvPr>
        </p:nvSpPr>
        <p:spPr>
          <a:xfrm>
            <a:off x="2182708" y="6272784"/>
            <a:ext cx="6327648" cy="365125"/>
          </a:xfrm>
        </p:spPr>
        <p:txBody>
          <a:bodyPr/>
          <a:lstStyle/>
          <a:p>
            <a:r>
              <a:rPr lang="en-US"/>
              <a:t>Mayda M. Velasco -- Northwestern University</a:t>
            </a:r>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908317-8C7E-3F45-A2AB-4955D084FD3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11/6/2024</a:t>
            </a:r>
          </a:p>
        </p:txBody>
      </p:sp>
      <p:sp>
        <p:nvSpPr>
          <p:cNvPr id="6" name="Footer Placeholder 5"/>
          <p:cNvSpPr>
            <a:spLocks noGrp="1"/>
          </p:cNvSpPr>
          <p:nvPr>
            <p:ph type="ftr" sz="quarter" idx="11"/>
          </p:nvPr>
        </p:nvSpPr>
        <p:spPr/>
        <p:txBody>
          <a:bodyPr/>
          <a:lstStyle/>
          <a:p>
            <a:r>
              <a:rPr lang="en-US"/>
              <a:t>Mayda M. Velasco -- Northwestern University</a:t>
            </a:r>
          </a:p>
        </p:txBody>
      </p:sp>
      <p:sp>
        <p:nvSpPr>
          <p:cNvPr id="7" name="Slide Number Placeholder 6"/>
          <p:cNvSpPr>
            <a:spLocks noGrp="1"/>
          </p:cNvSpPr>
          <p:nvPr>
            <p:ph type="sldNum" sz="quarter" idx="12"/>
          </p:nvPr>
        </p:nvSpPr>
        <p:spPr/>
        <p:txBody>
          <a:bodyPr/>
          <a:lstStyle/>
          <a:p>
            <a:fld id="{D5908317-8C7E-3F45-A2AB-4955D084FD3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11/6/2024</a:t>
            </a:r>
          </a:p>
        </p:txBody>
      </p:sp>
      <p:sp>
        <p:nvSpPr>
          <p:cNvPr id="8" name="Footer Placeholder 7"/>
          <p:cNvSpPr>
            <a:spLocks noGrp="1"/>
          </p:cNvSpPr>
          <p:nvPr>
            <p:ph type="ftr" sz="quarter" idx="11"/>
          </p:nvPr>
        </p:nvSpPr>
        <p:spPr/>
        <p:txBody>
          <a:bodyPr/>
          <a:lstStyle/>
          <a:p>
            <a:r>
              <a:rPr lang="en-US"/>
              <a:t>Mayda M. Velasco -- Northwestern University</a:t>
            </a:r>
          </a:p>
        </p:txBody>
      </p:sp>
      <p:sp>
        <p:nvSpPr>
          <p:cNvPr id="9" name="Slide Number Placeholder 8"/>
          <p:cNvSpPr>
            <a:spLocks noGrp="1"/>
          </p:cNvSpPr>
          <p:nvPr>
            <p:ph type="sldNum" sz="quarter" idx="12"/>
          </p:nvPr>
        </p:nvSpPr>
        <p:spPr/>
        <p:txBody>
          <a:bodyPr/>
          <a:lstStyle/>
          <a:p>
            <a:fld id="{D5908317-8C7E-3F45-A2AB-4955D084FD3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11/6/2024</a:t>
            </a:r>
          </a:p>
        </p:txBody>
      </p:sp>
      <p:sp>
        <p:nvSpPr>
          <p:cNvPr id="4" name="Footer Placeholder 3"/>
          <p:cNvSpPr>
            <a:spLocks noGrp="1"/>
          </p:cNvSpPr>
          <p:nvPr>
            <p:ph type="ftr" sz="quarter" idx="11"/>
          </p:nvPr>
        </p:nvSpPr>
        <p:spPr/>
        <p:txBody>
          <a:bodyPr/>
          <a:lstStyle/>
          <a:p>
            <a:r>
              <a:rPr lang="en-US"/>
              <a:t>Mayda M. Velasco -- Northwestern University</a:t>
            </a:r>
          </a:p>
        </p:txBody>
      </p:sp>
      <p:sp>
        <p:nvSpPr>
          <p:cNvPr id="5" name="Slide Number Placeholder 4"/>
          <p:cNvSpPr>
            <a:spLocks noGrp="1"/>
          </p:cNvSpPr>
          <p:nvPr>
            <p:ph type="sldNum" sz="quarter" idx="12"/>
          </p:nvPr>
        </p:nvSpPr>
        <p:spPr/>
        <p:txBody>
          <a:bodyPr/>
          <a:lstStyle/>
          <a:p>
            <a:fld id="{D5908317-8C7E-3F45-A2AB-4955D084FD39}"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11/6/2024</a:t>
            </a:r>
          </a:p>
        </p:txBody>
      </p:sp>
      <p:sp>
        <p:nvSpPr>
          <p:cNvPr id="3" name="Footer Placeholder 2"/>
          <p:cNvSpPr>
            <a:spLocks noGrp="1"/>
          </p:cNvSpPr>
          <p:nvPr>
            <p:ph type="ftr" sz="quarter" idx="11"/>
          </p:nvPr>
        </p:nvSpPr>
        <p:spPr/>
        <p:txBody>
          <a:bodyPr/>
          <a:lstStyle/>
          <a:p>
            <a:r>
              <a:rPr lang="en-US"/>
              <a:t>Mayda M. Velasco -- Northwestern University</a:t>
            </a:r>
          </a:p>
        </p:txBody>
      </p:sp>
      <p:sp>
        <p:nvSpPr>
          <p:cNvPr id="4" name="Slide Number Placeholder 3"/>
          <p:cNvSpPr>
            <a:spLocks noGrp="1"/>
          </p:cNvSpPr>
          <p:nvPr>
            <p:ph type="sldNum" sz="quarter" idx="12"/>
          </p:nvPr>
        </p:nvSpPr>
        <p:spPr/>
        <p:txBody>
          <a:bodyPr/>
          <a:lstStyle/>
          <a:p>
            <a:fld id="{D5908317-8C7E-3F45-A2AB-4955D084FD3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11/6/2024</a:t>
            </a:r>
          </a:p>
        </p:txBody>
      </p:sp>
      <p:sp>
        <p:nvSpPr>
          <p:cNvPr id="6" name="Footer Placeholder 5"/>
          <p:cNvSpPr>
            <a:spLocks noGrp="1"/>
          </p:cNvSpPr>
          <p:nvPr>
            <p:ph type="ftr" sz="quarter" idx="11"/>
          </p:nvPr>
        </p:nvSpPr>
        <p:spPr/>
        <p:txBody>
          <a:bodyPr/>
          <a:lstStyle/>
          <a:p>
            <a:r>
              <a:rPr lang="en-US"/>
              <a:t>Mayda M. Velasco -- Northwestern University</a:t>
            </a:r>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908317-8C7E-3F45-A2AB-4955D084FD3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11/6/2024</a:t>
            </a:r>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908317-8C7E-3F45-A2AB-4955D084FD3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r>
              <a:rPr lang="en-US"/>
              <a:t>11/6/2024</a:t>
            </a:r>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en-US"/>
              <a:t>Mayda M. Velasco -- Northwestern University</a:t>
            </a:r>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D5908317-8C7E-3F45-A2AB-4955D084FD39}" type="slidenum">
              <a:rPr lang="en-US" smtClean="0"/>
              <a:t>‹#›</a:t>
            </a:fld>
            <a:endParaRPr lang="en-US"/>
          </a:p>
        </p:txBody>
      </p:sp>
    </p:spTree>
    <p:extLst>
      <p:ext uri="{BB962C8B-B14F-4D97-AF65-F5344CB8AC3E}">
        <p14:creationId xmlns:p14="http://schemas.microsoft.com/office/powerpoint/2010/main" val="31976270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Lst>
  <p:hf hdr="0" ftr="0"/>
  <p:txStyles>
    <p:titleStyle>
      <a:lvl1pPr algn="l" defTabSz="914400" rtl="0" eaLnBrk="1" latinLnBrk="0" hangingPunct="1">
        <a:lnSpc>
          <a:spcPct val="90000"/>
        </a:lnSpc>
        <a:spcBef>
          <a:spcPct val="0"/>
        </a:spcBef>
        <a:buNone/>
        <a:defRPr sz="5400" kern="1200" cap="all" baseline="0">
          <a:blipFill>
            <a:blip r:embed="rId1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customXml" Target="../ink/ink5.xml"/><Relationship Id="rId3" Type="http://schemas.openxmlformats.org/officeDocument/2006/relationships/image" Target="../media/image5.png"/><Relationship Id="rId7" Type="http://schemas.openxmlformats.org/officeDocument/2006/relationships/customXml" Target="../ink/ink1.xml"/><Relationship Id="rId12" Type="http://schemas.openxmlformats.org/officeDocument/2006/relationships/customXml" Target="../ink/ink4.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customXml" Target="../ink/ink3.xml"/><Relationship Id="rId5" Type="http://schemas.openxmlformats.org/officeDocument/2006/relationships/image" Target="../media/image7.png"/><Relationship Id="rId15" Type="http://schemas.openxmlformats.org/officeDocument/2006/relationships/customXml" Target="../ink/ink7.xml"/><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customXml" Target="../ink/ink2.xml"/><Relationship Id="rId14" Type="http://schemas.openxmlformats.org/officeDocument/2006/relationships/customXml" Target="../ink/ink6.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hyperlink" Target="https://arxiv.org/abs/2408.07622" TargetMode="External"/><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39.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4.png"/><Relationship Id="rId9" Type="http://schemas.openxmlformats.org/officeDocument/2006/relationships/image" Target="../media/image7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6.png"/><Relationship Id="rId7" Type="http://schemas.openxmlformats.org/officeDocument/2006/relationships/image" Target="../media/image25.png"/><Relationship Id="rId12" Type="http://schemas.openxmlformats.org/officeDocument/2006/relationships/image" Target="../media/image93.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24.png"/><Relationship Id="rId10" Type="http://schemas.openxmlformats.org/officeDocument/2006/relationships/image" Target="../media/image91.png"/><Relationship Id="rId4" Type="http://schemas.openxmlformats.org/officeDocument/2006/relationships/image" Target="../media/image87.png"/><Relationship Id="rId9" Type="http://schemas.openxmlformats.org/officeDocument/2006/relationships/image" Target="../media/image9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5.png"/><Relationship Id="rId7"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24.png"/><Relationship Id="rId9" Type="http://schemas.openxmlformats.org/officeDocument/2006/relationships/image" Target="../media/image98.pn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24.png"/><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4.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3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3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143.png"/></Relationships>
</file>

<file path=ppt/slides/_rels/slide3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4.xml"/><Relationship Id="rId4" Type="http://schemas.openxmlformats.org/officeDocument/2006/relationships/image" Target="../media/image148.png"/></Relationships>
</file>

<file path=ppt/slides/_rels/slide3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3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4.xml"/><Relationship Id="rId4" Type="http://schemas.openxmlformats.org/officeDocument/2006/relationships/image" Target="../media/image158.png"/></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159.png"/><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png"/><Relationship Id="rId10" Type="http://schemas.openxmlformats.org/officeDocument/2006/relationships/image" Target="../media/image26.png"/><Relationship Id="rId4" Type="http://schemas.microsoft.com/office/2007/relationships/hdphoto" Target="../media/hdphoto2.wdp"/><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2D92A24-35F0-27D2-BC4B-8992AC979C81}"/>
            </a:ext>
          </a:extLst>
        </p:cNvPr>
        <p:cNvGrpSpPr/>
        <p:nvPr/>
      </p:nvGrpSpPr>
      <p:grpSpPr>
        <a:xfrm>
          <a:off x="0" y="0"/>
          <a:ext cx="0" cy="0"/>
          <a:chOff x="0" y="0"/>
          <a:chExt cx="0" cy="0"/>
        </a:xfrm>
      </p:grpSpPr>
      <p:pic>
        <p:nvPicPr>
          <p:cNvPr id="34" name="Picture 2" descr="2nd COFI Advanced Instrumentation and Analysis Techniques School (Dec. 9-17, 2023)">
            <a:extLst>
              <a:ext uri="{FF2B5EF4-FFF2-40B4-BE49-F238E27FC236}">
                <a16:creationId xmlns:a16="http://schemas.microsoft.com/office/drawing/2014/main" id="{655760BE-6C32-1291-00E2-0DBA6F463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 y="1849277"/>
            <a:ext cx="12194866" cy="5095220"/>
          </a:xfrm>
          <a:prstGeom prst="rect">
            <a:avLst/>
          </a:prstGeom>
          <a:solidFill>
            <a:srgbClr val="00B0F0"/>
          </a:solidFill>
        </p:spPr>
      </p:pic>
      <p:pic>
        <p:nvPicPr>
          <p:cNvPr id="10" name="Picture 9" descr="A city skyline with a body of water&#10;&#10;Description automatically generated">
            <a:extLst>
              <a:ext uri="{FF2B5EF4-FFF2-40B4-BE49-F238E27FC236}">
                <a16:creationId xmlns:a16="http://schemas.microsoft.com/office/drawing/2014/main" id="{34D54AE0-1A7A-CE4A-2AA6-CB89A14270E5}"/>
              </a:ext>
            </a:extLst>
          </p:cNvPr>
          <p:cNvPicPr>
            <a:picLocks noChangeAspect="1"/>
          </p:cNvPicPr>
          <p:nvPr/>
        </p:nvPicPr>
        <p:blipFill>
          <a:blip r:embed="rId4"/>
          <a:stretch>
            <a:fillRect/>
          </a:stretch>
        </p:blipFill>
        <p:spPr>
          <a:xfrm>
            <a:off x="6277242" y="3356"/>
            <a:ext cx="5907653" cy="1850348"/>
          </a:xfrm>
          <a:prstGeom prst="rect">
            <a:avLst/>
          </a:prstGeom>
          <a:ln w="12700">
            <a:solidFill>
              <a:schemeClr val="tx1"/>
            </a:solidFill>
          </a:ln>
        </p:spPr>
      </p:pic>
      <p:pic>
        <p:nvPicPr>
          <p:cNvPr id="6" name="Picture 5">
            <a:extLst>
              <a:ext uri="{FF2B5EF4-FFF2-40B4-BE49-F238E27FC236}">
                <a16:creationId xmlns:a16="http://schemas.microsoft.com/office/drawing/2014/main" id="{807A177E-9C80-CD0C-6AF2-04564EF0F59C}"/>
              </a:ext>
            </a:extLst>
          </p:cNvPr>
          <p:cNvPicPr>
            <a:picLocks noChangeAspect="1"/>
          </p:cNvPicPr>
          <p:nvPr/>
        </p:nvPicPr>
        <p:blipFill>
          <a:blip r:embed="rId5"/>
          <a:stretch>
            <a:fillRect/>
          </a:stretch>
        </p:blipFill>
        <p:spPr>
          <a:xfrm>
            <a:off x="24715" y="-25357"/>
            <a:ext cx="4275437" cy="1867335"/>
          </a:xfrm>
          <a:prstGeom prst="rect">
            <a:avLst/>
          </a:prstGeom>
          <a:solidFill>
            <a:schemeClr val="bg1"/>
          </a:solidFill>
          <a:ln>
            <a:solidFill>
              <a:schemeClr val="tx1"/>
            </a:solidFill>
          </a:ln>
        </p:spPr>
      </p:pic>
      <p:pic>
        <p:nvPicPr>
          <p:cNvPr id="4" name="Picture 3">
            <a:extLst>
              <a:ext uri="{FF2B5EF4-FFF2-40B4-BE49-F238E27FC236}">
                <a16:creationId xmlns:a16="http://schemas.microsoft.com/office/drawing/2014/main" id="{A61E9C20-D71D-E892-5B6A-CC25CFCB58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3153" y="-18058"/>
            <a:ext cx="1852276" cy="1867335"/>
          </a:xfrm>
          <a:prstGeom prst="rect">
            <a:avLst/>
          </a:prstGeom>
          <a:solidFill>
            <a:schemeClr val="bg1"/>
          </a:solidFill>
          <a:ln>
            <a:solidFill>
              <a:schemeClr val="tx1"/>
            </a:solidFill>
          </a:ln>
        </p:spPr>
      </p:pic>
      <p:grpSp>
        <p:nvGrpSpPr>
          <p:cNvPr id="18" name="Group 17">
            <a:extLst>
              <a:ext uri="{FF2B5EF4-FFF2-40B4-BE49-F238E27FC236}">
                <a16:creationId xmlns:a16="http://schemas.microsoft.com/office/drawing/2014/main" id="{3ED5209A-39EF-AA4D-EA7D-1611405AB87B}"/>
              </a:ext>
            </a:extLst>
          </p:cNvPr>
          <p:cNvGrpSpPr/>
          <p:nvPr/>
        </p:nvGrpSpPr>
        <p:grpSpPr>
          <a:xfrm>
            <a:off x="9707984" y="3477084"/>
            <a:ext cx="3600" cy="2160"/>
            <a:chOff x="9707984" y="3477084"/>
            <a:chExt cx="3600" cy="2160"/>
          </a:xfrm>
        </p:grpSpPr>
        <mc:AlternateContent xmlns:mc="http://schemas.openxmlformats.org/markup-compatibility/2006">
          <mc:Choice xmlns:p14="http://schemas.microsoft.com/office/powerpoint/2010/main" Requires="p14">
            <p:contentPart p14:bwMode="auto" r:id="rId7">
              <p14:nvContentPartPr>
                <p14:cNvPr id="14" name="Ink 13">
                  <a:extLst>
                    <a:ext uri="{FF2B5EF4-FFF2-40B4-BE49-F238E27FC236}">
                      <a16:creationId xmlns:a16="http://schemas.microsoft.com/office/drawing/2014/main" id="{EEBED43D-5288-DCB7-874D-C9BA18609998}"/>
                    </a:ext>
                  </a:extLst>
                </p14:cNvPr>
                <p14:cNvContentPartPr/>
                <p14:nvPr/>
              </p14:nvContentPartPr>
              <p14:xfrm>
                <a:off x="9707984" y="3477084"/>
                <a:ext cx="3600" cy="2160"/>
              </p14:xfrm>
            </p:contentPart>
          </mc:Choice>
          <mc:Fallback>
            <p:pic>
              <p:nvPicPr>
                <p:cNvPr id="14" name="Ink 13">
                  <a:extLst>
                    <a:ext uri="{FF2B5EF4-FFF2-40B4-BE49-F238E27FC236}">
                      <a16:creationId xmlns:a16="http://schemas.microsoft.com/office/drawing/2014/main" id="{EEBED43D-5288-DCB7-874D-C9BA18609998}"/>
                    </a:ext>
                  </a:extLst>
                </p:cNvPr>
                <p:cNvPicPr/>
                <p:nvPr/>
              </p:nvPicPr>
              <p:blipFill>
                <a:blip r:embed="rId8"/>
                <a:stretch>
                  <a:fillRect/>
                </a:stretch>
              </p:blipFill>
              <p:spPr>
                <a:xfrm>
                  <a:off x="9699344" y="3468444"/>
                  <a:ext cx="21240" cy="198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5" name="Ink 14">
                  <a:extLst>
                    <a:ext uri="{FF2B5EF4-FFF2-40B4-BE49-F238E27FC236}">
                      <a16:creationId xmlns:a16="http://schemas.microsoft.com/office/drawing/2014/main" id="{AD19BB7F-2D09-2C70-EB62-AFA2172AA196}"/>
                    </a:ext>
                  </a:extLst>
                </p14:cNvPr>
                <p14:cNvContentPartPr/>
                <p14:nvPr/>
              </p14:nvContentPartPr>
              <p14:xfrm>
                <a:off x="9711224" y="3478884"/>
                <a:ext cx="360" cy="360"/>
              </p14:xfrm>
            </p:contentPart>
          </mc:Choice>
          <mc:Fallback>
            <p:pic>
              <p:nvPicPr>
                <p:cNvPr id="15" name="Ink 14">
                  <a:extLst>
                    <a:ext uri="{FF2B5EF4-FFF2-40B4-BE49-F238E27FC236}">
                      <a16:creationId xmlns:a16="http://schemas.microsoft.com/office/drawing/2014/main" id="{AD19BB7F-2D09-2C70-EB62-AFA2172AA196}"/>
                    </a:ext>
                  </a:extLst>
                </p:cNvPr>
                <p:cNvPicPr/>
                <p:nvPr/>
              </p:nvPicPr>
              <p:blipFill>
                <a:blip r:embed="rId10"/>
                <a:stretch>
                  <a:fillRect/>
                </a:stretch>
              </p:blipFill>
              <p:spPr>
                <a:xfrm>
                  <a:off x="9702584" y="3469884"/>
                  <a:ext cx="18000" cy="180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
            <p14:nvContentPartPr>
              <p14:cNvPr id="16" name="Ink 15">
                <a:extLst>
                  <a:ext uri="{FF2B5EF4-FFF2-40B4-BE49-F238E27FC236}">
                    <a16:creationId xmlns:a16="http://schemas.microsoft.com/office/drawing/2014/main" id="{B5EAA8FA-D927-CE4A-4107-D1FD0F4EBD3A}"/>
                  </a:ext>
                </a:extLst>
              </p14:cNvPr>
              <p14:cNvContentPartPr/>
              <p14:nvPr/>
            </p14:nvContentPartPr>
            <p14:xfrm>
              <a:off x="10159424" y="3427404"/>
              <a:ext cx="360" cy="360"/>
            </p14:xfrm>
          </p:contentPart>
        </mc:Choice>
        <mc:Fallback>
          <p:pic>
            <p:nvPicPr>
              <p:cNvPr id="16" name="Ink 15">
                <a:extLst>
                  <a:ext uri="{FF2B5EF4-FFF2-40B4-BE49-F238E27FC236}">
                    <a16:creationId xmlns:a16="http://schemas.microsoft.com/office/drawing/2014/main" id="{B5EAA8FA-D927-CE4A-4107-D1FD0F4EBD3A}"/>
                  </a:ext>
                </a:extLst>
              </p:cNvPr>
              <p:cNvPicPr/>
              <p:nvPr/>
            </p:nvPicPr>
            <p:blipFill>
              <a:blip r:embed="rId10"/>
              <a:stretch>
                <a:fillRect/>
              </a:stretch>
            </p:blipFill>
            <p:spPr>
              <a:xfrm>
                <a:off x="10150424" y="3418764"/>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9" name="Ink 18">
                <a:extLst>
                  <a:ext uri="{FF2B5EF4-FFF2-40B4-BE49-F238E27FC236}">
                    <a16:creationId xmlns:a16="http://schemas.microsoft.com/office/drawing/2014/main" id="{D88A1DA1-5F78-7998-D7D5-3A92326B4EE9}"/>
                  </a:ext>
                </a:extLst>
              </p14:cNvPr>
              <p14:cNvContentPartPr/>
              <p14:nvPr/>
            </p14:nvContentPartPr>
            <p14:xfrm>
              <a:off x="12691304" y="3602004"/>
              <a:ext cx="360" cy="360"/>
            </p14:xfrm>
          </p:contentPart>
        </mc:Choice>
        <mc:Fallback>
          <p:pic>
            <p:nvPicPr>
              <p:cNvPr id="19" name="Ink 18">
                <a:extLst>
                  <a:ext uri="{FF2B5EF4-FFF2-40B4-BE49-F238E27FC236}">
                    <a16:creationId xmlns:a16="http://schemas.microsoft.com/office/drawing/2014/main" id="{D88A1DA1-5F78-7998-D7D5-3A92326B4EE9}"/>
                  </a:ext>
                </a:extLst>
              </p:cNvPr>
              <p:cNvPicPr/>
              <p:nvPr/>
            </p:nvPicPr>
            <p:blipFill>
              <a:blip r:embed="rId10"/>
              <a:stretch>
                <a:fillRect/>
              </a:stretch>
            </p:blipFill>
            <p:spPr>
              <a:xfrm>
                <a:off x="12682664" y="3593004"/>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1" name="Ink 20">
                <a:extLst>
                  <a:ext uri="{FF2B5EF4-FFF2-40B4-BE49-F238E27FC236}">
                    <a16:creationId xmlns:a16="http://schemas.microsoft.com/office/drawing/2014/main" id="{5B3C71FF-D174-8DF7-8E70-C6F57E743BFE}"/>
                  </a:ext>
                </a:extLst>
              </p14:cNvPr>
              <p14:cNvContentPartPr/>
              <p14:nvPr/>
            </p14:nvContentPartPr>
            <p14:xfrm>
              <a:off x="4837184" y="3442884"/>
              <a:ext cx="360" cy="360"/>
            </p14:xfrm>
          </p:contentPart>
        </mc:Choice>
        <mc:Fallback>
          <p:pic>
            <p:nvPicPr>
              <p:cNvPr id="21" name="Ink 20">
                <a:extLst>
                  <a:ext uri="{FF2B5EF4-FFF2-40B4-BE49-F238E27FC236}">
                    <a16:creationId xmlns:a16="http://schemas.microsoft.com/office/drawing/2014/main" id="{5B3C71FF-D174-8DF7-8E70-C6F57E743BFE}"/>
                  </a:ext>
                </a:extLst>
              </p:cNvPr>
              <p:cNvPicPr/>
              <p:nvPr/>
            </p:nvPicPr>
            <p:blipFill>
              <a:blip r:embed="rId10"/>
              <a:stretch>
                <a:fillRect/>
              </a:stretch>
            </p:blipFill>
            <p:spPr>
              <a:xfrm>
                <a:off x="4828544" y="3434244"/>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2" name="Ink 21">
                <a:extLst>
                  <a:ext uri="{FF2B5EF4-FFF2-40B4-BE49-F238E27FC236}">
                    <a16:creationId xmlns:a16="http://schemas.microsoft.com/office/drawing/2014/main" id="{DBDE276A-C6D3-8D6E-896D-CBE4070C47CE}"/>
                  </a:ext>
                </a:extLst>
              </p14:cNvPr>
              <p14:cNvContentPartPr/>
              <p14:nvPr/>
            </p14:nvContentPartPr>
            <p14:xfrm>
              <a:off x="4841504" y="3599844"/>
              <a:ext cx="360" cy="360"/>
            </p14:xfrm>
          </p:contentPart>
        </mc:Choice>
        <mc:Fallback>
          <p:pic>
            <p:nvPicPr>
              <p:cNvPr id="22" name="Ink 21">
                <a:extLst>
                  <a:ext uri="{FF2B5EF4-FFF2-40B4-BE49-F238E27FC236}">
                    <a16:creationId xmlns:a16="http://schemas.microsoft.com/office/drawing/2014/main" id="{DBDE276A-C6D3-8D6E-896D-CBE4070C47CE}"/>
                  </a:ext>
                </a:extLst>
              </p:cNvPr>
              <p:cNvPicPr/>
              <p:nvPr/>
            </p:nvPicPr>
            <p:blipFill>
              <a:blip r:embed="rId10"/>
              <a:stretch>
                <a:fillRect/>
              </a:stretch>
            </p:blipFill>
            <p:spPr>
              <a:xfrm>
                <a:off x="4832504" y="3591204"/>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23" name="Ink 22">
                <a:extLst>
                  <a:ext uri="{FF2B5EF4-FFF2-40B4-BE49-F238E27FC236}">
                    <a16:creationId xmlns:a16="http://schemas.microsoft.com/office/drawing/2014/main" id="{4DB6E8F7-BDBB-3898-A6CD-10A6719FA556}"/>
                  </a:ext>
                </a:extLst>
              </p14:cNvPr>
              <p14:cNvContentPartPr/>
              <p14:nvPr/>
            </p14:nvContentPartPr>
            <p14:xfrm>
              <a:off x="6070184" y="3359004"/>
              <a:ext cx="360" cy="360"/>
            </p14:xfrm>
          </p:contentPart>
        </mc:Choice>
        <mc:Fallback>
          <p:pic>
            <p:nvPicPr>
              <p:cNvPr id="23" name="Ink 22">
                <a:extLst>
                  <a:ext uri="{FF2B5EF4-FFF2-40B4-BE49-F238E27FC236}">
                    <a16:creationId xmlns:a16="http://schemas.microsoft.com/office/drawing/2014/main" id="{4DB6E8F7-BDBB-3898-A6CD-10A6719FA556}"/>
                  </a:ext>
                </a:extLst>
              </p:cNvPr>
              <p:cNvPicPr/>
              <p:nvPr/>
            </p:nvPicPr>
            <p:blipFill>
              <a:blip r:embed="rId10"/>
              <a:stretch>
                <a:fillRect/>
              </a:stretch>
            </p:blipFill>
            <p:spPr>
              <a:xfrm>
                <a:off x="6061544" y="3350364"/>
                <a:ext cx="18000" cy="18000"/>
              </a:xfrm>
              <a:prstGeom prst="rect">
                <a:avLst/>
              </a:prstGeom>
            </p:spPr>
          </p:pic>
        </mc:Fallback>
      </mc:AlternateContent>
      <p:sp>
        <p:nvSpPr>
          <p:cNvPr id="35" name="Rectangle 34">
            <a:extLst>
              <a:ext uri="{FF2B5EF4-FFF2-40B4-BE49-F238E27FC236}">
                <a16:creationId xmlns:a16="http://schemas.microsoft.com/office/drawing/2014/main" id="{85F195DE-98A5-D248-B20F-9271ABA6AA6C}"/>
              </a:ext>
            </a:extLst>
          </p:cNvPr>
          <p:cNvSpPr/>
          <p:nvPr/>
        </p:nvSpPr>
        <p:spPr>
          <a:xfrm>
            <a:off x="865774" y="4153463"/>
            <a:ext cx="10458248" cy="2585323"/>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SILAFAE 2024</a:t>
            </a:r>
          </a:p>
          <a:p>
            <a:pPr algn="ct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Mayda</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Velasco -- Electroweak </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Physics @ the LHC</a:t>
            </a:r>
          </a:p>
        </p:txBody>
      </p:sp>
    </p:spTree>
    <p:extLst>
      <p:ext uri="{BB962C8B-B14F-4D97-AF65-F5344CB8AC3E}">
        <p14:creationId xmlns:p14="http://schemas.microsoft.com/office/powerpoint/2010/main" val="3892371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23C14E-ACD5-5D70-0C0B-EE5801ECBF40}"/>
              </a:ext>
            </a:extLst>
          </p:cNvPr>
          <p:cNvSpPr>
            <a:spLocks noGrp="1"/>
          </p:cNvSpPr>
          <p:nvPr>
            <p:ph type="dt" sz="half" idx="10"/>
          </p:nvPr>
        </p:nvSpPr>
        <p:spPr/>
        <p:txBody>
          <a:bodyPr/>
          <a:lstStyle/>
          <a:p>
            <a:r>
              <a:rPr lang="en-US"/>
              <a:t>11/6/2024</a:t>
            </a:r>
          </a:p>
        </p:txBody>
      </p:sp>
      <p:sp>
        <p:nvSpPr>
          <p:cNvPr id="4" name="Slide Number Placeholder 3">
            <a:extLst>
              <a:ext uri="{FF2B5EF4-FFF2-40B4-BE49-F238E27FC236}">
                <a16:creationId xmlns:a16="http://schemas.microsoft.com/office/drawing/2014/main" id="{E1FF1014-4053-D63B-5C89-7A7F8C210D48}"/>
              </a:ext>
            </a:extLst>
          </p:cNvPr>
          <p:cNvSpPr>
            <a:spLocks noGrp="1"/>
          </p:cNvSpPr>
          <p:nvPr>
            <p:ph type="sldNum" sz="quarter" idx="12"/>
          </p:nvPr>
        </p:nvSpPr>
        <p:spPr/>
        <p:txBody>
          <a:bodyPr/>
          <a:lstStyle/>
          <a:p>
            <a:fld id="{D5908317-8C7E-3F45-A2AB-4955D084FD39}" type="slidenum">
              <a:rPr lang="en-US" smtClean="0"/>
              <a:t>10</a:t>
            </a:fld>
            <a:endParaRPr lang="en-US"/>
          </a:p>
        </p:txBody>
      </p:sp>
      <p:sp>
        <p:nvSpPr>
          <p:cNvPr id="40" name="Title 39">
            <a:extLst>
              <a:ext uri="{FF2B5EF4-FFF2-40B4-BE49-F238E27FC236}">
                <a16:creationId xmlns:a16="http://schemas.microsoft.com/office/drawing/2014/main" id="{3B5DEF8E-2270-1F89-3B57-9C7BE2E5A69E}"/>
              </a:ext>
            </a:extLst>
          </p:cNvPr>
          <p:cNvSpPr>
            <a:spLocks noGrp="1"/>
          </p:cNvSpPr>
          <p:nvPr>
            <p:ph type="title"/>
          </p:nvPr>
        </p:nvSpPr>
        <p:spPr>
          <a:xfrm>
            <a:off x="270933" y="141261"/>
            <a:ext cx="11650133" cy="1609344"/>
          </a:xfrm>
        </p:spPr>
        <p:txBody>
          <a:bodyPr>
            <a:normAutofit/>
          </a:bodyPr>
          <a:lstStyle/>
          <a:p>
            <a:pPr algn="ctr"/>
            <a:r>
              <a:rPr lang="en-US" sz="4800" dirty="0"/>
              <a:t>A</a:t>
            </a:r>
            <a:r>
              <a:rPr lang="en-US" sz="4800" baseline="-25000" dirty="0"/>
              <a:t>4 </a:t>
            </a:r>
            <a:r>
              <a:rPr lang="en-US" sz="4800" dirty="0"/>
              <a:t>: Parity violating coefficient of polarization components of the D.Y. Cross sections</a:t>
            </a:r>
          </a:p>
        </p:txBody>
      </p:sp>
      <p:pic>
        <p:nvPicPr>
          <p:cNvPr id="39" name="Picture 38" descr="A graph of a graph of a graph&#10;&#10;Description automatically generated with medium confidence">
            <a:extLst>
              <a:ext uri="{FF2B5EF4-FFF2-40B4-BE49-F238E27FC236}">
                <a16:creationId xmlns:a16="http://schemas.microsoft.com/office/drawing/2014/main" id="{9AE5EE2D-3592-DE3F-E42D-03CE9057F365}"/>
              </a:ext>
            </a:extLst>
          </p:cNvPr>
          <p:cNvPicPr>
            <a:picLocks noChangeAspect="1"/>
          </p:cNvPicPr>
          <p:nvPr/>
        </p:nvPicPr>
        <p:blipFill>
          <a:blip r:embed="rId2"/>
          <a:stretch>
            <a:fillRect/>
          </a:stretch>
        </p:blipFill>
        <p:spPr>
          <a:xfrm>
            <a:off x="3799492" y="3369925"/>
            <a:ext cx="8184638" cy="3355738"/>
          </a:xfrm>
          <a:prstGeom prst="rect">
            <a:avLst/>
          </a:prstGeom>
        </p:spPr>
      </p:pic>
      <p:pic>
        <p:nvPicPr>
          <p:cNvPr id="42" name="Picture 41" descr="A diagram of a number of objects&#10;&#10;Description automatically generated with medium confidence">
            <a:extLst>
              <a:ext uri="{FF2B5EF4-FFF2-40B4-BE49-F238E27FC236}">
                <a16:creationId xmlns:a16="http://schemas.microsoft.com/office/drawing/2014/main" id="{5DB932F1-C684-3A3C-0E72-609605AFC60C}"/>
              </a:ext>
            </a:extLst>
          </p:cNvPr>
          <p:cNvPicPr>
            <a:picLocks noChangeAspect="1"/>
          </p:cNvPicPr>
          <p:nvPr/>
        </p:nvPicPr>
        <p:blipFill>
          <a:blip r:embed="rId3"/>
          <a:stretch>
            <a:fillRect/>
          </a:stretch>
        </p:blipFill>
        <p:spPr>
          <a:xfrm>
            <a:off x="270416" y="3743576"/>
            <a:ext cx="3374258" cy="1246523"/>
          </a:xfrm>
          <a:prstGeom prst="rect">
            <a:avLst/>
          </a:prstGeom>
        </p:spPr>
      </p:pic>
      <p:pic>
        <p:nvPicPr>
          <p:cNvPr id="44" name="Picture 43" descr="A math equation with black text&#10;&#10;Description automatically generated with medium confidence">
            <a:extLst>
              <a:ext uri="{FF2B5EF4-FFF2-40B4-BE49-F238E27FC236}">
                <a16:creationId xmlns:a16="http://schemas.microsoft.com/office/drawing/2014/main" id="{A6EC4BE0-F93C-306D-423C-BC6EBC8AFA20}"/>
              </a:ext>
            </a:extLst>
          </p:cNvPr>
          <p:cNvPicPr>
            <a:picLocks noChangeAspect="1"/>
          </p:cNvPicPr>
          <p:nvPr/>
        </p:nvPicPr>
        <p:blipFill>
          <a:blip r:embed="rId4"/>
          <a:stretch>
            <a:fillRect/>
          </a:stretch>
        </p:blipFill>
        <p:spPr>
          <a:xfrm>
            <a:off x="89111" y="5063209"/>
            <a:ext cx="3610741" cy="1329073"/>
          </a:xfrm>
          <a:prstGeom prst="rect">
            <a:avLst/>
          </a:prstGeom>
        </p:spPr>
      </p:pic>
      <p:pic>
        <p:nvPicPr>
          <p:cNvPr id="46" name="Picture 45" descr="A black text on a white background&#10;&#10;Description automatically generated">
            <a:extLst>
              <a:ext uri="{FF2B5EF4-FFF2-40B4-BE49-F238E27FC236}">
                <a16:creationId xmlns:a16="http://schemas.microsoft.com/office/drawing/2014/main" id="{0425C154-B953-8D43-F6C3-38ABF5668BF0}"/>
              </a:ext>
            </a:extLst>
          </p:cNvPr>
          <p:cNvPicPr>
            <a:picLocks noChangeAspect="1"/>
          </p:cNvPicPr>
          <p:nvPr/>
        </p:nvPicPr>
        <p:blipFill>
          <a:blip r:embed="rId5"/>
          <a:stretch>
            <a:fillRect/>
          </a:stretch>
        </p:blipFill>
        <p:spPr>
          <a:xfrm>
            <a:off x="270416" y="2106959"/>
            <a:ext cx="4967111" cy="102047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7BD2D6C0-9796-0D68-CE13-CA3D3791F81A}"/>
                  </a:ext>
                </a:extLst>
              </p:cNvPr>
              <p:cNvSpPr txBox="1"/>
              <p:nvPr/>
            </p:nvSpPr>
            <p:spPr>
              <a:xfrm>
                <a:off x="5453088" y="1680680"/>
                <a:ext cx="6630682" cy="1689245"/>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70C0"/>
                    </a:solidFill>
                    <a:effectLst/>
                    <a:latin typeface="Helvetica Neue" panose="02000503000000020004" pitchFamily="2" charset="0"/>
                  </a:rPr>
                  <a:t>A</a:t>
                </a:r>
                <a:r>
                  <a:rPr lang="en-US" sz="2000" baseline="-25000" dirty="0">
                    <a:solidFill>
                      <a:srgbClr val="0070C0"/>
                    </a:solidFill>
                    <a:effectLst/>
                    <a:latin typeface="Helvetica Neue" panose="02000503000000020004" pitchFamily="2" charset="0"/>
                  </a:rPr>
                  <a:t>FB</a:t>
                </a:r>
                <a:r>
                  <a:rPr lang="en-US" sz="2000" dirty="0">
                    <a:solidFill>
                      <a:srgbClr val="0070C0"/>
                    </a:solidFill>
                    <a:effectLst/>
                    <a:latin typeface="Helvetica Neue" panose="02000503000000020004" pitchFamily="2" charset="0"/>
                  </a:rPr>
                  <a:t> increases with  Z</a:t>
                </a:r>
                <a:r>
                  <a:rPr lang="en-US" sz="2000" baseline="30000" dirty="0">
                    <a:solidFill>
                      <a:srgbClr val="0070C0"/>
                    </a:solidFill>
                    <a:effectLst/>
                    <a:latin typeface="Helvetica Neue" panose="02000503000000020004" pitchFamily="2" charset="0"/>
                  </a:rPr>
                  <a:t>0</a:t>
                </a:r>
                <a:r>
                  <a:rPr lang="en-US" sz="2000" dirty="0">
                    <a:solidFill>
                      <a:srgbClr val="0070C0"/>
                    </a:solidFill>
                    <a:effectLst/>
                    <a:latin typeface="Helvetica Neue" panose="02000503000000020004" pitchFamily="2" charset="0"/>
                  </a:rPr>
                  <a:t> </a:t>
                </a:r>
                <a:r>
                  <a:rPr lang="en-US" sz="2000" dirty="0">
                    <a:solidFill>
                      <a:srgbClr val="00B050"/>
                    </a:solidFill>
                    <a:effectLst/>
                    <a:latin typeface="Helvetica Neue" panose="02000503000000020004" pitchFamily="2" charset="0"/>
                  </a:rPr>
                  <a:t>rapidity </a:t>
                </a:r>
                <a:r>
                  <a:rPr lang="en-US" sz="2000" dirty="0">
                    <a:solidFill>
                      <a:srgbClr val="00B050"/>
                    </a:solidFill>
                    <a:effectLst/>
                    <a:latin typeface="Helvetica Neue" panose="02000503000000020004" pitchFamily="2" charset="0"/>
                    <a:sym typeface="Wingdings" pitchFamily="2" charset="2"/>
                  </a:rPr>
                  <a:t> </a:t>
                </a:r>
                <a:r>
                  <a:rPr lang="en-US" sz="2000" i="1" dirty="0">
                    <a:solidFill>
                      <a:srgbClr val="00B050"/>
                    </a:solidFill>
                    <a:effectLst/>
                    <a:latin typeface="Helvetica Neue" panose="02000503000000020004" pitchFamily="2" charset="0"/>
                  </a:rPr>
                  <a:t> </a:t>
                </a:r>
                <a:r>
                  <a:rPr lang="en-US" sz="2000" i="1" dirty="0">
                    <a:solidFill>
                      <a:srgbClr val="00B050"/>
                    </a:solidFill>
                    <a:latin typeface="Menlo" panose="020B0609030804020204" pitchFamily="49" charset="0"/>
                    <a:ea typeface="Menlo" panose="020B0609030804020204" pitchFamily="49" charset="0"/>
                    <a:cs typeface="Menlo" panose="020B0609030804020204" pitchFamily="49" charset="0"/>
                  </a:rPr>
                  <a:t>y</a:t>
                </a:r>
                <a:endParaRPr lang="en-US" sz="2000" i="1" dirty="0">
                  <a:solidFill>
                    <a:srgbClr val="00B050"/>
                  </a:solidFill>
                  <a:effectLst/>
                  <a:latin typeface="Helvetica Neue" panose="02000503000000020004" pitchFamily="2" charset="0"/>
                </a:endParaRPr>
              </a:p>
              <a:p>
                <a:pPr marL="285750" indent="-285750">
                  <a:buFont typeface="Arial" panose="020B0604020202020204" pitchFamily="34" charset="0"/>
                  <a:buChar char="•"/>
                </a:pPr>
                <a:r>
                  <a:rPr lang="en-US" sz="2000" dirty="0">
                    <a:solidFill>
                      <a:srgbClr val="0070C0"/>
                    </a:solidFill>
                    <a:latin typeface="Helvetica Neue" panose="02000503000000020004" pitchFamily="2" charset="0"/>
                  </a:rPr>
                  <a:t>V</a:t>
                </a:r>
                <a:r>
                  <a:rPr lang="en-US" sz="2000" dirty="0">
                    <a:solidFill>
                      <a:srgbClr val="0070C0"/>
                    </a:solidFill>
                    <a:effectLst/>
                    <a:latin typeface="Helvetica Neue" panose="02000503000000020004" pitchFamily="2" charset="0"/>
                  </a:rPr>
                  <a:t>alence quarks significant contribution to A</a:t>
                </a:r>
                <a:r>
                  <a:rPr lang="en-US" sz="2000" baseline="-25000" dirty="0">
                    <a:solidFill>
                      <a:srgbClr val="0070C0"/>
                    </a:solidFill>
                    <a:effectLst/>
                    <a:latin typeface="Helvetica Neue" panose="02000503000000020004" pitchFamily="2" charset="0"/>
                  </a:rPr>
                  <a:t>FB  </a:t>
                </a:r>
                <a:r>
                  <a:rPr lang="en-US" sz="2000" dirty="0">
                    <a:solidFill>
                      <a:srgbClr val="0070C0"/>
                    </a:solidFill>
                    <a:effectLst/>
                    <a:latin typeface="Helvetica Neue" panose="02000503000000020004" pitchFamily="2" charset="0"/>
                  </a:rPr>
                  <a:t>because </a:t>
                </a:r>
                <a:r>
                  <a:rPr lang="en-US" sz="2000" dirty="0" err="1">
                    <a:solidFill>
                      <a:srgbClr val="00B050"/>
                    </a:solidFill>
                    <a:effectLst/>
                    <a:latin typeface="Helvetica Neue" panose="02000503000000020004" pitchFamily="2" charset="0"/>
                  </a:rPr>
                  <a:t>cos</a:t>
                </a:r>
                <a:r>
                  <a:rPr lang="en-US" sz="2000" i="1" dirty="0" err="1">
                    <a:solidFill>
                      <a:srgbClr val="00B050"/>
                    </a:solidFill>
                    <a:effectLst/>
                    <a:latin typeface="Symbol" pitchFamily="2" charset="2"/>
                  </a:rPr>
                  <a:t>q</a:t>
                </a:r>
                <a:r>
                  <a:rPr lang="en-US" sz="2000" i="1" dirty="0">
                    <a:solidFill>
                      <a:srgbClr val="00B050"/>
                    </a:solidFill>
                    <a:effectLst/>
                    <a:latin typeface="Symbol" pitchFamily="2" charset="2"/>
                  </a:rPr>
                  <a:t> </a:t>
                </a:r>
                <a:r>
                  <a:rPr lang="en-US" sz="2000" dirty="0">
                    <a:solidFill>
                      <a:srgbClr val="00B050"/>
                    </a:solidFill>
                    <a:effectLst/>
                    <a:latin typeface="Helvetica Neue" panose="02000503000000020004" pitchFamily="2" charset="0"/>
                    <a:sym typeface="Wingdings" pitchFamily="2" charset="2"/>
                  </a:rPr>
                  <a:t>1 has more sensitivity to A</a:t>
                </a:r>
                <a:r>
                  <a:rPr lang="en-US" sz="2000" baseline="-25000" dirty="0">
                    <a:solidFill>
                      <a:srgbClr val="00B050"/>
                    </a:solidFill>
                    <a:effectLst/>
                    <a:latin typeface="Helvetica Neue" panose="02000503000000020004" pitchFamily="2" charset="0"/>
                    <a:sym typeface="Wingdings" pitchFamily="2" charset="2"/>
                  </a:rPr>
                  <a:t>4 </a:t>
                </a:r>
                <a:endParaRPr lang="en-US" sz="2000" baseline="-25000" dirty="0">
                  <a:solidFill>
                    <a:srgbClr val="00B050"/>
                  </a:solidFill>
                  <a:latin typeface="Helvetica Neue" panose="02000503000000020004" pitchFamily="2" charset="0"/>
                  <a:sym typeface="Wingdings" pitchFamily="2" charset="2"/>
                </a:endParaRPr>
              </a:p>
              <a:p>
                <a:pPr marL="285750" indent="-285750">
                  <a:buFont typeface="Arial" panose="020B0604020202020204" pitchFamily="34" charset="0"/>
                  <a:buChar char="•"/>
                </a:pPr>
                <a:r>
                  <a:rPr lang="en-US" sz="20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Dependence of A</a:t>
                </a:r>
                <a:r>
                  <a:rPr lang="en-US" sz="2000" baseline="-250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FB  </a:t>
                </a:r>
                <a:r>
                  <a:rPr lang="en-US" sz="20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&amp; A</a:t>
                </a:r>
                <a:r>
                  <a:rPr lang="en-US" sz="2000" baseline="-250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4</a:t>
                </a:r>
                <a:r>
                  <a:rPr lang="en-US" sz="20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 </a:t>
                </a:r>
                <a:r>
                  <a:rPr lang="en-US" sz="2000" dirty="0" err="1">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M</a:t>
                </a:r>
                <a:r>
                  <a:rPr lang="en-US" sz="2000" i="1" baseline="-25000" dirty="0" err="1">
                    <a:solidFill>
                      <a:srgbClr val="00B050"/>
                    </a:solidFill>
                    <a:latin typeface="Menlo" panose="020B0609030804020204" pitchFamily="49" charset="0"/>
                    <a:ea typeface="Menlo" panose="020B0609030804020204" pitchFamily="49" charset="0"/>
                    <a:cs typeface="Menlo" panose="020B0609030804020204" pitchFamily="49" charset="0"/>
                  </a:rPr>
                  <a:t>ll</a:t>
                </a:r>
                <a:r>
                  <a:rPr lang="en-US" sz="2000"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 </a:t>
                </a:r>
                <a:r>
                  <a:rPr lang="en-US" sz="2000" i="1" dirty="0">
                    <a:solidFill>
                      <a:srgbClr val="00B050"/>
                    </a:solidFill>
                    <a:latin typeface="Menlo" panose="020B0609030804020204" pitchFamily="49" charset="0"/>
                    <a:ea typeface="Menlo" panose="020B0609030804020204" pitchFamily="49" charset="0"/>
                    <a:cs typeface="Menlo" panose="020B0609030804020204" pitchFamily="49" charset="0"/>
                  </a:rPr>
                  <a:t>y </a:t>
                </a:r>
                <a:r>
                  <a:rPr lang="en-US" sz="20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crucial  to  reduce systematic uncertainties </a:t>
                </a:r>
                <a14:m>
                  <m:oMath xmlns:m="http://schemas.openxmlformats.org/officeDocument/2006/math">
                    <m:sSubSup>
                      <m:sSubSupPr>
                        <m:ctrlPr>
                          <a:rPr lang="en-US" sz="2000" i="1" smtClean="0">
                            <a:solidFill>
                              <a:srgbClr val="00B050"/>
                            </a:solidFill>
                            <a:latin typeface="Cambria Math" panose="02040503050406030204" pitchFamily="18" charset="0"/>
                          </a:rPr>
                        </m:ctrlPr>
                      </m:sSubSupPr>
                      <m:e>
                        <m:r>
                          <m:rPr>
                            <m:sty m:val="p"/>
                          </m:rPr>
                          <a:rPr lang="en-US" sz="2000" b="0" i="0" smtClean="0">
                            <a:solidFill>
                              <a:srgbClr val="00B050"/>
                            </a:solidFill>
                            <a:latin typeface="Cambria Math" panose="02040503050406030204" pitchFamily="18" charset="0"/>
                          </a:rPr>
                          <m:t>in</m:t>
                        </m:r>
                        <m:r>
                          <a:rPr lang="en-US" sz="2000" b="0" i="0" smtClean="0">
                            <a:solidFill>
                              <a:srgbClr val="00B050"/>
                            </a:solidFill>
                            <a:latin typeface="Cambria Math" panose="02040503050406030204" pitchFamily="18" charset="0"/>
                          </a:rPr>
                          <m:t> </m:t>
                        </m:r>
                        <m:r>
                          <m:rPr>
                            <m:sty m:val="p"/>
                          </m:rPr>
                          <a:rPr lang="en-US" sz="2000">
                            <a:solidFill>
                              <a:srgbClr val="00B050"/>
                            </a:solidFill>
                            <a:latin typeface="Cambria Math" panose="02040503050406030204" pitchFamily="18" charset="0"/>
                          </a:rPr>
                          <m:t>sin</m:t>
                        </m:r>
                        <m:r>
                          <a:rPr lang="en-US" sz="2000" b="0" i="0" baseline="30000" smtClean="0">
                            <a:solidFill>
                              <a:srgbClr val="00B050"/>
                            </a:solidFill>
                            <a:latin typeface="Cambria Math" panose="02040503050406030204" pitchFamily="18" charset="0"/>
                          </a:rPr>
                          <m:t>2</m:t>
                        </m:r>
                        <m:r>
                          <a:rPr lang="en-US" sz="2000" b="0" i="1" smtClean="0">
                            <a:solidFill>
                              <a:srgbClr val="00B050"/>
                            </a:solidFill>
                            <a:latin typeface="Cambria Math" panose="02040503050406030204" pitchFamily="18" charset="0"/>
                          </a:rPr>
                          <m:t> </m:t>
                        </m:r>
                        <m:r>
                          <a:rPr lang="en-US" sz="2000" i="1" smtClean="0">
                            <a:solidFill>
                              <a:srgbClr val="00B050"/>
                            </a:solidFill>
                            <a:latin typeface="Cambria Math" panose="02040503050406030204" pitchFamily="18" charset="0"/>
                            <a:ea typeface="Cambria Math" panose="02040503050406030204" pitchFamily="18" charset="0"/>
                          </a:rPr>
                          <m:t>𝜃</m:t>
                        </m:r>
                      </m:e>
                      <m:sub>
                        <m:r>
                          <a:rPr lang="en-US" sz="2000" b="0" i="1" smtClean="0">
                            <a:solidFill>
                              <a:srgbClr val="00B050"/>
                            </a:solidFill>
                            <a:latin typeface="Cambria Math" panose="02040503050406030204" pitchFamily="18" charset="0"/>
                          </a:rPr>
                          <m:t>𝑒𝑓𝑓</m:t>
                        </m:r>
                      </m:sub>
                      <m:sup>
                        <m:r>
                          <a:rPr lang="en-US" sz="2000" b="0" i="1" smtClean="0">
                            <a:solidFill>
                              <a:srgbClr val="00B050"/>
                            </a:solidFill>
                            <a:latin typeface="Cambria Math" panose="02040503050406030204" pitchFamily="18" charset="0"/>
                          </a:rPr>
                          <m:t>𝑙</m:t>
                        </m:r>
                      </m:sup>
                    </m:sSubSup>
                  </m:oMath>
                </a14:m>
                <a:endParaRPr lang="en-US" sz="20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endParaRPr>
              </a:p>
            </p:txBody>
          </p:sp>
        </mc:Choice>
        <mc:Fallback>
          <p:sp>
            <p:nvSpPr>
              <p:cNvPr id="48" name="TextBox 47">
                <a:extLst>
                  <a:ext uri="{FF2B5EF4-FFF2-40B4-BE49-F238E27FC236}">
                    <a16:creationId xmlns:a16="http://schemas.microsoft.com/office/drawing/2014/main" id="{7BD2D6C0-9796-0D68-CE13-CA3D3791F81A}"/>
                  </a:ext>
                </a:extLst>
              </p:cNvPr>
              <p:cNvSpPr txBox="1">
                <a:spLocks noRot="1" noChangeAspect="1" noMove="1" noResize="1" noEditPoints="1" noAdjustHandles="1" noChangeArrowheads="1" noChangeShapeType="1" noTextEdit="1"/>
              </p:cNvSpPr>
              <p:nvPr/>
            </p:nvSpPr>
            <p:spPr>
              <a:xfrm>
                <a:off x="5453088" y="1680680"/>
                <a:ext cx="6630682" cy="1689245"/>
              </a:xfrm>
              <a:prstGeom prst="rect">
                <a:avLst/>
              </a:prstGeom>
              <a:blipFill>
                <a:blip r:embed="rId6"/>
                <a:stretch>
                  <a:fillRect l="-765" t="-2985" b="-2985"/>
                </a:stretch>
              </a:blipFill>
            </p:spPr>
            <p:txBody>
              <a:bodyPr/>
              <a:lstStyle/>
              <a:p>
                <a:r>
                  <a:rPr lang="en-US">
                    <a:noFill/>
                  </a:rPr>
                  <a:t> </a:t>
                </a:r>
              </a:p>
            </p:txBody>
          </p:sp>
        </mc:Fallback>
      </mc:AlternateContent>
      <p:sp>
        <p:nvSpPr>
          <p:cNvPr id="50" name="Oval 49">
            <a:extLst>
              <a:ext uri="{FF2B5EF4-FFF2-40B4-BE49-F238E27FC236}">
                <a16:creationId xmlns:a16="http://schemas.microsoft.com/office/drawing/2014/main" id="{8EE576C4-258B-85BC-15E3-FACA8F01A314}"/>
              </a:ext>
            </a:extLst>
          </p:cNvPr>
          <p:cNvSpPr/>
          <p:nvPr/>
        </p:nvSpPr>
        <p:spPr>
          <a:xfrm>
            <a:off x="5076497" y="4609148"/>
            <a:ext cx="594333" cy="822491"/>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CE08CE18-CDD7-7006-BA04-4786336C63B5}"/>
              </a:ext>
            </a:extLst>
          </p:cNvPr>
          <p:cNvPicPr>
            <a:picLocks noChangeAspect="1"/>
          </p:cNvPicPr>
          <p:nvPr/>
        </p:nvPicPr>
        <p:blipFill>
          <a:blip r:embed="rId7"/>
          <a:stretch>
            <a:fillRect/>
          </a:stretch>
        </p:blipFill>
        <p:spPr>
          <a:xfrm>
            <a:off x="422064" y="2243186"/>
            <a:ext cx="4654433" cy="762000"/>
          </a:xfrm>
          <a:prstGeom prst="rect">
            <a:avLst/>
          </a:prstGeom>
        </p:spPr>
      </p:pic>
    </p:spTree>
    <p:extLst>
      <p:ext uri="{BB962C8B-B14F-4D97-AF65-F5344CB8AC3E}">
        <p14:creationId xmlns:p14="http://schemas.microsoft.com/office/powerpoint/2010/main" val="104575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934DAA-9F0F-37B3-57DC-5AD15E4D23A4}"/>
              </a:ext>
            </a:extLst>
          </p:cNvPr>
          <p:cNvSpPr>
            <a:spLocks noGrp="1"/>
          </p:cNvSpPr>
          <p:nvPr>
            <p:ph type="sldNum" sz="quarter" idx="12"/>
          </p:nvPr>
        </p:nvSpPr>
        <p:spPr>
          <a:xfrm>
            <a:off x="11311128" y="6346926"/>
            <a:ext cx="640080" cy="365125"/>
          </a:xfrm>
          <a:solidFill>
            <a:schemeClr val="bg1"/>
          </a:solidFill>
        </p:spPr>
        <p:txBody>
          <a:bodyPr/>
          <a:lstStyle/>
          <a:p>
            <a:fld id="{D5908317-8C7E-3F45-A2AB-4955D084FD39}" type="slidenum">
              <a:rPr lang="en-US" smtClean="0"/>
              <a:t>11</a:t>
            </a:fld>
            <a:endParaRPr lang="en-US"/>
          </a:p>
        </p:txBody>
      </p:sp>
      <p:sp>
        <p:nvSpPr>
          <p:cNvPr id="5" name="Title 4">
            <a:extLst>
              <a:ext uri="{FF2B5EF4-FFF2-40B4-BE49-F238E27FC236}">
                <a16:creationId xmlns:a16="http://schemas.microsoft.com/office/drawing/2014/main" id="{393B9A3E-8CEC-9323-277C-8D200EC4211D}"/>
              </a:ext>
            </a:extLst>
          </p:cNvPr>
          <p:cNvSpPr>
            <a:spLocks noGrp="1"/>
          </p:cNvSpPr>
          <p:nvPr>
            <p:ph type="title"/>
          </p:nvPr>
        </p:nvSpPr>
        <p:spPr>
          <a:xfrm>
            <a:off x="672987" y="73527"/>
            <a:ext cx="10846026" cy="1310430"/>
          </a:xfrm>
        </p:spPr>
        <p:txBody>
          <a:bodyPr>
            <a:normAutofit fontScale="90000"/>
          </a:bodyPr>
          <a:lstStyle/>
          <a:p>
            <a:pPr algn="ctr"/>
            <a:r>
              <a:rPr lang="en-US" sz="4800" dirty="0"/>
              <a:t>large uncertainty… due to Parton Distribution Functions of the proton</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C5ACA53-3149-1EE9-0CB5-A99E8DF05B87}"/>
                  </a:ext>
                </a:extLst>
              </p:cNvPr>
              <p:cNvSpPr txBox="1"/>
              <p:nvPr/>
            </p:nvSpPr>
            <p:spPr>
              <a:xfrm>
                <a:off x="164854" y="1369935"/>
                <a:ext cx="6520151" cy="4633513"/>
              </a:xfrm>
              <a:prstGeom prst="rect">
                <a:avLst/>
              </a:prstGeom>
              <a:noFill/>
            </p:spPr>
            <p:txBody>
              <a:bodyPr wrap="square">
                <a:spAutoFit/>
              </a:bodyPr>
              <a:lstStyle/>
              <a:p>
                <a:pPr algn="ctr"/>
                <a:r>
                  <a:rPr lang="en-US" sz="2400" b="1" dirty="0">
                    <a:solidFill>
                      <a:srgbClr val="0070C0"/>
                    </a:solidFill>
                    <a:effectLst/>
                  </a:rPr>
                  <a:t>In situ reduction of PDF errors with   </a:t>
                </a:r>
              </a:p>
              <a:p>
                <a:pPr algn="ctr"/>
                <a:r>
                  <a:rPr lang="en-US" sz="2400" b="1" dirty="0">
                    <a:solidFill>
                      <a:srgbClr val="0070C0"/>
                    </a:solidFill>
                    <a:effectLst/>
                  </a:rPr>
                  <a:t>PDF reweighting/profiling </a:t>
                </a:r>
                <a:endParaRPr lang="en-US" sz="2400" dirty="0">
                  <a:solidFill>
                    <a:srgbClr val="0070C0"/>
                  </a:solidFill>
                  <a:effectLst/>
                </a:endParaRPr>
              </a:p>
              <a:p>
                <a:endParaRPr lang="en-US" sz="1400" dirty="0">
                  <a:effectLst/>
                </a:endParaRPr>
              </a:p>
              <a:p>
                <a:r>
                  <a:rPr lang="en-US" sz="2000" dirty="0"/>
                  <a:t>A</a:t>
                </a:r>
                <a:r>
                  <a:rPr lang="en-US" sz="2000" baseline="-25000" dirty="0"/>
                  <a:t>FB</a:t>
                </a:r>
                <a:r>
                  <a:rPr lang="en-US" sz="2000" dirty="0"/>
                  <a:t> </a:t>
                </a:r>
                <a:r>
                  <a:rPr lang="en-US" sz="2000" dirty="0">
                    <a:effectLst/>
                  </a:rPr>
                  <a:t>is sensitive to both </a:t>
                </a:r>
                <a14:m>
                  <m:oMath xmlns:m="http://schemas.openxmlformats.org/officeDocument/2006/math">
                    <m:sSubSup>
                      <m:sSubSupPr>
                        <m:ctrlPr>
                          <a:rPr lang="en-US" sz="2000" i="1" smtClean="0">
                            <a:solidFill>
                              <a:srgbClr val="00B050"/>
                            </a:solidFill>
                            <a:latin typeface="Cambria Math" panose="02040503050406030204" pitchFamily="18" charset="0"/>
                          </a:rPr>
                        </m:ctrlPr>
                      </m:sSubSupPr>
                      <m:e>
                        <m:r>
                          <m:rPr>
                            <m:sty m:val="p"/>
                          </m:rPr>
                          <a:rPr lang="en-US" sz="2000" cap="none" smtClean="0">
                            <a:solidFill>
                              <a:srgbClr val="00B050"/>
                            </a:solidFill>
                            <a:latin typeface="Cambria Math" panose="02040503050406030204" pitchFamily="18" charset="0"/>
                          </a:rPr>
                          <m:t>sin</m:t>
                        </m:r>
                        <m:r>
                          <a:rPr lang="en-US" sz="2000" b="0" i="0" baseline="30000" smtClean="0">
                            <a:solidFill>
                              <a:srgbClr val="00B050"/>
                            </a:solidFill>
                            <a:latin typeface="Cambria Math" panose="02040503050406030204" pitchFamily="18" charset="0"/>
                          </a:rPr>
                          <m:t>2</m:t>
                        </m:r>
                        <m:r>
                          <a:rPr lang="en-US" sz="2000" b="0" i="1" smtClean="0">
                            <a:solidFill>
                              <a:srgbClr val="00B050"/>
                            </a:solidFill>
                            <a:latin typeface="Cambria Math" panose="02040503050406030204" pitchFamily="18" charset="0"/>
                          </a:rPr>
                          <m:t> </m:t>
                        </m:r>
                        <m:r>
                          <a:rPr lang="en-US" sz="2000" i="1" smtClean="0">
                            <a:solidFill>
                              <a:srgbClr val="00B050"/>
                            </a:solidFill>
                            <a:latin typeface="Cambria Math" panose="02040503050406030204" pitchFamily="18" charset="0"/>
                            <a:ea typeface="Cambria Math" panose="02040503050406030204" pitchFamily="18" charset="0"/>
                          </a:rPr>
                          <m:t>𝜃</m:t>
                        </m:r>
                      </m:e>
                      <m:sub>
                        <m:r>
                          <a:rPr lang="en-US" sz="2000" b="0" i="1" smtClean="0">
                            <a:solidFill>
                              <a:srgbClr val="00B050"/>
                            </a:solidFill>
                            <a:latin typeface="Cambria Math" panose="02040503050406030204" pitchFamily="18" charset="0"/>
                          </a:rPr>
                          <m:t>𝑒𝑓𝑓</m:t>
                        </m:r>
                      </m:sub>
                      <m:sup>
                        <m:r>
                          <a:rPr lang="en-US" sz="2000" b="0" i="1" smtClean="0">
                            <a:solidFill>
                              <a:srgbClr val="00B050"/>
                            </a:solidFill>
                            <a:latin typeface="Cambria Math" panose="02040503050406030204" pitchFamily="18" charset="0"/>
                          </a:rPr>
                          <m:t>𝑙</m:t>
                        </m:r>
                      </m:sup>
                    </m:sSubSup>
                    <m:r>
                      <a:rPr lang="en-US" sz="2000" b="0" i="1" smtClean="0">
                        <a:solidFill>
                          <a:srgbClr val="00B050"/>
                        </a:solidFill>
                        <a:latin typeface="Cambria Math" panose="02040503050406030204" pitchFamily="18" charset="0"/>
                      </a:rPr>
                      <m:t> </m:t>
                    </m:r>
                  </m:oMath>
                </a14:m>
                <a:r>
                  <a:rPr lang="en-US" sz="2000" dirty="0">
                    <a:effectLst/>
                  </a:rPr>
                  <a:t>&amp; </a:t>
                </a:r>
                <a:r>
                  <a:rPr lang="en-US" sz="2000" dirty="0">
                    <a:solidFill>
                      <a:srgbClr val="00B050"/>
                    </a:solidFill>
                    <a:effectLst/>
                  </a:rPr>
                  <a:t>PDFs… </a:t>
                </a:r>
              </a:p>
              <a:p>
                <a:endParaRPr lang="en-US" sz="2000" b="1" dirty="0">
                  <a:solidFill>
                    <a:srgbClr val="C00000"/>
                  </a:solidFill>
                </a:endParaRPr>
              </a:p>
              <a:p>
                <a:r>
                  <a:rPr lang="en-US" sz="2000" b="1" u="sng" dirty="0">
                    <a:solidFill>
                      <a:srgbClr val="C00000"/>
                    </a:solidFill>
                  </a:rPr>
                  <a:t>H</a:t>
                </a:r>
                <a:r>
                  <a:rPr lang="en-US" sz="2000" b="1" u="sng" dirty="0">
                    <a:solidFill>
                      <a:srgbClr val="C00000"/>
                    </a:solidFill>
                    <a:effectLst/>
                  </a:rPr>
                  <a:t>owever:</a:t>
                </a:r>
                <a:endParaRPr lang="en-US" sz="2000" u="sng" dirty="0">
                  <a:effectLst/>
                </a:endParaRPr>
              </a:p>
              <a:p>
                <a:r>
                  <a:rPr lang="en-US" sz="2000" dirty="0"/>
                  <a:t>T</a:t>
                </a:r>
                <a:r>
                  <a:rPr lang="en-US" sz="2000" dirty="0">
                    <a:effectLst/>
                  </a:rPr>
                  <a:t>he Z</a:t>
                </a:r>
                <a:r>
                  <a:rPr lang="en-US" sz="2000" baseline="30000" dirty="0">
                    <a:effectLst/>
                  </a:rPr>
                  <a:t>0</a:t>
                </a:r>
                <a:r>
                  <a:rPr lang="en-US" sz="2000" dirty="0">
                    <a:effectLst/>
                  </a:rPr>
                  <a:t>-peak yields a measurement of </a:t>
                </a:r>
                <a14:m>
                  <m:oMath xmlns:m="http://schemas.openxmlformats.org/officeDocument/2006/math">
                    <m:sSubSup>
                      <m:sSubSupPr>
                        <m:ctrlPr>
                          <a:rPr lang="en-US" sz="2000" i="1" smtClean="0">
                            <a:solidFill>
                              <a:srgbClr val="00B050"/>
                            </a:solidFill>
                          </a:rPr>
                        </m:ctrlPr>
                      </m:sSubSupPr>
                      <m:e>
                        <m:r>
                          <m:rPr>
                            <m:sty m:val="p"/>
                          </m:rPr>
                          <a:rPr lang="en-US" sz="2000" cap="none" smtClean="0">
                            <a:solidFill>
                              <a:srgbClr val="00B050"/>
                            </a:solidFill>
                          </a:rPr>
                          <m:t>sin</m:t>
                        </m:r>
                        <m:r>
                          <a:rPr lang="en-US" sz="2000" b="0" i="0" baseline="30000" smtClean="0">
                            <a:solidFill>
                              <a:srgbClr val="00B050"/>
                            </a:solidFill>
                          </a:rPr>
                          <m:t>2</m:t>
                        </m:r>
                        <m:r>
                          <a:rPr lang="en-US" sz="2000" b="0" i="1" smtClean="0">
                            <a:solidFill>
                              <a:srgbClr val="00B050"/>
                            </a:solidFill>
                          </a:rPr>
                          <m:t> </m:t>
                        </m:r>
                        <m:r>
                          <a:rPr lang="en-US" sz="2000" i="1" smtClean="0">
                            <a:solidFill>
                              <a:srgbClr val="00B050"/>
                            </a:solidFill>
                            <a:ea typeface="Cambria Math" panose="02040503050406030204" pitchFamily="18" charset="0"/>
                          </a:rPr>
                          <m:t>𝜃</m:t>
                        </m:r>
                      </m:e>
                      <m:sub>
                        <m:r>
                          <a:rPr lang="en-US" sz="2000" b="0" i="1" smtClean="0">
                            <a:solidFill>
                              <a:srgbClr val="00B050"/>
                            </a:solidFill>
                          </a:rPr>
                          <m:t>𝑒𝑓𝑓</m:t>
                        </m:r>
                      </m:sub>
                      <m:sup>
                        <m:r>
                          <a:rPr lang="en-US" sz="2000" b="0" i="1" smtClean="0">
                            <a:solidFill>
                              <a:srgbClr val="00B050"/>
                            </a:solidFill>
                          </a:rPr>
                          <m:t>𝑙</m:t>
                        </m:r>
                      </m:sup>
                    </m:sSubSup>
                    <m:r>
                      <a:rPr lang="en-US" sz="2000" b="0" i="0" smtClean="0">
                        <a:solidFill>
                          <a:srgbClr val="00B050"/>
                        </a:solidFill>
                      </a:rPr>
                      <m:t>, </m:t>
                    </m:r>
                  </m:oMath>
                </a14:m>
                <a:endParaRPr lang="en-US" sz="2000" b="0" dirty="0">
                  <a:solidFill>
                    <a:srgbClr val="00B050"/>
                  </a:solidFill>
                </a:endParaRPr>
              </a:p>
              <a:p>
                <a:endParaRPr lang="en-US" sz="2000" dirty="0"/>
              </a:p>
              <a:p>
                <a:r>
                  <a:rPr lang="en-US" sz="2000" dirty="0">
                    <a:effectLst/>
                  </a:rPr>
                  <a:t>Above &amp; below the Z</a:t>
                </a:r>
                <a:r>
                  <a:rPr lang="en-US" sz="2000" baseline="30000" dirty="0">
                    <a:effectLst/>
                  </a:rPr>
                  <a:t>0</a:t>
                </a:r>
                <a:r>
                  <a:rPr lang="en-US" sz="2000" dirty="0">
                    <a:effectLst/>
                  </a:rPr>
                  <a:t>-peak the axial coupling       </a:t>
                </a:r>
              </a:p>
              <a:p>
                <a:r>
                  <a:rPr lang="en-US" sz="2000" dirty="0">
                    <a:effectLst/>
                  </a:rPr>
                  <a:t>are well known</a:t>
                </a:r>
                <a:r>
                  <a:rPr lang="en-US" sz="2000" dirty="0"/>
                  <a:t>, and A</a:t>
                </a:r>
                <a:r>
                  <a:rPr lang="en-US" sz="2000" baseline="-25000" dirty="0"/>
                  <a:t>FB</a:t>
                </a:r>
                <a:r>
                  <a:rPr lang="en-US" sz="2000" dirty="0">
                    <a:effectLst/>
                  </a:rPr>
                  <a:t> is not as sensitive to </a:t>
                </a:r>
                <a14:m>
                  <m:oMath xmlns:m="http://schemas.openxmlformats.org/officeDocument/2006/math">
                    <m:sSubSup>
                      <m:sSubSupPr>
                        <m:ctrlPr>
                          <a:rPr lang="en-US" sz="2000" i="1" smtClean="0">
                            <a:solidFill>
                              <a:srgbClr val="00B050"/>
                            </a:solidFill>
                          </a:rPr>
                        </m:ctrlPr>
                      </m:sSubSupPr>
                      <m:e>
                        <m:r>
                          <m:rPr>
                            <m:sty m:val="p"/>
                          </m:rPr>
                          <a:rPr lang="en-US" sz="2000" cap="none" smtClean="0">
                            <a:solidFill>
                              <a:srgbClr val="00B050"/>
                            </a:solidFill>
                          </a:rPr>
                          <m:t>sin</m:t>
                        </m:r>
                        <m:r>
                          <a:rPr lang="en-US" sz="2000" b="0" i="0" baseline="30000" smtClean="0">
                            <a:solidFill>
                              <a:srgbClr val="00B050"/>
                            </a:solidFill>
                          </a:rPr>
                          <m:t>2</m:t>
                        </m:r>
                        <m:r>
                          <a:rPr lang="en-US" sz="2000" b="0" i="1" smtClean="0">
                            <a:solidFill>
                              <a:srgbClr val="00B050"/>
                            </a:solidFill>
                          </a:rPr>
                          <m:t> </m:t>
                        </m:r>
                        <m:r>
                          <a:rPr lang="en-US" sz="2000" i="1" smtClean="0">
                            <a:solidFill>
                              <a:srgbClr val="00B050"/>
                            </a:solidFill>
                            <a:ea typeface="Cambria Math" panose="02040503050406030204" pitchFamily="18" charset="0"/>
                          </a:rPr>
                          <m:t>𝜃</m:t>
                        </m:r>
                      </m:e>
                      <m:sub>
                        <m:r>
                          <a:rPr lang="en-US" sz="2000" b="0" i="1" smtClean="0">
                            <a:solidFill>
                              <a:srgbClr val="00B050"/>
                            </a:solidFill>
                          </a:rPr>
                          <m:t>𝑒𝑓𝑓</m:t>
                        </m:r>
                      </m:sub>
                      <m:sup>
                        <m:r>
                          <a:rPr lang="en-US" sz="2000" b="0" i="1" smtClean="0">
                            <a:solidFill>
                              <a:srgbClr val="00B050"/>
                            </a:solidFill>
                          </a:rPr>
                          <m:t>𝑙</m:t>
                        </m:r>
                      </m:sup>
                    </m:sSubSup>
                  </m:oMath>
                </a14:m>
                <a:r>
                  <a:rPr lang="en-US" sz="2000" dirty="0">
                    <a:effectLst/>
                  </a:rPr>
                  <a:t>, but it is sensitive to </a:t>
                </a:r>
                <a:r>
                  <a:rPr lang="en-US" sz="2000" dirty="0">
                    <a:solidFill>
                      <a:srgbClr val="00B050"/>
                    </a:solidFill>
                    <a:effectLst/>
                  </a:rPr>
                  <a:t>PDFs</a:t>
                </a:r>
                <a:endParaRPr lang="en-US" sz="2000" dirty="0">
                  <a:effectLst/>
                </a:endParaRPr>
              </a:p>
              <a:p>
                <a:endParaRPr lang="en-US" sz="2000" dirty="0"/>
              </a:p>
              <a:p>
                <a:r>
                  <a:rPr lang="en-US" sz="2000" dirty="0"/>
                  <a:t>Therefore, </a:t>
                </a:r>
                <a:r>
                  <a:rPr lang="en-US" sz="2000" dirty="0">
                    <a:effectLst/>
                  </a:rPr>
                  <a:t>sidebands of  </a:t>
                </a:r>
                <a:r>
                  <a:rPr lang="en-US" sz="2000" dirty="0" err="1">
                    <a:solidFill>
                      <a:srgbClr val="0070C0"/>
                    </a:solidFill>
                  </a:rPr>
                  <a:t>M</a:t>
                </a:r>
                <a:r>
                  <a:rPr lang="en-US" sz="2000" i="1" baseline="-25000" dirty="0" err="1">
                    <a:solidFill>
                      <a:srgbClr val="0070C0"/>
                    </a:solidFill>
                    <a:effectLst/>
                    <a:ea typeface="Menlo" panose="020B0609030804020204" pitchFamily="49" charset="0"/>
                    <a:cs typeface="Menlo" panose="020B0609030804020204" pitchFamily="49" charset="0"/>
                  </a:rPr>
                  <a:t>ll</a:t>
                </a:r>
                <a:r>
                  <a:rPr lang="en-US" sz="2000" i="1" baseline="-25000" dirty="0">
                    <a:solidFill>
                      <a:srgbClr val="0070C0"/>
                    </a:solidFill>
                    <a:effectLst/>
                    <a:ea typeface="Menlo" panose="020B0609030804020204" pitchFamily="49" charset="0"/>
                    <a:cs typeface="Menlo" panose="020B0609030804020204" pitchFamily="49" charset="0"/>
                  </a:rPr>
                  <a:t>  </a:t>
                </a:r>
                <a:r>
                  <a:rPr lang="en-US" sz="2000" dirty="0">
                    <a:effectLst/>
                  </a:rPr>
                  <a:t>spectra are used to constraints </a:t>
                </a:r>
                <a:r>
                  <a:rPr lang="en-US" sz="2000" dirty="0">
                    <a:solidFill>
                      <a:srgbClr val="00B050"/>
                    </a:solidFill>
                    <a:effectLst/>
                  </a:rPr>
                  <a:t>PDFs</a:t>
                </a:r>
                <a:r>
                  <a:rPr lang="en-US" sz="2000" dirty="0">
                    <a:effectLst/>
                  </a:rPr>
                  <a:t> using the same Drell Yan data  </a:t>
                </a:r>
                <a:endParaRPr lang="en-US" dirty="0">
                  <a:effectLst/>
                </a:endParaRPr>
              </a:p>
            </p:txBody>
          </p:sp>
        </mc:Choice>
        <mc:Fallback>
          <p:sp>
            <p:nvSpPr>
              <p:cNvPr id="6" name="TextBox 5">
                <a:extLst>
                  <a:ext uri="{FF2B5EF4-FFF2-40B4-BE49-F238E27FC236}">
                    <a16:creationId xmlns:a16="http://schemas.microsoft.com/office/drawing/2014/main" id="{3C5ACA53-3149-1EE9-0CB5-A99E8DF05B87}"/>
                  </a:ext>
                </a:extLst>
              </p:cNvPr>
              <p:cNvSpPr txBox="1">
                <a:spLocks noRot="1" noChangeAspect="1" noMove="1" noResize="1" noEditPoints="1" noAdjustHandles="1" noChangeArrowheads="1" noChangeShapeType="1" noTextEdit="1"/>
              </p:cNvSpPr>
              <p:nvPr/>
            </p:nvSpPr>
            <p:spPr>
              <a:xfrm>
                <a:off x="164854" y="1369935"/>
                <a:ext cx="6520151" cy="4633513"/>
              </a:xfrm>
              <a:prstGeom prst="rect">
                <a:avLst/>
              </a:prstGeom>
              <a:blipFill>
                <a:blip r:embed="rId2"/>
                <a:stretch>
                  <a:fillRect l="-777" t="-1096" b="-1370"/>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0CD2B6DC-1572-64BC-92B4-2AB9BB3AF56C}"/>
              </a:ext>
            </a:extLst>
          </p:cNvPr>
          <p:cNvPicPr>
            <a:picLocks noChangeAspect="1"/>
          </p:cNvPicPr>
          <p:nvPr/>
        </p:nvPicPr>
        <p:blipFill>
          <a:blip r:embed="rId3"/>
          <a:stretch>
            <a:fillRect/>
          </a:stretch>
        </p:blipFill>
        <p:spPr>
          <a:xfrm>
            <a:off x="6325128" y="1253734"/>
            <a:ext cx="5750786" cy="5164541"/>
          </a:xfrm>
          <a:prstGeom prst="rect">
            <a:avLst/>
          </a:prstGeom>
        </p:spPr>
      </p:pic>
      <p:pic>
        <p:nvPicPr>
          <p:cNvPr id="10" name="Picture 9">
            <a:extLst>
              <a:ext uri="{FF2B5EF4-FFF2-40B4-BE49-F238E27FC236}">
                <a16:creationId xmlns:a16="http://schemas.microsoft.com/office/drawing/2014/main" id="{C4EFFEDF-1E6B-A5D1-C56D-7319E68979DD}"/>
              </a:ext>
            </a:extLst>
          </p:cNvPr>
          <p:cNvPicPr>
            <a:picLocks noChangeAspect="1"/>
          </p:cNvPicPr>
          <p:nvPr/>
        </p:nvPicPr>
        <p:blipFill>
          <a:blip r:embed="rId4"/>
          <a:stretch>
            <a:fillRect/>
          </a:stretch>
        </p:blipFill>
        <p:spPr>
          <a:xfrm>
            <a:off x="214942" y="6082394"/>
            <a:ext cx="7772400" cy="718033"/>
          </a:xfrm>
          <a:prstGeom prst="rect">
            <a:avLst/>
          </a:prstGeom>
          <a:ln>
            <a:solidFill>
              <a:schemeClr val="tx1">
                <a:lumMod val="65000"/>
                <a:lumOff val="35000"/>
              </a:schemeClr>
            </a:solidFill>
          </a:ln>
        </p:spPr>
      </p:pic>
    </p:spTree>
    <p:extLst>
      <p:ext uri="{BB962C8B-B14F-4D97-AF65-F5344CB8AC3E}">
        <p14:creationId xmlns:p14="http://schemas.microsoft.com/office/powerpoint/2010/main" val="24819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 name="TextBox 1036">
            <a:extLst>
              <a:ext uri="{FF2B5EF4-FFF2-40B4-BE49-F238E27FC236}">
                <a16:creationId xmlns:a16="http://schemas.microsoft.com/office/drawing/2014/main" id="{8AE286E3-D79E-4BD6-FECD-AB325BA62306}"/>
              </a:ext>
            </a:extLst>
          </p:cNvPr>
          <p:cNvSpPr txBox="1"/>
          <p:nvPr/>
        </p:nvSpPr>
        <p:spPr>
          <a:xfrm>
            <a:off x="4430203" y="254397"/>
            <a:ext cx="7639758" cy="2308324"/>
          </a:xfrm>
          <a:prstGeom prst="rect">
            <a:avLst/>
          </a:prstGeom>
          <a:noFill/>
        </p:spPr>
        <p:txBody>
          <a:bodyPr wrap="square">
            <a:spAutoFit/>
          </a:bodyPr>
          <a:lstStyle/>
          <a:p>
            <a:pPr marL="0" indent="0">
              <a:buNone/>
            </a:pPr>
            <a:r>
              <a:rPr lang="en-US" sz="2400" b="1" dirty="0">
                <a:solidFill>
                  <a:srgbClr val="0070C0"/>
                </a:solidFill>
              </a:rPr>
              <a:t>  </a:t>
            </a:r>
            <a:r>
              <a:rPr lang="en-US" sz="2400" b="1" dirty="0">
                <a:solidFill>
                  <a:srgbClr val="0070C0"/>
                </a:solidFill>
                <a:effectLst/>
              </a:rPr>
              <a:t>CMS… measured via Z/𝛾*→</a:t>
            </a:r>
            <a:r>
              <a:rPr lang="en-US" sz="2400" b="1" i="1" dirty="0" err="1">
                <a:solidFill>
                  <a:srgbClr val="0070C0"/>
                </a:solidFill>
                <a:effectLst/>
                <a:latin typeface="Menlo" panose="020B0609030804020204" pitchFamily="49" charset="0"/>
                <a:ea typeface="Menlo" panose="020B0609030804020204" pitchFamily="49" charset="0"/>
                <a:cs typeface="Menlo" panose="020B0609030804020204" pitchFamily="49" charset="0"/>
              </a:rPr>
              <a:t>l</a:t>
            </a:r>
            <a:r>
              <a:rPr lang="en-US" sz="2400" b="1" i="1" baseline="30000" dirty="0" err="1">
                <a:solidFill>
                  <a:srgbClr val="0070C0"/>
                </a:solidFill>
                <a:effectLst/>
                <a:latin typeface="Menlo" panose="020B0609030804020204" pitchFamily="49" charset="0"/>
                <a:ea typeface="Menlo" panose="020B0609030804020204" pitchFamily="49" charset="0"/>
                <a:cs typeface="Menlo" panose="020B0609030804020204" pitchFamily="49" charset="0"/>
              </a:rPr>
              <a:t>+</a:t>
            </a:r>
            <a:r>
              <a:rPr lang="en-US" sz="2400" b="1" i="1" dirty="0" err="1">
                <a:solidFill>
                  <a:srgbClr val="0070C0"/>
                </a:solidFill>
                <a:effectLst/>
                <a:latin typeface="Menlo" panose="020B0609030804020204" pitchFamily="49" charset="0"/>
                <a:ea typeface="Menlo" panose="020B0609030804020204" pitchFamily="49" charset="0"/>
                <a:cs typeface="Menlo" panose="020B0609030804020204" pitchFamily="49" charset="0"/>
              </a:rPr>
              <a:t>l</a:t>
            </a:r>
            <a:r>
              <a:rPr lang="en-US" sz="2400" b="1" i="1" baseline="30000" dirty="0">
                <a:solidFill>
                  <a:srgbClr val="0070C0"/>
                </a:solidFill>
                <a:effectLst/>
                <a:latin typeface="Menlo" panose="020B0609030804020204" pitchFamily="49" charset="0"/>
                <a:ea typeface="Menlo" panose="020B0609030804020204" pitchFamily="49" charset="0"/>
                <a:cs typeface="Menlo" panose="020B0609030804020204" pitchFamily="49" charset="0"/>
              </a:rPr>
              <a:t>-</a:t>
            </a:r>
            <a:endParaRPr lang="en-US" sz="2400" b="1" i="1" baseline="30000" dirty="0">
              <a:solidFill>
                <a:srgbClr val="0070C0"/>
              </a:solidFill>
              <a:latin typeface="Menlo" panose="020B0609030804020204" pitchFamily="49" charset="0"/>
              <a:ea typeface="Menlo" panose="020B0609030804020204" pitchFamily="49" charset="0"/>
              <a:cs typeface="Menlo" panose="020B0609030804020204" pitchFamily="49" charset="0"/>
            </a:endParaRPr>
          </a:p>
          <a:p>
            <a:pPr marL="742950" lvl="1" indent="-285750">
              <a:buFont typeface="Wingdings" pitchFamily="2" charset="2"/>
              <a:buChar char="§"/>
            </a:pPr>
            <a:r>
              <a:rPr lang="en-US" sz="2400" dirty="0">
                <a:solidFill>
                  <a:srgbClr val="0070C0"/>
                </a:solidFill>
              </a:rPr>
              <a:t>From </a:t>
            </a:r>
            <a:r>
              <a:rPr lang="en-US" sz="2400" dirty="0">
                <a:solidFill>
                  <a:srgbClr val="0070C0"/>
                </a:solidFill>
                <a:effectLst/>
              </a:rPr>
              <a:t>A</a:t>
            </a:r>
            <a:r>
              <a:rPr lang="en-US" sz="2400" baseline="-25000" dirty="0">
                <a:solidFill>
                  <a:srgbClr val="0070C0"/>
                </a:solidFill>
                <a:effectLst/>
              </a:rPr>
              <a:t>FB</a:t>
            </a:r>
            <a:r>
              <a:rPr lang="en-US" sz="2400" dirty="0">
                <a:solidFill>
                  <a:srgbClr val="0070C0"/>
                </a:solidFill>
                <a:effectLst/>
              </a:rPr>
              <a:t> (same as Run 1) </a:t>
            </a:r>
            <a:r>
              <a:rPr lang="en-US" sz="2400" dirty="0">
                <a:solidFill>
                  <a:srgbClr val="279C50"/>
                </a:solidFill>
                <a:effectLst/>
                <a:latin typeface="Helvetica Neue" panose="02000503000000020004" pitchFamily="2" charset="0"/>
              </a:rPr>
              <a:t>weighted by </a:t>
            </a:r>
            <a:r>
              <a:rPr lang="en-US" sz="2400" i="1" dirty="0">
                <a:solidFill>
                  <a:srgbClr val="279C50"/>
                </a:solidFill>
                <a:effectLst/>
                <a:latin typeface="Menlo" panose="020B0609030804020204" pitchFamily="49" charset="0"/>
                <a:ea typeface="Menlo" panose="020B0609030804020204" pitchFamily="49" charset="0"/>
                <a:cs typeface="Menlo" panose="020B0609030804020204" pitchFamily="49" charset="0"/>
              </a:rPr>
              <a:t>y</a:t>
            </a:r>
            <a:r>
              <a:rPr lang="en-US" sz="2400" dirty="0">
                <a:solidFill>
                  <a:srgbClr val="279C50"/>
                </a:solidFill>
                <a:effectLst/>
                <a:latin typeface="Helvetica Neue" panose="02000503000000020004" pitchFamily="2" charset="0"/>
              </a:rPr>
              <a:t> </a:t>
            </a:r>
            <a:r>
              <a:rPr lang="en-US" sz="2400" dirty="0">
                <a:solidFill>
                  <a:srgbClr val="0070C0"/>
                </a:solidFill>
                <a:effectLst/>
                <a:latin typeface="Helvetica Neue" panose="02000503000000020004" pitchFamily="2" charset="0"/>
              </a:rPr>
              <a:t>&amp;</a:t>
            </a:r>
            <a:r>
              <a:rPr lang="en-US" sz="2400" dirty="0">
                <a:solidFill>
                  <a:srgbClr val="279C50"/>
                </a:solidFill>
                <a:effectLst/>
                <a:latin typeface="Helvetica Neue" panose="02000503000000020004" pitchFamily="2" charset="0"/>
              </a:rPr>
              <a:t> cos</a:t>
            </a:r>
            <a:r>
              <a:rPr lang="el-GR" sz="2400" dirty="0">
                <a:solidFill>
                  <a:srgbClr val="279C50"/>
                </a:solidFill>
                <a:effectLst/>
                <a:latin typeface="Helvetica Neue" panose="02000503000000020004" pitchFamily="2" charset="0"/>
              </a:rPr>
              <a:t>θ</a:t>
            </a:r>
            <a:endParaRPr lang="en-US" sz="2400" dirty="0">
              <a:solidFill>
                <a:srgbClr val="0070C0"/>
              </a:solidFill>
              <a:effectLst/>
            </a:endParaRPr>
          </a:p>
          <a:p>
            <a:pPr lvl="1"/>
            <a:r>
              <a:rPr lang="en-US" sz="2400" dirty="0">
                <a:solidFill>
                  <a:srgbClr val="0070C0"/>
                </a:solidFill>
              </a:rPr>
              <a:t>    </a:t>
            </a:r>
            <a:r>
              <a:rPr lang="en-US" sz="2400" dirty="0">
                <a:solidFill>
                  <a:srgbClr val="0070C0"/>
                </a:solidFill>
                <a:effectLst/>
              </a:rPr>
              <a:t>→ cancellation of acceptance and efficiencies</a:t>
            </a:r>
          </a:p>
          <a:p>
            <a:pPr marL="742950" lvl="1" indent="-285750">
              <a:buFont typeface="Wingdings" pitchFamily="2" charset="2"/>
              <a:buChar char="§"/>
            </a:pPr>
            <a:r>
              <a:rPr lang="en-US" sz="2400" dirty="0">
                <a:solidFill>
                  <a:srgbClr val="0070C0"/>
                </a:solidFill>
              </a:rPr>
              <a:t>F</a:t>
            </a:r>
            <a:r>
              <a:rPr lang="en-US" sz="2400" dirty="0">
                <a:solidFill>
                  <a:srgbClr val="0070C0"/>
                </a:solidFill>
                <a:effectLst/>
              </a:rPr>
              <a:t>it A</a:t>
            </a:r>
            <a:r>
              <a:rPr lang="en-US" sz="2400" baseline="-25000" dirty="0">
                <a:solidFill>
                  <a:srgbClr val="0070C0"/>
                </a:solidFill>
                <a:effectLst/>
              </a:rPr>
              <a:t>4</a:t>
            </a:r>
            <a:r>
              <a:rPr lang="en-US" sz="2400" dirty="0">
                <a:solidFill>
                  <a:srgbClr val="0070C0"/>
                </a:solidFill>
                <a:effectLst/>
              </a:rPr>
              <a:t> coefficient (New) while unfolding differential distributions as a function of </a:t>
            </a:r>
            <a:r>
              <a:rPr lang="en-US" sz="2400" dirty="0" err="1">
                <a:solidFill>
                  <a:srgbClr val="00B050"/>
                </a:solidFill>
                <a:effectLst/>
              </a:rPr>
              <a:t>M</a:t>
            </a:r>
            <a:r>
              <a:rPr lang="en-US" sz="2400" i="1" baseline="-25000" dirty="0" err="1">
                <a:solidFill>
                  <a:srgbClr val="00B050"/>
                </a:solidFill>
                <a:effectLst/>
                <a:latin typeface="Menlo" panose="020B0609030804020204" pitchFamily="49" charset="0"/>
                <a:ea typeface="Menlo" panose="020B0609030804020204" pitchFamily="49" charset="0"/>
                <a:cs typeface="Menlo" panose="020B0609030804020204" pitchFamily="49" charset="0"/>
              </a:rPr>
              <a:t>ll</a:t>
            </a:r>
            <a:r>
              <a:rPr lang="en-US" sz="2400" dirty="0">
                <a:solidFill>
                  <a:srgbClr val="0070C0"/>
                </a:solidFill>
                <a:effectLst/>
              </a:rPr>
              <a:t> &amp; </a:t>
            </a:r>
            <a:r>
              <a:rPr lang="en-US" sz="2400" i="1" dirty="0">
                <a:solidFill>
                  <a:srgbClr val="00B050"/>
                </a:solidFill>
                <a:effectLst/>
                <a:latin typeface="Menlo" panose="020B0609030804020204" pitchFamily="49" charset="0"/>
                <a:ea typeface="Menlo" panose="020B0609030804020204" pitchFamily="49" charset="0"/>
                <a:cs typeface="Menlo" panose="020B0609030804020204" pitchFamily="49" charset="0"/>
              </a:rPr>
              <a:t>y</a:t>
            </a:r>
          </a:p>
          <a:p>
            <a:pPr lvl="1"/>
            <a:r>
              <a:rPr lang="en-US" sz="2400" dirty="0">
                <a:solidFill>
                  <a:srgbClr val="0070C0"/>
                </a:solidFill>
              </a:rPr>
              <a:t>    </a:t>
            </a:r>
            <a:r>
              <a:rPr lang="en-US" sz="2400" dirty="0">
                <a:solidFill>
                  <a:srgbClr val="0070C0"/>
                </a:solidFill>
                <a:effectLst/>
              </a:rPr>
              <a:t>→ smaller theory and PDF uncertainties</a:t>
            </a:r>
          </a:p>
        </p:txBody>
      </p:sp>
      <p:pic>
        <p:nvPicPr>
          <p:cNvPr id="1046" name="Picture 1045" descr="A collage of graphs&#10;&#10;Description automatically generated">
            <a:extLst>
              <a:ext uri="{FF2B5EF4-FFF2-40B4-BE49-F238E27FC236}">
                <a16:creationId xmlns:a16="http://schemas.microsoft.com/office/drawing/2014/main" id="{2BEE9FF6-BDEE-1B82-0BF7-C5B171020A83}"/>
              </a:ext>
            </a:extLst>
          </p:cNvPr>
          <p:cNvPicPr>
            <a:picLocks noChangeAspect="1"/>
          </p:cNvPicPr>
          <p:nvPr/>
        </p:nvPicPr>
        <p:blipFill>
          <a:blip r:embed="rId3"/>
          <a:stretch>
            <a:fillRect/>
          </a:stretch>
        </p:blipFill>
        <p:spPr>
          <a:xfrm>
            <a:off x="4676270" y="2507005"/>
            <a:ext cx="7177063" cy="4315370"/>
          </a:xfrm>
          <a:prstGeom prst="rect">
            <a:avLst/>
          </a:prstGeom>
        </p:spPr>
      </p:pic>
      <p:sp>
        <p:nvSpPr>
          <p:cNvPr id="1047" name="TextBox 1046">
            <a:extLst>
              <a:ext uri="{FF2B5EF4-FFF2-40B4-BE49-F238E27FC236}">
                <a16:creationId xmlns:a16="http://schemas.microsoft.com/office/drawing/2014/main" id="{712543AD-EB4D-5E24-273C-B8B212495472}"/>
              </a:ext>
            </a:extLst>
          </p:cNvPr>
          <p:cNvSpPr txBox="1"/>
          <p:nvPr/>
        </p:nvSpPr>
        <p:spPr>
          <a:xfrm>
            <a:off x="338666" y="2865577"/>
            <a:ext cx="3987800" cy="2308324"/>
          </a:xfrm>
          <a:prstGeom prst="rect">
            <a:avLst/>
          </a:prstGeom>
          <a:noFill/>
        </p:spPr>
        <p:txBody>
          <a:bodyPr wrap="square" rtlCol="0">
            <a:spAutoFit/>
          </a:bodyPr>
          <a:lstStyle/>
          <a:p>
            <a:r>
              <a:rPr lang="en-US" sz="2400" dirty="0"/>
              <a:t>Added information from regions outside the tracker to expand the acceptance in the di-electron channel to increase A</a:t>
            </a:r>
            <a:r>
              <a:rPr lang="en-US" sz="2400" baseline="-25000" dirty="0"/>
              <a:t>FB</a:t>
            </a:r>
            <a:r>
              <a:rPr lang="en-US" sz="2400" dirty="0"/>
              <a:t> acceptance in rapidity </a:t>
            </a:r>
            <a:r>
              <a:rPr lang="en-US" sz="2400" i="1" dirty="0">
                <a:solidFill>
                  <a:srgbClr val="C00000"/>
                </a:solidFill>
                <a:latin typeface="Menlo" panose="020B0609030804020204" pitchFamily="49" charset="0"/>
                <a:ea typeface="Menlo" panose="020B0609030804020204" pitchFamily="49" charset="0"/>
                <a:cs typeface="Menlo" panose="020B0609030804020204" pitchFamily="49" charset="0"/>
              </a:rPr>
              <a:t>y</a:t>
            </a:r>
            <a:endParaRPr lang="en-US" sz="2400" dirty="0"/>
          </a:p>
        </p:txBody>
      </p:sp>
      <p:pic>
        <p:nvPicPr>
          <p:cNvPr id="1049" name="Picture 1048" descr="A number of numbers and symbols&#10;&#10;Description automatically generated with medium confidence">
            <a:extLst>
              <a:ext uri="{FF2B5EF4-FFF2-40B4-BE49-F238E27FC236}">
                <a16:creationId xmlns:a16="http://schemas.microsoft.com/office/drawing/2014/main" id="{EBE4B267-53CB-8275-E837-E1A0C91FACA8}"/>
              </a:ext>
            </a:extLst>
          </p:cNvPr>
          <p:cNvPicPr>
            <a:picLocks noChangeAspect="1"/>
          </p:cNvPicPr>
          <p:nvPr/>
        </p:nvPicPr>
        <p:blipFill>
          <a:blip r:embed="rId4"/>
          <a:stretch>
            <a:fillRect/>
          </a:stretch>
        </p:blipFill>
        <p:spPr>
          <a:xfrm>
            <a:off x="627317" y="5303495"/>
            <a:ext cx="3581400" cy="1270000"/>
          </a:xfrm>
          <a:prstGeom prst="rect">
            <a:avLst/>
          </a:prstGeom>
        </p:spPr>
      </p:pic>
      <p:sp>
        <p:nvSpPr>
          <p:cNvPr id="1050" name="Slide Number Placeholder 3">
            <a:extLst>
              <a:ext uri="{FF2B5EF4-FFF2-40B4-BE49-F238E27FC236}">
                <a16:creationId xmlns:a16="http://schemas.microsoft.com/office/drawing/2014/main" id="{CBF2F7F2-ED32-FA0D-7EEC-215164CF5629}"/>
              </a:ext>
            </a:extLst>
          </p:cNvPr>
          <p:cNvSpPr>
            <a:spLocks noGrp="1"/>
          </p:cNvSpPr>
          <p:nvPr>
            <p:ph type="sldNum" sz="quarter" idx="12"/>
          </p:nvPr>
        </p:nvSpPr>
        <p:spPr/>
        <p:txBody>
          <a:bodyPr/>
          <a:lstStyle/>
          <a:p>
            <a:fld id="{D5908317-8C7E-3F45-A2AB-4955D084FD39}" type="slidenum">
              <a:rPr lang="en-US" smtClean="0"/>
              <a:t>12</a:t>
            </a:fld>
            <a:endParaRPr lang="en-US"/>
          </a:p>
        </p:txBody>
      </p:sp>
      <p:pic>
        <p:nvPicPr>
          <p:cNvPr id="1053" name="Picture 1052">
            <a:extLst>
              <a:ext uri="{FF2B5EF4-FFF2-40B4-BE49-F238E27FC236}">
                <a16:creationId xmlns:a16="http://schemas.microsoft.com/office/drawing/2014/main" id="{F30A9E1E-281B-E8E7-D868-5C54CF18AAB9}"/>
              </a:ext>
            </a:extLst>
          </p:cNvPr>
          <p:cNvPicPr>
            <a:picLocks noChangeAspect="1"/>
          </p:cNvPicPr>
          <p:nvPr/>
        </p:nvPicPr>
        <p:blipFill>
          <a:blip r:embed="rId5"/>
          <a:stretch>
            <a:fillRect/>
          </a:stretch>
        </p:blipFill>
        <p:spPr>
          <a:xfrm>
            <a:off x="424117" y="420432"/>
            <a:ext cx="3987800" cy="2222500"/>
          </a:xfrm>
          <a:prstGeom prst="rect">
            <a:avLst/>
          </a:prstGeom>
        </p:spPr>
      </p:pic>
      <p:pic>
        <p:nvPicPr>
          <p:cNvPr id="1054" name="Picture 1053">
            <a:extLst>
              <a:ext uri="{FF2B5EF4-FFF2-40B4-BE49-F238E27FC236}">
                <a16:creationId xmlns:a16="http://schemas.microsoft.com/office/drawing/2014/main" id="{37BF4397-282C-9A15-9E69-768E444B0560}"/>
              </a:ext>
            </a:extLst>
          </p:cNvPr>
          <p:cNvPicPr>
            <a:picLocks noChangeAspect="1"/>
          </p:cNvPicPr>
          <p:nvPr/>
        </p:nvPicPr>
        <p:blipFill>
          <a:blip r:embed="rId6"/>
          <a:stretch>
            <a:fillRect/>
          </a:stretch>
        </p:blipFill>
        <p:spPr>
          <a:xfrm>
            <a:off x="11496825" y="35625"/>
            <a:ext cx="668362" cy="668362"/>
          </a:xfrm>
          <a:prstGeom prst="rect">
            <a:avLst/>
          </a:prstGeom>
        </p:spPr>
      </p:pic>
      <p:sp>
        <p:nvSpPr>
          <p:cNvPr id="1055" name="TextBox 1054">
            <a:extLst>
              <a:ext uri="{FF2B5EF4-FFF2-40B4-BE49-F238E27FC236}">
                <a16:creationId xmlns:a16="http://schemas.microsoft.com/office/drawing/2014/main" id="{F7D18D5D-AAE7-9546-11ED-8A98965FFB95}"/>
              </a:ext>
            </a:extLst>
          </p:cNvPr>
          <p:cNvSpPr txBox="1"/>
          <p:nvPr/>
        </p:nvSpPr>
        <p:spPr>
          <a:xfrm>
            <a:off x="7745983" y="5450850"/>
            <a:ext cx="1314411" cy="369332"/>
          </a:xfrm>
          <a:prstGeom prst="rect">
            <a:avLst/>
          </a:prstGeom>
          <a:noFill/>
        </p:spPr>
        <p:txBody>
          <a:bodyPr wrap="square" rtlCol="0">
            <a:spAutoFit/>
          </a:bodyPr>
          <a:lstStyle/>
          <a:p>
            <a:pPr algn="ctr"/>
            <a:r>
              <a:rPr lang="en-US" dirty="0">
                <a:solidFill>
                  <a:srgbClr val="C00000"/>
                </a:solidFill>
              </a:rPr>
              <a:t>Rapidity </a:t>
            </a:r>
            <a:r>
              <a:rPr lang="en-US" i="1" dirty="0">
                <a:solidFill>
                  <a:srgbClr val="C00000"/>
                </a:solidFill>
                <a:latin typeface="Menlo" panose="020B0609030804020204" pitchFamily="49" charset="0"/>
                <a:ea typeface="Menlo" panose="020B0609030804020204" pitchFamily="49" charset="0"/>
                <a:cs typeface="Menlo" panose="020B0609030804020204" pitchFamily="49" charset="0"/>
              </a:rPr>
              <a:t>y</a:t>
            </a:r>
          </a:p>
        </p:txBody>
      </p:sp>
      <p:sp>
        <p:nvSpPr>
          <p:cNvPr id="1057" name="TextBox 1056">
            <a:extLst>
              <a:ext uri="{FF2B5EF4-FFF2-40B4-BE49-F238E27FC236}">
                <a16:creationId xmlns:a16="http://schemas.microsoft.com/office/drawing/2014/main" id="{B8622F08-8F49-991F-7A80-4AF2578E8E60}"/>
              </a:ext>
            </a:extLst>
          </p:cNvPr>
          <p:cNvSpPr txBox="1"/>
          <p:nvPr/>
        </p:nvSpPr>
        <p:spPr>
          <a:xfrm>
            <a:off x="3669010" y="109767"/>
            <a:ext cx="668362" cy="369332"/>
          </a:xfrm>
          <a:prstGeom prst="rect">
            <a:avLst/>
          </a:prstGeom>
          <a:noFill/>
        </p:spPr>
        <p:txBody>
          <a:bodyPr wrap="square">
            <a:spAutoFit/>
          </a:bodyPr>
          <a:lstStyle/>
          <a:p>
            <a:pPr algn="ctr"/>
            <a:r>
              <a:rPr lang="en-US" i="1" dirty="0">
                <a:solidFill>
                  <a:srgbClr val="C00000"/>
                </a:solidFill>
                <a:latin typeface="Menlo" panose="020B0609030804020204" pitchFamily="49" charset="0"/>
                <a:ea typeface="Menlo" panose="020B0609030804020204" pitchFamily="49" charset="0"/>
                <a:cs typeface="Menlo" panose="020B0609030804020204" pitchFamily="49" charset="0"/>
              </a:rPr>
              <a:t>y=0</a:t>
            </a:r>
          </a:p>
        </p:txBody>
      </p:sp>
      <p:sp>
        <p:nvSpPr>
          <p:cNvPr id="1058" name="TextBox 1057">
            <a:extLst>
              <a:ext uri="{FF2B5EF4-FFF2-40B4-BE49-F238E27FC236}">
                <a16:creationId xmlns:a16="http://schemas.microsoft.com/office/drawing/2014/main" id="{4AAA6F0A-4D06-7193-A936-E191C6BFED8E}"/>
              </a:ext>
            </a:extLst>
          </p:cNvPr>
          <p:cNvSpPr txBox="1"/>
          <p:nvPr/>
        </p:nvSpPr>
        <p:spPr>
          <a:xfrm>
            <a:off x="-71354" y="1740626"/>
            <a:ext cx="1089797" cy="369332"/>
          </a:xfrm>
          <a:prstGeom prst="rect">
            <a:avLst/>
          </a:prstGeom>
          <a:noFill/>
        </p:spPr>
        <p:txBody>
          <a:bodyPr wrap="square">
            <a:spAutoFit/>
          </a:bodyPr>
          <a:lstStyle/>
          <a:p>
            <a:pPr algn="ctr"/>
            <a:r>
              <a:rPr lang="en-US" i="1" dirty="0">
                <a:solidFill>
                  <a:srgbClr val="C00000"/>
                </a:solidFill>
                <a:latin typeface="Menlo" panose="020B0609030804020204" pitchFamily="49" charset="0"/>
                <a:ea typeface="Menlo" panose="020B0609030804020204" pitchFamily="49" charset="0"/>
                <a:cs typeface="Menlo" panose="020B0609030804020204" pitchFamily="49" charset="0"/>
              </a:rPr>
              <a:t>y~4.3</a:t>
            </a:r>
          </a:p>
        </p:txBody>
      </p:sp>
      <p:sp>
        <p:nvSpPr>
          <p:cNvPr id="1060" name="TextBox 1059">
            <a:extLst>
              <a:ext uri="{FF2B5EF4-FFF2-40B4-BE49-F238E27FC236}">
                <a16:creationId xmlns:a16="http://schemas.microsoft.com/office/drawing/2014/main" id="{1465F3E8-9B5F-F60E-76D0-76EB67B5C5FF}"/>
              </a:ext>
            </a:extLst>
          </p:cNvPr>
          <p:cNvSpPr txBox="1"/>
          <p:nvPr/>
        </p:nvSpPr>
        <p:spPr>
          <a:xfrm>
            <a:off x="10398357" y="5450850"/>
            <a:ext cx="1098468" cy="369332"/>
          </a:xfrm>
          <a:prstGeom prst="rect">
            <a:avLst/>
          </a:prstGeom>
          <a:noFill/>
        </p:spPr>
        <p:txBody>
          <a:bodyPr wrap="square">
            <a:spAutoFit/>
          </a:bodyPr>
          <a:lstStyle/>
          <a:p>
            <a:r>
              <a:rPr lang="en-US" sz="1800" dirty="0">
                <a:solidFill>
                  <a:srgbClr val="C00000"/>
                </a:solidFill>
                <a:effectLst/>
                <a:latin typeface="Helvetica Neue" panose="02000503000000020004" pitchFamily="2" charset="0"/>
              </a:rPr>
              <a:t>cos</a:t>
            </a:r>
            <a:r>
              <a:rPr lang="el-GR" sz="1800" dirty="0">
                <a:solidFill>
                  <a:srgbClr val="C00000"/>
                </a:solidFill>
                <a:effectLst/>
                <a:latin typeface="Helvetica Neue" panose="02000503000000020004" pitchFamily="2" charset="0"/>
              </a:rPr>
              <a:t>θ</a:t>
            </a:r>
            <a:endParaRPr lang="en-US" dirty="0">
              <a:solidFill>
                <a:srgbClr val="C00000"/>
              </a:solidFill>
            </a:endParaRPr>
          </a:p>
        </p:txBody>
      </p:sp>
      <p:sp>
        <p:nvSpPr>
          <p:cNvPr id="1062" name="TextBox 1061">
            <a:extLst>
              <a:ext uri="{FF2B5EF4-FFF2-40B4-BE49-F238E27FC236}">
                <a16:creationId xmlns:a16="http://schemas.microsoft.com/office/drawing/2014/main" id="{27575EC2-0FFB-3E1A-0A95-7857D49F6D2E}"/>
              </a:ext>
            </a:extLst>
          </p:cNvPr>
          <p:cNvSpPr txBox="1"/>
          <p:nvPr/>
        </p:nvSpPr>
        <p:spPr>
          <a:xfrm>
            <a:off x="5088476" y="5118829"/>
            <a:ext cx="575953" cy="369332"/>
          </a:xfrm>
          <a:prstGeom prst="rect">
            <a:avLst/>
          </a:prstGeom>
          <a:noFill/>
        </p:spPr>
        <p:txBody>
          <a:bodyPr wrap="square">
            <a:spAutoFit/>
          </a:bodyPr>
          <a:lstStyle/>
          <a:p>
            <a:r>
              <a:rPr lang="en-US" sz="1800" dirty="0" err="1">
                <a:solidFill>
                  <a:srgbClr val="C00000"/>
                </a:solidFill>
                <a:effectLst/>
              </a:rPr>
              <a:t>M</a:t>
            </a:r>
            <a:r>
              <a:rPr lang="en-US" sz="1800" i="1" baseline="-25000" dirty="0" err="1">
                <a:solidFill>
                  <a:srgbClr val="C00000"/>
                </a:solidFill>
                <a:effectLst/>
                <a:latin typeface="Menlo" panose="020B0609030804020204" pitchFamily="49" charset="0"/>
                <a:ea typeface="Menlo" panose="020B0609030804020204" pitchFamily="49" charset="0"/>
                <a:cs typeface="Menlo" panose="020B0609030804020204" pitchFamily="49" charset="0"/>
              </a:rPr>
              <a:t>ll</a:t>
            </a:r>
            <a:r>
              <a:rPr lang="en-US" sz="1800" dirty="0">
                <a:solidFill>
                  <a:srgbClr val="C00000"/>
                </a:solidFill>
                <a:effectLst/>
              </a:rPr>
              <a:t> </a:t>
            </a:r>
            <a:endParaRPr lang="en-US" dirty="0">
              <a:solidFill>
                <a:srgbClr val="C00000"/>
              </a:solidFill>
            </a:endParaRPr>
          </a:p>
        </p:txBody>
      </p:sp>
    </p:spTree>
    <p:extLst>
      <p:ext uri="{BB962C8B-B14F-4D97-AF65-F5344CB8AC3E}">
        <p14:creationId xmlns:p14="http://schemas.microsoft.com/office/powerpoint/2010/main" val="2759630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D398B-F202-804F-EBBB-BECC74F6794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FBB59A-B08F-C514-7BD5-B395B14DC4AE}"/>
              </a:ext>
            </a:extLst>
          </p:cNvPr>
          <p:cNvSpPr>
            <a:spLocks noGrp="1"/>
          </p:cNvSpPr>
          <p:nvPr>
            <p:ph type="sldNum" sz="quarter" idx="12"/>
          </p:nvPr>
        </p:nvSpPr>
        <p:spPr/>
        <p:txBody>
          <a:bodyPr/>
          <a:lstStyle/>
          <a:p>
            <a:fld id="{D5908317-8C7E-3F45-A2AB-4955D084FD39}" type="slidenum">
              <a:rPr lang="en-US" smtClean="0"/>
              <a:t>13</a:t>
            </a:fld>
            <a:endParaRPr lang="en-US"/>
          </a:p>
        </p:txBody>
      </p:sp>
      <p:sp>
        <p:nvSpPr>
          <p:cNvPr id="8" name="TextBox 7">
            <a:extLst>
              <a:ext uri="{FF2B5EF4-FFF2-40B4-BE49-F238E27FC236}">
                <a16:creationId xmlns:a16="http://schemas.microsoft.com/office/drawing/2014/main" id="{4F0B2C96-5526-A19D-6E9F-90A77F87ADDB}"/>
              </a:ext>
            </a:extLst>
          </p:cNvPr>
          <p:cNvSpPr txBox="1"/>
          <p:nvPr/>
        </p:nvSpPr>
        <p:spPr>
          <a:xfrm>
            <a:off x="941329" y="7172613"/>
            <a:ext cx="10043541" cy="369332"/>
          </a:xfrm>
          <a:prstGeom prst="rect">
            <a:avLst/>
          </a:prstGeom>
          <a:noFill/>
        </p:spPr>
        <p:txBody>
          <a:bodyPr wrap="square">
            <a:spAutoFit/>
          </a:bodyPr>
          <a:lstStyle/>
          <a:p>
            <a:pPr algn="ctr"/>
            <a:r>
              <a:rPr lang="en-US" dirty="0">
                <a:effectLst/>
              </a:rPr>
              <a:t>Most precise measurement at hadron colliders, </a:t>
            </a:r>
            <a:r>
              <a:rPr lang="en-US" dirty="0"/>
              <a:t> </a:t>
            </a:r>
            <a:r>
              <a:rPr lang="en-US" dirty="0">
                <a:effectLst/>
              </a:rPr>
              <a:t>precision comparable to LEP &amp; SLD</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6C03935A-F12C-967D-43E6-91D5DF228747}"/>
                  </a:ext>
                </a:extLst>
              </p:cNvPr>
              <p:cNvSpPr txBox="1"/>
              <p:nvPr/>
            </p:nvSpPr>
            <p:spPr>
              <a:xfrm>
                <a:off x="2771955" y="7541945"/>
                <a:ext cx="8140725" cy="421526"/>
              </a:xfrm>
              <a:prstGeom prst="rect">
                <a:avLst/>
              </a:prstGeom>
              <a:noFill/>
            </p:spPr>
            <p:txBody>
              <a:bodyPr wrap="square">
                <a:spAutoFit/>
              </a:bodyPr>
              <a:lstStyle/>
              <a:p>
                <a:pPr algn="ctr"/>
                <a:r>
                  <a:rPr lang="en-US" dirty="0">
                    <a:solidFill>
                      <a:srgbClr val="FF0000"/>
                    </a:solidFill>
                    <a:effectLst/>
                  </a:rPr>
                  <a:t>Current prediction from global EW fits </a:t>
                </a:r>
                <a14:m>
                  <m:oMath xmlns:m="http://schemas.openxmlformats.org/officeDocument/2006/math">
                    <m:sSubSup>
                      <m:sSubSupPr>
                        <m:ctrlPr>
                          <a:rPr lang="en-US" sz="1800" i="1" smtClean="0">
                            <a:solidFill>
                              <a:srgbClr val="FF0000"/>
                            </a:solidFill>
                            <a:latin typeface="Cambria Math" panose="02040503050406030204" pitchFamily="18" charset="0"/>
                          </a:rPr>
                        </m:ctrlPr>
                      </m:sSubSupPr>
                      <m:e>
                        <m:r>
                          <a:rPr lang="en-US" sz="1800" b="0" i="0" smtClean="0">
                            <a:solidFill>
                              <a:srgbClr val="FF0000"/>
                            </a:solidFill>
                            <a:latin typeface="Cambria Math" panose="02040503050406030204" pitchFamily="18" charset="0"/>
                          </a:rPr>
                          <m:t> </m:t>
                        </m:r>
                        <m:r>
                          <m:rPr>
                            <m:sty m:val="p"/>
                          </m:rPr>
                          <a:rPr lang="en-US" sz="1800">
                            <a:solidFill>
                              <a:srgbClr val="FF0000"/>
                            </a:solidFill>
                            <a:latin typeface="Cambria Math" panose="02040503050406030204" pitchFamily="18" charset="0"/>
                          </a:rPr>
                          <m:t>sin</m:t>
                        </m:r>
                        <m:r>
                          <a:rPr lang="en-US" sz="1800" b="0" i="0" baseline="30000" smtClean="0">
                            <a:solidFill>
                              <a:srgbClr val="FF0000"/>
                            </a:solidFill>
                            <a:latin typeface="Cambria Math" panose="02040503050406030204" pitchFamily="18" charset="0"/>
                          </a:rPr>
                          <m:t>2</m:t>
                        </m:r>
                        <m:r>
                          <a:rPr lang="en-US" sz="1800" b="0" i="1" smtClean="0">
                            <a:solidFill>
                              <a:srgbClr val="FF0000"/>
                            </a:solidFill>
                            <a:latin typeface="Cambria Math" panose="02040503050406030204" pitchFamily="18" charset="0"/>
                          </a:rPr>
                          <m:t> </m:t>
                        </m:r>
                        <m:r>
                          <a:rPr lang="en-US" sz="1800" i="1" smtClean="0">
                            <a:solidFill>
                              <a:srgbClr val="FF0000"/>
                            </a:solidFill>
                            <a:latin typeface="Cambria Math" panose="02040503050406030204" pitchFamily="18" charset="0"/>
                            <a:ea typeface="Cambria Math" panose="02040503050406030204" pitchFamily="18" charset="0"/>
                          </a:rPr>
                          <m:t>𝜃</m:t>
                        </m:r>
                      </m:e>
                      <m:sub>
                        <m:r>
                          <a:rPr lang="en-US" sz="1800" b="0" i="1" smtClean="0">
                            <a:solidFill>
                              <a:srgbClr val="FF0000"/>
                            </a:solidFill>
                            <a:latin typeface="Cambria Math" panose="02040503050406030204" pitchFamily="18" charset="0"/>
                          </a:rPr>
                          <m:t>𝑒𝑓𝑓</m:t>
                        </m:r>
                      </m:sub>
                      <m:sup>
                        <m:r>
                          <a:rPr lang="en-US" sz="1800" b="0" i="1" smtClean="0">
                            <a:solidFill>
                              <a:srgbClr val="FF0000"/>
                            </a:solidFill>
                            <a:latin typeface="Cambria Math" panose="02040503050406030204" pitchFamily="18" charset="0"/>
                          </a:rPr>
                          <m:t>𝑙</m:t>
                        </m:r>
                      </m:sup>
                    </m:sSubSup>
                    <m:r>
                      <a:rPr lang="en-US" sz="1800" b="0" i="1" smtClean="0">
                        <a:solidFill>
                          <a:srgbClr val="FF0000"/>
                        </a:solidFill>
                        <a:latin typeface="Cambria Math" panose="02040503050406030204" pitchFamily="18" charset="0"/>
                      </a:rPr>
                      <m:t> </m:t>
                    </m:r>
                  </m:oMath>
                </a14:m>
                <a:r>
                  <a:rPr lang="en-US" dirty="0">
                    <a:solidFill>
                      <a:srgbClr val="FF0000"/>
                    </a:solidFill>
                    <a:effectLst/>
                  </a:rPr>
                  <a:t>= 0.23155 ± 0.00004 </a:t>
                </a:r>
              </a:p>
            </p:txBody>
          </p:sp>
        </mc:Choice>
        <mc:Fallback>
          <p:sp>
            <p:nvSpPr>
              <p:cNvPr id="11" name="TextBox 10">
                <a:extLst>
                  <a:ext uri="{FF2B5EF4-FFF2-40B4-BE49-F238E27FC236}">
                    <a16:creationId xmlns:a16="http://schemas.microsoft.com/office/drawing/2014/main" id="{6C03935A-F12C-967D-43E6-91D5DF228747}"/>
                  </a:ext>
                </a:extLst>
              </p:cNvPr>
              <p:cNvSpPr txBox="1">
                <a:spLocks noRot="1" noChangeAspect="1" noMove="1" noResize="1" noEditPoints="1" noAdjustHandles="1" noChangeArrowheads="1" noChangeShapeType="1" noTextEdit="1"/>
              </p:cNvSpPr>
              <p:nvPr/>
            </p:nvSpPr>
            <p:spPr>
              <a:xfrm>
                <a:off x="2771955" y="7541945"/>
                <a:ext cx="8140725" cy="421526"/>
              </a:xfrm>
              <a:prstGeom prst="rect">
                <a:avLst/>
              </a:prstGeom>
              <a:blipFill>
                <a:blip r:embed="rId2"/>
                <a:stretch>
                  <a:fillRect b="-14706"/>
                </a:stretch>
              </a:blipFill>
            </p:spPr>
            <p:txBody>
              <a:bodyPr/>
              <a:lstStyle/>
              <a:p>
                <a:r>
                  <a:rPr lang="en-US">
                    <a:noFill/>
                  </a:rPr>
                  <a:t> </a:t>
                </a:r>
              </a:p>
            </p:txBody>
          </p:sp>
        </mc:Fallback>
      </mc:AlternateContent>
      <p:pic>
        <p:nvPicPr>
          <p:cNvPr id="14" name="Picture 13" descr="A diagram of a graph&#10;&#10;Description automatically generated">
            <a:extLst>
              <a:ext uri="{FF2B5EF4-FFF2-40B4-BE49-F238E27FC236}">
                <a16:creationId xmlns:a16="http://schemas.microsoft.com/office/drawing/2014/main" id="{2CF30099-7FD4-0C96-137E-2C02827D6F51}"/>
              </a:ext>
            </a:extLst>
          </p:cNvPr>
          <p:cNvPicPr>
            <a:picLocks noChangeAspect="1"/>
          </p:cNvPicPr>
          <p:nvPr/>
        </p:nvPicPr>
        <p:blipFill>
          <a:blip r:embed="rId3"/>
          <a:stretch>
            <a:fillRect/>
          </a:stretch>
        </p:blipFill>
        <p:spPr>
          <a:xfrm>
            <a:off x="6039555" y="1086986"/>
            <a:ext cx="5760332" cy="2816477"/>
          </a:xfrm>
          <a:prstGeom prst="rect">
            <a:avLst/>
          </a:prstGeom>
        </p:spPr>
      </p:pic>
      <p:pic>
        <p:nvPicPr>
          <p:cNvPr id="21" name="Picture 20">
            <a:extLst>
              <a:ext uri="{FF2B5EF4-FFF2-40B4-BE49-F238E27FC236}">
                <a16:creationId xmlns:a16="http://schemas.microsoft.com/office/drawing/2014/main" id="{2C9B478B-CD1D-AC63-4F17-D7FA37BEDC3B}"/>
              </a:ext>
            </a:extLst>
          </p:cNvPr>
          <p:cNvPicPr>
            <a:picLocks noChangeAspect="1"/>
          </p:cNvPicPr>
          <p:nvPr/>
        </p:nvPicPr>
        <p:blipFill>
          <a:blip r:embed="rId4"/>
          <a:stretch>
            <a:fillRect/>
          </a:stretch>
        </p:blipFill>
        <p:spPr>
          <a:xfrm>
            <a:off x="5719454" y="4019768"/>
            <a:ext cx="6275246" cy="2671942"/>
          </a:xfrm>
          <a:prstGeom prst="rect">
            <a:avLst/>
          </a:prstGeom>
        </p:spPr>
      </p:pic>
      <p:pic>
        <p:nvPicPr>
          <p:cNvPr id="16" name="Picture 15" descr="A graph of data and data&#10;&#10;Description automatically generated">
            <a:extLst>
              <a:ext uri="{FF2B5EF4-FFF2-40B4-BE49-F238E27FC236}">
                <a16:creationId xmlns:a16="http://schemas.microsoft.com/office/drawing/2014/main" id="{2CF8E9E7-3330-9596-F4E3-A69C7CE727FB}"/>
              </a:ext>
            </a:extLst>
          </p:cNvPr>
          <p:cNvPicPr>
            <a:picLocks noChangeAspect="1"/>
          </p:cNvPicPr>
          <p:nvPr/>
        </p:nvPicPr>
        <p:blipFill>
          <a:blip r:embed="rId5"/>
          <a:stretch>
            <a:fillRect/>
          </a:stretch>
        </p:blipFill>
        <p:spPr>
          <a:xfrm>
            <a:off x="392113" y="2052132"/>
            <a:ext cx="4987455" cy="4040028"/>
          </a:xfrm>
          <a:prstGeom prst="rect">
            <a:avLst/>
          </a:prstGeom>
        </p:spPr>
      </p:pic>
      <mc:AlternateContent xmlns:mc="http://schemas.openxmlformats.org/markup-compatibility/2006">
        <mc:Choice xmlns:a14="http://schemas.microsoft.com/office/drawing/2010/main" Requires="a14">
          <p:sp>
            <p:nvSpPr>
              <p:cNvPr id="22" name="Title 6">
                <a:extLst>
                  <a:ext uri="{FF2B5EF4-FFF2-40B4-BE49-F238E27FC236}">
                    <a16:creationId xmlns:a16="http://schemas.microsoft.com/office/drawing/2014/main" id="{1348B599-BC9B-9FC1-81E8-D2E95DB20ADD}"/>
                  </a:ext>
                </a:extLst>
              </p:cNvPr>
              <p:cNvSpPr>
                <a:spLocks noGrp="1"/>
              </p:cNvSpPr>
              <p:nvPr>
                <p:ph type="title"/>
              </p:nvPr>
            </p:nvSpPr>
            <p:spPr>
              <a:xfrm>
                <a:off x="605823" y="242089"/>
                <a:ext cx="4987455" cy="1388517"/>
              </a:xfrm>
              <a:noFill/>
              <a:ln w="38100">
                <a:solidFill>
                  <a:srgbClr val="7030A0"/>
                </a:solidFill>
              </a:ln>
            </p:spPr>
            <p:txBody>
              <a:bodyPr>
                <a:noAutofit/>
              </a:bodyPr>
              <a:lstStyle/>
              <a:p>
                <a:pPr algn="ctr"/>
                <a:r>
                  <a:rPr lang="en-US" sz="3600" dirty="0"/>
                  <a:t>Most recent CMS result @13 T</a:t>
                </a:r>
                <a:r>
                  <a:rPr lang="en-US" sz="3600" cap="none" dirty="0"/>
                  <a:t>e</a:t>
                </a:r>
                <a:r>
                  <a:rPr lang="en-US" sz="3600" dirty="0"/>
                  <a:t>V </a:t>
                </a:r>
                <a14:m>
                  <m:oMath xmlns:m="http://schemas.openxmlformats.org/officeDocument/2006/math">
                    <m:sSubSup>
                      <m:sSubSupPr>
                        <m:ctrlPr>
                          <a:rPr lang="en-US" sz="3600" i="1" smtClean="0">
                            <a:solidFill>
                              <a:srgbClr val="00B050"/>
                            </a:solidFill>
                            <a:latin typeface="Cambria Math" panose="02040503050406030204" pitchFamily="18" charset="0"/>
                          </a:rPr>
                        </m:ctrlPr>
                      </m:sSubSupPr>
                      <m:e>
                        <m:r>
                          <m:rPr>
                            <m:sty m:val="p"/>
                          </m:rPr>
                          <a:rPr lang="en-US" sz="3600" cap="none" smtClean="0">
                            <a:solidFill>
                              <a:srgbClr val="00B050"/>
                            </a:solidFill>
                            <a:latin typeface="Cambria Math" panose="02040503050406030204" pitchFamily="18" charset="0"/>
                          </a:rPr>
                          <m:t>sin</m:t>
                        </m:r>
                        <m:r>
                          <a:rPr lang="en-US" sz="3600" b="0" i="0" baseline="30000" smtClean="0">
                            <a:solidFill>
                              <a:srgbClr val="00B050"/>
                            </a:solidFill>
                            <a:latin typeface="Cambria Math" panose="02040503050406030204" pitchFamily="18" charset="0"/>
                          </a:rPr>
                          <m:t>2</m:t>
                        </m:r>
                        <m:r>
                          <a:rPr lang="en-US" sz="3600" b="0" i="1" smtClean="0">
                            <a:solidFill>
                              <a:srgbClr val="00B050"/>
                            </a:solidFill>
                            <a:latin typeface="Cambria Math" panose="02040503050406030204" pitchFamily="18" charset="0"/>
                          </a:rPr>
                          <m:t> </m:t>
                        </m:r>
                        <m:r>
                          <a:rPr lang="en-US" sz="3600" i="1" smtClean="0">
                            <a:solidFill>
                              <a:srgbClr val="00B050"/>
                            </a:solidFill>
                            <a:latin typeface="Cambria Math" panose="02040503050406030204" pitchFamily="18" charset="0"/>
                            <a:ea typeface="Cambria Math" panose="02040503050406030204" pitchFamily="18" charset="0"/>
                          </a:rPr>
                          <m:t>𝜃</m:t>
                        </m:r>
                      </m:e>
                      <m:sub>
                        <m:r>
                          <a:rPr lang="en-US" sz="3600" b="0" i="1" smtClean="0">
                            <a:solidFill>
                              <a:srgbClr val="00B050"/>
                            </a:solidFill>
                            <a:latin typeface="Cambria Math" panose="02040503050406030204" pitchFamily="18" charset="0"/>
                          </a:rPr>
                          <m:t>𝑒𝑓𝑓</m:t>
                        </m:r>
                      </m:sub>
                      <m:sup>
                        <m:r>
                          <a:rPr lang="en-US" sz="3600" b="0" i="1" smtClean="0">
                            <a:solidFill>
                              <a:srgbClr val="00B050"/>
                            </a:solidFill>
                            <a:latin typeface="Cambria Math" panose="02040503050406030204" pitchFamily="18" charset="0"/>
                          </a:rPr>
                          <m:t>𝑙</m:t>
                        </m:r>
                      </m:sup>
                    </m:sSubSup>
                  </m:oMath>
                </a14:m>
                <a:endParaRPr lang="en-US" sz="4400" dirty="0"/>
              </a:p>
            </p:txBody>
          </p:sp>
        </mc:Choice>
        <mc:Fallback>
          <p:sp>
            <p:nvSpPr>
              <p:cNvPr id="22" name="Title 6">
                <a:extLst>
                  <a:ext uri="{FF2B5EF4-FFF2-40B4-BE49-F238E27FC236}">
                    <a16:creationId xmlns:a16="http://schemas.microsoft.com/office/drawing/2014/main" id="{1348B599-BC9B-9FC1-81E8-D2E95DB20ADD}"/>
                  </a:ext>
                </a:extLst>
              </p:cNvPr>
              <p:cNvSpPr>
                <a:spLocks noGrp="1" noRot="1" noChangeAspect="1" noMove="1" noResize="1" noEditPoints="1" noAdjustHandles="1" noChangeArrowheads="1" noChangeShapeType="1" noTextEdit="1"/>
              </p:cNvSpPr>
              <p:nvPr>
                <p:ph type="title"/>
              </p:nvPr>
            </p:nvSpPr>
            <p:spPr>
              <a:xfrm>
                <a:off x="605823" y="242089"/>
                <a:ext cx="4987455" cy="1388517"/>
              </a:xfrm>
              <a:blipFill>
                <a:blip r:embed="rId6"/>
                <a:stretch>
                  <a:fillRect/>
                </a:stretch>
              </a:blipFill>
              <a:ln w="38100">
                <a:solidFill>
                  <a:srgbClr val="7030A0"/>
                </a:solidFill>
              </a:ln>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59DD9F5F-224A-5527-60DD-0A75008FEEF7}"/>
              </a:ext>
            </a:extLst>
          </p:cNvPr>
          <p:cNvCxnSpPr>
            <a:cxnSpLocks/>
          </p:cNvCxnSpPr>
          <p:nvPr/>
        </p:nvCxnSpPr>
        <p:spPr>
          <a:xfrm flipH="1">
            <a:off x="6913491" y="4793734"/>
            <a:ext cx="745067" cy="16933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20609FAA-7E16-3DF7-8B49-2AE792540BC7}"/>
                  </a:ext>
                </a:extLst>
              </p:cNvPr>
              <p:cNvSpPr txBox="1"/>
              <p:nvPr/>
            </p:nvSpPr>
            <p:spPr>
              <a:xfrm>
                <a:off x="5828731" y="313847"/>
                <a:ext cx="6096000" cy="765915"/>
              </a:xfrm>
              <a:prstGeom prst="rect">
                <a:avLst/>
              </a:prstGeom>
              <a:noFill/>
            </p:spPr>
            <p:txBody>
              <a:bodyPr wrap="square">
                <a:spAutoFit/>
              </a:bodyPr>
              <a:lstStyle/>
              <a:p>
                <a:pPr algn="ctr"/>
                <a:r>
                  <a:rPr lang="en-US" sz="2000" dirty="0">
                    <a:solidFill>
                      <a:srgbClr val="FF2500"/>
                    </a:solidFill>
                    <a:effectLst/>
                    <a:latin typeface="Arial" panose="020B0604020202020204" pitchFamily="34" charset="0"/>
                  </a:rPr>
                  <a:t>Most precise measurement of </a:t>
                </a:r>
                <a14:m>
                  <m:oMath xmlns:m="http://schemas.openxmlformats.org/officeDocument/2006/math">
                    <m:sSubSup>
                      <m:sSubSupPr>
                        <m:ctrlPr>
                          <a:rPr lang="en-US" sz="2000" i="1" smtClean="0">
                            <a:solidFill>
                              <a:srgbClr val="00B050"/>
                            </a:solidFill>
                            <a:latin typeface="Cambria Math" panose="02040503050406030204" pitchFamily="18" charset="0"/>
                          </a:rPr>
                        </m:ctrlPr>
                      </m:sSubSupPr>
                      <m:e>
                        <m:r>
                          <m:rPr>
                            <m:sty m:val="p"/>
                          </m:rPr>
                          <a:rPr lang="en-US" sz="2000" cap="none" smtClean="0">
                            <a:solidFill>
                              <a:srgbClr val="00B050"/>
                            </a:solidFill>
                            <a:latin typeface="Cambria Math" panose="02040503050406030204" pitchFamily="18" charset="0"/>
                          </a:rPr>
                          <m:t>sin</m:t>
                        </m:r>
                        <m:r>
                          <a:rPr lang="en-US" sz="2000" b="0" i="0" baseline="30000" smtClean="0">
                            <a:solidFill>
                              <a:srgbClr val="00B050"/>
                            </a:solidFill>
                            <a:latin typeface="Cambria Math" panose="02040503050406030204" pitchFamily="18" charset="0"/>
                          </a:rPr>
                          <m:t>2</m:t>
                        </m:r>
                        <m:r>
                          <a:rPr lang="en-US" sz="2000" b="0" i="1" smtClean="0">
                            <a:solidFill>
                              <a:srgbClr val="00B050"/>
                            </a:solidFill>
                            <a:latin typeface="Cambria Math" panose="02040503050406030204" pitchFamily="18" charset="0"/>
                          </a:rPr>
                          <m:t> </m:t>
                        </m:r>
                        <m:r>
                          <a:rPr lang="en-US" sz="2000" i="1" smtClean="0">
                            <a:solidFill>
                              <a:srgbClr val="00B050"/>
                            </a:solidFill>
                            <a:latin typeface="Cambria Math" panose="02040503050406030204" pitchFamily="18" charset="0"/>
                            <a:ea typeface="Cambria Math" panose="02040503050406030204" pitchFamily="18" charset="0"/>
                          </a:rPr>
                          <m:t>𝜃</m:t>
                        </m:r>
                      </m:e>
                      <m:sub>
                        <m:r>
                          <a:rPr lang="en-US" sz="2000" b="0" i="1" smtClean="0">
                            <a:solidFill>
                              <a:srgbClr val="00B050"/>
                            </a:solidFill>
                            <a:latin typeface="Cambria Math" panose="02040503050406030204" pitchFamily="18" charset="0"/>
                          </a:rPr>
                          <m:t>𝑒𝑓𝑓</m:t>
                        </m:r>
                      </m:sub>
                      <m:sup>
                        <m:r>
                          <a:rPr lang="en-US" sz="2000" b="0" i="1" smtClean="0">
                            <a:solidFill>
                              <a:srgbClr val="00B050"/>
                            </a:solidFill>
                            <a:latin typeface="Cambria Math" panose="02040503050406030204" pitchFamily="18" charset="0"/>
                          </a:rPr>
                          <m:t>𝑙</m:t>
                        </m:r>
                      </m:sup>
                    </m:sSubSup>
                    <m:r>
                      <a:rPr lang="en-US" sz="2000" b="0" i="1" smtClean="0">
                        <a:solidFill>
                          <a:srgbClr val="00B050"/>
                        </a:solidFill>
                        <a:latin typeface="Cambria Math" panose="02040503050406030204" pitchFamily="18" charset="0"/>
                      </a:rPr>
                      <m:t> </m:t>
                    </m:r>
                    <m:r>
                      <a:rPr lang="en-US" sz="2000" b="0" i="0" smtClean="0">
                        <a:solidFill>
                          <a:srgbClr val="FF0000"/>
                        </a:solidFill>
                        <a:latin typeface="Cambria Math" panose="02040503050406030204" pitchFamily="18" charset="0"/>
                      </a:rPr>
                      <m:t>@</m:t>
                    </m:r>
                  </m:oMath>
                </a14:m>
                <a:r>
                  <a:rPr lang="en-US" sz="2000" dirty="0">
                    <a:solidFill>
                      <a:srgbClr val="FF2500"/>
                    </a:solidFill>
                    <a:effectLst/>
                    <a:latin typeface="Arial" panose="020B0604020202020204" pitchFamily="34" charset="0"/>
                  </a:rPr>
                  <a:t> hadron colliders comparable precision to LEP &amp; SLD</a:t>
                </a:r>
              </a:p>
            </p:txBody>
          </p:sp>
        </mc:Choice>
        <mc:Fallback>
          <p:sp>
            <p:nvSpPr>
              <p:cNvPr id="27" name="TextBox 26">
                <a:extLst>
                  <a:ext uri="{FF2B5EF4-FFF2-40B4-BE49-F238E27FC236}">
                    <a16:creationId xmlns:a16="http://schemas.microsoft.com/office/drawing/2014/main" id="{20609FAA-7E16-3DF7-8B49-2AE792540BC7}"/>
                  </a:ext>
                </a:extLst>
              </p:cNvPr>
              <p:cNvSpPr txBox="1">
                <a:spLocks noRot="1" noChangeAspect="1" noMove="1" noResize="1" noEditPoints="1" noAdjustHandles="1" noChangeArrowheads="1" noChangeShapeType="1" noTextEdit="1"/>
              </p:cNvSpPr>
              <p:nvPr/>
            </p:nvSpPr>
            <p:spPr>
              <a:xfrm>
                <a:off x="5828731" y="313847"/>
                <a:ext cx="6096000" cy="765915"/>
              </a:xfrm>
              <a:prstGeom prst="rect">
                <a:avLst/>
              </a:prstGeom>
              <a:blipFill>
                <a:blip r:embed="rId7"/>
                <a:stretch>
                  <a:fillRect b="-14754"/>
                </a:stretch>
              </a:blipFill>
            </p:spPr>
            <p:txBody>
              <a:bodyPr/>
              <a:lstStyle/>
              <a:p>
                <a:r>
                  <a:rPr lang="en-US">
                    <a:noFill/>
                  </a:rPr>
                  <a:t> </a:t>
                </a:r>
              </a:p>
            </p:txBody>
          </p:sp>
        </mc:Fallback>
      </mc:AlternateContent>
      <p:graphicFrame>
        <p:nvGraphicFramePr>
          <p:cNvPr id="29" name="Table 28">
            <a:extLst>
              <a:ext uri="{FF2B5EF4-FFF2-40B4-BE49-F238E27FC236}">
                <a16:creationId xmlns:a16="http://schemas.microsoft.com/office/drawing/2014/main" id="{59ED1510-8104-56D0-FE6B-875A4349759C}"/>
              </a:ext>
            </a:extLst>
          </p:cNvPr>
          <p:cNvGraphicFramePr>
            <a:graphicFrameLocks noGrp="1"/>
          </p:cNvGraphicFramePr>
          <p:nvPr>
            <p:extLst>
              <p:ext uri="{D42A27DB-BD31-4B8C-83A1-F6EECF244321}">
                <p14:modId xmlns:p14="http://schemas.microsoft.com/office/powerpoint/2010/main" val="3877902977"/>
              </p:ext>
            </p:extLst>
          </p:nvPr>
        </p:nvGraphicFramePr>
        <p:xfrm>
          <a:off x="197300" y="6254904"/>
          <a:ext cx="4089096" cy="365760"/>
        </p:xfrm>
        <a:graphic>
          <a:graphicData uri="http://schemas.openxmlformats.org/drawingml/2006/table">
            <a:tbl>
              <a:tblPr/>
              <a:tblGrid>
                <a:gridCol w="2044548">
                  <a:extLst>
                    <a:ext uri="{9D8B030D-6E8A-4147-A177-3AD203B41FA5}">
                      <a16:colId xmlns:a16="http://schemas.microsoft.com/office/drawing/2014/main" val="628937686"/>
                    </a:ext>
                  </a:extLst>
                </a:gridCol>
                <a:gridCol w="2044548">
                  <a:extLst>
                    <a:ext uri="{9D8B030D-6E8A-4147-A177-3AD203B41FA5}">
                      <a16:colId xmlns:a16="http://schemas.microsoft.com/office/drawing/2014/main" val="1998136635"/>
                    </a:ext>
                  </a:extLst>
                </a:gridCol>
              </a:tblGrid>
              <a:tr h="0">
                <a:tc>
                  <a:txBody>
                    <a:bodyPr/>
                    <a:lstStyle/>
                    <a:p>
                      <a:endParaRPr lang="en-US" dirty="0"/>
                    </a:p>
                  </a:txBody>
                  <a:tcPr anchor="ctr">
                    <a:lnL>
                      <a:noFill/>
                    </a:lnL>
                    <a:lnR>
                      <a:noFill/>
                    </a:lnR>
                    <a:lnT>
                      <a:noFill/>
                    </a:lnT>
                    <a:lnB>
                      <a:noFill/>
                    </a:lnB>
                    <a:noFill/>
                  </a:tcPr>
                </a:tc>
                <a:tc>
                  <a:txBody>
                    <a:bodyPr/>
                    <a:lstStyle/>
                    <a:p>
                      <a:endParaRPr lang="en-US" dirty="0"/>
                    </a:p>
                  </a:txBody>
                  <a:tcPr anchor="ctr">
                    <a:lnL>
                      <a:noFill/>
                    </a:lnL>
                    <a:lnR>
                      <a:noFill/>
                    </a:lnR>
                    <a:lnT>
                      <a:noFill/>
                    </a:lnT>
                    <a:lnB>
                      <a:noFill/>
                    </a:lnB>
                    <a:noFill/>
                  </a:tcPr>
                </a:tc>
                <a:extLst>
                  <a:ext uri="{0D108BD9-81ED-4DB2-BD59-A6C34878D82A}">
                    <a16:rowId xmlns:a16="http://schemas.microsoft.com/office/drawing/2014/main" val="167173887"/>
                  </a:ext>
                </a:extLst>
              </a:tr>
            </a:tbl>
          </a:graphicData>
        </a:graphic>
      </p:graphicFrame>
      <p:sp>
        <p:nvSpPr>
          <p:cNvPr id="31" name="TextBox 30">
            <a:extLst>
              <a:ext uri="{FF2B5EF4-FFF2-40B4-BE49-F238E27FC236}">
                <a16:creationId xmlns:a16="http://schemas.microsoft.com/office/drawing/2014/main" id="{320E8640-B737-2BCF-8790-D9279268A64E}"/>
              </a:ext>
            </a:extLst>
          </p:cNvPr>
          <p:cNvSpPr txBox="1"/>
          <p:nvPr/>
        </p:nvSpPr>
        <p:spPr>
          <a:xfrm>
            <a:off x="1918668" y="6104154"/>
            <a:ext cx="2009898" cy="369332"/>
          </a:xfrm>
          <a:prstGeom prst="rect">
            <a:avLst/>
          </a:prstGeom>
          <a:noFill/>
        </p:spPr>
        <p:txBody>
          <a:bodyPr wrap="square">
            <a:spAutoFit/>
          </a:bodyPr>
          <a:lstStyle/>
          <a:p>
            <a:r>
              <a:rPr lang="en-US" dirty="0">
                <a:hlinkClick r:id="rId8"/>
              </a:rPr>
              <a:t>arXiv:2408.07622</a:t>
            </a:r>
            <a:endParaRPr lang="en-US" dirty="0"/>
          </a:p>
        </p:txBody>
      </p:sp>
    </p:spTree>
    <p:extLst>
      <p:ext uri="{BB962C8B-B14F-4D97-AF65-F5344CB8AC3E}">
        <p14:creationId xmlns:p14="http://schemas.microsoft.com/office/powerpoint/2010/main" val="1057837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itle 4">
                <a:extLst>
                  <a:ext uri="{FF2B5EF4-FFF2-40B4-BE49-F238E27FC236}">
                    <a16:creationId xmlns:a16="http://schemas.microsoft.com/office/drawing/2014/main" id="{18E87F2B-A4F3-9CAB-081A-F5ADEC4CF0AD}"/>
                  </a:ext>
                </a:extLst>
              </p:cNvPr>
              <p:cNvSpPr>
                <a:spLocks noGrp="1"/>
              </p:cNvSpPr>
              <p:nvPr>
                <p:ph type="title"/>
              </p:nvPr>
            </p:nvSpPr>
            <p:spPr>
              <a:xfrm>
                <a:off x="337135" y="-9273"/>
                <a:ext cx="11424355" cy="1609344"/>
              </a:xfrm>
            </p:spPr>
            <p:txBody>
              <a:bodyPr>
                <a:normAutofit/>
              </a:bodyPr>
              <a:lstStyle/>
              <a:p>
                <a:pPr algn="ctr"/>
                <a14:m>
                  <m:oMath xmlns:m="http://schemas.openxmlformats.org/officeDocument/2006/math">
                    <m:sSubSup>
                      <m:sSubSupPr>
                        <m:ctrlPr>
                          <a:rPr lang="en-US" sz="4400" i="1" smtClean="0">
                            <a:solidFill>
                              <a:srgbClr val="00B050"/>
                            </a:solidFill>
                            <a:latin typeface="Cambria Math" panose="02040503050406030204" pitchFamily="18" charset="0"/>
                          </a:rPr>
                        </m:ctrlPr>
                      </m:sSubSupPr>
                      <m:e>
                        <m:r>
                          <m:rPr>
                            <m:sty m:val="p"/>
                          </m:rPr>
                          <a:rPr lang="en-US" sz="4400" cap="none" smtClean="0">
                            <a:solidFill>
                              <a:srgbClr val="00B050"/>
                            </a:solidFill>
                            <a:latin typeface="Cambria Math" panose="02040503050406030204" pitchFamily="18" charset="0"/>
                          </a:rPr>
                          <m:t>sin</m:t>
                        </m:r>
                        <m:r>
                          <a:rPr lang="en-US" sz="4400" b="0" i="0" baseline="30000" smtClean="0">
                            <a:solidFill>
                              <a:srgbClr val="00B050"/>
                            </a:solidFill>
                            <a:latin typeface="Cambria Math" panose="02040503050406030204" pitchFamily="18" charset="0"/>
                          </a:rPr>
                          <m:t>2</m:t>
                        </m:r>
                        <m:r>
                          <a:rPr lang="en-US" sz="4400" b="0" i="1" smtClean="0">
                            <a:solidFill>
                              <a:srgbClr val="00B050"/>
                            </a:solidFill>
                            <a:latin typeface="Cambria Math" panose="02040503050406030204" pitchFamily="18" charset="0"/>
                          </a:rPr>
                          <m:t> </m:t>
                        </m:r>
                        <m:r>
                          <a:rPr lang="en-US" sz="4400" i="1" smtClean="0">
                            <a:solidFill>
                              <a:srgbClr val="00B050"/>
                            </a:solidFill>
                            <a:latin typeface="Cambria Math" panose="02040503050406030204" pitchFamily="18" charset="0"/>
                            <a:ea typeface="Cambria Math" panose="02040503050406030204" pitchFamily="18" charset="0"/>
                          </a:rPr>
                          <m:t>𝜃</m:t>
                        </m:r>
                      </m:e>
                      <m:sub>
                        <m:r>
                          <a:rPr lang="en-US" sz="4400" b="0" i="1" smtClean="0">
                            <a:solidFill>
                              <a:srgbClr val="00B050"/>
                            </a:solidFill>
                            <a:latin typeface="Cambria Math" panose="02040503050406030204" pitchFamily="18" charset="0"/>
                          </a:rPr>
                          <m:t>𝑒𝑓𝑓</m:t>
                        </m:r>
                      </m:sub>
                      <m:sup>
                        <m:r>
                          <a:rPr lang="en-US" sz="4400" b="0" i="1" smtClean="0">
                            <a:solidFill>
                              <a:srgbClr val="00B050"/>
                            </a:solidFill>
                            <a:latin typeface="Cambria Math" panose="02040503050406030204" pitchFamily="18" charset="0"/>
                          </a:rPr>
                          <m:t>𝑙</m:t>
                        </m:r>
                      </m:sup>
                    </m:sSubSup>
                  </m:oMath>
                </a14:m>
                <a:r>
                  <a:rPr lang="en-US" sz="4400" dirty="0"/>
                  <a:t>: Evidence of ongoing new era of </a:t>
                </a:r>
                <a:br>
                  <a:rPr lang="en-US" sz="4400" dirty="0"/>
                </a:br>
                <a:r>
                  <a:rPr lang="en-US" sz="4400" dirty="0"/>
                  <a:t>precision Electro-Weak measurements</a:t>
                </a:r>
                <a:endParaRPr lang="en-US" sz="4800" dirty="0"/>
              </a:p>
            </p:txBody>
          </p:sp>
        </mc:Choice>
        <mc:Fallback>
          <p:sp>
            <p:nvSpPr>
              <p:cNvPr id="5" name="Title 4">
                <a:extLst>
                  <a:ext uri="{FF2B5EF4-FFF2-40B4-BE49-F238E27FC236}">
                    <a16:creationId xmlns:a16="http://schemas.microsoft.com/office/drawing/2014/main" id="{18E87F2B-A4F3-9CAB-081A-F5ADEC4CF0AD}"/>
                  </a:ext>
                </a:extLst>
              </p:cNvPr>
              <p:cNvSpPr>
                <a:spLocks noGrp="1" noRot="1" noChangeAspect="1" noMove="1" noResize="1" noEditPoints="1" noAdjustHandles="1" noChangeArrowheads="1" noChangeShapeType="1" noTextEdit="1"/>
              </p:cNvSpPr>
              <p:nvPr>
                <p:ph type="title"/>
              </p:nvPr>
            </p:nvSpPr>
            <p:spPr>
              <a:xfrm>
                <a:off x="337135" y="-9273"/>
                <a:ext cx="11424355" cy="1609344"/>
              </a:xfrm>
              <a:blipFill>
                <a:blip r:embed="rId2"/>
                <a:stretch>
                  <a:fillRect/>
                </a:stretch>
              </a:blipFill>
            </p:spPr>
            <p:txBody>
              <a:bodyPr/>
              <a:lstStyle/>
              <a:p>
                <a:r>
                  <a:rPr lang="en-US">
                    <a:noFill/>
                  </a:rPr>
                  <a:t> </a:t>
                </a:r>
              </a:p>
            </p:txBody>
          </p:sp>
        </mc:Fallback>
      </mc:AlternateContent>
      <p:sp>
        <p:nvSpPr>
          <p:cNvPr id="6" name="Content Placeholder 5">
            <a:extLst>
              <a:ext uri="{FF2B5EF4-FFF2-40B4-BE49-F238E27FC236}">
                <a16:creationId xmlns:a16="http://schemas.microsoft.com/office/drawing/2014/main" id="{B7F0428E-FFC8-3E24-2B02-B4ED3E52B913}"/>
              </a:ext>
            </a:extLst>
          </p:cNvPr>
          <p:cNvSpPr>
            <a:spLocks noGrp="1"/>
          </p:cNvSpPr>
          <p:nvPr>
            <p:ph sz="half" idx="1"/>
          </p:nvPr>
        </p:nvSpPr>
        <p:spPr>
          <a:xfrm>
            <a:off x="5009574" y="2160751"/>
            <a:ext cx="2816540" cy="2041739"/>
          </a:xfrm>
        </p:spPr>
        <p:txBody>
          <a:bodyPr>
            <a:normAutofit lnSpcReduction="10000"/>
          </a:bodyPr>
          <a:lstStyle/>
          <a:p>
            <a:pPr marL="0" indent="0" algn="ctr">
              <a:buNone/>
            </a:pPr>
            <a:r>
              <a:rPr lang="en-US" sz="2200" dirty="0">
                <a:solidFill>
                  <a:srgbClr val="0070C0"/>
                </a:solidFill>
                <a:effectLst/>
              </a:rPr>
              <a:t>Further reduction      in PDF errors    needed to differentiate SM    from models,                     like                        Higgs Doublet</a:t>
            </a:r>
            <a:endParaRPr lang="en-US" dirty="0"/>
          </a:p>
        </p:txBody>
      </p:sp>
      <p:sp>
        <p:nvSpPr>
          <p:cNvPr id="2" name="Date Placeholder 1">
            <a:extLst>
              <a:ext uri="{FF2B5EF4-FFF2-40B4-BE49-F238E27FC236}">
                <a16:creationId xmlns:a16="http://schemas.microsoft.com/office/drawing/2014/main" id="{DBA1D915-589D-F53F-962B-8961CA502323}"/>
              </a:ext>
            </a:extLst>
          </p:cNvPr>
          <p:cNvSpPr>
            <a:spLocks noGrp="1"/>
          </p:cNvSpPr>
          <p:nvPr>
            <p:ph type="dt" sz="half" idx="10"/>
          </p:nvPr>
        </p:nvSpPr>
        <p:spPr/>
        <p:txBody>
          <a:bodyPr/>
          <a:lstStyle/>
          <a:p>
            <a:r>
              <a:rPr lang="en-US"/>
              <a:t>11/6/2024</a:t>
            </a:r>
          </a:p>
        </p:txBody>
      </p:sp>
      <p:sp>
        <p:nvSpPr>
          <p:cNvPr id="4" name="Slide Number Placeholder 3">
            <a:extLst>
              <a:ext uri="{FF2B5EF4-FFF2-40B4-BE49-F238E27FC236}">
                <a16:creationId xmlns:a16="http://schemas.microsoft.com/office/drawing/2014/main" id="{76C75862-38BE-34FB-9879-450CBDD28355}"/>
              </a:ext>
            </a:extLst>
          </p:cNvPr>
          <p:cNvSpPr>
            <a:spLocks noGrp="1"/>
          </p:cNvSpPr>
          <p:nvPr>
            <p:ph type="sldNum" sz="quarter" idx="12"/>
          </p:nvPr>
        </p:nvSpPr>
        <p:spPr/>
        <p:txBody>
          <a:bodyPr/>
          <a:lstStyle/>
          <a:p>
            <a:fld id="{D5908317-8C7E-3F45-A2AB-4955D084FD39}" type="slidenum">
              <a:rPr lang="en-US" smtClean="0"/>
              <a:t>14</a:t>
            </a:fld>
            <a:endParaRPr lang="en-US"/>
          </a:p>
        </p:txBody>
      </p:sp>
      <p:pic>
        <p:nvPicPr>
          <p:cNvPr id="8" name="Content Placeholder 7">
            <a:extLst>
              <a:ext uri="{FF2B5EF4-FFF2-40B4-BE49-F238E27FC236}">
                <a16:creationId xmlns:a16="http://schemas.microsoft.com/office/drawing/2014/main" id="{812A19BF-0175-4CB0-858A-0757980E232F}"/>
              </a:ext>
            </a:extLst>
          </p:cNvPr>
          <p:cNvPicPr>
            <a:picLocks noGrp="1" noChangeAspect="1"/>
          </p:cNvPicPr>
          <p:nvPr>
            <p:ph sz="half" idx="2"/>
          </p:nvPr>
        </p:nvPicPr>
        <p:blipFill>
          <a:blip r:embed="rId3"/>
          <a:stretch>
            <a:fillRect/>
          </a:stretch>
        </p:blipFill>
        <p:spPr>
          <a:xfrm>
            <a:off x="79973" y="1512731"/>
            <a:ext cx="4849502" cy="4760053"/>
          </a:xfrm>
          <a:prstGeom prst="rect">
            <a:avLst/>
          </a:prstGeom>
        </p:spPr>
      </p:pic>
      <p:pic>
        <p:nvPicPr>
          <p:cNvPr id="11" name="Picture 10">
            <a:extLst>
              <a:ext uri="{FF2B5EF4-FFF2-40B4-BE49-F238E27FC236}">
                <a16:creationId xmlns:a16="http://schemas.microsoft.com/office/drawing/2014/main" id="{41543E7B-B5A3-5F1D-0283-115F653048C1}"/>
              </a:ext>
            </a:extLst>
          </p:cNvPr>
          <p:cNvPicPr>
            <a:picLocks noChangeAspect="1"/>
          </p:cNvPicPr>
          <p:nvPr/>
        </p:nvPicPr>
        <p:blipFill>
          <a:blip r:embed="rId4"/>
          <a:stretch>
            <a:fillRect/>
          </a:stretch>
        </p:blipFill>
        <p:spPr>
          <a:xfrm>
            <a:off x="264417" y="6066865"/>
            <a:ext cx="11783908" cy="730871"/>
          </a:xfrm>
          <a:prstGeom prst="rect">
            <a:avLst/>
          </a:prstGeom>
        </p:spPr>
      </p:pic>
      <p:pic>
        <p:nvPicPr>
          <p:cNvPr id="14" name="Picture 13">
            <a:extLst>
              <a:ext uri="{FF2B5EF4-FFF2-40B4-BE49-F238E27FC236}">
                <a16:creationId xmlns:a16="http://schemas.microsoft.com/office/drawing/2014/main" id="{E0A80778-71CF-903A-1B21-AF1621CF97CC}"/>
              </a:ext>
            </a:extLst>
          </p:cNvPr>
          <p:cNvPicPr>
            <a:picLocks noChangeAspect="1"/>
          </p:cNvPicPr>
          <p:nvPr/>
        </p:nvPicPr>
        <p:blipFill>
          <a:blip r:embed="rId5"/>
          <a:stretch>
            <a:fillRect/>
          </a:stretch>
        </p:blipFill>
        <p:spPr>
          <a:xfrm>
            <a:off x="197937" y="193476"/>
            <a:ext cx="730871" cy="730871"/>
          </a:xfrm>
          <a:prstGeom prst="rect">
            <a:avLst/>
          </a:prstGeom>
        </p:spPr>
      </p:pic>
      <p:pic>
        <p:nvPicPr>
          <p:cNvPr id="15" name="Picture 14">
            <a:extLst>
              <a:ext uri="{FF2B5EF4-FFF2-40B4-BE49-F238E27FC236}">
                <a16:creationId xmlns:a16="http://schemas.microsoft.com/office/drawing/2014/main" id="{CB79E6CB-C2D0-66C6-34F4-62D63546A758}"/>
              </a:ext>
            </a:extLst>
          </p:cNvPr>
          <p:cNvPicPr>
            <a:picLocks noChangeAspect="1"/>
          </p:cNvPicPr>
          <p:nvPr/>
        </p:nvPicPr>
        <p:blipFill>
          <a:blip r:embed="rId6"/>
          <a:stretch>
            <a:fillRect/>
          </a:stretch>
        </p:blipFill>
        <p:spPr>
          <a:xfrm>
            <a:off x="10562406" y="795020"/>
            <a:ext cx="1351139" cy="710393"/>
          </a:xfrm>
          <a:prstGeom prst="rect">
            <a:avLst/>
          </a:prstGeom>
        </p:spPr>
      </p:pic>
      <p:pic>
        <p:nvPicPr>
          <p:cNvPr id="17" name="Picture 16">
            <a:extLst>
              <a:ext uri="{FF2B5EF4-FFF2-40B4-BE49-F238E27FC236}">
                <a16:creationId xmlns:a16="http://schemas.microsoft.com/office/drawing/2014/main" id="{90119D96-178E-14B3-8FF7-2C8791B3D50A}"/>
              </a:ext>
            </a:extLst>
          </p:cNvPr>
          <p:cNvPicPr>
            <a:picLocks noChangeAspect="1"/>
          </p:cNvPicPr>
          <p:nvPr/>
        </p:nvPicPr>
        <p:blipFill>
          <a:blip r:embed="rId7"/>
          <a:stretch>
            <a:fillRect/>
          </a:stretch>
        </p:blipFill>
        <p:spPr>
          <a:xfrm>
            <a:off x="10893848" y="141108"/>
            <a:ext cx="867642" cy="520585"/>
          </a:xfrm>
          <a:prstGeom prst="rect">
            <a:avLst/>
          </a:prstGeom>
        </p:spPr>
      </p:pic>
      <p:sp>
        <p:nvSpPr>
          <p:cNvPr id="20" name="Rectangle 19">
            <a:extLst>
              <a:ext uri="{FF2B5EF4-FFF2-40B4-BE49-F238E27FC236}">
                <a16:creationId xmlns:a16="http://schemas.microsoft.com/office/drawing/2014/main" id="{9F97ABB4-359B-E737-1CF2-5C59A109E0A7}"/>
              </a:ext>
            </a:extLst>
          </p:cNvPr>
          <p:cNvSpPr/>
          <p:nvPr/>
        </p:nvSpPr>
        <p:spPr>
          <a:xfrm>
            <a:off x="3197749" y="5536977"/>
            <a:ext cx="1504261" cy="5560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B512242-50E6-A60F-7DE1-EC0978C34A68}"/>
                  </a:ext>
                </a:extLst>
              </p:cNvPr>
              <p:cNvSpPr txBox="1"/>
              <p:nvPr/>
            </p:nvSpPr>
            <p:spPr>
              <a:xfrm>
                <a:off x="5272242" y="4519166"/>
                <a:ext cx="2291203" cy="1252522"/>
              </a:xfrm>
              <a:prstGeom prst="rect">
                <a:avLst/>
              </a:prstGeom>
              <a:solidFill>
                <a:schemeClr val="bg1"/>
              </a:solidFill>
              <a:ln w="28575">
                <a:solidFill>
                  <a:schemeClr val="tx1"/>
                </a:solidFill>
              </a:ln>
            </p:spPr>
            <p:txBody>
              <a:bodyPr wrap="square">
                <a:spAutoFit/>
              </a:bodyPr>
              <a:lstStyle/>
              <a:p>
                <a:pPr algn="ctr"/>
                <a:r>
                  <a:rPr lang="en-US" dirty="0">
                    <a:solidFill>
                      <a:srgbClr val="FF0000"/>
                    </a:solidFill>
                  </a:rPr>
                  <a:t>P</a:t>
                </a:r>
                <a:r>
                  <a:rPr lang="en-US" dirty="0">
                    <a:solidFill>
                      <a:srgbClr val="FF0000"/>
                    </a:solidFill>
                    <a:effectLst/>
                  </a:rPr>
                  <a:t>rediction from </a:t>
                </a:r>
              </a:p>
              <a:p>
                <a:pPr algn="ctr"/>
                <a:r>
                  <a:rPr lang="en-US" dirty="0">
                    <a:solidFill>
                      <a:srgbClr val="FF0000"/>
                    </a:solidFill>
                    <a:effectLst/>
                  </a:rPr>
                  <a:t>global EW fits </a:t>
                </a:r>
                <a:endParaRPr lang="en-US" sz="1800" i="1" dirty="0">
                  <a:solidFill>
                    <a:srgbClr val="FF0000"/>
                  </a:solidFill>
                  <a:latin typeface="Cambria Math" panose="02040503050406030204" pitchFamily="18" charset="0"/>
                </a:endParaRPr>
              </a:p>
              <a:p>
                <a:pPr algn="ctr"/>
                <a14:m>
                  <m:oMath xmlns:m="http://schemas.openxmlformats.org/officeDocument/2006/math">
                    <m:sSubSup>
                      <m:sSubSupPr>
                        <m:ctrlPr>
                          <a:rPr lang="en-US" sz="1800" i="1" smtClean="0">
                            <a:solidFill>
                              <a:srgbClr val="FF0000"/>
                            </a:solidFill>
                            <a:latin typeface="Cambria Math" panose="02040503050406030204" pitchFamily="18" charset="0"/>
                          </a:rPr>
                        </m:ctrlPr>
                      </m:sSubSupPr>
                      <m:e>
                        <m:r>
                          <a:rPr lang="en-US" sz="1800" b="0" i="0" smtClean="0">
                            <a:solidFill>
                              <a:srgbClr val="FF0000"/>
                            </a:solidFill>
                            <a:latin typeface="Cambria Math" panose="02040503050406030204" pitchFamily="18" charset="0"/>
                          </a:rPr>
                          <m:t> </m:t>
                        </m:r>
                        <m:r>
                          <m:rPr>
                            <m:sty m:val="p"/>
                          </m:rPr>
                          <a:rPr lang="en-US" sz="1800">
                            <a:solidFill>
                              <a:srgbClr val="FF0000"/>
                            </a:solidFill>
                            <a:latin typeface="Cambria Math" panose="02040503050406030204" pitchFamily="18" charset="0"/>
                          </a:rPr>
                          <m:t>sin</m:t>
                        </m:r>
                        <m:r>
                          <a:rPr lang="en-US" sz="1800" b="0" i="0" baseline="30000" smtClean="0">
                            <a:solidFill>
                              <a:srgbClr val="FF0000"/>
                            </a:solidFill>
                            <a:latin typeface="Cambria Math" panose="02040503050406030204" pitchFamily="18" charset="0"/>
                          </a:rPr>
                          <m:t>2</m:t>
                        </m:r>
                        <m:r>
                          <a:rPr lang="en-US" sz="1800" b="0" i="1" smtClean="0">
                            <a:solidFill>
                              <a:srgbClr val="FF0000"/>
                            </a:solidFill>
                            <a:latin typeface="Cambria Math" panose="02040503050406030204" pitchFamily="18" charset="0"/>
                          </a:rPr>
                          <m:t> </m:t>
                        </m:r>
                        <m:r>
                          <a:rPr lang="en-US" sz="1800" i="1" smtClean="0">
                            <a:solidFill>
                              <a:srgbClr val="FF0000"/>
                            </a:solidFill>
                            <a:latin typeface="Cambria Math" panose="02040503050406030204" pitchFamily="18" charset="0"/>
                            <a:ea typeface="Cambria Math" panose="02040503050406030204" pitchFamily="18" charset="0"/>
                          </a:rPr>
                          <m:t>𝜃</m:t>
                        </m:r>
                      </m:e>
                      <m:sub>
                        <m:r>
                          <a:rPr lang="en-US" sz="1800" b="0" i="1" smtClean="0">
                            <a:solidFill>
                              <a:srgbClr val="FF0000"/>
                            </a:solidFill>
                            <a:latin typeface="Cambria Math" panose="02040503050406030204" pitchFamily="18" charset="0"/>
                          </a:rPr>
                          <m:t>𝑒𝑓𝑓</m:t>
                        </m:r>
                      </m:sub>
                      <m:sup>
                        <m:r>
                          <a:rPr lang="en-US" sz="1800" b="0" i="1" smtClean="0">
                            <a:solidFill>
                              <a:srgbClr val="FF0000"/>
                            </a:solidFill>
                            <a:latin typeface="Cambria Math" panose="02040503050406030204" pitchFamily="18" charset="0"/>
                          </a:rPr>
                          <m:t>𝑙</m:t>
                        </m:r>
                      </m:sup>
                    </m:sSubSup>
                    <m:r>
                      <a:rPr lang="en-US" sz="1800" b="0" i="1" smtClean="0">
                        <a:solidFill>
                          <a:srgbClr val="FF0000"/>
                        </a:solidFill>
                        <a:latin typeface="Cambria Math" panose="02040503050406030204" pitchFamily="18" charset="0"/>
                      </a:rPr>
                      <m:t> </m:t>
                    </m:r>
                  </m:oMath>
                </a14:m>
                <a:r>
                  <a:rPr lang="en-US" dirty="0">
                    <a:solidFill>
                      <a:srgbClr val="FF0000"/>
                    </a:solidFill>
                    <a:effectLst/>
                  </a:rPr>
                  <a:t>= </a:t>
                </a:r>
              </a:p>
              <a:p>
                <a:pPr algn="ctr"/>
                <a:r>
                  <a:rPr lang="en-US" dirty="0">
                    <a:solidFill>
                      <a:srgbClr val="FF0000"/>
                    </a:solidFill>
                    <a:effectLst/>
                  </a:rPr>
                  <a:t>0.23155 ± 0.00004 </a:t>
                </a:r>
              </a:p>
            </p:txBody>
          </p:sp>
        </mc:Choice>
        <mc:Fallback>
          <p:sp>
            <p:nvSpPr>
              <p:cNvPr id="13" name="TextBox 12">
                <a:extLst>
                  <a:ext uri="{FF2B5EF4-FFF2-40B4-BE49-F238E27FC236}">
                    <a16:creationId xmlns:a16="http://schemas.microsoft.com/office/drawing/2014/main" id="{5B512242-50E6-A60F-7DE1-EC0978C34A68}"/>
                  </a:ext>
                </a:extLst>
              </p:cNvPr>
              <p:cNvSpPr txBox="1">
                <a:spLocks noRot="1" noChangeAspect="1" noMove="1" noResize="1" noEditPoints="1" noAdjustHandles="1" noChangeArrowheads="1" noChangeShapeType="1" noTextEdit="1"/>
              </p:cNvSpPr>
              <p:nvPr/>
            </p:nvSpPr>
            <p:spPr>
              <a:xfrm>
                <a:off x="5272242" y="4519166"/>
                <a:ext cx="2291203" cy="1252522"/>
              </a:xfrm>
              <a:prstGeom prst="rect">
                <a:avLst/>
              </a:prstGeom>
              <a:blipFill>
                <a:blip r:embed="rId8"/>
                <a:stretch>
                  <a:fillRect t="-971" b="-3883"/>
                </a:stretch>
              </a:blipFill>
              <a:ln w="28575">
                <a:solidFill>
                  <a:schemeClr val="tx1"/>
                </a:solidFill>
              </a:ln>
            </p:spPr>
            <p:txBody>
              <a:bodyPr/>
              <a:lstStyle/>
              <a:p>
                <a:r>
                  <a:rPr lang="en-US">
                    <a:noFill/>
                  </a:rPr>
                  <a:t> </a:t>
                </a:r>
              </a:p>
            </p:txBody>
          </p:sp>
        </mc:Fallback>
      </mc:AlternateContent>
      <p:pic>
        <p:nvPicPr>
          <p:cNvPr id="8194" name="Picture 2" descr="Measurements of the effective weak mixing angle">
            <a:extLst>
              <a:ext uri="{FF2B5EF4-FFF2-40B4-BE49-F238E27FC236}">
                <a16:creationId xmlns:a16="http://schemas.microsoft.com/office/drawing/2014/main" id="{0A918804-CBB3-7361-3916-B699B0275A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6214" y="1586874"/>
            <a:ext cx="4044994" cy="4248012"/>
          </a:xfrm>
          <a:prstGeom prst="rect">
            <a:avLst/>
          </a:prstGeom>
          <a:solidFill>
            <a:schemeClr val="bg1"/>
          </a:solidFill>
        </p:spPr>
      </p:pic>
    </p:spTree>
    <p:extLst>
      <p:ext uri="{BB962C8B-B14F-4D97-AF65-F5344CB8AC3E}">
        <p14:creationId xmlns:p14="http://schemas.microsoft.com/office/powerpoint/2010/main" val="3791172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82F1D-5E43-8576-F743-29E4D4E67C38}"/>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AEB3D1-A469-5932-D34D-233E9FFAE08E}"/>
              </a:ext>
            </a:extLst>
          </p:cNvPr>
          <p:cNvSpPr>
            <a:spLocks noGrp="1"/>
          </p:cNvSpPr>
          <p:nvPr>
            <p:ph type="sldNum" sz="quarter" idx="12"/>
          </p:nvPr>
        </p:nvSpPr>
        <p:spPr/>
        <p:txBody>
          <a:bodyPr/>
          <a:lstStyle/>
          <a:p>
            <a:fld id="{D5908317-8C7E-3F45-A2AB-4955D084FD39}" type="slidenum">
              <a:rPr lang="en-US" smtClean="0"/>
              <a:t>15</a:t>
            </a:fld>
            <a:endParaRPr lang="en-US"/>
          </a:p>
        </p:txBody>
      </p:sp>
      <p:pic>
        <p:nvPicPr>
          <p:cNvPr id="10" name="Picture 9">
            <a:extLst>
              <a:ext uri="{FF2B5EF4-FFF2-40B4-BE49-F238E27FC236}">
                <a16:creationId xmlns:a16="http://schemas.microsoft.com/office/drawing/2014/main" id="{56C16F2F-DFAC-BE86-B181-92DEF222B719}"/>
              </a:ext>
            </a:extLst>
          </p:cNvPr>
          <p:cNvPicPr>
            <a:picLocks noChangeAspect="1"/>
          </p:cNvPicPr>
          <p:nvPr/>
        </p:nvPicPr>
        <p:blipFill>
          <a:blip r:embed="rId2"/>
          <a:stretch>
            <a:fillRect/>
          </a:stretch>
        </p:blipFill>
        <p:spPr>
          <a:xfrm>
            <a:off x="3081866" y="5304553"/>
            <a:ext cx="2253175" cy="1184660"/>
          </a:xfrm>
          <a:prstGeom prst="rect">
            <a:avLst/>
          </a:prstGeom>
          <a:ln>
            <a:solidFill>
              <a:schemeClr val="tx1"/>
            </a:solidFill>
          </a:ln>
        </p:spPr>
      </p:pic>
      <p:pic>
        <p:nvPicPr>
          <p:cNvPr id="11" name="Picture 10">
            <a:extLst>
              <a:ext uri="{FF2B5EF4-FFF2-40B4-BE49-F238E27FC236}">
                <a16:creationId xmlns:a16="http://schemas.microsoft.com/office/drawing/2014/main" id="{F3F957A4-3C3F-65E1-B026-1F7EFED73CEC}"/>
              </a:ext>
            </a:extLst>
          </p:cNvPr>
          <p:cNvPicPr>
            <a:picLocks noChangeAspect="1"/>
          </p:cNvPicPr>
          <p:nvPr/>
        </p:nvPicPr>
        <p:blipFill>
          <a:blip r:embed="rId3"/>
          <a:stretch>
            <a:fillRect/>
          </a:stretch>
        </p:blipFill>
        <p:spPr>
          <a:xfrm>
            <a:off x="7816513" y="5297347"/>
            <a:ext cx="1974433" cy="1184660"/>
          </a:xfrm>
          <a:prstGeom prst="rect">
            <a:avLst/>
          </a:prstGeom>
          <a:ln>
            <a:solidFill>
              <a:schemeClr val="tx1"/>
            </a:solidFill>
          </a:ln>
        </p:spPr>
      </p:pic>
      <p:pic>
        <p:nvPicPr>
          <p:cNvPr id="12" name="Picture 11">
            <a:extLst>
              <a:ext uri="{FF2B5EF4-FFF2-40B4-BE49-F238E27FC236}">
                <a16:creationId xmlns:a16="http://schemas.microsoft.com/office/drawing/2014/main" id="{5D07AC09-AAAB-0118-547F-2DB2C88F316B}"/>
              </a:ext>
            </a:extLst>
          </p:cNvPr>
          <p:cNvPicPr>
            <a:picLocks noChangeAspect="1"/>
          </p:cNvPicPr>
          <p:nvPr/>
        </p:nvPicPr>
        <p:blipFill>
          <a:blip r:embed="rId4"/>
          <a:stretch>
            <a:fillRect/>
          </a:stretch>
        </p:blipFill>
        <p:spPr>
          <a:xfrm>
            <a:off x="5983447" y="5304553"/>
            <a:ext cx="1184660" cy="1184660"/>
          </a:xfrm>
          <a:prstGeom prst="rect">
            <a:avLst/>
          </a:prstGeom>
        </p:spPr>
      </p:pic>
      <p:sp>
        <p:nvSpPr>
          <p:cNvPr id="2" name="TextBox 1">
            <a:extLst>
              <a:ext uri="{FF2B5EF4-FFF2-40B4-BE49-F238E27FC236}">
                <a16:creationId xmlns:a16="http://schemas.microsoft.com/office/drawing/2014/main" id="{F836254B-606A-9387-00AE-486186F6BB86}"/>
              </a:ext>
            </a:extLst>
          </p:cNvPr>
          <p:cNvSpPr txBox="1"/>
          <p:nvPr/>
        </p:nvSpPr>
        <p:spPr>
          <a:xfrm>
            <a:off x="3001119" y="967567"/>
            <a:ext cx="6789827" cy="3416320"/>
          </a:xfrm>
          <a:prstGeom prst="rect">
            <a:avLst/>
          </a:prstGeom>
          <a:noFill/>
          <a:ln w="57150">
            <a:solidFill>
              <a:srgbClr val="7030A0"/>
            </a:solidFill>
          </a:ln>
        </p:spPr>
        <p:txBody>
          <a:bodyPr wrap="square" rtlCol="0">
            <a:spAutoFit/>
          </a:bodyPr>
          <a:lstStyle/>
          <a:p>
            <a:pPr algn="ctr"/>
            <a:r>
              <a:rPr lang="en-US" sz="7200" dirty="0">
                <a:solidFill>
                  <a:srgbClr val="00B050"/>
                </a:solidFill>
              </a:rPr>
              <a:t> W boson:  Mass M</a:t>
            </a:r>
            <a:r>
              <a:rPr lang="en-US" sz="7200" baseline="-25000" dirty="0">
                <a:solidFill>
                  <a:srgbClr val="00B050"/>
                </a:solidFill>
              </a:rPr>
              <a:t>W</a:t>
            </a:r>
            <a:r>
              <a:rPr lang="en-US" sz="7200" dirty="0">
                <a:solidFill>
                  <a:srgbClr val="00B050"/>
                </a:solidFill>
              </a:rPr>
              <a:t> </a:t>
            </a:r>
          </a:p>
          <a:p>
            <a:pPr algn="ctr"/>
            <a:r>
              <a:rPr lang="en-US" sz="7200" dirty="0">
                <a:solidFill>
                  <a:srgbClr val="00B050"/>
                </a:solidFill>
              </a:rPr>
              <a:t>and Width </a:t>
            </a:r>
            <a:r>
              <a:rPr lang="en-US" sz="7200" dirty="0">
                <a:solidFill>
                  <a:srgbClr val="00B050"/>
                </a:solidFill>
                <a:latin typeface="Symbol" pitchFamily="2" charset="2"/>
                <a:ea typeface="Cambria Math" panose="02040503050406030204" pitchFamily="18" charset="0"/>
              </a:rPr>
              <a:t>G</a:t>
            </a:r>
            <a:r>
              <a:rPr lang="en-US" sz="7200" baseline="-25000" dirty="0">
                <a:solidFill>
                  <a:srgbClr val="00B050"/>
                </a:solidFill>
              </a:rPr>
              <a:t>W</a:t>
            </a:r>
            <a:endParaRPr lang="en-US" sz="7200" dirty="0">
              <a:solidFill>
                <a:srgbClr val="00B050"/>
              </a:solidFill>
              <a:latin typeface="Symbol" pitchFamily="2" charset="2"/>
              <a:ea typeface="Cambria Math" panose="02040503050406030204" pitchFamily="18" charset="0"/>
            </a:endParaRPr>
          </a:p>
        </p:txBody>
      </p:sp>
    </p:spTree>
    <p:extLst>
      <p:ext uri="{BB962C8B-B14F-4D97-AF65-F5344CB8AC3E}">
        <p14:creationId xmlns:p14="http://schemas.microsoft.com/office/powerpoint/2010/main" val="1452361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diagram of a graph&#10;&#10;Description automatically generated with medium confidence">
            <a:extLst>
              <a:ext uri="{FF2B5EF4-FFF2-40B4-BE49-F238E27FC236}">
                <a16:creationId xmlns:a16="http://schemas.microsoft.com/office/drawing/2014/main" id="{67E1E04A-D303-AB1D-35F8-3D638F05B09B}"/>
              </a:ext>
            </a:extLst>
          </p:cNvPr>
          <p:cNvPicPr>
            <a:picLocks noChangeAspect="1"/>
          </p:cNvPicPr>
          <p:nvPr/>
        </p:nvPicPr>
        <p:blipFill>
          <a:blip r:embed="rId3"/>
          <a:stretch>
            <a:fillRect/>
          </a:stretch>
        </p:blipFill>
        <p:spPr>
          <a:xfrm>
            <a:off x="283793" y="121511"/>
            <a:ext cx="5598023" cy="4567923"/>
          </a:xfrm>
          <a:prstGeom prst="rect">
            <a:avLst/>
          </a:prstGeom>
        </p:spPr>
      </p:pic>
      <p:sp>
        <p:nvSpPr>
          <p:cNvPr id="2" name="Title 1">
            <a:extLst>
              <a:ext uri="{FF2B5EF4-FFF2-40B4-BE49-F238E27FC236}">
                <a16:creationId xmlns:a16="http://schemas.microsoft.com/office/drawing/2014/main" id="{092F96D3-7556-44F6-CBB1-C006CA30E466}"/>
              </a:ext>
            </a:extLst>
          </p:cNvPr>
          <p:cNvSpPr>
            <a:spLocks noGrp="1"/>
          </p:cNvSpPr>
          <p:nvPr>
            <p:ph type="title"/>
          </p:nvPr>
        </p:nvSpPr>
        <p:spPr>
          <a:xfrm>
            <a:off x="6203092" y="737015"/>
            <a:ext cx="5778180" cy="820434"/>
          </a:xfrm>
        </p:spPr>
        <p:txBody>
          <a:bodyPr>
            <a:noAutofit/>
          </a:bodyPr>
          <a:lstStyle/>
          <a:p>
            <a:pPr algn="ctr"/>
            <a:r>
              <a:rPr lang="en-US" sz="2000" cap="none" dirty="0">
                <a:solidFill>
                  <a:srgbClr val="00B050"/>
                </a:solidFill>
                <a:effectLst/>
                <a:latin typeface="Helvetica Neue" panose="02000503000000020004" pitchFamily="2" charset="0"/>
                <a:ea typeface="Helvetica Neue" panose="02000503000000020004" pitchFamily="2" charset="0"/>
                <a:cs typeface="Helvetica Neue" panose="02000503000000020004" pitchFamily="2" charset="0"/>
              </a:rPr>
              <a:t>Hadron colliders deemed unsuited for</a:t>
            </a:r>
            <a:br>
              <a:rPr lang="en-US" sz="2000" cap="none" dirty="0">
                <a:solidFill>
                  <a:srgbClr val="00B050"/>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2000" cap="none" dirty="0">
                <a:solidFill>
                  <a:srgbClr val="00B050"/>
                </a:solidFill>
                <a:effectLst/>
                <a:latin typeface="Helvetica Neue" panose="02000503000000020004" pitchFamily="2" charset="0"/>
                <a:ea typeface="Helvetica Neue" panose="02000503000000020004" pitchFamily="2" charset="0"/>
                <a:cs typeface="Helvetica Neue" panose="02000503000000020004" pitchFamily="2" charset="0"/>
              </a:rPr>
              <a:t> precise measurement given the </a:t>
            </a:r>
            <a:br>
              <a:rPr lang="en-US" sz="2000" cap="none" dirty="0">
                <a:solidFill>
                  <a:srgbClr val="00B050"/>
                </a:solidFill>
                <a:effectLst/>
                <a:latin typeface="Helvetica Neue" panose="02000503000000020004" pitchFamily="2" charset="0"/>
                <a:ea typeface="Helvetica Neue" panose="02000503000000020004" pitchFamily="2" charset="0"/>
                <a:cs typeface="Helvetica Neue" panose="02000503000000020004" pitchFamily="2" charset="0"/>
              </a:rPr>
            </a:br>
            <a:r>
              <a:rPr lang="en-US" sz="2000" cap="none" dirty="0">
                <a:solidFill>
                  <a:srgbClr val="00B050"/>
                </a:solidFill>
                <a:effectLst/>
                <a:latin typeface="Helvetica Neue" panose="02000503000000020004" pitchFamily="2" charset="0"/>
                <a:ea typeface="Helvetica Neue" panose="02000503000000020004" pitchFamily="2" charset="0"/>
                <a:cs typeface="Helvetica Neue" panose="02000503000000020004" pitchFamily="2" charset="0"/>
              </a:rPr>
              <a:t>theoretical and experimental uncertainties</a:t>
            </a:r>
            <a:endParaRPr lang="en-US" sz="2000"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Text Placeholder 2">
            <a:extLst>
              <a:ext uri="{FF2B5EF4-FFF2-40B4-BE49-F238E27FC236}">
                <a16:creationId xmlns:a16="http://schemas.microsoft.com/office/drawing/2014/main" id="{B66600FD-E9C0-FBC3-58FE-1CA819625AC9}"/>
              </a:ext>
            </a:extLst>
          </p:cNvPr>
          <p:cNvSpPr>
            <a:spLocks noGrp="1"/>
          </p:cNvSpPr>
          <p:nvPr>
            <p:ph type="body" idx="1"/>
          </p:nvPr>
        </p:nvSpPr>
        <p:spPr>
          <a:xfrm>
            <a:off x="0" y="5890331"/>
            <a:ext cx="6022113" cy="886567"/>
          </a:xfrm>
        </p:spPr>
        <p:txBody>
          <a:bodyPr>
            <a:noAutofit/>
          </a:bodyPr>
          <a:lstStyle/>
          <a:p>
            <a:pPr algn="ctr"/>
            <a:r>
              <a:rPr lang="en-US" sz="32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Significant t</a:t>
            </a:r>
            <a:r>
              <a:rPr lang="en-US" sz="3200" dirty="0">
                <a:solidFill>
                  <a:srgbClr val="7030A0"/>
                </a:solidFill>
                <a:effectLst/>
                <a:latin typeface="Helvetica Neue" panose="02000503000000020004" pitchFamily="2" charset="0"/>
                <a:ea typeface="Helvetica Neue" panose="02000503000000020004" pitchFamily="2" charset="0"/>
                <a:cs typeface="Helvetica Neue" panose="02000503000000020004" pitchFamily="2" charset="0"/>
              </a:rPr>
              <a:t>ension between CDF &amp; LHC+EW</a:t>
            </a:r>
            <a:endParaRPr lang="en-US" sz="32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val 12">
            <a:extLst>
              <a:ext uri="{FF2B5EF4-FFF2-40B4-BE49-F238E27FC236}">
                <a16:creationId xmlns:a16="http://schemas.microsoft.com/office/drawing/2014/main" id="{E8E5442A-E1C9-B42E-6F8F-44F508FC2FA9}"/>
              </a:ext>
            </a:extLst>
          </p:cNvPr>
          <p:cNvSpPr/>
          <p:nvPr/>
        </p:nvSpPr>
        <p:spPr>
          <a:xfrm>
            <a:off x="4732967" y="1619234"/>
            <a:ext cx="553154" cy="18688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79F045-961C-C8AC-2088-6244588EC933}"/>
              </a:ext>
            </a:extLst>
          </p:cNvPr>
          <p:cNvSpPr/>
          <p:nvPr/>
        </p:nvSpPr>
        <p:spPr>
          <a:xfrm>
            <a:off x="3652286" y="3444889"/>
            <a:ext cx="666045" cy="28222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659948D-77E6-50B1-C642-5A2F873A2F7A}"/>
              </a:ext>
            </a:extLst>
          </p:cNvPr>
          <p:cNvSpPr txBox="1"/>
          <p:nvPr/>
        </p:nvSpPr>
        <p:spPr>
          <a:xfrm>
            <a:off x="422713" y="4677167"/>
            <a:ext cx="5320181" cy="369332"/>
          </a:xfrm>
          <a:prstGeom prst="rect">
            <a:avLst/>
          </a:prstGeom>
          <a:solidFill>
            <a:schemeClr val="bg1"/>
          </a:solidFill>
          <a:ln w="28575">
            <a:solidFill>
              <a:srgbClr val="7030A0"/>
            </a:solidFill>
          </a:ln>
        </p:spPr>
        <p:txBody>
          <a:bodyPr wrap="square">
            <a:spAutoFit/>
          </a:bodyPr>
          <a:lstStyle/>
          <a:p>
            <a:r>
              <a:rPr lang="en-US" dirty="0">
                <a:effectLst/>
                <a:latin typeface="Helvetica" pitchFamily="2" charset="0"/>
              </a:rPr>
              <a:t>M</a:t>
            </a:r>
            <a:r>
              <a:rPr lang="en-US" baseline="-25000" dirty="0">
                <a:effectLst/>
                <a:latin typeface="Helvetica" pitchFamily="2" charset="0"/>
              </a:rPr>
              <a:t>W</a:t>
            </a:r>
            <a:r>
              <a:rPr lang="en-US" dirty="0">
                <a:effectLst/>
                <a:latin typeface="Helvetica" pitchFamily="2" charset="0"/>
              </a:rPr>
              <a:t> precision of </a:t>
            </a:r>
            <a:r>
              <a:rPr lang="el-GR" dirty="0">
                <a:effectLst/>
                <a:latin typeface="Helvetica" pitchFamily="2" charset="0"/>
              </a:rPr>
              <a:t>Δ</a:t>
            </a:r>
            <a:r>
              <a:rPr lang="en-US" dirty="0">
                <a:effectLst/>
                <a:latin typeface="Helvetica" pitchFamily="2" charset="0"/>
              </a:rPr>
              <a:t>M</a:t>
            </a:r>
            <a:r>
              <a:rPr lang="en-US" baseline="-25000" dirty="0">
                <a:effectLst/>
                <a:latin typeface="Helvetica" pitchFamily="2" charset="0"/>
              </a:rPr>
              <a:t>W</a:t>
            </a:r>
            <a:r>
              <a:rPr lang="en-US" dirty="0">
                <a:effectLst/>
                <a:latin typeface="Helvetica" pitchFamily="2" charset="0"/>
              </a:rPr>
              <a:t> = 6 MeV from global EW fits </a:t>
            </a:r>
          </a:p>
        </p:txBody>
      </p:sp>
      <p:sp>
        <p:nvSpPr>
          <p:cNvPr id="12" name="TextBox 11">
            <a:extLst>
              <a:ext uri="{FF2B5EF4-FFF2-40B4-BE49-F238E27FC236}">
                <a16:creationId xmlns:a16="http://schemas.microsoft.com/office/drawing/2014/main" id="{B3665275-6F98-0895-E7EF-0970C38C9C2C}"/>
              </a:ext>
            </a:extLst>
          </p:cNvPr>
          <p:cNvSpPr txBox="1"/>
          <p:nvPr/>
        </p:nvSpPr>
        <p:spPr>
          <a:xfrm>
            <a:off x="6203092" y="1719679"/>
            <a:ext cx="5778180" cy="830997"/>
          </a:xfrm>
          <a:prstGeom prst="rec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wrap="square">
            <a:spAutoFit/>
          </a:bodyPr>
          <a:lstStyle/>
          <a:p>
            <a:pPr marL="342900" indent="-342900" algn="ctr">
              <a:buFont typeface="Wingdings" pitchFamily="2" charset="2"/>
              <a:buChar char="è"/>
            </a:pPr>
            <a:r>
              <a:rPr lang="en-US" sz="2400" cap="non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1</a:t>
            </a:r>
            <a:r>
              <a:rPr lang="en-US" sz="2400" cap="none" baseline="30000"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st</a:t>
            </a:r>
            <a:r>
              <a:rPr lang="en-US" sz="2400" cap="non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a:t>
            </a:r>
            <a:r>
              <a:rPr lang="en-US" sz="2400" cap="non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evatron &amp; later LHC proved </a:t>
            </a:r>
          </a:p>
          <a:p>
            <a:pPr algn="ctr"/>
            <a:r>
              <a:rPr lang="en-US" sz="2400" cap="none" dirty="0">
                <a:solidFill>
                  <a:schemeClr val="bg1"/>
                </a:solidFill>
                <a:effectLst/>
                <a:latin typeface="Helvetica Neue" panose="02000503000000020004" pitchFamily="2" charset="0"/>
                <a:ea typeface="Helvetica Neue" panose="02000503000000020004" pitchFamily="2" charset="0"/>
                <a:cs typeface="Helvetica Neue" panose="02000503000000020004" pitchFamily="2" charset="0"/>
              </a:rPr>
              <a:t>them wrong! </a:t>
            </a: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TextBox 17">
            <a:extLst>
              <a:ext uri="{FF2B5EF4-FFF2-40B4-BE49-F238E27FC236}">
                <a16:creationId xmlns:a16="http://schemas.microsoft.com/office/drawing/2014/main" id="{F6AAE8F3-82D6-B6BE-7F29-F43D8E9035D2}"/>
              </a:ext>
            </a:extLst>
          </p:cNvPr>
          <p:cNvSpPr txBox="1"/>
          <p:nvPr/>
        </p:nvSpPr>
        <p:spPr>
          <a:xfrm>
            <a:off x="886945" y="5154209"/>
            <a:ext cx="4391716" cy="707886"/>
          </a:xfrm>
          <a:prstGeom prst="rect">
            <a:avLst/>
          </a:prstGeom>
          <a:solidFill>
            <a:schemeClr val="bg1"/>
          </a:solidFill>
          <a:ln w="28575">
            <a:solidFill>
              <a:srgbClr val="C00000"/>
            </a:solidFill>
          </a:ln>
        </p:spPr>
        <p:txBody>
          <a:bodyPr wrap="square">
            <a:spAutoFit/>
          </a:bodyPr>
          <a:lstStyle/>
          <a:p>
            <a:pPr algn="ctr"/>
            <a:r>
              <a:rPr lang="en-US" sz="2000" cap="none"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ATLAS:  </a:t>
            </a:r>
            <a:r>
              <a:rPr lang="en-US" sz="20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M</a:t>
            </a:r>
            <a:r>
              <a:rPr lang="en-US" sz="2000" baseline="-250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W</a:t>
            </a:r>
            <a:r>
              <a:rPr lang="en-US" sz="2000" i="1"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sz="20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 80366.5 ± 15.9 M</a:t>
            </a:r>
            <a:r>
              <a:rPr lang="en-US" sz="2000" cap="none"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e</a:t>
            </a:r>
            <a:r>
              <a:rPr lang="en-US" sz="20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V  </a:t>
            </a:r>
          </a:p>
          <a:p>
            <a:pPr algn="ctr"/>
            <a:r>
              <a:rPr lang="el-GR" sz="20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Γ</a:t>
            </a:r>
            <a:r>
              <a:rPr lang="en-US" sz="2000" i="1" baseline="-250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W</a:t>
            </a:r>
            <a:r>
              <a:rPr lang="en-US" sz="2000" i="1"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 </a:t>
            </a:r>
            <a:r>
              <a:rPr lang="en-US" sz="20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 2202 ± 47 M</a:t>
            </a:r>
            <a:r>
              <a:rPr lang="en-US" sz="2000" cap="none"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e</a:t>
            </a:r>
            <a:r>
              <a:rPr lang="en-US" sz="2000" dirty="0">
                <a:solidFill>
                  <a:srgbClr val="C00000"/>
                </a:solidFill>
                <a:effectLst/>
                <a:latin typeface="Helvetica Neue" panose="02000503000000020004" pitchFamily="2" charset="0"/>
                <a:ea typeface="Helvetica Neue" panose="02000503000000020004" pitchFamily="2" charset="0"/>
                <a:cs typeface="Helvetica Neue" panose="02000503000000020004" pitchFamily="2" charset="0"/>
              </a:rPr>
              <a:t>V</a:t>
            </a:r>
            <a:endParaRPr lang="en-US" sz="2000"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TextBox 22">
            <a:extLst>
              <a:ext uri="{FF2B5EF4-FFF2-40B4-BE49-F238E27FC236}">
                <a16:creationId xmlns:a16="http://schemas.microsoft.com/office/drawing/2014/main" id="{197C0646-701A-6165-B5C4-A8A55C23862F}"/>
              </a:ext>
            </a:extLst>
          </p:cNvPr>
          <p:cNvSpPr txBox="1"/>
          <p:nvPr/>
        </p:nvSpPr>
        <p:spPr>
          <a:xfrm>
            <a:off x="5967842" y="226345"/>
            <a:ext cx="6120710" cy="400110"/>
          </a:xfrm>
          <a:prstGeom prst="rect">
            <a:avLst/>
          </a:prstGeom>
          <a:noFill/>
        </p:spPr>
        <p:txBody>
          <a:bodyPr wrap="square">
            <a:spAutoFit/>
          </a:bodyPr>
          <a:lstStyle/>
          <a:p>
            <a:pPr algn="ctr"/>
            <a:r>
              <a:rPr lang="en-US" sz="2000" cap="none" dirty="0">
                <a:effectLst/>
                <a:latin typeface="Helvetica Neue" panose="02000503000000020004" pitchFamily="2" charset="0"/>
                <a:ea typeface="Helvetica Neue" panose="02000503000000020004" pitchFamily="2" charset="0"/>
                <a:cs typeface="Helvetica Neue" panose="02000503000000020004" pitchFamily="2" charset="0"/>
              </a:rPr>
              <a:t>LEP-200 WW-production had a clean environment </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242" name="Picture 2">
            <a:extLst>
              <a:ext uri="{FF2B5EF4-FFF2-40B4-BE49-F238E27FC236}">
                <a16:creationId xmlns:a16="http://schemas.microsoft.com/office/drawing/2014/main" id="{8E24A3EB-AA24-0E81-039A-3B5EEE454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071" y="2654135"/>
            <a:ext cx="5955481" cy="4282949"/>
          </a:xfrm>
          <a:prstGeom prst="rect">
            <a:avLst/>
          </a:prstGeom>
          <a:noFill/>
          <a:extLst>
            <a:ext uri="{909E8E84-426E-40DD-AFC4-6F175D3DCCD1}">
              <a14:hiddenFill xmlns:a14="http://schemas.microsoft.com/office/drawing/2010/main">
                <a:solidFill>
                  <a:srgbClr val="FFFFFF"/>
                </a:solidFill>
              </a14:hiddenFill>
            </a:ext>
          </a:extLst>
        </p:spPr>
      </p:pic>
      <p:sp>
        <p:nvSpPr>
          <p:cNvPr id="28" name="Oval 27">
            <a:extLst>
              <a:ext uri="{FF2B5EF4-FFF2-40B4-BE49-F238E27FC236}">
                <a16:creationId xmlns:a16="http://schemas.microsoft.com/office/drawing/2014/main" id="{821CE4CA-7A6E-8ACC-E81E-3F93E24A5785}"/>
              </a:ext>
            </a:extLst>
          </p:cNvPr>
          <p:cNvSpPr/>
          <p:nvPr/>
        </p:nvSpPr>
        <p:spPr>
          <a:xfrm>
            <a:off x="10094274" y="5890331"/>
            <a:ext cx="666045" cy="28222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29">
            <a:extLst>
              <a:ext uri="{FF2B5EF4-FFF2-40B4-BE49-F238E27FC236}">
                <a16:creationId xmlns:a16="http://schemas.microsoft.com/office/drawing/2014/main" id="{B914D29A-49D1-DBB5-3AF4-D5B2AC392A39}"/>
              </a:ext>
            </a:extLst>
          </p:cNvPr>
          <p:cNvSpPr>
            <a:spLocks noGrp="1"/>
          </p:cNvSpPr>
          <p:nvPr>
            <p:ph type="sldNum" sz="quarter" idx="12"/>
          </p:nvPr>
        </p:nvSpPr>
        <p:spPr/>
        <p:txBody>
          <a:bodyPr/>
          <a:lstStyle/>
          <a:p>
            <a:fld id="{D5908317-8C7E-3F45-A2AB-4955D084FD39}" type="slidenum">
              <a:rPr lang="en-US" smtClean="0"/>
              <a:t>16</a:t>
            </a:fld>
            <a:endParaRPr lang="en-US"/>
          </a:p>
        </p:txBody>
      </p:sp>
    </p:spTree>
    <p:extLst>
      <p:ext uri="{BB962C8B-B14F-4D97-AF65-F5344CB8AC3E}">
        <p14:creationId xmlns:p14="http://schemas.microsoft.com/office/powerpoint/2010/main" val="791627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3DF6E-D1AF-F225-8F01-72D2AC8B1CEF}"/>
            </a:ext>
          </a:extLst>
        </p:cNvPr>
        <p:cNvGrpSpPr/>
        <p:nvPr/>
      </p:nvGrpSpPr>
      <p:grpSpPr>
        <a:xfrm>
          <a:off x="0" y="0"/>
          <a:ext cx="0" cy="0"/>
          <a:chOff x="0" y="0"/>
          <a:chExt cx="0" cy="0"/>
        </a:xfrm>
      </p:grpSpPr>
      <p:pic>
        <p:nvPicPr>
          <p:cNvPr id="24" name="Picture 23" descr="A diagram of a diagram of a solar cell&#10;&#10;Description automatically generated with medium confidence">
            <a:extLst>
              <a:ext uri="{FF2B5EF4-FFF2-40B4-BE49-F238E27FC236}">
                <a16:creationId xmlns:a16="http://schemas.microsoft.com/office/drawing/2014/main" id="{D21EC146-CBB1-B3E5-5E7D-12BCD1EBDEA7}"/>
              </a:ext>
            </a:extLst>
          </p:cNvPr>
          <p:cNvPicPr>
            <a:picLocks noChangeAspect="1"/>
          </p:cNvPicPr>
          <p:nvPr/>
        </p:nvPicPr>
        <p:blipFill>
          <a:blip r:embed="rId3"/>
          <a:stretch>
            <a:fillRect/>
          </a:stretch>
        </p:blipFill>
        <p:spPr>
          <a:xfrm>
            <a:off x="4293278" y="2990335"/>
            <a:ext cx="3618037" cy="2683567"/>
          </a:xfrm>
          <a:prstGeom prst="rect">
            <a:avLst/>
          </a:prstGeom>
          <a:ln w="19050">
            <a:solidFill>
              <a:schemeClr val="tx1"/>
            </a:solidFill>
          </a:ln>
        </p:spPr>
      </p:pic>
      <p:sp>
        <p:nvSpPr>
          <p:cNvPr id="6" name="Slide Number Placeholder 5">
            <a:extLst>
              <a:ext uri="{FF2B5EF4-FFF2-40B4-BE49-F238E27FC236}">
                <a16:creationId xmlns:a16="http://schemas.microsoft.com/office/drawing/2014/main" id="{F52E836D-D3B2-7E0F-C86E-8B9EBE0EEAE4}"/>
              </a:ext>
            </a:extLst>
          </p:cNvPr>
          <p:cNvSpPr>
            <a:spLocks noGrp="1"/>
          </p:cNvSpPr>
          <p:nvPr>
            <p:ph type="sldNum" sz="quarter" idx="12"/>
          </p:nvPr>
        </p:nvSpPr>
        <p:spPr/>
        <p:txBody>
          <a:bodyPr/>
          <a:lstStyle/>
          <a:p>
            <a:fld id="{D5908317-8C7E-3F45-A2AB-4955D084FD39}" type="slidenum">
              <a:rPr lang="en-US" smtClean="0"/>
              <a:t>17</a:t>
            </a:fld>
            <a:endParaRPr lang="en-US" dirty="0"/>
          </a:p>
        </p:txBody>
      </p:sp>
      <p:sp>
        <p:nvSpPr>
          <p:cNvPr id="13" name="Title 12">
            <a:extLst>
              <a:ext uri="{FF2B5EF4-FFF2-40B4-BE49-F238E27FC236}">
                <a16:creationId xmlns:a16="http://schemas.microsoft.com/office/drawing/2014/main" id="{2BC78EE9-0CF7-CFA0-0814-B6C44B6DDD85}"/>
              </a:ext>
            </a:extLst>
          </p:cNvPr>
          <p:cNvSpPr>
            <a:spLocks noGrp="1"/>
          </p:cNvSpPr>
          <p:nvPr>
            <p:ph type="title"/>
          </p:nvPr>
        </p:nvSpPr>
        <p:spPr>
          <a:xfrm>
            <a:off x="791982" y="240858"/>
            <a:ext cx="11159226" cy="867104"/>
          </a:xfrm>
        </p:spPr>
        <p:txBody>
          <a:bodyPr>
            <a:normAutofit/>
          </a:bodyPr>
          <a:lstStyle/>
          <a:p>
            <a:pPr algn="ctr"/>
            <a:r>
              <a:rPr lang="en-US" sz="4800" dirty="0"/>
              <a:t>Latest </a:t>
            </a:r>
            <a:r>
              <a:rPr lang="en-US" sz="4800" dirty="0" err="1"/>
              <a:t>m</a:t>
            </a:r>
            <a:r>
              <a:rPr lang="en-US" sz="4800" baseline="-25000" dirty="0" err="1"/>
              <a:t>W</a:t>
            </a:r>
            <a:r>
              <a:rPr lang="en-US" sz="4800" dirty="0"/>
              <a:t> coming from CMS from two methods</a:t>
            </a:r>
          </a:p>
        </p:txBody>
      </p:sp>
      <p:sp>
        <p:nvSpPr>
          <p:cNvPr id="15" name="Rectangle 14">
            <a:extLst>
              <a:ext uri="{FF2B5EF4-FFF2-40B4-BE49-F238E27FC236}">
                <a16:creationId xmlns:a16="http://schemas.microsoft.com/office/drawing/2014/main" id="{0A3C4494-073B-3F29-C1E9-E6872FE38617}"/>
              </a:ext>
            </a:extLst>
          </p:cNvPr>
          <p:cNvSpPr/>
          <p:nvPr/>
        </p:nvSpPr>
        <p:spPr>
          <a:xfrm>
            <a:off x="4364060" y="4853546"/>
            <a:ext cx="499528" cy="5534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a:t>
            </a:r>
          </a:p>
          <a:p>
            <a:pPr algn="ctr"/>
            <a:r>
              <a:rPr lang="en-US" sz="1400" dirty="0">
                <a:solidFill>
                  <a:schemeClr val="tx1"/>
                </a:solidFill>
              </a:rPr>
              <a:t>u</a:t>
            </a:r>
          </a:p>
          <a:p>
            <a:pPr algn="ctr"/>
            <a:r>
              <a:rPr lang="en-US" sz="1400" dirty="0">
                <a:solidFill>
                  <a:schemeClr val="tx1"/>
                </a:solidFill>
              </a:rPr>
              <a:t>u</a:t>
            </a:r>
            <a:endParaRPr lang="en-US" dirty="0">
              <a:solidFill>
                <a:schemeClr val="tx1"/>
              </a:solidFill>
            </a:endParaRPr>
          </a:p>
        </p:txBody>
      </p:sp>
      <p:pic>
        <p:nvPicPr>
          <p:cNvPr id="16" name="Picture 15">
            <a:extLst>
              <a:ext uri="{FF2B5EF4-FFF2-40B4-BE49-F238E27FC236}">
                <a16:creationId xmlns:a16="http://schemas.microsoft.com/office/drawing/2014/main" id="{885BA4E6-BD40-704D-E207-7FBFE79F75BC}"/>
              </a:ext>
            </a:extLst>
          </p:cNvPr>
          <p:cNvPicPr>
            <a:picLocks noChangeAspect="1"/>
          </p:cNvPicPr>
          <p:nvPr/>
        </p:nvPicPr>
        <p:blipFill>
          <a:blip r:embed="rId4"/>
          <a:stretch>
            <a:fillRect/>
          </a:stretch>
        </p:blipFill>
        <p:spPr>
          <a:xfrm>
            <a:off x="127654" y="291783"/>
            <a:ext cx="609600" cy="609600"/>
          </a:xfrm>
          <a:prstGeom prst="rect">
            <a:avLst/>
          </a:prstGeom>
        </p:spPr>
      </p:pic>
      <p:sp>
        <p:nvSpPr>
          <p:cNvPr id="34" name="Rectangle 33">
            <a:extLst>
              <a:ext uri="{FF2B5EF4-FFF2-40B4-BE49-F238E27FC236}">
                <a16:creationId xmlns:a16="http://schemas.microsoft.com/office/drawing/2014/main" id="{212F77C0-EE1A-56C9-72FC-B1F635B92F52}"/>
              </a:ext>
            </a:extLst>
          </p:cNvPr>
          <p:cNvSpPr/>
          <p:nvPr/>
        </p:nvSpPr>
        <p:spPr>
          <a:xfrm>
            <a:off x="4377145" y="3334074"/>
            <a:ext cx="499528" cy="5825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a:t>
            </a:r>
          </a:p>
          <a:p>
            <a:pPr algn="ctr"/>
            <a:r>
              <a:rPr lang="en-US" sz="1400" dirty="0">
                <a:solidFill>
                  <a:schemeClr val="tx1"/>
                </a:solidFill>
              </a:rPr>
              <a:t>u</a:t>
            </a:r>
          </a:p>
          <a:p>
            <a:pPr algn="ctr"/>
            <a:r>
              <a:rPr lang="en-US" sz="1400" dirty="0">
                <a:solidFill>
                  <a:schemeClr val="tx1"/>
                </a:solidFill>
              </a:rPr>
              <a:t>u</a:t>
            </a:r>
            <a:endParaRPr lang="en-US" dirty="0">
              <a:solidFill>
                <a:schemeClr val="tx1"/>
              </a:solidFill>
            </a:endParaRPr>
          </a:p>
        </p:txBody>
      </p:sp>
      <p:sp>
        <p:nvSpPr>
          <p:cNvPr id="36" name="Rectangle 35">
            <a:extLst>
              <a:ext uri="{FF2B5EF4-FFF2-40B4-BE49-F238E27FC236}">
                <a16:creationId xmlns:a16="http://schemas.microsoft.com/office/drawing/2014/main" id="{FA6D1B8B-DAE9-2B62-64BC-8855CFB77626}"/>
              </a:ext>
            </a:extLst>
          </p:cNvPr>
          <p:cNvSpPr/>
          <p:nvPr/>
        </p:nvSpPr>
        <p:spPr>
          <a:xfrm>
            <a:off x="6521632" y="3671009"/>
            <a:ext cx="626544" cy="443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W</a:t>
            </a:r>
            <a:r>
              <a:rPr lang="en-US" sz="1400" baseline="30000" dirty="0">
                <a:solidFill>
                  <a:schemeClr val="tx1"/>
                </a:solidFill>
              </a:rPr>
              <a:t>+</a:t>
            </a:r>
            <a:endParaRPr lang="en-US" baseline="30000" dirty="0">
              <a:solidFill>
                <a:schemeClr val="tx1"/>
              </a:solidFill>
            </a:endParaRPr>
          </a:p>
        </p:txBody>
      </p:sp>
      <p:sp>
        <p:nvSpPr>
          <p:cNvPr id="14" name="Text Placeholder 6">
            <a:extLst>
              <a:ext uri="{FF2B5EF4-FFF2-40B4-BE49-F238E27FC236}">
                <a16:creationId xmlns:a16="http://schemas.microsoft.com/office/drawing/2014/main" id="{B5705D38-5A39-7C7A-6528-A614015EB4AD}"/>
              </a:ext>
            </a:extLst>
          </p:cNvPr>
          <p:cNvSpPr txBox="1">
            <a:spLocks/>
          </p:cNvSpPr>
          <p:nvPr/>
        </p:nvSpPr>
        <p:spPr>
          <a:xfrm>
            <a:off x="225188" y="1207361"/>
            <a:ext cx="4055499" cy="4749256"/>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Font typeface="Wingdings" pitchFamily="2" charset="2"/>
              <a:buChar char="q"/>
            </a:pPr>
            <a:r>
              <a:rPr lang="en-US" dirty="0">
                <a:solidFill>
                  <a:srgbClr val="931F92"/>
                </a:solidFill>
                <a:latin typeface="Arial" panose="020B0604020202020204" pitchFamily="34" charset="0"/>
                <a:sym typeface="Wingdings" pitchFamily="2" charset="2"/>
              </a:rPr>
              <a:t> </a:t>
            </a:r>
            <a:r>
              <a:rPr lang="en-US" dirty="0">
                <a:solidFill>
                  <a:srgbClr val="931F92"/>
                </a:solidFill>
                <a:latin typeface="Arial" panose="020B0604020202020204" pitchFamily="34" charset="0"/>
              </a:rPr>
              <a:t>Nominal theory-dependent fit </a:t>
            </a:r>
            <a:endParaRPr lang="en-US" dirty="0">
              <a:solidFill>
                <a:srgbClr val="00B050"/>
              </a:solidFill>
              <a:latin typeface="Arial" panose="020B0604020202020204" pitchFamily="34" charset="0"/>
            </a:endParaRPr>
          </a:p>
          <a:p>
            <a:pPr marL="0" indent="0">
              <a:buNone/>
            </a:pPr>
            <a:endParaRPr lang="en-US" dirty="0">
              <a:solidFill>
                <a:srgbClr val="00B050"/>
              </a:solidFill>
              <a:latin typeface="Arial" panose="020B0604020202020204" pitchFamily="34" charset="0"/>
            </a:endParaRPr>
          </a:p>
          <a:p>
            <a:pPr>
              <a:buFont typeface="Wingdings" pitchFamily="2" charset="2"/>
              <a:buChar char="q"/>
            </a:pPr>
            <a:r>
              <a:rPr lang="en-US" dirty="0">
                <a:solidFill>
                  <a:srgbClr val="931F92"/>
                </a:solidFill>
                <a:latin typeface="Arial" panose="020B0604020202020204" pitchFamily="34" charset="0"/>
              </a:rPr>
              <a:t> Helicity cross section fit reduced theory uncertainty at the cost of larger statistical </a:t>
            </a:r>
            <a:r>
              <a:rPr lang="en-US" dirty="0" err="1">
                <a:solidFill>
                  <a:srgbClr val="931F92"/>
                </a:solidFill>
                <a:latin typeface="Arial" panose="020B0604020202020204" pitchFamily="34" charset="0"/>
              </a:rPr>
              <a:t>unc</a:t>
            </a:r>
            <a:r>
              <a:rPr lang="en-US" dirty="0">
                <a:solidFill>
                  <a:srgbClr val="931F92"/>
                </a:solidFill>
                <a:latin typeface="Arial" panose="020B0604020202020204" pitchFamily="34" charset="0"/>
              </a:rPr>
              <a:t>.</a:t>
            </a:r>
          </a:p>
        </p:txBody>
      </p:sp>
      <p:sp>
        <p:nvSpPr>
          <p:cNvPr id="43" name="TextBox 42">
            <a:extLst>
              <a:ext uri="{FF2B5EF4-FFF2-40B4-BE49-F238E27FC236}">
                <a16:creationId xmlns:a16="http://schemas.microsoft.com/office/drawing/2014/main" id="{CEEC836F-4C8D-467D-E823-57CF19114D7D}"/>
              </a:ext>
            </a:extLst>
          </p:cNvPr>
          <p:cNvSpPr txBox="1"/>
          <p:nvPr/>
        </p:nvSpPr>
        <p:spPr>
          <a:xfrm>
            <a:off x="4260333" y="5795730"/>
            <a:ext cx="7673534" cy="954107"/>
          </a:xfrm>
          <a:prstGeom prst="rect">
            <a:avLst/>
          </a:prstGeom>
          <a:solidFill>
            <a:schemeClr val="bg1"/>
          </a:solidFill>
        </p:spPr>
        <p:txBody>
          <a:bodyPr wrap="square">
            <a:spAutoFit/>
          </a:bodyPr>
          <a:lstStyle/>
          <a:p>
            <a:pPr algn="ctr"/>
            <a:r>
              <a:rPr lang="en-US" sz="3600" dirty="0">
                <a:solidFill>
                  <a:srgbClr val="0070C0"/>
                </a:solidFill>
                <a:effectLst/>
                <a:latin typeface="Symbol" pitchFamily="2" charset="2"/>
                <a:ea typeface="Helvetica Neue" panose="02000503000000020004" pitchFamily="2" charset="0"/>
                <a:cs typeface="Helvetica Neue" panose="02000503000000020004" pitchFamily="2" charset="0"/>
              </a:rPr>
              <a:t>n</a:t>
            </a:r>
            <a:r>
              <a:rPr lang="en-US" sz="2000" dirty="0">
                <a:solidFill>
                  <a:srgbClr val="0070C0"/>
                </a:solidFill>
                <a:effectLst/>
                <a:latin typeface="Helvetica Neue" panose="02000503000000020004" pitchFamily="2" charset="0"/>
                <a:ea typeface="Helvetica Neue" panose="02000503000000020004" pitchFamily="2" charset="0"/>
                <a:cs typeface="Helvetica Neue" panose="02000503000000020004" pitchFamily="2" charset="0"/>
              </a:rPr>
              <a:t>s forces us to use </a:t>
            </a:r>
            <a:r>
              <a:rPr lang="en-US" sz="20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in</a:t>
            </a:r>
            <a:r>
              <a:rPr lang="en-US" sz="2000" dirty="0">
                <a:solidFill>
                  <a:srgbClr val="0070C0"/>
                </a:solidFill>
                <a:effectLst/>
                <a:latin typeface="Helvetica Neue" panose="02000503000000020004" pitchFamily="2" charset="0"/>
                <a:ea typeface="Helvetica Neue" panose="02000503000000020004" pitchFamily="2" charset="0"/>
                <a:cs typeface="Helvetica Neue" panose="02000503000000020004" pitchFamily="2" charset="0"/>
              </a:rPr>
              <a:t>direct observables to infer constraints on </a:t>
            </a:r>
          </a:p>
          <a:p>
            <a:pPr algn="ctr"/>
            <a:r>
              <a:rPr lang="en-US" sz="2000" dirty="0">
                <a:solidFill>
                  <a:srgbClr val="0070C0"/>
                </a:solidFill>
                <a:effectLst/>
                <a:latin typeface="Helvetica Neue" panose="02000503000000020004" pitchFamily="2" charset="0"/>
                <a:ea typeface="Helvetica Neue" panose="02000503000000020004" pitchFamily="2" charset="0"/>
                <a:cs typeface="Helvetica Neue" panose="02000503000000020004" pitchFamily="2" charset="0"/>
              </a:rPr>
              <a:t>the mass </a:t>
            </a:r>
            <a:r>
              <a:rPr lang="en-US" sz="20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sz="2000" dirty="0">
                <a:solidFill>
                  <a:srgbClr val="0070C0"/>
                </a:solidFill>
                <a:effectLst/>
                <a:latin typeface="Helvetica Neue" panose="02000503000000020004" pitchFamily="2" charset="0"/>
                <a:ea typeface="Helvetica Neue" panose="02000503000000020004" pitchFamily="2" charset="0"/>
                <a:cs typeface="Helvetica Neue" panose="02000503000000020004" pitchFamily="2" charset="0"/>
              </a:rPr>
              <a:t>⇒ many systematic uncertainties to control</a:t>
            </a:r>
            <a:r>
              <a:rPr lang="en-US" sz="2000" dirty="0">
                <a:solidFill>
                  <a:srgbClr val="5D5D5D"/>
                </a:solidFill>
                <a:effectLst/>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48" name="TextBox 47">
            <a:extLst>
              <a:ext uri="{FF2B5EF4-FFF2-40B4-BE49-F238E27FC236}">
                <a16:creationId xmlns:a16="http://schemas.microsoft.com/office/drawing/2014/main" id="{01486AF2-A756-CD93-4E42-848CA3D8AC87}"/>
              </a:ext>
            </a:extLst>
          </p:cNvPr>
          <p:cNvSpPr txBox="1"/>
          <p:nvPr/>
        </p:nvSpPr>
        <p:spPr>
          <a:xfrm>
            <a:off x="729452" y="3097789"/>
            <a:ext cx="3046970" cy="369332"/>
          </a:xfrm>
          <a:prstGeom prst="rect">
            <a:avLst/>
          </a:prstGeom>
          <a:noFill/>
        </p:spPr>
        <p:txBody>
          <a:bodyPr wrap="square">
            <a:spAutoFit/>
          </a:bodyPr>
          <a:lstStyle/>
          <a:p>
            <a:r>
              <a:rPr lang="en-US" dirty="0">
                <a:solidFill>
                  <a:srgbClr val="00B050"/>
                </a:solidFill>
                <a:effectLst/>
                <a:latin typeface="Helvetica" pitchFamily="2" charset="0"/>
              </a:rPr>
              <a:t>M</a:t>
            </a:r>
            <a:r>
              <a:rPr lang="en-US" baseline="-25000" dirty="0">
                <a:solidFill>
                  <a:srgbClr val="00B050"/>
                </a:solidFill>
                <a:effectLst/>
                <a:latin typeface="Helvetica" pitchFamily="2" charset="0"/>
              </a:rPr>
              <a:t>W</a:t>
            </a:r>
            <a:r>
              <a:rPr lang="en-US" dirty="0">
                <a:solidFill>
                  <a:srgbClr val="00B050"/>
                </a:solidFill>
                <a:effectLst/>
                <a:latin typeface="Helvetica" pitchFamily="2" charset="0"/>
              </a:rPr>
              <a:t> = 80360.8 ± 15.2 MeV </a:t>
            </a:r>
          </a:p>
        </p:txBody>
      </p:sp>
      <p:sp>
        <p:nvSpPr>
          <p:cNvPr id="50" name="TextBox 49">
            <a:extLst>
              <a:ext uri="{FF2B5EF4-FFF2-40B4-BE49-F238E27FC236}">
                <a16:creationId xmlns:a16="http://schemas.microsoft.com/office/drawing/2014/main" id="{6BD005E4-24BB-A89D-B566-5E27CE0E4406}"/>
              </a:ext>
            </a:extLst>
          </p:cNvPr>
          <p:cNvSpPr txBox="1"/>
          <p:nvPr/>
        </p:nvSpPr>
        <p:spPr>
          <a:xfrm>
            <a:off x="729452" y="1638001"/>
            <a:ext cx="2903434" cy="369332"/>
          </a:xfrm>
          <a:prstGeom prst="rect">
            <a:avLst/>
          </a:prstGeom>
          <a:noFill/>
        </p:spPr>
        <p:txBody>
          <a:bodyPr wrap="square">
            <a:spAutoFit/>
          </a:bodyPr>
          <a:lstStyle/>
          <a:p>
            <a:pPr marL="0" indent="0" algn="ctr">
              <a:buNone/>
            </a:pPr>
            <a:r>
              <a:rPr lang="en-US" dirty="0">
                <a:solidFill>
                  <a:srgbClr val="00B050"/>
                </a:solidFill>
                <a:latin typeface="Helvetica" pitchFamily="2" charset="0"/>
              </a:rPr>
              <a:t>M</a:t>
            </a:r>
            <a:r>
              <a:rPr lang="en-US" baseline="-25000" dirty="0">
                <a:solidFill>
                  <a:srgbClr val="00B050"/>
                </a:solidFill>
                <a:effectLst/>
                <a:latin typeface="Helvetica" pitchFamily="2" charset="0"/>
              </a:rPr>
              <a:t>W</a:t>
            </a:r>
            <a:r>
              <a:rPr lang="en-US" dirty="0">
                <a:solidFill>
                  <a:srgbClr val="00B050"/>
                </a:solidFill>
                <a:effectLst/>
                <a:latin typeface="Helvetica" pitchFamily="2" charset="0"/>
              </a:rPr>
              <a:t> = 80360.2 ±  9.9 MeV </a:t>
            </a:r>
            <a:endParaRPr lang="en-US" dirty="0">
              <a:solidFill>
                <a:srgbClr val="00B050"/>
              </a:solidFill>
              <a:latin typeface="Arial" panose="020B0604020202020204" pitchFamily="34" charset="0"/>
            </a:endParaRPr>
          </a:p>
        </p:txBody>
      </p:sp>
      <p:pic>
        <p:nvPicPr>
          <p:cNvPr id="2" name="Picture 1" descr="A diagram of a graph&#10;&#10;Description automatically generated with medium confidence">
            <a:extLst>
              <a:ext uri="{FF2B5EF4-FFF2-40B4-BE49-F238E27FC236}">
                <a16:creationId xmlns:a16="http://schemas.microsoft.com/office/drawing/2014/main" id="{8224C98E-F4C7-7F04-FC9D-669D5F6B02DC}"/>
              </a:ext>
            </a:extLst>
          </p:cNvPr>
          <p:cNvPicPr>
            <a:picLocks noChangeAspect="1"/>
          </p:cNvPicPr>
          <p:nvPr/>
        </p:nvPicPr>
        <p:blipFill>
          <a:blip r:embed="rId5"/>
          <a:stretch>
            <a:fillRect/>
          </a:stretch>
        </p:blipFill>
        <p:spPr>
          <a:xfrm>
            <a:off x="459291" y="3519612"/>
            <a:ext cx="3566939" cy="3082907"/>
          </a:xfrm>
          <a:prstGeom prst="rect">
            <a:avLst/>
          </a:prstGeom>
        </p:spPr>
      </p:pic>
      <p:pic>
        <p:nvPicPr>
          <p:cNvPr id="3" name="Picture 2" descr="A graph of data and data&#10;&#10;Description automatically generated with medium confidence">
            <a:extLst>
              <a:ext uri="{FF2B5EF4-FFF2-40B4-BE49-F238E27FC236}">
                <a16:creationId xmlns:a16="http://schemas.microsoft.com/office/drawing/2014/main" id="{399D5EFB-F2D7-18DB-9997-3CB8217B4B89}"/>
              </a:ext>
            </a:extLst>
          </p:cNvPr>
          <p:cNvPicPr>
            <a:picLocks noChangeAspect="1"/>
          </p:cNvPicPr>
          <p:nvPr/>
        </p:nvPicPr>
        <p:blipFill>
          <a:blip r:embed="rId6"/>
          <a:stretch>
            <a:fillRect/>
          </a:stretch>
        </p:blipFill>
        <p:spPr>
          <a:xfrm>
            <a:off x="8027112" y="2805751"/>
            <a:ext cx="3770233" cy="3185828"/>
          </a:xfrm>
          <a:prstGeom prst="rect">
            <a:avLst/>
          </a:prstGeom>
        </p:spPr>
      </p:pic>
      <p:pic>
        <p:nvPicPr>
          <p:cNvPr id="4" name="Picture 3" descr="A math equations on a white background&#10;&#10;Description automatically generated">
            <a:extLst>
              <a:ext uri="{FF2B5EF4-FFF2-40B4-BE49-F238E27FC236}">
                <a16:creationId xmlns:a16="http://schemas.microsoft.com/office/drawing/2014/main" id="{58466B0F-C769-A340-68C2-CF6028108B02}"/>
              </a:ext>
            </a:extLst>
          </p:cNvPr>
          <p:cNvPicPr>
            <a:picLocks noChangeAspect="1"/>
          </p:cNvPicPr>
          <p:nvPr/>
        </p:nvPicPr>
        <p:blipFill>
          <a:blip r:embed="rId7"/>
          <a:stretch>
            <a:fillRect/>
          </a:stretch>
        </p:blipFill>
        <p:spPr>
          <a:xfrm>
            <a:off x="4280687" y="1207360"/>
            <a:ext cx="7445876" cy="1428867"/>
          </a:xfrm>
          <a:prstGeom prst="rect">
            <a:avLst/>
          </a:prstGeom>
          <a:ln w="19050">
            <a:solidFill>
              <a:schemeClr val="tx1"/>
            </a:solidFill>
          </a:ln>
        </p:spPr>
      </p:pic>
      <p:cxnSp>
        <p:nvCxnSpPr>
          <p:cNvPr id="7" name="Straight Connector 6">
            <a:extLst>
              <a:ext uri="{FF2B5EF4-FFF2-40B4-BE49-F238E27FC236}">
                <a16:creationId xmlns:a16="http://schemas.microsoft.com/office/drawing/2014/main" id="{91A3F3D5-BC8B-E12A-EDC4-D7761B9DC24B}"/>
              </a:ext>
            </a:extLst>
          </p:cNvPr>
          <p:cNvCxnSpPr>
            <a:cxnSpLocks/>
          </p:cNvCxnSpPr>
          <p:nvPr/>
        </p:nvCxnSpPr>
        <p:spPr>
          <a:xfrm flipV="1">
            <a:off x="8336186" y="1872095"/>
            <a:ext cx="3093814" cy="56007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A49A2C-3546-CFB0-D907-A480F22C7DF6}"/>
              </a:ext>
            </a:extLst>
          </p:cNvPr>
          <p:cNvCxnSpPr>
            <a:cxnSpLocks/>
          </p:cNvCxnSpPr>
          <p:nvPr/>
        </p:nvCxnSpPr>
        <p:spPr>
          <a:xfrm>
            <a:off x="8241957" y="1872095"/>
            <a:ext cx="3188043" cy="5354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203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9F277EA-CB4E-370A-FD70-3E2E34DA1ACC}"/>
              </a:ext>
            </a:extLst>
          </p:cNvPr>
          <p:cNvPicPr>
            <a:picLocks noChangeAspect="1"/>
          </p:cNvPicPr>
          <p:nvPr/>
        </p:nvPicPr>
        <p:blipFill>
          <a:blip r:embed="rId2"/>
          <a:stretch>
            <a:fillRect/>
          </a:stretch>
        </p:blipFill>
        <p:spPr>
          <a:xfrm>
            <a:off x="352312" y="914509"/>
            <a:ext cx="5407282" cy="3427830"/>
          </a:xfrm>
          <a:prstGeom prst="rect">
            <a:avLst/>
          </a:prstGeom>
        </p:spPr>
      </p:pic>
      <p:sp>
        <p:nvSpPr>
          <p:cNvPr id="5" name="Title 4">
            <a:extLst>
              <a:ext uri="{FF2B5EF4-FFF2-40B4-BE49-F238E27FC236}">
                <a16:creationId xmlns:a16="http://schemas.microsoft.com/office/drawing/2014/main" id="{C4A9469D-40A5-5AB1-DF6A-019DFC59FF35}"/>
              </a:ext>
            </a:extLst>
          </p:cNvPr>
          <p:cNvSpPr>
            <a:spLocks noGrp="1"/>
          </p:cNvSpPr>
          <p:nvPr>
            <p:ph type="title"/>
          </p:nvPr>
        </p:nvSpPr>
        <p:spPr>
          <a:xfrm>
            <a:off x="65884" y="48181"/>
            <a:ext cx="4238368" cy="937278"/>
          </a:xfrm>
        </p:spPr>
        <p:txBody>
          <a:bodyPr>
            <a:normAutofit/>
          </a:bodyPr>
          <a:lstStyle/>
          <a:p>
            <a:pPr algn="ctr"/>
            <a:r>
              <a:rPr lang="en-US" dirty="0"/>
              <a:t>CMS </a:t>
            </a:r>
            <a:r>
              <a:rPr lang="en-US" sz="5400" dirty="0" err="1"/>
              <a:t>m</a:t>
            </a:r>
            <a:r>
              <a:rPr lang="en-US" sz="5400" baseline="-25000" dirty="0" err="1"/>
              <a:t>W</a:t>
            </a:r>
            <a:r>
              <a:rPr lang="en-US" sz="5400" baseline="-25000" dirty="0"/>
              <a:t> </a:t>
            </a:r>
            <a:r>
              <a:rPr lang="en-US" dirty="0"/>
              <a:t>result</a:t>
            </a:r>
          </a:p>
        </p:txBody>
      </p:sp>
      <p:sp>
        <p:nvSpPr>
          <p:cNvPr id="6" name="Content Placeholder 5">
            <a:extLst>
              <a:ext uri="{FF2B5EF4-FFF2-40B4-BE49-F238E27FC236}">
                <a16:creationId xmlns:a16="http://schemas.microsoft.com/office/drawing/2014/main" id="{A0588E08-37D0-230C-3A3E-34436D0A222E}"/>
              </a:ext>
            </a:extLst>
          </p:cNvPr>
          <p:cNvSpPr>
            <a:spLocks noGrp="1"/>
          </p:cNvSpPr>
          <p:nvPr>
            <p:ph sz="half" idx="1"/>
          </p:nvPr>
        </p:nvSpPr>
        <p:spPr>
          <a:xfrm>
            <a:off x="6086545" y="346448"/>
            <a:ext cx="5955974" cy="3977640"/>
          </a:xfrm>
        </p:spPr>
        <p:txBody>
          <a:bodyPr>
            <a:normAutofit fontScale="92500" lnSpcReduction="10000"/>
          </a:bodyPr>
          <a:lstStyle/>
          <a:p>
            <a:pPr>
              <a:buClr>
                <a:srgbClr val="0070C0"/>
              </a:buClr>
            </a:pPr>
            <a:r>
              <a:rPr lang="en-US" dirty="0">
                <a:solidFill>
                  <a:srgbClr val="000000"/>
                </a:solidFill>
                <a:effectLst/>
                <a:latin typeface="Helvetica" pitchFamily="2" charset="0"/>
              </a:rPr>
              <a:t>Measured with uncertainty of </a:t>
            </a:r>
            <a:r>
              <a:rPr lang="en-US" b="1" dirty="0">
                <a:solidFill>
                  <a:srgbClr val="FF0000"/>
                </a:solidFill>
                <a:effectLst/>
                <a:latin typeface="Helvetica" pitchFamily="2" charset="0"/>
              </a:rPr>
              <a:t>9.9 MeV </a:t>
            </a:r>
          </a:p>
          <a:p>
            <a:pPr marL="0" indent="0">
              <a:buClr>
                <a:srgbClr val="0070C0"/>
              </a:buClr>
              <a:buNone/>
            </a:pPr>
            <a:r>
              <a:rPr lang="en-US" sz="1900" b="1" dirty="0">
                <a:solidFill>
                  <a:srgbClr val="000000"/>
                </a:solidFill>
                <a:latin typeface="Helvetica" pitchFamily="2" charset="0"/>
              </a:rPr>
              <a:t>   </a:t>
            </a:r>
            <a:r>
              <a:rPr lang="en-US" sz="1900" dirty="0">
                <a:solidFill>
                  <a:srgbClr val="E30411"/>
                </a:solidFill>
                <a:effectLst/>
                <a:latin typeface="Helvetica" pitchFamily="2" charset="0"/>
              </a:rPr>
              <a:t>- </a:t>
            </a:r>
            <a:r>
              <a:rPr lang="en-US" sz="1900" dirty="0">
                <a:solidFill>
                  <a:srgbClr val="00B050"/>
                </a:solidFill>
                <a:latin typeface="Helvetica" pitchFamily="2" charset="0"/>
              </a:rPr>
              <a:t>P</a:t>
            </a:r>
            <a:r>
              <a:rPr lang="en-US" sz="1900" dirty="0">
                <a:solidFill>
                  <a:srgbClr val="00B050"/>
                </a:solidFill>
                <a:effectLst/>
                <a:latin typeface="Helvetica" pitchFamily="2" charset="0"/>
              </a:rPr>
              <a:t>recision comparable to CDF, but consistent with SM </a:t>
            </a:r>
          </a:p>
          <a:p>
            <a:pPr>
              <a:buClr>
                <a:srgbClr val="0070C0"/>
              </a:buClr>
            </a:pPr>
            <a:r>
              <a:rPr lang="en-US" dirty="0">
                <a:solidFill>
                  <a:srgbClr val="000000"/>
                </a:solidFill>
                <a:effectLst/>
                <a:latin typeface="Helvetica" pitchFamily="2" charset="0"/>
              </a:rPr>
              <a:t>Uses a well-understood portion of 13 TeV data </a:t>
            </a:r>
          </a:p>
          <a:p>
            <a:pPr marL="0" indent="0">
              <a:buClr>
                <a:srgbClr val="0070C0"/>
              </a:buClr>
              <a:buNone/>
            </a:pPr>
            <a:r>
              <a:rPr lang="en-US" dirty="0">
                <a:solidFill>
                  <a:srgbClr val="E30411"/>
                </a:solidFill>
                <a:effectLst/>
                <a:latin typeface="Helvetica" pitchFamily="2" charset="0"/>
              </a:rPr>
              <a:t>   - </a:t>
            </a:r>
            <a:r>
              <a:rPr lang="en-US" sz="1900" dirty="0">
                <a:solidFill>
                  <a:srgbClr val="00B050"/>
                </a:solidFill>
                <a:effectLst/>
                <a:latin typeface="Helvetica" pitchFamily="2" charset="0"/>
              </a:rPr>
              <a:t>16.8 fb-1 from 2016 run (~ 30 pileup)</a:t>
            </a:r>
          </a:p>
          <a:p>
            <a:pPr marL="0" indent="0">
              <a:buClr>
                <a:srgbClr val="0070C0"/>
              </a:buClr>
              <a:buNone/>
            </a:pPr>
            <a:r>
              <a:rPr lang="en-US" sz="1900" dirty="0">
                <a:solidFill>
                  <a:srgbClr val="5D5D5D"/>
                </a:solidFill>
                <a:effectLst/>
                <a:latin typeface="Helvetica" pitchFamily="2" charset="0"/>
              </a:rPr>
              <a:t>   </a:t>
            </a:r>
            <a:r>
              <a:rPr lang="en-US" sz="1900" dirty="0">
                <a:solidFill>
                  <a:srgbClr val="E30411"/>
                </a:solidFill>
                <a:effectLst/>
                <a:latin typeface="Helvetica" pitchFamily="2" charset="0"/>
              </a:rPr>
              <a:t>- </a:t>
            </a:r>
            <a:r>
              <a:rPr lang="en-US" sz="1900" dirty="0">
                <a:solidFill>
                  <a:srgbClr val="00B050"/>
                </a:solidFill>
                <a:effectLst/>
                <a:latin typeface="Helvetica" pitchFamily="2" charset="0"/>
              </a:rPr>
              <a:t>Large sample (&gt;100M) of W</a:t>
            </a:r>
            <a:r>
              <a:rPr lang="en-US" sz="1900" dirty="0">
                <a:solidFill>
                  <a:srgbClr val="00B050"/>
                </a:solidFill>
                <a:effectLst/>
                <a:latin typeface="Lucida Grande" panose="020B0600040502020204" pitchFamily="34" charset="0"/>
              </a:rPr>
              <a:t>→</a:t>
            </a:r>
            <a:r>
              <a:rPr lang="el-GR" sz="1900" dirty="0" err="1">
                <a:solidFill>
                  <a:srgbClr val="00B050"/>
                </a:solidFill>
                <a:effectLst/>
                <a:latin typeface="Helvetica" pitchFamily="2" charset="0"/>
              </a:rPr>
              <a:t>μν</a:t>
            </a:r>
            <a:endParaRPr lang="en-US" sz="1900" dirty="0">
              <a:solidFill>
                <a:srgbClr val="00B050"/>
              </a:solidFill>
              <a:latin typeface="Helvetica" pitchFamily="2" charset="0"/>
            </a:endParaRPr>
          </a:p>
          <a:p>
            <a:pPr>
              <a:buClr>
                <a:srgbClr val="0070C0"/>
              </a:buClr>
            </a:pPr>
            <a:r>
              <a:rPr lang="en-US" dirty="0">
                <a:solidFill>
                  <a:srgbClr val="5D5D5D"/>
                </a:solidFill>
                <a:effectLst/>
                <a:latin typeface="Helvetica" pitchFamily="2" charset="0"/>
              </a:rPr>
              <a:t> </a:t>
            </a:r>
            <a:r>
              <a:rPr lang="en-US" dirty="0">
                <a:solidFill>
                  <a:srgbClr val="000000"/>
                </a:solidFill>
                <a:effectLst/>
                <a:latin typeface="Helvetica" pitchFamily="2" charset="0"/>
              </a:rPr>
              <a:t>Theoretical modelling</a:t>
            </a:r>
          </a:p>
          <a:p>
            <a:pPr marL="0" indent="0">
              <a:buClr>
                <a:srgbClr val="0070C0"/>
              </a:buClr>
              <a:buNone/>
            </a:pPr>
            <a:r>
              <a:rPr lang="en-US" dirty="0">
                <a:solidFill>
                  <a:srgbClr val="000000"/>
                </a:solidFill>
                <a:effectLst/>
                <a:latin typeface="Helvetica" pitchFamily="2" charset="0"/>
              </a:rPr>
              <a:t>   </a:t>
            </a:r>
            <a:r>
              <a:rPr lang="en-US" dirty="0">
                <a:solidFill>
                  <a:srgbClr val="E30411"/>
                </a:solidFill>
                <a:effectLst/>
                <a:latin typeface="Helvetica" pitchFamily="2" charset="0"/>
              </a:rPr>
              <a:t>- </a:t>
            </a:r>
            <a:r>
              <a:rPr lang="en-US" sz="1900" dirty="0">
                <a:solidFill>
                  <a:srgbClr val="00B050"/>
                </a:solidFill>
                <a:effectLst/>
                <a:latin typeface="Helvetica" pitchFamily="2" charset="0"/>
              </a:rPr>
              <a:t>Use most accurate model &amp; uncertainties available </a:t>
            </a:r>
          </a:p>
          <a:p>
            <a:pPr marL="0" indent="0">
              <a:buClr>
                <a:srgbClr val="0070C0"/>
              </a:buClr>
              <a:buNone/>
            </a:pPr>
            <a:r>
              <a:rPr lang="en-US" sz="1900" dirty="0">
                <a:solidFill>
                  <a:srgbClr val="E30411"/>
                </a:solidFill>
                <a:effectLst/>
                <a:latin typeface="Helvetica" pitchFamily="2" charset="0"/>
              </a:rPr>
              <a:t>   - </a:t>
            </a:r>
            <a:r>
              <a:rPr lang="en-US"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Rely on in-situ constraints from the W data itself </a:t>
            </a:r>
            <a:endParaRPr lang="en-US" sz="1900"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endParaRPr>
          </a:p>
          <a:p>
            <a:pPr>
              <a:buClr>
                <a:srgbClr val="0070C0"/>
              </a:buClr>
            </a:pPr>
            <a:r>
              <a:rPr lang="en-US" dirty="0">
                <a:solidFill>
                  <a:srgbClr val="000000"/>
                </a:solidFill>
                <a:effectLst/>
                <a:latin typeface="Helvetica" pitchFamily="2" charset="0"/>
              </a:rPr>
              <a:t>Muon calibration: from J/</a:t>
            </a:r>
            <a:r>
              <a:rPr lang="el-GR" dirty="0">
                <a:solidFill>
                  <a:srgbClr val="000000"/>
                </a:solidFill>
                <a:effectLst/>
                <a:latin typeface="Helvetica" pitchFamily="2" charset="0"/>
              </a:rPr>
              <a:t>ψ, </a:t>
            </a:r>
            <a:r>
              <a:rPr lang="en-US" dirty="0">
                <a:solidFill>
                  <a:srgbClr val="000000"/>
                </a:solidFill>
                <a:effectLst/>
                <a:latin typeface="Helvetica" pitchFamily="2" charset="0"/>
              </a:rPr>
              <a:t>validated with the Z </a:t>
            </a:r>
            <a:endParaRPr lang="en-US" dirty="0">
              <a:solidFill>
                <a:srgbClr val="215069"/>
              </a:solidFill>
              <a:latin typeface="Helvetica" pitchFamily="2" charset="0"/>
            </a:endParaRPr>
          </a:p>
          <a:p>
            <a:pPr>
              <a:buClr>
                <a:srgbClr val="0070C0"/>
              </a:buClr>
            </a:pPr>
            <a:r>
              <a:rPr lang="en-US" dirty="0">
                <a:solidFill>
                  <a:srgbClr val="000000"/>
                </a:solidFill>
                <a:effectLst/>
                <a:latin typeface="Helvetica" pitchFamily="2" charset="0"/>
              </a:rPr>
              <a:t>Fit to granular distribution of </a:t>
            </a:r>
            <a:r>
              <a:rPr lang="en-US" b="1" dirty="0" err="1">
                <a:solidFill>
                  <a:srgbClr val="FF0000"/>
                </a:solidFill>
                <a:effectLst/>
                <a:latin typeface="Helvetica" pitchFamily="2" charset="0"/>
              </a:rPr>
              <a:t>p</a:t>
            </a:r>
            <a:r>
              <a:rPr lang="en-US" b="1" baseline="-25000" dirty="0" err="1">
                <a:solidFill>
                  <a:srgbClr val="FF0000"/>
                </a:solidFill>
                <a:effectLst/>
                <a:latin typeface="Helvetica" pitchFamily="2" charset="0"/>
              </a:rPr>
              <a:t>T</a:t>
            </a:r>
            <a:r>
              <a:rPr lang="el-GR" b="1" baseline="30000" dirty="0">
                <a:solidFill>
                  <a:srgbClr val="FF0000"/>
                </a:solidFill>
                <a:effectLst/>
                <a:latin typeface="Helvetica" pitchFamily="2" charset="0"/>
              </a:rPr>
              <a:t>μ</a:t>
            </a:r>
            <a:r>
              <a:rPr lang="el-GR" b="1" dirty="0">
                <a:solidFill>
                  <a:srgbClr val="FF0000"/>
                </a:solidFill>
                <a:effectLst/>
                <a:latin typeface="Helvetica" pitchFamily="2" charset="0"/>
              </a:rPr>
              <a:t> </a:t>
            </a:r>
            <a:r>
              <a:rPr lang="en-US" dirty="0">
                <a:solidFill>
                  <a:srgbClr val="FF0000"/>
                </a:solidFill>
                <a:effectLst/>
                <a:latin typeface="Helvetica" pitchFamily="2" charset="0"/>
              </a:rPr>
              <a:t>x </a:t>
            </a:r>
            <a:r>
              <a:rPr lang="el-GR" b="1" dirty="0" err="1">
                <a:solidFill>
                  <a:srgbClr val="FF0000"/>
                </a:solidFill>
                <a:effectLst/>
                <a:latin typeface="Helvetica" pitchFamily="2" charset="0"/>
              </a:rPr>
              <a:t>η</a:t>
            </a:r>
            <a:r>
              <a:rPr lang="el-GR" b="1" baseline="30000" dirty="0" err="1">
                <a:solidFill>
                  <a:srgbClr val="FF0000"/>
                </a:solidFill>
                <a:effectLst/>
                <a:latin typeface="Helvetica" pitchFamily="2" charset="0"/>
              </a:rPr>
              <a:t>μ</a:t>
            </a:r>
            <a:r>
              <a:rPr lang="el-GR" b="1" dirty="0">
                <a:solidFill>
                  <a:srgbClr val="FF0000"/>
                </a:solidFill>
                <a:effectLst/>
                <a:latin typeface="Helvetica" pitchFamily="2" charset="0"/>
              </a:rPr>
              <a:t> </a:t>
            </a:r>
            <a:r>
              <a:rPr lang="en-US" dirty="0">
                <a:solidFill>
                  <a:srgbClr val="FF0000"/>
                </a:solidFill>
                <a:effectLst/>
                <a:latin typeface="Helvetica" pitchFamily="2" charset="0"/>
              </a:rPr>
              <a:t>x </a:t>
            </a:r>
            <a:r>
              <a:rPr lang="en-US" b="1" dirty="0">
                <a:solidFill>
                  <a:srgbClr val="FF0000"/>
                </a:solidFill>
                <a:effectLst/>
                <a:latin typeface="Helvetica" pitchFamily="2" charset="0"/>
              </a:rPr>
              <a:t>charge </a:t>
            </a:r>
            <a:endParaRPr lang="en-US" dirty="0">
              <a:solidFill>
                <a:srgbClr val="FF0000"/>
              </a:solidFill>
              <a:effectLst/>
              <a:latin typeface="Helvetica" pitchFamily="2" charset="0"/>
            </a:endParaRPr>
          </a:p>
          <a:p>
            <a:pPr marL="0" indent="0">
              <a:buNone/>
            </a:pPr>
            <a:endParaRPr lang="en-US" dirty="0"/>
          </a:p>
        </p:txBody>
      </p:sp>
      <p:sp>
        <p:nvSpPr>
          <p:cNvPr id="4" name="Slide Number Placeholder 3">
            <a:extLst>
              <a:ext uri="{FF2B5EF4-FFF2-40B4-BE49-F238E27FC236}">
                <a16:creationId xmlns:a16="http://schemas.microsoft.com/office/drawing/2014/main" id="{7466939D-098A-A87F-1484-BE210E55DF0F}"/>
              </a:ext>
            </a:extLst>
          </p:cNvPr>
          <p:cNvSpPr>
            <a:spLocks noGrp="1"/>
          </p:cNvSpPr>
          <p:nvPr>
            <p:ph type="sldNum" sz="quarter" idx="12"/>
          </p:nvPr>
        </p:nvSpPr>
        <p:spPr/>
        <p:txBody>
          <a:bodyPr/>
          <a:lstStyle/>
          <a:p>
            <a:fld id="{D5908317-8C7E-3F45-A2AB-4955D084FD39}" type="slidenum">
              <a:rPr lang="en-US" smtClean="0"/>
              <a:t>18</a:t>
            </a:fld>
            <a:endParaRPr lang="en-US"/>
          </a:p>
        </p:txBody>
      </p:sp>
      <p:pic>
        <p:nvPicPr>
          <p:cNvPr id="16" name="Picture 15" descr="A red and blue graph&#10;&#10;Description automatically generated">
            <a:extLst>
              <a:ext uri="{FF2B5EF4-FFF2-40B4-BE49-F238E27FC236}">
                <a16:creationId xmlns:a16="http://schemas.microsoft.com/office/drawing/2014/main" id="{342B0B95-36C3-ABE6-AEFD-2340365D2CED}"/>
              </a:ext>
            </a:extLst>
          </p:cNvPr>
          <p:cNvPicPr>
            <a:picLocks noChangeAspect="1"/>
          </p:cNvPicPr>
          <p:nvPr/>
        </p:nvPicPr>
        <p:blipFill>
          <a:blip r:embed="rId3"/>
          <a:stretch>
            <a:fillRect/>
          </a:stretch>
        </p:blipFill>
        <p:spPr>
          <a:xfrm>
            <a:off x="1110110" y="4396276"/>
            <a:ext cx="9971779" cy="2327044"/>
          </a:xfrm>
          <a:prstGeom prst="rect">
            <a:avLst/>
          </a:prstGeom>
        </p:spPr>
      </p:pic>
      <p:sp>
        <p:nvSpPr>
          <p:cNvPr id="22" name="TextBox 21">
            <a:extLst>
              <a:ext uri="{FF2B5EF4-FFF2-40B4-BE49-F238E27FC236}">
                <a16:creationId xmlns:a16="http://schemas.microsoft.com/office/drawing/2014/main" id="{FEC30C86-BE20-3D07-78F6-9B36056C0E1C}"/>
              </a:ext>
            </a:extLst>
          </p:cNvPr>
          <p:cNvSpPr txBox="1"/>
          <p:nvPr/>
        </p:nvSpPr>
        <p:spPr>
          <a:xfrm>
            <a:off x="278776" y="4010078"/>
            <a:ext cx="6098058" cy="369332"/>
          </a:xfrm>
          <a:prstGeom prst="rect">
            <a:avLst/>
          </a:prstGeom>
          <a:noFill/>
        </p:spPr>
        <p:txBody>
          <a:bodyPr wrap="square">
            <a:spAutoFit/>
          </a:bodyPr>
          <a:lstStyle/>
          <a:p>
            <a:r>
              <a:rPr lang="en-US" b="1" dirty="0">
                <a:solidFill>
                  <a:srgbClr val="0070C0"/>
                </a:solidFill>
                <a:effectLst/>
                <a:latin typeface="Arial" panose="020B0604020202020204" pitchFamily="34" charset="0"/>
              </a:rPr>
              <a:t>CMS-PAS-SMP-23-002 </a:t>
            </a:r>
            <a:endParaRPr lang="en-US" dirty="0">
              <a:solidFill>
                <a:srgbClr val="0070C0"/>
              </a:solidFill>
              <a:effectLst/>
              <a:latin typeface="Arial" panose="020B0604020202020204" pitchFamily="34" charset="0"/>
            </a:endParaRPr>
          </a:p>
        </p:txBody>
      </p:sp>
    </p:spTree>
    <p:extLst>
      <p:ext uri="{BB962C8B-B14F-4D97-AF65-F5344CB8AC3E}">
        <p14:creationId xmlns:p14="http://schemas.microsoft.com/office/powerpoint/2010/main" val="784878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7DB04E-95A6-550A-0B6A-06001E884EE3}"/>
              </a:ext>
            </a:extLst>
          </p:cNvPr>
          <p:cNvPicPr>
            <a:picLocks noChangeAspect="1"/>
          </p:cNvPicPr>
          <p:nvPr/>
        </p:nvPicPr>
        <p:blipFill>
          <a:blip r:embed="rId2"/>
          <a:stretch>
            <a:fillRect/>
          </a:stretch>
        </p:blipFill>
        <p:spPr>
          <a:xfrm>
            <a:off x="-202670" y="1500931"/>
            <a:ext cx="7815400" cy="5006817"/>
          </a:xfrm>
          <a:prstGeom prst="rect">
            <a:avLst/>
          </a:prstGeom>
        </p:spPr>
      </p:pic>
      <p:sp>
        <p:nvSpPr>
          <p:cNvPr id="2" name="Title 1">
            <a:extLst>
              <a:ext uri="{FF2B5EF4-FFF2-40B4-BE49-F238E27FC236}">
                <a16:creationId xmlns:a16="http://schemas.microsoft.com/office/drawing/2014/main" id="{61CD0E43-A5FD-683A-F0E7-D210051B2267}"/>
              </a:ext>
            </a:extLst>
          </p:cNvPr>
          <p:cNvSpPr>
            <a:spLocks noGrp="1"/>
          </p:cNvSpPr>
          <p:nvPr>
            <p:ph type="title"/>
          </p:nvPr>
        </p:nvSpPr>
        <p:spPr>
          <a:xfrm>
            <a:off x="0" y="100378"/>
            <a:ext cx="7210097" cy="1609344"/>
          </a:xfrm>
        </p:spPr>
        <p:txBody>
          <a:bodyPr>
            <a:normAutofit fontScale="90000"/>
          </a:bodyPr>
          <a:lstStyle/>
          <a:p>
            <a:pPr algn="ctr"/>
            <a:r>
              <a:rPr lang="en-US" sz="6000" dirty="0"/>
              <a:t>The Standard Model Appears to wins for now</a:t>
            </a:r>
          </a:p>
        </p:txBody>
      </p:sp>
      <p:pic>
        <p:nvPicPr>
          <p:cNvPr id="15" name="Picture 14">
            <a:extLst>
              <a:ext uri="{FF2B5EF4-FFF2-40B4-BE49-F238E27FC236}">
                <a16:creationId xmlns:a16="http://schemas.microsoft.com/office/drawing/2014/main" id="{3B762A69-DE69-2180-BA7D-78D1028BF1CB}"/>
              </a:ext>
            </a:extLst>
          </p:cNvPr>
          <p:cNvPicPr>
            <a:picLocks noChangeAspect="1"/>
          </p:cNvPicPr>
          <p:nvPr/>
        </p:nvPicPr>
        <p:blipFill>
          <a:blip r:embed="rId3"/>
          <a:stretch>
            <a:fillRect/>
          </a:stretch>
        </p:blipFill>
        <p:spPr>
          <a:xfrm>
            <a:off x="1181300" y="3119897"/>
            <a:ext cx="2090638" cy="595882"/>
          </a:xfrm>
          <a:prstGeom prst="rect">
            <a:avLst/>
          </a:prstGeom>
        </p:spPr>
      </p:pic>
      <p:sp>
        <p:nvSpPr>
          <p:cNvPr id="19" name="TextBox 18">
            <a:extLst>
              <a:ext uri="{FF2B5EF4-FFF2-40B4-BE49-F238E27FC236}">
                <a16:creationId xmlns:a16="http://schemas.microsoft.com/office/drawing/2014/main" id="{61D0CB3F-5BA9-5026-228B-1CA5922273CF}"/>
              </a:ext>
            </a:extLst>
          </p:cNvPr>
          <p:cNvSpPr txBox="1"/>
          <p:nvPr/>
        </p:nvSpPr>
        <p:spPr>
          <a:xfrm>
            <a:off x="7027309" y="200490"/>
            <a:ext cx="5290406" cy="1200329"/>
          </a:xfrm>
          <a:prstGeom prst="rect">
            <a:avLst/>
          </a:prstGeom>
          <a:noFill/>
        </p:spPr>
        <p:txBody>
          <a:bodyPr wrap="square">
            <a:spAutoFit/>
          </a:bodyPr>
          <a:lstStyle/>
          <a:p>
            <a:pPr marL="0" indent="0" algn="ctr">
              <a:buNone/>
            </a:pPr>
            <a:r>
              <a:rPr lang="en-US" dirty="0">
                <a:solidFill>
                  <a:srgbClr val="00B050"/>
                </a:solidFill>
                <a:latin typeface="Arial" panose="020B0604020202020204" pitchFamily="34" charset="0"/>
              </a:rPr>
              <a:t>Measurements: Exploit state-of-the-art improvements in theoretical QCD &amp; EW calculations &amp; uncertainty modelling, in-situ constraints from data… more needs to be done! </a:t>
            </a:r>
          </a:p>
        </p:txBody>
      </p:sp>
      <p:pic>
        <p:nvPicPr>
          <p:cNvPr id="20" name="Picture 19">
            <a:extLst>
              <a:ext uri="{FF2B5EF4-FFF2-40B4-BE49-F238E27FC236}">
                <a16:creationId xmlns:a16="http://schemas.microsoft.com/office/drawing/2014/main" id="{162D9365-2685-1AEE-2209-6BB99C7CD050}"/>
              </a:ext>
            </a:extLst>
          </p:cNvPr>
          <p:cNvPicPr>
            <a:picLocks noChangeAspect="1"/>
          </p:cNvPicPr>
          <p:nvPr/>
        </p:nvPicPr>
        <p:blipFill>
          <a:blip r:embed="rId4"/>
          <a:stretch>
            <a:fillRect/>
          </a:stretch>
        </p:blipFill>
        <p:spPr>
          <a:xfrm>
            <a:off x="8006531" y="1532285"/>
            <a:ext cx="3823433" cy="2915456"/>
          </a:xfrm>
          <a:prstGeom prst="rect">
            <a:avLst/>
          </a:prstGeom>
        </p:spPr>
      </p:pic>
      <p:pic>
        <p:nvPicPr>
          <p:cNvPr id="21" name="Picture 20">
            <a:extLst>
              <a:ext uri="{FF2B5EF4-FFF2-40B4-BE49-F238E27FC236}">
                <a16:creationId xmlns:a16="http://schemas.microsoft.com/office/drawing/2014/main" id="{57144F24-3C28-358B-FAF3-9E1F9594B83A}"/>
              </a:ext>
            </a:extLst>
          </p:cNvPr>
          <p:cNvPicPr>
            <a:picLocks noChangeAspect="1"/>
          </p:cNvPicPr>
          <p:nvPr/>
        </p:nvPicPr>
        <p:blipFill>
          <a:blip r:embed="rId5"/>
          <a:stretch>
            <a:fillRect/>
          </a:stretch>
        </p:blipFill>
        <p:spPr>
          <a:xfrm>
            <a:off x="7354824" y="1532285"/>
            <a:ext cx="609600" cy="609600"/>
          </a:xfrm>
          <a:prstGeom prst="rect">
            <a:avLst/>
          </a:prstGeom>
        </p:spPr>
      </p:pic>
      <p:pic>
        <p:nvPicPr>
          <p:cNvPr id="23" name="Picture 22">
            <a:extLst>
              <a:ext uri="{FF2B5EF4-FFF2-40B4-BE49-F238E27FC236}">
                <a16:creationId xmlns:a16="http://schemas.microsoft.com/office/drawing/2014/main" id="{46871E3D-B3A1-D92C-A582-8CF6AC2B183E}"/>
              </a:ext>
            </a:extLst>
          </p:cNvPr>
          <p:cNvPicPr>
            <a:picLocks noChangeAspect="1"/>
          </p:cNvPicPr>
          <p:nvPr/>
        </p:nvPicPr>
        <p:blipFill>
          <a:blip r:embed="rId6"/>
          <a:stretch>
            <a:fillRect/>
          </a:stretch>
        </p:blipFill>
        <p:spPr>
          <a:xfrm>
            <a:off x="7255901" y="5177489"/>
            <a:ext cx="4724783" cy="1623854"/>
          </a:xfrm>
          <a:prstGeom prst="rect">
            <a:avLst/>
          </a:prstGeom>
        </p:spPr>
      </p:pic>
      <p:pic>
        <p:nvPicPr>
          <p:cNvPr id="22" name="Picture 21">
            <a:extLst>
              <a:ext uri="{FF2B5EF4-FFF2-40B4-BE49-F238E27FC236}">
                <a16:creationId xmlns:a16="http://schemas.microsoft.com/office/drawing/2014/main" id="{A04E3824-843C-91D8-4C8E-8F89E429435B}"/>
              </a:ext>
            </a:extLst>
          </p:cNvPr>
          <p:cNvPicPr>
            <a:picLocks noChangeAspect="1"/>
          </p:cNvPicPr>
          <p:nvPr/>
        </p:nvPicPr>
        <p:blipFill>
          <a:blip r:embed="rId7"/>
          <a:stretch>
            <a:fillRect/>
          </a:stretch>
        </p:blipFill>
        <p:spPr>
          <a:xfrm>
            <a:off x="7478327" y="4480351"/>
            <a:ext cx="1169906" cy="635413"/>
          </a:xfrm>
          <a:prstGeom prst="rect">
            <a:avLst/>
          </a:prstGeom>
          <a:ln>
            <a:solidFill>
              <a:schemeClr val="tx1"/>
            </a:solidFill>
          </a:ln>
        </p:spPr>
      </p:pic>
      <p:sp>
        <p:nvSpPr>
          <p:cNvPr id="7" name="Slide Number Placeholder 6">
            <a:extLst>
              <a:ext uri="{FF2B5EF4-FFF2-40B4-BE49-F238E27FC236}">
                <a16:creationId xmlns:a16="http://schemas.microsoft.com/office/drawing/2014/main" id="{76BB192B-9AC1-EBAE-6316-3C88C2D216D5}"/>
              </a:ext>
            </a:extLst>
          </p:cNvPr>
          <p:cNvSpPr>
            <a:spLocks noGrp="1"/>
          </p:cNvSpPr>
          <p:nvPr>
            <p:ph type="sldNum" sz="quarter" idx="12"/>
          </p:nvPr>
        </p:nvSpPr>
        <p:spPr>
          <a:xfrm>
            <a:off x="10713308" y="6272784"/>
            <a:ext cx="1237900" cy="539786"/>
          </a:xfrm>
          <a:solidFill>
            <a:schemeClr val="bg1"/>
          </a:solidFill>
        </p:spPr>
        <p:txBody>
          <a:bodyPr/>
          <a:lstStyle/>
          <a:p>
            <a:fld id="{D5908317-8C7E-3F45-A2AB-4955D084FD39}" type="slidenum">
              <a:rPr lang="en-US" smtClean="0"/>
              <a:t>19</a:t>
            </a:fld>
            <a:endParaRPr lang="en-US" dirty="0"/>
          </a:p>
        </p:txBody>
      </p:sp>
      <p:sp>
        <p:nvSpPr>
          <p:cNvPr id="25" name="TextBox 24">
            <a:extLst>
              <a:ext uri="{FF2B5EF4-FFF2-40B4-BE49-F238E27FC236}">
                <a16:creationId xmlns:a16="http://schemas.microsoft.com/office/drawing/2014/main" id="{92CDCD65-A5C4-6A3A-49A5-874DD7BE2A67}"/>
              </a:ext>
            </a:extLst>
          </p:cNvPr>
          <p:cNvSpPr txBox="1"/>
          <p:nvPr/>
        </p:nvSpPr>
        <p:spPr>
          <a:xfrm>
            <a:off x="8872883" y="4525145"/>
            <a:ext cx="2750699" cy="646331"/>
          </a:xfrm>
          <a:prstGeom prst="rect">
            <a:avLst/>
          </a:prstGeom>
          <a:noFill/>
        </p:spPr>
        <p:txBody>
          <a:bodyPr wrap="square">
            <a:spAutoFit/>
          </a:bodyPr>
          <a:lstStyle/>
          <a:p>
            <a:pPr algn="ctr"/>
            <a:r>
              <a:rPr lang="en-US" b="1" dirty="0">
                <a:solidFill>
                  <a:srgbClr val="0070C0"/>
                </a:solidFill>
                <a:latin typeface="Arial" panose="020B0604020202020204" pitchFamily="34" charset="0"/>
              </a:rPr>
              <a:t>S</a:t>
            </a:r>
            <a:r>
              <a:rPr lang="en-US" b="1" dirty="0">
                <a:solidFill>
                  <a:srgbClr val="0070C0"/>
                </a:solidFill>
                <a:effectLst/>
                <a:latin typeface="Arial" panose="020B0604020202020204" pitchFamily="34" charset="0"/>
              </a:rPr>
              <a:t>eparate stat. </a:t>
            </a:r>
          </a:p>
          <a:p>
            <a:pPr algn="ctr"/>
            <a:r>
              <a:rPr lang="en-US" b="1" dirty="0">
                <a:solidFill>
                  <a:srgbClr val="0070C0"/>
                </a:solidFill>
                <a:effectLst/>
                <a:latin typeface="Arial" panose="020B0604020202020204" pitchFamily="34" charset="0"/>
              </a:rPr>
              <a:t>component of the syst. </a:t>
            </a:r>
            <a:endParaRPr lang="en-US" dirty="0">
              <a:solidFill>
                <a:srgbClr val="0070C0"/>
              </a:solidFill>
              <a:effectLst/>
              <a:latin typeface="Arial" panose="020B0604020202020204" pitchFamily="34" charset="0"/>
            </a:endParaRPr>
          </a:p>
        </p:txBody>
      </p:sp>
      <p:cxnSp>
        <p:nvCxnSpPr>
          <p:cNvPr id="27" name="Straight Arrow Connector 26">
            <a:extLst>
              <a:ext uri="{FF2B5EF4-FFF2-40B4-BE49-F238E27FC236}">
                <a16:creationId xmlns:a16="http://schemas.microsoft.com/office/drawing/2014/main" id="{AB8B2C26-9799-A915-5B6A-2DA3BF41BFB4}"/>
              </a:ext>
            </a:extLst>
          </p:cNvPr>
          <p:cNvCxnSpPr/>
          <p:nvPr/>
        </p:nvCxnSpPr>
        <p:spPr>
          <a:xfrm flipV="1">
            <a:off x="10923371" y="4382185"/>
            <a:ext cx="481913" cy="2156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FD9A095-612A-3359-A05B-7DCDA515EBE7}"/>
              </a:ext>
            </a:extLst>
          </p:cNvPr>
          <p:cNvCxnSpPr>
            <a:cxnSpLocks/>
          </p:cNvCxnSpPr>
          <p:nvPr/>
        </p:nvCxnSpPr>
        <p:spPr>
          <a:xfrm flipH="1">
            <a:off x="8705851" y="4833305"/>
            <a:ext cx="704308" cy="150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 up of a logo&#10;&#10;Description automatically generated">
            <a:extLst>
              <a:ext uri="{FF2B5EF4-FFF2-40B4-BE49-F238E27FC236}">
                <a16:creationId xmlns:a16="http://schemas.microsoft.com/office/drawing/2014/main" id="{BE44AFD4-C876-94D0-047C-2F3C877E8040}"/>
              </a:ext>
            </a:extLst>
          </p:cNvPr>
          <p:cNvPicPr>
            <a:picLocks noChangeAspect="1"/>
          </p:cNvPicPr>
          <p:nvPr/>
        </p:nvPicPr>
        <p:blipFill>
          <a:blip r:embed="rId8"/>
          <a:stretch>
            <a:fillRect/>
          </a:stretch>
        </p:blipFill>
        <p:spPr>
          <a:xfrm>
            <a:off x="1844717" y="4429861"/>
            <a:ext cx="771457" cy="335957"/>
          </a:xfrm>
          <a:prstGeom prst="rect">
            <a:avLst/>
          </a:prstGeom>
        </p:spPr>
      </p:pic>
      <p:pic>
        <p:nvPicPr>
          <p:cNvPr id="36" name="Picture 35" descr="A black text on a white background&#10;&#10;Description automatically generated">
            <a:extLst>
              <a:ext uri="{FF2B5EF4-FFF2-40B4-BE49-F238E27FC236}">
                <a16:creationId xmlns:a16="http://schemas.microsoft.com/office/drawing/2014/main" id="{AB030AC3-86C1-8F57-1BA5-D136EAA3548F}"/>
              </a:ext>
            </a:extLst>
          </p:cNvPr>
          <p:cNvPicPr>
            <a:picLocks noChangeAspect="1"/>
          </p:cNvPicPr>
          <p:nvPr/>
        </p:nvPicPr>
        <p:blipFill>
          <a:blip r:embed="rId9"/>
          <a:stretch>
            <a:fillRect/>
          </a:stretch>
        </p:blipFill>
        <p:spPr>
          <a:xfrm>
            <a:off x="4936099" y="4700175"/>
            <a:ext cx="2273997" cy="639618"/>
          </a:xfrm>
          <a:prstGeom prst="rect">
            <a:avLst/>
          </a:prstGeom>
        </p:spPr>
      </p:pic>
      <p:pic>
        <p:nvPicPr>
          <p:cNvPr id="38" name="Picture 37" descr="A blue text on a white background&#10;&#10;Description automatically generated">
            <a:extLst>
              <a:ext uri="{FF2B5EF4-FFF2-40B4-BE49-F238E27FC236}">
                <a16:creationId xmlns:a16="http://schemas.microsoft.com/office/drawing/2014/main" id="{D8298003-3B86-1F68-EF69-BCE4B8C4DFAB}"/>
              </a:ext>
            </a:extLst>
          </p:cNvPr>
          <p:cNvPicPr>
            <a:picLocks noChangeAspect="1"/>
          </p:cNvPicPr>
          <p:nvPr/>
        </p:nvPicPr>
        <p:blipFill>
          <a:blip r:embed="rId10"/>
          <a:stretch>
            <a:fillRect/>
          </a:stretch>
        </p:blipFill>
        <p:spPr>
          <a:xfrm>
            <a:off x="1119272" y="4406913"/>
            <a:ext cx="725445" cy="422640"/>
          </a:xfrm>
          <a:prstGeom prst="rect">
            <a:avLst/>
          </a:prstGeom>
        </p:spPr>
      </p:pic>
      <p:pic>
        <p:nvPicPr>
          <p:cNvPr id="40" name="Picture 39" descr="A blue text on a white background&#10;&#10;Description automatically generated">
            <a:extLst>
              <a:ext uri="{FF2B5EF4-FFF2-40B4-BE49-F238E27FC236}">
                <a16:creationId xmlns:a16="http://schemas.microsoft.com/office/drawing/2014/main" id="{DE2A3FD9-EBF8-9D36-8775-2983B195D3B2}"/>
              </a:ext>
            </a:extLst>
          </p:cNvPr>
          <p:cNvPicPr>
            <a:picLocks noChangeAspect="1"/>
          </p:cNvPicPr>
          <p:nvPr/>
        </p:nvPicPr>
        <p:blipFill>
          <a:blip r:embed="rId11"/>
          <a:stretch>
            <a:fillRect/>
          </a:stretch>
        </p:blipFill>
        <p:spPr>
          <a:xfrm>
            <a:off x="1156586" y="3657606"/>
            <a:ext cx="879051" cy="464641"/>
          </a:xfrm>
          <a:prstGeom prst="rect">
            <a:avLst/>
          </a:prstGeom>
        </p:spPr>
      </p:pic>
      <p:pic>
        <p:nvPicPr>
          <p:cNvPr id="34" name="Picture 33" descr="A red text on a white background&#10;&#10;Description automatically generated">
            <a:extLst>
              <a:ext uri="{FF2B5EF4-FFF2-40B4-BE49-F238E27FC236}">
                <a16:creationId xmlns:a16="http://schemas.microsoft.com/office/drawing/2014/main" id="{A09246D3-06A8-7556-8C34-CFC90AF59DF5}"/>
              </a:ext>
            </a:extLst>
          </p:cNvPr>
          <p:cNvPicPr>
            <a:picLocks noChangeAspect="1"/>
          </p:cNvPicPr>
          <p:nvPr/>
        </p:nvPicPr>
        <p:blipFill>
          <a:blip r:embed="rId12"/>
          <a:stretch>
            <a:fillRect/>
          </a:stretch>
        </p:blipFill>
        <p:spPr>
          <a:xfrm>
            <a:off x="2013253" y="3682320"/>
            <a:ext cx="957713" cy="451129"/>
          </a:xfrm>
          <a:prstGeom prst="rect">
            <a:avLst/>
          </a:prstGeom>
        </p:spPr>
      </p:pic>
    </p:spTree>
    <p:extLst>
      <p:ext uri="{BB962C8B-B14F-4D97-AF65-F5344CB8AC3E}">
        <p14:creationId xmlns:p14="http://schemas.microsoft.com/office/powerpoint/2010/main" val="3059425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B8587BC7-ED38-F6C4-8154-F342636EA06F}"/>
              </a:ext>
            </a:extLst>
          </p:cNvPr>
          <p:cNvSpPr/>
          <p:nvPr/>
        </p:nvSpPr>
        <p:spPr>
          <a:xfrm>
            <a:off x="8899758" y="44708"/>
            <a:ext cx="3703050" cy="1672209"/>
          </a:xfrm>
          <a:prstGeom prst="cloud">
            <a:avLst/>
          </a:prstGeom>
          <a:solidFill>
            <a:schemeClr val="accent5">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rPr>
              <a:t>Significant       progress, basic drivers continue to be the same</a:t>
            </a:r>
          </a:p>
        </p:txBody>
      </p:sp>
      <p:pic>
        <p:nvPicPr>
          <p:cNvPr id="6" name="Picture 5" descr="A mathematical equation with square and square symbols&#10;&#10;Description automatically generated">
            <a:extLst>
              <a:ext uri="{FF2B5EF4-FFF2-40B4-BE49-F238E27FC236}">
                <a16:creationId xmlns:a16="http://schemas.microsoft.com/office/drawing/2014/main" id="{74E740DC-FFA8-96FC-AEC0-326A75619022}"/>
              </a:ext>
            </a:extLst>
          </p:cNvPr>
          <p:cNvPicPr>
            <a:picLocks noChangeAspect="1"/>
          </p:cNvPicPr>
          <p:nvPr/>
        </p:nvPicPr>
        <p:blipFill>
          <a:blip r:embed="rId2"/>
          <a:stretch>
            <a:fillRect/>
          </a:stretch>
        </p:blipFill>
        <p:spPr>
          <a:xfrm>
            <a:off x="7433071" y="5089827"/>
            <a:ext cx="3286102" cy="1277863"/>
          </a:xfrm>
          <a:prstGeom prst="rect">
            <a:avLst/>
          </a:prstGeom>
        </p:spPr>
      </p:pic>
      <p:pic>
        <p:nvPicPr>
          <p:cNvPr id="12290" name="Picture 2" descr="Anomalous magnetic moment (g-2) – Feynman Diagrams">
            <a:extLst>
              <a:ext uri="{FF2B5EF4-FFF2-40B4-BE49-F238E27FC236}">
                <a16:creationId xmlns:a16="http://schemas.microsoft.com/office/drawing/2014/main" id="{DA798303-E79F-E75F-70F2-C9F05E55A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133" y="3069877"/>
            <a:ext cx="2855840" cy="172346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F2A32637-51A4-6868-1915-01C545312005}"/>
              </a:ext>
            </a:extLst>
          </p:cNvPr>
          <p:cNvSpPr>
            <a:spLocks noGrp="1"/>
          </p:cNvSpPr>
          <p:nvPr>
            <p:ph type="title"/>
          </p:nvPr>
        </p:nvSpPr>
        <p:spPr>
          <a:xfrm>
            <a:off x="146101" y="-36857"/>
            <a:ext cx="10058400" cy="1173580"/>
          </a:xfrm>
        </p:spPr>
        <p:txBody>
          <a:bodyPr>
            <a:normAutofit/>
          </a:bodyPr>
          <a:lstStyle/>
          <a:p>
            <a:r>
              <a:rPr lang="en-US" dirty="0"/>
              <a:t>Electroweak physics, then &amp; Now... </a:t>
            </a:r>
          </a:p>
        </p:txBody>
      </p:sp>
      <p:grpSp>
        <p:nvGrpSpPr>
          <p:cNvPr id="25" name="Group 24">
            <a:extLst>
              <a:ext uri="{FF2B5EF4-FFF2-40B4-BE49-F238E27FC236}">
                <a16:creationId xmlns:a16="http://schemas.microsoft.com/office/drawing/2014/main" id="{B42A3EB2-C617-78E4-0190-AA212CBF65CF}"/>
              </a:ext>
            </a:extLst>
          </p:cNvPr>
          <p:cNvGrpSpPr/>
          <p:nvPr/>
        </p:nvGrpSpPr>
        <p:grpSpPr>
          <a:xfrm>
            <a:off x="146101" y="1011569"/>
            <a:ext cx="7491920" cy="5443777"/>
            <a:chOff x="-69665" y="819149"/>
            <a:chExt cx="7491920" cy="5443777"/>
          </a:xfrm>
        </p:grpSpPr>
        <p:sp>
          <p:nvSpPr>
            <p:cNvPr id="26" name="Straight Connector 25">
              <a:extLst>
                <a:ext uri="{FF2B5EF4-FFF2-40B4-BE49-F238E27FC236}">
                  <a16:creationId xmlns:a16="http://schemas.microsoft.com/office/drawing/2014/main" id="{F12D0DBE-8BA9-F75F-D1B9-94D6CEBD288E}"/>
                </a:ext>
              </a:extLst>
            </p:cNvPr>
            <p:cNvSpPr/>
            <p:nvPr/>
          </p:nvSpPr>
          <p:spPr>
            <a:xfrm flipV="1">
              <a:off x="276514" y="3657805"/>
              <a:ext cx="7145741" cy="11514"/>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tailEnd type="triangle" w="lg" len="lg"/>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7" name="Freeform 26">
              <a:extLst>
                <a:ext uri="{FF2B5EF4-FFF2-40B4-BE49-F238E27FC236}">
                  <a16:creationId xmlns:a16="http://schemas.microsoft.com/office/drawing/2014/main" id="{A4301807-B967-A355-8C88-B2A6A1F4BEDC}"/>
                </a:ext>
              </a:extLst>
            </p:cNvPr>
            <p:cNvSpPr/>
            <p:nvPr/>
          </p:nvSpPr>
          <p:spPr>
            <a:xfrm>
              <a:off x="1068330" y="4047216"/>
              <a:ext cx="698323" cy="625125"/>
            </a:xfrm>
            <a:custGeom>
              <a:avLst/>
              <a:gdLst>
                <a:gd name="connsiteX0" fmla="*/ 0 w 698323"/>
                <a:gd name="connsiteY0" fmla="*/ 0 h 625125"/>
                <a:gd name="connsiteX1" fmla="*/ 698323 w 698323"/>
                <a:gd name="connsiteY1" fmla="*/ 0 h 625125"/>
                <a:gd name="connsiteX2" fmla="*/ 698323 w 698323"/>
                <a:gd name="connsiteY2" fmla="*/ 625125 h 625125"/>
                <a:gd name="connsiteX3" fmla="*/ 0 w 698323"/>
                <a:gd name="connsiteY3" fmla="*/ 625125 h 625125"/>
                <a:gd name="connsiteX4" fmla="*/ 0 w 698323"/>
                <a:gd name="connsiteY4" fmla="*/ 0 h 62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323" h="625125">
                  <a:moveTo>
                    <a:pt x="0" y="0"/>
                  </a:moveTo>
                  <a:lnTo>
                    <a:pt x="698323" y="0"/>
                  </a:lnTo>
                  <a:lnTo>
                    <a:pt x="698323" y="625125"/>
                  </a:lnTo>
                  <a:lnTo>
                    <a:pt x="0" y="625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1933</a:t>
              </a:r>
            </a:p>
          </p:txBody>
        </p:sp>
        <p:sp>
          <p:nvSpPr>
            <p:cNvPr id="28" name="Freeform 27">
              <a:extLst>
                <a:ext uri="{FF2B5EF4-FFF2-40B4-BE49-F238E27FC236}">
                  <a16:creationId xmlns:a16="http://schemas.microsoft.com/office/drawing/2014/main" id="{356437DE-8CC8-200F-D553-517D92504488}"/>
                </a:ext>
              </a:extLst>
            </p:cNvPr>
            <p:cNvSpPr/>
            <p:nvPr/>
          </p:nvSpPr>
          <p:spPr>
            <a:xfrm>
              <a:off x="-69665" y="819149"/>
              <a:ext cx="3086071" cy="2300468"/>
            </a:xfrm>
            <a:custGeom>
              <a:avLst/>
              <a:gdLst>
                <a:gd name="connsiteX0" fmla="*/ 0 w 2252957"/>
                <a:gd name="connsiteY0" fmla="*/ 375500 h 2407785"/>
                <a:gd name="connsiteX1" fmla="*/ 375500 w 2252957"/>
                <a:gd name="connsiteY1" fmla="*/ 0 h 2407785"/>
                <a:gd name="connsiteX2" fmla="*/ 1877457 w 2252957"/>
                <a:gd name="connsiteY2" fmla="*/ 0 h 2407785"/>
                <a:gd name="connsiteX3" fmla="*/ 2252957 w 2252957"/>
                <a:gd name="connsiteY3" fmla="*/ 375500 h 2407785"/>
                <a:gd name="connsiteX4" fmla="*/ 2252957 w 2252957"/>
                <a:gd name="connsiteY4" fmla="*/ 2032285 h 2407785"/>
                <a:gd name="connsiteX5" fmla="*/ 1877457 w 2252957"/>
                <a:gd name="connsiteY5" fmla="*/ 2407785 h 2407785"/>
                <a:gd name="connsiteX6" fmla="*/ 375500 w 2252957"/>
                <a:gd name="connsiteY6" fmla="*/ 2407785 h 2407785"/>
                <a:gd name="connsiteX7" fmla="*/ 0 w 2252957"/>
                <a:gd name="connsiteY7" fmla="*/ 2032285 h 2407785"/>
                <a:gd name="connsiteX8" fmla="*/ 0 w 2252957"/>
                <a:gd name="connsiteY8" fmla="*/ 375500 h 240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2957" h="2407785">
                  <a:moveTo>
                    <a:pt x="0" y="375500"/>
                  </a:moveTo>
                  <a:cubicBezTo>
                    <a:pt x="0" y="168117"/>
                    <a:pt x="168117" y="0"/>
                    <a:pt x="375500" y="0"/>
                  </a:cubicBezTo>
                  <a:lnTo>
                    <a:pt x="1877457" y="0"/>
                  </a:lnTo>
                  <a:cubicBezTo>
                    <a:pt x="2084840" y="0"/>
                    <a:pt x="2252957" y="168117"/>
                    <a:pt x="2252957" y="375500"/>
                  </a:cubicBezTo>
                  <a:lnTo>
                    <a:pt x="2252957" y="2032285"/>
                  </a:lnTo>
                  <a:cubicBezTo>
                    <a:pt x="2252957" y="2239668"/>
                    <a:pt x="2084840" y="2407785"/>
                    <a:pt x="1877457" y="2407785"/>
                  </a:cubicBezTo>
                  <a:lnTo>
                    <a:pt x="375500" y="2407785"/>
                  </a:lnTo>
                  <a:cubicBezTo>
                    <a:pt x="168117" y="2407785"/>
                    <a:pt x="0" y="2239668"/>
                    <a:pt x="0" y="2032285"/>
                  </a:cubicBezTo>
                  <a:lnTo>
                    <a:pt x="0" y="37550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0000" tIns="270000" rIns="270000" bIns="270000" numCol="1" spcCol="1270" anchor="ctr" anchorCtr="0">
              <a:noAutofit/>
            </a:bodyPr>
            <a:lstStyle/>
            <a:p>
              <a:pPr marL="0" lvl="0" indent="0" algn="ctr" defTabSz="800100">
                <a:lnSpc>
                  <a:spcPct val="90000"/>
                </a:lnSpc>
                <a:spcBef>
                  <a:spcPct val="0"/>
                </a:spcBef>
                <a:spcAft>
                  <a:spcPct val="35000"/>
                </a:spcAft>
                <a:buNone/>
              </a:pPr>
              <a:r>
                <a:rPr lang="en-US" sz="2000" kern="1200" dirty="0">
                  <a:solidFill>
                    <a:srgbClr val="00B050"/>
                  </a:solidFill>
                </a:rPr>
                <a:t>Fermi</a:t>
              </a:r>
              <a:r>
                <a:rPr lang="en-US" sz="2000" kern="1200" dirty="0"/>
                <a:t> proposed 1</a:t>
              </a:r>
              <a:r>
                <a:rPr lang="en-US" sz="2000" kern="1200" baseline="30000" dirty="0"/>
                <a:t>st </a:t>
              </a:r>
              <a:r>
                <a:rPr lang="en-US" sz="2000" kern="1200" dirty="0"/>
                <a:t>theory of  weak interaction:  </a:t>
              </a:r>
              <a:r>
                <a:rPr lang="en-US" sz="2000" kern="1200" dirty="0">
                  <a:solidFill>
                    <a:srgbClr val="0070C0"/>
                  </a:solidFill>
                  <a:latin typeface="Symbol" pitchFamily="2" charset="2"/>
                </a:rPr>
                <a:t>b</a:t>
              </a:r>
              <a:r>
                <a:rPr lang="en-US" sz="2000" kern="1200" dirty="0">
                  <a:solidFill>
                    <a:srgbClr val="0070C0"/>
                  </a:solidFill>
                </a:rPr>
                <a:t>-decay</a:t>
              </a:r>
              <a:r>
                <a:rPr lang="en-US" sz="2000" kern="1200" dirty="0"/>
                <a:t> explained by a </a:t>
              </a:r>
              <a:r>
                <a:rPr lang="en-US" sz="2000" kern="1200" dirty="0">
                  <a:solidFill>
                    <a:srgbClr val="0070C0"/>
                  </a:solidFill>
                </a:rPr>
                <a:t>4-point </a:t>
              </a:r>
              <a:r>
                <a:rPr lang="en-US" sz="2000" kern="1200" dirty="0"/>
                <a:t>interaction, involving a force with no range</a:t>
              </a:r>
            </a:p>
          </p:txBody>
        </p:sp>
        <p:sp>
          <p:nvSpPr>
            <p:cNvPr id="29" name="Straight Connector 28">
              <a:extLst>
                <a:ext uri="{FF2B5EF4-FFF2-40B4-BE49-F238E27FC236}">
                  <a16:creationId xmlns:a16="http://schemas.microsoft.com/office/drawing/2014/main" id="{7DE05618-3C73-24FB-9590-5659C58AB910}"/>
                </a:ext>
              </a:extLst>
            </p:cNvPr>
            <p:cNvSpPr/>
            <p:nvPr/>
          </p:nvSpPr>
          <p:spPr>
            <a:xfrm>
              <a:off x="1417490" y="3142644"/>
              <a:ext cx="1" cy="699884"/>
            </a:xfrm>
            <a:prstGeom prst="line">
              <a:avLst/>
            </a:prstGeom>
            <a:noFill/>
            <a:ln w="635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0" name="Freeform 29">
              <a:extLst>
                <a:ext uri="{FF2B5EF4-FFF2-40B4-BE49-F238E27FC236}">
                  <a16:creationId xmlns:a16="http://schemas.microsoft.com/office/drawing/2014/main" id="{3DCD378D-1489-D742-02BD-BA2A7010179F}"/>
                </a:ext>
              </a:extLst>
            </p:cNvPr>
            <p:cNvSpPr/>
            <p:nvPr/>
          </p:nvSpPr>
          <p:spPr>
            <a:xfrm>
              <a:off x="3016406" y="3100010"/>
              <a:ext cx="698323" cy="368194"/>
            </a:xfrm>
            <a:custGeom>
              <a:avLst/>
              <a:gdLst>
                <a:gd name="connsiteX0" fmla="*/ 0 w 698323"/>
                <a:gd name="connsiteY0" fmla="*/ 0 h 625125"/>
                <a:gd name="connsiteX1" fmla="*/ 698323 w 698323"/>
                <a:gd name="connsiteY1" fmla="*/ 0 h 625125"/>
                <a:gd name="connsiteX2" fmla="*/ 698323 w 698323"/>
                <a:gd name="connsiteY2" fmla="*/ 625125 h 625125"/>
                <a:gd name="connsiteX3" fmla="*/ 0 w 698323"/>
                <a:gd name="connsiteY3" fmla="*/ 625125 h 625125"/>
                <a:gd name="connsiteX4" fmla="*/ 0 w 698323"/>
                <a:gd name="connsiteY4" fmla="*/ 0 h 62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323" h="625125">
                  <a:moveTo>
                    <a:pt x="0" y="0"/>
                  </a:moveTo>
                  <a:lnTo>
                    <a:pt x="698323" y="0"/>
                  </a:lnTo>
                  <a:lnTo>
                    <a:pt x="698323" y="625125"/>
                  </a:lnTo>
                  <a:lnTo>
                    <a:pt x="0" y="625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1950s</a:t>
              </a:r>
            </a:p>
          </p:txBody>
        </p:sp>
        <p:sp>
          <p:nvSpPr>
            <p:cNvPr id="31" name="Oval 30">
              <a:extLst>
                <a:ext uri="{FF2B5EF4-FFF2-40B4-BE49-F238E27FC236}">
                  <a16:creationId xmlns:a16="http://schemas.microsoft.com/office/drawing/2014/main" id="{8231A1E9-6F51-64AE-871B-DA490EAE97B9}"/>
                </a:ext>
              </a:extLst>
            </p:cNvPr>
            <p:cNvSpPr/>
            <p:nvPr/>
          </p:nvSpPr>
          <p:spPr>
            <a:xfrm>
              <a:off x="1376000" y="3801038"/>
              <a:ext cx="82981" cy="8298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2" name="Freeform 31">
              <a:extLst>
                <a:ext uri="{FF2B5EF4-FFF2-40B4-BE49-F238E27FC236}">
                  <a16:creationId xmlns:a16="http://schemas.microsoft.com/office/drawing/2014/main" id="{BB8BC319-0631-42A5-0486-131772618D48}"/>
                </a:ext>
              </a:extLst>
            </p:cNvPr>
            <p:cNvSpPr/>
            <p:nvPr/>
          </p:nvSpPr>
          <p:spPr>
            <a:xfrm>
              <a:off x="-4947" y="4537878"/>
              <a:ext cx="3192909" cy="1625878"/>
            </a:xfrm>
            <a:custGeom>
              <a:avLst/>
              <a:gdLst>
                <a:gd name="connsiteX0" fmla="*/ 0 w 1866848"/>
                <a:gd name="connsiteY0" fmla="*/ 311148 h 1951506"/>
                <a:gd name="connsiteX1" fmla="*/ 311148 w 1866848"/>
                <a:gd name="connsiteY1" fmla="*/ 0 h 1951506"/>
                <a:gd name="connsiteX2" fmla="*/ 1555700 w 1866848"/>
                <a:gd name="connsiteY2" fmla="*/ 0 h 1951506"/>
                <a:gd name="connsiteX3" fmla="*/ 1866848 w 1866848"/>
                <a:gd name="connsiteY3" fmla="*/ 311148 h 1951506"/>
                <a:gd name="connsiteX4" fmla="*/ 1866848 w 1866848"/>
                <a:gd name="connsiteY4" fmla="*/ 1640358 h 1951506"/>
                <a:gd name="connsiteX5" fmla="*/ 1555700 w 1866848"/>
                <a:gd name="connsiteY5" fmla="*/ 1951506 h 1951506"/>
                <a:gd name="connsiteX6" fmla="*/ 311148 w 1866848"/>
                <a:gd name="connsiteY6" fmla="*/ 1951506 h 1951506"/>
                <a:gd name="connsiteX7" fmla="*/ 0 w 1866848"/>
                <a:gd name="connsiteY7" fmla="*/ 1640358 h 1951506"/>
                <a:gd name="connsiteX8" fmla="*/ 0 w 1866848"/>
                <a:gd name="connsiteY8" fmla="*/ 311148 h 195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848" h="1951506">
                  <a:moveTo>
                    <a:pt x="0" y="311148"/>
                  </a:moveTo>
                  <a:cubicBezTo>
                    <a:pt x="0" y="139306"/>
                    <a:pt x="139306" y="0"/>
                    <a:pt x="311148" y="0"/>
                  </a:cubicBezTo>
                  <a:lnTo>
                    <a:pt x="1555700" y="0"/>
                  </a:lnTo>
                  <a:cubicBezTo>
                    <a:pt x="1727542" y="0"/>
                    <a:pt x="1866848" y="139306"/>
                    <a:pt x="1866848" y="311148"/>
                  </a:cubicBezTo>
                  <a:lnTo>
                    <a:pt x="1866848" y="1640358"/>
                  </a:lnTo>
                  <a:cubicBezTo>
                    <a:pt x="1866848" y="1812200"/>
                    <a:pt x="1727542" y="1951506"/>
                    <a:pt x="1555700" y="1951506"/>
                  </a:cubicBezTo>
                  <a:lnTo>
                    <a:pt x="311148" y="1951506"/>
                  </a:lnTo>
                  <a:cubicBezTo>
                    <a:pt x="139306" y="1951506"/>
                    <a:pt x="0" y="1812200"/>
                    <a:pt x="0" y="1640358"/>
                  </a:cubicBezTo>
                  <a:lnTo>
                    <a:pt x="0" y="31114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51152" tIns="251152" rIns="251152" bIns="251152" numCol="1" spcCol="1270" anchor="ctr" anchorCtr="0">
              <a:noAutofit/>
            </a:bodyPr>
            <a:lstStyle/>
            <a:p>
              <a:pPr marL="0" lvl="0" indent="0" algn="ctr" defTabSz="800100">
                <a:lnSpc>
                  <a:spcPct val="90000"/>
                </a:lnSpc>
                <a:spcBef>
                  <a:spcPct val="0"/>
                </a:spcBef>
                <a:spcAft>
                  <a:spcPct val="35000"/>
                </a:spcAft>
                <a:buNone/>
              </a:pPr>
              <a:r>
                <a:rPr lang="en-US" sz="2000" kern="1200" dirty="0">
                  <a:solidFill>
                    <a:srgbClr val="00B050"/>
                  </a:solidFill>
                </a:rPr>
                <a:t>Yang</a:t>
              </a:r>
              <a:r>
                <a:rPr lang="en-US" sz="2000" kern="1200" dirty="0"/>
                <a:t> &amp;  </a:t>
              </a:r>
              <a:r>
                <a:rPr lang="en-US" sz="2000" kern="1200" dirty="0">
                  <a:solidFill>
                    <a:srgbClr val="00B050"/>
                  </a:solidFill>
                </a:rPr>
                <a:t>Lee</a:t>
              </a:r>
              <a:r>
                <a:rPr lang="en-US" sz="2000" kern="1200" dirty="0"/>
                <a:t> </a:t>
              </a:r>
              <a:r>
                <a:rPr lang="en-US" sz="2000" kern="1200" dirty="0">
                  <a:solidFill>
                    <a:srgbClr val="0070C0"/>
                  </a:solidFill>
                </a:rPr>
                <a:t>suggested </a:t>
              </a:r>
              <a:r>
                <a:rPr lang="en-US" sz="2000" kern="1200" dirty="0"/>
                <a:t> handedness of spins of particles in weak interaction violates conservation laws</a:t>
              </a:r>
            </a:p>
          </p:txBody>
        </p:sp>
        <p:sp>
          <p:nvSpPr>
            <p:cNvPr id="33" name="Straight Connector 32">
              <a:extLst>
                <a:ext uri="{FF2B5EF4-FFF2-40B4-BE49-F238E27FC236}">
                  <a16:creationId xmlns:a16="http://schemas.microsoft.com/office/drawing/2014/main" id="{148B5481-5AEC-A763-0FE4-BA66D8724FEB}"/>
                </a:ext>
              </a:extLst>
            </p:cNvPr>
            <p:cNvSpPr/>
            <p:nvPr/>
          </p:nvSpPr>
          <p:spPr>
            <a:xfrm>
              <a:off x="3144103" y="3610179"/>
              <a:ext cx="0" cy="1051096"/>
            </a:xfrm>
            <a:prstGeom prst="line">
              <a:avLst/>
            </a:prstGeom>
            <a:noFill/>
            <a:ln w="635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4" name="Freeform 33">
              <a:extLst>
                <a:ext uri="{FF2B5EF4-FFF2-40B4-BE49-F238E27FC236}">
                  <a16:creationId xmlns:a16="http://schemas.microsoft.com/office/drawing/2014/main" id="{BD47DA59-A4A5-F545-DCA0-79F4B8D117FF}"/>
                </a:ext>
              </a:extLst>
            </p:cNvPr>
            <p:cNvSpPr/>
            <p:nvPr/>
          </p:nvSpPr>
          <p:spPr>
            <a:xfrm>
              <a:off x="4316635" y="3896622"/>
              <a:ext cx="698323" cy="625125"/>
            </a:xfrm>
            <a:custGeom>
              <a:avLst/>
              <a:gdLst>
                <a:gd name="connsiteX0" fmla="*/ 0 w 698323"/>
                <a:gd name="connsiteY0" fmla="*/ 0 h 625125"/>
                <a:gd name="connsiteX1" fmla="*/ 698323 w 698323"/>
                <a:gd name="connsiteY1" fmla="*/ 0 h 625125"/>
                <a:gd name="connsiteX2" fmla="*/ 698323 w 698323"/>
                <a:gd name="connsiteY2" fmla="*/ 625125 h 625125"/>
                <a:gd name="connsiteX3" fmla="*/ 0 w 698323"/>
                <a:gd name="connsiteY3" fmla="*/ 625125 h 625125"/>
                <a:gd name="connsiteX4" fmla="*/ 0 w 698323"/>
                <a:gd name="connsiteY4" fmla="*/ 0 h 62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323" h="625125">
                  <a:moveTo>
                    <a:pt x="0" y="0"/>
                  </a:moveTo>
                  <a:lnTo>
                    <a:pt x="698323" y="0"/>
                  </a:lnTo>
                  <a:lnTo>
                    <a:pt x="698323" y="625125"/>
                  </a:lnTo>
                  <a:lnTo>
                    <a:pt x="0" y="625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1957</a:t>
              </a:r>
            </a:p>
          </p:txBody>
        </p:sp>
        <p:sp>
          <p:nvSpPr>
            <p:cNvPr id="35" name="Oval 34">
              <a:extLst>
                <a:ext uri="{FF2B5EF4-FFF2-40B4-BE49-F238E27FC236}">
                  <a16:creationId xmlns:a16="http://schemas.microsoft.com/office/drawing/2014/main" id="{A33E9B68-B0BE-2446-7270-1F1615559B7E}"/>
                </a:ext>
              </a:extLst>
            </p:cNvPr>
            <p:cNvSpPr/>
            <p:nvPr/>
          </p:nvSpPr>
          <p:spPr>
            <a:xfrm>
              <a:off x="3102613" y="3568688"/>
              <a:ext cx="82981" cy="8298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6" name="Freeform 35">
              <a:extLst>
                <a:ext uri="{FF2B5EF4-FFF2-40B4-BE49-F238E27FC236}">
                  <a16:creationId xmlns:a16="http://schemas.microsoft.com/office/drawing/2014/main" id="{41B42F65-7AD4-FF11-680B-E92B889ACDD7}"/>
                </a:ext>
              </a:extLst>
            </p:cNvPr>
            <p:cNvSpPr/>
            <p:nvPr/>
          </p:nvSpPr>
          <p:spPr>
            <a:xfrm>
              <a:off x="3213442" y="1054851"/>
              <a:ext cx="2942470" cy="1542623"/>
            </a:xfrm>
            <a:custGeom>
              <a:avLst/>
              <a:gdLst>
                <a:gd name="connsiteX0" fmla="*/ 0 w 1843120"/>
                <a:gd name="connsiteY0" fmla="*/ 300908 h 1805410"/>
                <a:gd name="connsiteX1" fmla="*/ 300908 w 1843120"/>
                <a:gd name="connsiteY1" fmla="*/ 0 h 1805410"/>
                <a:gd name="connsiteX2" fmla="*/ 1542212 w 1843120"/>
                <a:gd name="connsiteY2" fmla="*/ 0 h 1805410"/>
                <a:gd name="connsiteX3" fmla="*/ 1843120 w 1843120"/>
                <a:gd name="connsiteY3" fmla="*/ 300908 h 1805410"/>
                <a:gd name="connsiteX4" fmla="*/ 1843120 w 1843120"/>
                <a:gd name="connsiteY4" fmla="*/ 1504502 h 1805410"/>
                <a:gd name="connsiteX5" fmla="*/ 1542212 w 1843120"/>
                <a:gd name="connsiteY5" fmla="*/ 1805410 h 1805410"/>
                <a:gd name="connsiteX6" fmla="*/ 300908 w 1843120"/>
                <a:gd name="connsiteY6" fmla="*/ 1805410 h 1805410"/>
                <a:gd name="connsiteX7" fmla="*/ 0 w 1843120"/>
                <a:gd name="connsiteY7" fmla="*/ 1504502 h 1805410"/>
                <a:gd name="connsiteX8" fmla="*/ 0 w 1843120"/>
                <a:gd name="connsiteY8" fmla="*/ 300908 h 180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3120" h="1805410">
                  <a:moveTo>
                    <a:pt x="0" y="300908"/>
                  </a:moveTo>
                  <a:cubicBezTo>
                    <a:pt x="0" y="134721"/>
                    <a:pt x="134721" y="0"/>
                    <a:pt x="300908" y="0"/>
                  </a:cubicBezTo>
                  <a:lnTo>
                    <a:pt x="1542212" y="0"/>
                  </a:lnTo>
                  <a:cubicBezTo>
                    <a:pt x="1708399" y="0"/>
                    <a:pt x="1843120" y="134721"/>
                    <a:pt x="1843120" y="300908"/>
                  </a:cubicBezTo>
                  <a:lnTo>
                    <a:pt x="1843120" y="1504502"/>
                  </a:lnTo>
                  <a:cubicBezTo>
                    <a:pt x="1843120" y="1670689"/>
                    <a:pt x="1708399" y="1805410"/>
                    <a:pt x="1542212" y="1805410"/>
                  </a:cubicBezTo>
                  <a:lnTo>
                    <a:pt x="300908" y="1805410"/>
                  </a:lnTo>
                  <a:cubicBezTo>
                    <a:pt x="134721" y="1805410"/>
                    <a:pt x="0" y="1670689"/>
                    <a:pt x="0" y="1504502"/>
                  </a:cubicBezTo>
                  <a:lnTo>
                    <a:pt x="0" y="30090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48153" tIns="248153" rIns="248153" bIns="248153" numCol="1" spcCol="1270" anchor="ctr" anchorCtr="0">
              <a:noAutofit/>
            </a:bodyPr>
            <a:lstStyle/>
            <a:p>
              <a:pPr marL="0" lvl="0" indent="0" algn="ctr" defTabSz="800100">
                <a:lnSpc>
                  <a:spcPct val="90000"/>
                </a:lnSpc>
                <a:spcBef>
                  <a:spcPct val="0"/>
                </a:spcBef>
                <a:spcAft>
                  <a:spcPct val="35000"/>
                </a:spcAft>
                <a:buNone/>
              </a:pPr>
              <a:r>
                <a:rPr lang="en-US" sz="2000" kern="1200" dirty="0">
                  <a:solidFill>
                    <a:srgbClr val="00B050"/>
                  </a:solidFill>
                </a:rPr>
                <a:t>Wu</a:t>
              </a:r>
              <a:r>
                <a:rPr lang="en-US" sz="2000" kern="1200" dirty="0"/>
                <a:t> et al confirmed the "law of conservation of </a:t>
              </a:r>
              <a:r>
                <a:rPr lang="en-US" sz="2000" kern="1200" dirty="0">
                  <a:solidFill>
                    <a:srgbClr val="0070C0"/>
                  </a:solidFill>
                </a:rPr>
                <a:t>parity</a:t>
              </a:r>
              <a:r>
                <a:rPr lang="en-US" sz="2000" kern="1200" dirty="0"/>
                <a:t>" </a:t>
              </a:r>
              <a:r>
                <a:rPr lang="en-US" sz="2000" dirty="0"/>
                <a:t>i</a:t>
              </a:r>
              <a:r>
                <a:rPr lang="en-US" sz="2000" kern="1200" dirty="0"/>
                <a:t>s invalid for   </a:t>
              </a:r>
              <a:r>
                <a:rPr lang="en-US" sz="2000" kern="1200" dirty="0">
                  <a:solidFill>
                    <a:srgbClr val="0070C0"/>
                  </a:solidFill>
                  <a:latin typeface="Symbol" pitchFamily="2" charset="2"/>
                </a:rPr>
                <a:t>b</a:t>
              </a:r>
              <a:r>
                <a:rPr lang="en-US" sz="2000" kern="1200" dirty="0">
                  <a:solidFill>
                    <a:srgbClr val="0070C0"/>
                  </a:solidFill>
                </a:rPr>
                <a:t>-decay</a:t>
              </a:r>
            </a:p>
          </p:txBody>
        </p:sp>
        <p:sp>
          <p:nvSpPr>
            <p:cNvPr id="37" name="Straight Connector 36">
              <a:extLst>
                <a:ext uri="{FF2B5EF4-FFF2-40B4-BE49-F238E27FC236}">
                  <a16:creationId xmlns:a16="http://schemas.microsoft.com/office/drawing/2014/main" id="{FAAFD901-D4F2-DCB7-4189-2AE8E625E25F}"/>
                </a:ext>
              </a:extLst>
            </p:cNvPr>
            <p:cNvSpPr/>
            <p:nvPr/>
          </p:nvSpPr>
          <p:spPr>
            <a:xfrm>
              <a:off x="4665797" y="2640838"/>
              <a:ext cx="0" cy="1051096"/>
            </a:xfrm>
            <a:prstGeom prst="line">
              <a:avLst/>
            </a:prstGeom>
            <a:noFill/>
            <a:ln w="635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38" name="Freeform 37">
              <a:extLst>
                <a:ext uri="{FF2B5EF4-FFF2-40B4-BE49-F238E27FC236}">
                  <a16:creationId xmlns:a16="http://schemas.microsoft.com/office/drawing/2014/main" id="{97C52492-BED4-7D11-C587-F17F68A5CBCC}"/>
                </a:ext>
              </a:extLst>
            </p:cNvPr>
            <p:cNvSpPr/>
            <p:nvPr/>
          </p:nvSpPr>
          <p:spPr>
            <a:xfrm>
              <a:off x="6155912" y="2796030"/>
              <a:ext cx="698323" cy="625125"/>
            </a:xfrm>
            <a:custGeom>
              <a:avLst/>
              <a:gdLst>
                <a:gd name="connsiteX0" fmla="*/ 0 w 698323"/>
                <a:gd name="connsiteY0" fmla="*/ 0 h 625125"/>
                <a:gd name="connsiteX1" fmla="*/ 698323 w 698323"/>
                <a:gd name="connsiteY1" fmla="*/ 0 h 625125"/>
                <a:gd name="connsiteX2" fmla="*/ 698323 w 698323"/>
                <a:gd name="connsiteY2" fmla="*/ 625125 h 625125"/>
                <a:gd name="connsiteX3" fmla="*/ 0 w 698323"/>
                <a:gd name="connsiteY3" fmla="*/ 625125 h 625125"/>
                <a:gd name="connsiteX4" fmla="*/ 0 w 698323"/>
                <a:gd name="connsiteY4" fmla="*/ 0 h 62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323" h="625125">
                  <a:moveTo>
                    <a:pt x="0" y="0"/>
                  </a:moveTo>
                  <a:lnTo>
                    <a:pt x="698323" y="0"/>
                  </a:lnTo>
                  <a:lnTo>
                    <a:pt x="698323" y="625125"/>
                  </a:lnTo>
                  <a:lnTo>
                    <a:pt x="0" y="6251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1960s</a:t>
              </a:r>
            </a:p>
          </p:txBody>
        </p:sp>
        <p:sp>
          <p:nvSpPr>
            <p:cNvPr id="39" name="Oval 38">
              <a:extLst>
                <a:ext uri="{FF2B5EF4-FFF2-40B4-BE49-F238E27FC236}">
                  <a16:creationId xmlns:a16="http://schemas.microsoft.com/office/drawing/2014/main" id="{5ECA2074-20DF-8FE0-9C00-CB4F774F036E}"/>
                </a:ext>
              </a:extLst>
            </p:cNvPr>
            <p:cNvSpPr/>
            <p:nvPr/>
          </p:nvSpPr>
          <p:spPr>
            <a:xfrm>
              <a:off x="4624306" y="3650444"/>
              <a:ext cx="82981" cy="8298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0" name="Freeform 39">
              <a:extLst>
                <a:ext uri="{FF2B5EF4-FFF2-40B4-BE49-F238E27FC236}">
                  <a16:creationId xmlns:a16="http://schemas.microsoft.com/office/drawing/2014/main" id="{B2035C88-B1F0-D97E-CC68-20322C794CF6}"/>
                </a:ext>
              </a:extLst>
            </p:cNvPr>
            <p:cNvSpPr/>
            <p:nvPr/>
          </p:nvSpPr>
          <p:spPr>
            <a:xfrm>
              <a:off x="3429882" y="4350006"/>
              <a:ext cx="3568879" cy="1912920"/>
            </a:xfrm>
            <a:custGeom>
              <a:avLst/>
              <a:gdLst>
                <a:gd name="connsiteX0" fmla="*/ 0 w 2502012"/>
                <a:gd name="connsiteY0" fmla="*/ 367369 h 2204169"/>
                <a:gd name="connsiteX1" fmla="*/ 367369 w 2502012"/>
                <a:gd name="connsiteY1" fmla="*/ 0 h 2204169"/>
                <a:gd name="connsiteX2" fmla="*/ 2134643 w 2502012"/>
                <a:gd name="connsiteY2" fmla="*/ 0 h 2204169"/>
                <a:gd name="connsiteX3" fmla="*/ 2502012 w 2502012"/>
                <a:gd name="connsiteY3" fmla="*/ 367369 h 2204169"/>
                <a:gd name="connsiteX4" fmla="*/ 2502012 w 2502012"/>
                <a:gd name="connsiteY4" fmla="*/ 1836800 h 2204169"/>
                <a:gd name="connsiteX5" fmla="*/ 2134643 w 2502012"/>
                <a:gd name="connsiteY5" fmla="*/ 2204169 h 2204169"/>
                <a:gd name="connsiteX6" fmla="*/ 367369 w 2502012"/>
                <a:gd name="connsiteY6" fmla="*/ 2204169 h 2204169"/>
                <a:gd name="connsiteX7" fmla="*/ 0 w 2502012"/>
                <a:gd name="connsiteY7" fmla="*/ 1836800 h 2204169"/>
                <a:gd name="connsiteX8" fmla="*/ 0 w 2502012"/>
                <a:gd name="connsiteY8" fmla="*/ 367369 h 220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2012" h="2204169">
                  <a:moveTo>
                    <a:pt x="0" y="367369"/>
                  </a:moveTo>
                  <a:cubicBezTo>
                    <a:pt x="0" y="164477"/>
                    <a:pt x="164477" y="0"/>
                    <a:pt x="367369" y="0"/>
                  </a:cubicBezTo>
                  <a:lnTo>
                    <a:pt x="2134643" y="0"/>
                  </a:lnTo>
                  <a:cubicBezTo>
                    <a:pt x="2337535" y="0"/>
                    <a:pt x="2502012" y="164477"/>
                    <a:pt x="2502012" y="367369"/>
                  </a:cubicBezTo>
                  <a:lnTo>
                    <a:pt x="2502012" y="1836800"/>
                  </a:lnTo>
                  <a:cubicBezTo>
                    <a:pt x="2502012" y="2039692"/>
                    <a:pt x="2337535" y="2204169"/>
                    <a:pt x="2134643" y="2204169"/>
                  </a:cubicBezTo>
                  <a:lnTo>
                    <a:pt x="367369" y="2204169"/>
                  </a:lnTo>
                  <a:cubicBezTo>
                    <a:pt x="164477" y="2204169"/>
                    <a:pt x="0" y="2039692"/>
                    <a:pt x="0" y="1836800"/>
                  </a:cubicBezTo>
                  <a:lnTo>
                    <a:pt x="0" y="36736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85399" tIns="285399" rIns="285399" bIns="285399"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B050"/>
                  </a:solidFill>
                </a:rPr>
                <a:t>Glashow</a:t>
              </a:r>
              <a:r>
                <a:rPr lang="en-US" sz="2000" kern="1200" dirty="0"/>
                <a:t>, </a:t>
              </a:r>
              <a:r>
                <a:rPr lang="en-US" sz="2000" kern="1200" dirty="0">
                  <a:solidFill>
                    <a:srgbClr val="00B050"/>
                  </a:solidFill>
                </a:rPr>
                <a:t>Salam</a:t>
              </a:r>
              <a:r>
                <a:rPr lang="en-US" sz="2000" kern="1200" dirty="0"/>
                <a:t> &amp; </a:t>
              </a:r>
              <a:r>
                <a:rPr lang="en-US" sz="2000" kern="1200" dirty="0">
                  <a:solidFill>
                    <a:srgbClr val="00B050"/>
                  </a:solidFill>
                </a:rPr>
                <a:t>Weinberg</a:t>
              </a:r>
              <a:r>
                <a:rPr lang="en-US" sz="2000" kern="1200" dirty="0"/>
                <a:t> unified the electromagnetic force and the weak interaction.    </a:t>
              </a:r>
              <a:r>
                <a:rPr lang="en-US" sz="2000" dirty="0"/>
                <a:t>W</a:t>
              </a:r>
              <a:r>
                <a:rPr lang="en-US" sz="2000" kern="1200" dirty="0"/>
                <a:t>hat we call  the </a:t>
              </a:r>
              <a:r>
                <a:rPr lang="en-US" sz="2000" kern="1200" dirty="0">
                  <a:solidFill>
                    <a:srgbClr val="0070C0"/>
                  </a:solidFill>
                </a:rPr>
                <a:t>ELECTROWEAK FORCE</a:t>
              </a:r>
              <a:r>
                <a:rPr lang="en-US" sz="2000" kern="1200" dirty="0"/>
                <a:t>.</a:t>
              </a:r>
            </a:p>
          </p:txBody>
        </p:sp>
        <p:sp>
          <p:nvSpPr>
            <p:cNvPr id="41" name="Straight Connector 40">
              <a:extLst>
                <a:ext uri="{FF2B5EF4-FFF2-40B4-BE49-F238E27FC236}">
                  <a16:creationId xmlns:a16="http://schemas.microsoft.com/office/drawing/2014/main" id="{2DF6838B-8C7F-887E-676A-9A2E2C9568B3}"/>
                </a:ext>
              </a:extLst>
            </p:cNvPr>
            <p:cNvSpPr/>
            <p:nvPr/>
          </p:nvSpPr>
          <p:spPr>
            <a:xfrm flipH="1">
              <a:off x="6501419" y="3547013"/>
              <a:ext cx="3654" cy="796146"/>
            </a:xfrm>
            <a:prstGeom prst="line">
              <a:avLst/>
            </a:prstGeom>
            <a:noFill/>
            <a:ln w="6350" cap="flat" cmpd="sng" algn="ctr">
              <a:solidFill>
                <a:schemeClr val="accent1">
                  <a:hueOff val="0"/>
                  <a:satOff val="0"/>
                  <a:lumOff val="0"/>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42" name="Oval 41">
              <a:extLst>
                <a:ext uri="{FF2B5EF4-FFF2-40B4-BE49-F238E27FC236}">
                  <a16:creationId xmlns:a16="http://schemas.microsoft.com/office/drawing/2014/main" id="{1AD8A39D-1887-DCBB-4994-B2583AF9DC78}"/>
                </a:ext>
              </a:extLst>
            </p:cNvPr>
            <p:cNvSpPr/>
            <p:nvPr/>
          </p:nvSpPr>
          <p:spPr>
            <a:xfrm>
              <a:off x="6463583" y="3505523"/>
              <a:ext cx="82981" cy="82981"/>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
        <p:nvSpPr>
          <p:cNvPr id="4" name="Slide Number Placeholder 3">
            <a:extLst>
              <a:ext uri="{FF2B5EF4-FFF2-40B4-BE49-F238E27FC236}">
                <a16:creationId xmlns:a16="http://schemas.microsoft.com/office/drawing/2014/main" id="{1B04170C-8485-F2DD-BA39-95AE7BB8B3B0}"/>
              </a:ext>
            </a:extLst>
          </p:cNvPr>
          <p:cNvSpPr>
            <a:spLocks noGrp="1"/>
          </p:cNvSpPr>
          <p:nvPr>
            <p:ph type="sldNum" sz="quarter" idx="12"/>
          </p:nvPr>
        </p:nvSpPr>
        <p:spPr/>
        <p:txBody>
          <a:bodyPr/>
          <a:lstStyle/>
          <a:p>
            <a:fld id="{C68AC1EC-23E2-4F0E-A5A4-674EC8DB954E}" type="slidenum">
              <a:rPr lang="en-US" smtClean="0"/>
              <a:t>2</a:t>
            </a:fld>
            <a:endParaRPr lang="en-US"/>
          </a:p>
        </p:txBody>
      </p:sp>
      <p:pic>
        <p:nvPicPr>
          <p:cNvPr id="8" name="Picture 7" descr="A black letter on a white background&#10;&#10;Description automatically generated">
            <a:extLst>
              <a:ext uri="{FF2B5EF4-FFF2-40B4-BE49-F238E27FC236}">
                <a16:creationId xmlns:a16="http://schemas.microsoft.com/office/drawing/2014/main" id="{264703D5-2010-530C-0755-C854534B9562}"/>
              </a:ext>
            </a:extLst>
          </p:cNvPr>
          <p:cNvPicPr>
            <a:picLocks noChangeAspect="1"/>
          </p:cNvPicPr>
          <p:nvPr/>
        </p:nvPicPr>
        <p:blipFill>
          <a:blip r:embed="rId4"/>
          <a:stretch>
            <a:fillRect/>
          </a:stretch>
        </p:blipFill>
        <p:spPr>
          <a:xfrm>
            <a:off x="8917800" y="4692011"/>
            <a:ext cx="2672935" cy="614059"/>
          </a:xfrm>
          <a:prstGeom prst="rect">
            <a:avLst/>
          </a:prstGeom>
        </p:spPr>
      </p:pic>
      <p:pic>
        <p:nvPicPr>
          <p:cNvPr id="14" name="Picture 13" descr="A diagram of a diagram of a diagram&#10;&#10;Description automatically generated with medium confidence">
            <a:extLst>
              <a:ext uri="{FF2B5EF4-FFF2-40B4-BE49-F238E27FC236}">
                <a16:creationId xmlns:a16="http://schemas.microsoft.com/office/drawing/2014/main" id="{6AE3ED19-6322-D695-BED7-B50BA13BAEB4}"/>
              </a:ext>
            </a:extLst>
          </p:cNvPr>
          <p:cNvPicPr>
            <a:picLocks noChangeAspect="1"/>
          </p:cNvPicPr>
          <p:nvPr/>
        </p:nvPicPr>
        <p:blipFill>
          <a:blip r:embed="rId5"/>
          <a:stretch>
            <a:fillRect/>
          </a:stretch>
        </p:blipFill>
        <p:spPr>
          <a:xfrm>
            <a:off x="6552671" y="877007"/>
            <a:ext cx="2230682" cy="1960619"/>
          </a:xfrm>
          <a:prstGeom prst="rect">
            <a:avLst/>
          </a:prstGeom>
        </p:spPr>
      </p:pic>
      <p:sp>
        <p:nvSpPr>
          <p:cNvPr id="5" name="TextBox 4">
            <a:extLst>
              <a:ext uri="{FF2B5EF4-FFF2-40B4-BE49-F238E27FC236}">
                <a16:creationId xmlns:a16="http://schemas.microsoft.com/office/drawing/2014/main" id="{08E0FCA8-4123-62BD-AE2C-CA5FDD19FAC2}"/>
              </a:ext>
            </a:extLst>
          </p:cNvPr>
          <p:cNvSpPr txBox="1"/>
          <p:nvPr/>
        </p:nvSpPr>
        <p:spPr>
          <a:xfrm>
            <a:off x="7800516" y="3426919"/>
            <a:ext cx="939681" cy="369332"/>
          </a:xfrm>
          <a:prstGeom prst="rect">
            <a:avLst/>
          </a:prstGeom>
          <a:noFill/>
        </p:spPr>
        <p:txBody>
          <a:bodyPr wrap="none" rtlCol="0">
            <a:spAutoFit/>
          </a:bodyPr>
          <a:lstStyle/>
          <a:p>
            <a:r>
              <a:rPr lang="en-US" dirty="0">
                <a:solidFill>
                  <a:srgbClr val="FF0000"/>
                </a:solidFill>
              </a:rPr>
              <a:t>B-Field</a:t>
            </a:r>
          </a:p>
        </p:txBody>
      </p:sp>
      <p:sp>
        <p:nvSpPr>
          <p:cNvPr id="11" name="Right Arrow 10">
            <a:extLst>
              <a:ext uri="{FF2B5EF4-FFF2-40B4-BE49-F238E27FC236}">
                <a16:creationId xmlns:a16="http://schemas.microsoft.com/office/drawing/2014/main" id="{6D4794AA-A413-3017-0CB2-4D90A748A147}"/>
              </a:ext>
            </a:extLst>
          </p:cNvPr>
          <p:cNvSpPr/>
          <p:nvPr/>
        </p:nvSpPr>
        <p:spPr>
          <a:xfrm>
            <a:off x="9160886" y="3581232"/>
            <a:ext cx="761351" cy="270412"/>
          </a:xfrm>
          <a:prstGeom prst="rightArrow">
            <a:avLst/>
          </a:prstGeom>
          <a:solidFill>
            <a:srgbClr val="0070C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D339C40-01AE-09D9-7182-7BAA4018F96F}"/>
              </a:ext>
            </a:extLst>
          </p:cNvPr>
          <p:cNvSpPr/>
          <p:nvPr/>
        </p:nvSpPr>
        <p:spPr>
          <a:xfrm>
            <a:off x="8967786" y="4775977"/>
            <a:ext cx="682035" cy="477649"/>
          </a:xfrm>
          <a:prstGeom prst="ellipse">
            <a:avLst/>
          </a:prstGeom>
          <a:noFill/>
          <a:ln w="381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99DEE28-CFED-5214-1AF3-657D317A0D88}"/>
              </a:ext>
            </a:extLst>
          </p:cNvPr>
          <p:cNvSpPr/>
          <p:nvPr/>
        </p:nvSpPr>
        <p:spPr>
          <a:xfrm>
            <a:off x="8799198" y="5788638"/>
            <a:ext cx="1182061" cy="494723"/>
          </a:xfrm>
          <a:prstGeom prst="ellipse">
            <a:avLst/>
          </a:prstGeom>
          <a:noFill/>
          <a:ln w="381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D4BAD2DE-101E-100F-1147-108E0FFCF54F}"/>
              </a:ext>
            </a:extLst>
          </p:cNvPr>
          <p:cNvSpPr/>
          <p:nvPr/>
        </p:nvSpPr>
        <p:spPr>
          <a:xfrm>
            <a:off x="8322906" y="2199486"/>
            <a:ext cx="761351" cy="263734"/>
          </a:xfrm>
          <a:prstGeom prst="rightArrow">
            <a:avLst/>
          </a:prstGeom>
          <a:solidFill>
            <a:srgbClr val="0070C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loud 22">
            <a:extLst>
              <a:ext uri="{FF2B5EF4-FFF2-40B4-BE49-F238E27FC236}">
                <a16:creationId xmlns:a16="http://schemas.microsoft.com/office/drawing/2014/main" id="{BAE17F6F-8A8C-00E6-BC20-652C51BCA1E4}"/>
              </a:ext>
            </a:extLst>
          </p:cNvPr>
          <p:cNvSpPr/>
          <p:nvPr/>
        </p:nvSpPr>
        <p:spPr>
          <a:xfrm>
            <a:off x="9340152" y="1972675"/>
            <a:ext cx="1728698" cy="717356"/>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E F T</a:t>
            </a:r>
          </a:p>
        </p:txBody>
      </p:sp>
      <p:sp>
        <p:nvSpPr>
          <p:cNvPr id="24" name="Cloud 23">
            <a:extLst>
              <a:ext uri="{FF2B5EF4-FFF2-40B4-BE49-F238E27FC236}">
                <a16:creationId xmlns:a16="http://schemas.microsoft.com/office/drawing/2014/main" id="{41382054-B21A-FCC0-4377-0DFBFFC4EE23}"/>
              </a:ext>
            </a:extLst>
          </p:cNvPr>
          <p:cNvSpPr/>
          <p:nvPr/>
        </p:nvSpPr>
        <p:spPr>
          <a:xfrm>
            <a:off x="10118715" y="3367208"/>
            <a:ext cx="1564829" cy="614059"/>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 - 2</a:t>
            </a:r>
          </a:p>
        </p:txBody>
      </p:sp>
      <p:sp>
        <p:nvSpPr>
          <p:cNvPr id="43" name="Date Placeholder 42">
            <a:extLst>
              <a:ext uri="{FF2B5EF4-FFF2-40B4-BE49-F238E27FC236}">
                <a16:creationId xmlns:a16="http://schemas.microsoft.com/office/drawing/2014/main" id="{D9873379-056C-E503-7FDF-70BA0CBA804B}"/>
              </a:ext>
            </a:extLst>
          </p:cNvPr>
          <p:cNvSpPr>
            <a:spLocks noGrp="1"/>
          </p:cNvSpPr>
          <p:nvPr>
            <p:ph type="dt" sz="half" idx="10"/>
          </p:nvPr>
        </p:nvSpPr>
        <p:spPr/>
        <p:txBody>
          <a:bodyPr/>
          <a:lstStyle/>
          <a:p>
            <a:r>
              <a:rPr lang="en-US"/>
              <a:t>11/6/2024</a:t>
            </a:r>
          </a:p>
        </p:txBody>
      </p:sp>
    </p:spTree>
    <p:extLst>
      <p:ext uri="{BB962C8B-B14F-4D97-AF65-F5344CB8AC3E}">
        <p14:creationId xmlns:p14="http://schemas.microsoft.com/office/powerpoint/2010/main" val="143549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B5FFE-7A39-ABDA-AB37-5514B26C2F5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8F5D499-2181-3FCC-AB5C-EB6E2E5EFA4C}"/>
              </a:ext>
            </a:extLst>
          </p:cNvPr>
          <p:cNvSpPr/>
          <p:nvPr/>
        </p:nvSpPr>
        <p:spPr>
          <a:xfrm>
            <a:off x="5645396" y="5169880"/>
            <a:ext cx="1828195" cy="15516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0266EDC8-2F66-9491-4797-0BA804C77A97}"/>
              </a:ext>
            </a:extLst>
          </p:cNvPr>
          <p:cNvSpPr>
            <a:spLocks noGrp="1"/>
          </p:cNvSpPr>
          <p:nvPr>
            <p:ph type="sldNum" sz="quarter" idx="12"/>
          </p:nvPr>
        </p:nvSpPr>
        <p:spPr/>
        <p:txBody>
          <a:bodyPr/>
          <a:lstStyle/>
          <a:p>
            <a:fld id="{D5908317-8C7E-3F45-A2AB-4955D084FD39}" type="slidenum">
              <a:rPr lang="en-US" smtClean="0"/>
              <a:t>20</a:t>
            </a:fld>
            <a:endParaRPr lang="en-US"/>
          </a:p>
        </p:txBody>
      </p:sp>
      <p:sp>
        <p:nvSpPr>
          <p:cNvPr id="9" name="TextBox 8">
            <a:extLst>
              <a:ext uri="{FF2B5EF4-FFF2-40B4-BE49-F238E27FC236}">
                <a16:creationId xmlns:a16="http://schemas.microsoft.com/office/drawing/2014/main" id="{986812CA-9184-EBA2-FD35-AEF26A8A3C6F}"/>
              </a:ext>
            </a:extLst>
          </p:cNvPr>
          <p:cNvSpPr txBox="1"/>
          <p:nvPr/>
        </p:nvSpPr>
        <p:spPr>
          <a:xfrm>
            <a:off x="2032000" y="532276"/>
            <a:ext cx="4554151" cy="3416320"/>
          </a:xfrm>
          <a:prstGeom prst="rect">
            <a:avLst/>
          </a:prstGeom>
          <a:noFill/>
          <a:ln w="57150">
            <a:solidFill>
              <a:srgbClr val="7030A0"/>
            </a:solidFill>
          </a:ln>
        </p:spPr>
        <p:txBody>
          <a:bodyPr wrap="square" rtlCol="0">
            <a:spAutoFit/>
          </a:bodyPr>
          <a:lstStyle/>
          <a:p>
            <a:pPr algn="ctr"/>
            <a:r>
              <a:rPr lang="en-US" sz="5400" dirty="0">
                <a:solidFill>
                  <a:srgbClr val="00B050"/>
                </a:solidFill>
              </a:rPr>
              <a:t>Anomalous magnetic moment g-2 of the tau</a:t>
            </a:r>
          </a:p>
        </p:txBody>
      </p:sp>
      <p:pic>
        <p:nvPicPr>
          <p:cNvPr id="10" name="Picture 9">
            <a:extLst>
              <a:ext uri="{FF2B5EF4-FFF2-40B4-BE49-F238E27FC236}">
                <a16:creationId xmlns:a16="http://schemas.microsoft.com/office/drawing/2014/main" id="{40EE512D-577D-51A3-F247-16E47E4C50BC}"/>
              </a:ext>
            </a:extLst>
          </p:cNvPr>
          <p:cNvPicPr>
            <a:picLocks noChangeAspect="1"/>
          </p:cNvPicPr>
          <p:nvPr/>
        </p:nvPicPr>
        <p:blipFill>
          <a:blip r:embed="rId3"/>
          <a:stretch>
            <a:fillRect/>
          </a:stretch>
        </p:blipFill>
        <p:spPr>
          <a:xfrm>
            <a:off x="580768" y="5170892"/>
            <a:ext cx="2854961" cy="1550620"/>
          </a:xfrm>
          <a:prstGeom prst="rect">
            <a:avLst/>
          </a:prstGeom>
          <a:ln>
            <a:solidFill>
              <a:schemeClr val="tx1"/>
            </a:solidFill>
          </a:ln>
        </p:spPr>
      </p:pic>
      <p:pic>
        <p:nvPicPr>
          <p:cNvPr id="12" name="Picture 11">
            <a:extLst>
              <a:ext uri="{FF2B5EF4-FFF2-40B4-BE49-F238E27FC236}">
                <a16:creationId xmlns:a16="http://schemas.microsoft.com/office/drawing/2014/main" id="{80C8E474-D1A0-ECAC-16A9-B20FF75FFE14}"/>
              </a:ext>
            </a:extLst>
          </p:cNvPr>
          <p:cNvPicPr>
            <a:picLocks noChangeAspect="1"/>
          </p:cNvPicPr>
          <p:nvPr/>
        </p:nvPicPr>
        <p:blipFill>
          <a:blip r:embed="rId4"/>
          <a:stretch>
            <a:fillRect/>
          </a:stretch>
        </p:blipFill>
        <p:spPr>
          <a:xfrm>
            <a:off x="3771611" y="5170893"/>
            <a:ext cx="1525270" cy="1550619"/>
          </a:xfrm>
          <a:prstGeom prst="rect">
            <a:avLst/>
          </a:prstGeom>
        </p:spPr>
      </p:pic>
      <p:pic>
        <p:nvPicPr>
          <p:cNvPr id="3" name="Picture 2">
            <a:extLst>
              <a:ext uri="{FF2B5EF4-FFF2-40B4-BE49-F238E27FC236}">
                <a16:creationId xmlns:a16="http://schemas.microsoft.com/office/drawing/2014/main" id="{0A170785-9937-DD72-B5D1-6848D0C783E1}"/>
              </a:ext>
            </a:extLst>
          </p:cNvPr>
          <p:cNvPicPr>
            <a:picLocks noChangeAspect="1"/>
          </p:cNvPicPr>
          <p:nvPr/>
        </p:nvPicPr>
        <p:blipFill>
          <a:blip r:embed="rId5"/>
          <a:stretch>
            <a:fillRect/>
          </a:stretch>
        </p:blipFill>
        <p:spPr>
          <a:xfrm>
            <a:off x="5756272" y="5301601"/>
            <a:ext cx="1462508" cy="759379"/>
          </a:xfrm>
          <a:prstGeom prst="rect">
            <a:avLst/>
          </a:prstGeom>
        </p:spPr>
      </p:pic>
      <p:pic>
        <p:nvPicPr>
          <p:cNvPr id="7" name="Picture 6" descr="A diagram of a circuit&#10;&#10;Description automatically generated">
            <a:extLst>
              <a:ext uri="{FF2B5EF4-FFF2-40B4-BE49-F238E27FC236}">
                <a16:creationId xmlns:a16="http://schemas.microsoft.com/office/drawing/2014/main" id="{57CE1FBD-8F82-DB00-D341-56374FCE2CC5}"/>
              </a:ext>
            </a:extLst>
          </p:cNvPr>
          <p:cNvPicPr>
            <a:picLocks noChangeAspect="1"/>
          </p:cNvPicPr>
          <p:nvPr/>
        </p:nvPicPr>
        <p:blipFill>
          <a:blip r:embed="rId6"/>
          <a:stretch>
            <a:fillRect/>
          </a:stretch>
        </p:blipFill>
        <p:spPr>
          <a:xfrm>
            <a:off x="9872541" y="5169880"/>
            <a:ext cx="1980687" cy="1551631"/>
          </a:xfrm>
          <a:prstGeom prst="rect">
            <a:avLst/>
          </a:prstGeom>
          <a:ln>
            <a:solidFill>
              <a:schemeClr val="tx1"/>
            </a:solidFill>
          </a:ln>
        </p:spPr>
      </p:pic>
      <p:pic>
        <p:nvPicPr>
          <p:cNvPr id="2" name="Picture 1">
            <a:extLst>
              <a:ext uri="{FF2B5EF4-FFF2-40B4-BE49-F238E27FC236}">
                <a16:creationId xmlns:a16="http://schemas.microsoft.com/office/drawing/2014/main" id="{A6E9851B-324F-2898-F1C1-6B91A52DFBAB}"/>
              </a:ext>
            </a:extLst>
          </p:cNvPr>
          <p:cNvPicPr>
            <a:picLocks noChangeAspect="1"/>
          </p:cNvPicPr>
          <p:nvPr/>
        </p:nvPicPr>
        <p:blipFill>
          <a:blip r:embed="rId7"/>
          <a:stretch>
            <a:fillRect/>
          </a:stretch>
        </p:blipFill>
        <p:spPr>
          <a:xfrm>
            <a:off x="5700370" y="6023166"/>
            <a:ext cx="1065649" cy="674461"/>
          </a:xfrm>
          <a:prstGeom prst="rect">
            <a:avLst/>
          </a:prstGeom>
        </p:spPr>
      </p:pic>
      <p:sp>
        <p:nvSpPr>
          <p:cNvPr id="4" name="Oval 3">
            <a:extLst>
              <a:ext uri="{FF2B5EF4-FFF2-40B4-BE49-F238E27FC236}">
                <a16:creationId xmlns:a16="http://schemas.microsoft.com/office/drawing/2014/main" id="{E21FBDAB-3F9E-49E8-25A9-3FF8338C51E2}"/>
              </a:ext>
            </a:extLst>
          </p:cNvPr>
          <p:cNvSpPr/>
          <p:nvPr/>
        </p:nvSpPr>
        <p:spPr>
          <a:xfrm>
            <a:off x="5752096" y="6189877"/>
            <a:ext cx="355543" cy="33641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a:extLst>
              <a:ext uri="{FF2B5EF4-FFF2-40B4-BE49-F238E27FC236}">
                <a16:creationId xmlns:a16="http://schemas.microsoft.com/office/drawing/2014/main" id="{0E7150CC-DB79-4124-C7B9-28F9F002AD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1532" y="5169881"/>
            <a:ext cx="1828196" cy="15516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descr="A graph with numbers and letters&#10;&#10;Description automatically generated">
            <a:extLst>
              <a:ext uri="{FF2B5EF4-FFF2-40B4-BE49-F238E27FC236}">
                <a16:creationId xmlns:a16="http://schemas.microsoft.com/office/drawing/2014/main" id="{F2FBD3F6-C314-A2C7-EE10-B5CD7C1952F5}"/>
              </a:ext>
            </a:extLst>
          </p:cNvPr>
          <p:cNvPicPr>
            <a:picLocks noChangeAspect="1"/>
          </p:cNvPicPr>
          <p:nvPr/>
        </p:nvPicPr>
        <p:blipFill>
          <a:blip r:embed="rId9"/>
          <a:stretch>
            <a:fillRect/>
          </a:stretch>
        </p:blipFill>
        <p:spPr>
          <a:xfrm>
            <a:off x="6766019" y="532276"/>
            <a:ext cx="4787143" cy="3416320"/>
          </a:xfrm>
          <a:prstGeom prst="rect">
            <a:avLst/>
          </a:prstGeom>
          <a:ln w="38100">
            <a:solidFill>
              <a:schemeClr val="tx1"/>
            </a:solidFill>
          </a:ln>
        </p:spPr>
      </p:pic>
      <p:sp>
        <p:nvSpPr>
          <p:cNvPr id="14" name="TextBox 13">
            <a:extLst>
              <a:ext uri="{FF2B5EF4-FFF2-40B4-BE49-F238E27FC236}">
                <a16:creationId xmlns:a16="http://schemas.microsoft.com/office/drawing/2014/main" id="{5B62ECBF-95BC-9EAB-E2AB-D378A685774A}"/>
              </a:ext>
            </a:extLst>
          </p:cNvPr>
          <p:cNvSpPr txBox="1"/>
          <p:nvPr/>
        </p:nvSpPr>
        <p:spPr>
          <a:xfrm>
            <a:off x="6016918" y="6017538"/>
            <a:ext cx="364432" cy="369332"/>
          </a:xfrm>
          <a:prstGeom prst="rect">
            <a:avLst/>
          </a:prstGeom>
          <a:noFill/>
        </p:spPr>
        <p:txBody>
          <a:bodyPr wrap="square" rtlCol="0">
            <a:spAutoFit/>
          </a:bodyPr>
          <a:lstStyle/>
          <a:p>
            <a:r>
              <a:rPr lang="en-US" dirty="0">
                <a:latin typeface="Menlo" panose="020B0609030804020204" pitchFamily="49" charset="0"/>
                <a:ea typeface="Menlo" panose="020B0609030804020204" pitchFamily="49" charset="0"/>
                <a:cs typeface="Menlo" panose="020B0609030804020204" pitchFamily="49" charset="0"/>
              </a:rPr>
              <a:t>~</a:t>
            </a:r>
          </a:p>
        </p:txBody>
      </p:sp>
    </p:spTree>
    <p:extLst>
      <p:ext uri="{BB962C8B-B14F-4D97-AF65-F5344CB8AC3E}">
        <p14:creationId xmlns:p14="http://schemas.microsoft.com/office/powerpoint/2010/main" val="1920306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different types of graphs&#10;&#10;Description automatically generated with medium confidence">
            <a:extLst>
              <a:ext uri="{FF2B5EF4-FFF2-40B4-BE49-F238E27FC236}">
                <a16:creationId xmlns:a16="http://schemas.microsoft.com/office/drawing/2014/main" id="{87BF0EB2-D497-9884-6A77-2CF1A6B69815}"/>
              </a:ext>
            </a:extLst>
          </p:cNvPr>
          <p:cNvPicPr>
            <a:picLocks noChangeAspect="1"/>
          </p:cNvPicPr>
          <p:nvPr/>
        </p:nvPicPr>
        <p:blipFill>
          <a:blip r:embed="rId3"/>
          <a:stretch>
            <a:fillRect/>
          </a:stretch>
        </p:blipFill>
        <p:spPr>
          <a:xfrm>
            <a:off x="222800" y="1725770"/>
            <a:ext cx="7107410" cy="4990969"/>
          </a:xfrm>
          <a:prstGeom prst="rect">
            <a:avLst/>
          </a:prstGeom>
        </p:spPr>
      </p:pic>
      <p:sp>
        <p:nvSpPr>
          <p:cNvPr id="2" name="Date Placeholder 1">
            <a:extLst>
              <a:ext uri="{FF2B5EF4-FFF2-40B4-BE49-F238E27FC236}">
                <a16:creationId xmlns:a16="http://schemas.microsoft.com/office/drawing/2014/main" id="{B7C42CBD-4858-440B-826A-07036B76D206}"/>
              </a:ext>
            </a:extLst>
          </p:cNvPr>
          <p:cNvSpPr>
            <a:spLocks noGrp="1"/>
          </p:cNvSpPr>
          <p:nvPr>
            <p:ph type="dt" sz="half" idx="10"/>
          </p:nvPr>
        </p:nvSpPr>
        <p:spPr/>
        <p:txBody>
          <a:bodyPr/>
          <a:lstStyle/>
          <a:p>
            <a:r>
              <a:rPr lang="en-US"/>
              <a:t>11/6/2024</a:t>
            </a:r>
          </a:p>
        </p:txBody>
      </p:sp>
      <p:sp>
        <p:nvSpPr>
          <p:cNvPr id="4" name="Slide Number Placeholder 3">
            <a:extLst>
              <a:ext uri="{FF2B5EF4-FFF2-40B4-BE49-F238E27FC236}">
                <a16:creationId xmlns:a16="http://schemas.microsoft.com/office/drawing/2014/main" id="{C4473B3D-A932-93A4-D827-1988388E2BD8}"/>
              </a:ext>
            </a:extLst>
          </p:cNvPr>
          <p:cNvSpPr>
            <a:spLocks noGrp="1"/>
          </p:cNvSpPr>
          <p:nvPr>
            <p:ph type="sldNum" sz="quarter" idx="12"/>
          </p:nvPr>
        </p:nvSpPr>
        <p:spPr/>
        <p:txBody>
          <a:bodyPr/>
          <a:lstStyle/>
          <a:p>
            <a:fld id="{D5908317-8C7E-3F45-A2AB-4955D084FD39}" type="slidenum">
              <a:rPr lang="en-US" smtClean="0"/>
              <a:t>21</a:t>
            </a:fld>
            <a:endParaRPr lang="en-US"/>
          </a:p>
        </p:txBody>
      </p:sp>
      <p:sp>
        <p:nvSpPr>
          <p:cNvPr id="5" name="Title 4">
            <a:extLst>
              <a:ext uri="{FF2B5EF4-FFF2-40B4-BE49-F238E27FC236}">
                <a16:creationId xmlns:a16="http://schemas.microsoft.com/office/drawing/2014/main" id="{6B5FF529-8E26-5B00-B50D-0DC6E7A67187}"/>
              </a:ext>
            </a:extLst>
          </p:cNvPr>
          <p:cNvSpPr>
            <a:spLocks noGrp="1"/>
          </p:cNvSpPr>
          <p:nvPr>
            <p:ph type="title"/>
          </p:nvPr>
        </p:nvSpPr>
        <p:spPr>
          <a:xfrm>
            <a:off x="278549" y="367983"/>
            <a:ext cx="8006852" cy="1263453"/>
          </a:xfrm>
          <a:noFill/>
          <a:ln w="28575">
            <a:solidFill>
              <a:schemeClr val="tx1"/>
            </a:solid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sz="6600" cap="none" dirty="0">
                <a:solidFill>
                  <a:schemeClr val="tx1">
                    <a:lumMod val="85000"/>
                    <a:lumOff val="15000"/>
                  </a:schemeClr>
                </a:solidFill>
                <a:latin typeface="Symbol" pitchFamily="2" charset="2"/>
              </a:rPr>
              <a:t>gg </a:t>
            </a:r>
            <a:r>
              <a:rPr lang="en-US" sz="4000" cap="none" dirty="0">
                <a:solidFill>
                  <a:schemeClr val="tx1">
                    <a:lumMod val="85000"/>
                    <a:lumOff val="15000"/>
                  </a:schemeClr>
                </a:solidFill>
                <a:latin typeface="Symbol" pitchFamily="2" charset="2"/>
                <a:sym typeface="Wingdings" pitchFamily="2" charset="2"/>
              </a:rPr>
              <a:t></a:t>
            </a:r>
            <a:r>
              <a:rPr lang="en-US" sz="6600" cap="none" dirty="0">
                <a:solidFill>
                  <a:schemeClr val="tx1">
                    <a:lumMod val="85000"/>
                    <a:lumOff val="15000"/>
                  </a:schemeClr>
                </a:solidFill>
                <a:latin typeface="Symbol" pitchFamily="2" charset="2"/>
                <a:sym typeface="Wingdings" pitchFamily="2" charset="2"/>
              </a:rPr>
              <a:t> </a:t>
            </a:r>
            <a:r>
              <a:rPr lang="en-US" sz="6600" cap="none" dirty="0" err="1">
                <a:solidFill>
                  <a:schemeClr val="tx1">
                    <a:lumMod val="85000"/>
                    <a:lumOff val="15000"/>
                  </a:schemeClr>
                </a:solidFill>
                <a:latin typeface="Symbol" pitchFamily="2" charset="2"/>
                <a:sym typeface="Wingdings" pitchFamily="2" charset="2"/>
              </a:rPr>
              <a:t>tt</a:t>
            </a:r>
            <a:r>
              <a:rPr lang="en-US" sz="6600" cap="none" dirty="0">
                <a:solidFill>
                  <a:schemeClr val="tx1">
                    <a:lumMod val="85000"/>
                    <a:lumOff val="15000"/>
                  </a:schemeClr>
                </a:solidFill>
                <a:latin typeface="Symbol" pitchFamily="2" charset="2"/>
                <a:sym typeface="Wingdings" pitchFamily="2" charset="2"/>
              </a:rPr>
              <a:t>:  </a:t>
            </a:r>
            <a:r>
              <a:rPr lang="en-US" sz="6600" cap="none" dirty="0">
                <a:solidFill>
                  <a:schemeClr val="tx1">
                    <a:lumMod val="85000"/>
                    <a:lumOff val="15000"/>
                  </a:schemeClr>
                </a:solidFill>
                <a:latin typeface="Menlo" panose="020B0609030804020204" pitchFamily="49" charset="0"/>
                <a:ea typeface="Menlo" panose="020B0609030804020204" pitchFamily="49" charset="0"/>
                <a:cs typeface="Menlo" panose="020B0609030804020204" pitchFamily="49" charset="0"/>
                <a:sym typeface="Wingdings" pitchFamily="2" charset="2"/>
              </a:rPr>
              <a:t>g</a:t>
            </a:r>
            <a:r>
              <a:rPr lang="en-US" sz="6600" cap="none" dirty="0">
                <a:solidFill>
                  <a:schemeClr val="tx1">
                    <a:lumMod val="85000"/>
                    <a:lumOff val="15000"/>
                  </a:schemeClr>
                </a:solidFill>
                <a:latin typeface="Cambria Math" panose="02040503050406030204" pitchFamily="18" charset="0"/>
                <a:ea typeface="Cambria Math" panose="02040503050406030204" pitchFamily="18" charset="0"/>
                <a:sym typeface="Wingdings" pitchFamily="2" charset="2"/>
              </a:rPr>
              <a:t>-2</a:t>
            </a:r>
            <a:r>
              <a:rPr lang="en-US" sz="6600" cap="none" dirty="0">
                <a:solidFill>
                  <a:schemeClr val="tx1">
                    <a:lumMod val="85000"/>
                    <a:lumOff val="15000"/>
                  </a:schemeClr>
                </a:solidFill>
                <a:sym typeface="Wingdings" pitchFamily="2" charset="2"/>
              </a:rPr>
              <a:t>  </a:t>
            </a:r>
            <a:r>
              <a:rPr lang="en-US" sz="6600" cap="none" dirty="0">
                <a:solidFill>
                  <a:schemeClr val="tx1">
                    <a:lumMod val="85000"/>
                    <a:lumOff val="15000"/>
                  </a:schemeClr>
                </a:solidFill>
                <a:latin typeface="Cambria Math" panose="02040503050406030204" pitchFamily="18" charset="0"/>
                <a:ea typeface="Cambria Math" panose="02040503050406030204" pitchFamily="18" charset="0"/>
                <a:sym typeface="Wingdings" pitchFamily="2" charset="2"/>
              </a:rPr>
              <a:t>of  the  </a:t>
            </a:r>
            <a:r>
              <a:rPr lang="en-US" sz="6600" dirty="0">
                <a:solidFill>
                  <a:schemeClr val="tx1">
                    <a:lumMod val="85000"/>
                    <a:lumOff val="15000"/>
                  </a:schemeClr>
                </a:solidFill>
                <a:latin typeface="Symbol" pitchFamily="2" charset="2"/>
                <a:sym typeface="Wingdings" pitchFamily="2" charset="2"/>
              </a:rPr>
              <a:t>t</a:t>
            </a:r>
            <a:endParaRPr lang="en-US" sz="6600" dirty="0">
              <a:solidFill>
                <a:schemeClr val="tx1">
                  <a:lumMod val="85000"/>
                  <a:lumOff val="15000"/>
                </a:schemeClr>
              </a:solidFill>
            </a:endParaRPr>
          </a:p>
        </p:txBody>
      </p:sp>
      <p:pic>
        <p:nvPicPr>
          <p:cNvPr id="9" name="Picture 8" descr="A graph with numbers and text&#10;&#10;Description automatically generated">
            <a:extLst>
              <a:ext uri="{FF2B5EF4-FFF2-40B4-BE49-F238E27FC236}">
                <a16:creationId xmlns:a16="http://schemas.microsoft.com/office/drawing/2014/main" id="{844B6D65-AC8A-FCD2-A9DC-CAFD67715FBB}"/>
              </a:ext>
            </a:extLst>
          </p:cNvPr>
          <p:cNvPicPr>
            <a:picLocks noChangeAspect="1"/>
          </p:cNvPicPr>
          <p:nvPr/>
        </p:nvPicPr>
        <p:blipFill>
          <a:blip r:embed="rId4"/>
          <a:stretch>
            <a:fillRect/>
          </a:stretch>
        </p:blipFill>
        <p:spPr>
          <a:xfrm>
            <a:off x="7374578" y="2217397"/>
            <a:ext cx="4620510" cy="4514476"/>
          </a:xfrm>
          <a:prstGeom prst="rect">
            <a:avLst/>
          </a:prstGeom>
        </p:spPr>
      </p:pic>
      <p:pic>
        <p:nvPicPr>
          <p:cNvPr id="14" name="Picture 13">
            <a:extLst>
              <a:ext uri="{FF2B5EF4-FFF2-40B4-BE49-F238E27FC236}">
                <a16:creationId xmlns:a16="http://schemas.microsoft.com/office/drawing/2014/main" id="{3475657C-CCB0-3123-2916-BCCED8B26838}"/>
              </a:ext>
            </a:extLst>
          </p:cNvPr>
          <p:cNvPicPr>
            <a:picLocks noChangeAspect="1"/>
          </p:cNvPicPr>
          <p:nvPr/>
        </p:nvPicPr>
        <p:blipFill>
          <a:blip r:embed="rId5"/>
          <a:stretch>
            <a:fillRect/>
          </a:stretch>
        </p:blipFill>
        <p:spPr>
          <a:xfrm>
            <a:off x="7500735" y="2209377"/>
            <a:ext cx="609600" cy="609600"/>
          </a:xfrm>
          <a:prstGeom prst="rect">
            <a:avLst/>
          </a:prstGeom>
        </p:spPr>
      </p:pic>
      <p:pic>
        <p:nvPicPr>
          <p:cNvPr id="18" name="Picture 17">
            <a:extLst>
              <a:ext uri="{FF2B5EF4-FFF2-40B4-BE49-F238E27FC236}">
                <a16:creationId xmlns:a16="http://schemas.microsoft.com/office/drawing/2014/main" id="{3B4442A9-36BF-4E0D-7F6B-3794CD51F23A}"/>
              </a:ext>
            </a:extLst>
          </p:cNvPr>
          <p:cNvPicPr>
            <a:picLocks noChangeAspect="1"/>
          </p:cNvPicPr>
          <p:nvPr/>
        </p:nvPicPr>
        <p:blipFill>
          <a:blip r:embed="rId6"/>
          <a:stretch>
            <a:fillRect/>
          </a:stretch>
        </p:blipFill>
        <p:spPr>
          <a:xfrm>
            <a:off x="8815277" y="650392"/>
            <a:ext cx="3225800" cy="1382611"/>
          </a:xfrm>
          <a:prstGeom prst="rect">
            <a:avLst/>
          </a:prstGeom>
        </p:spPr>
      </p:pic>
      <p:pic>
        <p:nvPicPr>
          <p:cNvPr id="16" name="Picture 15" descr="A blue text on a white background&#10;&#10;Description automatically generated">
            <a:extLst>
              <a:ext uri="{FF2B5EF4-FFF2-40B4-BE49-F238E27FC236}">
                <a16:creationId xmlns:a16="http://schemas.microsoft.com/office/drawing/2014/main" id="{1F533453-52F4-43F6-4134-97BDF847F3C6}"/>
              </a:ext>
            </a:extLst>
          </p:cNvPr>
          <p:cNvPicPr>
            <a:picLocks noChangeAspect="1"/>
          </p:cNvPicPr>
          <p:nvPr/>
        </p:nvPicPr>
        <p:blipFill>
          <a:blip r:embed="rId7"/>
          <a:stretch>
            <a:fillRect/>
          </a:stretch>
        </p:blipFill>
        <p:spPr>
          <a:xfrm>
            <a:off x="6347821" y="1738506"/>
            <a:ext cx="1955800" cy="444500"/>
          </a:xfrm>
          <a:prstGeom prst="rect">
            <a:avLst/>
          </a:prstGeom>
        </p:spPr>
      </p:pic>
      <p:pic>
        <p:nvPicPr>
          <p:cNvPr id="22" name="Picture 21" descr="A number with black text&#10;&#10;Description automatically generated with medium confidence">
            <a:extLst>
              <a:ext uri="{FF2B5EF4-FFF2-40B4-BE49-F238E27FC236}">
                <a16:creationId xmlns:a16="http://schemas.microsoft.com/office/drawing/2014/main" id="{1EB68297-6F92-B228-9C34-EB9E0C4FBB58}"/>
              </a:ext>
            </a:extLst>
          </p:cNvPr>
          <p:cNvPicPr>
            <a:picLocks noChangeAspect="1"/>
          </p:cNvPicPr>
          <p:nvPr/>
        </p:nvPicPr>
        <p:blipFill>
          <a:blip r:embed="rId8"/>
          <a:stretch>
            <a:fillRect/>
          </a:stretch>
        </p:blipFill>
        <p:spPr>
          <a:xfrm>
            <a:off x="9314131" y="276806"/>
            <a:ext cx="2606979" cy="549579"/>
          </a:xfrm>
          <a:prstGeom prst="rect">
            <a:avLst/>
          </a:prstGeom>
        </p:spPr>
      </p:pic>
      <p:sp>
        <p:nvSpPr>
          <p:cNvPr id="23" name="TextBox 22">
            <a:extLst>
              <a:ext uri="{FF2B5EF4-FFF2-40B4-BE49-F238E27FC236}">
                <a16:creationId xmlns:a16="http://schemas.microsoft.com/office/drawing/2014/main" id="{131B118B-7C95-2E98-F7E4-91EE218E1A3D}"/>
              </a:ext>
            </a:extLst>
          </p:cNvPr>
          <p:cNvSpPr txBox="1"/>
          <p:nvPr/>
        </p:nvSpPr>
        <p:spPr>
          <a:xfrm>
            <a:off x="9008150" y="428504"/>
            <a:ext cx="546945" cy="369332"/>
          </a:xfrm>
          <a:prstGeom prst="rect">
            <a:avLst/>
          </a:prstGeom>
          <a:noFill/>
        </p:spPr>
        <p:txBody>
          <a:bodyPr wrap="none" rtlCol="0">
            <a:spAutoFit/>
          </a:bodyPr>
          <a:lstStyle/>
          <a:p>
            <a:r>
              <a:rPr lang="en-US" dirty="0">
                <a:latin typeface="Cambria Math" panose="02040503050406030204" pitchFamily="18" charset="0"/>
                <a:ea typeface="Cambria Math" panose="02040503050406030204" pitchFamily="18" charset="0"/>
              </a:rPr>
              <a:t>SM:</a:t>
            </a:r>
          </a:p>
        </p:txBody>
      </p:sp>
      <p:sp>
        <p:nvSpPr>
          <p:cNvPr id="24" name="Rectangle 23">
            <a:extLst>
              <a:ext uri="{FF2B5EF4-FFF2-40B4-BE49-F238E27FC236}">
                <a16:creationId xmlns:a16="http://schemas.microsoft.com/office/drawing/2014/main" id="{29D838ED-A8FB-6F02-4AF8-84A546E5912D}"/>
              </a:ext>
            </a:extLst>
          </p:cNvPr>
          <p:cNvSpPr/>
          <p:nvPr/>
        </p:nvSpPr>
        <p:spPr>
          <a:xfrm>
            <a:off x="8951912" y="367983"/>
            <a:ext cx="2969199" cy="44263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8389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2DBB0-40C2-50E4-8E95-CE02A13E36DC}"/>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3E1FAC9-0577-4F46-A15F-D8E4E8E451DA}"/>
              </a:ext>
            </a:extLst>
          </p:cNvPr>
          <p:cNvSpPr>
            <a:spLocks noGrp="1"/>
          </p:cNvSpPr>
          <p:nvPr>
            <p:ph type="sldNum" sz="quarter" idx="12"/>
          </p:nvPr>
        </p:nvSpPr>
        <p:spPr/>
        <p:txBody>
          <a:bodyPr/>
          <a:lstStyle/>
          <a:p>
            <a:fld id="{D5908317-8C7E-3F45-A2AB-4955D084FD39}" type="slidenum">
              <a:rPr lang="en-US" smtClean="0"/>
              <a:t>22</a:t>
            </a:fld>
            <a:endParaRPr lang="en-US"/>
          </a:p>
        </p:txBody>
      </p:sp>
      <p:sp>
        <p:nvSpPr>
          <p:cNvPr id="9" name="TextBox 8">
            <a:extLst>
              <a:ext uri="{FF2B5EF4-FFF2-40B4-BE49-F238E27FC236}">
                <a16:creationId xmlns:a16="http://schemas.microsoft.com/office/drawing/2014/main" id="{01B1EFD9-1297-EA9A-27B6-B6F1DFF2AACD}"/>
              </a:ext>
            </a:extLst>
          </p:cNvPr>
          <p:cNvSpPr txBox="1"/>
          <p:nvPr/>
        </p:nvSpPr>
        <p:spPr>
          <a:xfrm>
            <a:off x="501757" y="775388"/>
            <a:ext cx="7491359" cy="3416320"/>
          </a:xfrm>
          <a:prstGeom prst="rect">
            <a:avLst/>
          </a:prstGeom>
          <a:solidFill>
            <a:schemeClr val="bg1"/>
          </a:solidFill>
          <a:ln w="57150">
            <a:solidFill>
              <a:srgbClr val="7030A0"/>
            </a:solidFill>
          </a:ln>
        </p:spPr>
        <p:txBody>
          <a:bodyPr wrap="square" rtlCol="0">
            <a:spAutoFit/>
          </a:bodyPr>
          <a:lstStyle/>
          <a:p>
            <a:pPr algn="ctr"/>
            <a:r>
              <a:rPr lang="en-US" sz="5400" dirty="0">
                <a:solidFill>
                  <a:srgbClr val="00B050"/>
                </a:solidFill>
              </a:rPr>
              <a:t>Lepton Universality </a:t>
            </a:r>
          </a:p>
          <a:p>
            <a:pPr algn="ctr"/>
            <a:r>
              <a:rPr lang="en-US" sz="5400" dirty="0">
                <a:solidFill>
                  <a:srgbClr val="00B050"/>
                </a:solidFill>
              </a:rPr>
              <a:t>&amp; </a:t>
            </a:r>
          </a:p>
          <a:p>
            <a:pPr algn="ctr"/>
            <a:r>
              <a:rPr lang="en-US" sz="5400" dirty="0">
                <a:solidFill>
                  <a:srgbClr val="00B050"/>
                </a:solidFill>
              </a:rPr>
              <a:t>Hadronic decays of the W-boson &amp; Unitarity</a:t>
            </a:r>
            <a:endParaRPr lang="en-US" sz="6600" dirty="0">
              <a:solidFill>
                <a:srgbClr val="00B050"/>
              </a:solidFill>
            </a:endParaRPr>
          </a:p>
        </p:txBody>
      </p:sp>
      <p:pic>
        <p:nvPicPr>
          <p:cNvPr id="10" name="Picture 9">
            <a:extLst>
              <a:ext uri="{FF2B5EF4-FFF2-40B4-BE49-F238E27FC236}">
                <a16:creationId xmlns:a16="http://schemas.microsoft.com/office/drawing/2014/main" id="{B57B653E-B3E8-5ACB-4DF7-B1AD3737594C}"/>
              </a:ext>
            </a:extLst>
          </p:cNvPr>
          <p:cNvPicPr>
            <a:picLocks noChangeAspect="1"/>
          </p:cNvPicPr>
          <p:nvPr/>
        </p:nvPicPr>
        <p:blipFill>
          <a:blip r:embed="rId3"/>
          <a:stretch>
            <a:fillRect/>
          </a:stretch>
        </p:blipFill>
        <p:spPr>
          <a:xfrm>
            <a:off x="2350747" y="5167761"/>
            <a:ext cx="2753112" cy="1496277"/>
          </a:xfrm>
          <a:prstGeom prst="rect">
            <a:avLst/>
          </a:prstGeom>
          <a:ln>
            <a:solidFill>
              <a:schemeClr val="tx1"/>
            </a:solidFill>
          </a:ln>
        </p:spPr>
      </p:pic>
      <p:pic>
        <p:nvPicPr>
          <p:cNvPr id="12" name="Picture 11">
            <a:extLst>
              <a:ext uri="{FF2B5EF4-FFF2-40B4-BE49-F238E27FC236}">
                <a16:creationId xmlns:a16="http://schemas.microsoft.com/office/drawing/2014/main" id="{84CA0D86-30C8-79DF-4C64-FEE22BB822D3}"/>
              </a:ext>
            </a:extLst>
          </p:cNvPr>
          <p:cNvPicPr>
            <a:picLocks noChangeAspect="1"/>
          </p:cNvPicPr>
          <p:nvPr/>
        </p:nvPicPr>
        <p:blipFill>
          <a:blip r:embed="rId4"/>
          <a:stretch>
            <a:fillRect/>
          </a:stretch>
        </p:blipFill>
        <p:spPr>
          <a:xfrm>
            <a:off x="648744" y="5154654"/>
            <a:ext cx="1509384" cy="1509384"/>
          </a:xfrm>
          <a:prstGeom prst="rect">
            <a:avLst/>
          </a:prstGeom>
        </p:spPr>
      </p:pic>
      <p:pic>
        <p:nvPicPr>
          <p:cNvPr id="11" name="Picture 10" descr="A diagram of a mathematical equation&#10;&#10;Description automatically generated">
            <a:extLst>
              <a:ext uri="{FF2B5EF4-FFF2-40B4-BE49-F238E27FC236}">
                <a16:creationId xmlns:a16="http://schemas.microsoft.com/office/drawing/2014/main" id="{5D33293E-7791-E760-D56C-0EB9C87C5CDC}"/>
              </a:ext>
            </a:extLst>
          </p:cNvPr>
          <p:cNvPicPr>
            <a:picLocks noChangeAspect="1"/>
          </p:cNvPicPr>
          <p:nvPr/>
        </p:nvPicPr>
        <p:blipFill>
          <a:blip r:embed="rId5"/>
          <a:stretch>
            <a:fillRect/>
          </a:stretch>
        </p:blipFill>
        <p:spPr>
          <a:xfrm>
            <a:off x="8630291" y="775388"/>
            <a:ext cx="3096379" cy="1829924"/>
          </a:xfrm>
          <a:prstGeom prst="rect">
            <a:avLst/>
          </a:prstGeom>
          <a:ln w="28575">
            <a:solidFill>
              <a:schemeClr val="tx1"/>
            </a:solidFill>
          </a:ln>
        </p:spPr>
      </p:pic>
      <p:pic>
        <p:nvPicPr>
          <p:cNvPr id="15" name="Picture 14" descr="A group of black letters&#10;&#10;Description automatically generated">
            <a:extLst>
              <a:ext uri="{FF2B5EF4-FFF2-40B4-BE49-F238E27FC236}">
                <a16:creationId xmlns:a16="http://schemas.microsoft.com/office/drawing/2014/main" id="{88681B9F-E178-3F0F-1FCB-A01FD030A6F3}"/>
              </a:ext>
            </a:extLst>
          </p:cNvPr>
          <p:cNvPicPr>
            <a:picLocks noChangeAspect="1"/>
          </p:cNvPicPr>
          <p:nvPr/>
        </p:nvPicPr>
        <p:blipFill>
          <a:blip r:embed="rId6"/>
          <a:stretch>
            <a:fillRect/>
          </a:stretch>
        </p:blipFill>
        <p:spPr>
          <a:xfrm>
            <a:off x="8519931" y="2742729"/>
            <a:ext cx="3238215" cy="1552044"/>
          </a:xfrm>
          <a:prstGeom prst="rect">
            <a:avLst/>
          </a:prstGeom>
        </p:spPr>
      </p:pic>
      <p:pic>
        <p:nvPicPr>
          <p:cNvPr id="16" name="Picture 15">
            <a:extLst>
              <a:ext uri="{FF2B5EF4-FFF2-40B4-BE49-F238E27FC236}">
                <a16:creationId xmlns:a16="http://schemas.microsoft.com/office/drawing/2014/main" id="{BC88272A-7BAC-AC7D-CAE5-0A7A4FA4A03E}"/>
              </a:ext>
            </a:extLst>
          </p:cNvPr>
          <p:cNvPicPr>
            <a:picLocks noChangeAspect="1"/>
          </p:cNvPicPr>
          <p:nvPr/>
        </p:nvPicPr>
        <p:blipFill>
          <a:blip r:embed="rId7"/>
          <a:stretch>
            <a:fillRect/>
          </a:stretch>
        </p:blipFill>
        <p:spPr>
          <a:xfrm>
            <a:off x="6463989" y="5134984"/>
            <a:ext cx="2450090" cy="1470054"/>
          </a:xfrm>
          <a:prstGeom prst="rect">
            <a:avLst/>
          </a:prstGeom>
          <a:ln>
            <a:solidFill>
              <a:schemeClr val="tx1"/>
            </a:solidFill>
          </a:ln>
        </p:spPr>
      </p:pic>
      <p:sp>
        <p:nvSpPr>
          <p:cNvPr id="17" name="Left Arrow 16">
            <a:extLst>
              <a:ext uri="{FF2B5EF4-FFF2-40B4-BE49-F238E27FC236}">
                <a16:creationId xmlns:a16="http://schemas.microsoft.com/office/drawing/2014/main" id="{3FD113ED-AC2E-3681-A2C6-F2C5686DEAFA}"/>
              </a:ext>
            </a:extLst>
          </p:cNvPr>
          <p:cNvSpPr/>
          <p:nvPr/>
        </p:nvSpPr>
        <p:spPr>
          <a:xfrm>
            <a:off x="9001368" y="5102208"/>
            <a:ext cx="2972706" cy="15356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More in the flavor physics talks</a:t>
            </a:r>
          </a:p>
        </p:txBody>
      </p:sp>
    </p:spTree>
    <p:extLst>
      <p:ext uri="{BB962C8B-B14F-4D97-AF65-F5344CB8AC3E}">
        <p14:creationId xmlns:p14="http://schemas.microsoft.com/office/powerpoint/2010/main" val="63771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number with black numbers&#10;&#10;Description automatically generated">
            <a:extLst>
              <a:ext uri="{FF2B5EF4-FFF2-40B4-BE49-F238E27FC236}">
                <a16:creationId xmlns:a16="http://schemas.microsoft.com/office/drawing/2014/main" id="{98E55A76-4595-66A8-9FD0-510FF0B94A6F}"/>
              </a:ext>
            </a:extLst>
          </p:cNvPr>
          <p:cNvPicPr>
            <a:picLocks noChangeAspect="1"/>
          </p:cNvPicPr>
          <p:nvPr/>
        </p:nvPicPr>
        <p:blipFill>
          <a:blip r:embed="rId3"/>
          <a:stretch>
            <a:fillRect/>
          </a:stretch>
        </p:blipFill>
        <p:spPr>
          <a:xfrm>
            <a:off x="5074503" y="2777463"/>
            <a:ext cx="2799581" cy="555473"/>
          </a:xfrm>
          <a:prstGeom prst="rect">
            <a:avLst/>
          </a:prstGeom>
        </p:spPr>
      </p:pic>
      <p:sp>
        <p:nvSpPr>
          <p:cNvPr id="18" name="Content Placeholder 17">
            <a:extLst>
              <a:ext uri="{FF2B5EF4-FFF2-40B4-BE49-F238E27FC236}">
                <a16:creationId xmlns:a16="http://schemas.microsoft.com/office/drawing/2014/main" id="{F633AF0C-9FC5-6485-D137-B448E0DF7ECC}"/>
              </a:ext>
            </a:extLst>
          </p:cNvPr>
          <p:cNvSpPr>
            <a:spLocks noGrp="1"/>
          </p:cNvSpPr>
          <p:nvPr>
            <p:ph sz="half" idx="1"/>
          </p:nvPr>
        </p:nvSpPr>
        <p:spPr>
          <a:xfrm>
            <a:off x="171740" y="1232274"/>
            <a:ext cx="7717159" cy="3977640"/>
          </a:xfrm>
        </p:spPr>
        <p:txBody>
          <a:bodyPr/>
          <a:lstStyle/>
          <a:p>
            <a:pPr marL="0" indent="0" algn="ctr">
              <a:buNone/>
            </a:pPr>
            <a:r>
              <a:rPr lang="en-US" sz="2800" dirty="0">
                <a:solidFill>
                  <a:srgbClr val="279C50"/>
                </a:solidFill>
                <a:effectLst/>
                <a:latin typeface="Helvetica Neue" panose="02000503000000020004" pitchFamily="2" charset="0"/>
              </a:rPr>
              <a:t>Clean source of </a:t>
            </a:r>
            <a:r>
              <a:rPr lang="en-US" sz="2800" dirty="0" err="1">
                <a:solidFill>
                  <a:srgbClr val="279C50"/>
                </a:solidFill>
                <a:effectLst/>
                <a:latin typeface="Helvetica Neue" panose="02000503000000020004" pitchFamily="2" charset="0"/>
              </a:rPr>
              <a:t>Ws</a:t>
            </a:r>
            <a:r>
              <a:rPr lang="en-US" sz="2800" dirty="0">
                <a:solidFill>
                  <a:srgbClr val="279C50"/>
                </a:solidFill>
                <a:effectLst/>
                <a:latin typeface="Helvetica Neue" panose="02000503000000020004" pitchFamily="2" charset="0"/>
              </a:rPr>
              <a:t>: ttbar source of tagged </a:t>
            </a:r>
            <a:r>
              <a:rPr lang="en-US" sz="2800" dirty="0" err="1">
                <a:solidFill>
                  <a:srgbClr val="279C50"/>
                </a:solidFill>
                <a:effectLst/>
                <a:latin typeface="Helvetica Neue" panose="02000503000000020004" pitchFamily="2" charset="0"/>
              </a:rPr>
              <a:t>Ws</a:t>
            </a:r>
            <a:r>
              <a:rPr lang="en-US" sz="2800" dirty="0">
                <a:solidFill>
                  <a:srgbClr val="279C50"/>
                </a:solidFill>
                <a:effectLst/>
                <a:latin typeface="Helvetica Neue" panose="02000503000000020004" pitchFamily="2" charset="0"/>
              </a:rPr>
              <a:t> one decaying leptonically &amp; study the 2</a:t>
            </a:r>
            <a:r>
              <a:rPr lang="en-US" sz="2800" baseline="30000" dirty="0">
                <a:solidFill>
                  <a:srgbClr val="279C50"/>
                </a:solidFill>
                <a:effectLst/>
                <a:latin typeface="Helvetica Neue" panose="02000503000000020004" pitchFamily="2" charset="0"/>
              </a:rPr>
              <a:t>nd</a:t>
            </a:r>
            <a:r>
              <a:rPr lang="en-US" sz="2800" dirty="0">
                <a:solidFill>
                  <a:srgbClr val="279C50"/>
                </a:solidFill>
                <a:effectLst/>
                <a:latin typeface="Helvetica Neue" panose="02000503000000020004" pitchFamily="2" charset="0"/>
              </a:rPr>
              <a:t>  </a:t>
            </a:r>
          </a:p>
          <a:p>
            <a:pPr marL="0" indent="0">
              <a:buNone/>
            </a:pPr>
            <a:endParaRPr lang="en-US" dirty="0"/>
          </a:p>
        </p:txBody>
      </p:sp>
      <p:sp>
        <p:nvSpPr>
          <p:cNvPr id="4" name="Date Placeholder 3">
            <a:extLst>
              <a:ext uri="{FF2B5EF4-FFF2-40B4-BE49-F238E27FC236}">
                <a16:creationId xmlns:a16="http://schemas.microsoft.com/office/drawing/2014/main" id="{F25A29C5-9057-5A98-7985-31AAFBBFDD18}"/>
              </a:ext>
            </a:extLst>
          </p:cNvPr>
          <p:cNvSpPr>
            <a:spLocks noGrp="1"/>
          </p:cNvSpPr>
          <p:nvPr>
            <p:ph type="dt" sz="half" idx="10"/>
          </p:nvPr>
        </p:nvSpPr>
        <p:spPr/>
        <p:txBody>
          <a:bodyPr/>
          <a:lstStyle/>
          <a:p>
            <a:r>
              <a:rPr lang="en-US"/>
              <a:t>11/6/2024</a:t>
            </a:r>
          </a:p>
        </p:txBody>
      </p:sp>
      <p:sp>
        <p:nvSpPr>
          <p:cNvPr id="6" name="Slide Number Placeholder 5">
            <a:extLst>
              <a:ext uri="{FF2B5EF4-FFF2-40B4-BE49-F238E27FC236}">
                <a16:creationId xmlns:a16="http://schemas.microsoft.com/office/drawing/2014/main" id="{64E95C16-B940-5C06-5B46-ECF04F123B49}"/>
              </a:ext>
            </a:extLst>
          </p:cNvPr>
          <p:cNvSpPr>
            <a:spLocks noGrp="1"/>
          </p:cNvSpPr>
          <p:nvPr>
            <p:ph type="sldNum" sz="quarter" idx="12"/>
          </p:nvPr>
        </p:nvSpPr>
        <p:spPr>
          <a:xfrm>
            <a:off x="11311128" y="6335848"/>
            <a:ext cx="640080" cy="365125"/>
          </a:xfrm>
          <a:solidFill>
            <a:schemeClr val="bg1"/>
          </a:solidFill>
        </p:spPr>
        <p:txBody>
          <a:bodyPr/>
          <a:lstStyle/>
          <a:p>
            <a:fld id="{D5908317-8C7E-3F45-A2AB-4955D084FD39}" type="slidenum">
              <a:rPr lang="en-US" smtClean="0"/>
              <a:t>23</a:t>
            </a:fld>
            <a:endParaRPr lang="en-US"/>
          </a:p>
        </p:txBody>
      </p:sp>
      <p:pic>
        <p:nvPicPr>
          <p:cNvPr id="12" name="Picture 11">
            <a:extLst>
              <a:ext uri="{FF2B5EF4-FFF2-40B4-BE49-F238E27FC236}">
                <a16:creationId xmlns:a16="http://schemas.microsoft.com/office/drawing/2014/main" id="{D197EF3E-96BC-0772-2FC4-6E211C1B1709}"/>
              </a:ext>
            </a:extLst>
          </p:cNvPr>
          <p:cNvPicPr>
            <a:picLocks noChangeAspect="1"/>
          </p:cNvPicPr>
          <p:nvPr/>
        </p:nvPicPr>
        <p:blipFill>
          <a:blip r:embed="rId4"/>
          <a:stretch>
            <a:fillRect/>
          </a:stretch>
        </p:blipFill>
        <p:spPr>
          <a:xfrm>
            <a:off x="445994" y="2470460"/>
            <a:ext cx="3971953" cy="2325055"/>
          </a:xfrm>
          <a:prstGeom prst="rect">
            <a:avLst/>
          </a:prstGeom>
        </p:spPr>
      </p:pic>
      <p:pic>
        <p:nvPicPr>
          <p:cNvPr id="24578" name="Picture 2" descr="Figure 9">
            <a:extLst>
              <a:ext uri="{FF2B5EF4-FFF2-40B4-BE49-F238E27FC236}">
                <a16:creationId xmlns:a16="http://schemas.microsoft.com/office/drawing/2014/main" id="{B7609D95-65B1-3E33-DD7F-713BFC6B57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3027" y="210145"/>
            <a:ext cx="3986784" cy="4002795"/>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Figure 7">
            <a:extLst>
              <a:ext uri="{FF2B5EF4-FFF2-40B4-BE49-F238E27FC236}">
                <a16:creationId xmlns:a16="http://schemas.microsoft.com/office/drawing/2014/main" id="{5E07040E-B7A5-8730-649D-A45D481952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1226" y="4404865"/>
            <a:ext cx="6827864" cy="23250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97646510-6A67-A343-D96B-BE0AE486F248}"/>
              </a:ext>
            </a:extLst>
          </p:cNvPr>
          <p:cNvPicPr>
            <a:picLocks noChangeAspect="1"/>
          </p:cNvPicPr>
          <p:nvPr/>
        </p:nvPicPr>
        <p:blipFill>
          <a:blip r:embed="rId7"/>
          <a:stretch>
            <a:fillRect/>
          </a:stretch>
        </p:blipFill>
        <p:spPr>
          <a:xfrm>
            <a:off x="4692201" y="2280235"/>
            <a:ext cx="3101115" cy="525973"/>
          </a:xfrm>
          <a:prstGeom prst="rect">
            <a:avLst/>
          </a:prstGeom>
        </p:spPr>
      </p:pic>
      <p:sp>
        <p:nvSpPr>
          <p:cNvPr id="29" name="TextBox 28">
            <a:extLst>
              <a:ext uri="{FF2B5EF4-FFF2-40B4-BE49-F238E27FC236}">
                <a16:creationId xmlns:a16="http://schemas.microsoft.com/office/drawing/2014/main" id="{AD85F257-6FE0-E6E9-4487-379E18D2D5EF}"/>
              </a:ext>
            </a:extLst>
          </p:cNvPr>
          <p:cNvSpPr txBox="1"/>
          <p:nvPr/>
        </p:nvSpPr>
        <p:spPr>
          <a:xfrm>
            <a:off x="-19685" y="5134068"/>
            <a:ext cx="5235412" cy="954107"/>
          </a:xfrm>
          <a:prstGeom prst="rect">
            <a:avLst/>
          </a:prstGeom>
          <a:noFill/>
        </p:spPr>
        <p:txBody>
          <a:bodyPr wrap="square">
            <a:spAutoFit/>
          </a:bodyPr>
          <a:lstStyle/>
          <a:p>
            <a:pPr algn="ctr"/>
            <a:r>
              <a:rPr lang="en-US" sz="2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Average leptonic &amp; inclusive hadronic branching fractions:</a:t>
            </a:r>
          </a:p>
        </p:txBody>
      </p:sp>
      <p:sp>
        <p:nvSpPr>
          <p:cNvPr id="31" name="TextBox 30">
            <a:extLst>
              <a:ext uri="{FF2B5EF4-FFF2-40B4-BE49-F238E27FC236}">
                <a16:creationId xmlns:a16="http://schemas.microsoft.com/office/drawing/2014/main" id="{EC28C3F1-048B-6F5A-D875-B74EB0247E1C}"/>
              </a:ext>
            </a:extLst>
          </p:cNvPr>
          <p:cNvSpPr txBox="1"/>
          <p:nvPr/>
        </p:nvSpPr>
        <p:spPr>
          <a:xfrm>
            <a:off x="81700" y="6144685"/>
            <a:ext cx="5134027" cy="461665"/>
          </a:xfrm>
          <a:prstGeom prst="rect">
            <a:avLst/>
          </a:prstGeom>
          <a:noFill/>
        </p:spPr>
        <p:txBody>
          <a:bodyPr wrap="square">
            <a:spAutoFit/>
          </a:bodyPr>
          <a:lstStyle/>
          <a:p>
            <a:pPr algn="ctr"/>
            <a:r>
              <a:rPr lang="en-US" sz="2400" dirty="0">
                <a:latin typeface="Helvetica Neue" panose="02000503000000020004" pitchFamily="2" charset="0"/>
                <a:ea typeface="Helvetica Neue" panose="02000503000000020004" pitchFamily="2" charset="0"/>
                <a:cs typeface="Helvetica Neue" panose="02000503000000020004" pitchFamily="2" charset="0"/>
              </a:rPr>
              <a:t>(10.89 ± 0.08)%  &amp;  (67.32 ± 0.23)%</a:t>
            </a:r>
          </a:p>
        </p:txBody>
      </p:sp>
      <p:sp>
        <p:nvSpPr>
          <p:cNvPr id="17" name="Title 16">
            <a:extLst>
              <a:ext uri="{FF2B5EF4-FFF2-40B4-BE49-F238E27FC236}">
                <a16:creationId xmlns:a16="http://schemas.microsoft.com/office/drawing/2014/main" id="{21A4911E-2276-9E29-A12C-E66FBDBA327F}"/>
              </a:ext>
            </a:extLst>
          </p:cNvPr>
          <p:cNvSpPr>
            <a:spLocks noGrp="1"/>
          </p:cNvSpPr>
          <p:nvPr>
            <p:ph type="title"/>
          </p:nvPr>
        </p:nvSpPr>
        <p:spPr>
          <a:xfrm>
            <a:off x="209260" y="138226"/>
            <a:ext cx="7648107" cy="1037538"/>
          </a:xfrm>
        </p:spPr>
        <p:txBody>
          <a:bodyPr>
            <a:normAutofit/>
          </a:bodyPr>
          <a:lstStyle/>
          <a:p>
            <a:pPr algn="ctr"/>
            <a:r>
              <a:rPr lang="en-US" dirty="0"/>
              <a:t>Lepton Universality</a:t>
            </a:r>
          </a:p>
        </p:txBody>
      </p:sp>
      <p:pic>
        <p:nvPicPr>
          <p:cNvPr id="32" name="Picture 31">
            <a:extLst>
              <a:ext uri="{FF2B5EF4-FFF2-40B4-BE49-F238E27FC236}">
                <a16:creationId xmlns:a16="http://schemas.microsoft.com/office/drawing/2014/main" id="{6371265C-D7BD-542D-A743-C51D708F6C62}"/>
              </a:ext>
            </a:extLst>
          </p:cNvPr>
          <p:cNvPicPr>
            <a:picLocks noChangeAspect="1"/>
          </p:cNvPicPr>
          <p:nvPr/>
        </p:nvPicPr>
        <p:blipFill>
          <a:blip r:embed="rId8"/>
          <a:stretch>
            <a:fillRect/>
          </a:stretch>
        </p:blipFill>
        <p:spPr>
          <a:xfrm>
            <a:off x="6856033" y="4712639"/>
            <a:ext cx="624270" cy="624270"/>
          </a:xfrm>
          <a:prstGeom prst="rect">
            <a:avLst/>
          </a:prstGeom>
        </p:spPr>
      </p:pic>
      <p:sp>
        <p:nvSpPr>
          <p:cNvPr id="34" name="TextBox 33">
            <a:extLst>
              <a:ext uri="{FF2B5EF4-FFF2-40B4-BE49-F238E27FC236}">
                <a16:creationId xmlns:a16="http://schemas.microsoft.com/office/drawing/2014/main" id="{349FF853-298D-4171-171A-231679ED776B}"/>
              </a:ext>
            </a:extLst>
          </p:cNvPr>
          <p:cNvSpPr txBox="1"/>
          <p:nvPr/>
        </p:nvSpPr>
        <p:spPr>
          <a:xfrm>
            <a:off x="6664066" y="4274329"/>
            <a:ext cx="4062284" cy="369332"/>
          </a:xfrm>
          <a:prstGeom prst="rect">
            <a:avLst/>
          </a:prstGeom>
          <a:noFill/>
        </p:spPr>
        <p:txBody>
          <a:bodyPr wrap="square">
            <a:spAutoFit/>
          </a:bodyPr>
          <a:lstStyle/>
          <a:p>
            <a:r>
              <a:rPr lang="en-US" dirty="0">
                <a:solidFill>
                  <a:schemeClr val="accent1">
                    <a:lumMod val="60000"/>
                    <a:lumOff val="40000"/>
                  </a:schemeClr>
                </a:solidFill>
                <a:latin typeface="Cambria Math" panose="02040503050406030204" pitchFamily="18" charset="0"/>
                <a:ea typeface="Cambria Math" panose="02040503050406030204" pitchFamily="18" charset="0"/>
              </a:rPr>
              <a:t>Phys. Rev. D 105, 072008 (2022) “old”</a:t>
            </a:r>
          </a:p>
        </p:txBody>
      </p:sp>
      <p:sp>
        <p:nvSpPr>
          <p:cNvPr id="35" name="Oval 34">
            <a:extLst>
              <a:ext uri="{FF2B5EF4-FFF2-40B4-BE49-F238E27FC236}">
                <a16:creationId xmlns:a16="http://schemas.microsoft.com/office/drawing/2014/main" id="{18A75C65-566E-40E2-F73A-C736BFF034ED}"/>
              </a:ext>
            </a:extLst>
          </p:cNvPr>
          <p:cNvSpPr/>
          <p:nvPr/>
        </p:nvSpPr>
        <p:spPr>
          <a:xfrm>
            <a:off x="7710616" y="2476001"/>
            <a:ext cx="159108" cy="26317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3860E74-7E51-4A9E-1EFA-32825DB56DCF}"/>
              </a:ext>
            </a:extLst>
          </p:cNvPr>
          <p:cNvSpPr/>
          <p:nvPr/>
        </p:nvSpPr>
        <p:spPr>
          <a:xfrm>
            <a:off x="7764160" y="2962037"/>
            <a:ext cx="159108" cy="26317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a:t>
            </a:r>
          </a:p>
        </p:txBody>
      </p:sp>
      <p:sp>
        <p:nvSpPr>
          <p:cNvPr id="38" name="TextBox 37">
            <a:extLst>
              <a:ext uri="{FF2B5EF4-FFF2-40B4-BE49-F238E27FC236}">
                <a16:creationId xmlns:a16="http://schemas.microsoft.com/office/drawing/2014/main" id="{00EB1DB6-8BD2-6C48-554F-219FCCE3A731}"/>
              </a:ext>
            </a:extLst>
          </p:cNvPr>
          <p:cNvSpPr txBox="1"/>
          <p:nvPr/>
        </p:nvSpPr>
        <p:spPr>
          <a:xfrm>
            <a:off x="4801900" y="3289610"/>
            <a:ext cx="3388123" cy="923330"/>
          </a:xfrm>
          <a:prstGeom prst="rect">
            <a:avLst/>
          </a:prstGeom>
          <a:noFill/>
        </p:spPr>
        <p:txBody>
          <a:bodyPr wrap="square">
            <a:spAutoFit/>
          </a:bodyPr>
          <a:lstStyle/>
          <a:p>
            <a:pPr algn="ctr"/>
            <a:r>
              <a:rPr lang="en-US" dirty="0">
                <a:solidFill>
                  <a:srgbClr val="FF0000"/>
                </a:solidFill>
              </a:rPr>
              <a:t>* which was as precise as </a:t>
            </a:r>
          </a:p>
          <a:p>
            <a:pPr algn="ctr"/>
            <a:r>
              <a:rPr lang="en-US" dirty="0">
                <a:solidFill>
                  <a:srgbClr val="FF0000"/>
                </a:solidFill>
              </a:rPr>
              <a:t>the 2020 PDG value based on </a:t>
            </a:r>
          </a:p>
          <a:p>
            <a:pPr algn="ctr"/>
            <a:r>
              <a:rPr lang="en-US" dirty="0">
                <a:solidFill>
                  <a:srgbClr val="FF0000"/>
                </a:solidFill>
              </a:rPr>
              <a:t>D-mesons</a:t>
            </a:r>
          </a:p>
        </p:txBody>
      </p:sp>
    </p:spTree>
    <p:extLst>
      <p:ext uri="{BB962C8B-B14F-4D97-AF65-F5344CB8AC3E}">
        <p14:creationId xmlns:p14="http://schemas.microsoft.com/office/powerpoint/2010/main" val="2200992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5032AD-2A92-471F-A2BE-D8368413F241}"/>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53E2B9E0-9FEE-041C-24B0-54799E3ECFA5}"/>
              </a:ext>
            </a:extLst>
          </p:cNvPr>
          <p:cNvSpPr>
            <a:spLocks noGrp="1"/>
          </p:cNvSpPr>
          <p:nvPr>
            <p:ph type="title"/>
          </p:nvPr>
        </p:nvSpPr>
        <p:spPr>
          <a:xfrm>
            <a:off x="3157037" y="221128"/>
            <a:ext cx="8744744" cy="1609344"/>
          </a:xfrm>
        </p:spPr>
        <p:txBody>
          <a:bodyPr/>
          <a:lstStyle/>
          <a:p>
            <a:r>
              <a:rPr lang="en-US" dirty="0"/>
              <a:t>Latest Lepton universality test</a:t>
            </a:r>
          </a:p>
        </p:txBody>
      </p:sp>
      <p:pic>
        <p:nvPicPr>
          <p:cNvPr id="10" name="Content Placeholder 9">
            <a:extLst>
              <a:ext uri="{FF2B5EF4-FFF2-40B4-BE49-F238E27FC236}">
                <a16:creationId xmlns:a16="http://schemas.microsoft.com/office/drawing/2014/main" id="{FA2C276A-630B-0F92-EC05-D17502AF6118}"/>
              </a:ext>
            </a:extLst>
          </p:cNvPr>
          <p:cNvPicPr>
            <a:picLocks noGrp="1" noChangeAspect="1"/>
          </p:cNvPicPr>
          <p:nvPr>
            <p:ph sz="half" idx="1"/>
          </p:nvPr>
        </p:nvPicPr>
        <p:blipFill>
          <a:blip r:embed="rId2"/>
          <a:stretch>
            <a:fillRect/>
          </a:stretch>
        </p:blipFill>
        <p:spPr>
          <a:xfrm>
            <a:off x="823119" y="2280130"/>
            <a:ext cx="5027105" cy="4138046"/>
          </a:xfrm>
          <a:prstGeom prst="rect">
            <a:avLst/>
          </a:prstGeom>
        </p:spPr>
      </p:pic>
      <p:sp>
        <p:nvSpPr>
          <p:cNvPr id="6" name="Slide Number Placeholder 5">
            <a:extLst>
              <a:ext uri="{FF2B5EF4-FFF2-40B4-BE49-F238E27FC236}">
                <a16:creationId xmlns:a16="http://schemas.microsoft.com/office/drawing/2014/main" id="{32128E07-0CFB-2419-C2B5-A5254A2A2289}"/>
              </a:ext>
            </a:extLst>
          </p:cNvPr>
          <p:cNvSpPr>
            <a:spLocks noGrp="1"/>
          </p:cNvSpPr>
          <p:nvPr>
            <p:ph type="sldNum" sz="quarter" idx="12"/>
          </p:nvPr>
        </p:nvSpPr>
        <p:spPr/>
        <p:txBody>
          <a:bodyPr>
            <a:normAutofit/>
          </a:bodyPr>
          <a:lstStyle/>
          <a:p>
            <a:pPr>
              <a:spcAft>
                <a:spcPts val="600"/>
              </a:spcAft>
            </a:pPr>
            <a:fld id="{D5908317-8C7E-3F45-A2AB-4955D084FD39}" type="slidenum">
              <a:rPr lang="en-US" smtClean="0"/>
              <a:pPr>
                <a:spcAft>
                  <a:spcPts val="600"/>
                </a:spcAft>
              </a:pPr>
              <a:t>24</a:t>
            </a:fld>
            <a:endParaRPr lang="en-US"/>
          </a:p>
        </p:txBody>
      </p:sp>
      <p:pic>
        <p:nvPicPr>
          <p:cNvPr id="23554" name="Picture 2" descr="Ratios of branching fractions for the W boson">
            <a:extLst>
              <a:ext uri="{FF2B5EF4-FFF2-40B4-BE49-F238E27FC236}">
                <a16:creationId xmlns:a16="http://schemas.microsoft.com/office/drawing/2014/main" id="{6C1E6975-E3C5-7872-B988-49A7D2C3441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64224" y="2332173"/>
            <a:ext cx="5130799" cy="38096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9183CEB-92F6-3EF8-F7BA-644B03F7B837}"/>
              </a:ext>
            </a:extLst>
          </p:cNvPr>
          <p:cNvPicPr>
            <a:picLocks noChangeAspect="1"/>
          </p:cNvPicPr>
          <p:nvPr/>
        </p:nvPicPr>
        <p:blipFill>
          <a:blip r:embed="rId4"/>
          <a:stretch>
            <a:fillRect/>
          </a:stretch>
        </p:blipFill>
        <p:spPr>
          <a:xfrm>
            <a:off x="237224" y="205404"/>
            <a:ext cx="2753112" cy="1496277"/>
          </a:xfrm>
          <a:prstGeom prst="rect">
            <a:avLst/>
          </a:prstGeom>
          <a:ln>
            <a:solidFill>
              <a:schemeClr val="tx1"/>
            </a:solidFill>
          </a:ln>
        </p:spPr>
      </p:pic>
      <p:cxnSp>
        <p:nvCxnSpPr>
          <p:cNvPr id="20" name="Straight Arrow Connector 19">
            <a:extLst>
              <a:ext uri="{FF2B5EF4-FFF2-40B4-BE49-F238E27FC236}">
                <a16:creationId xmlns:a16="http://schemas.microsoft.com/office/drawing/2014/main" id="{77A50745-F35E-C5CC-ABA2-644313650527}"/>
              </a:ext>
            </a:extLst>
          </p:cNvPr>
          <p:cNvCxnSpPr/>
          <p:nvPr/>
        </p:nvCxnSpPr>
        <p:spPr>
          <a:xfrm flipV="1">
            <a:off x="4819135" y="3002695"/>
            <a:ext cx="3632887" cy="234900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0225B3D-36C0-CA1A-D6D5-39F949B60842}"/>
              </a:ext>
            </a:extLst>
          </p:cNvPr>
          <p:cNvSpPr txBox="1"/>
          <p:nvPr/>
        </p:nvSpPr>
        <p:spPr>
          <a:xfrm>
            <a:off x="4264872" y="1433764"/>
            <a:ext cx="4741411" cy="584775"/>
          </a:xfrm>
          <a:prstGeom prst="rect">
            <a:avLst/>
          </a:prstGeom>
          <a:noFill/>
        </p:spPr>
        <p:txBody>
          <a:bodyPr wrap="square">
            <a:spAutoFit/>
          </a:bodyPr>
          <a:lstStyle/>
          <a:p>
            <a:pPr>
              <a:spcAft>
                <a:spcPts val="600"/>
              </a:spcAft>
            </a:pPr>
            <a:r>
              <a:rPr lang="en-US" sz="3200" dirty="0">
                <a:solidFill>
                  <a:srgbClr val="0070C0"/>
                </a:solidFill>
              </a:rPr>
              <a:t>R(</a:t>
            </a:r>
            <a:r>
              <a:rPr lang="el-GR" sz="3200" dirty="0">
                <a:solidFill>
                  <a:srgbClr val="0070C0"/>
                </a:solidFill>
              </a:rPr>
              <a:t>μ/</a:t>
            </a:r>
            <a:r>
              <a:rPr lang="en-US" sz="3200" dirty="0">
                <a:solidFill>
                  <a:srgbClr val="0070C0"/>
                </a:solidFill>
              </a:rPr>
              <a:t>e)=0.9995 ± 0.0045</a:t>
            </a:r>
          </a:p>
        </p:txBody>
      </p:sp>
      <p:sp>
        <p:nvSpPr>
          <p:cNvPr id="26" name="TextBox 25">
            <a:extLst>
              <a:ext uri="{FF2B5EF4-FFF2-40B4-BE49-F238E27FC236}">
                <a16:creationId xmlns:a16="http://schemas.microsoft.com/office/drawing/2014/main" id="{21B51CB3-8F1E-9460-84BE-AA4387973F05}"/>
              </a:ext>
            </a:extLst>
          </p:cNvPr>
          <p:cNvSpPr txBox="1"/>
          <p:nvPr/>
        </p:nvSpPr>
        <p:spPr>
          <a:xfrm>
            <a:off x="404684" y="6088118"/>
            <a:ext cx="6098058" cy="369332"/>
          </a:xfrm>
          <a:prstGeom prst="rect">
            <a:avLst/>
          </a:prstGeom>
          <a:noFill/>
        </p:spPr>
        <p:txBody>
          <a:bodyPr wrap="square">
            <a:spAutoFit/>
          </a:bodyPr>
          <a:lstStyle/>
          <a:p>
            <a:r>
              <a:rPr lang="en-US" b="1" dirty="0">
                <a:solidFill>
                  <a:srgbClr val="00B050"/>
                </a:solidFill>
              </a:rPr>
              <a:t>arXiv:2403.02133</a:t>
            </a:r>
            <a:endParaRPr lang="en-US" dirty="0">
              <a:solidFill>
                <a:srgbClr val="00B050"/>
              </a:solidFill>
            </a:endParaRPr>
          </a:p>
        </p:txBody>
      </p:sp>
      <p:sp>
        <p:nvSpPr>
          <p:cNvPr id="27" name="Date Placeholder 26">
            <a:extLst>
              <a:ext uri="{FF2B5EF4-FFF2-40B4-BE49-F238E27FC236}">
                <a16:creationId xmlns:a16="http://schemas.microsoft.com/office/drawing/2014/main" id="{C49EC2D7-6339-48DF-F2F1-D6152C65DC77}"/>
              </a:ext>
            </a:extLst>
          </p:cNvPr>
          <p:cNvSpPr>
            <a:spLocks noGrp="1"/>
          </p:cNvSpPr>
          <p:nvPr>
            <p:ph type="dt" sz="half" idx="10"/>
          </p:nvPr>
        </p:nvSpPr>
        <p:spPr/>
        <p:txBody>
          <a:bodyPr/>
          <a:lstStyle/>
          <a:p>
            <a:r>
              <a:rPr lang="en-US" dirty="0"/>
              <a:t>11/6/2024</a:t>
            </a:r>
          </a:p>
        </p:txBody>
      </p:sp>
    </p:spTree>
    <p:extLst>
      <p:ext uri="{BB962C8B-B14F-4D97-AF65-F5344CB8AC3E}">
        <p14:creationId xmlns:p14="http://schemas.microsoft.com/office/powerpoint/2010/main" val="2073212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372BC0E2-C23B-EC40-F93A-37C42B55E9A4}"/>
              </a:ext>
            </a:extLst>
          </p:cNvPr>
          <p:cNvSpPr>
            <a:spLocks noGrp="1"/>
          </p:cNvSpPr>
          <p:nvPr>
            <p:ph type="sldNum" sz="quarter" idx="12"/>
          </p:nvPr>
        </p:nvSpPr>
        <p:spPr/>
        <p:txBody>
          <a:bodyPr/>
          <a:lstStyle/>
          <a:p>
            <a:fld id="{D5908317-8C7E-3F45-A2AB-4955D084FD39}" type="slidenum">
              <a:rPr lang="en-US" smtClean="0"/>
              <a:t>25</a:t>
            </a:fld>
            <a:endParaRPr lang="en-US"/>
          </a:p>
        </p:txBody>
      </p:sp>
      <p:sp>
        <p:nvSpPr>
          <p:cNvPr id="2" name="Title 1">
            <a:extLst>
              <a:ext uri="{FF2B5EF4-FFF2-40B4-BE49-F238E27FC236}">
                <a16:creationId xmlns:a16="http://schemas.microsoft.com/office/drawing/2014/main" id="{7CBCA1BB-CFBA-6CE2-3F10-867CA0BC5617}"/>
              </a:ext>
            </a:extLst>
          </p:cNvPr>
          <p:cNvSpPr>
            <a:spLocks noGrp="1"/>
          </p:cNvSpPr>
          <p:nvPr>
            <p:ph type="title"/>
          </p:nvPr>
        </p:nvSpPr>
        <p:spPr>
          <a:xfrm>
            <a:off x="2542057" y="49453"/>
            <a:ext cx="7220582" cy="997327"/>
          </a:xfrm>
        </p:spPr>
        <p:txBody>
          <a:bodyPr>
            <a:normAutofit/>
          </a:bodyPr>
          <a:lstStyle/>
          <a:p>
            <a:r>
              <a:rPr lang="en-US" dirty="0"/>
              <a:t>W-boson hadronic decays</a:t>
            </a:r>
          </a:p>
        </p:txBody>
      </p:sp>
      <p:pic>
        <p:nvPicPr>
          <p:cNvPr id="10" name="Picture 9" descr="A screenshot of a graph&#10;&#10;Description automatically generated">
            <a:extLst>
              <a:ext uri="{FF2B5EF4-FFF2-40B4-BE49-F238E27FC236}">
                <a16:creationId xmlns:a16="http://schemas.microsoft.com/office/drawing/2014/main" id="{7239386D-39DE-4576-0410-A869B9DAD26C}"/>
              </a:ext>
            </a:extLst>
          </p:cNvPr>
          <p:cNvPicPr>
            <a:picLocks noChangeAspect="1"/>
          </p:cNvPicPr>
          <p:nvPr/>
        </p:nvPicPr>
        <p:blipFill>
          <a:blip r:embed="rId3"/>
          <a:stretch>
            <a:fillRect/>
          </a:stretch>
        </p:blipFill>
        <p:spPr>
          <a:xfrm>
            <a:off x="185351" y="3301083"/>
            <a:ext cx="11862487" cy="3401993"/>
          </a:xfrm>
          <a:prstGeom prst="rect">
            <a:avLst/>
          </a:prstGeom>
        </p:spPr>
      </p:pic>
      <p:sp>
        <p:nvSpPr>
          <p:cNvPr id="12" name="TextBox 11">
            <a:extLst>
              <a:ext uri="{FF2B5EF4-FFF2-40B4-BE49-F238E27FC236}">
                <a16:creationId xmlns:a16="http://schemas.microsoft.com/office/drawing/2014/main" id="{07590EB4-1307-1AF3-00F9-883E670436E1}"/>
              </a:ext>
            </a:extLst>
          </p:cNvPr>
          <p:cNvSpPr txBox="1"/>
          <p:nvPr/>
        </p:nvSpPr>
        <p:spPr>
          <a:xfrm>
            <a:off x="221105" y="6268577"/>
            <a:ext cx="2716995" cy="369332"/>
          </a:xfrm>
          <a:prstGeom prst="rect">
            <a:avLst/>
          </a:prstGeom>
          <a:noFill/>
        </p:spPr>
        <p:txBody>
          <a:bodyPr wrap="square">
            <a:spAutoFit/>
          </a:bodyPr>
          <a:lstStyle/>
          <a:p>
            <a:r>
              <a:rPr lang="en-US" sz="1600" dirty="0">
                <a:solidFill>
                  <a:srgbClr val="00A1FF"/>
                </a:solidFill>
                <a:effectLst/>
                <a:latin typeface="Cambria Math" panose="02040503050406030204" pitchFamily="18" charset="0"/>
                <a:ea typeface="Cambria Math" panose="02040503050406030204" pitchFamily="18" charset="0"/>
              </a:rPr>
              <a:t>CMS-PAS-SMP-24-009</a:t>
            </a:r>
            <a:r>
              <a:rPr lang="en-US" dirty="0">
                <a:solidFill>
                  <a:srgbClr val="00A1FF"/>
                </a:solidFill>
                <a:effectLst/>
                <a:latin typeface="Helvetica" pitchFamily="2" charset="0"/>
              </a:rPr>
              <a:t> </a:t>
            </a:r>
          </a:p>
        </p:txBody>
      </p:sp>
      <p:pic>
        <p:nvPicPr>
          <p:cNvPr id="13" name="Picture 12">
            <a:extLst>
              <a:ext uri="{FF2B5EF4-FFF2-40B4-BE49-F238E27FC236}">
                <a16:creationId xmlns:a16="http://schemas.microsoft.com/office/drawing/2014/main" id="{7EA4E762-E366-8BFB-443B-B19098EEDEE8}"/>
              </a:ext>
            </a:extLst>
          </p:cNvPr>
          <p:cNvPicPr>
            <a:picLocks noChangeAspect="1"/>
          </p:cNvPicPr>
          <p:nvPr/>
        </p:nvPicPr>
        <p:blipFill>
          <a:blip r:embed="rId4"/>
          <a:stretch>
            <a:fillRect/>
          </a:stretch>
        </p:blipFill>
        <p:spPr>
          <a:xfrm>
            <a:off x="567098" y="2364820"/>
            <a:ext cx="782304" cy="782304"/>
          </a:xfrm>
          <a:prstGeom prst="rect">
            <a:avLst/>
          </a:prstGeom>
        </p:spPr>
      </p:pic>
      <p:pic>
        <p:nvPicPr>
          <p:cNvPr id="16" name="Picture 15" descr="A close up of a logo&#10;&#10;Description automatically generated">
            <a:extLst>
              <a:ext uri="{FF2B5EF4-FFF2-40B4-BE49-F238E27FC236}">
                <a16:creationId xmlns:a16="http://schemas.microsoft.com/office/drawing/2014/main" id="{C38E4A43-B4DF-74B5-0645-3DF5BA706FC8}"/>
              </a:ext>
            </a:extLst>
          </p:cNvPr>
          <p:cNvPicPr>
            <a:picLocks noChangeAspect="1"/>
          </p:cNvPicPr>
          <p:nvPr/>
        </p:nvPicPr>
        <p:blipFill>
          <a:blip r:embed="rId5"/>
          <a:stretch>
            <a:fillRect/>
          </a:stretch>
        </p:blipFill>
        <p:spPr>
          <a:xfrm>
            <a:off x="6206563" y="4362585"/>
            <a:ext cx="1506692" cy="382409"/>
          </a:xfrm>
          <a:prstGeom prst="rect">
            <a:avLst/>
          </a:prstGeom>
        </p:spPr>
      </p:pic>
      <p:pic>
        <p:nvPicPr>
          <p:cNvPr id="24" name="Picture 23">
            <a:extLst>
              <a:ext uri="{FF2B5EF4-FFF2-40B4-BE49-F238E27FC236}">
                <a16:creationId xmlns:a16="http://schemas.microsoft.com/office/drawing/2014/main" id="{AEE84B74-E103-7CAF-CC97-30DEFCC9E0C0}"/>
              </a:ext>
            </a:extLst>
          </p:cNvPr>
          <p:cNvPicPr>
            <a:picLocks noChangeAspect="1"/>
          </p:cNvPicPr>
          <p:nvPr/>
        </p:nvPicPr>
        <p:blipFill>
          <a:blip r:embed="rId6"/>
          <a:stretch>
            <a:fillRect/>
          </a:stretch>
        </p:blipFill>
        <p:spPr>
          <a:xfrm>
            <a:off x="4037769" y="1128206"/>
            <a:ext cx="7772400" cy="907555"/>
          </a:xfrm>
          <a:prstGeom prst="rect">
            <a:avLst/>
          </a:prstGeom>
        </p:spPr>
      </p:pic>
      <p:pic>
        <p:nvPicPr>
          <p:cNvPr id="22" name="Picture 21" descr="A green text with a line and arrows&#10;&#10;Description automatically generated with medium confidence">
            <a:extLst>
              <a:ext uri="{FF2B5EF4-FFF2-40B4-BE49-F238E27FC236}">
                <a16:creationId xmlns:a16="http://schemas.microsoft.com/office/drawing/2014/main" id="{A3AA68A4-873A-3998-3A63-83F8BB4631C4}"/>
              </a:ext>
            </a:extLst>
          </p:cNvPr>
          <p:cNvPicPr>
            <a:picLocks noChangeAspect="1"/>
          </p:cNvPicPr>
          <p:nvPr/>
        </p:nvPicPr>
        <p:blipFill>
          <a:blip r:embed="rId7"/>
          <a:stretch>
            <a:fillRect/>
          </a:stretch>
        </p:blipFill>
        <p:spPr>
          <a:xfrm>
            <a:off x="499554" y="1166049"/>
            <a:ext cx="4149187" cy="782305"/>
          </a:xfrm>
          <a:prstGeom prst="rect">
            <a:avLst/>
          </a:prstGeom>
          <a:ln>
            <a:noFill/>
          </a:ln>
        </p:spPr>
      </p:pic>
      <p:sp>
        <p:nvSpPr>
          <p:cNvPr id="26" name="TextBox 25">
            <a:extLst>
              <a:ext uri="{FF2B5EF4-FFF2-40B4-BE49-F238E27FC236}">
                <a16:creationId xmlns:a16="http://schemas.microsoft.com/office/drawing/2014/main" id="{8274A0C1-003E-4E0C-49B8-52F1FA5150D2}"/>
              </a:ext>
            </a:extLst>
          </p:cNvPr>
          <p:cNvSpPr txBox="1"/>
          <p:nvPr/>
        </p:nvSpPr>
        <p:spPr>
          <a:xfrm>
            <a:off x="1482821" y="2755972"/>
            <a:ext cx="9977120" cy="738664"/>
          </a:xfrm>
          <a:prstGeom prst="rect">
            <a:avLst/>
          </a:prstGeom>
          <a:noFill/>
        </p:spPr>
        <p:txBody>
          <a:bodyPr wrap="square">
            <a:spAutoFit/>
          </a:bodyPr>
          <a:lstStyle/>
          <a:p>
            <a:r>
              <a:rPr lang="en-US" sz="2400" dirty="0">
                <a:solidFill>
                  <a:srgbClr val="0070C0"/>
                </a:solidFill>
                <a:effectLst/>
                <a:latin typeface="Helvetica Neue" panose="02000503000000020004" pitchFamily="2" charset="0"/>
              </a:rPr>
              <a:t>|</a:t>
            </a:r>
            <a:r>
              <a:rPr lang="en-US" sz="2400" dirty="0" err="1">
                <a:solidFill>
                  <a:srgbClr val="0070C0"/>
                </a:solidFill>
                <a:effectLst/>
                <a:latin typeface="Helvetica Neue" panose="02000503000000020004" pitchFamily="2" charset="0"/>
              </a:rPr>
              <a:t>V</a:t>
            </a:r>
            <a:r>
              <a:rPr lang="en-US" sz="2400" baseline="-25000" dirty="0" err="1">
                <a:solidFill>
                  <a:srgbClr val="0070C0"/>
                </a:solidFill>
                <a:effectLst/>
                <a:latin typeface="Helvetica Neue" panose="02000503000000020004" pitchFamily="2" charset="0"/>
              </a:rPr>
              <a:t>cs</a:t>
            </a:r>
            <a:r>
              <a:rPr lang="en-US" sz="2400" dirty="0">
                <a:solidFill>
                  <a:srgbClr val="0070C0"/>
                </a:solidFill>
                <a:effectLst/>
                <a:latin typeface="Helvetica Neue" panose="02000503000000020004" pitchFamily="2" charset="0"/>
              </a:rPr>
              <a:t>| = 0.959 ± 0.021 </a:t>
            </a:r>
            <a:r>
              <a:rPr lang="en-US" sz="2400" dirty="0">
                <a:solidFill>
                  <a:srgbClr val="0070C0"/>
                </a:solidFill>
                <a:effectLst/>
                <a:latin typeface="Helvetica Neue" panose="02000503000000020004" pitchFamily="2" charset="0"/>
                <a:sym typeface="Wingdings" pitchFamily="2" charset="2"/>
              </a:rPr>
              <a:t></a:t>
            </a:r>
            <a:r>
              <a:rPr lang="en-US" sz="2400" dirty="0">
                <a:solidFill>
                  <a:srgbClr val="0070C0"/>
                </a:solidFill>
                <a:effectLst/>
                <a:latin typeface="Helvetica Neue" panose="02000503000000020004" pitchFamily="2" charset="0"/>
              </a:rPr>
              <a:t> compared with the 0.975 ± 0.006 world average</a:t>
            </a:r>
            <a:endParaRPr lang="en-US" dirty="0">
              <a:solidFill>
                <a:srgbClr val="0070C0"/>
              </a:solidFill>
              <a:effectLst/>
              <a:latin typeface="Helvetica Neue" panose="02000503000000020004" pitchFamily="2" charset="0"/>
            </a:endParaRPr>
          </a:p>
          <a:p>
            <a:r>
              <a:rPr lang="en-US" dirty="0">
                <a:solidFill>
                  <a:srgbClr val="279C50"/>
                </a:solidFill>
                <a:effectLst/>
                <a:latin typeface="Helvetica Neue" panose="02000503000000020004" pitchFamily="2" charset="0"/>
              </a:rPr>
              <a:t> </a:t>
            </a:r>
          </a:p>
        </p:txBody>
      </p:sp>
      <p:sp>
        <p:nvSpPr>
          <p:cNvPr id="27" name="Frame 26">
            <a:extLst>
              <a:ext uri="{FF2B5EF4-FFF2-40B4-BE49-F238E27FC236}">
                <a16:creationId xmlns:a16="http://schemas.microsoft.com/office/drawing/2014/main" id="{13567E8A-CB8F-E108-A09E-40F31A916412}"/>
              </a:ext>
            </a:extLst>
          </p:cNvPr>
          <p:cNvSpPr/>
          <p:nvPr/>
        </p:nvSpPr>
        <p:spPr>
          <a:xfrm>
            <a:off x="221105" y="1003198"/>
            <a:ext cx="11862487" cy="1181421"/>
          </a:xfrm>
          <a:prstGeom prst="frame">
            <a:avLst/>
          </a:prstGeom>
          <a:ln/>
        </p:spPr>
        <p:style>
          <a:lnRef idx="1">
            <a:schemeClr val="dk1"/>
          </a:lnRef>
          <a:fillRef idx="2">
            <a:schemeClr val="dk1"/>
          </a:fillRef>
          <a:effectRef idx="1">
            <a:schemeClr val="dk1"/>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29" name="TextBox 28">
            <a:extLst>
              <a:ext uri="{FF2B5EF4-FFF2-40B4-BE49-F238E27FC236}">
                <a16:creationId xmlns:a16="http://schemas.microsoft.com/office/drawing/2014/main" id="{2B18EDA2-6B8A-054B-1D6F-536245BC420E}"/>
              </a:ext>
            </a:extLst>
          </p:cNvPr>
          <p:cNvSpPr txBox="1"/>
          <p:nvPr/>
        </p:nvSpPr>
        <p:spPr>
          <a:xfrm>
            <a:off x="3049189" y="2263100"/>
            <a:ext cx="7006733" cy="523220"/>
          </a:xfrm>
          <a:prstGeom prst="rect">
            <a:avLst/>
          </a:prstGeom>
          <a:noFill/>
        </p:spPr>
        <p:txBody>
          <a:bodyPr wrap="square">
            <a:spAutoFit/>
          </a:bodyPr>
          <a:lstStyle/>
          <a:p>
            <a:r>
              <a:rPr lang="en-US" sz="2800" dirty="0" err="1">
                <a:solidFill>
                  <a:srgbClr val="E22300"/>
                </a:solidFill>
                <a:effectLst/>
                <a:latin typeface="Helvetica Neue" panose="02000503000000020004" pitchFamily="2" charset="0"/>
              </a:rPr>
              <a:t>R</a:t>
            </a:r>
            <a:r>
              <a:rPr lang="en-US" sz="2800" baseline="-25000" dirty="0" err="1">
                <a:solidFill>
                  <a:srgbClr val="E22300"/>
                </a:solidFill>
                <a:effectLst/>
                <a:latin typeface="Helvetica Neue" panose="02000503000000020004" pitchFamily="2" charset="0"/>
              </a:rPr>
              <a:t>c</a:t>
            </a:r>
            <a:r>
              <a:rPr lang="en-US" sz="2800" baseline="30000" dirty="0" err="1">
                <a:solidFill>
                  <a:srgbClr val="E22300"/>
                </a:solidFill>
                <a:effectLst/>
                <a:latin typeface="Helvetica Neue" panose="02000503000000020004" pitchFamily="2" charset="0"/>
              </a:rPr>
              <a:t>W</a:t>
            </a:r>
            <a:r>
              <a:rPr lang="en-US" sz="2800" baseline="30000" dirty="0">
                <a:solidFill>
                  <a:srgbClr val="E22300"/>
                </a:solidFill>
                <a:effectLst/>
                <a:latin typeface="Helvetica Neue" panose="02000503000000020004" pitchFamily="2" charset="0"/>
              </a:rPr>
              <a:t> </a:t>
            </a:r>
            <a:r>
              <a:rPr lang="en-US" sz="2800" dirty="0">
                <a:solidFill>
                  <a:srgbClr val="E22300"/>
                </a:solidFill>
                <a:effectLst/>
                <a:latin typeface="Helvetica Neue" panose="02000503000000020004" pitchFamily="2" charset="0"/>
              </a:rPr>
              <a:t>= 0.489 ± 0.005 (stat) ± 0.019 (syst) </a:t>
            </a:r>
          </a:p>
        </p:txBody>
      </p:sp>
    </p:spTree>
    <p:extLst>
      <p:ext uri="{BB962C8B-B14F-4D97-AF65-F5344CB8AC3E}">
        <p14:creationId xmlns:p14="http://schemas.microsoft.com/office/powerpoint/2010/main" val="408094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5D76A-95E9-A3D1-932C-D6164F2E8B6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78083ED-71C8-A171-329E-3A3879BFCCA8}"/>
              </a:ext>
            </a:extLst>
          </p:cNvPr>
          <p:cNvSpPr>
            <a:spLocks noGrp="1"/>
          </p:cNvSpPr>
          <p:nvPr>
            <p:ph type="body" idx="1"/>
          </p:nvPr>
        </p:nvSpPr>
        <p:spPr>
          <a:xfrm>
            <a:off x="479854" y="5113663"/>
            <a:ext cx="11232292" cy="1627880"/>
          </a:xfrm>
        </p:spPr>
        <p:txBody>
          <a:bodyPr>
            <a:normAutofit/>
          </a:bodyPr>
          <a:lstStyle/>
          <a:p>
            <a:pPr marL="457200" indent="-457200">
              <a:buFont typeface="Wingdings" pitchFamily="2" charset="2"/>
              <a:buChar char="Ø"/>
            </a:pPr>
            <a:r>
              <a:rPr lang="en-US" sz="3200" dirty="0"/>
              <a:t>Crucial to understand the SM &amp; search for new physics</a:t>
            </a:r>
          </a:p>
          <a:p>
            <a:pPr marL="457200" indent="-457200">
              <a:buFont typeface="Wingdings" pitchFamily="2" charset="2"/>
              <a:buChar char="Ø"/>
            </a:pPr>
            <a:r>
              <a:rPr lang="en-US" sz="3200" dirty="0"/>
              <a:t>Muti-bosons involved/produced in many ways </a:t>
            </a:r>
          </a:p>
        </p:txBody>
      </p:sp>
      <p:sp>
        <p:nvSpPr>
          <p:cNvPr id="6" name="Slide Number Placeholder 5">
            <a:extLst>
              <a:ext uri="{FF2B5EF4-FFF2-40B4-BE49-F238E27FC236}">
                <a16:creationId xmlns:a16="http://schemas.microsoft.com/office/drawing/2014/main" id="{6B12A719-5B88-035D-FDF3-16D6597039E2}"/>
              </a:ext>
            </a:extLst>
          </p:cNvPr>
          <p:cNvSpPr>
            <a:spLocks noGrp="1"/>
          </p:cNvSpPr>
          <p:nvPr>
            <p:ph type="sldNum" sz="quarter" idx="12"/>
          </p:nvPr>
        </p:nvSpPr>
        <p:spPr/>
        <p:txBody>
          <a:bodyPr/>
          <a:lstStyle/>
          <a:p>
            <a:fld id="{D5908317-8C7E-3F45-A2AB-4955D084FD39}" type="slidenum">
              <a:rPr lang="en-US" smtClean="0"/>
              <a:t>26</a:t>
            </a:fld>
            <a:endParaRPr lang="en-US"/>
          </a:p>
        </p:txBody>
      </p:sp>
      <p:sp>
        <p:nvSpPr>
          <p:cNvPr id="9" name="TextBox 8">
            <a:extLst>
              <a:ext uri="{FF2B5EF4-FFF2-40B4-BE49-F238E27FC236}">
                <a16:creationId xmlns:a16="http://schemas.microsoft.com/office/drawing/2014/main" id="{5A27FE72-2766-A5CD-202B-15BF6429B180}"/>
              </a:ext>
            </a:extLst>
          </p:cNvPr>
          <p:cNvSpPr txBox="1"/>
          <p:nvPr/>
        </p:nvSpPr>
        <p:spPr>
          <a:xfrm>
            <a:off x="661778" y="489274"/>
            <a:ext cx="10868443" cy="3785652"/>
          </a:xfrm>
          <a:prstGeom prst="rect">
            <a:avLst/>
          </a:prstGeom>
          <a:solidFill>
            <a:schemeClr val="bg1"/>
          </a:solidFill>
          <a:ln w="57150">
            <a:solidFill>
              <a:srgbClr val="7030A0"/>
            </a:solidFill>
          </a:ln>
        </p:spPr>
        <p:txBody>
          <a:bodyPr wrap="square" rtlCol="0">
            <a:spAutoFit/>
          </a:bodyPr>
          <a:lstStyle/>
          <a:p>
            <a:pPr algn="ctr"/>
            <a:r>
              <a:rPr lang="en-US" sz="8000" dirty="0" err="1">
                <a:solidFill>
                  <a:srgbClr val="00B050"/>
                </a:solidFill>
              </a:rPr>
              <a:t>Multibosons</a:t>
            </a:r>
            <a:r>
              <a:rPr lang="en-US" sz="8000" dirty="0">
                <a:solidFill>
                  <a:srgbClr val="00B050"/>
                </a:solidFill>
              </a:rPr>
              <a:t>:</a:t>
            </a:r>
          </a:p>
          <a:p>
            <a:pPr algn="ctr"/>
            <a:r>
              <a:rPr lang="en-US" sz="8000" dirty="0">
                <a:solidFill>
                  <a:srgbClr val="00B050"/>
                </a:solidFill>
              </a:rPr>
              <a:t> @ the final state… &amp; </a:t>
            </a:r>
          </a:p>
          <a:p>
            <a:pPr algn="ctr"/>
            <a:r>
              <a:rPr lang="en-US" sz="8000" dirty="0">
                <a:solidFill>
                  <a:srgbClr val="00B050"/>
                </a:solidFill>
              </a:rPr>
              <a:t>@ the vertex</a:t>
            </a:r>
          </a:p>
        </p:txBody>
      </p:sp>
    </p:spTree>
    <p:extLst>
      <p:ext uri="{BB962C8B-B14F-4D97-AF65-F5344CB8AC3E}">
        <p14:creationId xmlns:p14="http://schemas.microsoft.com/office/powerpoint/2010/main" val="30566810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5631180" y="2538515"/>
            <a:ext cx="4013526" cy="4049670"/>
          </a:xfrm>
          <a:prstGeom prst="rect">
            <a:avLst/>
          </a:prstGeom>
          <a:ln w="28575">
            <a:solidFill>
              <a:schemeClr val="tx1"/>
            </a:solidFill>
          </a:ln>
        </p:spPr>
      </p:pic>
      <p:sp>
        <p:nvSpPr>
          <p:cNvPr id="2" name="Title 1"/>
          <p:cNvSpPr>
            <a:spLocks noGrp="1"/>
          </p:cNvSpPr>
          <p:nvPr>
            <p:ph type="title" idx="4294967295"/>
          </p:nvPr>
        </p:nvSpPr>
        <p:spPr>
          <a:xfrm>
            <a:off x="5692965" y="340335"/>
            <a:ext cx="3816593" cy="2060750"/>
          </a:xfrm>
        </p:spPr>
        <p:txBody>
          <a:bodyPr vert="horz" lIns="91440" tIns="45720" rIns="91440" bIns="45720" rtlCol="0" anchor="b">
            <a:noAutofit/>
          </a:bodyPr>
          <a:lstStyle/>
          <a:p>
            <a:r>
              <a:rPr lang="en-US" sz="2800" u="sng" dirty="0">
                <a:solidFill>
                  <a:srgbClr val="00B050"/>
                </a:solidFill>
              </a:rPr>
              <a:t>Future:</a:t>
            </a:r>
            <a:r>
              <a:rPr lang="en-US" sz="2800" dirty="0">
                <a:solidFill>
                  <a:srgbClr val="00B050"/>
                </a:solidFill>
              </a:rPr>
              <a:t>  </a:t>
            </a:r>
            <a:r>
              <a:rPr lang="en-US" sz="2800" dirty="0">
                <a:solidFill>
                  <a:schemeClr val="tx1">
                    <a:lumMod val="85000"/>
                    <a:lumOff val="15000"/>
                  </a:schemeClr>
                </a:solidFill>
              </a:rPr>
              <a:t>Standard Model</a:t>
            </a:r>
            <a:br>
              <a:rPr lang="en-US" sz="2800" dirty="0">
                <a:solidFill>
                  <a:schemeClr val="tx1">
                    <a:lumMod val="85000"/>
                    <a:lumOff val="15000"/>
                  </a:schemeClr>
                </a:solidFill>
              </a:rPr>
            </a:br>
            <a:r>
              <a:rPr lang="en-US" sz="2800" dirty="0">
                <a:solidFill>
                  <a:schemeClr val="tx1">
                    <a:lumMod val="85000"/>
                    <a:lumOff val="15000"/>
                  </a:schemeClr>
                </a:solidFill>
              </a:rPr>
              <a:t>	</a:t>
            </a:r>
            <a:r>
              <a:rPr lang="en-US" sz="2400" dirty="0">
                <a:solidFill>
                  <a:schemeClr val="accent2"/>
                </a:solidFill>
              </a:rPr>
              <a:t>(</a:t>
            </a:r>
            <a:r>
              <a:rPr lang="en-US" sz="2400" cap="none" dirty="0" err="1">
                <a:solidFill>
                  <a:schemeClr val="accent2"/>
                </a:solidFill>
              </a:rPr>
              <a:t>i</a:t>
            </a:r>
            <a:r>
              <a:rPr lang="en-US" sz="2400" dirty="0">
                <a:solidFill>
                  <a:schemeClr val="accent2"/>
                </a:solidFill>
              </a:rPr>
              <a:t>) W</a:t>
            </a:r>
            <a:r>
              <a:rPr lang="en-US" sz="2400" baseline="-25000" dirty="0">
                <a:solidFill>
                  <a:schemeClr val="accent2"/>
                </a:solidFill>
              </a:rPr>
              <a:t>L</a:t>
            </a:r>
            <a:r>
              <a:rPr lang="en-US" sz="2400" dirty="0">
                <a:solidFill>
                  <a:schemeClr val="accent2"/>
                </a:solidFill>
              </a:rPr>
              <a:t>W</a:t>
            </a:r>
            <a:r>
              <a:rPr lang="en-US" sz="2400" baseline="-25000" dirty="0">
                <a:solidFill>
                  <a:schemeClr val="accent2"/>
                </a:solidFill>
              </a:rPr>
              <a:t>L</a:t>
            </a:r>
            <a:r>
              <a:rPr lang="en-US" sz="2400" dirty="0">
                <a:solidFill>
                  <a:schemeClr val="accent2"/>
                </a:solidFill>
              </a:rPr>
              <a:t> </a:t>
            </a:r>
            <a:r>
              <a:rPr lang="en-US" sz="2400" dirty="0">
                <a:solidFill>
                  <a:schemeClr val="accent2"/>
                </a:solidFill>
                <a:sym typeface="Wingdings"/>
              </a:rPr>
              <a:t></a:t>
            </a:r>
            <a:r>
              <a:rPr lang="en-US" sz="2400" dirty="0">
                <a:solidFill>
                  <a:schemeClr val="accent2"/>
                </a:solidFill>
              </a:rPr>
              <a:t> W</a:t>
            </a:r>
            <a:r>
              <a:rPr lang="en-US" sz="2400" baseline="-25000" dirty="0">
                <a:solidFill>
                  <a:schemeClr val="accent2"/>
                </a:solidFill>
              </a:rPr>
              <a:t>L</a:t>
            </a:r>
            <a:r>
              <a:rPr lang="en-US" sz="2400" dirty="0">
                <a:solidFill>
                  <a:schemeClr val="accent2"/>
                </a:solidFill>
              </a:rPr>
              <a:t>W</a:t>
            </a:r>
            <a:r>
              <a:rPr lang="en-US" sz="2400" baseline="-25000" dirty="0">
                <a:solidFill>
                  <a:schemeClr val="accent2"/>
                </a:solidFill>
              </a:rPr>
              <a:t>L</a:t>
            </a:r>
            <a:r>
              <a:rPr lang="en-US" sz="2400" dirty="0">
                <a:solidFill>
                  <a:schemeClr val="accent2"/>
                </a:solidFill>
              </a:rPr>
              <a:t> </a:t>
            </a:r>
            <a:br>
              <a:rPr lang="en-US" sz="2400" dirty="0">
                <a:solidFill>
                  <a:schemeClr val="accent2"/>
                </a:solidFill>
              </a:rPr>
            </a:br>
            <a:r>
              <a:rPr lang="en-US" sz="2400" dirty="0">
                <a:solidFill>
                  <a:schemeClr val="accent2"/>
                </a:solidFill>
              </a:rPr>
              <a:t>   </a:t>
            </a:r>
            <a:r>
              <a:rPr lang="en-US" sz="2800" dirty="0">
                <a:solidFill>
                  <a:schemeClr val="tx1">
                    <a:lumMod val="85000"/>
                    <a:lumOff val="15000"/>
                  </a:schemeClr>
                </a:solidFill>
              </a:rPr>
              <a:t>vanishes,  only </a:t>
            </a:r>
            <a:br>
              <a:rPr lang="en-US" sz="2800" dirty="0">
                <a:solidFill>
                  <a:schemeClr val="tx1">
                    <a:lumMod val="85000"/>
                    <a:lumOff val="15000"/>
                  </a:schemeClr>
                </a:solidFill>
              </a:rPr>
            </a:br>
            <a:r>
              <a:rPr lang="en-US" sz="2800" dirty="0">
                <a:solidFill>
                  <a:schemeClr val="tx1">
                    <a:lumMod val="85000"/>
                    <a:lumOff val="15000"/>
                  </a:schemeClr>
                </a:solidFill>
              </a:rPr>
              <a:t>	</a:t>
            </a:r>
            <a:r>
              <a:rPr lang="en-US" sz="2400" dirty="0">
                <a:solidFill>
                  <a:schemeClr val="accent2"/>
                </a:solidFill>
              </a:rPr>
              <a:t>(</a:t>
            </a:r>
            <a:r>
              <a:rPr lang="en-US" sz="2400" cap="none" dirty="0">
                <a:solidFill>
                  <a:schemeClr val="accent2"/>
                </a:solidFill>
              </a:rPr>
              <a:t>ii</a:t>
            </a:r>
            <a:r>
              <a:rPr lang="en-US" sz="2400" dirty="0">
                <a:solidFill>
                  <a:schemeClr val="accent2"/>
                </a:solidFill>
              </a:rPr>
              <a:t>) W</a:t>
            </a:r>
            <a:r>
              <a:rPr lang="en-US" sz="2400" baseline="-25000" dirty="0">
                <a:solidFill>
                  <a:schemeClr val="accent2"/>
                </a:solidFill>
              </a:rPr>
              <a:t>T</a:t>
            </a:r>
            <a:r>
              <a:rPr lang="en-US" sz="2400" dirty="0">
                <a:solidFill>
                  <a:schemeClr val="accent2"/>
                </a:solidFill>
              </a:rPr>
              <a:t>W</a:t>
            </a:r>
            <a:r>
              <a:rPr lang="en-US" sz="2400" baseline="-25000" dirty="0">
                <a:solidFill>
                  <a:schemeClr val="accent2"/>
                </a:solidFill>
              </a:rPr>
              <a:t>T</a:t>
            </a:r>
            <a:r>
              <a:rPr lang="en-US" sz="2400" baseline="-25000" dirty="0">
                <a:solidFill>
                  <a:schemeClr val="accent2"/>
                </a:solidFill>
                <a:sym typeface="Wingdings"/>
              </a:rPr>
              <a:t> </a:t>
            </a:r>
            <a:r>
              <a:rPr lang="en-US" sz="2400" dirty="0">
                <a:solidFill>
                  <a:schemeClr val="accent2"/>
                </a:solidFill>
                <a:sym typeface="Wingdings"/>
              </a:rPr>
              <a:t> </a:t>
            </a:r>
            <a:r>
              <a:rPr lang="en-US" sz="2400" dirty="0">
                <a:solidFill>
                  <a:schemeClr val="accent2"/>
                </a:solidFill>
              </a:rPr>
              <a:t>W</a:t>
            </a:r>
            <a:r>
              <a:rPr lang="en-US" sz="2400" baseline="-25000" dirty="0">
                <a:solidFill>
                  <a:schemeClr val="accent2"/>
                </a:solidFill>
              </a:rPr>
              <a:t>T</a:t>
            </a:r>
            <a:r>
              <a:rPr lang="en-US" sz="2400" dirty="0">
                <a:solidFill>
                  <a:schemeClr val="accent2"/>
                </a:solidFill>
              </a:rPr>
              <a:t>W</a:t>
            </a:r>
            <a:r>
              <a:rPr lang="en-US" sz="2400" baseline="-25000" dirty="0">
                <a:solidFill>
                  <a:schemeClr val="accent2"/>
                </a:solidFill>
              </a:rPr>
              <a:t>T  </a:t>
            </a:r>
            <a:br>
              <a:rPr lang="en-US" sz="2400" baseline="-25000" dirty="0">
                <a:solidFill>
                  <a:schemeClr val="accent2"/>
                </a:solidFill>
              </a:rPr>
            </a:br>
            <a:r>
              <a:rPr lang="en-US" sz="2400" baseline="-25000" dirty="0">
                <a:solidFill>
                  <a:schemeClr val="accent2"/>
                </a:solidFill>
              </a:rPr>
              <a:t>     </a:t>
            </a:r>
            <a:r>
              <a:rPr lang="en-US" sz="2800" dirty="0">
                <a:solidFill>
                  <a:schemeClr val="tx1">
                    <a:lumMod val="85000"/>
                    <a:lumOff val="15000"/>
                  </a:schemeClr>
                </a:solidFill>
              </a:rPr>
              <a:t>is present</a:t>
            </a:r>
            <a:endParaRPr lang="en-US" sz="3200" baseline="-25000" dirty="0">
              <a:solidFill>
                <a:schemeClr val="tx1">
                  <a:lumMod val="85000"/>
                  <a:lumOff val="15000"/>
                </a:scheme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6338" y="288697"/>
            <a:ext cx="2604094" cy="2004359"/>
          </a:xfrm>
          <a:prstGeom prst="rect">
            <a:avLst/>
          </a:prstGeom>
          <a:ln>
            <a:solidFill>
              <a:srgbClr val="FF0000"/>
            </a:solidFill>
          </a:ln>
        </p:spPr>
      </p:pic>
      <p:sp>
        <p:nvSpPr>
          <p:cNvPr id="7" name="Freeform 6"/>
          <p:cNvSpPr/>
          <p:nvPr/>
        </p:nvSpPr>
        <p:spPr>
          <a:xfrm>
            <a:off x="9565446" y="4021852"/>
            <a:ext cx="1919190" cy="1476664"/>
          </a:xfrm>
          <a:custGeom>
            <a:avLst/>
            <a:gdLst>
              <a:gd name="connsiteX0" fmla="*/ 0 w 2368624"/>
              <a:gd name="connsiteY0" fmla="*/ 0 h 1476664"/>
              <a:gd name="connsiteX1" fmla="*/ 1260764 w 2368624"/>
              <a:gd name="connsiteY1" fmla="*/ 1233054 h 1476664"/>
              <a:gd name="connsiteX2" fmla="*/ 2272145 w 2368624"/>
              <a:gd name="connsiteY2" fmla="*/ 1454727 h 1476664"/>
              <a:gd name="connsiteX3" fmla="*/ 2327564 w 2368624"/>
              <a:gd name="connsiteY3" fmla="*/ 1468582 h 1476664"/>
            </a:gdLst>
            <a:ahLst/>
            <a:cxnLst>
              <a:cxn ang="0">
                <a:pos x="connsiteX0" y="connsiteY0"/>
              </a:cxn>
              <a:cxn ang="0">
                <a:pos x="connsiteX1" y="connsiteY1"/>
              </a:cxn>
              <a:cxn ang="0">
                <a:pos x="connsiteX2" y="connsiteY2"/>
              </a:cxn>
              <a:cxn ang="0">
                <a:pos x="connsiteX3" y="connsiteY3"/>
              </a:cxn>
            </a:cxnLst>
            <a:rect l="l" t="t" r="r" b="b"/>
            <a:pathLst>
              <a:path w="2368624" h="1476664">
                <a:moveTo>
                  <a:pt x="0" y="0"/>
                </a:moveTo>
                <a:cubicBezTo>
                  <a:pt x="441036" y="495300"/>
                  <a:pt x="882073" y="990600"/>
                  <a:pt x="1260764" y="1233054"/>
                </a:cubicBezTo>
                <a:cubicBezTo>
                  <a:pt x="1639455" y="1475509"/>
                  <a:pt x="2094345" y="1415472"/>
                  <a:pt x="2272145" y="1454727"/>
                </a:cubicBezTo>
                <a:cubicBezTo>
                  <a:pt x="2449945" y="1493982"/>
                  <a:pt x="2327564" y="1468582"/>
                  <a:pt x="2327564" y="1468582"/>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9596057" y="4043926"/>
            <a:ext cx="2189015" cy="1387930"/>
          </a:xfrm>
          <a:custGeom>
            <a:avLst/>
            <a:gdLst>
              <a:gd name="connsiteX0" fmla="*/ 0 w 2590800"/>
              <a:gd name="connsiteY0" fmla="*/ 0 h 1371600"/>
              <a:gd name="connsiteX1" fmla="*/ 969819 w 2590800"/>
              <a:gd name="connsiteY1" fmla="*/ 969819 h 1371600"/>
              <a:gd name="connsiteX2" fmla="*/ 2590800 w 2590800"/>
              <a:gd name="connsiteY2" fmla="*/ 1371600 h 1371600"/>
            </a:gdLst>
            <a:ahLst/>
            <a:cxnLst>
              <a:cxn ang="0">
                <a:pos x="connsiteX0" y="connsiteY0"/>
              </a:cxn>
              <a:cxn ang="0">
                <a:pos x="connsiteX1" y="connsiteY1"/>
              </a:cxn>
              <a:cxn ang="0">
                <a:pos x="connsiteX2" y="connsiteY2"/>
              </a:cxn>
            </a:cxnLst>
            <a:rect l="l" t="t" r="r" b="b"/>
            <a:pathLst>
              <a:path w="2590800" h="1371600">
                <a:moveTo>
                  <a:pt x="0" y="0"/>
                </a:moveTo>
                <a:cubicBezTo>
                  <a:pt x="269009" y="370609"/>
                  <a:pt x="538019" y="741219"/>
                  <a:pt x="969819" y="969819"/>
                </a:cubicBezTo>
                <a:cubicBezTo>
                  <a:pt x="1401619" y="1198419"/>
                  <a:pt x="2590800" y="1371600"/>
                  <a:pt x="2590800" y="13716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cxnSpLocks/>
          </p:cNvCxnSpPr>
          <p:nvPr/>
        </p:nvCxnSpPr>
        <p:spPr>
          <a:xfrm flipV="1">
            <a:off x="10101890" y="3851833"/>
            <a:ext cx="0" cy="228037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343633" y="5670538"/>
            <a:ext cx="784286" cy="461665"/>
          </a:xfrm>
          <a:prstGeom prst="rect">
            <a:avLst/>
          </a:prstGeom>
          <a:noFill/>
        </p:spPr>
        <p:txBody>
          <a:bodyPr wrap="square" rtlCol="0">
            <a:spAutoFit/>
          </a:bodyPr>
          <a:lstStyle/>
          <a:p>
            <a:r>
              <a:rPr lang="en-US" sz="2400" dirty="0"/>
              <a:t>M</a:t>
            </a:r>
            <a:r>
              <a:rPr lang="en-US" sz="2400" baseline="-25000" dirty="0"/>
              <a:t>VV</a:t>
            </a:r>
          </a:p>
        </p:txBody>
      </p:sp>
      <mc:AlternateContent xmlns:mc="http://schemas.openxmlformats.org/markup-compatibility/2006">
        <mc:Choice xmlns:a14="http://schemas.microsoft.com/office/drawing/2010/main" Requires="a14">
          <p:sp>
            <p:nvSpPr>
              <p:cNvPr id="16" name="TextBox 15"/>
              <p:cNvSpPr txBox="1"/>
              <p:nvPr/>
            </p:nvSpPr>
            <p:spPr>
              <a:xfrm>
                <a:off x="9989009" y="3490962"/>
                <a:ext cx="1950714" cy="1477328"/>
              </a:xfrm>
              <a:prstGeom prst="rect">
                <a:avLst/>
              </a:prstGeom>
              <a:noFill/>
            </p:spPr>
            <p:txBody>
              <a:bodyPr wrap="square" rtlCol="0">
                <a:spAutoFit/>
              </a:bodyPr>
              <a:lstStyle/>
              <a:p>
                <a:pPr algn="ctr"/>
                <a:r>
                  <a:rPr lang="en-US" dirty="0">
                    <a:solidFill>
                      <a:srgbClr val="0070C0"/>
                    </a:solidFill>
                    <a:ea typeface="Cambria Math" charset="0"/>
                    <a:cs typeface="Cambria Math" charset="0"/>
                  </a:rPr>
                  <a:t>(</a:t>
                </a:r>
                <a:r>
                  <a:rPr lang="en-US" dirty="0" err="1">
                    <a:solidFill>
                      <a:srgbClr val="0070C0"/>
                    </a:solidFill>
                    <a:ea typeface="Cambria Math" charset="0"/>
                    <a:cs typeface="Cambria Math" charset="0"/>
                  </a:rPr>
                  <a:t>i</a:t>
                </a:r>
                <a:r>
                  <a:rPr lang="en-US" dirty="0">
                    <a:solidFill>
                      <a:srgbClr val="0070C0"/>
                    </a:solidFill>
                    <a:ea typeface="Cambria Math" charset="0"/>
                    <a:cs typeface="Cambria Math" charset="0"/>
                  </a:rPr>
                  <a:t>) </a:t>
                </a:r>
                <a14:m>
                  <m:oMath xmlns:m="http://schemas.openxmlformats.org/officeDocument/2006/math">
                    <m:r>
                      <a:rPr lang="en-US" i="1" smtClean="0">
                        <a:solidFill>
                          <a:srgbClr val="0070C0"/>
                        </a:solidFill>
                        <a:latin typeface="Cambria Math" charset="0"/>
                        <a:ea typeface="Cambria Math" charset="0"/>
                        <a:cs typeface="Cambria Math" charset="0"/>
                      </a:rPr>
                      <m:t>≠</m:t>
                    </m:r>
                    <m:r>
                      <a:rPr lang="en-US" b="0" i="1" smtClean="0">
                        <a:solidFill>
                          <a:srgbClr val="0070C0"/>
                        </a:solidFill>
                        <a:latin typeface="Cambria Math" charset="0"/>
                        <a:ea typeface="Cambria Math" charset="0"/>
                        <a:cs typeface="Cambria Math" charset="0"/>
                      </a:rPr>
                      <m:t>0</m:t>
                    </m:r>
                    <m:r>
                      <a:rPr lang="en-US" b="0" i="0" smtClean="0">
                        <a:solidFill>
                          <a:srgbClr val="0070C0"/>
                        </a:solidFill>
                        <a:latin typeface="Cambria Math" charset="0"/>
                        <a:ea typeface="Cambria Math" charset="0"/>
                        <a:cs typeface="Cambria Math" charset="0"/>
                      </a:rPr>
                      <m:t>:  </m:t>
                    </m:r>
                  </m:oMath>
                </a14:m>
                <a:endParaRPr lang="en-US" dirty="0">
                  <a:solidFill>
                    <a:srgbClr val="0070C0"/>
                  </a:solidFill>
                  <a:ea typeface="Cambria Math" charset="0"/>
                  <a:cs typeface="Cambria Math" charset="0"/>
                </a:endParaRPr>
              </a:p>
              <a:p>
                <a:pPr algn="ctr"/>
                <a:r>
                  <a:rPr lang="en-US" b="0" dirty="0">
                    <a:solidFill>
                      <a:srgbClr val="0070C0"/>
                    </a:solidFill>
                    <a:ea typeface="Cambria Math" charset="0"/>
                    <a:cs typeface="Cambria Math" charset="0"/>
                  </a:rPr>
                  <a:t>additional </a:t>
                </a:r>
              </a:p>
              <a:p>
                <a:pPr algn="ctr"/>
                <a:r>
                  <a:rPr lang="en-US" b="0" dirty="0">
                    <a:solidFill>
                      <a:srgbClr val="0070C0"/>
                    </a:solidFill>
                    <a:ea typeface="Cambria Math" charset="0"/>
                    <a:cs typeface="Cambria Math" charset="0"/>
                  </a:rPr>
                  <a:t>particles  are </a:t>
                </a:r>
              </a:p>
              <a:p>
                <a:pPr algn="ctr"/>
                <a:r>
                  <a:rPr lang="en-US" dirty="0">
                    <a:solidFill>
                      <a:srgbClr val="0070C0"/>
                    </a:solidFill>
                    <a:ea typeface="Cambria Math" charset="0"/>
                    <a:cs typeface="Cambria Math" charset="0"/>
                  </a:rPr>
                  <a:t>responsible </a:t>
                </a:r>
              </a:p>
              <a:p>
                <a:pPr algn="ctr"/>
                <a:r>
                  <a:rPr lang="en-US" dirty="0">
                    <a:solidFill>
                      <a:srgbClr val="0070C0"/>
                    </a:solidFill>
                    <a:ea typeface="Cambria Math" charset="0"/>
                    <a:cs typeface="Cambria Math" charset="0"/>
                  </a:rPr>
                  <a:t>for EWSB</a:t>
                </a:r>
                <a:endParaRPr lang="en-US" b="0" dirty="0">
                  <a:solidFill>
                    <a:srgbClr val="0070C0"/>
                  </a:solidFill>
                  <a:ea typeface="Cambria Math" charset="0"/>
                  <a:cs typeface="Cambria Math"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9989009" y="3490962"/>
                <a:ext cx="1950714" cy="1477328"/>
              </a:xfrm>
              <a:prstGeom prst="rect">
                <a:avLst/>
              </a:prstGeom>
              <a:blipFill>
                <a:blip r:embed="rId5"/>
                <a:stretch>
                  <a:fillRect t="-2564" b="-5128"/>
                </a:stretch>
              </a:blipFill>
            </p:spPr>
            <p:txBody>
              <a:bodyPr/>
              <a:lstStyle/>
              <a:p>
                <a:r>
                  <a:rPr lang="en-US">
                    <a:noFill/>
                  </a:rPr>
                  <a:t> </a:t>
                </a:r>
              </a:p>
            </p:txBody>
          </p:sp>
        </mc:Fallback>
      </mc:AlternateContent>
      <p:sp>
        <p:nvSpPr>
          <p:cNvPr id="22" name="TextBox 21"/>
          <p:cNvSpPr txBox="1"/>
          <p:nvPr/>
        </p:nvSpPr>
        <p:spPr>
          <a:xfrm>
            <a:off x="9731667" y="5130265"/>
            <a:ext cx="684200" cy="461665"/>
          </a:xfrm>
          <a:prstGeom prst="rect">
            <a:avLst/>
          </a:prstGeom>
          <a:noFill/>
        </p:spPr>
        <p:txBody>
          <a:bodyPr wrap="square" rtlCol="0">
            <a:spAutoFit/>
          </a:bodyPr>
          <a:lstStyle/>
          <a:p>
            <a:r>
              <a:rPr lang="en-US" sz="2400" dirty="0"/>
              <a:t>M</a:t>
            </a:r>
            <a:r>
              <a:rPr lang="en-US" sz="2400" baseline="-25000" dirty="0"/>
              <a:t>H</a:t>
            </a:r>
          </a:p>
        </p:txBody>
      </p:sp>
      <p:cxnSp>
        <p:nvCxnSpPr>
          <p:cNvPr id="24" name="Straight Connector 23"/>
          <p:cNvCxnSpPr>
            <a:cxnSpLocks/>
          </p:cNvCxnSpPr>
          <p:nvPr/>
        </p:nvCxnSpPr>
        <p:spPr>
          <a:xfrm>
            <a:off x="9777774" y="5603720"/>
            <a:ext cx="2238677" cy="0"/>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5762AC0-80BE-21C5-B4F1-C0BBB5A31681}"/>
              </a:ext>
            </a:extLst>
          </p:cNvPr>
          <p:cNvSpPr/>
          <p:nvPr/>
        </p:nvSpPr>
        <p:spPr>
          <a:xfrm>
            <a:off x="11043196" y="6189159"/>
            <a:ext cx="1084723" cy="6217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8" name="Title 1">
                <a:extLst>
                  <a:ext uri="{FF2B5EF4-FFF2-40B4-BE49-F238E27FC236}">
                    <a16:creationId xmlns:a16="http://schemas.microsoft.com/office/drawing/2014/main" id="{6EEA5A3F-1A98-682B-4244-1526DB87D79F}"/>
                  </a:ext>
                </a:extLst>
              </p:cNvPr>
              <p:cNvSpPr txBox="1">
                <a:spLocks/>
              </p:cNvSpPr>
              <p:nvPr/>
            </p:nvSpPr>
            <p:spPr>
              <a:xfrm>
                <a:off x="572841" y="335425"/>
                <a:ext cx="3816593" cy="12798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cap="all" baseline="0">
                    <a:blipFill>
                      <a:blip r:embed="rId6">
                        <a:extLst>
                          <a:ext uri="{28A0092B-C50C-407E-A947-70E740481C1C}">
                            <a14:useLocalDpi val="0"/>
                          </a:ext>
                        </a:extLst>
                      </a:blip>
                      <a:tile tx="6350" ty="-127000" sx="65000" sy="64000" flip="none" algn="tl"/>
                    </a:blipFill>
                    <a:latin typeface="+mj-lt"/>
                    <a:ea typeface="+mj-ea"/>
                    <a:cs typeface="+mj-cs"/>
                  </a:defRPr>
                </a:lvl1pPr>
              </a:lstStyle>
              <a:p>
                <a:pPr algn="ctr"/>
                <a:r>
                  <a:rPr lang="en-US" sz="2800" u="sng" dirty="0">
                    <a:solidFill>
                      <a:srgbClr val="00B050"/>
                    </a:solidFill>
                  </a:rPr>
                  <a:t>Past:</a:t>
                </a:r>
                <a:r>
                  <a:rPr lang="en-US" sz="2800" dirty="0">
                    <a:solidFill>
                      <a:srgbClr val="00B050"/>
                    </a:solidFill>
                  </a:rPr>
                  <a:t>  </a:t>
                </a:r>
                <a:r>
                  <a:rPr lang="en-US" sz="2800" dirty="0">
                    <a:solidFill>
                      <a:schemeClr val="tx1">
                        <a:lumMod val="85000"/>
                        <a:lumOff val="15000"/>
                      </a:schemeClr>
                    </a:solidFill>
                  </a:rPr>
                  <a:t>Prediction of existence of Z</a:t>
                </a:r>
                <a:r>
                  <a:rPr lang="en-US" sz="2800" baseline="30000" dirty="0">
                    <a:solidFill>
                      <a:schemeClr val="tx1">
                        <a:lumMod val="85000"/>
                        <a:lumOff val="15000"/>
                      </a:schemeClr>
                    </a:solidFill>
                  </a:rPr>
                  <a:t>0</a:t>
                </a:r>
                <a:r>
                  <a:rPr lang="en-US" sz="2800" dirty="0">
                    <a:solidFill>
                      <a:schemeClr val="tx1">
                        <a:lumMod val="85000"/>
                        <a:lumOff val="15000"/>
                      </a:schemeClr>
                    </a:solidFill>
                  </a:rPr>
                  <a:t> to restore unitarity </a:t>
                </a:r>
                <a:r>
                  <a:rPr lang="en-US" sz="2400" cap="none" dirty="0">
                    <a:solidFill>
                      <a:schemeClr val="accent2"/>
                    </a:solidFill>
                  </a:rPr>
                  <a:t>e</a:t>
                </a:r>
                <a14:m>
                  <m:oMath xmlns:m="http://schemas.openxmlformats.org/officeDocument/2006/math">
                    <m:r>
                      <a:rPr lang="en-US" sz="2400" i="1" cap="none" baseline="30000" smtClean="0">
                        <a:solidFill>
                          <a:schemeClr val="accent2"/>
                        </a:solidFill>
                        <a:latin typeface="Cambria Math" panose="02040503050406030204" pitchFamily="18" charset="0"/>
                        <a:ea typeface="Cambria Math" panose="02040503050406030204" pitchFamily="18" charset="0"/>
                      </a:rPr>
                      <m:t>+</m:t>
                    </m:r>
                  </m:oMath>
                </a14:m>
                <a:r>
                  <a:rPr lang="en-US" sz="2400" cap="none" dirty="0">
                    <a:solidFill>
                      <a:schemeClr val="accent2"/>
                    </a:solidFill>
                  </a:rPr>
                  <a:t>e</a:t>
                </a:r>
                <a14:m>
                  <m:oMath xmlns:m="http://schemas.openxmlformats.org/officeDocument/2006/math">
                    <m:r>
                      <a:rPr lang="en-US" sz="2400" i="1" cap="none" baseline="30000" dirty="0" smtClean="0">
                        <a:solidFill>
                          <a:schemeClr val="accent2"/>
                        </a:solidFill>
                        <a:latin typeface="Cambria Math" panose="02040503050406030204" pitchFamily="18" charset="0"/>
                        <a:ea typeface="Cambria Math" panose="02040503050406030204" pitchFamily="18" charset="0"/>
                      </a:rPr>
                      <m:t>−</m:t>
                    </m:r>
                  </m:oMath>
                </a14:m>
                <a:r>
                  <a:rPr lang="en-US" sz="2400" baseline="-25000" dirty="0">
                    <a:solidFill>
                      <a:schemeClr val="accent2"/>
                    </a:solidFill>
                    <a:sym typeface="Wingdings"/>
                  </a:rPr>
                  <a:t> </a:t>
                </a:r>
                <a:r>
                  <a:rPr lang="en-US" sz="2400" dirty="0">
                    <a:solidFill>
                      <a:schemeClr val="accent2"/>
                    </a:solidFill>
                    <a:sym typeface="Wingdings"/>
                  </a:rPr>
                  <a:t> </a:t>
                </a:r>
                <a:r>
                  <a:rPr lang="en-US" sz="2400" dirty="0">
                    <a:solidFill>
                      <a:schemeClr val="accent2"/>
                    </a:solidFill>
                  </a:rPr>
                  <a:t>W</a:t>
                </a:r>
                <a14:m>
                  <m:oMath xmlns:m="http://schemas.openxmlformats.org/officeDocument/2006/math">
                    <m:r>
                      <a:rPr lang="en-US" sz="2400" i="1" cap="none" baseline="30000">
                        <a:solidFill>
                          <a:schemeClr val="accent2"/>
                        </a:solidFill>
                        <a:latin typeface="Cambria Math" panose="02040503050406030204" pitchFamily="18" charset="0"/>
                        <a:ea typeface="Cambria Math" panose="02040503050406030204" pitchFamily="18" charset="0"/>
                      </a:rPr>
                      <m:t>+</m:t>
                    </m:r>
                    <m:r>
                      <a:rPr lang="en-US" sz="2400" i="1" cap="none">
                        <a:solidFill>
                          <a:schemeClr val="accent2"/>
                        </a:solidFill>
                        <a:latin typeface="Cambria Math" panose="02040503050406030204" pitchFamily="18" charset="0"/>
                        <a:ea typeface="Cambria Math" panose="02040503050406030204" pitchFamily="18" charset="0"/>
                      </a:rPr>
                      <m:t> </m:t>
                    </m:r>
                  </m:oMath>
                </a14:m>
                <a:r>
                  <a:rPr lang="en-US" sz="2400" dirty="0">
                    <a:solidFill>
                      <a:schemeClr val="accent2"/>
                    </a:solidFill>
                  </a:rPr>
                  <a:t>W</a:t>
                </a:r>
                <a14:m>
                  <m:oMath xmlns:m="http://schemas.openxmlformats.org/officeDocument/2006/math">
                    <m:r>
                      <a:rPr lang="en-US" sz="2400" i="1" cap="none" baseline="30000" dirty="0">
                        <a:solidFill>
                          <a:schemeClr val="accent2"/>
                        </a:solidFill>
                        <a:latin typeface="Cambria Math" panose="02040503050406030204" pitchFamily="18" charset="0"/>
                        <a:ea typeface="Cambria Math" panose="02040503050406030204" pitchFamily="18" charset="0"/>
                      </a:rPr>
                      <m:t>−</m:t>
                    </m:r>
                  </m:oMath>
                </a14:m>
                <a:r>
                  <a:rPr lang="en-US" sz="2400" baseline="-25000" dirty="0">
                    <a:solidFill>
                      <a:schemeClr val="accent2"/>
                    </a:solidFill>
                  </a:rPr>
                  <a:t>  </a:t>
                </a:r>
                <a:endParaRPr lang="en-US" sz="3200" baseline="-25000" dirty="0">
                  <a:solidFill>
                    <a:schemeClr val="tx1">
                      <a:lumMod val="85000"/>
                      <a:lumOff val="15000"/>
                    </a:schemeClr>
                  </a:solidFill>
                </a:endParaRPr>
              </a:p>
            </p:txBody>
          </p:sp>
        </mc:Choice>
        <mc:Fallback>
          <p:sp>
            <p:nvSpPr>
              <p:cNvPr id="18" name="Title 1">
                <a:extLst>
                  <a:ext uri="{FF2B5EF4-FFF2-40B4-BE49-F238E27FC236}">
                    <a16:creationId xmlns:a16="http://schemas.microsoft.com/office/drawing/2014/main" id="{6EEA5A3F-1A98-682B-4244-1526DB87D79F}"/>
                  </a:ext>
                </a:extLst>
              </p:cNvPr>
              <p:cNvSpPr txBox="1">
                <a:spLocks noRot="1" noChangeAspect="1" noMove="1" noResize="1" noEditPoints="1" noAdjustHandles="1" noChangeArrowheads="1" noChangeShapeType="1" noTextEdit="1"/>
              </p:cNvSpPr>
              <p:nvPr/>
            </p:nvSpPr>
            <p:spPr>
              <a:xfrm>
                <a:off x="572841" y="335425"/>
                <a:ext cx="3816593" cy="1279805"/>
              </a:xfrm>
              <a:prstGeom prst="rect">
                <a:avLst/>
              </a:prstGeom>
              <a:blipFill>
                <a:blip r:embed="rId7"/>
                <a:stretch>
                  <a:fillRect l="-2326" t="-4902" r="-5316" b="-13725"/>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DA0185E3-7B0B-CAEA-DFC1-0AB046120EA0}"/>
              </a:ext>
            </a:extLst>
          </p:cNvPr>
          <p:cNvPicPr>
            <a:picLocks noChangeAspect="1"/>
          </p:cNvPicPr>
          <p:nvPr/>
        </p:nvPicPr>
        <p:blipFill>
          <a:blip r:embed="rId8"/>
          <a:stretch>
            <a:fillRect/>
          </a:stretch>
        </p:blipFill>
        <p:spPr>
          <a:xfrm>
            <a:off x="143942" y="5810924"/>
            <a:ext cx="5030053" cy="617511"/>
          </a:xfrm>
          <a:prstGeom prst="rect">
            <a:avLst/>
          </a:prstGeom>
          <a:ln w="28575">
            <a:solidFill>
              <a:srgbClr val="FF0000"/>
            </a:solidFill>
          </a:ln>
        </p:spPr>
      </p:pic>
      <p:pic>
        <p:nvPicPr>
          <p:cNvPr id="23" name="Picture 22" descr="A black and white rectangle with black text&#10;&#10;Description automatically generated">
            <a:extLst>
              <a:ext uri="{FF2B5EF4-FFF2-40B4-BE49-F238E27FC236}">
                <a16:creationId xmlns:a16="http://schemas.microsoft.com/office/drawing/2014/main" id="{73BB46A7-DE1A-0144-5A1E-8A1A779752B4}"/>
              </a:ext>
            </a:extLst>
          </p:cNvPr>
          <p:cNvPicPr>
            <a:picLocks noChangeAspect="1"/>
          </p:cNvPicPr>
          <p:nvPr/>
        </p:nvPicPr>
        <p:blipFill>
          <a:blip r:embed="rId9"/>
          <a:stretch>
            <a:fillRect/>
          </a:stretch>
        </p:blipFill>
        <p:spPr>
          <a:xfrm>
            <a:off x="396340" y="1721881"/>
            <a:ext cx="4169597" cy="660400"/>
          </a:xfrm>
          <a:prstGeom prst="rect">
            <a:avLst/>
          </a:prstGeom>
        </p:spPr>
      </p:pic>
      <p:pic>
        <p:nvPicPr>
          <p:cNvPr id="28" name="Picture 27" descr="A diagram of a mathematical equation&#10;&#10;Description automatically generated">
            <a:extLst>
              <a:ext uri="{FF2B5EF4-FFF2-40B4-BE49-F238E27FC236}">
                <a16:creationId xmlns:a16="http://schemas.microsoft.com/office/drawing/2014/main" id="{CACDEB18-D7BD-7C2C-D909-BBE778BC0754}"/>
              </a:ext>
            </a:extLst>
          </p:cNvPr>
          <p:cNvPicPr>
            <a:picLocks noChangeAspect="1"/>
          </p:cNvPicPr>
          <p:nvPr/>
        </p:nvPicPr>
        <p:blipFill>
          <a:blip r:embed="rId10"/>
          <a:stretch>
            <a:fillRect/>
          </a:stretch>
        </p:blipFill>
        <p:spPr>
          <a:xfrm>
            <a:off x="3281833" y="2755557"/>
            <a:ext cx="1744738" cy="2393422"/>
          </a:xfrm>
          <a:prstGeom prst="rect">
            <a:avLst/>
          </a:prstGeom>
        </p:spPr>
      </p:pic>
      <p:sp>
        <p:nvSpPr>
          <p:cNvPr id="29" name="Rectangle 28">
            <a:extLst>
              <a:ext uri="{FF2B5EF4-FFF2-40B4-BE49-F238E27FC236}">
                <a16:creationId xmlns:a16="http://schemas.microsoft.com/office/drawing/2014/main" id="{B578DD71-ED1C-7799-F370-FC0EF8093D31}"/>
              </a:ext>
            </a:extLst>
          </p:cNvPr>
          <p:cNvSpPr/>
          <p:nvPr/>
        </p:nvSpPr>
        <p:spPr>
          <a:xfrm rot="241598">
            <a:off x="3232122" y="2971035"/>
            <a:ext cx="623477" cy="1759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CF900B40-73BF-565E-B6D4-58EB7B5A3DD9}"/>
              </a:ext>
            </a:extLst>
          </p:cNvPr>
          <p:cNvCxnSpPr/>
          <p:nvPr/>
        </p:nvCxnSpPr>
        <p:spPr>
          <a:xfrm>
            <a:off x="5387546" y="470373"/>
            <a:ext cx="0" cy="611781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2" name="Picture 2">
            <a:extLst>
              <a:ext uri="{FF2B5EF4-FFF2-40B4-BE49-F238E27FC236}">
                <a16:creationId xmlns:a16="http://schemas.microsoft.com/office/drawing/2014/main" id="{AB0C43A7-EEA2-F058-9470-3D8DC13784A3}"/>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43943" y="2617087"/>
            <a:ext cx="3110330" cy="290517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0A6F96C6-E387-30E4-5D51-D5C4E0A9D447}"/>
              </a:ext>
            </a:extLst>
          </p:cNvPr>
          <p:cNvSpPr txBox="1"/>
          <p:nvPr/>
        </p:nvSpPr>
        <p:spPr>
          <a:xfrm>
            <a:off x="824729" y="2443379"/>
            <a:ext cx="2330787" cy="276999"/>
          </a:xfrm>
          <a:prstGeom prst="rect">
            <a:avLst/>
          </a:prstGeom>
          <a:noFill/>
        </p:spPr>
        <p:txBody>
          <a:bodyPr wrap="square">
            <a:spAutoFit/>
          </a:bodyPr>
          <a:lstStyle/>
          <a:p>
            <a:r>
              <a:rPr lang="en-US" sz="1200" dirty="0">
                <a:latin typeface="Cambria Math" panose="02040503050406030204" pitchFamily="18" charset="0"/>
                <a:ea typeface="Cambria Math" panose="02040503050406030204" pitchFamily="18" charset="0"/>
              </a:rPr>
              <a:t>Physics Reports 532 (2013) 119</a:t>
            </a:r>
          </a:p>
        </p:txBody>
      </p:sp>
    </p:spTree>
    <p:extLst>
      <p:ext uri="{BB962C8B-B14F-4D97-AF65-F5344CB8AC3E}">
        <p14:creationId xmlns:p14="http://schemas.microsoft.com/office/powerpoint/2010/main" val="842997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F131CF3-9573-9DAB-326E-B128E359ED3B}"/>
              </a:ext>
            </a:extLst>
          </p:cNvPr>
          <p:cNvSpPr/>
          <p:nvPr/>
        </p:nvSpPr>
        <p:spPr>
          <a:xfrm>
            <a:off x="11177921" y="6140215"/>
            <a:ext cx="935249" cy="6474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diagram of a molecule&#10;&#10;Description automatically generated with medium confidence">
            <a:extLst>
              <a:ext uri="{FF2B5EF4-FFF2-40B4-BE49-F238E27FC236}">
                <a16:creationId xmlns:a16="http://schemas.microsoft.com/office/drawing/2014/main" id="{3B882EFA-E36B-08C0-15B0-1FA520180356}"/>
              </a:ext>
            </a:extLst>
          </p:cNvPr>
          <p:cNvPicPr>
            <a:picLocks noChangeAspect="1"/>
          </p:cNvPicPr>
          <p:nvPr/>
        </p:nvPicPr>
        <p:blipFill>
          <a:blip r:embed="rId2"/>
          <a:stretch>
            <a:fillRect/>
          </a:stretch>
        </p:blipFill>
        <p:spPr>
          <a:xfrm>
            <a:off x="506627" y="1226705"/>
            <a:ext cx="5163881" cy="1639313"/>
          </a:xfrm>
          <a:prstGeom prst="rect">
            <a:avLst/>
          </a:prstGeom>
        </p:spPr>
      </p:pic>
      <p:sp>
        <p:nvSpPr>
          <p:cNvPr id="14" name="Rectangle 13">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diagram of a diagram of a wire&#10;&#10;Description automatically generated with medium confidence">
            <a:extLst>
              <a:ext uri="{FF2B5EF4-FFF2-40B4-BE49-F238E27FC236}">
                <a16:creationId xmlns:a16="http://schemas.microsoft.com/office/drawing/2014/main" id="{C84ADDB9-5CB2-B91A-3D37-5AA724A4B7A1}"/>
              </a:ext>
            </a:extLst>
          </p:cNvPr>
          <p:cNvPicPr>
            <a:picLocks noChangeAspect="1"/>
          </p:cNvPicPr>
          <p:nvPr/>
        </p:nvPicPr>
        <p:blipFill>
          <a:blip r:embed="rId3"/>
          <a:stretch>
            <a:fillRect/>
          </a:stretch>
        </p:blipFill>
        <p:spPr>
          <a:xfrm>
            <a:off x="6675546" y="592198"/>
            <a:ext cx="5176160" cy="1103205"/>
          </a:xfrm>
          <a:prstGeom prst="rect">
            <a:avLst/>
          </a:prstGeom>
        </p:spPr>
      </p:pic>
      <p:sp>
        <p:nvSpPr>
          <p:cNvPr id="16" name="Rectangle 15">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diagram of a molecule&#10;&#10;Description automatically generated">
            <a:extLst>
              <a:ext uri="{FF2B5EF4-FFF2-40B4-BE49-F238E27FC236}">
                <a16:creationId xmlns:a16="http://schemas.microsoft.com/office/drawing/2014/main" id="{02A1A136-F688-9FAB-0DEB-D4F2BA838D6F}"/>
              </a:ext>
            </a:extLst>
          </p:cNvPr>
          <p:cNvPicPr>
            <a:picLocks noChangeAspect="1"/>
          </p:cNvPicPr>
          <p:nvPr/>
        </p:nvPicPr>
        <p:blipFill>
          <a:blip r:embed="rId4"/>
          <a:stretch>
            <a:fillRect/>
          </a:stretch>
        </p:blipFill>
        <p:spPr>
          <a:xfrm>
            <a:off x="469127" y="4172575"/>
            <a:ext cx="5403383" cy="2029426"/>
          </a:xfrm>
          <a:prstGeom prst="rect">
            <a:avLst/>
          </a:prstGeom>
        </p:spPr>
      </p:pic>
      <p:pic>
        <p:nvPicPr>
          <p:cNvPr id="8" name="Picture 7" descr="A diagram of a diagram of a diagram&#10;&#10;Description automatically generated with medium confidence">
            <a:extLst>
              <a:ext uri="{FF2B5EF4-FFF2-40B4-BE49-F238E27FC236}">
                <a16:creationId xmlns:a16="http://schemas.microsoft.com/office/drawing/2014/main" id="{4211A025-4116-2B1C-1A9D-49B94B7FA6B3}"/>
              </a:ext>
            </a:extLst>
          </p:cNvPr>
          <p:cNvPicPr>
            <a:picLocks noChangeAspect="1"/>
          </p:cNvPicPr>
          <p:nvPr/>
        </p:nvPicPr>
        <p:blipFill>
          <a:blip r:embed="rId5"/>
          <a:stretch>
            <a:fillRect/>
          </a:stretch>
        </p:blipFill>
        <p:spPr>
          <a:xfrm>
            <a:off x="6698056" y="4144637"/>
            <a:ext cx="5357744" cy="2445841"/>
          </a:xfrm>
          <a:prstGeom prst="rect">
            <a:avLst/>
          </a:prstGeom>
        </p:spPr>
      </p:pic>
      <p:pic>
        <p:nvPicPr>
          <p:cNvPr id="11" name="Picture 10" descr="A diagram of a diagram of a device&#10;&#10;Description automatically generated with medium confidence">
            <a:extLst>
              <a:ext uri="{FF2B5EF4-FFF2-40B4-BE49-F238E27FC236}">
                <a16:creationId xmlns:a16="http://schemas.microsoft.com/office/drawing/2014/main" id="{F8B777AA-C9FE-817B-EF3E-99D7F1A19B9A}"/>
              </a:ext>
            </a:extLst>
          </p:cNvPr>
          <p:cNvPicPr>
            <a:picLocks noChangeAspect="1"/>
          </p:cNvPicPr>
          <p:nvPr/>
        </p:nvPicPr>
        <p:blipFill>
          <a:blip r:embed="rId6"/>
          <a:stretch>
            <a:fillRect/>
          </a:stretch>
        </p:blipFill>
        <p:spPr>
          <a:xfrm>
            <a:off x="6673120" y="2203977"/>
            <a:ext cx="5176160" cy="1103205"/>
          </a:xfrm>
          <a:prstGeom prst="rect">
            <a:avLst/>
          </a:prstGeom>
        </p:spPr>
      </p:pic>
      <p:sp>
        <p:nvSpPr>
          <p:cNvPr id="13" name="TextBox 12">
            <a:extLst>
              <a:ext uri="{FF2B5EF4-FFF2-40B4-BE49-F238E27FC236}">
                <a16:creationId xmlns:a16="http://schemas.microsoft.com/office/drawing/2014/main" id="{FC552581-9A8E-AB5D-1CA0-14522BE6C8A0}"/>
              </a:ext>
            </a:extLst>
          </p:cNvPr>
          <p:cNvSpPr txBox="1"/>
          <p:nvPr/>
        </p:nvSpPr>
        <p:spPr>
          <a:xfrm>
            <a:off x="450992" y="211381"/>
            <a:ext cx="5202001" cy="369332"/>
          </a:xfrm>
          <a:prstGeom prst="rect">
            <a:avLst/>
          </a:prstGeom>
          <a:noFill/>
          <a:ln w="28575">
            <a:solidFill>
              <a:srgbClr val="FF0000"/>
            </a:solidFill>
          </a:ln>
        </p:spPr>
        <p:txBody>
          <a:bodyPr wrap="none" rtlCol="0">
            <a:spAutoFit/>
          </a:bodyPr>
          <a:lstStyle/>
          <a:p>
            <a:pPr algn="ctr"/>
            <a:r>
              <a:rPr lang="en-US" b="1" dirty="0"/>
              <a:t>–  </a:t>
            </a:r>
            <a:r>
              <a:rPr lang="en-US" b="1" dirty="0">
                <a:solidFill>
                  <a:srgbClr val="0070C0"/>
                </a:solidFill>
              </a:rPr>
              <a:t>Vector boson fusion </a:t>
            </a:r>
            <a:r>
              <a:rPr lang="en-US" b="1" dirty="0"/>
              <a:t>&amp; </a:t>
            </a:r>
            <a:r>
              <a:rPr lang="en-US" b="1" dirty="0">
                <a:solidFill>
                  <a:srgbClr val="0070C0"/>
                </a:solidFill>
              </a:rPr>
              <a:t>Trilinear </a:t>
            </a:r>
            <a:r>
              <a:rPr lang="en-US" b="1" dirty="0"/>
              <a:t>coupling  –</a:t>
            </a:r>
          </a:p>
        </p:txBody>
      </p:sp>
      <p:sp>
        <p:nvSpPr>
          <p:cNvPr id="15" name="TextBox 14">
            <a:extLst>
              <a:ext uri="{FF2B5EF4-FFF2-40B4-BE49-F238E27FC236}">
                <a16:creationId xmlns:a16="http://schemas.microsoft.com/office/drawing/2014/main" id="{BE3EF3D4-1EC8-3C88-E492-410D90E1DAB7}"/>
              </a:ext>
            </a:extLst>
          </p:cNvPr>
          <p:cNvSpPr txBox="1"/>
          <p:nvPr/>
        </p:nvSpPr>
        <p:spPr>
          <a:xfrm>
            <a:off x="969856" y="3664944"/>
            <a:ext cx="4006611" cy="369332"/>
          </a:xfrm>
          <a:prstGeom prst="rect">
            <a:avLst/>
          </a:prstGeom>
          <a:noFill/>
          <a:ln w="28575">
            <a:solidFill>
              <a:srgbClr val="FF0000"/>
            </a:solidFill>
          </a:ln>
        </p:spPr>
        <p:txBody>
          <a:bodyPr wrap="none" rtlCol="0">
            <a:spAutoFit/>
          </a:bodyPr>
          <a:lstStyle/>
          <a:p>
            <a:pPr algn="ctr"/>
            <a:r>
              <a:rPr lang="en-US" b="1" dirty="0"/>
              <a:t>–  </a:t>
            </a:r>
            <a:r>
              <a:rPr lang="en-US" b="1" dirty="0">
                <a:solidFill>
                  <a:srgbClr val="0070C0"/>
                </a:solidFill>
              </a:rPr>
              <a:t>Trilinear </a:t>
            </a:r>
            <a:r>
              <a:rPr lang="en-US" b="1" dirty="0"/>
              <a:t>&amp;</a:t>
            </a:r>
            <a:r>
              <a:rPr lang="en-US" b="1" dirty="0">
                <a:solidFill>
                  <a:srgbClr val="0070C0"/>
                </a:solidFill>
              </a:rPr>
              <a:t> </a:t>
            </a:r>
            <a:r>
              <a:rPr lang="en-US" b="1" dirty="0">
                <a:solidFill>
                  <a:srgbClr val="00B050"/>
                </a:solidFill>
              </a:rPr>
              <a:t>Quartic </a:t>
            </a:r>
            <a:r>
              <a:rPr lang="en-US" b="1" dirty="0">
                <a:solidFill>
                  <a:srgbClr val="0070C0"/>
                </a:solidFill>
              </a:rPr>
              <a:t> </a:t>
            </a:r>
            <a:r>
              <a:rPr lang="en-US" b="1" dirty="0"/>
              <a:t>Coupling  –</a:t>
            </a:r>
          </a:p>
        </p:txBody>
      </p:sp>
      <p:sp>
        <p:nvSpPr>
          <p:cNvPr id="17" name="TextBox 16">
            <a:extLst>
              <a:ext uri="{FF2B5EF4-FFF2-40B4-BE49-F238E27FC236}">
                <a16:creationId xmlns:a16="http://schemas.microsoft.com/office/drawing/2014/main" id="{1C1D00C7-F763-A9E5-BC05-E32663DEBC58}"/>
              </a:ext>
            </a:extLst>
          </p:cNvPr>
          <p:cNvSpPr txBox="1"/>
          <p:nvPr/>
        </p:nvSpPr>
        <p:spPr>
          <a:xfrm>
            <a:off x="705931" y="6295451"/>
            <a:ext cx="1163332" cy="369332"/>
          </a:xfrm>
          <a:prstGeom prst="rect">
            <a:avLst/>
          </a:prstGeom>
          <a:noFill/>
        </p:spPr>
        <p:txBody>
          <a:bodyPr wrap="none" rtlCol="0">
            <a:spAutoFit/>
          </a:bodyPr>
          <a:lstStyle/>
          <a:p>
            <a:r>
              <a:rPr lang="en-US"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Radiative</a:t>
            </a:r>
          </a:p>
        </p:txBody>
      </p:sp>
      <p:sp>
        <p:nvSpPr>
          <p:cNvPr id="22" name="TextBox 21">
            <a:extLst>
              <a:ext uri="{FF2B5EF4-FFF2-40B4-BE49-F238E27FC236}">
                <a16:creationId xmlns:a16="http://schemas.microsoft.com/office/drawing/2014/main" id="{B38154C2-F3DB-99CA-4D9A-7E6E9C9E79C8}"/>
              </a:ext>
            </a:extLst>
          </p:cNvPr>
          <p:cNvSpPr txBox="1"/>
          <p:nvPr/>
        </p:nvSpPr>
        <p:spPr>
          <a:xfrm>
            <a:off x="2669538" y="6301313"/>
            <a:ext cx="1272276" cy="369332"/>
          </a:xfrm>
          <a:prstGeom prst="rect">
            <a:avLst/>
          </a:prstGeom>
          <a:noFill/>
        </p:spPr>
        <p:txBody>
          <a:bodyPr wrap="square">
            <a:spAutoFit/>
          </a:bodyPr>
          <a:lstStyle/>
          <a:p>
            <a:r>
              <a:rPr lang="en-US"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Trilinear </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TextBox 22">
            <a:extLst>
              <a:ext uri="{FF2B5EF4-FFF2-40B4-BE49-F238E27FC236}">
                <a16:creationId xmlns:a16="http://schemas.microsoft.com/office/drawing/2014/main" id="{8E8E6C9B-8B76-B301-1F2D-0D09714C6C10}"/>
              </a:ext>
            </a:extLst>
          </p:cNvPr>
          <p:cNvSpPr txBox="1"/>
          <p:nvPr/>
        </p:nvSpPr>
        <p:spPr>
          <a:xfrm>
            <a:off x="7313305" y="3608201"/>
            <a:ext cx="3801169" cy="646331"/>
          </a:xfrm>
          <a:prstGeom prst="rect">
            <a:avLst/>
          </a:prstGeom>
          <a:noFill/>
          <a:ln w="28575">
            <a:solidFill>
              <a:srgbClr val="FF0000"/>
            </a:solidFill>
          </a:ln>
        </p:spPr>
        <p:txBody>
          <a:bodyPr wrap="none" rtlCol="0">
            <a:spAutoFit/>
          </a:bodyPr>
          <a:lstStyle/>
          <a:p>
            <a:pPr algn="ctr"/>
            <a:r>
              <a:rPr lang="en-US" b="1" dirty="0"/>
              <a:t>–   </a:t>
            </a:r>
            <a:r>
              <a:rPr lang="en-US" b="1" dirty="0">
                <a:solidFill>
                  <a:srgbClr val="7030A0"/>
                </a:solidFill>
              </a:rPr>
              <a:t>Vector boson Scattering, </a:t>
            </a:r>
          </a:p>
          <a:p>
            <a:pPr algn="ctr"/>
            <a:r>
              <a:rPr lang="en-US" b="1" dirty="0">
                <a:solidFill>
                  <a:srgbClr val="0070C0"/>
                </a:solidFill>
              </a:rPr>
              <a:t>Trilinear  </a:t>
            </a:r>
            <a:r>
              <a:rPr lang="en-US" b="1" dirty="0"/>
              <a:t>&amp;</a:t>
            </a:r>
            <a:r>
              <a:rPr lang="en-US" b="1" dirty="0">
                <a:solidFill>
                  <a:srgbClr val="0070C0"/>
                </a:solidFill>
              </a:rPr>
              <a:t> </a:t>
            </a:r>
            <a:r>
              <a:rPr lang="en-US" b="1" dirty="0">
                <a:solidFill>
                  <a:srgbClr val="00B050"/>
                </a:solidFill>
              </a:rPr>
              <a:t>Quartic </a:t>
            </a:r>
            <a:r>
              <a:rPr lang="en-US" b="1" dirty="0"/>
              <a:t>coupling   –</a:t>
            </a:r>
          </a:p>
        </p:txBody>
      </p:sp>
      <p:sp>
        <p:nvSpPr>
          <p:cNvPr id="24" name="TextBox 23">
            <a:extLst>
              <a:ext uri="{FF2B5EF4-FFF2-40B4-BE49-F238E27FC236}">
                <a16:creationId xmlns:a16="http://schemas.microsoft.com/office/drawing/2014/main" id="{C73B1C8A-8A15-6967-F702-F656EC50EE21}"/>
              </a:ext>
            </a:extLst>
          </p:cNvPr>
          <p:cNvSpPr txBox="1"/>
          <p:nvPr/>
        </p:nvSpPr>
        <p:spPr>
          <a:xfrm>
            <a:off x="7852170" y="193217"/>
            <a:ext cx="2824428" cy="369332"/>
          </a:xfrm>
          <a:prstGeom prst="rect">
            <a:avLst/>
          </a:prstGeom>
          <a:noFill/>
          <a:ln w="28575">
            <a:solidFill>
              <a:srgbClr val="FF0000"/>
            </a:solidFill>
          </a:ln>
        </p:spPr>
        <p:txBody>
          <a:bodyPr wrap="none" rtlCol="0">
            <a:spAutoFit/>
          </a:bodyPr>
          <a:lstStyle/>
          <a:p>
            <a:pPr algn="ctr"/>
            <a:r>
              <a:rPr lang="en-US" b="1" dirty="0"/>
              <a:t>–   </a:t>
            </a:r>
            <a:r>
              <a:rPr lang="en-US" b="1" dirty="0">
                <a:solidFill>
                  <a:srgbClr val="0070C0"/>
                </a:solidFill>
              </a:rPr>
              <a:t>Trilinear </a:t>
            </a:r>
            <a:r>
              <a:rPr lang="en-US" b="1" dirty="0"/>
              <a:t>Coupling  –</a:t>
            </a:r>
          </a:p>
        </p:txBody>
      </p:sp>
      <p:sp>
        <p:nvSpPr>
          <p:cNvPr id="26" name="TextBox 25">
            <a:extLst>
              <a:ext uri="{FF2B5EF4-FFF2-40B4-BE49-F238E27FC236}">
                <a16:creationId xmlns:a16="http://schemas.microsoft.com/office/drawing/2014/main" id="{A5F1D631-C0FF-D40C-C242-B2458BF17220}"/>
              </a:ext>
            </a:extLst>
          </p:cNvPr>
          <p:cNvSpPr txBox="1"/>
          <p:nvPr/>
        </p:nvSpPr>
        <p:spPr>
          <a:xfrm>
            <a:off x="4473109" y="6295451"/>
            <a:ext cx="1399402" cy="369332"/>
          </a:xfrm>
          <a:prstGeom prst="rect">
            <a:avLst/>
          </a:prstGeom>
          <a:noFill/>
        </p:spPr>
        <p:txBody>
          <a:bodyPr wrap="square">
            <a:spAutoFit/>
          </a:bodyPr>
          <a:lstStyle/>
          <a:p>
            <a:r>
              <a:rPr lang="en-US"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Quartic</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 name="TextBox 26">
            <a:extLst>
              <a:ext uri="{FF2B5EF4-FFF2-40B4-BE49-F238E27FC236}">
                <a16:creationId xmlns:a16="http://schemas.microsoft.com/office/drawing/2014/main" id="{29448D52-3BAC-B9F6-8813-DF82607EAF9F}"/>
              </a:ext>
            </a:extLst>
          </p:cNvPr>
          <p:cNvSpPr txBox="1"/>
          <p:nvPr/>
        </p:nvSpPr>
        <p:spPr>
          <a:xfrm>
            <a:off x="8817970" y="6371495"/>
            <a:ext cx="1174124" cy="369332"/>
          </a:xfrm>
          <a:prstGeom prst="rect">
            <a:avLst/>
          </a:prstGeom>
          <a:noFill/>
        </p:spPr>
        <p:txBody>
          <a:bodyPr wrap="square">
            <a:spAutoFit/>
          </a:bodyPr>
          <a:lstStyle/>
          <a:p>
            <a:r>
              <a:rPr lang="en-US"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Quartic</a:t>
            </a: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TextBox 32">
            <a:extLst>
              <a:ext uri="{FF2B5EF4-FFF2-40B4-BE49-F238E27FC236}">
                <a16:creationId xmlns:a16="http://schemas.microsoft.com/office/drawing/2014/main" id="{34B8C11D-3C70-56A6-C492-914D070EEFE2}"/>
              </a:ext>
            </a:extLst>
          </p:cNvPr>
          <p:cNvSpPr txBox="1"/>
          <p:nvPr/>
        </p:nvSpPr>
        <p:spPr>
          <a:xfrm>
            <a:off x="8572710" y="1663871"/>
            <a:ext cx="1330814" cy="461665"/>
          </a:xfrm>
          <a:prstGeom prst="rect">
            <a:avLst/>
          </a:prstGeom>
          <a:noFill/>
        </p:spPr>
        <p:txBody>
          <a:bodyPr wrap="none" rtlCol="0">
            <a:spAutoFit/>
          </a:bodyPr>
          <a:lstStyle/>
          <a:p>
            <a:pPr algn="ctr"/>
            <a:r>
              <a:rPr lang="en-US" sz="2400" dirty="0" err="1">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Diboson</a:t>
            </a:r>
            <a:endParaRPr lang="en-US" sz="2400"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35" name="Picture 34" descr="A diagram of a diagram of a molecule&#10;&#10;Description automatically generated with medium confidence">
            <a:extLst>
              <a:ext uri="{FF2B5EF4-FFF2-40B4-BE49-F238E27FC236}">
                <a16:creationId xmlns:a16="http://schemas.microsoft.com/office/drawing/2014/main" id="{038AFA8D-635E-5EBE-D580-7BE9F6B49F8C}"/>
              </a:ext>
            </a:extLst>
          </p:cNvPr>
          <p:cNvPicPr>
            <a:picLocks noChangeAspect="1"/>
          </p:cNvPicPr>
          <p:nvPr/>
        </p:nvPicPr>
        <p:blipFill>
          <a:blip r:embed="rId2"/>
          <a:stretch>
            <a:fillRect/>
          </a:stretch>
        </p:blipFill>
        <p:spPr>
          <a:xfrm>
            <a:off x="615757" y="784526"/>
            <a:ext cx="5370933" cy="2363156"/>
          </a:xfrm>
          <a:prstGeom prst="rect">
            <a:avLst/>
          </a:prstGeom>
        </p:spPr>
      </p:pic>
      <p:sp>
        <p:nvSpPr>
          <p:cNvPr id="34" name="TextBox 33">
            <a:extLst>
              <a:ext uri="{FF2B5EF4-FFF2-40B4-BE49-F238E27FC236}">
                <a16:creationId xmlns:a16="http://schemas.microsoft.com/office/drawing/2014/main" id="{07D5C65B-E01B-E51E-EA9F-77EE54488650}"/>
              </a:ext>
            </a:extLst>
          </p:cNvPr>
          <p:cNvSpPr txBox="1"/>
          <p:nvPr/>
        </p:nvSpPr>
        <p:spPr>
          <a:xfrm>
            <a:off x="105387" y="1463301"/>
            <a:ext cx="1074333" cy="830997"/>
          </a:xfrm>
          <a:prstGeom prst="rect">
            <a:avLst/>
          </a:prstGeom>
          <a:noFill/>
        </p:spPr>
        <p:txBody>
          <a:bodyPr wrap="none" rtlCol="0">
            <a:spAutoFit/>
          </a:bodyPr>
          <a:lstStyle/>
          <a:p>
            <a:pPr algn="ctr"/>
            <a:r>
              <a:rPr lang="en-US" sz="24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Boson</a:t>
            </a:r>
          </a:p>
          <a:p>
            <a:pPr algn="ctr"/>
            <a:r>
              <a:rPr lang="en-US" sz="24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EWK</a:t>
            </a:r>
          </a:p>
        </p:txBody>
      </p:sp>
      <p:sp>
        <p:nvSpPr>
          <p:cNvPr id="36" name="TextBox 35">
            <a:extLst>
              <a:ext uri="{FF2B5EF4-FFF2-40B4-BE49-F238E27FC236}">
                <a16:creationId xmlns:a16="http://schemas.microsoft.com/office/drawing/2014/main" id="{3E9FE267-1B3A-1581-3816-BA22D5ADBEF6}"/>
              </a:ext>
            </a:extLst>
          </p:cNvPr>
          <p:cNvSpPr txBox="1"/>
          <p:nvPr/>
        </p:nvSpPr>
        <p:spPr>
          <a:xfrm>
            <a:off x="11337" y="4938222"/>
            <a:ext cx="1364990" cy="461665"/>
          </a:xfrm>
          <a:prstGeom prst="rect">
            <a:avLst/>
          </a:prstGeom>
          <a:noFill/>
        </p:spPr>
        <p:txBody>
          <a:bodyPr wrap="none" rtlCol="0">
            <a:spAutoFit/>
          </a:bodyPr>
          <a:lstStyle/>
          <a:p>
            <a:pPr algn="ctr"/>
            <a:r>
              <a:rPr lang="en-US" sz="24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Triboson</a:t>
            </a:r>
          </a:p>
        </p:txBody>
      </p:sp>
      <p:sp>
        <p:nvSpPr>
          <p:cNvPr id="37" name="TextBox 36">
            <a:extLst>
              <a:ext uri="{FF2B5EF4-FFF2-40B4-BE49-F238E27FC236}">
                <a16:creationId xmlns:a16="http://schemas.microsoft.com/office/drawing/2014/main" id="{264FE150-C7EB-D994-9950-75CC72A6967C}"/>
              </a:ext>
            </a:extLst>
          </p:cNvPr>
          <p:cNvSpPr txBox="1"/>
          <p:nvPr/>
        </p:nvSpPr>
        <p:spPr>
          <a:xfrm>
            <a:off x="6139797" y="4984388"/>
            <a:ext cx="1479848" cy="830997"/>
          </a:xfrm>
          <a:prstGeom prst="rect">
            <a:avLst/>
          </a:prstGeom>
          <a:noFill/>
        </p:spPr>
        <p:txBody>
          <a:bodyPr wrap="square" rtlCol="0">
            <a:spAutoFit/>
          </a:bodyPr>
          <a:lstStyle/>
          <a:p>
            <a:pPr algn="ctr"/>
            <a:r>
              <a:rPr lang="en-US" sz="2400"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Diboson</a:t>
            </a:r>
            <a:r>
              <a:rPr lang="en-US" sz="2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p>
          <a:p>
            <a:pPr algn="ctr"/>
            <a:r>
              <a:rPr lang="en-US" sz="2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EWK</a:t>
            </a:r>
          </a:p>
        </p:txBody>
      </p:sp>
    </p:spTree>
    <p:extLst>
      <p:ext uri="{BB962C8B-B14F-4D97-AF65-F5344CB8AC3E}">
        <p14:creationId xmlns:p14="http://schemas.microsoft.com/office/powerpoint/2010/main" val="3130922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51F74AE-C037-A0FC-3112-E7D3B8C25A0D}"/>
              </a:ext>
            </a:extLst>
          </p:cNvPr>
          <p:cNvSpPr>
            <a:spLocks noGrp="1"/>
          </p:cNvSpPr>
          <p:nvPr>
            <p:ph idx="1"/>
          </p:nvPr>
        </p:nvSpPr>
        <p:spPr>
          <a:xfrm>
            <a:off x="257856" y="1532101"/>
            <a:ext cx="5997346" cy="3641449"/>
          </a:xfrm>
        </p:spPr>
        <p:txBody>
          <a:bodyPr>
            <a:normAutofit/>
          </a:bodyPr>
          <a:lstStyle/>
          <a:p>
            <a:pPr marL="0" indent="0">
              <a:buNone/>
            </a:pPr>
            <a:r>
              <a:rPr lang="en-US" sz="2200" dirty="0">
                <a:effectLst/>
              </a:rPr>
              <a:t>Signal topology: </a:t>
            </a:r>
          </a:p>
          <a:p>
            <a:pPr>
              <a:buFont typeface="Wingdings" pitchFamily="2" charset="2"/>
              <a:buChar char="Ø"/>
            </a:pPr>
            <a:r>
              <a:rPr lang="en-US" sz="2200" dirty="0">
                <a:effectLst/>
              </a:rPr>
              <a:t> 2 jets with large pseudo-rapidity gap (𝚫𝜼</a:t>
            </a:r>
            <a:r>
              <a:rPr lang="en-US" sz="2200" baseline="-25000" dirty="0">
                <a:effectLst/>
              </a:rPr>
              <a:t>𝒋𝒋</a:t>
            </a:r>
            <a:r>
              <a:rPr lang="en-US" sz="2200" dirty="0">
                <a:effectLst/>
              </a:rPr>
              <a:t>) and invariant mass (𝒎</a:t>
            </a:r>
            <a:r>
              <a:rPr lang="en-US" sz="2200" baseline="-25000" dirty="0">
                <a:effectLst/>
              </a:rPr>
              <a:t>𝒋𝒋</a:t>
            </a:r>
            <a:r>
              <a:rPr lang="en-US" sz="2200" dirty="0">
                <a:effectLst/>
              </a:rPr>
              <a:t>)</a:t>
            </a:r>
          </a:p>
          <a:p>
            <a:pPr>
              <a:buFont typeface="Wingdings" pitchFamily="2" charset="2"/>
              <a:buChar char="Ø"/>
            </a:pPr>
            <a:r>
              <a:rPr lang="en-US" sz="2200" dirty="0">
                <a:effectLst/>
              </a:rPr>
              <a:t> 𝑽 = {𝑾, 𝒁, </a:t>
            </a:r>
            <a:r>
              <a:rPr lang="en-US" sz="2200" b="1" dirty="0">
                <a:effectLst/>
                <a:latin typeface="Symbol" pitchFamily="2" charset="2"/>
              </a:rPr>
              <a:t>g</a:t>
            </a:r>
            <a:r>
              <a:rPr lang="en-US" sz="2200" dirty="0">
                <a:effectLst/>
              </a:rPr>
              <a:t>} decay products emitted centrally with respect to </a:t>
            </a:r>
            <a:r>
              <a:rPr lang="en-US" sz="2200" dirty="0"/>
              <a:t>the 2 </a:t>
            </a:r>
            <a:r>
              <a:rPr lang="en-US" sz="2200" dirty="0">
                <a:effectLst/>
              </a:rPr>
              <a:t>jets</a:t>
            </a:r>
          </a:p>
          <a:p>
            <a:pPr>
              <a:buFont typeface="Wingdings" pitchFamily="2" charset="2"/>
              <a:buChar char="Ø"/>
            </a:pPr>
            <a:r>
              <a:rPr lang="en-US" sz="2200" dirty="0">
                <a:effectLst/>
              </a:rPr>
              <a:t> Little QCD activity between the jets </a:t>
            </a:r>
          </a:p>
          <a:p>
            <a:pPr>
              <a:buFont typeface="Wingdings" pitchFamily="2" charset="2"/>
              <a:buChar char="Ø"/>
            </a:pPr>
            <a:r>
              <a:rPr lang="en-US" sz="2200" dirty="0">
                <a:effectLst/>
              </a:rPr>
              <a:t>Missing transverse energy due to the escaping neutrinos (if any) </a:t>
            </a:r>
            <a:endParaRPr lang="en-US" sz="2200" dirty="0"/>
          </a:p>
        </p:txBody>
      </p:sp>
      <p:sp>
        <p:nvSpPr>
          <p:cNvPr id="3" name="Slide Number Placeholder 2">
            <a:extLst>
              <a:ext uri="{FF2B5EF4-FFF2-40B4-BE49-F238E27FC236}">
                <a16:creationId xmlns:a16="http://schemas.microsoft.com/office/drawing/2014/main" id="{4C330328-2587-B323-95C7-76495ED5B3CB}"/>
              </a:ext>
            </a:extLst>
          </p:cNvPr>
          <p:cNvSpPr>
            <a:spLocks noGrp="1"/>
          </p:cNvSpPr>
          <p:nvPr>
            <p:ph type="sldNum" sz="quarter" idx="12"/>
          </p:nvPr>
        </p:nvSpPr>
        <p:spPr>
          <a:xfrm>
            <a:off x="11311128" y="6334569"/>
            <a:ext cx="640080" cy="365125"/>
          </a:xfrm>
          <a:solidFill>
            <a:schemeClr val="bg1"/>
          </a:solidFill>
        </p:spPr>
        <p:txBody>
          <a:bodyPr/>
          <a:lstStyle/>
          <a:p>
            <a:fld id="{D5908317-8C7E-3F45-A2AB-4955D084FD39}" type="slidenum">
              <a:rPr lang="en-US" smtClean="0"/>
              <a:t>29</a:t>
            </a:fld>
            <a:endParaRPr lang="en-US"/>
          </a:p>
        </p:txBody>
      </p:sp>
      <p:pic>
        <p:nvPicPr>
          <p:cNvPr id="9" name="Picture 8">
            <a:extLst>
              <a:ext uri="{FF2B5EF4-FFF2-40B4-BE49-F238E27FC236}">
                <a16:creationId xmlns:a16="http://schemas.microsoft.com/office/drawing/2014/main" id="{B9AF3FD1-8B2A-0AB6-671B-9E87E2D28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683" y="1419724"/>
            <a:ext cx="5798529" cy="2829766"/>
          </a:xfrm>
          <a:prstGeom prst="rect">
            <a:avLst/>
          </a:prstGeom>
        </p:spPr>
      </p:pic>
      <p:pic>
        <p:nvPicPr>
          <p:cNvPr id="11" name="Picture 10" descr="A diagram of different types of electrical components&#10;&#10;Description automatically generated">
            <a:extLst>
              <a:ext uri="{FF2B5EF4-FFF2-40B4-BE49-F238E27FC236}">
                <a16:creationId xmlns:a16="http://schemas.microsoft.com/office/drawing/2014/main" id="{20CE5CE5-5FCC-87C9-74E2-AF4072DD8D07}"/>
              </a:ext>
            </a:extLst>
          </p:cNvPr>
          <p:cNvPicPr>
            <a:picLocks noChangeAspect="1"/>
          </p:cNvPicPr>
          <p:nvPr/>
        </p:nvPicPr>
        <p:blipFill>
          <a:blip r:embed="rId3"/>
          <a:stretch>
            <a:fillRect/>
          </a:stretch>
        </p:blipFill>
        <p:spPr>
          <a:xfrm>
            <a:off x="6512011" y="4065372"/>
            <a:ext cx="5409036" cy="2391281"/>
          </a:xfrm>
          <a:prstGeom prst="rect">
            <a:avLst/>
          </a:prstGeom>
        </p:spPr>
      </p:pic>
      <p:pic>
        <p:nvPicPr>
          <p:cNvPr id="13" name="Picture 12" descr="A blue circles with a black line&#10;&#10;Description automatically generated">
            <a:extLst>
              <a:ext uri="{FF2B5EF4-FFF2-40B4-BE49-F238E27FC236}">
                <a16:creationId xmlns:a16="http://schemas.microsoft.com/office/drawing/2014/main" id="{FCFA58EC-2A70-C44D-5B1D-6030FBB5AACE}"/>
              </a:ext>
            </a:extLst>
          </p:cNvPr>
          <p:cNvPicPr>
            <a:picLocks noChangeAspect="1"/>
          </p:cNvPicPr>
          <p:nvPr/>
        </p:nvPicPr>
        <p:blipFill>
          <a:blip r:embed="rId4"/>
          <a:stretch>
            <a:fillRect/>
          </a:stretch>
        </p:blipFill>
        <p:spPr>
          <a:xfrm>
            <a:off x="489188" y="4732639"/>
            <a:ext cx="5092700" cy="1967056"/>
          </a:xfrm>
          <a:prstGeom prst="rect">
            <a:avLst/>
          </a:prstGeom>
        </p:spPr>
      </p:pic>
      <p:sp>
        <p:nvSpPr>
          <p:cNvPr id="4" name="Title 3">
            <a:extLst>
              <a:ext uri="{FF2B5EF4-FFF2-40B4-BE49-F238E27FC236}">
                <a16:creationId xmlns:a16="http://schemas.microsoft.com/office/drawing/2014/main" id="{C05FEF5B-9FA6-C873-A58A-1164D470ACF5}"/>
              </a:ext>
            </a:extLst>
          </p:cNvPr>
          <p:cNvSpPr>
            <a:spLocks noGrp="1"/>
          </p:cNvSpPr>
          <p:nvPr>
            <p:ph type="title"/>
          </p:nvPr>
        </p:nvSpPr>
        <p:spPr>
          <a:xfrm>
            <a:off x="123568" y="127702"/>
            <a:ext cx="11691716" cy="1330327"/>
          </a:xfrm>
        </p:spPr>
        <p:txBody>
          <a:bodyPr>
            <a:normAutofit fontScale="90000"/>
          </a:bodyPr>
          <a:lstStyle/>
          <a:p>
            <a:pPr algn="ctr"/>
            <a:r>
              <a:rPr lang="en-US" sz="4800" dirty="0"/>
              <a:t>Vector boson Fusion and </a:t>
            </a:r>
            <a:br>
              <a:rPr lang="en-US" sz="4800" dirty="0"/>
            </a:br>
            <a:r>
              <a:rPr lang="en-US" sz="4800" dirty="0"/>
              <a:t>vector Boson scattering topology</a:t>
            </a:r>
          </a:p>
        </p:txBody>
      </p:sp>
    </p:spTree>
    <p:extLst>
      <p:ext uri="{BB962C8B-B14F-4D97-AF65-F5344CB8AC3E}">
        <p14:creationId xmlns:p14="http://schemas.microsoft.com/office/powerpoint/2010/main" val="192026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C61B058-F3EC-A428-E033-83C88299981C}"/>
              </a:ext>
            </a:extLst>
          </p:cNvPr>
          <p:cNvPicPr>
            <a:picLocks noChangeAspect="1"/>
          </p:cNvPicPr>
          <p:nvPr/>
        </p:nvPicPr>
        <p:blipFill>
          <a:blip r:embed="rId2"/>
          <a:stretch>
            <a:fillRect/>
          </a:stretch>
        </p:blipFill>
        <p:spPr>
          <a:xfrm>
            <a:off x="346841" y="4175537"/>
            <a:ext cx="5111723" cy="1835454"/>
          </a:xfrm>
          <a:prstGeom prst="rect">
            <a:avLst/>
          </a:prstGeom>
        </p:spPr>
      </p:pic>
      <p:sp>
        <p:nvSpPr>
          <p:cNvPr id="2" name="Title 1">
            <a:extLst>
              <a:ext uri="{FF2B5EF4-FFF2-40B4-BE49-F238E27FC236}">
                <a16:creationId xmlns:a16="http://schemas.microsoft.com/office/drawing/2014/main" id="{BE12B43A-C258-99C2-4AF6-4A4D16675790}"/>
              </a:ext>
            </a:extLst>
          </p:cNvPr>
          <p:cNvSpPr>
            <a:spLocks noGrp="1"/>
          </p:cNvSpPr>
          <p:nvPr>
            <p:ph type="title"/>
          </p:nvPr>
        </p:nvSpPr>
        <p:spPr>
          <a:xfrm>
            <a:off x="92126" y="123171"/>
            <a:ext cx="7259744" cy="1609344"/>
          </a:xfrm>
        </p:spPr>
        <p:txBody>
          <a:bodyPr>
            <a:normAutofit/>
          </a:bodyPr>
          <a:lstStyle/>
          <a:p>
            <a:pPr algn="ctr"/>
            <a:r>
              <a:rPr lang="en-US" dirty="0"/>
              <a:t>Motivation for Precision Electroweak @ the LHC</a:t>
            </a:r>
          </a:p>
        </p:txBody>
      </p:sp>
      <p:sp>
        <p:nvSpPr>
          <p:cNvPr id="4" name="Date Placeholder 3">
            <a:extLst>
              <a:ext uri="{FF2B5EF4-FFF2-40B4-BE49-F238E27FC236}">
                <a16:creationId xmlns:a16="http://schemas.microsoft.com/office/drawing/2014/main" id="{A5C5423C-25C3-A8DE-FA8B-3B819C24175A}"/>
              </a:ext>
            </a:extLst>
          </p:cNvPr>
          <p:cNvSpPr>
            <a:spLocks noGrp="1"/>
          </p:cNvSpPr>
          <p:nvPr>
            <p:ph type="dt" sz="half" idx="10"/>
          </p:nvPr>
        </p:nvSpPr>
        <p:spPr/>
        <p:txBody>
          <a:bodyPr/>
          <a:lstStyle/>
          <a:p>
            <a:r>
              <a:rPr lang="en-US"/>
              <a:t>11/6/2024</a:t>
            </a:r>
          </a:p>
        </p:txBody>
      </p:sp>
      <p:sp>
        <p:nvSpPr>
          <p:cNvPr id="6" name="Slide Number Placeholder 5">
            <a:extLst>
              <a:ext uri="{FF2B5EF4-FFF2-40B4-BE49-F238E27FC236}">
                <a16:creationId xmlns:a16="http://schemas.microsoft.com/office/drawing/2014/main" id="{15FAF108-6928-A33A-B7ED-FF1E44FADAB3}"/>
              </a:ext>
            </a:extLst>
          </p:cNvPr>
          <p:cNvSpPr>
            <a:spLocks noGrp="1"/>
          </p:cNvSpPr>
          <p:nvPr>
            <p:ph type="sldNum" sz="quarter" idx="12"/>
          </p:nvPr>
        </p:nvSpPr>
        <p:spPr/>
        <p:txBody>
          <a:bodyPr/>
          <a:lstStyle/>
          <a:p>
            <a:fld id="{D5908317-8C7E-3F45-A2AB-4955D084FD39}" type="slidenum">
              <a:rPr lang="en-US" smtClean="0"/>
              <a:t>3</a:t>
            </a:fld>
            <a:endParaRPr lang="en-US"/>
          </a:p>
        </p:txBody>
      </p:sp>
      <p:sp>
        <p:nvSpPr>
          <p:cNvPr id="3" name="Content Placeholder 2">
            <a:extLst>
              <a:ext uri="{FF2B5EF4-FFF2-40B4-BE49-F238E27FC236}">
                <a16:creationId xmlns:a16="http://schemas.microsoft.com/office/drawing/2014/main" id="{2CF3AC8C-1D1A-948F-60F1-F858D267EF07}"/>
              </a:ext>
            </a:extLst>
          </p:cNvPr>
          <p:cNvSpPr>
            <a:spLocks noGrp="1"/>
          </p:cNvSpPr>
          <p:nvPr>
            <p:ph idx="1"/>
          </p:nvPr>
        </p:nvSpPr>
        <p:spPr>
          <a:xfrm>
            <a:off x="213396" y="1856390"/>
            <a:ext cx="7974174" cy="1835454"/>
          </a:xfrm>
          <a:solidFill>
            <a:schemeClr val="bg1"/>
          </a:solidFill>
        </p:spPr>
        <p:txBody>
          <a:bodyPr>
            <a:normAutofit fontScale="85000" lnSpcReduction="10000"/>
          </a:bodyPr>
          <a:lstStyle/>
          <a:p>
            <a:pPr marL="0" indent="0">
              <a:buNone/>
            </a:pPr>
            <a:r>
              <a:rPr lang="en-US" sz="2800" dirty="0"/>
              <a:t>Test self-consistency of Standard M.</a:t>
            </a:r>
          </a:p>
          <a:p>
            <a:pPr>
              <a:buFont typeface="Wingdings" pitchFamily="2" charset="2"/>
              <a:buChar char="Ø"/>
            </a:pPr>
            <a:r>
              <a:rPr lang="en-US" sz="2600" dirty="0">
                <a:solidFill>
                  <a:srgbClr val="0070C0"/>
                </a:solidFill>
                <a:effectLst/>
              </a:rPr>
              <a:t>Electroweak sector is over-constrained</a:t>
            </a:r>
          </a:p>
          <a:p>
            <a:pPr>
              <a:buFont typeface="Wingdings" pitchFamily="2" charset="2"/>
              <a:buChar char="Ø"/>
            </a:pPr>
            <a:r>
              <a:rPr lang="en-US" sz="2600" dirty="0">
                <a:solidFill>
                  <a:srgbClr val="0070C0"/>
                </a:solidFill>
                <a:sym typeface="Wingdings" pitchFamily="2" charset="2"/>
              </a:rPr>
              <a:t>I</a:t>
            </a:r>
            <a:r>
              <a:rPr lang="en-US" sz="2600" dirty="0">
                <a:solidFill>
                  <a:srgbClr val="0070C0"/>
                </a:solidFill>
                <a:effectLst/>
                <a:sym typeface="Wingdings" pitchFamily="2" charset="2"/>
              </a:rPr>
              <a:t>dentify tensions between direct &amp; indirect measurements</a:t>
            </a:r>
          </a:p>
          <a:p>
            <a:pPr>
              <a:buFont typeface="Wingdings" pitchFamily="2" charset="2"/>
              <a:buChar char="Ø"/>
            </a:pPr>
            <a:r>
              <a:rPr lang="en-US" sz="2600" dirty="0">
                <a:solidFill>
                  <a:srgbClr val="0070C0"/>
                </a:solidFill>
                <a:sym typeface="Wingdings" pitchFamily="2" charset="2"/>
              </a:rPr>
              <a:t>Deviations may be due to new physics</a:t>
            </a:r>
            <a:endParaRPr lang="en-US" dirty="0"/>
          </a:p>
        </p:txBody>
      </p:sp>
      <p:pic>
        <p:nvPicPr>
          <p:cNvPr id="11" name="Picture 10" descr="A graph of a graph with colored circles and numbers&#10;&#10;Description automatically generated with medium confidence">
            <a:extLst>
              <a:ext uri="{FF2B5EF4-FFF2-40B4-BE49-F238E27FC236}">
                <a16:creationId xmlns:a16="http://schemas.microsoft.com/office/drawing/2014/main" id="{2ECC21BF-E76D-48BF-EC55-70E2D0E1022A}"/>
              </a:ext>
            </a:extLst>
          </p:cNvPr>
          <p:cNvPicPr>
            <a:picLocks noChangeAspect="1"/>
          </p:cNvPicPr>
          <p:nvPr/>
        </p:nvPicPr>
        <p:blipFill>
          <a:blip r:embed="rId3"/>
          <a:stretch>
            <a:fillRect/>
          </a:stretch>
        </p:blipFill>
        <p:spPr>
          <a:xfrm>
            <a:off x="7945824" y="1513490"/>
            <a:ext cx="4099980" cy="4635419"/>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5FB4E97B-9397-CF94-606D-A4556429C04F}"/>
                  </a:ext>
                </a:extLst>
              </p:cNvPr>
              <p:cNvSpPr txBox="1"/>
              <p:nvPr/>
            </p:nvSpPr>
            <p:spPr>
              <a:xfrm>
                <a:off x="769450" y="5988382"/>
                <a:ext cx="8662590" cy="623569"/>
              </a:xfrm>
              <a:prstGeom prst="rect">
                <a:avLst/>
              </a:prstGeom>
              <a:solidFill>
                <a:schemeClr val="bg1"/>
              </a:solidFill>
            </p:spPr>
            <p:txBody>
              <a:bodyPr wrap="square">
                <a:spAutoFit/>
              </a:bodyPr>
              <a:lstStyle/>
              <a:p>
                <a:pPr algn="ctr"/>
                <a14:m>
                  <m:oMath xmlns:m="http://schemas.openxmlformats.org/officeDocument/2006/math">
                    <m:sSubSup>
                      <m:sSubSupPr>
                        <m:ctrlPr>
                          <a:rPr lang="en-US" sz="2800" i="1" smtClean="0">
                            <a:solidFill>
                              <a:schemeClr val="tx1"/>
                            </a:solidFill>
                            <a:latin typeface="+mj-lt"/>
                          </a:rPr>
                        </m:ctrlPr>
                      </m:sSubSupPr>
                      <m:e>
                        <m:r>
                          <m:rPr>
                            <m:sty m:val="p"/>
                          </m:rPr>
                          <a:rPr lang="en-US" sz="2800" i="0">
                            <a:solidFill>
                              <a:schemeClr val="tx1"/>
                            </a:solidFill>
                            <a:latin typeface="+mj-lt"/>
                          </a:rPr>
                          <m:t>sin</m:t>
                        </m:r>
                        <m:r>
                          <a:rPr lang="en-US" sz="2800" b="0" i="0" baseline="30000" smtClean="0">
                            <a:solidFill>
                              <a:schemeClr val="tx1"/>
                            </a:solidFill>
                            <a:latin typeface="+mj-lt"/>
                          </a:rPr>
                          <m:t>2</m:t>
                        </m:r>
                        <m:r>
                          <a:rPr lang="en-US" sz="2800" b="0" i="0" smtClean="0">
                            <a:solidFill>
                              <a:schemeClr val="tx1"/>
                            </a:solidFill>
                            <a:latin typeface="+mj-lt"/>
                          </a:rPr>
                          <m:t> </m:t>
                        </m:r>
                        <m:r>
                          <a:rPr lang="en-US" sz="2800" i="1" smtClean="0">
                            <a:solidFill>
                              <a:schemeClr val="tx1"/>
                            </a:solidFill>
                            <a:latin typeface="+mj-lt"/>
                            <a:ea typeface="Cambria Math" panose="02040503050406030204" pitchFamily="18" charset="0"/>
                          </a:rPr>
                          <m:t>𝜃</m:t>
                        </m:r>
                      </m:e>
                      <m:sub>
                        <m:r>
                          <a:rPr lang="en-US" sz="2800" b="0" i="1" smtClean="0">
                            <a:solidFill>
                              <a:schemeClr val="tx1"/>
                            </a:solidFill>
                            <a:latin typeface="+mj-lt"/>
                          </a:rPr>
                          <m:t>𝑒𝑓𝑓</m:t>
                        </m:r>
                      </m:sub>
                      <m:sup>
                        <m:r>
                          <a:rPr lang="en-US" sz="2800" b="0" i="1" smtClean="0">
                            <a:solidFill>
                              <a:schemeClr val="tx1"/>
                            </a:solidFill>
                            <a:latin typeface="+mj-lt"/>
                          </a:rPr>
                          <m:t>𝑙</m:t>
                        </m:r>
                      </m:sup>
                    </m:sSubSup>
                  </m:oMath>
                </a14:m>
                <a:r>
                  <a:rPr lang="en-US" sz="2800" i="1" dirty="0">
                    <a:solidFill>
                      <a:schemeClr val="tx1"/>
                    </a:solidFill>
                    <a:latin typeface="+mj-lt"/>
                  </a:rPr>
                  <a:t> </a:t>
                </a:r>
                <a:r>
                  <a:rPr lang="en-US" sz="2800" dirty="0">
                    <a:solidFill>
                      <a:schemeClr val="tx1"/>
                    </a:solidFill>
                    <a:latin typeface="+mj-lt"/>
                  </a:rPr>
                  <a:t>=</a:t>
                </a:r>
                <a:r>
                  <a:rPr lang="en-US" sz="2800" i="1" dirty="0">
                    <a:solidFill>
                      <a:schemeClr val="tx1"/>
                    </a:solidFill>
                    <a:latin typeface="+mj-lt"/>
                  </a:rPr>
                  <a:t> </a:t>
                </a:r>
                <a14:m>
                  <m:oMath xmlns:m="http://schemas.openxmlformats.org/officeDocument/2006/math">
                    <m:r>
                      <a:rPr lang="en-US" sz="2800" b="0" i="1" smtClean="0">
                        <a:solidFill>
                          <a:schemeClr val="tx1"/>
                        </a:solidFill>
                        <a:latin typeface="Cambria Math" panose="02040503050406030204" pitchFamily="18" charset="0"/>
                      </a:rPr>
                      <m:t> </m:t>
                    </m:r>
                    <m:sSub>
                      <m:sSubPr>
                        <m:ctrlPr>
                          <a:rPr lang="en-US" sz="2800" i="1" smtClean="0">
                            <a:solidFill>
                              <a:schemeClr val="tx1"/>
                            </a:solidFill>
                            <a:latin typeface="+mj-lt"/>
                          </a:rPr>
                        </m:ctrlPr>
                      </m:sSubPr>
                      <m:e>
                        <m:r>
                          <m:rPr>
                            <m:sty m:val="p"/>
                          </m:rPr>
                          <a:rPr lang="en-US" sz="2800" i="0">
                            <a:solidFill>
                              <a:schemeClr val="tx1"/>
                            </a:solidFill>
                            <a:latin typeface="+mj-lt"/>
                          </a:rPr>
                          <m:t>sin</m:t>
                        </m:r>
                        <m:r>
                          <a:rPr lang="en-US" sz="2800" i="0" baseline="30000">
                            <a:solidFill>
                              <a:schemeClr val="tx1"/>
                            </a:solidFill>
                            <a:latin typeface="+mj-lt"/>
                          </a:rPr>
                          <m:t>2</m:t>
                        </m:r>
                        <m:r>
                          <a:rPr lang="en-US" sz="2800" b="0" i="1" baseline="30000" smtClean="0">
                            <a:solidFill>
                              <a:schemeClr val="tx1"/>
                            </a:solidFill>
                            <a:latin typeface="Cambria Math" panose="02040503050406030204" pitchFamily="18" charset="0"/>
                          </a:rPr>
                          <m:t> </m:t>
                        </m:r>
                        <m:r>
                          <a:rPr lang="en-US" sz="2800" i="1">
                            <a:solidFill>
                              <a:schemeClr val="tx1"/>
                            </a:solidFill>
                            <a:latin typeface="+mj-lt"/>
                            <a:ea typeface="Cambria Math" panose="02040503050406030204" pitchFamily="18" charset="0"/>
                          </a:rPr>
                          <m:t>𝜃</m:t>
                        </m:r>
                      </m:e>
                      <m:sub>
                        <m:r>
                          <a:rPr lang="en-US" sz="2800" i="1">
                            <a:solidFill>
                              <a:schemeClr val="tx1"/>
                            </a:solidFill>
                            <a:latin typeface="+mj-lt"/>
                          </a:rPr>
                          <m:t>𝑊</m:t>
                        </m:r>
                      </m:sub>
                    </m:sSub>
                    <m:r>
                      <a:rPr lang="en-US" sz="2800" b="0" i="1" smtClean="0">
                        <a:solidFill>
                          <a:schemeClr val="tx1"/>
                        </a:solidFill>
                        <a:latin typeface="Cambria Math" panose="02040503050406030204" pitchFamily="18" charset="0"/>
                      </a:rPr>
                      <m:t> </m:t>
                    </m:r>
                    <m:d>
                      <m:dPr>
                        <m:ctrlPr>
                          <a:rPr lang="en-US" sz="2800" b="0" i="1" smtClean="0">
                            <a:solidFill>
                              <a:schemeClr val="tx1"/>
                            </a:solidFill>
                            <a:latin typeface="Cambria Math" panose="02040503050406030204" pitchFamily="18" charset="0"/>
                          </a:rPr>
                        </m:ctrlPr>
                      </m:dPr>
                      <m:e>
                        <m:r>
                          <a:rPr lang="en-US" sz="2800" b="0" i="1" smtClean="0">
                            <a:solidFill>
                              <a:schemeClr val="tx1"/>
                            </a:solidFill>
                            <a:latin typeface="+mj-lt"/>
                          </a:rPr>
                          <m:t>1+</m:t>
                        </m:r>
                        <m:r>
                          <m:rPr>
                            <m:sty m:val="p"/>
                          </m:rPr>
                          <a:rPr lang="el-GR" sz="2800" b="0" i="0" dirty="0" smtClean="0">
                            <a:solidFill>
                              <a:schemeClr val="tx1"/>
                            </a:solidFill>
                            <a:latin typeface="Cambria Math" panose="02040503050406030204" pitchFamily="18" charset="0"/>
                            <a:ea typeface="Cambria Math" panose="02040503050406030204" pitchFamily="18" charset="0"/>
                          </a:rPr>
                          <m:t>Δ</m:t>
                        </m:r>
                        <m:r>
                          <a:rPr lang="en-US" sz="2800" b="0" i="1" smtClean="0">
                            <a:solidFill>
                              <a:schemeClr val="tx1"/>
                            </a:solidFill>
                            <a:latin typeface="+mj-lt"/>
                          </a:rPr>
                          <m:t>𝑘</m:t>
                        </m:r>
                      </m:e>
                    </m:d>
                    <m:r>
                      <a:rPr lang="en-US" sz="2800" b="0" i="1" smtClean="0">
                        <a:solidFill>
                          <a:schemeClr val="tx1"/>
                        </a:solidFill>
                        <a:latin typeface="Cambria Math" panose="02040503050406030204" pitchFamily="18" charset="0"/>
                      </a:rPr>
                      <m:t>=(1−</m:t>
                    </m:r>
                    <m:sSubSup>
                      <m:sSubSupPr>
                        <m:ctrlPr>
                          <a:rPr lang="en-US" sz="2800" i="1">
                            <a:latin typeface="Cambria Math" panose="02040503050406030204" pitchFamily="18" charset="0"/>
                          </a:rPr>
                        </m:ctrlPr>
                      </m:sSubSupPr>
                      <m:e>
                        <m:r>
                          <a:rPr lang="en-US" sz="2800" i="1">
                            <a:latin typeface="Cambria Math" panose="02040503050406030204" pitchFamily="18" charset="0"/>
                          </a:rPr>
                          <m:t>𝑀</m:t>
                        </m:r>
                      </m:e>
                      <m:sub>
                        <m:r>
                          <a:rPr lang="en-US" sz="2800" i="1">
                            <a:latin typeface="Cambria Math" panose="02040503050406030204" pitchFamily="18" charset="0"/>
                          </a:rPr>
                          <m:t>𝑊</m:t>
                        </m:r>
                      </m:sub>
                      <m:sup>
                        <m:r>
                          <a:rPr lang="en-US" sz="2800" i="1">
                            <a:latin typeface="Cambria Math" panose="02040503050406030204" pitchFamily="18" charset="0"/>
                          </a:rPr>
                          <m:t>2</m:t>
                        </m:r>
                      </m:sup>
                    </m:sSubSup>
                    <m:r>
                      <a:rPr lang="en-US" sz="2800" b="0" i="1" smtClean="0">
                        <a:latin typeface="Cambria Math" panose="02040503050406030204" pitchFamily="18" charset="0"/>
                      </a:rPr>
                      <m:t>/</m:t>
                    </m:r>
                    <m:sSubSup>
                      <m:sSubSupPr>
                        <m:ctrlPr>
                          <a:rPr lang="en-US" sz="2800" i="1">
                            <a:latin typeface="Cambria Math" panose="02040503050406030204" pitchFamily="18" charset="0"/>
                          </a:rPr>
                        </m:ctrlPr>
                      </m:sSubSupPr>
                      <m:e>
                        <m:r>
                          <a:rPr lang="en-US" sz="2800" i="1">
                            <a:latin typeface="Cambria Math" panose="02040503050406030204" pitchFamily="18" charset="0"/>
                          </a:rPr>
                          <m:t>𝑀</m:t>
                        </m:r>
                      </m:e>
                      <m:sub>
                        <m:r>
                          <a:rPr lang="en-US" sz="2800" b="0" i="1" smtClean="0">
                            <a:latin typeface="Cambria Math" panose="02040503050406030204" pitchFamily="18" charset="0"/>
                          </a:rPr>
                          <m:t>𝑧</m:t>
                        </m:r>
                      </m:sub>
                      <m:sup>
                        <m:r>
                          <a:rPr lang="en-US" sz="2800" i="1">
                            <a:latin typeface="Cambria Math" panose="02040503050406030204" pitchFamily="18" charset="0"/>
                          </a:rPr>
                          <m:t>2</m:t>
                        </m:r>
                      </m:sup>
                    </m:sSubSup>
                    <m:r>
                      <a:rPr lang="en-US" sz="2800" b="0" i="1" smtClean="0">
                        <a:latin typeface="Cambria Math" panose="02040503050406030204" pitchFamily="18" charset="0"/>
                      </a:rPr>
                      <m:t>)</m:t>
                    </m:r>
                  </m:oMath>
                </a14:m>
                <a:r>
                  <a:rPr lang="en-US" sz="2400" dirty="0"/>
                  <a:t> </a:t>
                </a:r>
                <a14:m>
                  <m:oMath xmlns:m="http://schemas.openxmlformats.org/officeDocument/2006/math">
                    <m:d>
                      <m:dPr>
                        <m:ctrlPr>
                          <a:rPr lang="en-US" sz="2800" i="1">
                            <a:latin typeface="Cambria Math" panose="02040503050406030204" pitchFamily="18" charset="0"/>
                          </a:rPr>
                        </m:ctrlPr>
                      </m:dPr>
                      <m:e>
                        <m:r>
                          <a:rPr lang="en-US" sz="2800" i="1">
                            <a:latin typeface="Cambria Math" panose="02040503050406030204" pitchFamily="18" charset="0"/>
                          </a:rPr>
                          <m:t>1+</m:t>
                        </m:r>
                        <m:r>
                          <m:rPr>
                            <m:sty m:val="p"/>
                          </m:rPr>
                          <a:rPr lang="el-GR" sz="2800" dirty="0">
                            <a:latin typeface="Cambria Math" panose="02040503050406030204" pitchFamily="18" charset="0"/>
                            <a:ea typeface="Cambria Math" panose="02040503050406030204" pitchFamily="18" charset="0"/>
                          </a:rPr>
                          <m:t>Δ</m:t>
                        </m:r>
                        <m:r>
                          <a:rPr lang="en-US" sz="2800" i="1">
                            <a:latin typeface="Cambria Math" panose="02040503050406030204" pitchFamily="18" charset="0"/>
                          </a:rPr>
                          <m:t>𝑘</m:t>
                        </m:r>
                      </m:e>
                    </m:d>
                  </m:oMath>
                </a14:m>
                <a:endParaRPr lang="en-US" sz="2800" i="1" dirty="0">
                  <a:solidFill>
                    <a:schemeClr val="tx1"/>
                  </a:solidFill>
                  <a:latin typeface="+mj-lt"/>
                </a:endParaRPr>
              </a:p>
            </p:txBody>
          </p:sp>
        </mc:Choice>
        <mc:Fallback>
          <p:sp>
            <p:nvSpPr>
              <p:cNvPr id="12" name="TextBox 11">
                <a:extLst>
                  <a:ext uri="{FF2B5EF4-FFF2-40B4-BE49-F238E27FC236}">
                    <a16:creationId xmlns:a16="http://schemas.microsoft.com/office/drawing/2014/main" id="{5FB4E97B-9397-CF94-606D-A4556429C04F}"/>
                  </a:ext>
                </a:extLst>
              </p:cNvPr>
              <p:cNvSpPr txBox="1">
                <a:spLocks noRot="1" noChangeAspect="1" noMove="1" noResize="1" noEditPoints="1" noAdjustHandles="1" noChangeArrowheads="1" noChangeShapeType="1" noTextEdit="1"/>
              </p:cNvSpPr>
              <p:nvPr/>
            </p:nvSpPr>
            <p:spPr>
              <a:xfrm>
                <a:off x="769450" y="5988382"/>
                <a:ext cx="8662590" cy="623569"/>
              </a:xfrm>
              <a:prstGeom prst="rect">
                <a:avLst/>
              </a:prstGeom>
              <a:blipFill>
                <a:blip r:embed="rId4"/>
                <a:stretch>
                  <a:fillRect t="-4000" b="-18000"/>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3A59D692-435A-0253-5760-669D45720917}"/>
              </a:ext>
            </a:extLst>
          </p:cNvPr>
          <p:cNvPicPr>
            <a:picLocks noChangeAspect="1"/>
          </p:cNvPicPr>
          <p:nvPr/>
        </p:nvPicPr>
        <p:blipFill>
          <a:blip r:embed="rId5"/>
          <a:stretch>
            <a:fillRect/>
          </a:stretch>
        </p:blipFill>
        <p:spPr>
          <a:xfrm>
            <a:off x="5919724" y="3542984"/>
            <a:ext cx="2044700" cy="1282700"/>
          </a:xfrm>
          <a:prstGeom prst="rect">
            <a:avLst/>
          </a:prstGeom>
          <a:ln w="28575">
            <a:solidFill>
              <a:srgbClr val="7030A0"/>
            </a:solidFill>
          </a:ln>
        </p:spPr>
      </p:pic>
      <p:cxnSp>
        <p:nvCxnSpPr>
          <p:cNvPr id="17" name="Straight Arrow Connector 16">
            <a:extLst>
              <a:ext uri="{FF2B5EF4-FFF2-40B4-BE49-F238E27FC236}">
                <a16:creationId xmlns:a16="http://schemas.microsoft.com/office/drawing/2014/main" id="{9A017AE5-308E-C5AF-E139-74AA23986AC8}"/>
              </a:ext>
            </a:extLst>
          </p:cNvPr>
          <p:cNvCxnSpPr>
            <a:cxnSpLocks/>
          </p:cNvCxnSpPr>
          <p:nvPr/>
        </p:nvCxnSpPr>
        <p:spPr>
          <a:xfrm flipV="1">
            <a:off x="4900889" y="3907576"/>
            <a:ext cx="1160517" cy="266354"/>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descr="A red text on a white background&#10;&#10;Description automatically generated">
            <a:extLst>
              <a:ext uri="{FF2B5EF4-FFF2-40B4-BE49-F238E27FC236}">
                <a16:creationId xmlns:a16="http://schemas.microsoft.com/office/drawing/2014/main" id="{5C21F275-5198-37F0-3CE6-260E0A0BCA96}"/>
              </a:ext>
            </a:extLst>
          </p:cNvPr>
          <p:cNvPicPr>
            <a:picLocks noChangeAspect="1"/>
          </p:cNvPicPr>
          <p:nvPr/>
        </p:nvPicPr>
        <p:blipFill>
          <a:blip r:embed="rId6"/>
          <a:stretch>
            <a:fillRect/>
          </a:stretch>
        </p:blipFill>
        <p:spPr>
          <a:xfrm>
            <a:off x="311906" y="3729156"/>
            <a:ext cx="3543300" cy="482600"/>
          </a:xfrm>
          <a:prstGeom prst="rect">
            <a:avLst/>
          </a:prstGeom>
        </p:spPr>
      </p:pic>
      <p:pic>
        <p:nvPicPr>
          <p:cNvPr id="26" name="Picture 25">
            <a:extLst>
              <a:ext uri="{FF2B5EF4-FFF2-40B4-BE49-F238E27FC236}">
                <a16:creationId xmlns:a16="http://schemas.microsoft.com/office/drawing/2014/main" id="{E0A3B42B-9166-D409-F5CB-DFEFCFE77966}"/>
              </a:ext>
            </a:extLst>
          </p:cNvPr>
          <p:cNvPicPr>
            <a:picLocks noChangeAspect="1"/>
          </p:cNvPicPr>
          <p:nvPr/>
        </p:nvPicPr>
        <p:blipFill>
          <a:blip r:embed="rId7"/>
          <a:stretch>
            <a:fillRect/>
          </a:stretch>
        </p:blipFill>
        <p:spPr>
          <a:xfrm>
            <a:off x="8827008" y="1389615"/>
            <a:ext cx="3124200" cy="342900"/>
          </a:xfrm>
          <a:prstGeom prst="rect">
            <a:avLst/>
          </a:prstGeom>
        </p:spPr>
      </p:pic>
      <p:pic>
        <p:nvPicPr>
          <p:cNvPr id="28" name="Picture 27" descr="A number with numbers and symbols&#10;&#10;Description automatically generated with medium confidence">
            <a:extLst>
              <a:ext uri="{FF2B5EF4-FFF2-40B4-BE49-F238E27FC236}">
                <a16:creationId xmlns:a16="http://schemas.microsoft.com/office/drawing/2014/main" id="{46597832-0168-BBA2-4859-0CA518D2F5B5}"/>
              </a:ext>
            </a:extLst>
          </p:cNvPr>
          <p:cNvPicPr>
            <a:picLocks noChangeAspect="1"/>
          </p:cNvPicPr>
          <p:nvPr/>
        </p:nvPicPr>
        <p:blipFill>
          <a:blip r:embed="rId8"/>
          <a:stretch>
            <a:fillRect/>
          </a:stretch>
        </p:blipFill>
        <p:spPr>
          <a:xfrm>
            <a:off x="7665945" y="220090"/>
            <a:ext cx="3783084" cy="1022455"/>
          </a:xfrm>
          <a:prstGeom prst="rect">
            <a:avLst/>
          </a:prstGeom>
          <a:ln w="28575">
            <a:solidFill>
              <a:srgbClr val="0070C0"/>
            </a:solidFill>
          </a:ln>
        </p:spPr>
      </p:pic>
    </p:spTree>
    <p:extLst>
      <p:ext uri="{BB962C8B-B14F-4D97-AF65-F5344CB8AC3E}">
        <p14:creationId xmlns:p14="http://schemas.microsoft.com/office/powerpoint/2010/main" val="177405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9104D-37C6-BD6E-1CD6-0841BB1D36F0}"/>
            </a:ext>
          </a:extLst>
        </p:cNvPr>
        <p:cNvGrpSpPr/>
        <p:nvPr/>
      </p:nvGrpSpPr>
      <p:grpSpPr>
        <a:xfrm>
          <a:off x="0" y="0"/>
          <a:ext cx="0" cy="0"/>
          <a:chOff x="0" y="0"/>
          <a:chExt cx="0" cy="0"/>
        </a:xfrm>
      </p:grpSpPr>
      <p:pic>
        <p:nvPicPr>
          <p:cNvPr id="11" name="Picture 10" descr="A screen shot of a chart&#10;&#10;Description automatically generated">
            <a:extLst>
              <a:ext uri="{FF2B5EF4-FFF2-40B4-BE49-F238E27FC236}">
                <a16:creationId xmlns:a16="http://schemas.microsoft.com/office/drawing/2014/main" id="{0A175C93-6D88-A750-F868-22C397BB93B3}"/>
              </a:ext>
            </a:extLst>
          </p:cNvPr>
          <p:cNvPicPr>
            <a:picLocks noChangeAspect="1"/>
          </p:cNvPicPr>
          <p:nvPr/>
        </p:nvPicPr>
        <p:blipFill>
          <a:blip r:embed="rId2"/>
          <a:stretch>
            <a:fillRect/>
          </a:stretch>
        </p:blipFill>
        <p:spPr>
          <a:xfrm>
            <a:off x="61971" y="375121"/>
            <a:ext cx="6918823" cy="6366721"/>
          </a:xfrm>
          <a:prstGeom prst="rect">
            <a:avLst/>
          </a:prstGeom>
        </p:spPr>
      </p:pic>
      <p:sp>
        <p:nvSpPr>
          <p:cNvPr id="2" name="Date Placeholder 1">
            <a:extLst>
              <a:ext uri="{FF2B5EF4-FFF2-40B4-BE49-F238E27FC236}">
                <a16:creationId xmlns:a16="http://schemas.microsoft.com/office/drawing/2014/main" id="{D5E1493C-B85A-67A4-7CC2-0002AB682340}"/>
              </a:ext>
            </a:extLst>
          </p:cNvPr>
          <p:cNvSpPr>
            <a:spLocks noGrp="1"/>
          </p:cNvSpPr>
          <p:nvPr>
            <p:ph type="dt" sz="half" idx="10"/>
          </p:nvPr>
        </p:nvSpPr>
        <p:spPr/>
        <p:txBody>
          <a:bodyPr/>
          <a:lstStyle/>
          <a:p>
            <a:r>
              <a:rPr lang="en-US"/>
              <a:t>11/6/2024</a:t>
            </a:r>
          </a:p>
        </p:txBody>
      </p:sp>
      <p:sp>
        <p:nvSpPr>
          <p:cNvPr id="3" name="Slide Number Placeholder 2">
            <a:extLst>
              <a:ext uri="{FF2B5EF4-FFF2-40B4-BE49-F238E27FC236}">
                <a16:creationId xmlns:a16="http://schemas.microsoft.com/office/drawing/2014/main" id="{9A079A2D-FEBA-56B5-DEDC-2116E7EAA454}"/>
              </a:ext>
            </a:extLst>
          </p:cNvPr>
          <p:cNvSpPr>
            <a:spLocks noGrp="1"/>
          </p:cNvSpPr>
          <p:nvPr>
            <p:ph type="sldNum" sz="quarter" idx="12"/>
          </p:nvPr>
        </p:nvSpPr>
        <p:spPr/>
        <p:txBody>
          <a:bodyPr/>
          <a:lstStyle/>
          <a:p>
            <a:fld id="{D5908317-8C7E-3F45-A2AB-4955D084FD39}" type="slidenum">
              <a:rPr lang="en-US" smtClean="0"/>
              <a:t>30</a:t>
            </a:fld>
            <a:endParaRPr lang="en-US"/>
          </a:p>
        </p:txBody>
      </p:sp>
      <p:sp>
        <p:nvSpPr>
          <p:cNvPr id="6" name="TextBox 5">
            <a:extLst>
              <a:ext uri="{FF2B5EF4-FFF2-40B4-BE49-F238E27FC236}">
                <a16:creationId xmlns:a16="http://schemas.microsoft.com/office/drawing/2014/main" id="{9E834BF7-584A-0A4C-4A5A-9F1C29C27C0E}"/>
              </a:ext>
            </a:extLst>
          </p:cNvPr>
          <p:cNvSpPr txBox="1"/>
          <p:nvPr/>
        </p:nvSpPr>
        <p:spPr>
          <a:xfrm>
            <a:off x="1619539" y="1099437"/>
            <a:ext cx="1330814" cy="461665"/>
          </a:xfrm>
          <a:prstGeom prst="rect">
            <a:avLst/>
          </a:prstGeom>
          <a:noFill/>
        </p:spPr>
        <p:txBody>
          <a:bodyPr wrap="none" rtlCol="0">
            <a:spAutoFit/>
          </a:bodyPr>
          <a:lstStyle/>
          <a:p>
            <a:pPr algn="ctr"/>
            <a:r>
              <a:rPr lang="en-US" sz="2400" dirty="0" err="1">
                <a:solidFill>
                  <a:srgbClr val="00B050"/>
                </a:solidFill>
                <a:latin typeface="Helvetica Neue" panose="02000503000000020004" pitchFamily="2" charset="0"/>
                <a:ea typeface="Helvetica Neue" panose="02000503000000020004" pitchFamily="2" charset="0"/>
                <a:cs typeface="Helvetica Neue" panose="02000503000000020004" pitchFamily="2" charset="0"/>
              </a:rPr>
              <a:t>Diboson</a:t>
            </a:r>
            <a:endParaRPr lang="en-US" sz="2400" dirty="0">
              <a:solidFill>
                <a:srgbClr val="00B05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Data 17">
            <a:extLst>
              <a:ext uri="{FF2B5EF4-FFF2-40B4-BE49-F238E27FC236}">
                <a16:creationId xmlns:a16="http://schemas.microsoft.com/office/drawing/2014/main" id="{9765E8E9-F8C8-C11B-590F-87403939C8F8}"/>
              </a:ext>
            </a:extLst>
          </p:cNvPr>
          <p:cNvSpPr/>
          <p:nvPr/>
        </p:nvSpPr>
        <p:spPr>
          <a:xfrm>
            <a:off x="2532910" y="2568464"/>
            <a:ext cx="1034250" cy="641405"/>
          </a:xfrm>
          <a:prstGeom prst="flowChartInputOutput">
            <a:avLst/>
          </a:prstGeom>
          <a:solidFill>
            <a:schemeClr val="accent1">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a 19">
            <a:extLst>
              <a:ext uri="{FF2B5EF4-FFF2-40B4-BE49-F238E27FC236}">
                <a16:creationId xmlns:a16="http://schemas.microsoft.com/office/drawing/2014/main" id="{5CEB9F17-5D0C-6300-EEFA-A16D61CDD6FD}"/>
              </a:ext>
            </a:extLst>
          </p:cNvPr>
          <p:cNvSpPr/>
          <p:nvPr/>
        </p:nvSpPr>
        <p:spPr>
          <a:xfrm>
            <a:off x="1679139" y="3272933"/>
            <a:ext cx="1558172" cy="1346856"/>
          </a:xfrm>
          <a:prstGeom prst="flowChartInputOutput">
            <a:avLst/>
          </a:prstGeom>
          <a:solidFill>
            <a:schemeClr val="accent5">
              <a:alpha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ata 20">
            <a:extLst>
              <a:ext uri="{FF2B5EF4-FFF2-40B4-BE49-F238E27FC236}">
                <a16:creationId xmlns:a16="http://schemas.microsoft.com/office/drawing/2014/main" id="{F3414789-64F8-26F6-55B0-63E3CA8A83E5}"/>
              </a:ext>
            </a:extLst>
          </p:cNvPr>
          <p:cNvSpPr/>
          <p:nvPr/>
        </p:nvSpPr>
        <p:spPr>
          <a:xfrm>
            <a:off x="1328224" y="4677975"/>
            <a:ext cx="1141622" cy="1594300"/>
          </a:xfrm>
          <a:prstGeom prst="flowChartInputOutput">
            <a:avLst/>
          </a:prstGeom>
          <a:solidFill>
            <a:srgbClr val="FF00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6B94A30-54AB-8E28-F099-73FA692A6B08}"/>
              </a:ext>
            </a:extLst>
          </p:cNvPr>
          <p:cNvSpPr txBox="1"/>
          <p:nvPr/>
        </p:nvSpPr>
        <p:spPr>
          <a:xfrm>
            <a:off x="1470346" y="2410404"/>
            <a:ext cx="1074333" cy="830997"/>
          </a:xfrm>
          <a:prstGeom prst="rect">
            <a:avLst/>
          </a:prstGeom>
          <a:noFill/>
        </p:spPr>
        <p:txBody>
          <a:bodyPr wrap="none" rtlCol="0">
            <a:spAutoFit/>
          </a:bodyPr>
          <a:lstStyle/>
          <a:p>
            <a:pPr algn="ctr"/>
            <a:r>
              <a:rPr lang="en-US" sz="24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Boson</a:t>
            </a:r>
          </a:p>
          <a:p>
            <a:pPr algn="ctr"/>
            <a:r>
              <a:rPr lang="en-US" sz="24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rPr>
              <a:t>EWK</a:t>
            </a:r>
          </a:p>
        </p:txBody>
      </p:sp>
      <p:sp>
        <p:nvSpPr>
          <p:cNvPr id="25" name="Rectangle 24">
            <a:extLst>
              <a:ext uri="{FF2B5EF4-FFF2-40B4-BE49-F238E27FC236}">
                <a16:creationId xmlns:a16="http://schemas.microsoft.com/office/drawing/2014/main" id="{249371AD-2D1D-F760-F746-8C642B080CAD}"/>
              </a:ext>
            </a:extLst>
          </p:cNvPr>
          <p:cNvSpPr/>
          <p:nvPr/>
        </p:nvSpPr>
        <p:spPr>
          <a:xfrm>
            <a:off x="4725400" y="223111"/>
            <a:ext cx="2648517" cy="62346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941E24E-DDFB-A031-FFB3-199E474FBCB2}"/>
              </a:ext>
            </a:extLst>
          </p:cNvPr>
          <p:cNvSpPr/>
          <p:nvPr/>
        </p:nvSpPr>
        <p:spPr>
          <a:xfrm>
            <a:off x="1218093" y="375121"/>
            <a:ext cx="2660224" cy="1128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a 18">
            <a:extLst>
              <a:ext uri="{FF2B5EF4-FFF2-40B4-BE49-F238E27FC236}">
                <a16:creationId xmlns:a16="http://schemas.microsoft.com/office/drawing/2014/main" id="{68154311-9F12-50C3-E9E6-2A18C4148D26}"/>
              </a:ext>
            </a:extLst>
          </p:cNvPr>
          <p:cNvSpPr/>
          <p:nvPr/>
        </p:nvSpPr>
        <p:spPr>
          <a:xfrm>
            <a:off x="3162148" y="327823"/>
            <a:ext cx="955865" cy="2209109"/>
          </a:xfrm>
          <a:prstGeom prst="flowChartInputOutput">
            <a:avLst/>
          </a:prstGeom>
          <a:solidFill>
            <a:srgbClr val="00B05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number of numbers and symbols&#10;&#10;Description automatically generated with medium confidence">
            <a:extLst>
              <a:ext uri="{FF2B5EF4-FFF2-40B4-BE49-F238E27FC236}">
                <a16:creationId xmlns:a16="http://schemas.microsoft.com/office/drawing/2014/main" id="{684B824F-BCC9-855B-0471-96955D6C64C7}"/>
              </a:ext>
            </a:extLst>
          </p:cNvPr>
          <p:cNvPicPr>
            <a:picLocks noChangeAspect="1"/>
          </p:cNvPicPr>
          <p:nvPr/>
        </p:nvPicPr>
        <p:blipFill>
          <a:blip r:embed="rId3"/>
          <a:stretch>
            <a:fillRect/>
          </a:stretch>
        </p:blipFill>
        <p:spPr>
          <a:xfrm>
            <a:off x="3849997" y="2773923"/>
            <a:ext cx="1762378" cy="1427156"/>
          </a:xfrm>
          <a:prstGeom prst="rect">
            <a:avLst/>
          </a:prstGeom>
          <a:ln>
            <a:solidFill>
              <a:schemeClr val="tx1"/>
            </a:solidFill>
          </a:ln>
        </p:spPr>
      </p:pic>
      <p:sp>
        <p:nvSpPr>
          <p:cNvPr id="23" name="TextBox 22">
            <a:extLst>
              <a:ext uri="{FF2B5EF4-FFF2-40B4-BE49-F238E27FC236}">
                <a16:creationId xmlns:a16="http://schemas.microsoft.com/office/drawing/2014/main" id="{21B38462-87D5-20F4-B485-97D70F40856C}"/>
              </a:ext>
            </a:extLst>
          </p:cNvPr>
          <p:cNvSpPr txBox="1"/>
          <p:nvPr/>
        </p:nvSpPr>
        <p:spPr>
          <a:xfrm>
            <a:off x="2501378" y="4170266"/>
            <a:ext cx="1364990" cy="461665"/>
          </a:xfrm>
          <a:prstGeom prst="rect">
            <a:avLst/>
          </a:prstGeom>
          <a:noFill/>
        </p:spPr>
        <p:txBody>
          <a:bodyPr wrap="none" rtlCol="0">
            <a:spAutoFit/>
          </a:bodyPr>
          <a:lstStyle/>
          <a:p>
            <a:pPr algn="ctr"/>
            <a:r>
              <a:rPr lang="en-US" sz="24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Triboson</a:t>
            </a:r>
          </a:p>
        </p:txBody>
      </p:sp>
      <p:sp>
        <p:nvSpPr>
          <p:cNvPr id="22" name="TextBox 21">
            <a:extLst>
              <a:ext uri="{FF2B5EF4-FFF2-40B4-BE49-F238E27FC236}">
                <a16:creationId xmlns:a16="http://schemas.microsoft.com/office/drawing/2014/main" id="{A8649336-FBFA-02E3-4D11-6FCD18A7FFF6}"/>
              </a:ext>
            </a:extLst>
          </p:cNvPr>
          <p:cNvSpPr txBox="1"/>
          <p:nvPr/>
        </p:nvSpPr>
        <p:spPr>
          <a:xfrm>
            <a:off x="2190389" y="5059626"/>
            <a:ext cx="2093843" cy="830997"/>
          </a:xfrm>
          <a:prstGeom prst="rect">
            <a:avLst/>
          </a:prstGeom>
          <a:noFill/>
        </p:spPr>
        <p:txBody>
          <a:bodyPr wrap="square" rtlCol="0">
            <a:spAutoFit/>
          </a:bodyPr>
          <a:lstStyle/>
          <a:p>
            <a:pPr algn="ctr"/>
            <a:r>
              <a:rPr lang="en-US" sz="2400" dirty="0" err="1">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Diboson</a:t>
            </a:r>
            <a:r>
              <a:rPr lang="en-US" sz="2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 </a:t>
            </a:r>
          </a:p>
          <a:p>
            <a:pPr algn="ctr"/>
            <a:r>
              <a:rPr lang="en-US" sz="2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EWK</a:t>
            </a:r>
          </a:p>
        </p:txBody>
      </p:sp>
      <p:pic>
        <p:nvPicPr>
          <p:cNvPr id="31" name="Picture 2" descr="Diboson production Total WW, WZ and ZZ cross sections as a function of centre-of-mass energy. ATLAS and CMS measurements are shown together with those by the CDF and D0 experiments at the Tevatron, which made the first observation of the production of pairs of weak bosons in hadron collisions by colliding proton and antiproton beams. Credit: CMS Collab. 2021 arXiv:2107.01137">
            <a:extLst>
              <a:ext uri="{FF2B5EF4-FFF2-40B4-BE49-F238E27FC236}">
                <a16:creationId xmlns:a16="http://schemas.microsoft.com/office/drawing/2014/main" id="{46C8CC3C-553F-7894-BBB5-52400114853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98734" y="673611"/>
            <a:ext cx="5493873" cy="5333628"/>
          </a:xfrm>
          <a:prstGeom prst="rect">
            <a:avLst/>
          </a:prstGeom>
          <a:noFill/>
          <a:extLst>
            <a:ext uri="{909E8E84-426E-40DD-AFC4-6F175D3DCCD1}">
              <a14:hiddenFill xmlns:a14="http://schemas.microsoft.com/office/drawing/2010/main">
                <a:solidFill>
                  <a:srgbClr val="FFFFFF"/>
                </a:solidFill>
              </a14:hiddenFill>
            </a:ext>
          </a:extLst>
        </p:spPr>
      </p:pic>
      <p:sp>
        <p:nvSpPr>
          <p:cNvPr id="32" name="Right Arrow 31">
            <a:extLst>
              <a:ext uri="{FF2B5EF4-FFF2-40B4-BE49-F238E27FC236}">
                <a16:creationId xmlns:a16="http://schemas.microsoft.com/office/drawing/2014/main" id="{B888413B-D9E8-402B-45E0-B645F9C207D3}"/>
              </a:ext>
            </a:extLst>
          </p:cNvPr>
          <p:cNvSpPr/>
          <p:nvPr/>
        </p:nvSpPr>
        <p:spPr>
          <a:xfrm>
            <a:off x="4088628" y="1366571"/>
            <a:ext cx="2095119" cy="556133"/>
          </a:xfrm>
          <a:prstGeom prst="rightArrow">
            <a:avLst/>
          </a:prstGeom>
          <a:solidFill>
            <a:srgbClr val="00B050">
              <a:alpha val="1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118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3F6D5-6ACB-6EBB-57A5-A49D3C779B04}"/>
              </a:ext>
            </a:extLst>
          </p:cNvPr>
          <p:cNvSpPr>
            <a:spLocks noGrp="1"/>
          </p:cNvSpPr>
          <p:nvPr>
            <p:ph type="title"/>
          </p:nvPr>
        </p:nvSpPr>
        <p:spPr>
          <a:xfrm>
            <a:off x="333634" y="345992"/>
            <a:ext cx="5962690" cy="1163551"/>
          </a:xfrm>
        </p:spPr>
        <p:txBody>
          <a:bodyPr>
            <a:noAutofit/>
          </a:bodyPr>
          <a:lstStyle/>
          <a:p>
            <a:pPr algn="ctr"/>
            <a:r>
              <a:rPr lang="en-US" sz="4000" dirty="0" err="1"/>
              <a:t>Multibosons</a:t>
            </a:r>
            <a:r>
              <a:rPr lang="en-US" sz="4000" dirty="0"/>
              <a:t> search for </a:t>
            </a:r>
            <a:br>
              <a:rPr lang="en-US" sz="4000" dirty="0"/>
            </a:br>
            <a:r>
              <a:rPr lang="en-US" sz="4000" dirty="0"/>
              <a:t>New physics</a:t>
            </a:r>
          </a:p>
        </p:txBody>
      </p:sp>
      <p:sp>
        <p:nvSpPr>
          <p:cNvPr id="6" name="Slide Number Placeholder 5">
            <a:extLst>
              <a:ext uri="{FF2B5EF4-FFF2-40B4-BE49-F238E27FC236}">
                <a16:creationId xmlns:a16="http://schemas.microsoft.com/office/drawing/2014/main" id="{46BAA7AC-D35E-0C36-2B87-3C416D460E29}"/>
              </a:ext>
            </a:extLst>
          </p:cNvPr>
          <p:cNvSpPr>
            <a:spLocks noGrp="1"/>
          </p:cNvSpPr>
          <p:nvPr>
            <p:ph type="sldNum" sz="quarter" idx="12"/>
          </p:nvPr>
        </p:nvSpPr>
        <p:spPr>
          <a:xfrm>
            <a:off x="11232556" y="6216349"/>
            <a:ext cx="640080" cy="641651"/>
          </a:xfrm>
          <a:solidFill>
            <a:schemeClr val="bg1"/>
          </a:solidFill>
          <a:ln>
            <a:solidFill>
              <a:schemeClr val="bg1"/>
            </a:solidFill>
          </a:ln>
        </p:spPr>
        <p:txBody>
          <a:bodyPr/>
          <a:lstStyle/>
          <a:p>
            <a:fld id="{D5908317-8C7E-3F45-A2AB-4955D084FD39}" type="slidenum">
              <a:rPr lang="en-US" smtClean="0"/>
              <a:t>31</a:t>
            </a:fld>
            <a:endParaRPr lang="en-US"/>
          </a:p>
        </p:txBody>
      </p:sp>
      <p:sp>
        <p:nvSpPr>
          <p:cNvPr id="9" name="Content Placeholder 8">
            <a:extLst>
              <a:ext uri="{FF2B5EF4-FFF2-40B4-BE49-F238E27FC236}">
                <a16:creationId xmlns:a16="http://schemas.microsoft.com/office/drawing/2014/main" id="{4853A620-8E88-1726-DBCD-CE9EF0EF854D}"/>
              </a:ext>
            </a:extLst>
          </p:cNvPr>
          <p:cNvSpPr>
            <a:spLocks noGrp="1"/>
          </p:cNvSpPr>
          <p:nvPr>
            <p:ph idx="1"/>
          </p:nvPr>
        </p:nvSpPr>
        <p:spPr>
          <a:xfrm>
            <a:off x="435702" y="1617110"/>
            <a:ext cx="5962690" cy="5093061"/>
          </a:xfrm>
        </p:spPr>
        <p:txBody>
          <a:bodyPr>
            <a:noAutofit/>
          </a:bodyPr>
          <a:lstStyle/>
          <a:p>
            <a:pPr marL="0" indent="0">
              <a:buNone/>
            </a:pPr>
            <a:r>
              <a:rPr lang="en-US" sz="2200" dirty="0"/>
              <a:t>→ Direct searches (resonances)</a:t>
            </a:r>
          </a:p>
          <a:p>
            <a:pPr lvl="1"/>
            <a:r>
              <a:rPr lang="en-US" sz="2200" dirty="0">
                <a:solidFill>
                  <a:srgbClr val="0070C0"/>
                </a:solidFill>
              </a:rPr>
              <a:t>Vector Boson Fusion </a:t>
            </a:r>
            <a:r>
              <a:rPr lang="en-US" sz="2200" dirty="0"/>
              <a:t>better signal to background and available phase-space</a:t>
            </a:r>
          </a:p>
          <a:p>
            <a:pPr marL="0" indent="0">
              <a:buNone/>
            </a:pPr>
            <a:r>
              <a:rPr lang="en-US" sz="2200" dirty="0"/>
              <a:t>→ Indirect evidence for new physics via deviations in known SM processes</a:t>
            </a:r>
          </a:p>
          <a:p>
            <a:pPr marL="0" indent="0">
              <a:buNone/>
            </a:pPr>
            <a:r>
              <a:rPr lang="en-US" sz="2200" dirty="0"/>
              <a:t>(1) Structure of EWSB not exactly as assume</a:t>
            </a:r>
          </a:p>
          <a:p>
            <a:pPr lvl="1">
              <a:buFont typeface="Wingdings" pitchFamily="2" charset="2"/>
              <a:buChar char="Ø"/>
            </a:pPr>
            <a:r>
              <a:rPr lang="en-US" sz="2200" dirty="0"/>
              <a:t> e.g. study </a:t>
            </a:r>
            <a:r>
              <a:rPr lang="en-US" sz="2200" dirty="0" err="1">
                <a:solidFill>
                  <a:srgbClr val="00B050"/>
                </a:solidFill>
              </a:rPr>
              <a:t>Diboson</a:t>
            </a:r>
            <a:r>
              <a:rPr lang="en-US" sz="2200" dirty="0">
                <a:solidFill>
                  <a:srgbClr val="00B050"/>
                </a:solidFill>
              </a:rPr>
              <a:t> Polarization  </a:t>
            </a:r>
            <a:r>
              <a:rPr lang="en-US" sz="2200" dirty="0"/>
              <a:t>and </a:t>
            </a:r>
            <a:r>
              <a:rPr lang="en-US" sz="2200" dirty="0">
                <a:solidFill>
                  <a:srgbClr val="FF0000"/>
                </a:solidFill>
              </a:rPr>
              <a:t>Vector Boson Scattering</a:t>
            </a:r>
          </a:p>
          <a:p>
            <a:pPr marL="0" indent="0">
              <a:buNone/>
            </a:pPr>
            <a:r>
              <a:rPr lang="en-US" sz="2200" dirty="0"/>
              <a:t>(2) If new particles are too heavy:</a:t>
            </a:r>
          </a:p>
          <a:p>
            <a:pPr lvl="1">
              <a:buFont typeface="Wingdings" pitchFamily="2" charset="2"/>
              <a:buChar char="Ø"/>
            </a:pPr>
            <a:r>
              <a:rPr lang="en-US" sz="2200" dirty="0"/>
              <a:t> Search for Anomalous Couplings </a:t>
            </a:r>
          </a:p>
          <a:p>
            <a:pPr lvl="2">
              <a:buFont typeface="Courier New" panose="02070309020205020404" pitchFamily="49" charset="0"/>
              <a:buChar char="o"/>
            </a:pPr>
            <a:r>
              <a:rPr lang="en-US" sz="2200" dirty="0">
                <a:solidFill>
                  <a:schemeClr val="accent1">
                    <a:lumMod val="40000"/>
                    <a:lumOff val="60000"/>
                  </a:schemeClr>
                </a:solidFill>
              </a:rPr>
              <a:t>Trilinear</a:t>
            </a:r>
            <a:r>
              <a:rPr lang="en-US" sz="2200" dirty="0"/>
              <a:t> &amp; </a:t>
            </a:r>
            <a:r>
              <a:rPr lang="en-US" sz="2200" dirty="0">
                <a:solidFill>
                  <a:schemeClr val="accent1">
                    <a:lumMod val="40000"/>
                    <a:lumOff val="60000"/>
                  </a:schemeClr>
                </a:solidFill>
              </a:rPr>
              <a:t>Quartic</a:t>
            </a:r>
          </a:p>
          <a:p>
            <a:pPr lvl="1">
              <a:buFont typeface="Wingdings" pitchFamily="2" charset="2"/>
              <a:buChar char="Ø"/>
            </a:pPr>
            <a:r>
              <a:rPr lang="en-US" sz="2200" dirty="0">
                <a:solidFill>
                  <a:srgbClr val="C00000"/>
                </a:solidFill>
              </a:rPr>
              <a:t> </a:t>
            </a:r>
            <a:r>
              <a:rPr lang="en-US" sz="2200" dirty="0"/>
              <a:t>New operators as defined in the: </a:t>
            </a:r>
            <a:r>
              <a:rPr lang="en-US" sz="2200" dirty="0">
                <a:solidFill>
                  <a:srgbClr val="FFC000"/>
                </a:solidFill>
              </a:rPr>
              <a:t>Standard Model  Effective Field Theory (SMEFT)</a:t>
            </a:r>
          </a:p>
        </p:txBody>
      </p:sp>
      <p:pic>
        <p:nvPicPr>
          <p:cNvPr id="12" name="Picture 11">
            <a:extLst>
              <a:ext uri="{FF2B5EF4-FFF2-40B4-BE49-F238E27FC236}">
                <a16:creationId xmlns:a16="http://schemas.microsoft.com/office/drawing/2014/main" id="{7B365D27-3186-5312-9D2B-081A26546AC6}"/>
              </a:ext>
            </a:extLst>
          </p:cNvPr>
          <p:cNvPicPr>
            <a:picLocks noChangeAspect="1"/>
          </p:cNvPicPr>
          <p:nvPr/>
        </p:nvPicPr>
        <p:blipFill>
          <a:blip r:embed="rId2"/>
          <a:stretch>
            <a:fillRect/>
          </a:stretch>
        </p:blipFill>
        <p:spPr>
          <a:xfrm>
            <a:off x="7346236" y="395418"/>
            <a:ext cx="4046960" cy="2364516"/>
          </a:xfrm>
          <a:prstGeom prst="rect">
            <a:avLst/>
          </a:prstGeom>
        </p:spPr>
      </p:pic>
      <p:sp>
        <p:nvSpPr>
          <p:cNvPr id="16" name="TextBox 15">
            <a:extLst>
              <a:ext uri="{FF2B5EF4-FFF2-40B4-BE49-F238E27FC236}">
                <a16:creationId xmlns:a16="http://schemas.microsoft.com/office/drawing/2014/main" id="{7A0CE694-5919-3F88-1104-2C7E35258577}"/>
              </a:ext>
            </a:extLst>
          </p:cNvPr>
          <p:cNvSpPr txBox="1"/>
          <p:nvPr/>
        </p:nvSpPr>
        <p:spPr>
          <a:xfrm>
            <a:off x="7159486" y="5267575"/>
            <a:ext cx="4554721" cy="1200329"/>
          </a:xfrm>
          <a:prstGeom prst="rect">
            <a:avLst/>
          </a:prstGeom>
          <a:gradFill>
            <a:gsLst>
              <a:gs pos="0">
                <a:srgbClr val="00B0F0">
                  <a:alpha val="11228"/>
                  <a:lumMod val="27065"/>
                </a:srgbClr>
              </a:gs>
              <a:gs pos="54000">
                <a:schemeClr val="accent1">
                  <a:lumMod val="45000"/>
                  <a:lumOff val="55000"/>
                </a:schemeClr>
              </a:gs>
              <a:gs pos="70000">
                <a:schemeClr val="accent1">
                  <a:lumMod val="45000"/>
                  <a:lumOff val="55000"/>
                </a:schemeClr>
              </a:gs>
              <a:gs pos="100000">
                <a:srgbClr val="FFFF00"/>
              </a:gs>
            </a:gsLst>
            <a:lin ang="5400000" scaled="1"/>
          </a:gradFill>
          <a:ln w="38100">
            <a:solidFill>
              <a:schemeClr val="tx1"/>
            </a:solidFill>
          </a:ln>
          <a:effectLst>
            <a:glow rad="63500">
              <a:schemeClr val="accent5">
                <a:satMod val="175000"/>
                <a:alpha val="40000"/>
              </a:schemeClr>
            </a:glow>
          </a:effectLst>
        </p:spPr>
        <p:txBody>
          <a:bodyPr wrap="square" rtlCol="0">
            <a:spAutoFit/>
          </a:bodyPr>
          <a:lstStyle/>
          <a:p>
            <a:r>
              <a:rPr lang="en-US" dirty="0">
                <a:latin typeface="+mj-lt"/>
                <a:ea typeface="Cambria Math" panose="02040503050406030204" pitchFamily="18" charset="0"/>
              </a:rPr>
              <a:t>“The present educated view of the standard model, and of general relativity, is again that there are leading terms in effective field theory”</a:t>
            </a:r>
          </a:p>
          <a:p>
            <a:r>
              <a:rPr lang="en-US" dirty="0">
                <a:latin typeface="+mj-lt"/>
                <a:ea typeface="Cambria Math" panose="02040503050406030204" pitchFamily="18" charset="0"/>
              </a:rPr>
              <a:t>	                   S. Weinberg, hep-</a:t>
            </a:r>
            <a:r>
              <a:rPr lang="en-US" dirty="0" err="1">
                <a:latin typeface="+mj-lt"/>
                <a:ea typeface="Cambria Math" panose="02040503050406030204" pitchFamily="18" charset="0"/>
              </a:rPr>
              <a:t>th</a:t>
            </a:r>
            <a:r>
              <a:rPr lang="en-US" dirty="0">
                <a:latin typeface="+mj-lt"/>
                <a:ea typeface="Cambria Math" panose="02040503050406030204" pitchFamily="18" charset="0"/>
              </a:rPr>
              <a:t>/970227</a:t>
            </a:r>
          </a:p>
        </p:txBody>
      </p:sp>
      <p:pic>
        <p:nvPicPr>
          <p:cNvPr id="21" name="Picture 20" descr="A math equations with arrows and symbols&#10;&#10;Description automatically generated with medium confidence">
            <a:extLst>
              <a:ext uri="{FF2B5EF4-FFF2-40B4-BE49-F238E27FC236}">
                <a16:creationId xmlns:a16="http://schemas.microsoft.com/office/drawing/2014/main" id="{4AA876BC-A980-7B21-0E5C-C7D3B5918C96}"/>
              </a:ext>
            </a:extLst>
          </p:cNvPr>
          <p:cNvPicPr>
            <a:picLocks noChangeAspect="1"/>
          </p:cNvPicPr>
          <p:nvPr/>
        </p:nvPicPr>
        <p:blipFill>
          <a:blip r:embed="rId3"/>
          <a:stretch>
            <a:fillRect/>
          </a:stretch>
        </p:blipFill>
        <p:spPr>
          <a:xfrm>
            <a:off x="6412354" y="3096888"/>
            <a:ext cx="5633176" cy="1870475"/>
          </a:xfrm>
          <a:prstGeom prst="rect">
            <a:avLst/>
          </a:prstGeom>
        </p:spPr>
      </p:pic>
    </p:spTree>
    <p:extLst>
      <p:ext uri="{BB962C8B-B14F-4D97-AF65-F5344CB8AC3E}">
        <p14:creationId xmlns:p14="http://schemas.microsoft.com/office/powerpoint/2010/main" val="717635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11/8/17</a:t>
            </a:r>
            <a:endParaRPr lang="en-US" dirty="0"/>
          </a:p>
        </p:txBody>
      </p:sp>
      <p:sp>
        <p:nvSpPr>
          <p:cNvPr id="3" name="Slide Number Placeholder 2"/>
          <p:cNvSpPr>
            <a:spLocks noGrp="1"/>
          </p:cNvSpPr>
          <p:nvPr>
            <p:ph type="sldNum" sz="quarter" idx="12"/>
          </p:nvPr>
        </p:nvSpPr>
        <p:spPr/>
        <p:txBody>
          <a:bodyPr/>
          <a:lstStyle/>
          <a:p>
            <a:fld id="{4FAB73BC-B049-4115-A692-8D63A059BFB8}" type="slidenum">
              <a:rPr lang="en-US" smtClean="0"/>
              <a:pPr/>
              <a:t>32</a:t>
            </a:fld>
            <a:endParaRPr lang="en-US" dirty="0"/>
          </a:p>
        </p:txBody>
      </p:sp>
      <p:sp>
        <p:nvSpPr>
          <p:cNvPr id="4" name="Title 3"/>
          <p:cNvSpPr>
            <a:spLocks noGrp="1"/>
          </p:cNvSpPr>
          <p:nvPr>
            <p:ph type="title" idx="4294967295"/>
          </p:nvPr>
        </p:nvSpPr>
        <p:spPr>
          <a:xfrm>
            <a:off x="83877" y="478284"/>
            <a:ext cx="4391140" cy="2415272"/>
          </a:xfrm>
        </p:spPr>
        <p:txBody>
          <a:bodyPr>
            <a:normAutofit fontScale="90000"/>
          </a:bodyPr>
          <a:lstStyle/>
          <a:p>
            <a:pPr algn="ctr"/>
            <a:r>
              <a:rPr lang="en-US" dirty="0"/>
              <a:t>More on anomalous  couplings and SMEFT</a:t>
            </a:r>
            <a:endParaRPr lang="en-US" dirty="0">
              <a:solidFill>
                <a:srgbClr val="7030A0"/>
              </a:solidFill>
            </a:endParaRPr>
          </a:p>
        </p:txBody>
      </p:sp>
      <p:pic>
        <p:nvPicPr>
          <p:cNvPr id="8" name="Content Placeholder 7"/>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507303" y="3268732"/>
            <a:ext cx="3640943" cy="3004052"/>
          </a:xfrm>
        </p:spPr>
      </p:pic>
      <p:pic>
        <p:nvPicPr>
          <p:cNvPr id="14" name="Content Placeholder 3"/>
          <p:cNvPicPr>
            <a:picLocks noChangeAspect="1"/>
          </p:cNvPicPr>
          <p:nvPr/>
        </p:nvPicPr>
        <p:blipFill>
          <a:blip r:embed="rId3"/>
          <a:stretch>
            <a:fillRect/>
          </a:stretch>
        </p:blipFill>
        <p:spPr>
          <a:xfrm>
            <a:off x="4475017" y="1537177"/>
            <a:ext cx="7574129" cy="515016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9279" y="344072"/>
            <a:ext cx="7235409" cy="965744"/>
          </a:xfrm>
          <a:prstGeom prst="rect">
            <a:avLst/>
          </a:prstGeom>
          <a:ln>
            <a:solidFill>
              <a:schemeClr val="tx1"/>
            </a:solidFill>
          </a:ln>
        </p:spPr>
      </p:pic>
    </p:spTree>
    <p:extLst>
      <p:ext uri="{BB962C8B-B14F-4D97-AF65-F5344CB8AC3E}">
        <p14:creationId xmlns:p14="http://schemas.microsoft.com/office/powerpoint/2010/main" val="7909115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C8F82-13BF-5064-1516-A7275ABD4762}"/>
              </a:ext>
            </a:extLst>
          </p:cNvPr>
          <p:cNvSpPr>
            <a:spLocks noGrp="1"/>
          </p:cNvSpPr>
          <p:nvPr>
            <p:ph type="title"/>
          </p:nvPr>
        </p:nvSpPr>
        <p:spPr>
          <a:xfrm>
            <a:off x="191625" y="166874"/>
            <a:ext cx="4917990" cy="1097033"/>
          </a:xfrm>
        </p:spPr>
        <p:txBody>
          <a:bodyPr/>
          <a:lstStyle/>
          <a:p>
            <a:r>
              <a:rPr lang="en-US" dirty="0">
                <a:effectLst/>
              </a:rPr>
              <a:t>Dim-5 operators </a:t>
            </a:r>
            <a:endParaRPr lang="en-US" dirty="0"/>
          </a:p>
        </p:txBody>
      </p:sp>
      <p:sp>
        <p:nvSpPr>
          <p:cNvPr id="3" name="Content Placeholder 2">
            <a:extLst>
              <a:ext uri="{FF2B5EF4-FFF2-40B4-BE49-F238E27FC236}">
                <a16:creationId xmlns:a16="http://schemas.microsoft.com/office/drawing/2014/main" id="{9ECA1999-63DE-5AC5-16E6-79AC6A2340F3}"/>
              </a:ext>
            </a:extLst>
          </p:cNvPr>
          <p:cNvSpPr>
            <a:spLocks noGrp="1"/>
          </p:cNvSpPr>
          <p:nvPr>
            <p:ph sz="half" idx="1"/>
          </p:nvPr>
        </p:nvSpPr>
        <p:spPr>
          <a:xfrm>
            <a:off x="240792" y="1239700"/>
            <a:ext cx="8106034" cy="3977640"/>
          </a:xfrm>
        </p:spPr>
        <p:txBody>
          <a:bodyPr/>
          <a:lstStyle/>
          <a:p>
            <a:pPr>
              <a:buFont typeface="Wingdings" pitchFamily="2" charset="2"/>
              <a:buChar char="q"/>
            </a:pPr>
            <a:r>
              <a:rPr lang="en-US" dirty="0">
                <a:effectLst/>
                <a:latin typeface="Trebuchet MS" panose="020B0703020202090204" pitchFamily="34" charset="0"/>
              </a:rPr>
              <a:t> </a:t>
            </a:r>
            <a:r>
              <a:rPr lang="en-US" sz="2400" dirty="0">
                <a:effectLst/>
              </a:rPr>
              <a:t>Dim-5 Weinberg operator </a:t>
            </a:r>
            <a:endParaRPr lang="en-US" sz="2400" dirty="0">
              <a:solidFill>
                <a:srgbClr val="0331FF"/>
              </a:solidFill>
              <a:effectLst/>
            </a:endParaRPr>
          </a:p>
          <a:p>
            <a:pPr lvl="1">
              <a:buFont typeface="Wingdings" pitchFamily="2" charset="2"/>
              <a:buChar char="à"/>
            </a:pPr>
            <a:r>
              <a:rPr lang="en-US" sz="2400" dirty="0">
                <a:solidFill>
                  <a:srgbClr val="0331FF"/>
                </a:solidFill>
                <a:effectLst/>
              </a:rPr>
              <a:t> Violates lepton conservation &amp; can generate neutrino mass </a:t>
            </a:r>
            <a:endParaRPr lang="en-US" sz="2400" dirty="0">
              <a:solidFill>
                <a:srgbClr val="0331FF"/>
              </a:solidFill>
            </a:endParaRPr>
          </a:p>
          <a:p>
            <a:pPr>
              <a:buFont typeface="Wingdings" pitchFamily="2" charset="2"/>
              <a:buChar char="q"/>
            </a:pPr>
            <a:r>
              <a:rPr lang="en-US" sz="2400" dirty="0">
                <a:effectLst/>
              </a:rPr>
              <a:t> ATLAS &amp; CMS set limits on same-sign using </a:t>
            </a:r>
            <a:r>
              <a:rPr lang="en-US" sz="2400" dirty="0" err="1">
                <a:effectLst/>
              </a:rPr>
              <a:t>lljj</a:t>
            </a:r>
            <a:endParaRPr lang="en-US" sz="2400" dirty="0">
              <a:solidFill>
                <a:srgbClr val="0331FF"/>
              </a:solidFill>
            </a:endParaRPr>
          </a:p>
          <a:p>
            <a:pPr lvl="1">
              <a:buFont typeface="Wingdings" pitchFamily="2" charset="2"/>
              <a:buChar char="à"/>
            </a:pPr>
            <a:r>
              <a:rPr lang="en-US" sz="2400" dirty="0">
                <a:solidFill>
                  <a:srgbClr val="0331FF"/>
                </a:solidFill>
                <a:effectLst/>
              </a:rPr>
              <a:t> </a:t>
            </a:r>
            <a:r>
              <a:rPr lang="el-GR" sz="2400" dirty="0" err="1">
                <a:solidFill>
                  <a:srgbClr val="0331FF"/>
                </a:solidFill>
                <a:effectLst/>
              </a:rPr>
              <a:t>μμ</a:t>
            </a:r>
            <a:r>
              <a:rPr lang="el-GR" sz="2400" dirty="0">
                <a:solidFill>
                  <a:srgbClr val="0331FF"/>
                </a:solidFill>
                <a:effectLst/>
              </a:rPr>
              <a:t>, </a:t>
            </a:r>
            <a:r>
              <a:rPr lang="en-US" sz="2400" dirty="0">
                <a:solidFill>
                  <a:srgbClr val="0331FF"/>
                </a:solidFill>
                <a:effectLst/>
              </a:rPr>
              <a:t>e</a:t>
            </a:r>
            <a:r>
              <a:rPr lang="el-GR" sz="2400" dirty="0">
                <a:solidFill>
                  <a:srgbClr val="0331FF"/>
                </a:solidFill>
                <a:effectLst/>
              </a:rPr>
              <a:t>μ, </a:t>
            </a:r>
            <a:r>
              <a:rPr lang="en-US" sz="2400" dirty="0">
                <a:solidFill>
                  <a:srgbClr val="0331FF"/>
                </a:solidFill>
                <a:effectLst/>
              </a:rPr>
              <a:t>and </a:t>
            </a:r>
            <a:r>
              <a:rPr lang="en-US" sz="2400" dirty="0" err="1">
                <a:solidFill>
                  <a:srgbClr val="0331FF"/>
                </a:solidFill>
                <a:effectLst/>
              </a:rPr>
              <a:t>ee</a:t>
            </a:r>
            <a:r>
              <a:rPr lang="en-US" sz="2400" dirty="0">
                <a:solidFill>
                  <a:srgbClr val="0331FF"/>
                </a:solidFill>
                <a:effectLst/>
              </a:rPr>
              <a:t> final states </a:t>
            </a:r>
            <a:endParaRPr lang="en-US" sz="2400" dirty="0">
              <a:effectLst/>
            </a:endParaRPr>
          </a:p>
          <a:p>
            <a:endParaRPr lang="en-US" dirty="0"/>
          </a:p>
        </p:txBody>
      </p:sp>
      <p:pic>
        <p:nvPicPr>
          <p:cNvPr id="7" name="Content Placeholder 6">
            <a:extLst>
              <a:ext uri="{FF2B5EF4-FFF2-40B4-BE49-F238E27FC236}">
                <a16:creationId xmlns:a16="http://schemas.microsoft.com/office/drawing/2014/main" id="{6CBBE0CA-2E40-D4D4-DAD6-FCA5E83F076B}"/>
              </a:ext>
            </a:extLst>
          </p:cNvPr>
          <p:cNvPicPr>
            <a:picLocks noGrp="1" noChangeAspect="1"/>
          </p:cNvPicPr>
          <p:nvPr>
            <p:ph sz="half" idx="2"/>
          </p:nvPr>
        </p:nvPicPr>
        <p:blipFill>
          <a:blip r:embed="rId2"/>
          <a:stretch>
            <a:fillRect/>
          </a:stretch>
        </p:blipFill>
        <p:spPr>
          <a:xfrm>
            <a:off x="7945397" y="1601821"/>
            <a:ext cx="4166451" cy="5179569"/>
          </a:xfrm>
          <a:prstGeom prst="rect">
            <a:avLst/>
          </a:prstGeom>
        </p:spPr>
      </p:pic>
      <p:sp>
        <p:nvSpPr>
          <p:cNvPr id="6" name="Slide Number Placeholder 5">
            <a:extLst>
              <a:ext uri="{FF2B5EF4-FFF2-40B4-BE49-F238E27FC236}">
                <a16:creationId xmlns:a16="http://schemas.microsoft.com/office/drawing/2014/main" id="{8957167E-193A-ACEC-F817-BAC9583486A3}"/>
              </a:ext>
            </a:extLst>
          </p:cNvPr>
          <p:cNvSpPr>
            <a:spLocks noGrp="1"/>
          </p:cNvSpPr>
          <p:nvPr>
            <p:ph type="sldNum" sz="quarter" idx="12"/>
          </p:nvPr>
        </p:nvSpPr>
        <p:spPr/>
        <p:txBody>
          <a:bodyPr/>
          <a:lstStyle/>
          <a:p>
            <a:fld id="{D5908317-8C7E-3F45-A2AB-4955D084FD39}" type="slidenum">
              <a:rPr lang="en-US" smtClean="0"/>
              <a:t>33</a:t>
            </a:fld>
            <a:endParaRPr lang="en-US"/>
          </a:p>
        </p:txBody>
      </p:sp>
      <p:pic>
        <p:nvPicPr>
          <p:cNvPr id="9" name="Picture 8">
            <a:extLst>
              <a:ext uri="{FF2B5EF4-FFF2-40B4-BE49-F238E27FC236}">
                <a16:creationId xmlns:a16="http://schemas.microsoft.com/office/drawing/2014/main" id="{ED5306E1-DB01-EFDA-7361-9CA15C14016B}"/>
              </a:ext>
            </a:extLst>
          </p:cNvPr>
          <p:cNvPicPr>
            <a:picLocks noChangeAspect="1"/>
          </p:cNvPicPr>
          <p:nvPr/>
        </p:nvPicPr>
        <p:blipFill>
          <a:blip r:embed="rId3"/>
          <a:stretch>
            <a:fillRect/>
          </a:stretch>
        </p:blipFill>
        <p:spPr>
          <a:xfrm>
            <a:off x="5109615" y="76610"/>
            <a:ext cx="3733800" cy="1155700"/>
          </a:xfrm>
          <a:prstGeom prst="rect">
            <a:avLst/>
          </a:prstGeom>
        </p:spPr>
      </p:pic>
      <p:pic>
        <p:nvPicPr>
          <p:cNvPr id="10" name="Picture 9">
            <a:extLst>
              <a:ext uri="{FF2B5EF4-FFF2-40B4-BE49-F238E27FC236}">
                <a16:creationId xmlns:a16="http://schemas.microsoft.com/office/drawing/2014/main" id="{A6C12499-5006-38A5-75A6-9FAAC63D9295}"/>
              </a:ext>
            </a:extLst>
          </p:cNvPr>
          <p:cNvPicPr>
            <a:picLocks noChangeAspect="1"/>
          </p:cNvPicPr>
          <p:nvPr/>
        </p:nvPicPr>
        <p:blipFill>
          <a:blip r:embed="rId4"/>
          <a:stretch>
            <a:fillRect/>
          </a:stretch>
        </p:blipFill>
        <p:spPr>
          <a:xfrm>
            <a:off x="9487408" y="220091"/>
            <a:ext cx="2463800" cy="990600"/>
          </a:xfrm>
          <a:prstGeom prst="rect">
            <a:avLst/>
          </a:prstGeom>
        </p:spPr>
      </p:pic>
      <p:sp>
        <p:nvSpPr>
          <p:cNvPr id="12" name="TextBox 11">
            <a:extLst>
              <a:ext uri="{FF2B5EF4-FFF2-40B4-BE49-F238E27FC236}">
                <a16:creationId xmlns:a16="http://schemas.microsoft.com/office/drawing/2014/main" id="{B2227067-D623-DD75-4348-882E3D12E505}"/>
              </a:ext>
            </a:extLst>
          </p:cNvPr>
          <p:cNvSpPr txBox="1"/>
          <p:nvPr/>
        </p:nvSpPr>
        <p:spPr>
          <a:xfrm>
            <a:off x="4300596" y="3431415"/>
            <a:ext cx="3261375" cy="2308324"/>
          </a:xfrm>
          <a:prstGeom prst="rect">
            <a:avLst/>
          </a:prstGeom>
          <a:noFill/>
          <a:ln w="28575">
            <a:solidFill>
              <a:schemeClr val="tx1"/>
            </a:solidFill>
          </a:ln>
        </p:spPr>
        <p:txBody>
          <a:bodyPr wrap="square">
            <a:spAutoFit/>
          </a:bodyPr>
          <a:lstStyle/>
          <a:p>
            <a:pPr algn="ctr"/>
            <a:r>
              <a:rPr lang="en-US" sz="2400" dirty="0">
                <a:solidFill>
                  <a:srgbClr val="FF0000"/>
                </a:solidFill>
                <a:effectLst/>
                <a:latin typeface="Trebuchet MS" panose="020B0703020202090204" pitchFamily="34" charset="0"/>
              </a:rPr>
              <a:t>Upper limits on effective Majorana mass in </a:t>
            </a:r>
            <a:r>
              <a:rPr lang="el-GR" sz="2400" dirty="0" err="1">
                <a:solidFill>
                  <a:srgbClr val="FF0000"/>
                </a:solidFill>
                <a:effectLst/>
                <a:latin typeface="Trebuchet MS" panose="020B0703020202090204" pitchFamily="34" charset="0"/>
              </a:rPr>
              <a:t>μμ</a:t>
            </a:r>
            <a:r>
              <a:rPr lang="en-US" sz="2400" dirty="0">
                <a:solidFill>
                  <a:srgbClr val="FF0000"/>
                </a:solidFill>
                <a:effectLst/>
                <a:latin typeface="Trebuchet MS" panose="020B0703020202090204" pitchFamily="34" charset="0"/>
              </a:rPr>
              <a:t>:</a:t>
            </a:r>
            <a:r>
              <a:rPr lang="el-GR" sz="2400" dirty="0">
                <a:solidFill>
                  <a:srgbClr val="FF0000"/>
                </a:solidFill>
                <a:effectLst/>
                <a:latin typeface="Trebuchet MS" panose="020B0703020202090204" pitchFamily="34" charset="0"/>
              </a:rPr>
              <a:t> </a:t>
            </a:r>
            <a:endParaRPr lang="en-US" sz="2400" dirty="0">
              <a:solidFill>
                <a:srgbClr val="FF0000"/>
              </a:solidFill>
              <a:effectLst/>
              <a:latin typeface="Trebuchet MS" panose="020B0703020202090204" pitchFamily="34" charset="0"/>
            </a:endParaRPr>
          </a:p>
          <a:p>
            <a:pPr algn="ctr"/>
            <a:endParaRPr lang="en-US" sz="2400" dirty="0">
              <a:solidFill>
                <a:srgbClr val="FF0000"/>
              </a:solidFill>
              <a:effectLst/>
              <a:latin typeface="Trebuchet MS" panose="020B0703020202090204" pitchFamily="34" charset="0"/>
            </a:endParaRPr>
          </a:p>
          <a:p>
            <a:pPr marL="742950" lvl="1" indent="-285750">
              <a:buFont typeface="Wingdings" pitchFamily="2" charset="2"/>
              <a:buChar char="Ø"/>
            </a:pPr>
            <a:r>
              <a:rPr lang="en-US" sz="2400" dirty="0">
                <a:solidFill>
                  <a:srgbClr val="FF0000"/>
                </a:solidFill>
                <a:effectLst/>
                <a:latin typeface="Trebuchet MS" panose="020B0703020202090204" pitchFamily="34" charset="0"/>
              </a:rPr>
              <a:t>ATLAS: 16.7 GeV </a:t>
            </a:r>
            <a:endParaRPr lang="en-US" sz="2400" dirty="0">
              <a:solidFill>
                <a:srgbClr val="FF0000"/>
              </a:solidFill>
              <a:latin typeface="Trebuchet MS" panose="020B0703020202090204" pitchFamily="34" charset="0"/>
            </a:endParaRPr>
          </a:p>
          <a:p>
            <a:pPr marL="742950" lvl="1" indent="-285750">
              <a:buFont typeface="Wingdings" pitchFamily="2" charset="2"/>
              <a:buChar char="Ø"/>
            </a:pPr>
            <a:r>
              <a:rPr lang="en-US" sz="2400" dirty="0">
                <a:solidFill>
                  <a:srgbClr val="FF0000"/>
                </a:solidFill>
                <a:effectLst/>
                <a:latin typeface="Trebuchet MS" panose="020B0703020202090204" pitchFamily="34" charset="0"/>
              </a:rPr>
              <a:t>CMS: 10.8 GeV </a:t>
            </a:r>
          </a:p>
        </p:txBody>
      </p:sp>
      <p:pic>
        <p:nvPicPr>
          <p:cNvPr id="14" name="Picture 13" descr="A diagram of a diagram of a diagram&#10;&#10;Description automatically generated">
            <a:extLst>
              <a:ext uri="{FF2B5EF4-FFF2-40B4-BE49-F238E27FC236}">
                <a16:creationId xmlns:a16="http://schemas.microsoft.com/office/drawing/2014/main" id="{9CC08195-6560-0AE9-6310-3CF902696A91}"/>
              </a:ext>
            </a:extLst>
          </p:cNvPr>
          <p:cNvPicPr>
            <a:picLocks noChangeAspect="1"/>
          </p:cNvPicPr>
          <p:nvPr/>
        </p:nvPicPr>
        <p:blipFill>
          <a:blip r:embed="rId5"/>
          <a:stretch>
            <a:fillRect/>
          </a:stretch>
        </p:blipFill>
        <p:spPr>
          <a:xfrm>
            <a:off x="432485" y="3616981"/>
            <a:ext cx="3484685" cy="2889012"/>
          </a:xfrm>
          <a:prstGeom prst="rect">
            <a:avLst/>
          </a:prstGeom>
        </p:spPr>
      </p:pic>
      <p:sp>
        <p:nvSpPr>
          <p:cNvPr id="16" name="TextBox 15">
            <a:extLst>
              <a:ext uri="{FF2B5EF4-FFF2-40B4-BE49-F238E27FC236}">
                <a16:creationId xmlns:a16="http://schemas.microsoft.com/office/drawing/2014/main" id="{4F0B64CB-B6EC-DBAD-5D8B-4D14DB479703}"/>
              </a:ext>
            </a:extLst>
          </p:cNvPr>
          <p:cNvSpPr txBox="1"/>
          <p:nvPr/>
        </p:nvSpPr>
        <p:spPr>
          <a:xfrm>
            <a:off x="4979297" y="5754227"/>
            <a:ext cx="2233405" cy="923330"/>
          </a:xfrm>
          <a:prstGeom prst="rect">
            <a:avLst/>
          </a:prstGeom>
          <a:noFill/>
        </p:spPr>
        <p:txBody>
          <a:bodyPr wrap="square">
            <a:spAutoFit/>
          </a:bodyPr>
          <a:lstStyle/>
          <a:p>
            <a:r>
              <a:rPr lang="en-US" dirty="0">
                <a:effectLst/>
                <a:latin typeface="Cambria Math" panose="02040503050406030204" pitchFamily="18" charset="0"/>
                <a:ea typeface="Cambria Math" panose="02040503050406030204" pitchFamily="18" charset="0"/>
              </a:rPr>
              <a:t>Arxiv:2206.08956</a:t>
            </a:r>
          </a:p>
          <a:p>
            <a:r>
              <a:rPr lang="en-US" dirty="0">
                <a:effectLst/>
                <a:latin typeface="Cambria Math" panose="02040503050406030204" pitchFamily="18" charset="0"/>
                <a:ea typeface="Cambria Math" panose="02040503050406030204" pitchFamily="18" charset="0"/>
              </a:rPr>
              <a:t>Arxiv:2305.14931 </a:t>
            </a:r>
          </a:p>
          <a:p>
            <a:r>
              <a:rPr lang="en-US" dirty="0">
                <a:effectLst/>
                <a:latin typeface="Cambria Math" panose="02040503050406030204" pitchFamily="18" charset="0"/>
                <a:ea typeface="Cambria Math" panose="02040503050406030204" pitchFamily="18" charset="0"/>
              </a:rPr>
              <a:t>Arxiv:2403.15016 </a:t>
            </a:r>
          </a:p>
        </p:txBody>
      </p:sp>
    </p:spTree>
    <p:extLst>
      <p:ext uri="{BB962C8B-B14F-4D97-AF65-F5344CB8AC3E}">
        <p14:creationId xmlns:p14="http://schemas.microsoft.com/office/powerpoint/2010/main" val="2152548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6DD570-6C7F-0E76-324D-646F003C3344}"/>
              </a:ext>
            </a:extLst>
          </p:cNvPr>
          <p:cNvSpPr>
            <a:spLocks noGrp="1"/>
          </p:cNvSpPr>
          <p:nvPr>
            <p:ph type="sldNum" sz="quarter" idx="12"/>
          </p:nvPr>
        </p:nvSpPr>
        <p:spPr/>
        <p:txBody>
          <a:bodyPr/>
          <a:lstStyle/>
          <a:p>
            <a:fld id="{D5908317-8C7E-3F45-A2AB-4955D084FD39}" type="slidenum">
              <a:rPr lang="en-US" smtClean="0"/>
              <a:t>34</a:t>
            </a:fld>
            <a:endParaRPr lang="en-US"/>
          </a:p>
        </p:txBody>
      </p:sp>
      <p:sp>
        <p:nvSpPr>
          <p:cNvPr id="4" name="Title 3">
            <a:extLst>
              <a:ext uri="{FF2B5EF4-FFF2-40B4-BE49-F238E27FC236}">
                <a16:creationId xmlns:a16="http://schemas.microsoft.com/office/drawing/2014/main" id="{D4265635-23D1-993A-2BAA-354D5E7E2748}"/>
              </a:ext>
            </a:extLst>
          </p:cNvPr>
          <p:cNvSpPr>
            <a:spLocks noGrp="1"/>
          </p:cNvSpPr>
          <p:nvPr>
            <p:ph type="title"/>
          </p:nvPr>
        </p:nvSpPr>
        <p:spPr>
          <a:xfrm>
            <a:off x="664176" y="220091"/>
            <a:ext cx="10827608" cy="1609344"/>
          </a:xfrm>
        </p:spPr>
        <p:txBody>
          <a:bodyPr>
            <a:normAutofit fontScale="90000"/>
          </a:bodyPr>
          <a:lstStyle/>
          <a:p>
            <a:pPr algn="ctr"/>
            <a:r>
              <a:rPr lang="en-US" dirty="0"/>
              <a:t>Ultimate test will come from Combination of Many Standard Model processes</a:t>
            </a:r>
          </a:p>
        </p:txBody>
      </p:sp>
      <p:sp>
        <p:nvSpPr>
          <p:cNvPr id="6" name="TextBox 5">
            <a:extLst>
              <a:ext uri="{FF2B5EF4-FFF2-40B4-BE49-F238E27FC236}">
                <a16:creationId xmlns:a16="http://schemas.microsoft.com/office/drawing/2014/main" id="{532865F7-DA99-B641-8BDC-8D7CA7738388}"/>
              </a:ext>
            </a:extLst>
          </p:cNvPr>
          <p:cNvSpPr txBox="1"/>
          <p:nvPr/>
        </p:nvSpPr>
        <p:spPr>
          <a:xfrm>
            <a:off x="664176" y="2126051"/>
            <a:ext cx="6098058" cy="4401205"/>
          </a:xfrm>
          <a:prstGeom prst="rect">
            <a:avLst/>
          </a:prstGeom>
          <a:noFill/>
        </p:spPr>
        <p:txBody>
          <a:bodyPr wrap="square">
            <a:spAutoFit/>
          </a:bodyPr>
          <a:lstStyle/>
          <a:p>
            <a:pPr marL="285750" indent="-285750">
              <a:buFont typeface="Wingdings" pitchFamily="2" charset="2"/>
              <a:buChar char="q"/>
            </a:pPr>
            <a:r>
              <a:rPr lang="en-US" sz="2000" dirty="0">
                <a:effectLst/>
              </a:rPr>
              <a:t>Many new results from ATLAS and CMS with</a:t>
            </a:r>
            <a:r>
              <a:rPr lang="en-US" sz="2000" dirty="0"/>
              <a:t> </a:t>
            </a:r>
            <a:r>
              <a:rPr lang="en-US" sz="2000" dirty="0">
                <a:effectLst/>
              </a:rPr>
              <a:t>limits on anomalous SMEFT dim-6 and dim-8</a:t>
            </a:r>
            <a:r>
              <a:rPr lang="en-US" sz="2000" dirty="0"/>
              <a:t> </a:t>
            </a:r>
            <a:r>
              <a:rPr lang="en-US" sz="2000" dirty="0">
                <a:effectLst/>
              </a:rPr>
              <a:t>operators with full run-2 dataset </a:t>
            </a:r>
          </a:p>
          <a:p>
            <a:pPr marL="285750" indent="-285750">
              <a:buFont typeface="Wingdings" pitchFamily="2" charset="2"/>
              <a:buChar char="q"/>
            </a:pPr>
            <a:endParaRPr lang="en-US" sz="2000" dirty="0">
              <a:effectLst/>
            </a:endParaRPr>
          </a:p>
          <a:p>
            <a:pPr marL="285750" indent="-285750">
              <a:buFont typeface="Wingdings" pitchFamily="2" charset="2"/>
              <a:buChar char="q"/>
            </a:pPr>
            <a:r>
              <a:rPr lang="en-US" sz="2000" dirty="0">
                <a:effectLst/>
              </a:rPr>
              <a:t>Many differential cross sections available to</a:t>
            </a:r>
            <a:r>
              <a:rPr lang="en-US" sz="2000" dirty="0"/>
              <a:t> </a:t>
            </a:r>
            <a:r>
              <a:rPr lang="en-US" sz="2000" dirty="0">
                <a:effectLst/>
              </a:rPr>
              <a:t>improve sensitivity.</a:t>
            </a:r>
          </a:p>
          <a:p>
            <a:pPr marL="285750" indent="-285750">
              <a:buFont typeface="Wingdings" pitchFamily="2" charset="2"/>
              <a:buChar char="q"/>
            </a:pPr>
            <a:endParaRPr lang="en-US" sz="2000" dirty="0">
              <a:effectLst/>
            </a:endParaRPr>
          </a:p>
          <a:p>
            <a:pPr marL="285750" indent="-285750">
              <a:buFont typeface="Wingdings" pitchFamily="2" charset="2"/>
              <a:buChar char="q"/>
            </a:pPr>
            <a:r>
              <a:rPr lang="en-US" sz="2000" dirty="0">
                <a:effectLst/>
              </a:rPr>
              <a:t>One observable ⇒ several contributing</a:t>
            </a:r>
            <a:r>
              <a:rPr lang="en-US" sz="2000" dirty="0"/>
              <a:t> </a:t>
            </a:r>
            <a:r>
              <a:rPr lang="en-US" sz="2000" dirty="0">
                <a:effectLst/>
              </a:rPr>
              <a:t>operators</a:t>
            </a:r>
          </a:p>
          <a:p>
            <a:pPr marL="285750" indent="-285750">
              <a:buFont typeface="Wingdings" pitchFamily="2" charset="2"/>
              <a:buChar char="q"/>
            </a:pPr>
            <a:endParaRPr lang="en-US" sz="2000" dirty="0">
              <a:effectLst/>
            </a:endParaRPr>
          </a:p>
          <a:p>
            <a:pPr marL="285750" indent="-285750">
              <a:buFont typeface="Wingdings" pitchFamily="2" charset="2"/>
              <a:buChar char="q"/>
            </a:pPr>
            <a:r>
              <a:rPr lang="en-US" sz="2000" dirty="0">
                <a:effectLst/>
              </a:rPr>
              <a:t>One operator ⇒ affects several observables.</a:t>
            </a:r>
          </a:p>
          <a:p>
            <a:pPr marL="285750" indent="-285750">
              <a:buFont typeface="Wingdings" pitchFamily="2" charset="2"/>
              <a:buChar char="q"/>
            </a:pPr>
            <a:endParaRPr lang="en-US" sz="2000" dirty="0">
              <a:effectLst/>
            </a:endParaRPr>
          </a:p>
          <a:p>
            <a:pPr marL="285750" indent="-285750">
              <a:buFont typeface="Wingdings" pitchFamily="2" charset="2"/>
              <a:buChar char="q"/>
            </a:pPr>
            <a:r>
              <a:rPr lang="en-US" sz="2000" dirty="0">
                <a:effectLst/>
              </a:rPr>
              <a:t>Ultimately ⇒ global analysis, efforts already</a:t>
            </a:r>
            <a:r>
              <a:rPr lang="en-US" sz="2000" dirty="0"/>
              <a:t> reported first results</a:t>
            </a:r>
            <a:endParaRPr lang="en-US" sz="2000" dirty="0">
              <a:effectLst/>
            </a:endParaRPr>
          </a:p>
        </p:txBody>
      </p:sp>
      <p:sp>
        <p:nvSpPr>
          <p:cNvPr id="8" name="TextBox 7">
            <a:extLst>
              <a:ext uri="{FF2B5EF4-FFF2-40B4-BE49-F238E27FC236}">
                <a16:creationId xmlns:a16="http://schemas.microsoft.com/office/drawing/2014/main" id="{38D64E44-1BAB-DA9F-3588-8AB03FB514F5}"/>
              </a:ext>
            </a:extLst>
          </p:cNvPr>
          <p:cNvSpPr txBox="1"/>
          <p:nvPr/>
        </p:nvSpPr>
        <p:spPr>
          <a:xfrm>
            <a:off x="7977244" y="5982400"/>
            <a:ext cx="2981067" cy="369332"/>
          </a:xfrm>
          <a:prstGeom prst="rect">
            <a:avLst/>
          </a:prstGeom>
          <a:noFill/>
        </p:spPr>
        <p:txBody>
          <a:bodyPr wrap="square">
            <a:spAutoFit/>
          </a:bodyPr>
          <a:lstStyle/>
          <a:p>
            <a:r>
              <a:rPr lang="en-US" b="1" dirty="0">
                <a:solidFill>
                  <a:srgbClr val="7030A0"/>
                </a:solidFill>
                <a:effectLst/>
              </a:rPr>
              <a:t>ATL-PHYS-PUB-2022-037</a:t>
            </a:r>
          </a:p>
        </p:txBody>
      </p:sp>
      <p:sp>
        <p:nvSpPr>
          <p:cNvPr id="10" name="TextBox 9">
            <a:extLst>
              <a:ext uri="{FF2B5EF4-FFF2-40B4-BE49-F238E27FC236}">
                <a16:creationId xmlns:a16="http://schemas.microsoft.com/office/drawing/2014/main" id="{82A6DBC3-4E5D-FD85-1802-24EA128E91D8}"/>
              </a:ext>
            </a:extLst>
          </p:cNvPr>
          <p:cNvSpPr txBox="1"/>
          <p:nvPr/>
        </p:nvSpPr>
        <p:spPr>
          <a:xfrm>
            <a:off x="7977244" y="5666259"/>
            <a:ext cx="2824506" cy="369332"/>
          </a:xfrm>
          <a:prstGeom prst="rect">
            <a:avLst/>
          </a:prstGeom>
          <a:noFill/>
        </p:spPr>
        <p:txBody>
          <a:bodyPr wrap="square">
            <a:spAutoFit/>
          </a:bodyPr>
          <a:lstStyle/>
          <a:p>
            <a:r>
              <a:rPr lang="en-US" b="1" dirty="0">
                <a:solidFill>
                  <a:srgbClr val="7030A0"/>
                </a:solidFill>
              </a:rPr>
              <a:t>CMS-PAS-SMP-24-003</a:t>
            </a:r>
          </a:p>
        </p:txBody>
      </p:sp>
      <p:sp>
        <p:nvSpPr>
          <p:cNvPr id="11" name="Right Arrow 10">
            <a:extLst>
              <a:ext uri="{FF2B5EF4-FFF2-40B4-BE49-F238E27FC236}">
                <a16:creationId xmlns:a16="http://schemas.microsoft.com/office/drawing/2014/main" id="{773EA433-968E-536E-869F-6D3568FCD95F}"/>
              </a:ext>
            </a:extLst>
          </p:cNvPr>
          <p:cNvSpPr/>
          <p:nvPr/>
        </p:nvSpPr>
        <p:spPr>
          <a:xfrm>
            <a:off x="6339016" y="5850925"/>
            <a:ext cx="1285412" cy="4218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different types of numbers&#10;&#10;Description automatically generated">
            <a:extLst>
              <a:ext uri="{FF2B5EF4-FFF2-40B4-BE49-F238E27FC236}">
                <a16:creationId xmlns:a16="http://schemas.microsoft.com/office/drawing/2014/main" id="{E0E5F456-2E6A-C52C-C5DF-45AFA76A93A0}"/>
              </a:ext>
            </a:extLst>
          </p:cNvPr>
          <p:cNvPicPr>
            <a:picLocks noChangeAspect="1"/>
          </p:cNvPicPr>
          <p:nvPr/>
        </p:nvPicPr>
        <p:blipFill>
          <a:blip r:embed="rId2"/>
          <a:stretch>
            <a:fillRect/>
          </a:stretch>
        </p:blipFill>
        <p:spPr>
          <a:xfrm>
            <a:off x="6624828" y="1952189"/>
            <a:ext cx="4686300" cy="3556000"/>
          </a:xfrm>
          <a:prstGeom prst="rect">
            <a:avLst/>
          </a:prstGeom>
        </p:spPr>
      </p:pic>
    </p:spTree>
    <p:extLst>
      <p:ext uri="{BB962C8B-B14F-4D97-AF65-F5344CB8AC3E}">
        <p14:creationId xmlns:p14="http://schemas.microsoft.com/office/powerpoint/2010/main" val="3910098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4E02B-F4D2-5C6B-824A-9D173F5850EB}"/>
              </a:ext>
            </a:extLst>
          </p:cNvPr>
          <p:cNvSpPr>
            <a:spLocks noGrp="1"/>
          </p:cNvSpPr>
          <p:nvPr>
            <p:ph type="title"/>
          </p:nvPr>
        </p:nvSpPr>
        <p:spPr>
          <a:xfrm>
            <a:off x="132239" y="128161"/>
            <a:ext cx="11818969" cy="917034"/>
          </a:xfrm>
        </p:spPr>
        <p:txBody>
          <a:bodyPr>
            <a:noAutofit/>
          </a:bodyPr>
          <a:lstStyle/>
          <a:p>
            <a:r>
              <a:rPr lang="en-US" sz="4000" dirty="0" err="1"/>
              <a:t>TriPle</a:t>
            </a:r>
            <a:r>
              <a:rPr lang="en-US" sz="4000" dirty="0"/>
              <a:t> Gauge Couplings: Longitudinal polarization in </a:t>
            </a:r>
            <a:r>
              <a:rPr lang="en-US" sz="4000" cap="none" dirty="0" err="1"/>
              <a:t>pp</a:t>
            </a:r>
            <a:r>
              <a:rPr lang="en-US" sz="2800" cap="none" dirty="0" err="1">
                <a:sym typeface="Wingdings" pitchFamily="2" charset="2"/>
              </a:rPr>
              <a:t></a:t>
            </a:r>
            <a:r>
              <a:rPr lang="en-US" sz="4000" dirty="0" err="1"/>
              <a:t>WZ</a:t>
            </a:r>
            <a:endParaRPr lang="en-US" sz="4000" dirty="0"/>
          </a:p>
        </p:txBody>
      </p:sp>
      <p:pic>
        <p:nvPicPr>
          <p:cNvPr id="10" name="Content Placeholder 9" descr="A comparison of a graph&#10;&#10;Description automatically generated with medium confidence">
            <a:extLst>
              <a:ext uri="{FF2B5EF4-FFF2-40B4-BE49-F238E27FC236}">
                <a16:creationId xmlns:a16="http://schemas.microsoft.com/office/drawing/2014/main" id="{3B5E8454-47A0-9E1B-31C9-1F8CF74789C6}"/>
              </a:ext>
            </a:extLst>
          </p:cNvPr>
          <p:cNvPicPr>
            <a:picLocks noGrp="1" noChangeAspect="1"/>
          </p:cNvPicPr>
          <p:nvPr>
            <p:ph sz="half" idx="2"/>
          </p:nvPr>
        </p:nvPicPr>
        <p:blipFill>
          <a:blip r:embed="rId2"/>
          <a:stretch>
            <a:fillRect/>
          </a:stretch>
        </p:blipFill>
        <p:spPr>
          <a:xfrm>
            <a:off x="4506378" y="889686"/>
            <a:ext cx="8000220" cy="3984384"/>
          </a:xfrm>
        </p:spPr>
      </p:pic>
      <p:sp>
        <p:nvSpPr>
          <p:cNvPr id="6" name="Slide Number Placeholder 5">
            <a:extLst>
              <a:ext uri="{FF2B5EF4-FFF2-40B4-BE49-F238E27FC236}">
                <a16:creationId xmlns:a16="http://schemas.microsoft.com/office/drawing/2014/main" id="{866279D4-8996-7554-F363-D5812877CEC2}"/>
              </a:ext>
            </a:extLst>
          </p:cNvPr>
          <p:cNvSpPr>
            <a:spLocks noGrp="1"/>
          </p:cNvSpPr>
          <p:nvPr>
            <p:ph type="sldNum" sz="quarter" idx="12"/>
          </p:nvPr>
        </p:nvSpPr>
        <p:spPr>
          <a:xfrm>
            <a:off x="11311128" y="6383997"/>
            <a:ext cx="640080" cy="365125"/>
          </a:xfrm>
          <a:solidFill>
            <a:schemeClr val="bg1"/>
          </a:solidFill>
          <a:ln>
            <a:solidFill>
              <a:schemeClr val="bg1"/>
            </a:solidFill>
          </a:ln>
        </p:spPr>
        <p:txBody>
          <a:bodyPr/>
          <a:lstStyle/>
          <a:p>
            <a:fld id="{D5908317-8C7E-3F45-A2AB-4955D084FD39}" type="slidenum">
              <a:rPr lang="en-US" smtClean="0"/>
              <a:t>35</a:t>
            </a:fld>
            <a:endParaRPr lang="en-US"/>
          </a:p>
        </p:txBody>
      </p:sp>
      <p:sp>
        <p:nvSpPr>
          <p:cNvPr id="13" name="TextBox 12">
            <a:extLst>
              <a:ext uri="{FF2B5EF4-FFF2-40B4-BE49-F238E27FC236}">
                <a16:creationId xmlns:a16="http://schemas.microsoft.com/office/drawing/2014/main" id="{2FBE53CC-9B0C-4496-7D8E-BAE6DEC7A95A}"/>
              </a:ext>
            </a:extLst>
          </p:cNvPr>
          <p:cNvSpPr txBox="1"/>
          <p:nvPr/>
        </p:nvSpPr>
        <p:spPr>
          <a:xfrm>
            <a:off x="225027" y="1281678"/>
            <a:ext cx="4709581" cy="3477875"/>
          </a:xfrm>
          <a:prstGeom prst="rect">
            <a:avLst/>
          </a:prstGeom>
          <a:noFill/>
        </p:spPr>
        <p:txBody>
          <a:bodyPr wrap="square">
            <a:spAutoFit/>
          </a:bodyPr>
          <a:lstStyle/>
          <a:p>
            <a:pPr marL="285750" indent="-285750">
              <a:buFont typeface="Arial" panose="020B0604020202020204" pitchFamily="34" charset="0"/>
              <a:buChar char="•"/>
            </a:pPr>
            <a:r>
              <a:rPr lang="en-US" sz="2000" dirty="0">
                <a:effectLst/>
              </a:rPr>
              <a:t>Enhance 00 contribution with high </a:t>
            </a:r>
            <a:r>
              <a:rPr lang="en-US" sz="2000" dirty="0" err="1">
                <a:effectLst/>
              </a:rPr>
              <a:t>p</a:t>
            </a:r>
            <a:r>
              <a:rPr lang="en-US" sz="2000" baseline="-25000" dirty="0" err="1">
                <a:effectLst/>
              </a:rPr>
              <a:t>Z</a:t>
            </a:r>
            <a:r>
              <a:rPr lang="en-US" sz="2000" baseline="30000" dirty="0" err="1">
                <a:effectLst/>
              </a:rPr>
              <a:t>T</a:t>
            </a:r>
            <a:r>
              <a:rPr lang="en-US" sz="2000" dirty="0"/>
              <a:t> </a:t>
            </a:r>
            <a:r>
              <a:rPr lang="en-US" sz="2000" dirty="0">
                <a:effectLst/>
              </a:rPr>
              <a:t>selection.</a:t>
            </a:r>
          </a:p>
          <a:p>
            <a:endParaRPr lang="en-US" sz="2000" dirty="0">
              <a:effectLst/>
            </a:endParaRPr>
          </a:p>
          <a:p>
            <a:pPr marL="285750" indent="-285750">
              <a:buFont typeface="Arial" panose="020B0604020202020204" pitchFamily="34" charset="0"/>
              <a:buChar char="•"/>
            </a:pPr>
            <a:r>
              <a:rPr lang="en-US" sz="2000" dirty="0">
                <a:effectLst/>
              </a:rPr>
              <a:t>BDT to separate 00 from TT+0T+T0.</a:t>
            </a:r>
          </a:p>
          <a:p>
            <a:endParaRPr lang="en-US" sz="2000" dirty="0">
              <a:effectLst/>
            </a:endParaRPr>
          </a:p>
          <a:p>
            <a:pPr marL="285750" indent="-285750">
              <a:buFont typeface="Arial" panose="020B0604020202020204" pitchFamily="34" charset="0"/>
              <a:buChar char="•"/>
            </a:pPr>
            <a:r>
              <a:rPr lang="en-US" sz="2000" dirty="0">
                <a:effectLst/>
              </a:rPr>
              <a:t>Likelihood fit of BDT discriminant.          ⇒ extract f</a:t>
            </a:r>
            <a:r>
              <a:rPr lang="en-US" sz="2000" baseline="-25000" dirty="0">
                <a:effectLst/>
              </a:rPr>
              <a:t>00</a:t>
            </a:r>
            <a:r>
              <a:rPr lang="en-US" sz="2000" dirty="0">
                <a:effectLst/>
              </a:rPr>
              <a:t>, f</a:t>
            </a:r>
            <a:r>
              <a:rPr lang="en-US" sz="2000" baseline="-25000" dirty="0">
                <a:effectLst/>
              </a:rPr>
              <a:t>0T+T0</a:t>
            </a:r>
            <a:r>
              <a:rPr lang="en-US" sz="2000" dirty="0">
                <a:effectLst/>
              </a:rPr>
              <a:t>, total norm.</a:t>
            </a:r>
          </a:p>
          <a:p>
            <a:pPr marL="285750" indent="-285750">
              <a:buFont typeface="Arial" panose="020B0604020202020204" pitchFamily="34" charset="0"/>
              <a:buChar char="•"/>
            </a:pPr>
            <a:endParaRPr lang="en-US" sz="2000" dirty="0">
              <a:effectLst/>
            </a:endParaRPr>
          </a:p>
          <a:p>
            <a:pPr marL="285750" indent="-285750">
              <a:buFont typeface="Arial" panose="020B0604020202020204" pitchFamily="34" charset="0"/>
              <a:buChar char="•"/>
            </a:pPr>
            <a:r>
              <a:rPr lang="en-US" sz="2000" dirty="0">
                <a:effectLst/>
              </a:rPr>
              <a:t>Polarization  templates used in  predicted signal and background fractions</a:t>
            </a:r>
          </a:p>
        </p:txBody>
      </p:sp>
      <p:sp>
        <p:nvSpPr>
          <p:cNvPr id="16" name="TextBox 15">
            <a:extLst>
              <a:ext uri="{FF2B5EF4-FFF2-40B4-BE49-F238E27FC236}">
                <a16:creationId xmlns:a16="http://schemas.microsoft.com/office/drawing/2014/main" id="{AFE91962-9D0E-F6E6-74FC-D6D49DDD2725}"/>
              </a:ext>
            </a:extLst>
          </p:cNvPr>
          <p:cNvSpPr txBox="1"/>
          <p:nvPr/>
        </p:nvSpPr>
        <p:spPr>
          <a:xfrm>
            <a:off x="1247879" y="5977112"/>
            <a:ext cx="2668138" cy="461665"/>
          </a:xfrm>
          <a:prstGeom prst="rect">
            <a:avLst/>
          </a:prstGeom>
          <a:noFill/>
        </p:spPr>
        <p:txBody>
          <a:bodyPr wrap="square">
            <a:spAutoFit/>
          </a:bodyPr>
          <a:lstStyle/>
          <a:p>
            <a:r>
              <a:rPr lang="en-US" sz="2400" dirty="0">
                <a:solidFill>
                  <a:srgbClr val="FF0000"/>
                </a:solidFill>
                <a:effectLst/>
                <a:latin typeface="Helvetica" pitchFamily="2" charset="0"/>
              </a:rPr>
              <a:t>arXiv:2402.16365</a:t>
            </a:r>
          </a:p>
        </p:txBody>
      </p:sp>
      <p:pic>
        <p:nvPicPr>
          <p:cNvPr id="18" name="Picture 17">
            <a:extLst>
              <a:ext uri="{FF2B5EF4-FFF2-40B4-BE49-F238E27FC236}">
                <a16:creationId xmlns:a16="http://schemas.microsoft.com/office/drawing/2014/main" id="{BB25786F-9DD2-5C3A-2165-30F2689F3F4B}"/>
              </a:ext>
            </a:extLst>
          </p:cNvPr>
          <p:cNvPicPr>
            <a:picLocks noChangeAspect="1"/>
          </p:cNvPicPr>
          <p:nvPr/>
        </p:nvPicPr>
        <p:blipFill>
          <a:blip r:embed="rId3"/>
          <a:stretch>
            <a:fillRect/>
          </a:stretch>
        </p:blipFill>
        <p:spPr>
          <a:xfrm>
            <a:off x="320278" y="4751977"/>
            <a:ext cx="4424484" cy="1110040"/>
          </a:xfrm>
          <a:prstGeom prst="rect">
            <a:avLst/>
          </a:prstGeom>
        </p:spPr>
      </p:pic>
      <p:sp>
        <p:nvSpPr>
          <p:cNvPr id="20" name="TextBox 19">
            <a:extLst>
              <a:ext uri="{FF2B5EF4-FFF2-40B4-BE49-F238E27FC236}">
                <a16:creationId xmlns:a16="http://schemas.microsoft.com/office/drawing/2014/main" id="{7C8C74D0-12E0-2C50-14D2-99F043E90C43}"/>
              </a:ext>
            </a:extLst>
          </p:cNvPr>
          <p:cNvSpPr txBox="1"/>
          <p:nvPr/>
        </p:nvSpPr>
        <p:spPr>
          <a:xfrm>
            <a:off x="1341839" y="6409838"/>
            <a:ext cx="2947850" cy="369332"/>
          </a:xfrm>
          <a:prstGeom prst="rect">
            <a:avLst/>
          </a:prstGeom>
          <a:noFill/>
        </p:spPr>
        <p:txBody>
          <a:bodyPr wrap="square">
            <a:spAutoFit/>
          </a:bodyPr>
          <a:lstStyle/>
          <a:p>
            <a:r>
              <a:rPr lang="en-US" dirty="0">
                <a:solidFill>
                  <a:srgbClr val="0070C0"/>
                </a:solidFill>
                <a:effectLst/>
                <a:latin typeface="Helvetica" pitchFamily="2" charset="0"/>
              </a:rPr>
              <a:t>JHEP 07 (2022) 032</a:t>
            </a:r>
          </a:p>
        </p:txBody>
      </p:sp>
      <p:pic>
        <p:nvPicPr>
          <p:cNvPr id="8" name="Content Placeholder 7" descr="A white background with black text&#10;&#10;Description automatically generated">
            <a:extLst>
              <a:ext uri="{FF2B5EF4-FFF2-40B4-BE49-F238E27FC236}">
                <a16:creationId xmlns:a16="http://schemas.microsoft.com/office/drawing/2014/main" id="{BDD1B582-206A-1C9D-7DD2-EDC73E917A13}"/>
              </a:ext>
            </a:extLst>
          </p:cNvPr>
          <p:cNvPicPr>
            <a:picLocks noGrp="1" noChangeAspect="1"/>
          </p:cNvPicPr>
          <p:nvPr>
            <p:ph sz="half" idx="1"/>
          </p:nvPr>
        </p:nvPicPr>
        <p:blipFill>
          <a:blip r:embed="rId4"/>
          <a:stretch>
            <a:fillRect/>
          </a:stretch>
        </p:blipFill>
        <p:spPr>
          <a:xfrm>
            <a:off x="4854046" y="4773545"/>
            <a:ext cx="7189950" cy="1880376"/>
          </a:xfrm>
        </p:spPr>
      </p:pic>
    </p:spTree>
    <p:extLst>
      <p:ext uri="{BB962C8B-B14F-4D97-AF65-F5344CB8AC3E}">
        <p14:creationId xmlns:p14="http://schemas.microsoft.com/office/powerpoint/2010/main" val="1009140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graph of a number of numbers and a number of text&#10;&#10;Description automatically generated with medium confidence">
            <a:extLst>
              <a:ext uri="{FF2B5EF4-FFF2-40B4-BE49-F238E27FC236}">
                <a16:creationId xmlns:a16="http://schemas.microsoft.com/office/drawing/2014/main" id="{C42E96A4-1C7C-C2FC-97D0-8C3163967BF8}"/>
              </a:ext>
            </a:extLst>
          </p:cNvPr>
          <p:cNvPicPr>
            <a:picLocks noChangeAspect="1"/>
          </p:cNvPicPr>
          <p:nvPr/>
        </p:nvPicPr>
        <p:blipFill>
          <a:blip r:embed="rId2"/>
          <a:stretch>
            <a:fillRect/>
          </a:stretch>
        </p:blipFill>
        <p:spPr>
          <a:xfrm>
            <a:off x="5364780" y="1470455"/>
            <a:ext cx="5946348" cy="4948432"/>
          </a:xfrm>
          <a:prstGeom prst="rect">
            <a:avLst/>
          </a:prstGeom>
        </p:spPr>
      </p:pic>
      <p:sp>
        <p:nvSpPr>
          <p:cNvPr id="6" name="Slide Number Placeholder 5">
            <a:extLst>
              <a:ext uri="{FF2B5EF4-FFF2-40B4-BE49-F238E27FC236}">
                <a16:creationId xmlns:a16="http://schemas.microsoft.com/office/drawing/2014/main" id="{45D1F70C-690C-0125-AB6F-F480007AEB76}"/>
              </a:ext>
            </a:extLst>
          </p:cNvPr>
          <p:cNvSpPr>
            <a:spLocks noGrp="1"/>
          </p:cNvSpPr>
          <p:nvPr>
            <p:ph type="sldNum" sz="quarter" idx="12"/>
          </p:nvPr>
        </p:nvSpPr>
        <p:spPr/>
        <p:txBody>
          <a:bodyPr/>
          <a:lstStyle/>
          <a:p>
            <a:fld id="{D5908317-8C7E-3F45-A2AB-4955D084FD39}" type="slidenum">
              <a:rPr lang="en-US" smtClean="0"/>
              <a:t>36</a:t>
            </a:fld>
            <a:endParaRPr lang="en-US"/>
          </a:p>
        </p:txBody>
      </p:sp>
      <p:sp>
        <p:nvSpPr>
          <p:cNvPr id="2" name="Title 1">
            <a:extLst>
              <a:ext uri="{FF2B5EF4-FFF2-40B4-BE49-F238E27FC236}">
                <a16:creationId xmlns:a16="http://schemas.microsoft.com/office/drawing/2014/main" id="{47A7D8CC-5E49-59A9-AE33-34595CB70BCB}"/>
              </a:ext>
            </a:extLst>
          </p:cNvPr>
          <p:cNvSpPr>
            <a:spLocks noGrp="1"/>
          </p:cNvSpPr>
          <p:nvPr>
            <p:ph type="title"/>
          </p:nvPr>
        </p:nvSpPr>
        <p:spPr>
          <a:xfrm>
            <a:off x="88077" y="133592"/>
            <a:ext cx="7190053" cy="1497500"/>
          </a:xfrm>
        </p:spPr>
        <p:txBody>
          <a:bodyPr>
            <a:normAutofit fontScale="90000"/>
          </a:bodyPr>
          <a:lstStyle/>
          <a:p>
            <a:pPr algn="ctr"/>
            <a:r>
              <a:rPr lang="en-US" dirty="0"/>
              <a:t>Triboson production: </a:t>
            </a:r>
            <a:br>
              <a:rPr lang="en-US" dirty="0"/>
            </a:br>
            <a:r>
              <a:rPr lang="en-US" dirty="0"/>
              <a:t>1</a:t>
            </a:r>
            <a:r>
              <a:rPr lang="en-US" baseline="30000" dirty="0"/>
              <a:t>st</a:t>
            </a:r>
            <a:r>
              <a:rPr lang="en-US" dirty="0"/>
              <a:t> observation of </a:t>
            </a:r>
            <a:r>
              <a:rPr lang="en-US" dirty="0" err="1"/>
              <a:t>WZ</a:t>
            </a:r>
            <a:r>
              <a:rPr lang="en-US" dirty="0" err="1">
                <a:latin typeface="Symbol" pitchFamily="2" charset="2"/>
              </a:rPr>
              <a:t>g</a:t>
            </a:r>
            <a:r>
              <a:rPr lang="en-US" dirty="0"/>
              <a:t> &amp; </a:t>
            </a:r>
            <a:r>
              <a:rPr lang="en-US" dirty="0" err="1"/>
              <a:t>WW</a:t>
            </a:r>
            <a:r>
              <a:rPr lang="en-US" cap="none" dirty="0" err="1">
                <a:latin typeface="Symbol" pitchFamily="2" charset="2"/>
              </a:rPr>
              <a:t>g</a:t>
            </a:r>
            <a:endParaRPr lang="en-US" dirty="0">
              <a:latin typeface="Symbol" pitchFamily="2" charset="2"/>
            </a:endParaRPr>
          </a:p>
        </p:txBody>
      </p:sp>
      <p:pic>
        <p:nvPicPr>
          <p:cNvPr id="11" name="Picture 10" descr="A graph of events and events&#10;&#10;Description automatically generated">
            <a:extLst>
              <a:ext uri="{FF2B5EF4-FFF2-40B4-BE49-F238E27FC236}">
                <a16:creationId xmlns:a16="http://schemas.microsoft.com/office/drawing/2014/main" id="{AA075975-33D7-CAE2-C419-F50AA19A5E98}"/>
              </a:ext>
            </a:extLst>
          </p:cNvPr>
          <p:cNvPicPr>
            <a:picLocks noChangeAspect="1"/>
          </p:cNvPicPr>
          <p:nvPr/>
        </p:nvPicPr>
        <p:blipFill>
          <a:blip r:embed="rId3"/>
          <a:stretch>
            <a:fillRect/>
          </a:stretch>
        </p:blipFill>
        <p:spPr>
          <a:xfrm>
            <a:off x="348116" y="1556811"/>
            <a:ext cx="4459474" cy="5081097"/>
          </a:xfrm>
          <a:prstGeom prst="rect">
            <a:avLst/>
          </a:prstGeom>
        </p:spPr>
      </p:pic>
      <p:pic>
        <p:nvPicPr>
          <p:cNvPr id="15" name="Picture 14" descr="A red text with a smile&#10;&#10;Description automatically generated">
            <a:extLst>
              <a:ext uri="{FF2B5EF4-FFF2-40B4-BE49-F238E27FC236}">
                <a16:creationId xmlns:a16="http://schemas.microsoft.com/office/drawing/2014/main" id="{9A004EA6-48FD-92C7-B39C-02735C5532B4}"/>
              </a:ext>
            </a:extLst>
          </p:cNvPr>
          <p:cNvPicPr>
            <a:picLocks noChangeAspect="1"/>
          </p:cNvPicPr>
          <p:nvPr/>
        </p:nvPicPr>
        <p:blipFill>
          <a:blip r:embed="rId4"/>
          <a:stretch>
            <a:fillRect/>
          </a:stretch>
        </p:blipFill>
        <p:spPr>
          <a:xfrm>
            <a:off x="6240162" y="6101420"/>
            <a:ext cx="2966494" cy="634934"/>
          </a:xfrm>
          <a:prstGeom prst="rect">
            <a:avLst/>
          </a:prstGeom>
        </p:spPr>
      </p:pic>
      <p:pic>
        <p:nvPicPr>
          <p:cNvPr id="17" name="Picture 16" descr="A number with numbers in black&#10;&#10;Description automatically generated with medium confidence">
            <a:extLst>
              <a:ext uri="{FF2B5EF4-FFF2-40B4-BE49-F238E27FC236}">
                <a16:creationId xmlns:a16="http://schemas.microsoft.com/office/drawing/2014/main" id="{F7D74E58-502C-BBF5-479D-22CE64A8F082}"/>
              </a:ext>
            </a:extLst>
          </p:cNvPr>
          <p:cNvPicPr>
            <a:picLocks noChangeAspect="1"/>
          </p:cNvPicPr>
          <p:nvPr/>
        </p:nvPicPr>
        <p:blipFill>
          <a:blip r:embed="rId5"/>
          <a:stretch>
            <a:fillRect/>
          </a:stretch>
        </p:blipFill>
        <p:spPr>
          <a:xfrm>
            <a:off x="8337954" y="431769"/>
            <a:ext cx="3340100" cy="863600"/>
          </a:xfrm>
          <a:prstGeom prst="rect">
            <a:avLst/>
          </a:prstGeom>
        </p:spPr>
      </p:pic>
      <p:pic>
        <p:nvPicPr>
          <p:cNvPr id="21" name="Picture 20" descr="A black and white symbol&#10;&#10;Description automatically generated">
            <a:extLst>
              <a:ext uri="{FF2B5EF4-FFF2-40B4-BE49-F238E27FC236}">
                <a16:creationId xmlns:a16="http://schemas.microsoft.com/office/drawing/2014/main" id="{89982853-9709-2C45-C777-27991F0224E1}"/>
              </a:ext>
            </a:extLst>
          </p:cNvPr>
          <p:cNvPicPr>
            <a:picLocks noChangeAspect="1"/>
          </p:cNvPicPr>
          <p:nvPr/>
        </p:nvPicPr>
        <p:blipFill>
          <a:blip r:embed="rId6"/>
          <a:stretch>
            <a:fillRect/>
          </a:stretch>
        </p:blipFill>
        <p:spPr>
          <a:xfrm>
            <a:off x="1752941" y="3484913"/>
            <a:ext cx="1041400" cy="330200"/>
          </a:xfrm>
          <a:prstGeom prst="rect">
            <a:avLst/>
          </a:prstGeom>
          <a:ln>
            <a:solidFill>
              <a:schemeClr val="accent5"/>
            </a:solidFill>
          </a:ln>
        </p:spPr>
      </p:pic>
      <p:cxnSp>
        <p:nvCxnSpPr>
          <p:cNvPr id="23" name="Straight Arrow Connector 22">
            <a:extLst>
              <a:ext uri="{FF2B5EF4-FFF2-40B4-BE49-F238E27FC236}">
                <a16:creationId xmlns:a16="http://schemas.microsoft.com/office/drawing/2014/main" id="{53FC43ED-36E3-CA1A-B1A9-C554EFAA67A3}"/>
              </a:ext>
            </a:extLst>
          </p:cNvPr>
          <p:cNvCxnSpPr>
            <a:cxnSpLocks/>
          </p:cNvCxnSpPr>
          <p:nvPr/>
        </p:nvCxnSpPr>
        <p:spPr>
          <a:xfrm flipH="1">
            <a:off x="2075935" y="2236573"/>
            <a:ext cx="914400" cy="119220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817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0DF70-C780-3487-6DE0-FAFCDE174CBC}"/>
              </a:ext>
            </a:extLst>
          </p:cNvPr>
          <p:cNvSpPr>
            <a:spLocks noGrp="1"/>
          </p:cNvSpPr>
          <p:nvPr>
            <p:ph type="title"/>
          </p:nvPr>
        </p:nvSpPr>
        <p:spPr>
          <a:xfrm>
            <a:off x="247267" y="451226"/>
            <a:ext cx="11697466" cy="1158817"/>
          </a:xfrm>
        </p:spPr>
        <p:txBody>
          <a:bodyPr>
            <a:normAutofit fontScale="90000"/>
          </a:bodyPr>
          <a:lstStyle/>
          <a:p>
            <a:pPr algn="ctr"/>
            <a:r>
              <a:rPr lang="en-US" dirty="0"/>
              <a:t>Vector Boson Scattering </a:t>
            </a:r>
            <a:r>
              <a:rPr lang="en-US" cap="none"/>
              <a:t>pp</a:t>
            </a:r>
            <a:r>
              <a:rPr lang="en-US" sz="4900">
                <a:sym typeface="Wingdings" pitchFamily="2" charset="2"/>
              </a:rPr>
              <a:t></a:t>
            </a:r>
            <a:r>
              <a:rPr lang="en-US">
                <a:sym typeface="Wingdings" pitchFamily="2" charset="2"/>
              </a:rPr>
              <a:t>VV</a:t>
            </a:r>
            <a:r>
              <a:rPr lang="en-US" cap="none">
                <a:sym typeface="Wingdings" pitchFamily="2" charset="2"/>
              </a:rPr>
              <a:t>jj</a:t>
            </a:r>
            <a:r>
              <a:rPr lang="en-US" cap="none" dirty="0">
                <a:sym typeface="Wingdings" pitchFamily="2" charset="2"/>
              </a:rPr>
              <a:t> where V=W, Z, </a:t>
            </a:r>
            <a:r>
              <a:rPr lang="en-US" cap="none" dirty="0">
                <a:latin typeface="Symbol" pitchFamily="2" charset="2"/>
                <a:sym typeface="Wingdings" pitchFamily="2" charset="2"/>
              </a:rPr>
              <a:t>g</a:t>
            </a:r>
            <a:endParaRPr lang="en-US" dirty="0">
              <a:latin typeface="Symbol" pitchFamily="2" charset="2"/>
            </a:endParaRPr>
          </a:p>
        </p:txBody>
      </p:sp>
      <p:pic>
        <p:nvPicPr>
          <p:cNvPr id="8" name="Content Placeholder 7" descr="A diagram of a circuit&#10;&#10;Description automatically generated">
            <a:extLst>
              <a:ext uri="{FF2B5EF4-FFF2-40B4-BE49-F238E27FC236}">
                <a16:creationId xmlns:a16="http://schemas.microsoft.com/office/drawing/2014/main" id="{AF2E6A55-BDA5-BCA7-9355-18103AB1BDCE}"/>
              </a:ext>
            </a:extLst>
          </p:cNvPr>
          <p:cNvPicPr>
            <a:picLocks noGrp="1" noChangeAspect="1"/>
          </p:cNvPicPr>
          <p:nvPr>
            <p:ph sz="half" idx="1"/>
          </p:nvPr>
        </p:nvPicPr>
        <p:blipFill>
          <a:blip r:embed="rId2"/>
          <a:stretch>
            <a:fillRect/>
          </a:stretch>
        </p:blipFill>
        <p:spPr>
          <a:xfrm>
            <a:off x="5597611" y="2328856"/>
            <a:ext cx="6450227" cy="3225114"/>
          </a:xfrm>
        </p:spPr>
      </p:pic>
      <p:sp>
        <p:nvSpPr>
          <p:cNvPr id="5" name="Date Placeholder 4">
            <a:extLst>
              <a:ext uri="{FF2B5EF4-FFF2-40B4-BE49-F238E27FC236}">
                <a16:creationId xmlns:a16="http://schemas.microsoft.com/office/drawing/2014/main" id="{06D54B25-72E6-2DEF-4BA5-906350044E47}"/>
              </a:ext>
            </a:extLst>
          </p:cNvPr>
          <p:cNvSpPr>
            <a:spLocks noGrp="1"/>
          </p:cNvSpPr>
          <p:nvPr>
            <p:ph type="dt" sz="half" idx="10"/>
          </p:nvPr>
        </p:nvSpPr>
        <p:spPr/>
        <p:txBody>
          <a:bodyPr/>
          <a:lstStyle/>
          <a:p>
            <a:r>
              <a:rPr lang="en-US"/>
              <a:t>11/6/2024</a:t>
            </a:r>
          </a:p>
        </p:txBody>
      </p:sp>
      <p:sp>
        <p:nvSpPr>
          <p:cNvPr id="6" name="Slide Number Placeholder 5">
            <a:extLst>
              <a:ext uri="{FF2B5EF4-FFF2-40B4-BE49-F238E27FC236}">
                <a16:creationId xmlns:a16="http://schemas.microsoft.com/office/drawing/2014/main" id="{F0E74E64-FBE6-1952-54DA-C82496A759C2}"/>
              </a:ext>
            </a:extLst>
          </p:cNvPr>
          <p:cNvSpPr>
            <a:spLocks noGrp="1"/>
          </p:cNvSpPr>
          <p:nvPr>
            <p:ph type="sldNum" sz="quarter" idx="12"/>
          </p:nvPr>
        </p:nvSpPr>
        <p:spPr/>
        <p:txBody>
          <a:bodyPr/>
          <a:lstStyle/>
          <a:p>
            <a:fld id="{D5908317-8C7E-3F45-A2AB-4955D084FD39}" type="slidenum">
              <a:rPr lang="en-US" smtClean="0"/>
              <a:t>37</a:t>
            </a:fld>
            <a:endParaRPr lang="en-US"/>
          </a:p>
        </p:txBody>
      </p:sp>
      <p:pic>
        <p:nvPicPr>
          <p:cNvPr id="16" name="Content Placeholder 15" descr="A table with text and numbers&#10;&#10;Description automatically generated">
            <a:extLst>
              <a:ext uri="{FF2B5EF4-FFF2-40B4-BE49-F238E27FC236}">
                <a16:creationId xmlns:a16="http://schemas.microsoft.com/office/drawing/2014/main" id="{F5136C7E-D863-D9B7-0748-FA8D37F2C76E}"/>
              </a:ext>
            </a:extLst>
          </p:cNvPr>
          <p:cNvPicPr>
            <a:picLocks noGrp="1" noChangeAspect="1"/>
          </p:cNvPicPr>
          <p:nvPr>
            <p:ph sz="half" idx="2"/>
          </p:nvPr>
        </p:nvPicPr>
        <p:blipFill>
          <a:blip r:embed="rId3"/>
          <a:stretch>
            <a:fillRect/>
          </a:stretch>
        </p:blipFill>
        <p:spPr>
          <a:xfrm>
            <a:off x="247267" y="1735943"/>
            <a:ext cx="5350344" cy="4286485"/>
          </a:xfrm>
        </p:spPr>
      </p:pic>
    </p:spTree>
    <p:extLst>
      <p:ext uri="{BB962C8B-B14F-4D97-AF65-F5344CB8AC3E}">
        <p14:creationId xmlns:p14="http://schemas.microsoft.com/office/powerpoint/2010/main" val="991849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8EC1E-9179-D518-81C5-D903AB936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70C2A-AE5B-E772-B0B8-8FB36909BCC6}"/>
              </a:ext>
            </a:extLst>
          </p:cNvPr>
          <p:cNvSpPr>
            <a:spLocks noGrp="1"/>
          </p:cNvSpPr>
          <p:nvPr>
            <p:ph type="title"/>
          </p:nvPr>
        </p:nvSpPr>
        <p:spPr>
          <a:xfrm>
            <a:off x="560832" y="438310"/>
            <a:ext cx="3593592" cy="2273642"/>
          </a:xfrm>
        </p:spPr>
        <p:txBody>
          <a:bodyPr>
            <a:normAutofit fontScale="90000"/>
          </a:bodyPr>
          <a:lstStyle/>
          <a:p>
            <a:pPr algn="ctr"/>
            <a:r>
              <a:rPr lang="en-US" dirty="0"/>
              <a:t>Vector Boson </a:t>
            </a:r>
            <a:br>
              <a:rPr lang="en-US" dirty="0"/>
            </a:br>
            <a:r>
              <a:rPr lang="en-US" dirty="0"/>
              <a:t>Scattering </a:t>
            </a:r>
            <a:br>
              <a:rPr lang="en-US" dirty="0"/>
            </a:br>
            <a:r>
              <a:rPr lang="en-US" cap="none" dirty="0"/>
              <a:t>pp</a:t>
            </a:r>
            <a:r>
              <a:rPr lang="en-US" dirty="0">
                <a:sym typeface="Wingdings" pitchFamily="2" charset="2"/>
              </a:rPr>
              <a:t> </a:t>
            </a:r>
            <a:r>
              <a:rPr lang="en-US" dirty="0" err="1">
                <a:sym typeface="Wingdings" pitchFamily="2" charset="2"/>
              </a:rPr>
              <a:t>W</a:t>
            </a:r>
            <a:r>
              <a:rPr lang="en-US" dirty="0" err="1">
                <a:latin typeface="Symbol" pitchFamily="2" charset="2"/>
                <a:sym typeface="Wingdings" pitchFamily="2" charset="2"/>
              </a:rPr>
              <a:t>g</a:t>
            </a:r>
            <a:r>
              <a:rPr lang="en-US" cap="none" dirty="0" err="1">
                <a:sym typeface="Wingdings" pitchFamily="2" charset="2"/>
              </a:rPr>
              <a:t>jj</a:t>
            </a:r>
            <a:endParaRPr lang="en-US" dirty="0"/>
          </a:p>
        </p:txBody>
      </p:sp>
      <p:sp>
        <p:nvSpPr>
          <p:cNvPr id="5" name="Date Placeholder 4">
            <a:extLst>
              <a:ext uri="{FF2B5EF4-FFF2-40B4-BE49-F238E27FC236}">
                <a16:creationId xmlns:a16="http://schemas.microsoft.com/office/drawing/2014/main" id="{8F7FB530-2801-7C41-82F4-95AA4D11F42B}"/>
              </a:ext>
            </a:extLst>
          </p:cNvPr>
          <p:cNvSpPr>
            <a:spLocks noGrp="1"/>
          </p:cNvSpPr>
          <p:nvPr>
            <p:ph type="dt" sz="half" idx="10"/>
          </p:nvPr>
        </p:nvSpPr>
        <p:spPr/>
        <p:txBody>
          <a:bodyPr/>
          <a:lstStyle/>
          <a:p>
            <a:r>
              <a:rPr lang="en-US"/>
              <a:t>11/6/2024</a:t>
            </a:r>
          </a:p>
        </p:txBody>
      </p:sp>
      <p:sp>
        <p:nvSpPr>
          <p:cNvPr id="6" name="Slide Number Placeholder 5">
            <a:extLst>
              <a:ext uri="{FF2B5EF4-FFF2-40B4-BE49-F238E27FC236}">
                <a16:creationId xmlns:a16="http://schemas.microsoft.com/office/drawing/2014/main" id="{A41DFC8A-9412-BE95-3907-F22F3C44C548}"/>
              </a:ext>
            </a:extLst>
          </p:cNvPr>
          <p:cNvSpPr>
            <a:spLocks noGrp="1"/>
          </p:cNvSpPr>
          <p:nvPr>
            <p:ph type="sldNum" sz="quarter" idx="12"/>
          </p:nvPr>
        </p:nvSpPr>
        <p:spPr/>
        <p:txBody>
          <a:bodyPr/>
          <a:lstStyle/>
          <a:p>
            <a:fld id="{D5908317-8C7E-3F45-A2AB-4955D084FD39}" type="slidenum">
              <a:rPr lang="en-US" smtClean="0"/>
              <a:t>38</a:t>
            </a:fld>
            <a:endParaRPr lang="en-US"/>
          </a:p>
        </p:txBody>
      </p:sp>
      <p:pic>
        <p:nvPicPr>
          <p:cNvPr id="18" name="Picture 17">
            <a:extLst>
              <a:ext uri="{FF2B5EF4-FFF2-40B4-BE49-F238E27FC236}">
                <a16:creationId xmlns:a16="http://schemas.microsoft.com/office/drawing/2014/main" id="{DC70843A-815D-D938-D39B-72D775347AE5}"/>
              </a:ext>
            </a:extLst>
          </p:cNvPr>
          <p:cNvPicPr>
            <a:picLocks noChangeAspect="1"/>
          </p:cNvPicPr>
          <p:nvPr/>
        </p:nvPicPr>
        <p:blipFill>
          <a:blip r:embed="rId2"/>
          <a:stretch>
            <a:fillRect/>
          </a:stretch>
        </p:blipFill>
        <p:spPr>
          <a:xfrm>
            <a:off x="4368279" y="3521673"/>
            <a:ext cx="7620000" cy="3089187"/>
          </a:xfrm>
          <a:prstGeom prst="rect">
            <a:avLst/>
          </a:prstGeom>
        </p:spPr>
      </p:pic>
      <p:pic>
        <p:nvPicPr>
          <p:cNvPr id="20" name="Picture 19" descr="A graph of a number of data&#10;&#10;Description automatically generated with medium confidence">
            <a:extLst>
              <a:ext uri="{FF2B5EF4-FFF2-40B4-BE49-F238E27FC236}">
                <a16:creationId xmlns:a16="http://schemas.microsoft.com/office/drawing/2014/main" id="{F225C966-9971-CDC3-38C7-CED13B17CC96}"/>
              </a:ext>
            </a:extLst>
          </p:cNvPr>
          <p:cNvPicPr>
            <a:picLocks noChangeAspect="1"/>
          </p:cNvPicPr>
          <p:nvPr/>
        </p:nvPicPr>
        <p:blipFill>
          <a:blip r:embed="rId3"/>
          <a:stretch>
            <a:fillRect/>
          </a:stretch>
        </p:blipFill>
        <p:spPr>
          <a:xfrm>
            <a:off x="4722368" y="333631"/>
            <a:ext cx="6908800" cy="2945569"/>
          </a:xfrm>
          <a:prstGeom prst="rect">
            <a:avLst/>
          </a:prstGeom>
        </p:spPr>
      </p:pic>
      <p:pic>
        <p:nvPicPr>
          <p:cNvPr id="11" name="Picture 10" descr="A graph of events and events&#10;&#10;Description automatically generated">
            <a:extLst>
              <a:ext uri="{FF2B5EF4-FFF2-40B4-BE49-F238E27FC236}">
                <a16:creationId xmlns:a16="http://schemas.microsoft.com/office/drawing/2014/main" id="{32BED979-6E64-CAC0-D41A-04F753CB84CC}"/>
              </a:ext>
            </a:extLst>
          </p:cNvPr>
          <p:cNvPicPr>
            <a:picLocks noChangeAspect="1"/>
          </p:cNvPicPr>
          <p:nvPr/>
        </p:nvPicPr>
        <p:blipFill>
          <a:blip r:embed="rId4"/>
          <a:stretch>
            <a:fillRect/>
          </a:stretch>
        </p:blipFill>
        <p:spPr>
          <a:xfrm>
            <a:off x="167104" y="2920969"/>
            <a:ext cx="3949855" cy="3716940"/>
          </a:xfrm>
          <a:prstGeom prst="rect">
            <a:avLst/>
          </a:prstGeom>
        </p:spPr>
      </p:pic>
    </p:spTree>
    <p:extLst>
      <p:ext uri="{BB962C8B-B14F-4D97-AF65-F5344CB8AC3E}">
        <p14:creationId xmlns:p14="http://schemas.microsoft.com/office/powerpoint/2010/main" val="1250335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22" name="Oval 21">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25" name="Rectangle 24">
            <a:extLst>
              <a:ext uri="{FF2B5EF4-FFF2-40B4-BE49-F238E27FC236}">
                <a16:creationId xmlns:a16="http://schemas.microsoft.com/office/drawing/2014/main" id="{9818A645-2267-4F2E-9342-266D4D1DC8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itle 6">
            <a:extLst>
              <a:ext uri="{FF2B5EF4-FFF2-40B4-BE49-F238E27FC236}">
                <a16:creationId xmlns:a16="http://schemas.microsoft.com/office/drawing/2014/main" id="{CA58BE4B-2C32-1EC8-5489-BD1649925EAC}"/>
              </a:ext>
            </a:extLst>
          </p:cNvPr>
          <p:cNvSpPr>
            <a:spLocks noGrp="1"/>
          </p:cNvSpPr>
          <p:nvPr>
            <p:ph type="title"/>
          </p:nvPr>
        </p:nvSpPr>
        <p:spPr>
          <a:xfrm>
            <a:off x="1173481" y="4277802"/>
            <a:ext cx="3335458" cy="1622451"/>
          </a:xfrm>
        </p:spPr>
        <p:txBody>
          <a:bodyPr vert="horz" lIns="91440" tIns="45720" rIns="91440" bIns="45720" rtlCol="0" anchor="ctr">
            <a:normAutofit/>
          </a:bodyPr>
          <a:lstStyle/>
          <a:p>
            <a:pPr algn="r"/>
            <a:r>
              <a:rPr lang="en-US" sz="6000" dirty="0">
                <a:blipFill dpi="0" rotWithShape="1">
                  <a:blip r:embed="rId4"/>
                  <a:srcRect/>
                  <a:tile tx="6350" ty="-127000" sx="65000" sy="64000" flip="none" algn="tl"/>
                </a:blipFill>
              </a:rPr>
              <a:t>Conclusion</a:t>
            </a:r>
          </a:p>
        </p:txBody>
      </p:sp>
      <p:sp>
        <p:nvSpPr>
          <p:cNvPr id="8" name="Text Placeholder 7">
            <a:extLst>
              <a:ext uri="{FF2B5EF4-FFF2-40B4-BE49-F238E27FC236}">
                <a16:creationId xmlns:a16="http://schemas.microsoft.com/office/drawing/2014/main" id="{3258B92F-5043-99FD-FB92-6B40B2F60AD5}"/>
              </a:ext>
            </a:extLst>
          </p:cNvPr>
          <p:cNvSpPr>
            <a:spLocks noGrp="1"/>
          </p:cNvSpPr>
          <p:nvPr>
            <p:ph type="body" idx="1"/>
          </p:nvPr>
        </p:nvSpPr>
        <p:spPr>
          <a:xfrm>
            <a:off x="4840014" y="4190337"/>
            <a:ext cx="6178505" cy="1709917"/>
          </a:xfrm>
        </p:spPr>
        <p:txBody>
          <a:bodyPr vert="horz" lIns="91440" tIns="45720" rIns="91440" bIns="45720" rtlCol="0" anchor="ctr">
            <a:normAutofit/>
          </a:bodyPr>
          <a:lstStyle/>
          <a:p>
            <a:r>
              <a:rPr lang="en-US" sz="2800" dirty="0">
                <a:solidFill>
                  <a:srgbClr val="7030A0"/>
                </a:solidFill>
              </a:rPr>
              <a:t>Plenty to do!!!  Electroweak physics continues to be one of our strongest tools to search for Physics Beyond the Standard Model.</a:t>
            </a:r>
          </a:p>
        </p:txBody>
      </p:sp>
      <p:sp>
        <p:nvSpPr>
          <p:cNvPr id="31" name="Rectangle 30">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 name="Picture 9" descr="A collage of images of physics&#10;&#10;Description automatically generated">
            <a:extLst>
              <a:ext uri="{FF2B5EF4-FFF2-40B4-BE49-F238E27FC236}">
                <a16:creationId xmlns:a16="http://schemas.microsoft.com/office/drawing/2014/main" id="{88E4B1BA-D7F2-80A4-39BF-D3CB95D73B31}"/>
              </a:ext>
            </a:extLst>
          </p:cNvPr>
          <p:cNvPicPr>
            <a:picLocks noChangeAspect="1"/>
          </p:cNvPicPr>
          <p:nvPr/>
        </p:nvPicPr>
        <p:blipFill>
          <a:blip r:embed="rId6"/>
          <a:stretch>
            <a:fillRect/>
          </a:stretch>
        </p:blipFill>
        <p:spPr>
          <a:xfrm>
            <a:off x="883763" y="251159"/>
            <a:ext cx="10317142" cy="3791550"/>
          </a:xfrm>
          <a:prstGeom prst="rect">
            <a:avLst/>
          </a:prstGeom>
        </p:spPr>
      </p:pic>
    </p:spTree>
    <p:extLst>
      <p:ext uri="{BB962C8B-B14F-4D97-AF65-F5344CB8AC3E}">
        <p14:creationId xmlns:p14="http://schemas.microsoft.com/office/powerpoint/2010/main" val="102257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C986D9-0AC3-131D-39B2-DA72B37BF405}"/>
              </a:ext>
            </a:extLst>
          </p:cNvPr>
          <p:cNvSpPr>
            <a:spLocks noGrp="1"/>
          </p:cNvSpPr>
          <p:nvPr>
            <p:ph type="title"/>
          </p:nvPr>
        </p:nvSpPr>
        <p:spPr>
          <a:xfrm>
            <a:off x="71289" y="232623"/>
            <a:ext cx="3725334" cy="1786528"/>
          </a:xfrm>
        </p:spPr>
        <p:txBody>
          <a:bodyPr>
            <a:noAutofit/>
          </a:bodyPr>
          <a:lstStyle/>
          <a:p>
            <a:pPr algn="ctr"/>
            <a:r>
              <a:rPr lang="en-US" sz="4000" dirty="0"/>
              <a:t>only Discussing</a:t>
            </a:r>
            <a:br>
              <a:rPr lang="en-US" sz="4000" dirty="0"/>
            </a:br>
            <a:r>
              <a:rPr lang="en-US" sz="4000" dirty="0"/>
              <a:t>2024 Competitive or unique results </a:t>
            </a:r>
          </a:p>
        </p:txBody>
      </p:sp>
      <p:grpSp>
        <p:nvGrpSpPr>
          <p:cNvPr id="17" name="Group 16">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a:extLst>
              <a:ext uri="{FF2B5EF4-FFF2-40B4-BE49-F238E27FC236}">
                <a16:creationId xmlns:a16="http://schemas.microsoft.com/office/drawing/2014/main" id="{E85AEF13-40FF-1F2A-F0A2-3C33D44ADABB}"/>
              </a:ext>
            </a:extLst>
          </p:cNvPr>
          <p:cNvSpPr>
            <a:spLocks noGrp="1"/>
          </p:cNvSpPr>
          <p:nvPr>
            <p:ph type="sldNum" sz="quarter" idx="12"/>
          </p:nvPr>
        </p:nvSpPr>
        <p:spPr>
          <a:xfrm>
            <a:off x="11187558" y="6272784"/>
            <a:ext cx="640080" cy="365125"/>
          </a:xfrm>
        </p:spPr>
        <p:txBody>
          <a:bodyPr>
            <a:normAutofit/>
          </a:bodyPr>
          <a:lstStyle/>
          <a:p>
            <a:pPr>
              <a:spcAft>
                <a:spcPts val="600"/>
              </a:spcAft>
            </a:pPr>
            <a:fld id="{D5908317-8C7E-3F45-A2AB-4955D084FD39}" type="slidenum">
              <a:rPr lang="en-US" smtClean="0"/>
              <a:pPr>
                <a:spcAft>
                  <a:spcPts val="600"/>
                </a:spcAft>
              </a:pPr>
              <a:t>4</a:t>
            </a:fld>
            <a:endParaRPr lang="en-US"/>
          </a:p>
        </p:txBody>
      </p:sp>
      <p:sp>
        <p:nvSpPr>
          <p:cNvPr id="11" name="TextBox 10">
            <a:extLst>
              <a:ext uri="{FF2B5EF4-FFF2-40B4-BE49-F238E27FC236}">
                <a16:creationId xmlns:a16="http://schemas.microsoft.com/office/drawing/2014/main" id="{5EDA9F44-5DB8-454A-9DF6-77E28D636BEB}"/>
              </a:ext>
            </a:extLst>
          </p:cNvPr>
          <p:cNvSpPr txBox="1"/>
          <p:nvPr/>
        </p:nvSpPr>
        <p:spPr>
          <a:xfrm>
            <a:off x="4811591" y="4132527"/>
            <a:ext cx="184731" cy="369332"/>
          </a:xfrm>
          <a:prstGeom prst="rect">
            <a:avLst/>
          </a:prstGeom>
          <a:noFill/>
        </p:spPr>
        <p:txBody>
          <a:bodyPr wrap="none" rtlCol="0">
            <a:spAutoFit/>
          </a:bodyPr>
          <a:lstStyle/>
          <a:p>
            <a:endParaRPr lang="en-US" dirty="0"/>
          </a:p>
        </p:txBody>
      </p:sp>
      <p:pic>
        <p:nvPicPr>
          <p:cNvPr id="10" name="Content Placeholder 9" descr="A screenshot of a graph&#10;&#10;Description automatically generated">
            <a:extLst>
              <a:ext uri="{FF2B5EF4-FFF2-40B4-BE49-F238E27FC236}">
                <a16:creationId xmlns:a16="http://schemas.microsoft.com/office/drawing/2014/main" id="{E4FD39BB-1891-AC4A-BA8B-E0B031D5DD48}"/>
              </a:ext>
            </a:extLst>
          </p:cNvPr>
          <p:cNvPicPr>
            <a:picLocks noGrp="1" noChangeAspect="1"/>
          </p:cNvPicPr>
          <p:nvPr>
            <p:ph idx="1"/>
          </p:nvPr>
        </p:nvPicPr>
        <p:blipFill>
          <a:blip r:embed="rId6"/>
          <a:stretch>
            <a:fillRect/>
          </a:stretch>
        </p:blipFill>
        <p:spPr>
          <a:xfrm>
            <a:off x="6928371" y="125936"/>
            <a:ext cx="5110742" cy="6623466"/>
          </a:xfrm>
          <a:ln>
            <a:solidFill>
              <a:schemeClr val="tx1"/>
            </a:solidFill>
          </a:ln>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2927395-2D51-8610-8AD6-A59C8ADF82D7}"/>
                  </a:ext>
                </a:extLst>
              </p:cNvPr>
              <p:cNvSpPr txBox="1"/>
              <p:nvPr/>
            </p:nvSpPr>
            <p:spPr>
              <a:xfrm>
                <a:off x="128173" y="2067490"/>
                <a:ext cx="3610896" cy="4593886"/>
              </a:xfrm>
              <a:prstGeom prst="rect">
                <a:avLst/>
              </a:prstGeom>
              <a:solidFill>
                <a:schemeClr val="bg1"/>
              </a:solidFill>
              <a:ln>
                <a:solidFill>
                  <a:schemeClr val="tx1"/>
                </a:solidFill>
              </a:ln>
            </p:spPr>
            <p:txBody>
              <a:bodyPr wrap="square" rtlCol="0">
                <a:spAutoFit/>
              </a:bodyPr>
              <a:lstStyle/>
              <a:p>
                <a:pPr marL="342900" indent="-342900">
                  <a:buFont typeface="Wingdings" pitchFamily="2" charset="2"/>
                  <a:buChar char="q"/>
                </a:pPr>
                <a:r>
                  <a:rPr lang="en-US" sz="2400" dirty="0">
                    <a:solidFill>
                      <a:srgbClr val="00B050"/>
                    </a:solidFill>
                  </a:rPr>
                  <a:t>Z-boson: </a:t>
                </a:r>
                <a14:m>
                  <m:oMath xmlns:m="http://schemas.openxmlformats.org/officeDocument/2006/math">
                    <m:sSubSup>
                      <m:sSubSupPr>
                        <m:ctrlPr>
                          <a:rPr lang="en-US" sz="2400" i="1" smtClean="0">
                            <a:solidFill>
                              <a:srgbClr val="00B050"/>
                            </a:solidFill>
                            <a:latin typeface="Cambria Math" panose="02040503050406030204" pitchFamily="18" charset="0"/>
                          </a:rPr>
                        </m:ctrlPr>
                      </m:sSubSupPr>
                      <m:e>
                        <m:r>
                          <a:rPr lang="en-US" sz="2400" b="0" i="0" smtClean="0">
                            <a:solidFill>
                              <a:srgbClr val="00B050"/>
                            </a:solidFill>
                            <a:latin typeface="Cambria Math" panose="02040503050406030204" pitchFamily="18" charset="0"/>
                          </a:rPr>
                          <m:t>  </m:t>
                        </m:r>
                        <m:r>
                          <m:rPr>
                            <m:sty m:val="p"/>
                          </m:rPr>
                          <a:rPr lang="en-US" sz="2400">
                            <a:solidFill>
                              <a:srgbClr val="00B050"/>
                            </a:solidFill>
                            <a:latin typeface="Cambria Math" panose="02040503050406030204" pitchFamily="18" charset="0"/>
                          </a:rPr>
                          <m:t>sin</m:t>
                        </m:r>
                        <m:r>
                          <a:rPr lang="en-US" sz="2400" b="0" i="0" baseline="30000" smtClean="0">
                            <a:solidFill>
                              <a:srgbClr val="00B050"/>
                            </a:solidFill>
                            <a:latin typeface="Cambria Math" panose="02040503050406030204" pitchFamily="18" charset="0"/>
                          </a:rPr>
                          <m:t>2</m:t>
                        </m:r>
                        <m:r>
                          <a:rPr lang="en-US" sz="2400" b="0" i="1" smtClean="0">
                            <a:solidFill>
                              <a:srgbClr val="00B050"/>
                            </a:solidFill>
                            <a:latin typeface="Cambria Math" panose="02040503050406030204" pitchFamily="18" charset="0"/>
                          </a:rPr>
                          <m:t> </m:t>
                        </m:r>
                        <m:r>
                          <a:rPr lang="en-US" sz="2400" i="1" smtClean="0">
                            <a:solidFill>
                              <a:srgbClr val="00B050"/>
                            </a:solidFill>
                            <a:latin typeface="Cambria Math" panose="02040503050406030204" pitchFamily="18" charset="0"/>
                            <a:ea typeface="Cambria Math" panose="02040503050406030204" pitchFamily="18" charset="0"/>
                          </a:rPr>
                          <m:t>𝜃</m:t>
                        </m:r>
                      </m:e>
                      <m:sub>
                        <m:r>
                          <a:rPr lang="en-US" sz="2400" b="0" i="1" smtClean="0">
                            <a:solidFill>
                              <a:srgbClr val="00B050"/>
                            </a:solidFill>
                            <a:latin typeface="Cambria Math" panose="02040503050406030204" pitchFamily="18" charset="0"/>
                          </a:rPr>
                          <m:t>𝑒𝑓𝑓</m:t>
                        </m:r>
                      </m:sub>
                      <m:sup>
                        <m:r>
                          <a:rPr lang="en-US" sz="2400" b="0" i="1" smtClean="0">
                            <a:solidFill>
                              <a:srgbClr val="00B050"/>
                            </a:solidFill>
                            <a:latin typeface="Cambria Math" panose="02040503050406030204" pitchFamily="18" charset="0"/>
                          </a:rPr>
                          <m:t>𝑙</m:t>
                        </m:r>
                      </m:sup>
                    </m:sSubSup>
                  </m:oMath>
                </a14:m>
                <a:endParaRPr lang="en-US" sz="2400" dirty="0">
                  <a:solidFill>
                    <a:srgbClr val="00B050"/>
                  </a:solidFill>
                </a:endParaRPr>
              </a:p>
              <a:p>
                <a:pPr marL="342900" indent="-342900">
                  <a:buFont typeface="Wingdings" pitchFamily="2" charset="2"/>
                  <a:buChar char="q"/>
                </a:pPr>
                <a:r>
                  <a:rPr lang="en-US" sz="2400" dirty="0">
                    <a:solidFill>
                      <a:srgbClr val="00B050"/>
                    </a:solidFill>
                  </a:rPr>
                  <a:t>W-boson:  </a:t>
                </a:r>
                <a:r>
                  <a:rPr lang="en-US" sz="2400" dirty="0">
                    <a:solidFill>
                      <a:srgbClr val="00B050"/>
                    </a:solidFill>
                    <a:latin typeface="Cambria Math" panose="02040503050406030204" pitchFamily="18" charset="0"/>
                    <a:ea typeface="Cambria Math" panose="02040503050406030204" pitchFamily="18" charset="0"/>
                  </a:rPr>
                  <a:t>M</a:t>
                </a:r>
                <a:r>
                  <a:rPr lang="en-US" sz="2400" baseline="-25000" dirty="0">
                    <a:solidFill>
                      <a:srgbClr val="00B050"/>
                    </a:solidFill>
                    <a:latin typeface="Cambria Math" panose="02040503050406030204" pitchFamily="18" charset="0"/>
                    <a:ea typeface="Cambria Math" panose="02040503050406030204" pitchFamily="18" charset="0"/>
                  </a:rPr>
                  <a:t>W </a:t>
                </a:r>
                <a:r>
                  <a:rPr lang="en-US" sz="2400" dirty="0">
                    <a:solidFill>
                      <a:srgbClr val="00B050"/>
                    </a:solidFill>
                    <a:latin typeface="Cambria Math" panose="02040503050406030204" pitchFamily="18" charset="0"/>
                    <a:ea typeface="Cambria Math" panose="02040503050406030204" pitchFamily="18" charset="0"/>
                  </a:rPr>
                  <a:t>&amp; </a:t>
                </a:r>
                <a:r>
                  <a:rPr lang="en-US" sz="2400" dirty="0">
                    <a:solidFill>
                      <a:srgbClr val="00B050"/>
                    </a:solidFill>
                    <a:latin typeface="Symbol" pitchFamily="2" charset="2"/>
                    <a:ea typeface="Cambria Math" panose="02040503050406030204" pitchFamily="18" charset="0"/>
                  </a:rPr>
                  <a:t>G</a:t>
                </a:r>
                <a:r>
                  <a:rPr lang="en-US" sz="2400" baseline="-25000" dirty="0">
                    <a:solidFill>
                      <a:srgbClr val="00B050"/>
                    </a:solidFill>
                    <a:latin typeface="Cambria Math" panose="02040503050406030204" pitchFamily="18" charset="0"/>
                    <a:ea typeface="Cambria Math" panose="02040503050406030204" pitchFamily="18" charset="0"/>
                  </a:rPr>
                  <a:t>W</a:t>
                </a:r>
                <a:endParaRPr lang="en-US" sz="2400" dirty="0">
                  <a:solidFill>
                    <a:srgbClr val="00B050"/>
                  </a:solidFill>
                  <a:latin typeface="Symbol" pitchFamily="2" charset="2"/>
                  <a:ea typeface="Cambria Math" panose="02040503050406030204" pitchFamily="18" charset="0"/>
                </a:endParaRPr>
              </a:p>
              <a:p>
                <a:r>
                  <a:rPr lang="en-US" sz="2400" dirty="0">
                    <a:solidFill>
                      <a:schemeClr val="tx1">
                        <a:lumMod val="75000"/>
                        <a:lumOff val="25000"/>
                      </a:schemeClr>
                    </a:solidFill>
                  </a:rPr>
                  <a:t>	 </a:t>
                </a:r>
                <a:r>
                  <a:rPr lang="en-US" sz="2400" dirty="0">
                    <a:solidFill>
                      <a:srgbClr val="FF0000"/>
                    </a:solidFill>
                  </a:rPr>
                  <a:t>Lepton </a:t>
                </a:r>
                <a:r>
                  <a:rPr lang="en-US" sz="2400" dirty="0">
                    <a:solidFill>
                      <a:srgbClr val="FF0000"/>
                    </a:solidFill>
                    <a:latin typeface="Cambria Math" panose="02040503050406030204" pitchFamily="18" charset="0"/>
                    <a:ea typeface="Cambria Math" panose="02040503050406030204" pitchFamily="18" charset="0"/>
                  </a:rPr>
                  <a:t>&amp; </a:t>
                </a:r>
                <a:r>
                  <a:rPr lang="en-US" sz="2400" dirty="0">
                    <a:solidFill>
                      <a:srgbClr val="FF0000"/>
                    </a:solidFill>
                    <a:ea typeface="Cambria Math" panose="02040503050406030204" pitchFamily="18" charset="0"/>
                  </a:rPr>
                  <a:t>CKM </a:t>
                </a:r>
                <a:r>
                  <a:rPr lang="en-US" sz="2400" dirty="0">
                    <a:solidFill>
                      <a:srgbClr val="FF0000"/>
                    </a:solidFill>
                  </a:rPr>
                  <a:t>	 Universality</a:t>
                </a:r>
                <a:endParaRPr lang="en-US" sz="2400" dirty="0">
                  <a:solidFill>
                    <a:srgbClr val="FF0000"/>
                  </a:solidFill>
                  <a:latin typeface="Symbol" pitchFamily="2" charset="2"/>
                  <a:ea typeface="Cambria Math" panose="02040503050406030204" pitchFamily="18" charset="0"/>
                </a:endParaRPr>
              </a:p>
              <a:p>
                <a:endParaRPr lang="en-US" sz="2400" baseline="-25000" dirty="0">
                  <a:solidFill>
                    <a:srgbClr val="FF0000"/>
                  </a:solidFill>
                  <a:latin typeface="Symbol" pitchFamily="2" charset="2"/>
                  <a:ea typeface="Cambria Math" panose="02040503050406030204" pitchFamily="18" charset="0"/>
                </a:endParaRPr>
              </a:p>
              <a:p>
                <a:pPr marL="285750" indent="-285750">
                  <a:buFont typeface="Wingdings" pitchFamily="2" charset="2"/>
                  <a:buChar char="q"/>
                </a:pPr>
                <a:r>
                  <a:rPr lang="en-US" sz="2400" dirty="0">
                    <a:solidFill>
                      <a:schemeClr val="tx1">
                        <a:lumMod val="75000"/>
                        <a:lumOff val="25000"/>
                      </a:schemeClr>
                    </a:solidFill>
                  </a:rPr>
                  <a:t> Tau lepton:    </a:t>
                </a:r>
                <a:r>
                  <a:rPr lang="en-US" sz="2400" dirty="0">
                    <a:solidFill>
                      <a:schemeClr val="tx1">
                        <a:lumMod val="75000"/>
                        <a:lumOff val="25000"/>
                      </a:schemeClr>
                    </a:solidFill>
                    <a:latin typeface="Cambria Math" panose="02040503050406030204" pitchFamily="18" charset="0"/>
                    <a:ea typeface="Cambria Math" panose="02040503050406030204" pitchFamily="18" charset="0"/>
                  </a:rPr>
                  <a:t>g-2 </a:t>
                </a:r>
              </a:p>
              <a:p>
                <a:r>
                  <a:rPr lang="en-US" sz="2400" dirty="0">
                    <a:solidFill>
                      <a:schemeClr val="tx1">
                        <a:lumMod val="75000"/>
                        <a:lumOff val="25000"/>
                      </a:schemeClr>
                    </a:solidFill>
                    <a:latin typeface="Cambria Math" panose="02040503050406030204" pitchFamily="18" charset="0"/>
                    <a:ea typeface="Cambria Math" panose="02040503050406030204" pitchFamily="18" charset="0"/>
                  </a:rPr>
                  <a:t>	</a:t>
                </a:r>
                <a:r>
                  <a:rPr lang="en-US" sz="2400" dirty="0">
                    <a:solidFill>
                      <a:schemeClr val="tx1">
                        <a:lumMod val="75000"/>
                        <a:lumOff val="25000"/>
                      </a:schemeClr>
                    </a:solidFill>
                    <a:ea typeface="Cambria Math" panose="02040503050406030204" pitchFamily="18" charset="0"/>
                  </a:rPr>
                  <a:t>from</a:t>
                </a:r>
                <a:r>
                  <a:rPr lang="en-US" sz="2400" dirty="0">
                    <a:solidFill>
                      <a:schemeClr val="tx1">
                        <a:lumMod val="75000"/>
                        <a:lumOff val="25000"/>
                      </a:schemeClr>
                    </a:solidFill>
                    <a:latin typeface="Cambria Math" panose="02040503050406030204" pitchFamily="18" charset="0"/>
                    <a:ea typeface="Cambria Math" panose="02040503050406030204" pitchFamily="18" charset="0"/>
                  </a:rPr>
                  <a:t>      </a:t>
                </a:r>
                <a:r>
                  <a:rPr lang="en-US" sz="2400" cap="none" dirty="0">
                    <a:solidFill>
                      <a:schemeClr val="tx1">
                        <a:lumMod val="85000"/>
                        <a:lumOff val="15000"/>
                      </a:schemeClr>
                    </a:solidFill>
                    <a:latin typeface="Symbol" pitchFamily="2" charset="2"/>
                  </a:rPr>
                  <a:t>gg </a:t>
                </a:r>
                <a:r>
                  <a:rPr lang="en-US" sz="1200" cap="none" dirty="0">
                    <a:solidFill>
                      <a:schemeClr val="tx1">
                        <a:lumMod val="85000"/>
                        <a:lumOff val="15000"/>
                      </a:schemeClr>
                    </a:solidFill>
                    <a:latin typeface="Symbol" pitchFamily="2" charset="2"/>
                    <a:sym typeface="Wingdings" pitchFamily="2" charset="2"/>
                  </a:rPr>
                  <a:t></a:t>
                </a:r>
                <a:r>
                  <a:rPr lang="en-US" sz="2400" cap="none" dirty="0">
                    <a:solidFill>
                      <a:schemeClr val="tx1">
                        <a:lumMod val="85000"/>
                        <a:lumOff val="15000"/>
                      </a:schemeClr>
                    </a:solidFill>
                    <a:latin typeface="Symbol" pitchFamily="2" charset="2"/>
                    <a:sym typeface="Wingdings" pitchFamily="2" charset="2"/>
                  </a:rPr>
                  <a:t> </a:t>
                </a:r>
                <a:r>
                  <a:rPr lang="en-US" sz="2400" cap="none" dirty="0" err="1">
                    <a:solidFill>
                      <a:schemeClr val="tx1">
                        <a:lumMod val="85000"/>
                        <a:lumOff val="15000"/>
                      </a:schemeClr>
                    </a:solidFill>
                    <a:latin typeface="Symbol" pitchFamily="2" charset="2"/>
                    <a:sym typeface="Wingdings" pitchFamily="2" charset="2"/>
                  </a:rPr>
                  <a:t>tt</a:t>
                </a:r>
                <a:endParaRPr lang="en-US" sz="2400" dirty="0">
                  <a:solidFill>
                    <a:schemeClr val="tx1">
                      <a:lumMod val="75000"/>
                      <a:lumOff val="25000"/>
                    </a:schemeClr>
                  </a:solidFill>
                  <a:latin typeface="Cambria Math" panose="02040503050406030204" pitchFamily="18" charset="0"/>
                  <a:ea typeface="Cambria Math" panose="02040503050406030204" pitchFamily="18" charset="0"/>
                </a:endParaRPr>
              </a:p>
              <a:p>
                <a:endParaRPr lang="en-US" sz="800" dirty="0">
                  <a:solidFill>
                    <a:schemeClr val="tx1">
                      <a:lumMod val="75000"/>
                      <a:lumOff val="25000"/>
                    </a:schemeClr>
                  </a:solidFill>
                </a:endParaRPr>
              </a:p>
              <a:p>
                <a:pPr marL="285750" indent="-285750">
                  <a:buFont typeface="Wingdings" pitchFamily="2" charset="2"/>
                  <a:buChar char="q"/>
                </a:pPr>
                <a:r>
                  <a:rPr lang="en-US" sz="2400" dirty="0">
                    <a:solidFill>
                      <a:srgbClr val="0070C0"/>
                    </a:solidFill>
                  </a:rPr>
                  <a:t>Multi-boson:</a:t>
                </a:r>
              </a:p>
              <a:p>
                <a:pPr marL="742950" lvl="1" indent="-285750">
                  <a:buFont typeface="Wingdings" pitchFamily="2" charset="2"/>
                  <a:buChar char="v"/>
                </a:pPr>
                <a:r>
                  <a:rPr lang="en-US" sz="2400" dirty="0">
                    <a:solidFill>
                      <a:srgbClr val="0070C0"/>
                    </a:solidFill>
                  </a:rPr>
                  <a:t>Trilinear </a:t>
                </a:r>
                <a:r>
                  <a:rPr lang="en-US" sz="2400" dirty="0">
                    <a:solidFill>
                      <a:srgbClr val="0070C0"/>
                    </a:solidFill>
                    <a:latin typeface="Cambria Math" panose="02040503050406030204" pitchFamily="18" charset="0"/>
                    <a:ea typeface="Cambria Math" panose="02040503050406030204" pitchFamily="18" charset="0"/>
                  </a:rPr>
                  <a:t>&amp; </a:t>
                </a:r>
                <a:r>
                  <a:rPr lang="en-US" sz="2400" dirty="0">
                    <a:solidFill>
                      <a:srgbClr val="0070C0"/>
                    </a:solidFill>
                  </a:rPr>
                  <a:t>quartic couplings</a:t>
                </a:r>
              </a:p>
              <a:p>
                <a:pPr marL="742950" lvl="1" indent="-285750">
                  <a:buFont typeface="Wingdings" pitchFamily="2" charset="2"/>
                  <a:buChar char="v"/>
                </a:pPr>
                <a:r>
                  <a:rPr lang="en-US" sz="2400" dirty="0">
                    <a:solidFill>
                      <a:srgbClr val="0070C0"/>
                    </a:solidFill>
                  </a:rPr>
                  <a:t>Vector-boson scattering</a:t>
                </a:r>
              </a:p>
            </p:txBody>
          </p:sp>
        </mc:Choice>
        <mc:Fallback>
          <p:sp>
            <p:nvSpPr>
              <p:cNvPr id="14" name="TextBox 13">
                <a:extLst>
                  <a:ext uri="{FF2B5EF4-FFF2-40B4-BE49-F238E27FC236}">
                    <a16:creationId xmlns:a16="http://schemas.microsoft.com/office/drawing/2014/main" id="{42927395-2D51-8610-8AD6-A59C8ADF82D7}"/>
                  </a:ext>
                </a:extLst>
              </p:cNvPr>
              <p:cNvSpPr txBox="1">
                <a:spLocks noRot="1" noChangeAspect="1" noMove="1" noResize="1" noEditPoints="1" noAdjustHandles="1" noChangeArrowheads="1" noChangeShapeType="1" noTextEdit="1"/>
              </p:cNvSpPr>
              <p:nvPr/>
            </p:nvSpPr>
            <p:spPr>
              <a:xfrm>
                <a:off x="128173" y="2067490"/>
                <a:ext cx="3610896" cy="4593886"/>
              </a:xfrm>
              <a:prstGeom prst="rect">
                <a:avLst/>
              </a:prstGeom>
              <a:blipFill>
                <a:blip r:embed="rId7"/>
                <a:stretch>
                  <a:fillRect l="-2098" t="-549" r="-1399" b="-1923"/>
                </a:stretch>
              </a:blipFill>
              <a:ln>
                <a:solidFill>
                  <a:schemeClr val="tx1"/>
                </a:solidFill>
              </a:ln>
            </p:spPr>
            <p:txBody>
              <a:bodyPr/>
              <a:lstStyle/>
              <a:p>
                <a:r>
                  <a:rPr lang="en-US">
                    <a:noFill/>
                  </a:rPr>
                  <a:t> </a:t>
                </a:r>
              </a:p>
            </p:txBody>
          </p:sp>
        </mc:Fallback>
      </mc:AlternateContent>
      <p:sp>
        <p:nvSpPr>
          <p:cNvPr id="20" name="TextBox 19">
            <a:extLst>
              <a:ext uri="{FF2B5EF4-FFF2-40B4-BE49-F238E27FC236}">
                <a16:creationId xmlns:a16="http://schemas.microsoft.com/office/drawing/2014/main" id="{E35AA898-9033-53F4-5AD8-8A8B259786A6}"/>
              </a:ext>
            </a:extLst>
          </p:cNvPr>
          <p:cNvSpPr txBox="1"/>
          <p:nvPr/>
        </p:nvSpPr>
        <p:spPr>
          <a:xfrm>
            <a:off x="4155003" y="6156120"/>
            <a:ext cx="2439361" cy="369332"/>
          </a:xfrm>
          <a:prstGeom prst="rect">
            <a:avLst/>
          </a:prstGeom>
          <a:noFill/>
        </p:spPr>
        <p:txBody>
          <a:bodyPr wrap="square">
            <a:spAutoFit/>
          </a:bodyPr>
          <a:lstStyle/>
          <a:p>
            <a:r>
              <a:rPr lang="en-US" dirty="0" err="1"/>
              <a:t>arxiv.org</a:t>
            </a:r>
            <a:r>
              <a:rPr lang="en-US" dirty="0"/>
              <a:t>: 2405.18661</a:t>
            </a:r>
          </a:p>
        </p:txBody>
      </p:sp>
      <p:pic>
        <p:nvPicPr>
          <p:cNvPr id="21" name="Picture 20">
            <a:extLst>
              <a:ext uri="{FF2B5EF4-FFF2-40B4-BE49-F238E27FC236}">
                <a16:creationId xmlns:a16="http://schemas.microsoft.com/office/drawing/2014/main" id="{E6EC5B02-0C99-3F76-B06B-1917837A75FF}"/>
              </a:ext>
            </a:extLst>
          </p:cNvPr>
          <p:cNvPicPr>
            <a:picLocks noChangeAspect="1"/>
          </p:cNvPicPr>
          <p:nvPr/>
        </p:nvPicPr>
        <p:blipFill>
          <a:blip r:embed="rId8"/>
          <a:stretch>
            <a:fillRect/>
          </a:stretch>
        </p:blipFill>
        <p:spPr>
          <a:xfrm>
            <a:off x="4900020" y="5334388"/>
            <a:ext cx="829081" cy="829081"/>
          </a:xfrm>
          <a:prstGeom prst="rect">
            <a:avLst/>
          </a:prstGeom>
        </p:spPr>
      </p:pic>
      <p:pic>
        <p:nvPicPr>
          <p:cNvPr id="22" name="Picture 21">
            <a:extLst>
              <a:ext uri="{FF2B5EF4-FFF2-40B4-BE49-F238E27FC236}">
                <a16:creationId xmlns:a16="http://schemas.microsoft.com/office/drawing/2014/main" id="{6CEDE2D3-0CB8-FB71-F473-9C058EE9C20E}"/>
              </a:ext>
            </a:extLst>
          </p:cNvPr>
          <p:cNvPicPr>
            <a:picLocks noChangeAspect="1"/>
          </p:cNvPicPr>
          <p:nvPr/>
        </p:nvPicPr>
        <p:blipFill>
          <a:blip r:embed="rId9"/>
          <a:stretch>
            <a:fillRect/>
          </a:stretch>
        </p:blipFill>
        <p:spPr>
          <a:xfrm>
            <a:off x="4659033" y="4305998"/>
            <a:ext cx="1351139" cy="710393"/>
          </a:xfrm>
          <a:prstGeom prst="rect">
            <a:avLst/>
          </a:prstGeom>
          <a:ln>
            <a:solidFill>
              <a:schemeClr val="tx1"/>
            </a:solidFill>
          </a:ln>
        </p:spPr>
      </p:pic>
      <p:sp>
        <p:nvSpPr>
          <p:cNvPr id="24" name="TextBox 23">
            <a:extLst>
              <a:ext uri="{FF2B5EF4-FFF2-40B4-BE49-F238E27FC236}">
                <a16:creationId xmlns:a16="http://schemas.microsoft.com/office/drawing/2014/main" id="{7ACAE8A4-F52E-363E-273D-0E67484F5947}"/>
              </a:ext>
            </a:extLst>
          </p:cNvPr>
          <p:cNvSpPr txBox="1"/>
          <p:nvPr/>
        </p:nvSpPr>
        <p:spPr>
          <a:xfrm>
            <a:off x="4189306" y="4984662"/>
            <a:ext cx="2410801" cy="369332"/>
          </a:xfrm>
          <a:prstGeom prst="rect">
            <a:avLst/>
          </a:prstGeom>
          <a:noFill/>
        </p:spPr>
        <p:txBody>
          <a:bodyPr wrap="square">
            <a:spAutoFit/>
          </a:bodyPr>
          <a:lstStyle/>
          <a:p>
            <a:r>
              <a:rPr lang="en-US" dirty="0"/>
              <a:t>cds.cern.ch:2903866</a:t>
            </a:r>
          </a:p>
        </p:txBody>
      </p:sp>
      <p:sp>
        <p:nvSpPr>
          <p:cNvPr id="34" name="Rectangle 33">
            <a:extLst>
              <a:ext uri="{FF2B5EF4-FFF2-40B4-BE49-F238E27FC236}">
                <a16:creationId xmlns:a16="http://schemas.microsoft.com/office/drawing/2014/main" id="{5E244A59-C42D-B542-7E89-840E4F50AF65}"/>
              </a:ext>
            </a:extLst>
          </p:cNvPr>
          <p:cNvSpPr/>
          <p:nvPr/>
        </p:nvSpPr>
        <p:spPr>
          <a:xfrm>
            <a:off x="3815836" y="526829"/>
            <a:ext cx="3048286" cy="2384470"/>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AB4F8D40-7136-238F-7847-A3C30D4764D8}"/>
              </a:ext>
            </a:extLst>
          </p:cNvPr>
          <p:cNvPicPr>
            <a:picLocks noChangeAspect="1"/>
          </p:cNvPicPr>
          <p:nvPr/>
        </p:nvPicPr>
        <p:blipFill>
          <a:blip r:embed="rId10"/>
          <a:stretch>
            <a:fillRect/>
          </a:stretch>
        </p:blipFill>
        <p:spPr>
          <a:xfrm>
            <a:off x="4109661" y="2390804"/>
            <a:ext cx="2544689" cy="222768"/>
          </a:xfrm>
          <a:prstGeom prst="rect">
            <a:avLst/>
          </a:prstGeom>
        </p:spPr>
      </p:pic>
      <p:sp>
        <p:nvSpPr>
          <p:cNvPr id="35" name="Left Brace 34">
            <a:extLst>
              <a:ext uri="{FF2B5EF4-FFF2-40B4-BE49-F238E27FC236}">
                <a16:creationId xmlns:a16="http://schemas.microsoft.com/office/drawing/2014/main" id="{C62543F5-8741-5934-953D-568FE5C33F4E}"/>
              </a:ext>
            </a:extLst>
          </p:cNvPr>
          <p:cNvSpPr/>
          <p:nvPr/>
        </p:nvSpPr>
        <p:spPr>
          <a:xfrm rot="16200000">
            <a:off x="4999588" y="1842248"/>
            <a:ext cx="204924" cy="1742912"/>
          </a:xfrm>
          <a:prstGeom prst="leftBrace">
            <a:avLst>
              <a:gd name="adj1" fmla="val 143386"/>
              <a:gd name="adj2" fmla="val 50000"/>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Left Brace 35">
            <a:extLst>
              <a:ext uri="{FF2B5EF4-FFF2-40B4-BE49-F238E27FC236}">
                <a16:creationId xmlns:a16="http://schemas.microsoft.com/office/drawing/2014/main" id="{66D8300C-A6E1-8C01-847B-B0E2072AE2B1}"/>
              </a:ext>
            </a:extLst>
          </p:cNvPr>
          <p:cNvSpPr/>
          <p:nvPr/>
        </p:nvSpPr>
        <p:spPr>
          <a:xfrm rot="10800000">
            <a:off x="11238710" y="528259"/>
            <a:ext cx="180111" cy="1087104"/>
          </a:xfrm>
          <a:prstGeom prst="leftBrace">
            <a:avLst>
              <a:gd name="adj1" fmla="val 143386"/>
              <a:gd name="adj2" fmla="val 48908"/>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Brace 36">
            <a:extLst>
              <a:ext uri="{FF2B5EF4-FFF2-40B4-BE49-F238E27FC236}">
                <a16:creationId xmlns:a16="http://schemas.microsoft.com/office/drawing/2014/main" id="{01EA0B47-DC6D-8F17-923F-7467D3950388}"/>
              </a:ext>
            </a:extLst>
          </p:cNvPr>
          <p:cNvSpPr/>
          <p:nvPr/>
        </p:nvSpPr>
        <p:spPr>
          <a:xfrm rot="16200000">
            <a:off x="6451386" y="2566229"/>
            <a:ext cx="146467" cy="236498"/>
          </a:xfrm>
          <a:prstGeom prst="leftBrace">
            <a:avLst>
              <a:gd name="adj1" fmla="val 143386"/>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314" name="Picture 2" descr="Decay of a top quark to a W boson and a b quark. The W boson can then... |  Download Scientific Diagram">
            <a:extLst>
              <a:ext uri="{FF2B5EF4-FFF2-40B4-BE49-F238E27FC236}">
                <a16:creationId xmlns:a16="http://schemas.microsoft.com/office/drawing/2014/main" id="{D05A8A3E-4F68-FD0D-57DC-D6BC162D6A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5836" y="3008584"/>
            <a:ext cx="3048286" cy="11272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1" name="Picture 30" descr="A chart of different colors&#10;&#10;Description automatically generated">
            <a:extLst>
              <a:ext uri="{FF2B5EF4-FFF2-40B4-BE49-F238E27FC236}">
                <a16:creationId xmlns:a16="http://schemas.microsoft.com/office/drawing/2014/main" id="{9F8E0258-A3A5-610A-1ACA-E507A44A56D8}"/>
              </a:ext>
            </a:extLst>
          </p:cNvPr>
          <p:cNvPicPr>
            <a:picLocks noChangeAspect="1"/>
          </p:cNvPicPr>
          <p:nvPr/>
        </p:nvPicPr>
        <p:blipFill>
          <a:blip r:embed="rId12"/>
          <a:stretch>
            <a:fillRect/>
          </a:stretch>
        </p:blipFill>
        <p:spPr>
          <a:xfrm>
            <a:off x="3869794" y="526829"/>
            <a:ext cx="2920752" cy="1907014"/>
          </a:xfrm>
          <a:prstGeom prst="rect">
            <a:avLst/>
          </a:prstGeom>
        </p:spPr>
      </p:pic>
      <p:pic>
        <p:nvPicPr>
          <p:cNvPr id="39" name="Picture 38" descr="A diagram of a diagram of a v&#10;&#10;Description automatically generated with medium confidence">
            <a:extLst>
              <a:ext uri="{FF2B5EF4-FFF2-40B4-BE49-F238E27FC236}">
                <a16:creationId xmlns:a16="http://schemas.microsoft.com/office/drawing/2014/main" id="{CA97CFAD-3583-70ED-C279-3CF428739F33}"/>
              </a:ext>
            </a:extLst>
          </p:cNvPr>
          <p:cNvPicPr>
            <a:picLocks noChangeAspect="1"/>
          </p:cNvPicPr>
          <p:nvPr/>
        </p:nvPicPr>
        <p:blipFill>
          <a:blip r:embed="rId13"/>
          <a:stretch>
            <a:fillRect/>
          </a:stretch>
        </p:blipFill>
        <p:spPr>
          <a:xfrm>
            <a:off x="11483034" y="447101"/>
            <a:ext cx="639575" cy="1124333"/>
          </a:xfrm>
          <a:prstGeom prst="rect">
            <a:avLst/>
          </a:prstGeom>
          <a:ln w="28575">
            <a:solidFill>
              <a:srgbClr val="00B050"/>
            </a:solidFill>
          </a:ln>
        </p:spPr>
      </p:pic>
    </p:spTree>
    <p:extLst>
      <p:ext uri="{BB962C8B-B14F-4D97-AF65-F5344CB8AC3E}">
        <p14:creationId xmlns:p14="http://schemas.microsoft.com/office/powerpoint/2010/main" val="919806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0712017_04-A4-at-144-dpi"/>
          <p:cNvPicPr>
            <a:picLocks noChangeAspect="1" noChangeArrowheads="1"/>
          </p:cNvPicPr>
          <p:nvPr/>
        </p:nvPicPr>
        <p:blipFill>
          <a:blip r:embed="rId3"/>
          <a:srcRect/>
          <a:stretch>
            <a:fillRect/>
          </a:stretch>
        </p:blipFill>
        <p:spPr bwMode="auto">
          <a:xfrm>
            <a:off x="80167" y="148623"/>
            <a:ext cx="12041812" cy="6523501"/>
          </a:xfrm>
          <a:prstGeom prst="rect">
            <a:avLst/>
          </a:prstGeom>
          <a:noFill/>
          <a:ln w="9525">
            <a:noFill/>
            <a:miter lim="800000"/>
            <a:headEnd/>
            <a:tailEnd/>
          </a:ln>
        </p:spPr>
      </p:pic>
      <p:pic>
        <p:nvPicPr>
          <p:cNvPr id="27651" name="Picture 10" descr="Untitled-2"/>
          <p:cNvPicPr>
            <a:picLocks noChangeAspect="1" noChangeArrowheads="1"/>
          </p:cNvPicPr>
          <p:nvPr/>
        </p:nvPicPr>
        <p:blipFill>
          <a:blip r:embed="rId4"/>
          <a:srcRect/>
          <a:stretch>
            <a:fillRect/>
          </a:stretch>
        </p:blipFill>
        <p:spPr bwMode="auto">
          <a:xfrm>
            <a:off x="5542265" y="2362467"/>
            <a:ext cx="4849767" cy="2378767"/>
          </a:xfrm>
          <a:prstGeom prst="rect">
            <a:avLst/>
          </a:prstGeom>
          <a:noFill/>
          <a:ln w="9525">
            <a:noFill/>
            <a:miter lim="800000"/>
            <a:headEnd/>
            <a:tailEnd/>
          </a:ln>
        </p:spPr>
      </p:pic>
      <p:pic>
        <p:nvPicPr>
          <p:cNvPr id="3" name="Picture 2">
            <a:extLst>
              <a:ext uri="{FF2B5EF4-FFF2-40B4-BE49-F238E27FC236}">
                <a16:creationId xmlns:a16="http://schemas.microsoft.com/office/drawing/2014/main" id="{7F3A3AEF-BC40-9AF9-8932-CF7D74C9E379}"/>
              </a:ext>
            </a:extLst>
          </p:cNvPr>
          <p:cNvPicPr>
            <a:picLocks noChangeAspect="1"/>
          </p:cNvPicPr>
          <p:nvPr/>
        </p:nvPicPr>
        <p:blipFill>
          <a:blip r:embed="rId5"/>
          <a:stretch>
            <a:fillRect/>
          </a:stretch>
        </p:blipFill>
        <p:spPr>
          <a:xfrm>
            <a:off x="340842" y="21534"/>
            <a:ext cx="5300277" cy="2171700"/>
          </a:xfrm>
          <a:prstGeom prst="rect">
            <a:avLst/>
          </a:prstGeom>
          <a:ln>
            <a:solidFill>
              <a:schemeClr val="tx1"/>
            </a:solidFill>
          </a:ln>
        </p:spPr>
      </p:pic>
      <p:pic>
        <p:nvPicPr>
          <p:cNvPr id="4" name="Picture 3">
            <a:extLst>
              <a:ext uri="{FF2B5EF4-FFF2-40B4-BE49-F238E27FC236}">
                <a16:creationId xmlns:a16="http://schemas.microsoft.com/office/drawing/2014/main" id="{B0E8DEAD-7356-EEA7-53BE-53A7AD7ED155}"/>
              </a:ext>
            </a:extLst>
          </p:cNvPr>
          <p:cNvPicPr>
            <a:picLocks noChangeAspect="1"/>
          </p:cNvPicPr>
          <p:nvPr/>
        </p:nvPicPr>
        <p:blipFill>
          <a:blip r:embed="rId6"/>
          <a:stretch>
            <a:fillRect/>
          </a:stretch>
        </p:blipFill>
        <p:spPr>
          <a:xfrm>
            <a:off x="346763" y="3467175"/>
            <a:ext cx="5300277" cy="3304752"/>
          </a:xfrm>
          <a:prstGeom prst="rect">
            <a:avLst/>
          </a:prstGeom>
          <a:ln>
            <a:solidFill>
              <a:schemeClr val="tx1"/>
            </a:solidFill>
          </a:ln>
        </p:spPr>
      </p:pic>
      <p:sp>
        <p:nvSpPr>
          <p:cNvPr id="5" name="Rectangle 4">
            <a:extLst>
              <a:ext uri="{FF2B5EF4-FFF2-40B4-BE49-F238E27FC236}">
                <a16:creationId xmlns:a16="http://schemas.microsoft.com/office/drawing/2014/main" id="{57BEDD6D-0CBD-ECD1-AC37-B772711E6B80}"/>
              </a:ext>
            </a:extLst>
          </p:cNvPr>
          <p:cNvSpPr/>
          <p:nvPr/>
        </p:nvSpPr>
        <p:spPr>
          <a:xfrm>
            <a:off x="9430593" y="222000"/>
            <a:ext cx="2545312" cy="1569660"/>
          </a:xfrm>
          <a:prstGeom prst="rect">
            <a:avLst/>
          </a:prstGeom>
          <a:noFill/>
        </p:spPr>
        <p:txBody>
          <a:bodyPr wrap="none" lIns="91440" tIns="45720" rIns="91440" bIns="45720">
            <a:spAutoFit/>
          </a:bodyPr>
          <a:lstStyle/>
          <a:p>
            <a:pPr algn="ctr"/>
            <a:r>
              <a:rPr lang="en-US" sz="3200" b="1" cap="none" spc="0" dirty="0">
                <a:ln w="6600">
                  <a:solidFill>
                    <a:schemeClr val="accent2"/>
                  </a:solidFill>
                  <a:prstDash val="solid"/>
                </a:ln>
                <a:solidFill>
                  <a:schemeClr val="bg1">
                    <a:lumMod val="85000"/>
                  </a:schemeClr>
                </a:solidFill>
                <a:effectLst>
                  <a:outerShdw dist="38100" dir="2700000" algn="tl" rotWithShape="0">
                    <a:schemeClr val="accent2"/>
                  </a:outerShdw>
                </a:effectLst>
              </a:rPr>
              <a:t>CMS</a:t>
            </a:r>
          </a:p>
          <a:p>
            <a:pPr algn="ctr"/>
            <a:r>
              <a:rPr lang="en-US" sz="3200" b="1" cap="none" spc="0" dirty="0">
                <a:ln w="6600">
                  <a:solidFill>
                    <a:schemeClr val="accent2"/>
                  </a:solidFill>
                  <a:prstDash val="solid"/>
                </a:ln>
                <a:solidFill>
                  <a:schemeClr val="bg1">
                    <a:lumMod val="85000"/>
                  </a:schemeClr>
                </a:solidFill>
                <a:effectLst>
                  <a:outerShdw dist="38100" dir="2700000" algn="tl" rotWithShape="0">
                    <a:schemeClr val="accent2"/>
                  </a:outerShdw>
                </a:effectLst>
              </a:rPr>
              <a:t>Transverse </a:t>
            </a:r>
          </a:p>
          <a:p>
            <a:pPr algn="ctr"/>
            <a:r>
              <a:rPr lang="en-US" sz="3200" b="1" dirty="0">
                <a:ln w="6600">
                  <a:solidFill>
                    <a:schemeClr val="accent2"/>
                  </a:solidFill>
                  <a:prstDash val="solid"/>
                </a:ln>
                <a:solidFill>
                  <a:schemeClr val="bg1">
                    <a:lumMod val="85000"/>
                  </a:schemeClr>
                </a:solidFill>
                <a:effectLst>
                  <a:outerShdw dist="38100" dir="2700000" algn="tl" rotWithShape="0">
                    <a:schemeClr val="accent2"/>
                  </a:outerShdw>
                </a:effectLst>
              </a:rPr>
              <a:t>V</a:t>
            </a:r>
            <a:r>
              <a:rPr lang="en-US" sz="3200" b="1" cap="none" spc="0" dirty="0">
                <a:ln w="6600">
                  <a:solidFill>
                    <a:schemeClr val="accent2"/>
                  </a:solidFill>
                  <a:prstDash val="solid"/>
                </a:ln>
                <a:solidFill>
                  <a:schemeClr val="bg1">
                    <a:lumMod val="85000"/>
                  </a:schemeClr>
                </a:solidFill>
                <a:effectLst>
                  <a:outerShdw dist="38100" dir="2700000" algn="tl" rotWithShape="0">
                    <a:schemeClr val="accent2"/>
                  </a:outerShdw>
                </a:effectLst>
              </a:rPr>
              <a:t>iew</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51C6476-C6A4-D823-C293-3B45A4E6ABBC}"/>
                  </a:ext>
                </a:extLst>
              </p:cNvPr>
              <p:cNvSpPr txBox="1"/>
              <p:nvPr/>
            </p:nvSpPr>
            <p:spPr>
              <a:xfrm>
                <a:off x="340842" y="2210045"/>
                <a:ext cx="4416509" cy="1200329"/>
              </a:xfrm>
              <a:prstGeom prst="rect">
                <a:avLst/>
              </a:prstGeom>
              <a:solidFill>
                <a:schemeClr val="bg1"/>
              </a:solidFill>
              <a:ln>
                <a:solidFill>
                  <a:schemeClr val="tx1"/>
                </a:solidFill>
              </a:ln>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Reconstruct and identify:</a:t>
                </a:r>
              </a:p>
              <a:p>
                <a:pPr marL="285750" indent="-285750">
                  <a:buFontTx/>
                  <a:buChar char="-"/>
                </a:pPr>
                <a:r>
                  <a:rPr lang="en-US" dirty="0">
                    <a:latin typeface="Symbol" pitchFamily="2" charset="2"/>
                  </a:rPr>
                  <a:t>g</a:t>
                </a:r>
                <a:r>
                  <a:rPr lang="en-US" dirty="0"/>
                  <a:t>, e, </a:t>
                </a:r>
                <a:r>
                  <a:rPr lang="en-US" dirty="0">
                    <a:latin typeface="Symbol" pitchFamily="2" charset="2"/>
                  </a:rPr>
                  <a:t>m , t  </a:t>
                </a:r>
                <a:r>
                  <a:rPr lang="en-US" dirty="0">
                    <a:latin typeface="Helvetica Neue" panose="02000503000000020004" pitchFamily="2" charset="0"/>
                    <a:ea typeface="Helvetica Neue" panose="02000503000000020004" pitchFamily="2" charset="0"/>
                    <a:cs typeface="Helvetica Neue" panose="02000503000000020004" pitchFamily="2" charset="0"/>
                  </a:rPr>
                  <a:t>&amp;</a:t>
                </a:r>
                <a:r>
                  <a:rPr lang="en-US" dirty="0">
                    <a:latin typeface="Symbol" pitchFamily="2" charset="2"/>
                    <a:ea typeface="Helvetica Neue" panose="02000503000000020004" pitchFamily="2" charset="0"/>
                    <a:cs typeface="Helvetica Neue" panose="02000503000000020004" pitchFamily="2" charset="0"/>
                  </a:rPr>
                  <a:t> </a:t>
                </a:r>
                <a:r>
                  <a:rPr lang="en-US" dirty="0">
                    <a:latin typeface="Helvetica Neue" panose="02000503000000020004" pitchFamily="2" charset="0"/>
                    <a:ea typeface="Helvetica Neue" panose="02000503000000020004" pitchFamily="2" charset="0"/>
                    <a:cs typeface="Helvetica Neue" panose="02000503000000020004" pitchFamily="2" charset="0"/>
                  </a:rPr>
                  <a:t>charge hadrons – p, </a:t>
                </a:r>
                <a:r>
                  <a:rPr lang="en-US" dirty="0">
                    <a:latin typeface="Symbol" pitchFamily="2" charset="2"/>
                    <a:ea typeface="Helvetica Neue" panose="02000503000000020004" pitchFamily="2" charset="0"/>
                    <a:cs typeface="Helvetica Neue" panose="02000503000000020004" pitchFamily="2" charset="0"/>
                  </a:rPr>
                  <a:t>p</a:t>
                </a:r>
                <a14:m>
                  <m:oMath xmlns:m="http://schemas.openxmlformats.org/officeDocument/2006/math">
                    <m:r>
                      <a:rPr lang="en-US" i="1" baseline="30000" smtClean="0">
                        <a:latin typeface="Cambria Math" panose="02040503050406030204" pitchFamily="18" charset="0"/>
                        <a:ea typeface="Cambria Math" panose="02040503050406030204" pitchFamily="18" charset="0"/>
                        <a:cs typeface="Helvetica Neue" panose="02000503000000020004" pitchFamily="2" charset="0"/>
                      </a:rPr>
                      <m:t>±</m:t>
                    </m:r>
                  </m:oMath>
                </a14:m>
                <a:r>
                  <a:rPr lang="en-US" dirty="0">
                    <a:latin typeface="Helvetica Neue" panose="02000503000000020004" pitchFamily="2" charset="0"/>
                    <a:ea typeface="Helvetica Neue" panose="02000503000000020004" pitchFamily="2" charset="0"/>
                    <a:cs typeface="Helvetica Neue" panose="02000503000000020004" pitchFamily="2" charset="0"/>
                  </a:rPr>
                  <a:t>, k</a:t>
                </a:r>
                <a14:m>
                  <m:oMath xmlns:m="http://schemas.openxmlformats.org/officeDocument/2006/math">
                    <m:r>
                      <a:rPr lang="en-US" i="1" baseline="30000">
                        <a:latin typeface="Cambria Math" panose="02040503050406030204" pitchFamily="18" charset="0"/>
                        <a:ea typeface="Cambria Math" panose="02040503050406030204" pitchFamily="18" charset="0"/>
                        <a:cs typeface="Helvetica Neue" panose="02000503000000020004" pitchFamily="2" charset="0"/>
                      </a:rPr>
                      <m:t>±</m:t>
                    </m:r>
                  </m:oMath>
                </a14:m>
                <a:r>
                  <a:rPr lang="en-US" dirty="0">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buFontTx/>
                  <a:buChar char="-"/>
                </a:pPr>
                <a:r>
                  <a:rPr lang="en-US" dirty="0">
                    <a:latin typeface="Symbol" pitchFamily="2" charset="2"/>
                  </a:rPr>
                  <a:t> </a:t>
                </a:r>
                <a:r>
                  <a:rPr lang="en-US" dirty="0">
                    <a:latin typeface="Helvetica Neue" panose="02000503000000020004" pitchFamily="2" charset="0"/>
                    <a:ea typeface="Helvetica Neue" panose="02000503000000020004" pitchFamily="2" charset="0"/>
                    <a:cs typeface="Helvetica Neue" panose="02000503000000020004" pitchFamily="2" charset="0"/>
                  </a:rPr>
                  <a:t>Jets: light &amp; heavy quarks (c, b)</a:t>
                </a:r>
              </a:p>
              <a:p>
                <a:pPr marL="285750" indent="-285750">
                  <a:buFontTx/>
                  <a:buChar char="-"/>
                </a:pPr>
                <a:r>
                  <a:rPr lang="en-US" dirty="0">
                    <a:latin typeface="Symbol" pitchFamily="2" charset="2"/>
                  </a:rPr>
                  <a:t>n  </a:t>
                </a:r>
                <a:r>
                  <a:rPr lang="en-US" dirty="0">
                    <a:latin typeface="Helvetica Neue" panose="02000503000000020004" pitchFamily="2" charset="0"/>
                    <a:ea typeface="Helvetica Neue" panose="02000503000000020004" pitchFamily="2" charset="0"/>
                    <a:cs typeface="Helvetica Neue" panose="02000503000000020004" pitchFamily="2" charset="0"/>
                  </a:rPr>
                  <a:t>from</a:t>
                </a:r>
                <a:r>
                  <a:rPr lang="en-US" dirty="0">
                    <a:latin typeface="Symbol" pitchFamily="2" charset="2"/>
                  </a:rPr>
                  <a:t> </a:t>
                </a:r>
                <a:r>
                  <a:rPr lang="en-US" dirty="0">
                    <a:latin typeface="Helvetica Neue" panose="02000503000000020004" pitchFamily="2" charset="0"/>
                    <a:ea typeface="Helvetica Neue" panose="02000503000000020004" pitchFamily="2" charset="0"/>
                    <a:cs typeface="Helvetica Neue" panose="02000503000000020004" pitchFamily="2" charset="0"/>
                  </a:rPr>
                  <a:t>Missing Energy</a:t>
                </a:r>
              </a:p>
            </p:txBody>
          </p:sp>
        </mc:Choice>
        <mc:Fallback>
          <p:sp>
            <p:nvSpPr>
              <p:cNvPr id="6" name="TextBox 5">
                <a:extLst>
                  <a:ext uri="{FF2B5EF4-FFF2-40B4-BE49-F238E27FC236}">
                    <a16:creationId xmlns:a16="http://schemas.microsoft.com/office/drawing/2014/main" id="{851C6476-C6A4-D823-C293-3B45A4E6ABBC}"/>
                  </a:ext>
                </a:extLst>
              </p:cNvPr>
              <p:cNvSpPr txBox="1">
                <a:spLocks noRot="1" noChangeAspect="1" noMove="1" noResize="1" noEditPoints="1" noAdjustHandles="1" noChangeArrowheads="1" noChangeShapeType="1" noTextEdit="1"/>
              </p:cNvSpPr>
              <p:nvPr/>
            </p:nvSpPr>
            <p:spPr>
              <a:xfrm>
                <a:off x="340842" y="2210045"/>
                <a:ext cx="4416509" cy="1200329"/>
              </a:xfrm>
              <a:prstGeom prst="rect">
                <a:avLst/>
              </a:prstGeom>
              <a:blipFill>
                <a:blip r:embed="rId7"/>
                <a:stretch>
                  <a:fillRect l="-1146" t="-2083" b="-7292"/>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126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419" y="310544"/>
            <a:ext cx="6094684" cy="1322100"/>
          </a:xfrm>
        </p:spPr>
        <p:txBody>
          <a:bodyPr>
            <a:normAutofit fontScale="90000"/>
          </a:bodyPr>
          <a:lstStyle/>
          <a:p>
            <a:pPr algn="ctr"/>
            <a:r>
              <a:rPr lang="en-US" b="1" dirty="0"/>
              <a:t>LHC collisions: </a:t>
            </a:r>
            <a:br>
              <a:rPr lang="en-US" b="1" dirty="0"/>
            </a:br>
            <a:r>
              <a:rPr lang="en-US" b="1" dirty="0"/>
              <a:t>kinematics</a:t>
            </a:r>
          </a:p>
        </p:txBody>
      </p:sp>
      <p:pic>
        <p:nvPicPr>
          <p:cNvPr id="3" name="Picture 2" descr="fig1.png"/>
          <p:cNvPicPr>
            <a:picLocks noChangeAspect="1"/>
          </p:cNvPicPr>
          <p:nvPr/>
        </p:nvPicPr>
        <p:blipFill>
          <a:blip r:embed="rId3"/>
          <a:stretch>
            <a:fillRect/>
          </a:stretch>
        </p:blipFill>
        <p:spPr>
          <a:xfrm>
            <a:off x="120765" y="1848144"/>
            <a:ext cx="6459993" cy="4789765"/>
          </a:xfrm>
          <a:prstGeom prst="rect">
            <a:avLst/>
          </a:prstGeom>
        </p:spPr>
      </p:pic>
      <p:sp>
        <p:nvSpPr>
          <p:cNvPr id="4" name="TextBox 3"/>
          <p:cNvSpPr txBox="1"/>
          <p:nvPr/>
        </p:nvSpPr>
        <p:spPr>
          <a:xfrm>
            <a:off x="3099684" y="6013189"/>
            <a:ext cx="293670" cy="338554"/>
          </a:xfrm>
          <a:prstGeom prst="rect">
            <a:avLst/>
          </a:prstGeom>
          <a:noFill/>
        </p:spPr>
        <p:txBody>
          <a:bodyPr wrap="none" rtlCol="0">
            <a:spAutoFit/>
          </a:bodyPr>
          <a:lstStyle/>
          <a:p>
            <a:r>
              <a:rPr lang="en-US" sz="1600" i="1" dirty="0"/>
              <a:t>2</a:t>
            </a:r>
          </a:p>
        </p:txBody>
      </p:sp>
      <p:sp>
        <p:nvSpPr>
          <p:cNvPr id="5" name="Slide Number Placeholder 4"/>
          <p:cNvSpPr>
            <a:spLocks noGrp="1"/>
          </p:cNvSpPr>
          <p:nvPr>
            <p:ph type="sldNum" sz="quarter" idx="12"/>
          </p:nvPr>
        </p:nvSpPr>
        <p:spPr/>
        <p:txBody>
          <a:bodyPr/>
          <a:lstStyle/>
          <a:p>
            <a:fld id="{D5908317-8C7E-3F45-A2AB-4955D084FD39}" type="slidenum">
              <a:rPr lang="en-US" smtClean="0"/>
              <a:t>6</a:t>
            </a:fld>
            <a:endParaRPr lang="en-US"/>
          </a:p>
        </p:txBody>
      </p:sp>
      <p:pic>
        <p:nvPicPr>
          <p:cNvPr id="16" name="Picture 4" descr="FullDetector">
            <a:extLst>
              <a:ext uri="{FF2B5EF4-FFF2-40B4-BE49-F238E27FC236}">
                <a16:creationId xmlns:a16="http://schemas.microsoft.com/office/drawing/2014/main" id="{8C91F452-7374-5C3D-1CEA-D9DC2ED35897}"/>
              </a:ext>
            </a:extLst>
          </p:cNvPr>
          <p:cNvPicPr>
            <a:picLocks noChangeAspect="1" noChangeArrowheads="1"/>
          </p:cNvPicPr>
          <p:nvPr/>
        </p:nvPicPr>
        <p:blipFill>
          <a:blip r:embed="rId4"/>
          <a:srcRect/>
          <a:stretch>
            <a:fillRect/>
          </a:stretch>
        </p:blipFill>
        <p:spPr bwMode="auto">
          <a:xfrm>
            <a:off x="6991048" y="370689"/>
            <a:ext cx="4960160" cy="2954909"/>
          </a:xfrm>
          <a:prstGeom prst="rect">
            <a:avLst/>
          </a:prstGeom>
          <a:noFill/>
          <a:ln w="9525">
            <a:noFill/>
            <a:miter lim="800000"/>
            <a:headEnd/>
            <a:tailEnd/>
          </a:ln>
        </p:spPr>
      </p:pic>
      <p:pic>
        <p:nvPicPr>
          <p:cNvPr id="17" name="Espace réservé du contenu 4" descr="Screen shot 2012-07-11 at 3.03.53 PM.png">
            <a:extLst>
              <a:ext uri="{FF2B5EF4-FFF2-40B4-BE49-F238E27FC236}">
                <a16:creationId xmlns:a16="http://schemas.microsoft.com/office/drawing/2014/main" id="{D52716C3-FB32-6F7F-B8D2-D848E4218629}"/>
              </a:ext>
            </a:extLst>
          </p:cNvPr>
          <p:cNvPicPr>
            <a:picLocks noChangeAspect="1"/>
          </p:cNvPicPr>
          <p:nvPr/>
        </p:nvPicPr>
        <p:blipFill>
          <a:blip r:embed="rId5"/>
          <a:stretch>
            <a:fillRect/>
          </a:stretch>
        </p:blipFill>
        <p:spPr bwMode="auto">
          <a:xfrm>
            <a:off x="7116897" y="3698789"/>
            <a:ext cx="4877568" cy="3048000"/>
          </a:xfrm>
          <a:prstGeom prst="rect">
            <a:avLst/>
          </a:prstGeom>
          <a:noFill/>
          <a:ln w="9525">
            <a:noFill/>
            <a:miter lim="800000"/>
            <a:headEnd/>
            <a:tailEnd/>
          </a:ln>
        </p:spPr>
      </p:pic>
    </p:spTree>
    <p:extLst>
      <p:ext uri="{BB962C8B-B14F-4D97-AF65-F5344CB8AC3E}">
        <p14:creationId xmlns:p14="http://schemas.microsoft.com/office/powerpoint/2010/main" val="2134287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3D69EFC-8072-6C25-32DF-191B36BB5D01}"/>
              </a:ext>
            </a:extLst>
          </p:cNvPr>
          <p:cNvSpPr>
            <a:spLocks noGrp="1"/>
          </p:cNvSpPr>
          <p:nvPr>
            <p:ph type="sldNum" sz="quarter" idx="12"/>
          </p:nvPr>
        </p:nvSpPr>
        <p:spPr/>
        <p:txBody>
          <a:bodyPr/>
          <a:lstStyle/>
          <a:p>
            <a:fld id="{D5908317-8C7E-3F45-A2AB-4955D084FD39}" type="slidenum">
              <a:rPr lang="en-US" smtClean="0"/>
              <a:t>7</a:t>
            </a:fld>
            <a:endParaRPr lang="en-US"/>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D656C9BB-211D-60D2-6748-F25A60D31CE8}"/>
                  </a:ext>
                </a:extLst>
              </p:cNvPr>
              <p:cNvSpPr txBox="1"/>
              <p:nvPr/>
            </p:nvSpPr>
            <p:spPr>
              <a:xfrm>
                <a:off x="740213" y="1222608"/>
                <a:ext cx="5045550" cy="2567049"/>
              </a:xfrm>
              <a:prstGeom prst="rect">
                <a:avLst/>
              </a:prstGeom>
              <a:solidFill>
                <a:schemeClr val="bg1"/>
              </a:solidFill>
              <a:ln w="57150">
                <a:solidFill>
                  <a:srgbClr val="7030A0"/>
                </a:solidFill>
              </a:ln>
            </p:spPr>
            <p:txBody>
              <a:bodyPr wrap="square" rtlCol="0">
                <a:spAutoFit/>
              </a:bodyPr>
              <a:lstStyle/>
              <a:p>
                <a14:m>
                  <m:oMathPara xmlns:m="http://schemas.openxmlformats.org/officeDocument/2006/math">
                    <m:oMathParaPr>
                      <m:jc m:val="centerGroup"/>
                    </m:oMathParaPr>
                    <m:oMath xmlns:m="http://schemas.openxmlformats.org/officeDocument/2006/math">
                      <m:r>
                        <a:rPr lang="en-US" sz="7200" b="1" i="1">
                          <a:solidFill>
                            <a:srgbClr val="00B050"/>
                          </a:solidFill>
                          <a:latin typeface="Cambria Math" panose="02040503050406030204" pitchFamily="18" charset="0"/>
                        </a:rPr>
                        <m:t>𝐙</m:t>
                      </m:r>
                      <m:r>
                        <a:rPr lang="en-US" sz="7200" b="1" i="0" smtClean="0">
                          <a:solidFill>
                            <a:srgbClr val="00B050"/>
                          </a:solidFill>
                          <a:latin typeface="Cambria Math" panose="02040503050406030204" pitchFamily="18" charset="0"/>
                        </a:rPr>
                        <m:t>−</m:t>
                      </m:r>
                      <m:r>
                        <a:rPr lang="en-US" sz="7200" b="1">
                          <a:solidFill>
                            <a:srgbClr val="00B050"/>
                          </a:solidFill>
                          <a:latin typeface="Cambria Math" panose="02040503050406030204" pitchFamily="18" charset="0"/>
                        </a:rPr>
                        <m:t> </m:t>
                      </m:r>
                      <m:r>
                        <a:rPr lang="en-US" sz="7200" b="1" i="0" smtClean="0">
                          <a:solidFill>
                            <a:srgbClr val="00B050"/>
                          </a:solidFill>
                          <a:latin typeface="Cambria Math" panose="02040503050406030204" pitchFamily="18" charset="0"/>
                        </a:rPr>
                        <m:t>𝐛</m:t>
                      </m:r>
                      <m:r>
                        <a:rPr lang="en-US" sz="7200" b="1" i="1">
                          <a:solidFill>
                            <a:srgbClr val="00B050"/>
                          </a:solidFill>
                          <a:latin typeface="Cambria Math" panose="02040503050406030204" pitchFamily="18" charset="0"/>
                        </a:rPr>
                        <m:t>𝐨𝐬𝐨𝐧</m:t>
                      </m:r>
                    </m:oMath>
                  </m:oMathPara>
                </a14:m>
                <a:endParaRPr lang="en-US" sz="7200" b="1" dirty="0">
                  <a:solidFill>
                    <a:srgbClr val="00B050"/>
                  </a:solidFill>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r>
                        <a:rPr lang="en-US" sz="7200" b="1">
                          <a:solidFill>
                            <a:srgbClr val="00B050"/>
                          </a:solidFill>
                          <a:latin typeface="Cambria Math" panose="02040503050406030204" pitchFamily="18" charset="0"/>
                        </a:rPr>
                        <m:t> </m:t>
                      </m:r>
                      <m:sSubSup>
                        <m:sSubSupPr>
                          <m:ctrlPr>
                            <a:rPr lang="en-US" sz="7200" b="1" i="1" smtClean="0">
                              <a:solidFill>
                                <a:srgbClr val="00B050"/>
                              </a:solidFill>
                              <a:latin typeface="Cambria Math" panose="02040503050406030204" pitchFamily="18" charset="0"/>
                            </a:rPr>
                          </m:ctrlPr>
                        </m:sSubSupPr>
                        <m:e>
                          <m:r>
                            <a:rPr lang="en-US" sz="7200" b="1" i="0" smtClean="0">
                              <a:solidFill>
                                <a:srgbClr val="00B050"/>
                              </a:solidFill>
                              <a:latin typeface="Cambria Math" panose="02040503050406030204" pitchFamily="18" charset="0"/>
                            </a:rPr>
                            <m:t> </m:t>
                          </m:r>
                          <m:r>
                            <a:rPr lang="en-US" sz="7200" b="1" i="1">
                              <a:solidFill>
                                <a:srgbClr val="00B050"/>
                              </a:solidFill>
                              <a:latin typeface="Cambria Math" panose="02040503050406030204" pitchFamily="18" charset="0"/>
                            </a:rPr>
                            <m:t>𝐬𝐢𝐧</m:t>
                          </m:r>
                          <m:r>
                            <a:rPr lang="en-US" sz="7200" b="1" i="0" baseline="30000" smtClean="0">
                              <a:solidFill>
                                <a:srgbClr val="00B050"/>
                              </a:solidFill>
                              <a:latin typeface="Cambria Math" panose="02040503050406030204" pitchFamily="18" charset="0"/>
                            </a:rPr>
                            <m:t>𝟐</m:t>
                          </m:r>
                          <m:r>
                            <a:rPr lang="en-US" sz="7200" b="1" i="1" smtClean="0">
                              <a:solidFill>
                                <a:srgbClr val="00B050"/>
                              </a:solidFill>
                              <a:latin typeface="Cambria Math" panose="02040503050406030204" pitchFamily="18" charset="0"/>
                            </a:rPr>
                            <m:t> </m:t>
                          </m:r>
                          <m:r>
                            <a:rPr lang="en-US" sz="7200" b="1" i="1" smtClean="0">
                              <a:solidFill>
                                <a:srgbClr val="00B050"/>
                              </a:solidFill>
                              <a:latin typeface="Cambria Math" panose="02040503050406030204" pitchFamily="18" charset="0"/>
                              <a:ea typeface="Cambria Math" panose="02040503050406030204" pitchFamily="18" charset="0"/>
                            </a:rPr>
                            <m:t>𝜽</m:t>
                          </m:r>
                        </m:e>
                        <m:sub>
                          <m:r>
                            <a:rPr lang="en-US" sz="7200" b="1" i="1" smtClean="0">
                              <a:solidFill>
                                <a:srgbClr val="00B050"/>
                              </a:solidFill>
                              <a:latin typeface="Cambria Math" panose="02040503050406030204" pitchFamily="18" charset="0"/>
                            </a:rPr>
                            <m:t>𝒆𝒇𝒇</m:t>
                          </m:r>
                        </m:sub>
                        <m:sup>
                          <m:r>
                            <a:rPr lang="en-US" sz="7200" b="1" i="1" smtClean="0">
                              <a:solidFill>
                                <a:srgbClr val="00B050"/>
                              </a:solidFill>
                              <a:latin typeface="Cambria Math" panose="02040503050406030204" pitchFamily="18" charset="0"/>
                            </a:rPr>
                            <m:t>𝒍</m:t>
                          </m:r>
                        </m:sup>
                      </m:sSubSup>
                    </m:oMath>
                  </m:oMathPara>
                </a14:m>
                <a:endParaRPr lang="en-US" sz="4000" b="1" dirty="0"/>
              </a:p>
            </p:txBody>
          </p:sp>
        </mc:Choice>
        <mc:Fallback>
          <p:sp>
            <p:nvSpPr>
              <p:cNvPr id="9" name="TextBox 8">
                <a:extLst>
                  <a:ext uri="{FF2B5EF4-FFF2-40B4-BE49-F238E27FC236}">
                    <a16:creationId xmlns:a16="http://schemas.microsoft.com/office/drawing/2014/main" id="{D656C9BB-211D-60D2-6748-F25A60D31CE8}"/>
                  </a:ext>
                </a:extLst>
              </p:cNvPr>
              <p:cNvSpPr txBox="1">
                <a:spLocks noRot="1" noChangeAspect="1" noMove="1" noResize="1" noEditPoints="1" noAdjustHandles="1" noChangeArrowheads="1" noChangeShapeType="1" noTextEdit="1"/>
              </p:cNvSpPr>
              <p:nvPr/>
            </p:nvSpPr>
            <p:spPr>
              <a:xfrm>
                <a:off x="740213" y="1222608"/>
                <a:ext cx="5045550" cy="2567049"/>
              </a:xfrm>
              <a:prstGeom prst="rect">
                <a:avLst/>
              </a:prstGeom>
              <a:blipFill>
                <a:blip r:embed="rId2"/>
                <a:stretch>
                  <a:fillRect t="-966" b="-7729"/>
                </a:stretch>
              </a:blipFill>
              <a:ln w="57150">
                <a:solidFill>
                  <a:srgbClr val="7030A0"/>
                </a:solidFill>
              </a:ln>
            </p:spPr>
            <p:txBody>
              <a:bodyPr/>
              <a:lstStyle/>
              <a:p>
                <a:r>
                  <a:rPr lang="en-US">
                    <a:noFill/>
                  </a:rPr>
                  <a:t> </a:t>
                </a:r>
              </a:p>
            </p:txBody>
          </p:sp>
        </mc:Fallback>
      </mc:AlternateContent>
      <p:pic>
        <p:nvPicPr>
          <p:cNvPr id="10" name="Picture 9">
            <a:extLst>
              <a:ext uri="{FF2B5EF4-FFF2-40B4-BE49-F238E27FC236}">
                <a16:creationId xmlns:a16="http://schemas.microsoft.com/office/drawing/2014/main" id="{03F96C98-2188-E792-3D18-12AA2646AF75}"/>
              </a:ext>
            </a:extLst>
          </p:cNvPr>
          <p:cNvPicPr>
            <a:picLocks noChangeAspect="1"/>
          </p:cNvPicPr>
          <p:nvPr/>
        </p:nvPicPr>
        <p:blipFill>
          <a:blip r:embed="rId3"/>
          <a:stretch>
            <a:fillRect/>
          </a:stretch>
        </p:blipFill>
        <p:spPr>
          <a:xfrm>
            <a:off x="2901244" y="5304553"/>
            <a:ext cx="2253175" cy="1184660"/>
          </a:xfrm>
          <a:prstGeom prst="rect">
            <a:avLst/>
          </a:prstGeom>
          <a:ln>
            <a:solidFill>
              <a:schemeClr val="tx1"/>
            </a:solidFill>
          </a:ln>
        </p:spPr>
      </p:pic>
      <p:pic>
        <p:nvPicPr>
          <p:cNvPr id="11" name="Picture 10">
            <a:extLst>
              <a:ext uri="{FF2B5EF4-FFF2-40B4-BE49-F238E27FC236}">
                <a16:creationId xmlns:a16="http://schemas.microsoft.com/office/drawing/2014/main" id="{A94FEA25-D371-15E1-157C-DAF3EA8D55C9}"/>
              </a:ext>
            </a:extLst>
          </p:cNvPr>
          <p:cNvPicPr>
            <a:picLocks noChangeAspect="1"/>
          </p:cNvPicPr>
          <p:nvPr/>
        </p:nvPicPr>
        <p:blipFill>
          <a:blip r:embed="rId4"/>
          <a:stretch>
            <a:fillRect/>
          </a:stretch>
        </p:blipFill>
        <p:spPr>
          <a:xfrm>
            <a:off x="771912" y="5304553"/>
            <a:ext cx="1974433" cy="1184660"/>
          </a:xfrm>
          <a:prstGeom prst="rect">
            <a:avLst/>
          </a:prstGeom>
          <a:ln>
            <a:solidFill>
              <a:schemeClr val="tx1"/>
            </a:solidFill>
          </a:ln>
        </p:spPr>
      </p:pic>
      <p:pic>
        <p:nvPicPr>
          <p:cNvPr id="12" name="Picture 11">
            <a:extLst>
              <a:ext uri="{FF2B5EF4-FFF2-40B4-BE49-F238E27FC236}">
                <a16:creationId xmlns:a16="http://schemas.microsoft.com/office/drawing/2014/main" id="{4B6055E6-08B6-6716-FB54-0E1C0947736F}"/>
              </a:ext>
            </a:extLst>
          </p:cNvPr>
          <p:cNvPicPr>
            <a:picLocks noChangeAspect="1"/>
          </p:cNvPicPr>
          <p:nvPr/>
        </p:nvPicPr>
        <p:blipFill>
          <a:blip r:embed="rId5"/>
          <a:stretch>
            <a:fillRect/>
          </a:stretch>
        </p:blipFill>
        <p:spPr>
          <a:xfrm>
            <a:off x="5305162" y="5304553"/>
            <a:ext cx="1184660" cy="1184660"/>
          </a:xfrm>
          <a:prstGeom prst="rect">
            <a:avLst/>
          </a:prstGeom>
        </p:spPr>
      </p:pic>
      <p:pic>
        <p:nvPicPr>
          <p:cNvPr id="13" name="Picture 12" descr="A graph of a function&#10;&#10;Description automatically generated">
            <a:extLst>
              <a:ext uri="{FF2B5EF4-FFF2-40B4-BE49-F238E27FC236}">
                <a16:creationId xmlns:a16="http://schemas.microsoft.com/office/drawing/2014/main" id="{3FBFFD09-4C30-C4CD-0236-0E5A9CC1E62E}"/>
              </a:ext>
            </a:extLst>
          </p:cNvPr>
          <p:cNvPicPr>
            <a:picLocks noChangeAspect="1"/>
          </p:cNvPicPr>
          <p:nvPr/>
        </p:nvPicPr>
        <p:blipFill>
          <a:blip r:embed="rId6"/>
          <a:stretch>
            <a:fillRect/>
          </a:stretch>
        </p:blipFill>
        <p:spPr>
          <a:xfrm>
            <a:off x="6512817" y="555713"/>
            <a:ext cx="4927554" cy="4000500"/>
          </a:xfrm>
          <a:prstGeom prst="rect">
            <a:avLst/>
          </a:prstGeom>
        </p:spPr>
      </p:pic>
      <p:sp>
        <p:nvSpPr>
          <p:cNvPr id="14" name="TextBox 13">
            <a:extLst>
              <a:ext uri="{FF2B5EF4-FFF2-40B4-BE49-F238E27FC236}">
                <a16:creationId xmlns:a16="http://schemas.microsoft.com/office/drawing/2014/main" id="{6574EBDB-8836-44D7-55B0-A2554FC72A15}"/>
              </a:ext>
            </a:extLst>
          </p:cNvPr>
          <p:cNvSpPr txBox="1"/>
          <p:nvPr/>
        </p:nvSpPr>
        <p:spPr>
          <a:xfrm>
            <a:off x="8457608" y="5478751"/>
            <a:ext cx="3425473" cy="707886"/>
          </a:xfrm>
          <a:prstGeom prst="rect">
            <a:avLst/>
          </a:prstGeom>
          <a:noFill/>
        </p:spPr>
        <p:txBody>
          <a:bodyPr wrap="square" rtlCol="0">
            <a:spAutoFit/>
          </a:bodyPr>
          <a:lstStyle/>
          <a:p>
            <a:pPr algn="ctr"/>
            <a:r>
              <a:rPr lang="en-US" sz="4000" dirty="0">
                <a:solidFill>
                  <a:srgbClr val="00B050"/>
                </a:solidFill>
              </a:rPr>
              <a:t>Z’s on-shell </a:t>
            </a:r>
          </a:p>
        </p:txBody>
      </p:sp>
      <p:cxnSp>
        <p:nvCxnSpPr>
          <p:cNvPr id="16" name="Straight Arrow Connector 15">
            <a:extLst>
              <a:ext uri="{FF2B5EF4-FFF2-40B4-BE49-F238E27FC236}">
                <a16:creationId xmlns:a16="http://schemas.microsoft.com/office/drawing/2014/main" id="{1EEC4D4D-EE92-60E7-72B6-E31C66B05B57}"/>
              </a:ext>
            </a:extLst>
          </p:cNvPr>
          <p:cNvCxnSpPr>
            <a:cxnSpLocks/>
          </p:cNvCxnSpPr>
          <p:nvPr/>
        </p:nvCxnSpPr>
        <p:spPr>
          <a:xfrm flipV="1">
            <a:off x="9860692" y="4422441"/>
            <a:ext cx="440583" cy="119008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descr="A diagram of arrows pointing to a circle&#10;&#10;Description automatically generated with medium confidence">
            <a:extLst>
              <a:ext uri="{FF2B5EF4-FFF2-40B4-BE49-F238E27FC236}">
                <a16:creationId xmlns:a16="http://schemas.microsoft.com/office/drawing/2014/main" id="{A1ABFA5A-0849-A0FC-3A16-8E3C0C8363E4}"/>
              </a:ext>
            </a:extLst>
          </p:cNvPr>
          <p:cNvPicPr>
            <a:picLocks noChangeAspect="1"/>
          </p:cNvPicPr>
          <p:nvPr/>
        </p:nvPicPr>
        <p:blipFill>
          <a:blip r:embed="rId7"/>
          <a:stretch>
            <a:fillRect/>
          </a:stretch>
        </p:blipFill>
        <p:spPr>
          <a:xfrm>
            <a:off x="7239871" y="1025306"/>
            <a:ext cx="3473446" cy="755649"/>
          </a:xfrm>
          <a:prstGeom prst="rect">
            <a:avLst/>
          </a:prstGeom>
        </p:spPr>
      </p:pic>
    </p:spTree>
    <p:extLst>
      <p:ext uri="{BB962C8B-B14F-4D97-AF65-F5344CB8AC3E}">
        <p14:creationId xmlns:p14="http://schemas.microsoft.com/office/powerpoint/2010/main" val="540306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4F832940-9CF1-9304-8510-ED82FA93EE1D}"/>
              </a:ext>
            </a:extLst>
          </p:cNvPr>
          <p:cNvSpPr>
            <a:spLocks noGrp="1"/>
          </p:cNvSpPr>
          <p:nvPr>
            <p:ph type="body" idx="1"/>
          </p:nvPr>
        </p:nvSpPr>
        <p:spPr>
          <a:xfrm>
            <a:off x="5190745" y="4933467"/>
            <a:ext cx="6869292" cy="1915878"/>
          </a:xfrm>
        </p:spPr>
        <p:txBody>
          <a:bodyPr>
            <a:normAutofit/>
          </a:bodyPr>
          <a:lstStyle/>
          <a:p>
            <a:r>
              <a:rPr lang="en-US" dirty="0">
                <a:solidFill>
                  <a:srgbClr val="7030A0"/>
                </a:solidFill>
              </a:rPr>
              <a:t>The coupling factor has an enhanced sensitivity to sin</a:t>
            </a:r>
            <a:r>
              <a:rPr lang="en-US" baseline="30000" dirty="0">
                <a:solidFill>
                  <a:srgbClr val="7030A0"/>
                </a:solidFill>
              </a:rPr>
              <a:t>2</a:t>
            </a:r>
            <a:r>
              <a:rPr lang="el-GR" dirty="0">
                <a:solidFill>
                  <a:srgbClr val="7030A0"/>
                </a:solidFill>
              </a:rPr>
              <a:t>θ</a:t>
            </a:r>
            <a:r>
              <a:rPr lang="en-US" baseline="-25000" dirty="0">
                <a:solidFill>
                  <a:srgbClr val="7030A0"/>
                </a:solidFill>
              </a:rPr>
              <a:t>W</a:t>
            </a:r>
            <a:r>
              <a:rPr lang="en-US" dirty="0">
                <a:solidFill>
                  <a:srgbClr val="7030A0"/>
                </a:solidFill>
              </a:rPr>
              <a:t> at the lepton-Z</a:t>
            </a:r>
            <a:r>
              <a:rPr lang="en-US" baseline="30000" dirty="0">
                <a:solidFill>
                  <a:srgbClr val="7030A0"/>
                </a:solidFill>
              </a:rPr>
              <a:t>0</a:t>
            </a:r>
            <a:r>
              <a:rPr lang="en-US" dirty="0">
                <a:solidFill>
                  <a:srgbClr val="7030A0"/>
                </a:solidFill>
              </a:rPr>
              <a:t> vertex: for  sin</a:t>
            </a:r>
            <a:r>
              <a:rPr lang="en-US" baseline="30000" dirty="0">
                <a:solidFill>
                  <a:srgbClr val="7030A0"/>
                </a:solidFill>
              </a:rPr>
              <a:t>2</a:t>
            </a:r>
            <a:r>
              <a:rPr lang="el-GR" dirty="0">
                <a:solidFill>
                  <a:srgbClr val="7030A0"/>
                </a:solidFill>
              </a:rPr>
              <a:t>θ</a:t>
            </a:r>
            <a:r>
              <a:rPr lang="en-US" baseline="-25000" dirty="0">
                <a:solidFill>
                  <a:srgbClr val="7030A0"/>
                </a:solidFill>
              </a:rPr>
              <a:t>W</a:t>
            </a:r>
            <a:r>
              <a:rPr lang="en-US" dirty="0">
                <a:solidFill>
                  <a:srgbClr val="7030A0"/>
                </a:solidFill>
              </a:rPr>
              <a:t> ~ 0.23 a 1% variation : </a:t>
            </a:r>
          </a:p>
          <a:p>
            <a:pPr marL="342900" indent="-342900">
              <a:buFont typeface="Arial" panose="020B0604020202020204" pitchFamily="34" charset="0"/>
              <a:buChar char="•"/>
            </a:pPr>
            <a:r>
              <a:rPr lang="en-US" dirty="0">
                <a:solidFill>
                  <a:srgbClr val="7030A0"/>
                </a:solidFill>
              </a:rPr>
              <a:t>changes lepton factor ( containing Q</a:t>
            </a:r>
            <a:r>
              <a:rPr lang="en-US" i="1" baseline="-25000" dirty="0">
                <a:solidFill>
                  <a:srgbClr val="7030A0"/>
                </a:solidFill>
                <a:latin typeface="Menlo" panose="020B0609030804020204" pitchFamily="49" charset="0"/>
                <a:ea typeface="Menlo" panose="020B0609030804020204" pitchFamily="49" charset="0"/>
                <a:cs typeface="Menlo" panose="020B0609030804020204" pitchFamily="49" charset="0"/>
              </a:rPr>
              <a:t>l </a:t>
            </a:r>
            <a:r>
              <a:rPr lang="en-US" dirty="0">
                <a:solidFill>
                  <a:srgbClr val="7030A0"/>
                </a:solidFill>
              </a:rPr>
              <a:t>) by about 8%</a:t>
            </a:r>
          </a:p>
          <a:p>
            <a:pPr marL="342900" indent="-342900">
              <a:buFont typeface="Arial" panose="020B0604020202020204" pitchFamily="34" charset="0"/>
              <a:buChar char="•"/>
            </a:pPr>
            <a:r>
              <a:rPr lang="en-US" dirty="0">
                <a:solidFill>
                  <a:srgbClr val="7030A0"/>
                </a:solidFill>
              </a:rPr>
              <a:t>changes quark factor ( containing </a:t>
            </a:r>
            <a:r>
              <a:rPr lang="en-US" dirty="0" err="1">
                <a:solidFill>
                  <a:srgbClr val="7030A0"/>
                </a:solidFill>
              </a:rPr>
              <a:t>Q</a:t>
            </a:r>
            <a:r>
              <a:rPr lang="en-US" i="1" baseline="-25000" dirty="0" err="1">
                <a:solidFill>
                  <a:srgbClr val="7030A0"/>
                </a:solidFill>
              </a:rPr>
              <a:t>q</a:t>
            </a:r>
            <a:r>
              <a:rPr lang="en-US" i="1" baseline="-25000" dirty="0">
                <a:solidFill>
                  <a:srgbClr val="7030A0"/>
                </a:solidFill>
              </a:rPr>
              <a:t> </a:t>
            </a:r>
            <a:r>
              <a:rPr lang="en-US" dirty="0">
                <a:solidFill>
                  <a:srgbClr val="7030A0"/>
                </a:solidFill>
              </a:rPr>
              <a:t>) by about 1.5%           ( 0.4%) for the u ( d or s ) quark.</a:t>
            </a:r>
          </a:p>
        </p:txBody>
      </p:sp>
      <p:sp>
        <p:nvSpPr>
          <p:cNvPr id="6" name="Slide Number Placeholder 5">
            <a:extLst>
              <a:ext uri="{FF2B5EF4-FFF2-40B4-BE49-F238E27FC236}">
                <a16:creationId xmlns:a16="http://schemas.microsoft.com/office/drawing/2014/main" id="{B1EA3BA8-25D3-6D0B-5E71-B591BFEC57DF}"/>
              </a:ext>
            </a:extLst>
          </p:cNvPr>
          <p:cNvSpPr>
            <a:spLocks noGrp="1"/>
          </p:cNvSpPr>
          <p:nvPr>
            <p:ph type="sldNum" sz="quarter" idx="12"/>
          </p:nvPr>
        </p:nvSpPr>
        <p:spPr>
          <a:xfrm>
            <a:off x="843702" y="2884507"/>
            <a:ext cx="1188298" cy="720332"/>
          </a:xfrm>
        </p:spPr>
        <p:txBody>
          <a:bodyPr/>
          <a:lstStyle/>
          <a:p>
            <a:fld id="{D5908317-8C7E-3F45-A2AB-4955D084FD39}" type="slidenum">
              <a:rPr lang="en-US" smtClean="0"/>
              <a:t>8</a:t>
            </a:fld>
            <a:endParaRPr lang="en-US" dirty="0"/>
          </a:p>
        </p:txBody>
      </p:sp>
      <p:sp>
        <p:nvSpPr>
          <p:cNvPr id="21" name="TextBox 20">
            <a:extLst>
              <a:ext uri="{FF2B5EF4-FFF2-40B4-BE49-F238E27FC236}">
                <a16:creationId xmlns:a16="http://schemas.microsoft.com/office/drawing/2014/main" id="{D078A7BB-F3D5-4735-EA9B-D00FE14A81FE}"/>
              </a:ext>
            </a:extLst>
          </p:cNvPr>
          <p:cNvSpPr txBox="1"/>
          <p:nvPr/>
        </p:nvSpPr>
        <p:spPr>
          <a:xfrm>
            <a:off x="451262" y="210641"/>
            <a:ext cx="11485528" cy="830997"/>
          </a:xfrm>
          <a:prstGeom prst="rect">
            <a:avLst/>
          </a:prstGeom>
          <a:noFill/>
        </p:spPr>
        <p:txBody>
          <a:bodyPr wrap="square">
            <a:spAutoFit/>
          </a:bodyPr>
          <a:lstStyle/>
          <a:p>
            <a:pPr algn="ctr"/>
            <a:r>
              <a:rPr lang="en-US" sz="4800" cap="none" dirty="0">
                <a:latin typeface="+mj-lt"/>
                <a:cs typeface="Arial" panose="020B0604020202020204" pitchFamily="34" charset="0"/>
              </a:rPr>
              <a:t>From Drell-Yan production of </a:t>
            </a:r>
            <a:r>
              <a:rPr lang="en-US" sz="4800" cap="none" dirty="0" err="1">
                <a:latin typeface="Arial" panose="020B0604020202020204" pitchFamily="34" charset="0"/>
                <a:cs typeface="Arial" panose="020B0604020202020204" pitchFamily="34" charset="0"/>
              </a:rPr>
              <a:t>e</a:t>
            </a:r>
            <a:r>
              <a:rPr lang="en-US" sz="4800" cap="none" baseline="30000" dirty="0" err="1">
                <a:latin typeface="Arial" panose="020B0604020202020204" pitchFamily="34" charset="0"/>
                <a:cs typeface="Arial" panose="020B0604020202020204" pitchFamily="34" charset="0"/>
              </a:rPr>
              <a:t>+</a:t>
            </a:r>
            <a:r>
              <a:rPr lang="en-US" sz="4800" cap="none" dirty="0" err="1">
                <a:latin typeface="Arial" panose="020B0604020202020204" pitchFamily="34" charset="0"/>
                <a:cs typeface="Arial" panose="020B0604020202020204" pitchFamily="34" charset="0"/>
              </a:rPr>
              <a:t>e</a:t>
            </a:r>
            <a:r>
              <a:rPr lang="en-US" sz="4800" cap="none" baseline="30000" dirty="0">
                <a:latin typeface="Arial" panose="020B0604020202020204" pitchFamily="34" charset="0"/>
                <a:cs typeface="Arial" panose="020B0604020202020204" pitchFamily="34" charset="0"/>
              </a:rPr>
              <a:t>-</a:t>
            </a:r>
            <a:r>
              <a:rPr lang="en-US" sz="4800" cap="none" dirty="0">
                <a:latin typeface="Arial" panose="020B0604020202020204" pitchFamily="34" charset="0"/>
                <a:cs typeface="Arial" panose="020B0604020202020204" pitchFamily="34" charset="0"/>
              </a:rPr>
              <a:t> &amp; </a:t>
            </a:r>
            <a:r>
              <a:rPr lang="en-US" sz="4800" cap="none" dirty="0" err="1">
                <a:latin typeface="Symbol" pitchFamily="2" charset="2"/>
                <a:cs typeface="Arial" panose="020B0604020202020204" pitchFamily="34" charset="0"/>
              </a:rPr>
              <a:t>m</a:t>
            </a:r>
            <a:r>
              <a:rPr lang="en-US" sz="4800" cap="none" baseline="30000" dirty="0" err="1">
                <a:latin typeface="Arial" panose="020B0604020202020204" pitchFamily="34" charset="0"/>
                <a:cs typeface="Arial" panose="020B0604020202020204" pitchFamily="34" charset="0"/>
              </a:rPr>
              <a:t>+</a:t>
            </a:r>
            <a:r>
              <a:rPr lang="en-US" sz="4800" cap="none" dirty="0" err="1">
                <a:latin typeface="Symbol" pitchFamily="2" charset="2"/>
                <a:cs typeface="Arial" panose="020B0604020202020204" pitchFamily="34" charset="0"/>
              </a:rPr>
              <a:t>m</a:t>
            </a:r>
            <a:r>
              <a:rPr lang="en-US" sz="4800" cap="none" baseline="30000" dirty="0">
                <a:latin typeface="Arial" panose="020B0604020202020204" pitchFamily="34" charset="0"/>
                <a:cs typeface="Arial" panose="020B0604020202020204" pitchFamily="34" charset="0"/>
              </a:rPr>
              <a:t>-</a:t>
            </a:r>
            <a:endParaRPr lang="en-US" sz="4800" cap="none" dirty="0">
              <a:latin typeface="+mj-lt"/>
              <a:cs typeface="Arial" panose="020B0604020202020204" pitchFamily="34" charset="0"/>
            </a:endParaRPr>
          </a:p>
        </p:txBody>
      </p:sp>
      <p:sp>
        <p:nvSpPr>
          <p:cNvPr id="22" name="Oval 21">
            <a:extLst>
              <a:ext uri="{FF2B5EF4-FFF2-40B4-BE49-F238E27FC236}">
                <a16:creationId xmlns:a16="http://schemas.microsoft.com/office/drawing/2014/main" id="{D486A11C-845D-1BFD-971F-3D7BFC926724}"/>
              </a:ext>
            </a:extLst>
          </p:cNvPr>
          <p:cNvSpPr/>
          <p:nvPr/>
        </p:nvSpPr>
        <p:spPr>
          <a:xfrm>
            <a:off x="620889" y="2138454"/>
            <a:ext cx="1614311" cy="177197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8">
            <a:extLst>
              <a:ext uri="{FF2B5EF4-FFF2-40B4-BE49-F238E27FC236}">
                <a16:creationId xmlns:a16="http://schemas.microsoft.com/office/drawing/2014/main" id="{85CD7479-B2E7-F136-0511-B3F2BE954565}"/>
              </a:ext>
            </a:extLst>
          </p:cNvPr>
          <p:cNvSpPr txBox="1">
            <a:spLocks/>
          </p:cNvSpPr>
          <p:nvPr/>
        </p:nvSpPr>
        <p:spPr>
          <a:xfrm>
            <a:off x="84665" y="4933467"/>
            <a:ext cx="5153378" cy="230832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200"/>
              </a:spcBef>
              <a:buClr>
                <a:schemeClr val="accent1">
                  <a:lumMod val="75000"/>
                </a:schemeClr>
              </a:buClr>
              <a:buSzPct val="85000"/>
              <a:buFont typeface="Wingdings" pitchFamily="2" charset="2"/>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None/>
              <a:defRPr sz="1400" kern="1200">
                <a:solidFill>
                  <a:schemeClr val="tx1">
                    <a:tint val="75000"/>
                  </a:schemeClr>
                </a:solidFill>
                <a:latin typeface="+mn-lt"/>
                <a:ea typeface="+mn-ea"/>
                <a:cs typeface="+mn-cs"/>
              </a:defRPr>
            </a:lvl9pPr>
          </a:lstStyle>
          <a:p>
            <a:r>
              <a:rPr lang="en-US" dirty="0">
                <a:solidFill>
                  <a:srgbClr val="0070C0"/>
                </a:solidFill>
              </a:rPr>
              <a:t>Vector and Axial components of the Z</a:t>
            </a:r>
            <a:r>
              <a:rPr lang="en-US" baseline="30000" dirty="0">
                <a:solidFill>
                  <a:srgbClr val="0070C0"/>
                </a:solidFill>
              </a:rPr>
              <a:t>0 </a:t>
            </a:r>
            <a:r>
              <a:rPr lang="en-US" dirty="0">
                <a:solidFill>
                  <a:srgbClr val="0070C0"/>
                </a:solidFill>
              </a:rPr>
              <a:t>couplings strength:</a:t>
            </a:r>
          </a:p>
        </p:txBody>
      </p:sp>
      <p:pic>
        <p:nvPicPr>
          <p:cNvPr id="25" name="Picture 24" descr="A mathematical equation with numbers&#10;&#10;Description automatically generated">
            <a:extLst>
              <a:ext uri="{FF2B5EF4-FFF2-40B4-BE49-F238E27FC236}">
                <a16:creationId xmlns:a16="http://schemas.microsoft.com/office/drawing/2014/main" id="{8219049B-8C1D-A87B-541F-DE8EE090C0F5}"/>
              </a:ext>
            </a:extLst>
          </p:cNvPr>
          <p:cNvPicPr>
            <a:picLocks noChangeAspect="1"/>
          </p:cNvPicPr>
          <p:nvPr/>
        </p:nvPicPr>
        <p:blipFill>
          <a:blip r:embed="rId2"/>
          <a:stretch>
            <a:fillRect/>
          </a:stretch>
        </p:blipFill>
        <p:spPr>
          <a:xfrm>
            <a:off x="367266" y="5692063"/>
            <a:ext cx="2251428" cy="566227"/>
          </a:xfrm>
          <a:prstGeom prst="rect">
            <a:avLst/>
          </a:prstGeom>
        </p:spPr>
      </p:pic>
      <p:pic>
        <p:nvPicPr>
          <p:cNvPr id="27" name="Picture 26" descr="A math equation with a few letters&#10;&#10;Description automatically generated with medium confidence">
            <a:extLst>
              <a:ext uri="{FF2B5EF4-FFF2-40B4-BE49-F238E27FC236}">
                <a16:creationId xmlns:a16="http://schemas.microsoft.com/office/drawing/2014/main" id="{323107AB-338B-0BE9-F814-17E5F84CC4F3}"/>
              </a:ext>
            </a:extLst>
          </p:cNvPr>
          <p:cNvPicPr>
            <a:picLocks noChangeAspect="1"/>
          </p:cNvPicPr>
          <p:nvPr/>
        </p:nvPicPr>
        <p:blipFill>
          <a:blip r:embed="rId3"/>
          <a:stretch>
            <a:fillRect/>
          </a:stretch>
        </p:blipFill>
        <p:spPr>
          <a:xfrm>
            <a:off x="3100010" y="5723564"/>
            <a:ext cx="1107670" cy="533400"/>
          </a:xfrm>
          <a:prstGeom prst="rect">
            <a:avLst/>
          </a:prstGeom>
        </p:spPr>
      </p:pic>
      <p:sp>
        <p:nvSpPr>
          <p:cNvPr id="29" name="TextBox 28">
            <a:extLst>
              <a:ext uri="{FF2B5EF4-FFF2-40B4-BE49-F238E27FC236}">
                <a16:creationId xmlns:a16="http://schemas.microsoft.com/office/drawing/2014/main" id="{39921ABB-265C-E3D0-C3D5-9F78DBAADBC0}"/>
              </a:ext>
            </a:extLst>
          </p:cNvPr>
          <p:cNvSpPr txBox="1"/>
          <p:nvPr/>
        </p:nvSpPr>
        <p:spPr>
          <a:xfrm>
            <a:off x="72176" y="6321182"/>
            <a:ext cx="5345291" cy="369332"/>
          </a:xfrm>
          <a:prstGeom prst="rect">
            <a:avLst/>
          </a:prstGeom>
          <a:noFill/>
        </p:spPr>
        <p:txBody>
          <a:bodyPr wrap="square">
            <a:spAutoFit/>
          </a:bodyPr>
          <a:lstStyle/>
          <a:p>
            <a:r>
              <a:rPr lang="en-US" dirty="0">
                <a:solidFill>
                  <a:srgbClr val="0070C0"/>
                </a:solidFill>
              </a:rPr>
              <a:t>where “ </a:t>
            </a:r>
            <a:r>
              <a:rPr lang="en-US" i="1" dirty="0">
                <a:solidFill>
                  <a:srgbClr val="0070C0"/>
                </a:solidFill>
              </a:rPr>
              <a:t>T </a:t>
            </a:r>
            <a:r>
              <a:rPr lang="en-US" dirty="0">
                <a:solidFill>
                  <a:srgbClr val="0070C0"/>
                </a:solidFill>
              </a:rPr>
              <a:t>” is  ½ (- ½) for + (-) charged fermions</a:t>
            </a:r>
          </a:p>
        </p:txBody>
      </p:sp>
      <p:sp>
        <p:nvSpPr>
          <p:cNvPr id="33" name="TextBox 32">
            <a:extLst>
              <a:ext uri="{FF2B5EF4-FFF2-40B4-BE49-F238E27FC236}">
                <a16:creationId xmlns:a16="http://schemas.microsoft.com/office/drawing/2014/main" id="{46FA6AD1-8435-EC96-2CE8-C2ED7C0C9323}"/>
              </a:ext>
            </a:extLst>
          </p:cNvPr>
          <p:cNvSpPr txBox="1"/>
          <p:nvPr/>
        </p:nvSpPr>
        <p:spPr>
          <a:xfrm>
            <a:off x="6357919" y="2604885"/>
            <a:ext cx="2975425" cy="523220"/>
          </a:xfrm>
          <a:prstGeom prst="rect">
            <a:avLst/>
          </a:prstGeom>
          <a:noFill/>
        </p:spPr>
        <p:txBody>
          <a:bodyPr wrap="square">
            <a:spAutoFit/>
          </a:bodyPr>
          <a:lstStyle/>
          <a:p>
            <a:r>
              <a:rPr lang="en-US" sz="2800" dirty="0">
                <a:solidFill>
                  <a:srgbClr val="00B050"/>
                </a:solidFill>
              </a:rPr>
              <a:t>Photon-fermion:</a:t>
            </a:r>
          </a:p>
        </p:txBody>
      </p:sp>
      <p:pic>
        <p:nvPicPr>
          <p:cNvPr id="10" name="Picture 9">
            <a:extLst>
              <a:ext uri="{FF2B5EF4-FFF2-40B4-BE49-F238E27FC236}">
                <a16:creationId xmlns:a16="http://schemas.microsoft.com/office/drawing/2014/main" id="{7FC83E44-6CAD-26CD-C9D1-92065D6A5C77}"/>
              </a:ext>
            </a:extLst>
          </p:cNvPr>
          <p:cNvPicPr>
            <a:picLocks noChangeAspect="1"/>
          </p:cNvPicPr>
          <p:nvPr/>
        </p:nvPicPr>
        <p:blipFill>
          <a:blip r:embed="rId4"/>
          <a:stretch>
            <a:fillRect/>
          </a:stretch>
        </p:blipFill>
        <p:spPr>
          <a:xfrm>
            <a:off x="968076" y="2429353"/>
            <a:ext cx="5134022" cy="1818711"/>
          </a:xfrm>
          <a:prstGeom prst="rect">
            <a:avLst/>
          </a:prstGeom>
        </p:spPr>
      </p:pic>
      <p:sp>
        <p:nvSpPr>
          <p:cNvPr id="17" name="Oval 16">
            <a:extLst>
              <a:ext uri="{FF2B5EF4-FFF2-40B4-BE49-F238E27FC236}">
                <a16:creationId xmlns:a16="http://schemas.microsoft.com/office/drawing/2014/main" id="{96B8D6DA-F3BA-F595-EEF7-0CEB9FDFC2B4}"/>
              </a:ext>
            </a:extLst>
          </p:cNvPr>
          <p:cNvSpPr/>
          <p:nvPr/>
        </p:nvSpPr>
        <p:spPr>
          <a:xfrm>
            <a:off x="1070467" y="2349121"/>
            <a:ext cx="234646" cy="18316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0510D3E7-7722-2F3F-DAB7-BBC265FC5C6C}"/>
              </a:ext>
            </a:extLst>
          </p:cNvPr>
          <p:cNvPicPr>
            <a:picLocks noChangeAspect="1"/>
          </p:cNvPicPr>
          <p:nvPr/>
        </p:nvPicPr>
        <p:blipFill>
          <a:blip r:embed="rId5"/>
          <a:stretch>
            <a:fillRect/>
          </a:stretch>
        </p:blipFill>
        <p:spPr>
          <a:xfrm>
            <a:off x="9471145" y="2651460"/>
            <a:ext cx="1801937" cy="429347"/>
          </a:xfrm>
          <a:prstGeom prst="rect">
            <a:avLst/>
          </a:prstGeom>
        </p:spPr>
      </p:pic>
      <p:sp>
        <p:nvSpPr>
          <p:cNvPr id="37" name="TextBox 36">
            <a:extLst>
              <a:ext uri="{FF2B5EF4-FFF2-40B4-BE49-F238E27FC236}">
                <a16:creationId xmlns:a16="http://schemas.microsoft.com/office/drawing/2014/main" id="{8D741076-5265-235C-077F-7F685EB392EC}"/>
              </a:ext>
            </a:extLst>
          </p:cNvPr>
          <p:cNvSpPr txBox="1"/>
          <p:nvPr/>
        </p:nvSpPr>
        <p:spPr>
          <a:xfrm>
            <a:off x="6411629" y="3488485"/>
            <a:ext cx="2160607" cy="523220"/>
          </a:xfrm>
          <a:prstGeom prst="rect">
            <a:avLst/>
          </a:prstGeom>
          <a:noFill/>
        </p:spPr>
        <p:txBody>
          <a:bodyPr wrap="square">
            <a:spAutoFit/>
          </a:bodyPr>
          <a:lstStyle/>
          <a:p>
            <a:r>
              <a:rPr lang="en-US" sz="2800" dirty="0">
                <a:solidFill>
                  <a:srgbClr val="00B050"/>
                </a:solidFill>
              </a:rPr>
              <a:t>Z</a:t>
            </a:r>
            <a:r>
              <a:rPr lang="en-US" sz="2800" baseline="30000" dirty="0">
                <a:solidFill>
                  <a:srgbClr val="00B050"/>
                </a:solidFill>
              </a:rPr>
              <a:t>0</a:t>
            </a:r>
            <a:r>
              <a:rPr lang="en-US" sz="2800" dirty="0">
                <a:solidFill>
                  <a:srgbClr val="00B050"/>
                </a:solidFill>
              </a:rPr>
              <a:t>-fermion:</a:t>
            </a:r>
          </a:p>
        </p:txBody>
      </p:sp>
      <p:pic>
        <p:nvPicPr>
          <p:cNvPr id="39" name="Picture 38" descr="A black and white math symbols&#10;&#10;Description automatically generated">
            <a:extLst>
              <a:ext uri="{FF2B5EF4-FFF2-40B4-BE49-F238E27FC236}">
                <a16:creationId xmlns:a16="http://schemas.microsoft.com/office/drawing/2014/main" id="{EA1B6660-4C93-7E0F-E49A-566E5F4F7A80}"/>
              </a:ext>
            </a:extLst>
          </p:cNvPr>
          <p:cNvPicPr>
            <a:picLocks noChangeAspect="1"/>
          </p:cNvPicPr>
          <p:nvPr/>
        </p:nvPicPr>
        <p:blipFill>
          <a:blip r:embed="rId6"/>
          <a:stretch>
            <a:fillRect/>
          </a:stretch>
        </p:blipFill>
        <p:spPr>
          <a:xfrm>
            <a:off x="8603333" y="3488485"/>
            <a:ext cx="2829263" cy="523220"/>
          </a:xfrm>
          <a:prstGeom prst="rect">
            <a:avLst/>
          </a:prstGeom>
        </p:spPr>
      </p:pic>
      <mc:AlternateContent xmlns:mc="http://schemas.openxmlformats.org/markup-compatibility/2006">
        <mc:Choice xmlns:a14="http://schemas.microsoft.com/office/drawing/2010/main" Requires="a14">
          <p:sp>
            <p:nvSpPr>
              <p:cNvPr id="42" name="TextBox 41">
                <a:extLst>
                  <a:ext uri="{FF2B5EF4-FFF2-40B4-BE49-F238E27FC236}">
                    <a16:creationId xmlns:a16="http://schemas.microsoft.com/office/drawing/2014/main" id="{2C4134AA-1B13-6BBD-C22B-2A9FC680035D}"/>
                  </a:ext>
                </a:extLst>
              </p:cNvPr>
              <p:cNvSpPr txBox="1"/>
              <p:nvPr/>
            </p:nvSpPr>
            <p:spPr>
              <a:xfrm>
                <a:off x="562041" y="1287653"/>
                <a:ext cx="11067917" cy="699615"/>
              </a:xfrm>
              <a:prstGeom prst="rect">
                <a:avLst/>
              </a:prstGeom>
              <a:noFill/>
              <a:ln>
                <a:solidFill>
                  <a:srgbClr val="002060"/>
                </a:solidFill>
              </a:ln>
            </p:spPr>
            <p:txBody>
              <a:bodyPr wrap="square">
                <a:spAutoFit/>
              </a:bodyPr>
              <a:lstStyle/>
              <a:p>
                <a:pPr algn="ctr"/>
                <a14:m>
                  <m:oMath xmlns:m="http://schemas.openxmlformats.org/officeDocument/2006/math">
                    <m:sSubSup>
                      <m:sSubSupPr>
                        <m:ctrlPr>
                          <a:rPr lang="en-US" sz="3200" i="1" smtClean="0">
                            <a:solidFill>
                              <a:srgbClr val="00B050"/>
                            </a:solidFill>
                            <a:latin typeface="+mj-lt"/>
                          </a:rPr>
                        </m:ctrlPr>
                      </m:sSubSupPr>
                      <m:e>
                        <m:r>
                          <m:rPr>
                            <m:sty m:val="p"/>
                          </m:rPr>
                          <a:rPr lang="en-US" sz="3200">
                            <a:solidFill>
                              <a:srgbClr val="00B050"/>
                            </a:solidFill>
                            <a:latin typeface="+mj-lt"/>
                          </a:rPr>
                          <m:t>sin</m:t>
                        </m:r>
                        <m:r>
                          <a:rPr lang="en-US" sz="3200" b="0" i="0" baseline="30000" smtClean="0">
                            <a:solidFill>
                              <a:srgbClr val="00B050"/>
                            </a:solidFill>
                            <a:latin typeface="+mj-lt"/>
                          </a:rPr>
                          <m:t>2</m:t>
                        </m:r>
                        <m:r>
                          <a:rPr lang="en-US" sz="3200" b="0" i="1" smtClean="0">
                            <a:solidFill>
                              <a:srgbClr val="00B050"/>
                            </a:solidFill>
                            <a:latin typeface="+mj-lt"/>
                          </a:rPr>
                          <m:t> </m:t>
                        </m:r>
                        <m:r>
                          <a:rPr lang="en-US" sz="3200" i="1" smtClean="0">
                            <a:solidFill>
                              <a:srgbClr val="00B050"/>
                            </a:solidFill>
                            <a:latin typeface="+mj-lt"/>
                            <a:ea typeface="Cambria Math" panose="02040503050406030204" pitchFamily="18" charset="0"/>
                          </a:rPr>
                          <m:t>𝜃</m:t>
                        </m:r>
                      </m:e>
                      <m:sub>
                        <m:r>
                          <a:rPr lang="en-US" sz="3200" b="0" i="1" smtClean="0">
                            <a:solidFill>
                              <a:srgbClr val="00B050"/>
                            </a:solidFill>
                            <a:latin typeface="+mj-lt"/>
                          </a:rPr>
                          <m:t>𝑒𝑓𝑓</m:t>
                        </m:r>
                      </m:sub>
                      <m:sup>
                        <m:r>
                          <a:rPr lang="en-US" sz="3200" b="0" i="1" smtClean="0">
                            <a:solidFill>
                              <a:srgbClr val="00B050"/>
                            </a:solidFill>
                            <a:latin typeface="+mj-lt"/>
                          </a:rPr>
                          <m:t>𝑙</m:t>
                        </m:r>
                      </m:sup>
                    </m:sSubSup>
                  </m:oMath>
                </a14:m>
                <a:r>
                  <a:rPr lang="en-US" sz="3200" dirty="0">
                    <a:solidFill>
                      <a:schemeClr val="tx1"/>
                    </a:solidFill>
                    <a:latin typeface="+mj-lt"/>
                  </a:rPr>
                  <a:t> = </a:t>
                </a:r>
                <a14:m>
                  <m:oMath xmlns:m="http://schemas.openxmlformats.org/officeDocument/2006/math">
                    <m:sSub>
                      <m:sSubPr>
                        <m:ctrlPr>
                          <a:rPr lang="en-US" sz="3200" i="1" smtClean="0">
                            <a:solidFill>
                              <a:srgbClr val="00B050"/>
                            </a:solidFill>
                            <a:latin typeface="+mj-lt"/>
                          </a:rPr>
                        </m:ctrlPr>
                      </m:sSubPr>
                      <m:e>
                        <m:r>
                          <a:rPr lang="en-US" sz="3200" i="1" smtClean="0">
                            <a:solidFill>
                              <a:srgbClr val="FF0000"/>
                            </a:solidFill>
                            <a:latin typeface="+mj-lt"/>
                          </a:rPr>
                          <m:t>𝑘</m:t>
                        </m:r>
                        <m:r>
                          <a:rPr lang="en-US" sz="3200" b="0" i="0" smtClean="0">
                            <a:solidFill>
                              <a:srgbClr val="00B050"/>
                            </a:solidFill>
                            <a:latin typeface="+mj-lt"/>
                          </a:rPr>
                          <m:t>  </m:t>
                        </m:r>
                        <m:r>
                          <m:rPr>
                            <m:sty m:val="p"/>
                          </m:rPr>
                          <a:rPr lang="en-US" sz="3200">
                            <a:solidFill>
                              <a:srgbClr val="00B050"/>
                            </a:solidFill>
                            <a:latin typeface="+mj-lt"/>
                          </a:rPr>
                          <m:t>sin</m:t>
                        </m:r>
                        <m:r>
                          <a:rPr lang="en-US" sz="3200" baseline="30000">
                            <a:solidFill>
                              <a:srgbClr val="00B050"/>
                            </a:solidFill>
                            <a:latin typeface="+mj-lt"/>
                          </a:rPr>
                          <m:t>2</m:t>
                        </m:r>
                        <m:r>
                          <a:rPr lang="en-US" sz="3200" i="1">
                            <a:solidFill>
                              <a:srgbClr val="00B050"/>
                            </a:solidFill>
                            <a:latin typeface="+mj-lt"/>
                            <a:ea typeface="Cambria Math" panose="02040503050406030204" pitchFamily="18" charset="0"/>
                          </a:rPr>
                          <m:t>𝜃</m:t>
                        </m:r>
                      </m:e>
                      <m:sub>
                        <m:r>
                          <a:rPr lang="en-US" sz="3200" i="1">
                            <a:solidFill>
                              <a:srgbClr val="00B050"/>
                            </a:solidFill>
                            <a:latin typeface="+mj-lt"/>
                          </a:rPr>
                          <m:t>𝑊</m:t>
                        </m:r>
                      </m:sub>
                    </m:sSub>
                    <m:r>
                      <a:rPr lang="en-US" sz="3200" b="0" i="1" smtClean="0">
                        <a:solidFill>
                          <a:schemeClr val="tx1"/>
                        </a:solidFill>
                        <a:latin typeface="+mj-lt"/>
                      </a:rPr>
                      <m:t>,  </m:t>
                    </m:r>
                    <m:r>
                      <m:rPr>
                        <m:sty m:val="p"/>
                      </m:rPr>
                      <a:rPr lang="en-US" sz="3200" b="0" i="0" smtClean="0">
                        <a:solidFill>
                          <a:schemeClr val="tx1"/>
                        </a:solidFill>
                        <a:latin typeface="+mj-lt"/>
                      </a:rPr>
                      <m:t>where</m:t>
                    </m:r>
                    <m:r>
                      <a:rPr lang="en-US" sz="3200" b="0" i="0" smtClean="0">
                        <a:solidFill>
                          <a:schemeClr val="tx1"/>
                        </a:solidFill>
                        <a:latin typeface="+mj-lt"/>
                      </a:rPr>
                      <m:t> </m:t>
                    </m:r>
                    <m:r>
                      <a:rPr lang="en-US" sz="3200" b="0" i="1" smtClean="0">
                        <a:solidFill>
                          <a:srgbClr val="FF0000"/>
                        </a:solidFill>
                        <a:latin typeface="+mj-lt"/>
                      </a:rPr>
                      <m:t>𝑘</m:t>
                    </m:r>
                    <m:r>
                      <a:rPr lang="en-US" sz="3200" b="0" i="1" smtClean="0">
                        <a:solidFill>
                          <a:srgbClr val="FF0000"/>
                        </a:solidFill>
                        <a:latin typeface="+mj-lt"/>
                      </a:rPr>
                      <m:t>=1+</m:t>
                    </m:r>
                    <m:r>
                      <m:rPr>
                        <m:sty m:val="p"/>
                      </m:rPr>
                      <a:rPr lang="el-GR" sz="3200" i="1" dirty="0" smtClean="0">
                        <a:solidFill>
                          <a:srgbClr val="FF0000"/>
                        </a:solidFill>
                        <a:latin typeface="Cambria Math" panose="02040503050406030204" pitchFamily="18" charset="0"/>
                        <a:ea typeface="Cambria Math" panose="02040503050406030204" pitchFamily="18" charset="0"/>
                      </a:rPr>
                      <m:t>Δ</m:t>
                    </m:r>
                    <m:r>
                      <a:rPr lang="en-US" sz="3200" b="0" i="1" smtClean="0">
                        <a:solidFill>
                          <a:srgbClr val="FF0000"/>
                        </a:solidFill>
                        <a:latin typeface="+mj-lt"/>
                      </a:rPr>
                      <m:t>𝑘</m:t>
                    </m:r>
                    <m:r>
                      <a:rPr lang="en-US" sz="3200" b="0" i="1" smtClean="0">
                        <a:solidFill>
                          <a:srgbClr val="FF0000"/>
                        </a:solidFill>
                        <a:latin typeface="+mj-lt"/>
                      </a:rPr>
                      <m:t>  </m:t>
                    </m:r>
                    <m:r>
                      <m:rPr>
                        <m:sty m:val="p"/>
                      </m:rPr>
                      <a:rPr lang="en-US" sz="3200" b="0" i="0" smtClean="0">
                        <a:solidFill>
                          <a:schemeClr val="tx1"/>
                        </a:solidFill>
                        <a:latin typeface="+mj-lt"/>
                      </a:rPr>
                      <m:t>contains</m:t>
                    </m:r>
                    <m:r>
                      <a:rPr lang="en-US" sz="3200" b="0" i="0" smtClean="0">
                        <a:solidFill>
                          <a:schemeClr val="tx1"/>
                        </a:solidFill>
                        <a:latin typeface="+mj-lt"/>
                      </a:rPr>
                      <m:t> </m:t>
                    </m:r>
                    <m:r>
                      <m:rPr>
                        <m:sty m:val="p"/>
                      </m:rPr>
                      <a:rPr lang="en-US" sz="3200" b="0" i="0" smtClean="0">
                        <a:solidFill>
                          <a:schemeClr val="tx1"/>
                        </a:solidFill>
                        <a:latin typeface="+mj-lt"/>
                      </a:rPr>
                      <m:t>corrections</m:t>
                    </m:r>
                  </m:oMath>
                </a14:m>
                <a:r>
                  <a:rPr lang="en-US" sz="3200" dirty="0">
                    <a:solidFill>
                      <a:schemeClr val="tx1"/>
                    </a:solidFill>
                    <a:latin typeface="+mj-lt"/>
                  </a:rPr>
                  <a:t> </a:t>
                </a:r>
              </a:p>
            </p:txBody>
          </p:sp>
        </mc:Choice>
        <mc:Fallback>
          <p:sp>
            <p:nvSpPr>
              <p:cNvPr id="42" name="TextBox 41">
                <a:extLst>
                  <a:ext uri="{FF2B5EF4-FFF2-40B4-BE49-F238E27FC236}">
                    <a16:creationId xmlns:a16="http://schemas.microsoft.com/office/drawing/2014/main" id="{2C4134AA-1B13-6BBD-C22B-2A9FC680035D}"/>
                  </a:ext>
                </a:extLst>
              </p:cNvPr>
              <p:cNvSpPr txBox="1">
                <a:spLocks noRot="1" noChangeAspect="1" noMove="1" noResize="1" noEditPoints="1" noAdjustHandles="1" noChangeArrowheads="1" noChangeShapeType="1" noTextEdit="1"/>
              </p:cNvSpPr>
              <p:nvPr/>
            </p:nvSpPr>
            <p:spPr>
              <a:xfrm>
                <a:off x="562041" y="1287653"/>
                <a:ext cx="11067917" cy="699615"/>
              </a:xfrm>
              <a:prstGeom prst="rect">
                <a:avLst/>
              </a:prstGeom>
              <a:blipFill>
                <a:blip r:embed="rId7"/>
                <a:stretch>
                  <a:fillRect t="-3509" b="-17544"/>
                </a:stretch>
              </a:blipFill>
              <a:ln>
                <a:solidFill>
                  <a:srgbClr val="002060"/>
                </a:solidFill>
              </a:ln>
            </p:spPr>
            <p:txBody>
              <a:bodyPr/>
              <a:lstStyle/>
              <a:p>
                <a:r>
                  <a:rPr lang="en-US">
                    <a:noFill/>
                  </a:rPr>
                  <a:t> </a:t>
                </a:r>
              </a:p>
            </p:txBody>
          </p:sp>
        </mc:Fallback>
      </mc:AlternateContent>
    </p:spTree>
    <p:extLst>
      <p:ext uri="{BB962C8B-B14F-4D97-AF65-F5344CB8AC3E}">
        <p14:creationId xmlns:p14="http://schemas.microsoft.com/office/powerpoint/2010/main" val="2463969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6F435-FAB8-83C0-BF3D-3B3BAFB3A9FA}"/>
            </a:ext>
          </a:extLst>
        </p:cNvPr>
        <p:cNvGrpSpPr/>
        <p:nvPr/>
      </p:nvGrpSpPr>
      <p:grpSpPr>
        <a:xfrm>
          <a:off x="0" y="0"/>
          <a:ext cx="0" cy="0"/>
          <a:chOff x="0" y="0"/>
          <a:chExt cx="0" cy="0"/>
        </a:xfrm>
      </p:grpSpPr>
      <p:pic>
        <p:nvPicPr>
          <p:cNvPr id="1030" name="Picture 6">
            <a:extLst>
              <a:ext uri="{FF2B5EF4-FFF2-40B4-BE49-F238E27FC236}">
                <a16:creationId xmlns:a16="http://schemas.microsoft.com/office/drawing/2014/main" id="{0B2CF4B9-5467-13E2-264D-22665475B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66" y="1571474"/>
            <a:ext cx="9704387" cy="5732437"/>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8B6541B7-7E1C-844C-F360-F907E99DAEF0}"/>
              </a:ext>
            </a:extLst>
          </p:cNvPr>
          <p:cNvSpPr/>
          <p:nvPr/>
        </p:nvSpPr>
        <p:spPr>
          <a:xfrm>
            <a:off x="3986050" y="2955245"/>
            <a:ext cx="1321749" cy="299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F1D88FD5-6298-BD32-8D85-F4C672976463}"/>
              </a:ext>
            </a:extLst>
          </p:cNvPr>
          <p:cNvSpPr/>
          <p:nvPr/>
        </p:nvSpPr>
        <p:spPr>
          <a:xfrm>
            <a:off x="2666997" y="2361406"/>
            <a:ext cx="1321749" cy="2995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EA592AD-E14D-3583-98C2-904FD210A59B}"/>
              </a:ext>
            </a:extLst>
          </p:cNvPr>
          <p:cNvSpPr txBox="1"/>
          <p:nvPr/>
        </p:nvSpPr>
        <p:spPr>
          <a:xfrm>
            <a:off x="1259542" y="4945828"/>
            <a:ext cx="3301440" cy="885673"/>
          </a:xfrm>
          <a:prstGeom prst="rect">
            <a:avLst/>
          </a:prstGeom>
          <a:solidFill>
            <a:schemeClr val="bg1"/>
          </a:solidFill>
        </p:spPr>
        <p:txBody>
          <a:bodyPr wrap="square" rtlCol="0">
            <a:spAutoFit/>
          </a:bodyPr>
          <a:lstStyle/>
          <a:p>
            <a:endParaRPr lang="en-US" dirty="0"/>
          </a:p>
        </p:txBody>
      </p:sp>
      <p:sp>
        <p:nvSpPr>
          <p:cNvPr id="49" name="TextBox 48">
            <a:extLst>
              <a:ext uri="{FF2B5EF4-FFF2-40B4-BE49-F238E27FC236}">
                <a16:creationId xmlns:a16="http://schemas.microsoft.com/office/drawing/2014/main" id="{EB26748C-08D8-C2A1-9BB7-286EC49C63FE}"/>
              </a:ext>
            </a:extLst>
          </p:cNvPr>
          <p:cNvSpPr txBox="1"/>
          <p:nvPr/>
        </p:nvSpPr>
        <p:spPr>
          <a:xfrm>
            <a:off x="4468717" y="1498353"/>
            <a:ext cx="2165873" cy="2597218"/>
          </a:xfrm>
          <a:prstGeom prst="rect">
            <a:avLst/>
          </a:prstGeom>
          <a:solidFill>
            <a:schemeClr val="bg1"/>
          </a:solidFill>
        </p:spPr>
        <p:txBody>
          <a:bodyPr wrap="square" rtlCol="0">
            <a:spAutoFit/>
          </a:bodyPr>
          <a:lstStyle/>
          <a:p>
            <a:endParaRPr lang="en-US" dirty="0"/>
          </a:p>
        </p:txBody>
      </p:sp>
      <p:sp>
        <p:nvSpPr>
          <p:cNvPr id="4" name="Date Placeholder 3">
            <a:extLst>
              <a:ext uri="{FF2B5EF4-FFF2-40B4-BE49-F238E27FC236}">
                <a16:creationId xmlns:a16="http://schemas.microsoft.com/office/drawing/2014/main" id="{B1DF6A66-8A30-07C1-78A9-64B3C0033386}"/>
              </a:ext>
            </a:extLst>
          </p:cNvPr>
          <p:cNvSpPr>
            <a:spLocks noGrp="1"/>
          </p:cNvSpPr>
          <p:nvPr>
            <p:ph type="dt" sz="half" idx="10"/>
          </p:nvPr>
        </p:nvSpPr>
        <p:spPr/>
        <p:txBody>
          <a:bodyPr/>
          <a:lstStyle/>
          <a:p>
            <a:r>
              <a:rPr lang="en-US"/>
              <a:t>11/6/2024</a:t>
            </a:r>
          </a:p>
        </p:txBody>
      </p:sp>
      <p:sp>
        <p:nvSpPr>
          <p:cNvPr id="6" name="Slide Number Placeholder 5">
            <a:extLst>
              <a:ext uri="{FF2B5EF4-FFF2-40B4-BE49-F238E27FC236}">
                <a16:creationId xmlns:a16="http://schemas.microsoft.com/office/drawing/2014/main" id="{F54C0950-6F6A-0D91-5029-56B06A875181}"/>
              </a:ext>
            </a:extLst>
          </p:cNvPr>
          <p:cNvSpPr>
            <a:spLocks noGrp="1"/>
          </p:cNvSpPr>
          <p:nvPr>
            <p:ph type="sldNum" sz="quarter" idx="12"/>
          </p:nvPr>
        </p:nvSpPr>
        <p:spPr/>
        <p:txBody>
          <a:bodyPr/>
          <a:lstStyle/>
          <a:p>
            <a:fld id="{D5908317-8C7E-3F45-A2AB-4955D084FD39}" type="slidenum">
              <a:rPr lang="en-US" smtClean="0"/>
              <a:t>9</a:t>
            </a:fld>
            <a:endParaRPr lang="en-US"/>
          </a:p>
        </p:txBody>
      </p:sp>
      <mc:AlternateContent xmlns:mc="http://schemas.openxmlformats.org/markup-compatibility/2006">
        <mc:Choice xmlns:a14="http://schemas.microsoft.com/office/drawing/2010/main" Requires="a14">
          <p:sp>
            <p:nvSpPr>
              <p:cNvPr id="7" name="Title 6">
                <a:extLst>
                  <a:ext uri="{FF2B5EF4-FFF2-40B4-BE49-F238E27FC236}">
                    <a16:creationId xmlns:a16="http://schemas.microsoft.com/office/drawing/2014/main" id="{D7379946-77D4-3B86-F4B2-CBC5C350A6E3}"/>
                  </a:ext>
                </a:extLst>
              </p:cNvPr>
              <p:cNvSpPr>
                <a:spLocks noGrp="1"/>
              </p:cNvSpPr>
              <p:nvPr>
                <p:ph type="title"/>
              </p:nvPr>
            </p:nvSpPr>
            <p:spPr>
              <a:xfrm>
                <a:off x="120396" y="-16394"/>
                <a:ext cx="11951208" cy="1609344"/>
              </a:xfrm>
            </p:spPr>
            <p:txBody>
              <a:bodyPr>
                <a:noAutofit/>
              </a:bodyPr>
              <a:lstStyle/>
              <a:p>
                <a:pPr algn="ctr"/>
                <a:r>
                  <a:rPr lang="en-US" sz="3600" dirty="0"/>
                  <a:t>forward-backward asymmetry, A</a:t>
                </a:r>
                <a:r>
                  <a:rPr lang="en-US" sz="3600" baseline="-25000" dirty="0"/>
                  <a:t>FB</a:t>
                </a:r>
                <a:r>
                  <a:rPr lang="en-US" sz="3600" dirty="0"/>
                  <a:t>, of the polar-angle of the lepton vs the </a:t>
                </a:r>
                <a:r>
                  <a:rPr lang="en-US" sz="3600" i="1" cap="none" dirty="0" err="1">
                    <a:latin typeface="Menlo" panose="020B0609030804020204" pitchFamily="49" charset="0"/>
                    <a:ea typeface="Menlo" panose="020B0609030804020204" pitchFamily="49" charset="0"/>
                    <a:cs typeface="Menlo" panose="020B0609030804020204" pitchFamily="49" charset="0"/>
                  </a:rPr>
                  <a:t>l</a:t>
                </a:r>
                <a:r>
                  <a:rPr lang="en-US" sz="3600" i="1" cap="none" baseline="30000" dirty="0" err="1">
                    <a:latin typeface="Menlo" panose="020B0609030804020204" pitchFamily="49" charset="0"/>
                    <a:ea typeface="Menlo" panose="020B0609030804020204" pitchFamily="49" charset="0"/>
                    <a:cs typeface="Menlo" panose="020B0609030804020204" pitchFamily="49" charset="0"/>
                  </a:rPr>
                  <a:t>+</a:t>
                </a:r>
                <a:r>
                  <a:rPr lang="en-US" sz="3600" i="1" cap="none" dirty="0" err="1">
                    <a:latin typeface="Menlo" panose="020B0609030804020204" pitchFamily="49" charset="0"/>
                    <a:ea typeface="Menlo" panose="020B0609030804020204" pitchFamily="49" charset="0"/>
                    <a:cs typeface="Menlo" panose="020B0609030804020204" pitchFamily="49" charset="0"/>
                  </a:rPr>
                  <a:t>l</a:t>
                </a:r>
                <a:r>
                  <a:rPr lang="en-US" sz="3600" i="1" cap="none" baseline="30000" dirty="0">
                    <a:latin typeface="Menlo" panose="020B0609030804020204" pitchFamily="49" charset="0"/>
                    <a:ea typeface="Menlo" panose="020B0609030804020204" pitchFamily="49" charset="0"/>
                    <a:cs typeface="Menlo" panose="020B0609030804020204" pitchFamily="49" charset="0"/>
                  </a:rPr>
                  <a:t>-</a:t>
                </a:r>
                <a:r>
                  <a:rPr lang="en-US" sz="3600" dirty="0"/>
                  <a:t> mass is used to measure </a:t>
                </a:r>
                <a14:m>
                  <m:oMath xmlns:m="http://schemas.openxmlformats.org/officeDocument/2006/math">
                    <m:sSubSup>
                      <m:sSubSupPr>
                        <m:ctrlPr>
                          <a:rPr lang="en-US" sz="3600" i="1" smtClean="0">
                            <a:solidFill>
                              <a:srgbClr val="00B050"/>
                            </a:solidFill>
                            <a:latin typeface="Cambria Math" panose="02040503050406030204" pitchFamily="18" charset="0"/>
                          </a:rPr>
                        </m:ctrlPr>
                      </m:sSubSupPr>
                      <m:e>
                        <m:r>
                          <m:rPr>
                            <m:sty m:val="p"/>
                          </m:rPr>
                          <a:rPr lang="en-US" sz="3600" cap="none" smtClean="0">
                            <a:solidFill>
                              <a:srgbClr val="00B050"/>
                            </a:solidFill>
                            <a:latin typeface="Cambria Math" panose="02040503050406030204" pitchFamily="18" charset="0"/>
                          </a:rPr>
                          <m:t>sin</m:t>
                        </m:r>
                        <m:r>
                          <a:rPr lang="en-US" sz="3600" b="0" i="0" baseline="30000" smtClean="0">
                            <a:solidFill>
                              <a:srgbClr val="00B050"/>
                            </a:solidFill>
                            <a:latin typeface="Cambria Math" panose="02040503050406030204" pitchFamily="18" charset="0"/>
                          </a:rPr>
                          <m:t>2</m:t>
                        </m:r>
                        <m:r>
                          <a:rPr lang="en-US" sz="3600" b="0" i="1" smtClean="0">
                            <a:solidFill>
                              <a:srgbClr val="00B050"/>
                            </a:solidFill>
                            <a:latin typeface="Cambria Math" panose="02040503050406030204" pitchFamily="18" charset="0"/>
                          </a:rPr>
                          <m:t> </m:t>
                        </m:r>
                        <m:r>
                          <a:rPr lang="en-US" sz="3600" i="1" smtClean="0">
                            <a:solidFill>
                              <a:srgbClr val="00B050"/>
                            </a:solidFill>
                            <a:latin typeface="Cambria Math" panose="02040503050406030204" pitchFamily="18" charset="0"/>
                            <a:ea typeface="Cambria Math" panose="02040503050406030204" pitchFamily="18" charset="0"/>
                          </a:rPr>
                          <m:t>𝜃</m:t>
                        </m:r>
                      </m:e>
                      <m:sub>
                        <m:r>
                          <a:rPr lang="en-US" sz="3600" b="0" i="1" smtClean="0">
                            <a:solidFill>
                              <a:srgbClr val="00B050"/>
                            </a:solidFill>
                            <a:latin typeface="Cambria Math" panose="02040503050406030204" pitchFamily="18" charset="0"/>
                          </a:rPr>
                          <m:t>𝑒𝑓𝑓</m:t>
                        </m:r>
                      </m:sub>
                      <m:sup>
                        <m:r>
                          <a:rPr lang="en-US" sz="3600" b="0" i="1" smtClean="0">
                            <a:solidFill>
                              <a:srgbClr val="00B050"/>
                            </a:solidFill>
                            <a:latin typeface="Cambria Math" panose="02040503050406030204" pitchFamily="18" charset="0"/>
                          </a:rPr>
                          <m:t>𝑙</m:t>
                        </m:r>
                      </m:sup>
                    </m:sSubSup>
                  </m:oMath>
                </a14:m>
                <a:endParaRPr lang="en-US" sz="4400" dirty="0"/>
              </a:p>
            </p:txBody>
          </p:sp>
        </mc:Choice>
        <mc:Fallback>
          <p:sp>
            <p:nvSpPr>
              <p:cNvPr id="7" name="Title 6">
                <a:extLst>
                  <a:ext uri="{FF2B5EF4-FFF2-40B4-BE49-F238E27FC236}">
                    <a16:creationId xmlns:a16="http://schemas.microsoft.com/office/drawing/2014/main" id="{D7379946-77D4-3B86-F4B2-CBC5C350A6E3}"/>
                  </a:ext>
                </a:extLst>
              </p:cNvPr>
              <p:cNvSpPr>
                <a:spLocks noGrp="1" noRot="1" noChangeAspect="1" noMove="1" noResize="1" noEditPoints="1" noAdjustHandles="1" noChangeArrowheads="1" noChangeShapeType="1" noTextEdit="1"/>
              </p:cNvSpPr>
              <p:nvPr>
                <p:ph type="title"/>
              </p:nvPr>
            </p:nvSpPr>
            <p:spPr>
              <a:xfrm>
                <a:off x="120396" y="-16394"/>
                <a:ext cx="11951208" cy="1609344"/>
              </a:xfrm>
              <a:blipFill>
                <a:blip r:embed="rId3"/>
                <a:stretch>
                  <a:fillRect/>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514EB9B7-269D-671B-27C4-A97A1E4413FB}"/>
              </a:ext>
            </a:extLst>
          </p:cNvPr>
          <p:cNvPicPr>
            <a:picLocks noChangeAspect="1"/>
          </p:cNvPicPr>
          <p:nvPr/>
        </p:nvPicPr>
        <p:blipFill>
          <a:blip r:embed="rId4"/>
          <a:stretch>
            <a:fillRect/>
          </a:stretch>
        </p:blipFill>
        <p:spPr>
          <a:xfrm>
            <a:off x="1547331" y="1967908"/>
            <a:ext cx="1408390" cy="692604"/>
          </a:xfrm>
          <a:prstGeom prst="rect">
            <a:avLst/>
          </a:prstGeom>
        </p:spPr>
      </p:pic>
      <p:sp>
        <p:nvSpPr>
          <p:cNvPr id="16" name="Rectangle 15">
            <a:extLst>
              <a:ext uri="{FF2B5EF4-FFF2-40B4-BE49-F238E27FC236}">
                <a16:creationId xmlns:a16="http://schemas.microsoft.com/office/drawing/2014/main" id="{4EE830EE-2557-251A-A896-F98FB25D9B67}"/>
              </a:ext>
            </a:extLst>
          </p:cNvPr>
          <p:cNvSpPr/>
          <p:nvPr/>
        </p:nvSpPr>
        <p:spPr>
          <a:xfrm flipH="1">
            <a:off x="1821129" y="1760419"/>
            <a:ext cx="584457" cy="415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Symbol" pitchFamily="2" charset="2"/>
              </a:rPr>
              <a:t>g</a:t>
            </a:r>
          </a:p>
        </p:txBody>
      </p:sp>
      <p:cxnSp>
        <p:nvCxnSpPr>
          <p:cNvPr id="17" name="Straight Connector 16">
            <a:extLst>
              <a:ext uri="{FF2B5EF4-FFF2-40B4-BE49-F238E27FC236}">
                <a16:creationId xmlns:a16="http://schemas.microsoft.com/office/drawing/2014/main" id="{B7AF3B38-C6C7-A16F-43EA-84B4A9513355}"/>
              </a:ext>
            </a:extLst>
          </p:cNvPr>
          <p:cNvCxnSpPr>
            <a:cxnSpLocks/>
          </p:cNvCxnSpPr>
          <p:nvPr/>
        </p:nvCxnSpPr>
        <p:spPr>
          <a:xfrm>
            <a:off x="2865867" y="1870044"/>
            <a:ext cx="0" cy="9202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4ACCD2D-BA68-C7CB-3E50-AE11747E9EEE}"/>
              </a:ext>
            </a:extLst>
          </p:cNvPr>
          <p:cNvCxnSpPr>
            <a:cxnSpLocks/>
          </p:cNvCxnSpPr>
          <p:nvPr/>
        </p:nvCxnSpPr>
        <p:spPr>
          <a:xfrm>
            <a:off x="1529062" y="1862708"/>
            <a:ext cx="0" cy="9202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9C1AB-347B-CC43-CCCA-D2AFAB0299EA}"/>
              </a:ext>
            </a:extLst>
          </p:cNvPr>
          <p:cNvSpPr txBox="1"/>
          <p:nvPr/>
        </p:nvSpPr>
        <p:spPr>
          <a:xfrm>
            <a:off x="2828639" y="1726724"/>
            <a:ext cx="252241" cy="461665"/>
          </a:xfrm>
          <a:prstGeom prst="rect">
            <a:avLst/>
          </a:prstGeom>
          <a:noFill/>
        </p:spPr>
        <p:txBody>
          <a:bodyPr wrap="square" rtlCol="0">
            <a:spAutoFit/>
          </a:bodyPr>
          <a:lstStyle/>
          <a:p>
            <a:r>
              <a:rPr lang="en-US" sz="2400" dirty="0">
                <a:solidFill>
                  <a:srgbClr val="7030A0"/>
                </a:solidFill>
              </a:rPr>
              <a:t>2</a:t>
            </a:r>
          </a:p>
        </p:txBody>
      </p:sp>
      <p:pic>
        <p:nvPicPr>
          <p:cNvPr id="22" name="Picture 21">
            <a:extLst>
              <a:ext uri="{FF2B5EF4-FFF2-40B4-BE49-F238E27FC236}">
                <a16:creationId xmlns:a16="http://schemas.microsoft.com/office/drawing/2014/main" id="{6BE846E9-FF5F-A4DF-AB38-C0DDC581222F}"/>
              </a:ext>
            </a:extLst>
          </p:cNvPr>
          <p:cNvPicPr>
            <a:picLocks noChangeAspect="1"/>
          </p:cNvPicPr>
          <p:nvPr/>
        </p:nvPicPr>
        <p:blipFill>
          <a:blip r:embed="rId4"/>
          <a:stretch>
            <a:fillRect/>
          </a:stretch>
        </p:blipFill>
        <p:spPr>
          <a:xfrm>
            <a:off x="2821632" y="5109733"/>
            <a:ext cx="1408390" cy="692604"/>
          </a:xfrm>
          <a:prstGeom prst="rect">
            <a:avLst/>
          </a:prstGeom>
        </p:spPr>
      </p:pic>
      <p:cxnSp>
        <p:nvCxnSpPr>
          <p:cNvPr id="24" name="Straight Connector 23">
            <a:extLst>
              <a:ext uri="{FF2B5EF4-FFF2-40B4-BE49-F238E27FC236}">
                <a16:creationId xmlns:a16="http://schemas.microsoft.com/office/drawing/2014/main" id="{84C0D4FF-63F7-ACA9-A3ED-7B3C58850E50}"/>
              </a:ext>
            </a:extLst>
          </p:cNvPr>
          <p:cNvCxnSpPr>
            <a:cxnSpLocks/>
          </p:cNvCxnSpPr>
          <p:nvPr/>
        </p:nvCxnSpPr>
        <p:spPr>
          <a:xfrm>
            <a:off x="4160006" y="4928192"/>
            <a:ext cx="0" cy="92021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D073752-3BAB-2966-B81B-30019317A201}"/>
              </a:ext>
            </a:extLst>
          </p:cNvPr>
          <p:cNvCxnSpPr>
            <a:cxnSpLocks/>
          </p:cNvCxnSpPr>
          <p:nvPr/>
        </p:nvCxnSpPr>
        <p:spPr>
          <a:xfrm>
            <a:off x="2756065" y="4902932"/>
            <a:ext cx="0" cy="92021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D82DA2D-FA2F-06F7-31A9-DA29F47C91D3}"/>
              </a:ext>
            </a:extLst>
          </p:cNvPr>
          <p:cNvSpPr/>
          <p:nvPr/>
        </p:nvSpPr>
        <p:spPr>
          <a:xfrm>
            <a:off x="3184286" y="5125499"/>
            <a:ext cx="680800" cy="1596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Z</a:t>
            </a:r>
            <a:r>
              <a:rPr lang="en-US" sz="1600" baseline="30000" dirty="0">
                <a:solidFill>
                  <a:schemeClr val="tx1"/>
                </a:solidFill>
              </a:rPr>
              <a:t>0</a:t>
            </a:r>
          </a:p>
        </p:txBody>
      </p:sp>
      <p:sp>
        <p:nvSpPr>
          <p:cNvPr id="28" name="TextBox 27">
            <a:extLst>
              <a:ext uri="{FF2B5EF4-FFF2-40B4-BE49-F238E27FC236}">
                <a16:creationId xmlns:a16="http://schemas.microsoft.com/office/drawing/2014/main" id="{36767F3C-0B8E-B19C-B522-0AE92D452962}"/>
              </a:ext>
            </a:extLst>
          </p:cNvPr>
          <p:cNvSpPr txBox="1"/>
          <p:nvPr/>
        </p:nvSpPr>
        <p:spPr>
          <a:xfrm flipH="1">
            <a:off x="4137428" y="4788905"/>
            <a:ext cx="513227" cy="461665"/>
          </a:xfrm>
          <a:prstGeom prst="rect">
            <a:avLst/>
          </a:prstGeom>
          <a:noFill/>
        </p:spPr>
        <p:txBody>
          <a:bodyPr wrap="square" rtlCol="0">
            <a:spAutoFit/>
          </a:bodyPr>
          <a:lstStyle/>
          <a:p>
            <a:r>
              <a:rPr lang="en-US" sz="2400" dirty="0">
                <a:solidFill>
                  <a:srgbClr val="00B050"/>
                </a:solidFill>
              </a:rPr>
              <a:t>2</a:t>
            </a:r>
          </a:p>
        </p:txBody>
      </p:sp>
      <p:pic>
        <p:nvPicPr>
          <p:cNvPr id="29" name="Picture 28">
            <a:extLst>
              <a:ext uri="{FF2B5EF4-FFF2-40B4-BE49-F238E27FC236}">
                <a16:creationId xmlns:a16="http://schemas.microsoft.com/office/drawing/2014/main" id="{154E1FC9-F306-0BBC-238E-83993AD555A5}"/>
              </a:ext>
            </a:extLst>
          </p:cNvPr>
          <p:cNvPicPr>
            <a:picLocks noChangeAspect="1"/>
          </p:cNvPicPr>
          <p:nvPr/>
        </p:nvPicPr>
        <p:blipFill>
          <a:blip r:embed="rId4"/>
          <a:stretch>
            <a:fillRect/>
          </a:stretch>
        </p:blipFill>
        <p:spPr>
          <a:xfrm>
            <a:off x="4700769" y="3030893"/>
            <a:ext cx="1650587" cy="811709"/>
          </a:xfrm>
          <a:prstGeom prst="rect">
            <a:avLst/>
          </a:prstGeom>
        </p:spPr>
      </p:pic>
      <p:sp>
        <p:nvSpPr>
          <p:cNvPr id="30" name="Rectangle 29">
            <a:extLst>
              <a:ext uri="{FF2B5EF4-FFF2-40B4-BE49-F238E27FC236}">
                <a16:creationId xmlns:a16="http://schemas.microsoft.com/office/drawing/2014/main" id="{910A42ED-D109-B1C4-E909-CEE78830E87D}"/>
              </a:ext>
            </a:extLst>
          </p:cNvPr>
          <p:cNvSpPr/>
          <p:nvPr/>
        </p:nvSpPr>
        <p:spPr>
          <a:xfrm>
            <a:off x="5105547" y="2885213"/>
            <a:ext cx="753525" cy="3421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Z</a:t>
            </a:r>
            <a:r>
              <a:rPr lang="en-US" baseline="30000" dirty="0">
                <a:solidFill>
                  <a:schemeClr val="tx1"/>
                </a:solidFill>
              </a:rPr>
              <a:t>0</a:t>
            </a:r>
          </a:p>
        </p:txBody>
      </p:sp>
      <p:pic>
        <p:nvPicPr>
          <p:cNvPr id="31" name="Picture 30">
            <a:extLst>
              <a:ext uri="{FF2B5EF4-FFF2-40B4-BE49-F238E27FC236}">
                <a16:creationId xmlns:a16="http://schemas.microsoft.com/office/drawing/2014/main" id="{7873BD0F-76F5-258E-CECF-E05B131DE58A}"/>
              </a:ext>
            </a:extLst>
          </p:cNvPr>
          <p:cNvPicPr>
            <a:picLocks noChangeAspect="1"/>
          </p:cNvPicPr>
          <p:nvPr/>
        </p:nvPicPr>
        <p:blipFill>
          <a:blip r:embed="rId4"/>
          <a:stretch>
            <a:fillRect/>
          </a:stretch>
        </p:blipFill>
        <p:spPr>
          <a:xfrm>
            <a:off x="4666676" y="1808776"/>
            <a:ext cx="1656266" cy="814502"/>
          </a:xfrm>
          <a:prstGeom prst="rect">
            <a:avLst/>
          </a:prstGeom>
        </p:spPr>
      </p:pic>
      <p:sp>
        <p:nvSpPr>
          <p:cNvPr id="32" name="Rectangle 31">
            <a:extLst>
              <a:ext uri="{FF2B5EF4-FFF2-40B4-BE49-F238E27FC236}">
                <a16:creationId xmlns:a16="http://schemas.microsoft.com/office/drawing/2014/main" id="{AFF3868B-2F6D-73B8-E628-0A4D7BAA8F2C}"/>
              </a:ext>
            </a:extLst>
          </p:cNvPr>
          <p:cNvSpPr/>
          <p:nvPr/>
        </p:nvSpPr>
        <p:spPr>
          <a:xfrm flipH="1">
            <a:off x="5058249" y="1713366"/>
            <a:ext cx="753525" cy="295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Symbol" pitchFamily="2" charset="2"/>
              </a:rPr>
              <a:t>g</a:t>
            </a:r>
          </a:p>
        </p:txBody>
      </p:sp>
      <p:cxnSp>
        <p:nvCxnSpPr>
          <p:cNvPr id="33" name="Straight Connector 32">
            <a:extLst>
              <a:ext uri="{FF2B5EF4-FFF2-40B4-BE49-F238E27FC236}">
                <a16:creationId xmlns:a16="http://schemas.microsoft.com/office/drawing/2014/main" id="{EAD229B4-7650-D043-1ABA-28A0086D70FB}"/>
              </a:ext>
            </a:extLst>
          </p:cNvPr>
          <p:cNvCxnSpPr>
            <a:cxnSpLocks/>
          </p:cNvCxnSpPr>
          <p:nvPr/>
        </p:nvCxnSpPr>
        <p:spPr>
          <a:xfrm>
            <a:off x="6213955" y="1697539"/>
            <a:ext cx="7719" cy="94370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69E4B81-94BA-46E3-6862-A8F9F7A47FD6}"/>
              </a:ext>
            </a:extLst>
          </p:cNvPr>
          <p:cNvCxnSpPr>
            <a:cxnSpLocks/>
          </p:cNvCxnSpPr>
          <p:nvPr/>
        </p:nvCxnSpPr>
        <p:spPr>
          <a:xfrm>
            <a:off x="4608660" y="1681834"/>
            <a:ext cx="0" cy="9729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6323AA0-C74B-DDCC-55FD-D02DC1D8097D}"/>
              </a:ext>
            </a:extLst>
          </p:cNvPr>
          <p:cNvCxnSpPr>
            <a:cxnSpLocks/>
          </p:cNvCxnSpPr>
          <p:nvPr/>
        </p:nvCxnSpPr>
        <p:spPr>
          <a:xfrm flipH="1">
            <a:off x="4628077" y="2913515"/>
            <a:ext cx="4565" cy="110669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05A6C4-0EAE-8C17-F6BE-F044F2DBA593}"/>
              </a:ext>
            </a:extLst>
          </p:cNvPr>
          <p:cNvCxnSpPr>
            <a:cxnSpLocks/>
          </p:cNvCxnSpPr>
          <p:nvPr/>
        </p:nvCxnSpPr>
        <p:spPr>
          <a:xfrm flipH="1">
            <a:off x="6228019" y="2936297"/>
            <a:ext cx="12975" cy="108391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D563226-ED32-1949-395F-77FBF4D789CA}"/>
              </a:ext>
            </a:extLst>
          </p:cNvPr>
          <p:cNvSpPr txBox="1"/>
          <p:nvPr/>
        </p:nvSpPr>
        <p:spPr>
          <a:xfrm>
            <a:off x="6202199" y="1445520"/>
            <a:ext cx="307509" cy="523220"/>
          </a:xfrm>
          <a:prstGeom prst="rect">
            <a:avLst/>
          </a:prstGeom>
          <a:noFill/>
        </p:spPr>
        <p:txBody>
          <a:bodyPr wrap="square" rtlCol="0">
            <a:spAutoFit/>
          </a:bodyPr>
          <a:lstStyle/>
          <a:p>
            <a:r>
              <a:rPr lang="en-US" sz="2800" dirty="0">
                <a:solidFill>
                  <a:srgbClr val="7030A0"/>
                </a:solidFill>
              </a:rPr>
              <a:t>2</a:t>
            </a:r>
          </a:p>
        </p:txBody>
      </p:sp>
      <p:sp>
        <p:nvSpPr>
          <p:cNvPr id="38" name="TextBox 37">
            <a:extLst>
              <a:ext uri="{FF2B5EF4-FFF2-40B4-BE49-F238E27FC236}">
                <a16:creationId xmlns:a16="http://schemas.microsoft.com/office/drawing/2014/main" id="{5AB6F09A-89C7-E60B-EDD8-3805E06C8553}"/>
              </a:ext>
            </a:extLst>
          </p:cNvPr>
          <p:cNvSpPr txBox="1"/>
          <p:nvPr/>
        </p:nvSpPr>
        <p:spPr>
          <a:xfrm>
            <a:off x="6208700" y="2780837"/>
            <a:ext cx="307509" cy="523220"/>
          </a:xfrm>
          <a:prstGeom prst="rect">
            <a:avLst/>
          </a:prstGeom>
          <a:noFill/>
        </p:spPr>
        <p:txBody>
          <a:bodyPr wrap="square" rtlCol="0">
            <a:spAutoFit/>
          </a:bodyPr>
          <a:lstStyle/>
          <a:p>
            <a:r>
              <a:rPr lang="en-US" sz="2800" dirty="0">
                <a:solidFill>
                  <a:srgbClr val="00B050"/>
                </a:solidFill>
              </a:rPr>
              <a:t>2</a:t>
            </a:r>
          </a:p>
        </p:txBody>
      </p:sp>
      <p:cxnSp>
        <p:nvCxnSpPr>
          <p:cNvPr id="39" name="Straight Connector 38">
            <a:extLst>
              <a:ext uri="{FF2B5EF4-FFF2-40B4-BE49-F238E27FC236}">
                <a16:creationId xmlns:a16="http://schemas.microsoft.com/office/drawing/2014/main" id="{00575FA6-0641-652C-01A3-7F47260DDF8C}"/>
              </a:ext>
            </a:extLst>
          </p:cNvPr>
          <p:cNvCxnSpPr>
            <a:cxnSpLocks/>
            <a:endCxn id="38" idx="0"/>
          </p:cNvCxnSpPr>
          <p:nvPr/>
        </p:nvCxnSpPr>
        <p:spPr>
          <a:xfrm>
            <a:off x="4426498" y="2780837"/>
            <a:ext cx="19359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0646D217-7933-B41C-936E-25EF13DBDB11}"/>
              </a:ext>
            </a:extLst>
          </p:cNvPr>
          <p:cNvSpPr/>
          <p:nvPr/>
        </p:nvSpPr>
        <p:spPr>
          <a:xfrm>
            <a:off x="4085823" y="3039501"/>
            <a:ext cx="443591" cy="3894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6B61BFA-EFAE-3E18-3C50-AE69ED337D40}"/>
              </a:ext>
            </a:extLst>
          </p:cNvPr>
          <p:cNvSpPr/>
          <p:nvPr/>
        </p:nvSpPr>
        <p:spPr>
          <a:xfrm>
            <a:off x="1569909" y="1860373"/>
            <a:ext cx="123814" cy="15886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E53CE5F3-F343-E4A4-CCA5-0F9427DD933A}"/>
              </a:ext>
            </a:extLst>
          </p:cNvPr>
          <p:cNvSpPr/>
          <p:nvPr/>
        </p:nvSpPr>
        <p:spPr>
          <a:xfrm>
            <a:off x="4642629" y="1694925"/>
            <a:ext cx="123814" cy="15886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5928F9F-589F-718C-6D1F-E0BD76D699D4}"/>
              </a:ext>
            </a:extLst>
          </p:cNvPr>
          <p:cNvSpPr/>
          <p:nvPr/>
        </p:nvSpPr>
        <p:spPr>
          <a:xfrm>
            <a:off x="4693428" y="2908480"/>
            <a:ext cx="123814" cy="15886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D4628AC-8374-954B-A835-32C18EE0CFD8}"/>
              </a:ext>
            </a:extLst>
          </p:cNvPr>
          <p:cNvSpPr/>
          <p:nvPr/>
        </p:nvSpPr>
        <p:spPr>
          <a:xfrm>
            <a:off x="2802540" y="5002571"/>
            <a:ext cx="123814" cy="158864"/>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10" descr="Parity Violation | Oz Amram">
            <a:extLst>
              <a:ext uri="{FF2B5EF4-FFF2-40B4-BE49-F238E27FC236}">
                <a16:creationId xmlns:a16="http://schemas.microsoft.com/office/drawing/2014/main" id="{1FC4798C-00C1-7CB5-94D9-CB96EFE776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356" y="4189651"/>
            <a:ext cx="5599841" cy="258368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2" descr="1st Year PhD Report Presentation">
            <a:extLst>
              <a:ext uri="{FF2B5EF4-FFF2-40B4-BE49-F238E27FC236}">
                <a16:creationId xmlns:a16="http://schemas.microsoft.com/office/drawing/2014/main" id="{ABCFFB29-A4F9-D0C9-BA85-0CF3FCD266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2527" y="1279451"/>
            <a:ext cx="4968624" cy="15175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031" descr="A math equation with black letters and numbers&#10;&#10;Description automatically generated">
            <a:extLst>
              <a:ext uri="{FF2B5EF4-FFF2-40B4-BE49-F238E27FC236}">
                <a16:creationId xmlns:a16="http://schemas.microsoft.com/office/drawing/2014/main" id="{64190564-B9ED-E528-1A1B-CD81B5C5492C}"/>
              </a:ext>
            </a:extLst>
          </p:cNvPr>
          <p:cNvPicPr>
            <a:picLocks noChangeAspect="1"/>
          </p:cNvPicPr>
          <p:nvPr/>
        </p:nvPicPr>
        <p:blipFill>
          <a:blip r:embed="rId7"/>
          <a:stretch>
            <a:fillRect/>
          </a:stretch>
        </p:blipFill>
        <p:spPr>
          <a:xfrm>
            <a:off x="6940061" y="2984261"/>
            <a:ext cx="3506864" cy="965200"/>
          </a:xfrm>
          <a:prstGeom prst="rect">
            <a:avLst/>
          </a:prstGeom>
          <a:ln w="38100">
            <a:solidFill>
              <a:srgbClr val="FF0000"/>
            </a:solidFill>
          </a:ln>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871BD92-A703-8E0D-AF62-17465F259033}"/>
                  </a:ext>
                </a:extLst>
              </p:cNvPr>
              <p:cNvSpPr txBox="1"/>
              <p:nvPr/>
            </p:nvSpPr>
            <p:spPr>
              <a:xfrm>
                <a:off x="10360257" y="3127836"/>
                <a:ext cx="1924893" cy="5312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2400" i="1" smtClean="0">
                              <a:solidFill>
                                <a:srgbClr val="00B050"/>
                              </a:solidFill>
                              <a:latin typeface="Cambria Math" panose="02040503050406030204" pitchFamily="18" charset="0"/>
                            </a:rPr>
                          </m:ctrlPr>
                        </m:sSubSupPr>
                        <m:e>
                          <m:r>
                            <a:rPr lang="en-US" sz="2400" b="0" i="0" smtClean="0">
                              <a:solidFill>
                                <a:srgbClr val="00B050"/>
                              </a:solidFill>
                              <a:latin typeface="Cambria Math" panose="02040503050406030204" pitchFamily="18" charset="0"/>
                            </a:rPr>
                            <m:t>→</m:t>
                          </m:r>
                          <m:r>
                            <m:rPr>
                              <m:sty m:val="p"/>
                            </m:rPr>
                            <a:rPr lang="en-US" sz="2400" cap="none" smtClean="0">
                              <a:solidFill>
                                <a:srgbClr val="00B050"/>
                              </a:solidFill>
                              <a:latin typeface="Cambria Math" panose="02040503050406030204" pitchFamily="18" charset="0"/>
                            </a:rPr>
                            <m:t>sin</m:t>
                          </m:r>
                          <m:r>
                            <a:rPr lang="en-US" sz="2400" b="0" i="0" baseline="30000" smtClean="0">
                              <a:solidFill>
                                <a:srgbClr val="00B050"/>
                              </a:solidFill>
                              <a:latin typeface="Cambria Math" panose="02040503050406030204" pitchFamily="18" charset="0"/>
                            </a:rPr>
                            <m:t>2</m:t>
                          </m:r>
                          <m:r>
                            <a:rPr lang="en-US" sz="2400" b="0" i="1" smtClean="0">
                              <a:solidFill>
                                <a:srgbClr val="00B050"/>
                              </a:solidFill>
                              <a:latin typeface="Cambria Math" panose="02040503050406030204" pitchFamily="18" charset="0"/>
                            </a:rPr>
                            <m:t> </m:t>
                          </m:r>
                          <m:r>
                            <a:rPr lang="en-US" sz="2400" i="1" smtClean="0">
                              <a:solidFill>
                                <a:srgbClr val="00B050"/>
                              </a:solidFill>
                              <a:latin typeface="Cambria Math" panose="02040503050406030204" pitchFamily="18" charset="0"/>
                              <a:ea typeface="Cambria Math" panose="02040503050406030204" pitchFamily="18" charset="0"/>
                            </a:rPr>
                            <m:t>𝜃</m:t>
                          </m:r>
                        </m:e>
                        <m:sub>
                          <m:r>
                            <a:rPr lang="en-US" sz="2400" b="0" i="1" smtClean="0">
                              <a:solidFill>
                                <a:srgbClr val="00B050"/>
                              </a:solidFill>
                              <a:latin typeface="Cambria Math" panose="02040503050406030204" pitchFamily="18" charset="0"/>
                            </a:rPr>
                            <m:t>𝑒𝑓𝑓</m:t>
                          </m:r>
                        </m:sub>
                        <m:sup>
                          <m:r>
                            <a:rPr lang="en-US" sz="2400" b="0" i="1" smtClean="0">
                              <a:solidFill>
                                <a:srgbClr val="00B050"/>
                              </a:solidFill>
                              <a:latin typeface="Cambria Math" panose="02040503050406030204" pitchFamily="18" charset="0"/>
                            </a:rPr>
                            <m:t>𝑙</m:t>
                          </m:r>
                        </m:sup>
                      </m:sSubSup>
                    </m:oMath>
                  </m:oMathPara>
                </a14:m>
                <a:endParaRPr lang="en-US" sz="2400" dirty="0"/>
              </a:p>
            </p:txBody>
          </p:sp>
        </mc:Choice>
        <mc:Fallback>
          <p:sp>
            <p:nvSpPr>
              <p:cNvPr id="8" name="TextBox 7">
                <a:extLst>
                  <a:ext uri="{FF2B5EF4-FFF2-40B4-BE49-F238E27FC236}">
                    <a16:creationId xmlns:a16="http://schemas.microsoft.com/office/drawing/2014/main" id="{0871BD92-A703-8E0D-AF62-17465F259033}"/>
                  </a:ext>
                </a:extLst>
              </p:cNvPr>
              <p:cNvSpPr txBox="1">
                <a:spLocks noRot="1" noChangeAspect="1" noMove="1" noResize="1" noEditPoints="1" noAdjustHandles="1" noChangeArrowheads="1" noChangeShapeType="1" noTextEdit="1"/>
              </p:cNvSpPr>
              <p:nvPr/>
            </p:nvSpPr>
            <p:spPr>
              <a:xfrm>
                <a:off x="10360257" y="3127836"/>
                <a:ext cx="1924893" cy="531236"/>
              </a:xfrm>
              <a:prstGeom prst="rect">
                <a:avLst/>
              </a:prstGeom>
              <a:blipFill>
                <a:blip r:embed="rId8"/>
                <a:stretch>
                  <a:fillRect b="-11905"/>
                </a:stretch>
              </a:blipFill>
            </p:spPr>
            <p:txBody>
              <a:bodyPr/>
              <a:lstStyle/>
              <a:p>
                <a:r>
                  <a:rPr lang="en-US">
                    <a:noFill/>
                  </a:rPr>
                  <a:t> </a:t>
                </a:r>
              </a:p>
            </p:txBody>
          </p:sp>
        </mc:Fallback>
      </mc:AlternateContent>
    </p:spTree>
    <p:extLst>
      <p:ext uri="{BB962C8B-B14F-4D97-AF65-F5344CB8AC3E}">
        <p14:creationId xmlns:p14="http://schemas.microsoft.com/office/powerpoint/2010/main" val="35852000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7B38B4D-99EB-C24F-925F-2A632B21C54D}">
  <we:reference id="4b785c87-866c-4bad-85d8-5d1ae467ac9a" version="3.14.3.0" store="EXCatalog" storeType="EXCatalog"/>
  <we:alternateReferences>
    <we:reference id="WA104381909" version="3.14.3.0" store="en-US" storeType="OMEX"/>
  </we:alternateReferences>
  <we:properties>
    <we:property name="EQUATION_HISTORY" value="&quot;[{\&quot;mathml\&quot;:\&quot;&lt;math style=\\\&quot;font-family:stix;font-size:16px;\\\&quot; xmlns=\\\&quot;http://www.w3.org/1998/Math/MathML\\\&quot;&gt;&lt;mstyle mathsize=\\\&quot;16px\\\&quot;&gt;&lt;mo&gt;&amp;#xB1;&lt;/mo&gt;&lt;/mstyle&gt;&lt;/math&gt;\&quot;,\&quot;base64Image\&quot;:\&quot;iVBORw0KGgoAAAANSUhEUgAAAFoAAAA7CAYAAAD7AJ39AAAACXBIWXMAAA7EAAAOxAGVKw4bAAAABGJhU0UAAAAyCPPDHgAAAJNJREFUeNrt2rEJgDAQhtEU4l6Ci7iTOwQsnM9Or5dYnpC8D/4FXnXFlfJvc+xubC8CDVqgQYMWaNACDRq0QIMWaNCgBRq0QL9aPwB62wkaNGjQoEGDBt0/tDsatECDFmjQoAUaNGjQoEELNGjQoEGDFmjQoEFnNMVqYxseSZIGyEsYaNCgQYMGDTqnJXYNsiMD9AE+FzmLZYGbUAAAAG90RVh0TWF0aE1MADxtYXRoIHhtbG5zPSJodHRwOi8vd3d3LnczLm9yZy8xOTk4L01hdGgvTWF0aE1MIj48bXN0eWxlIG1hdGhzaXplPSIxNnB4Ij48bW8+JiN4QjE7PC9tbz48L21zdHlsZT48L21hdGg+IcGJVQAAAABJRU5ErkJggg==\&quot;,\&quot;slideId\&quot;:388,\&quot;accessibleText\&quot;:\&quot;plus-or-minus\&quot;,\&quot;imageHeight\&quot;:6.378378378378378}]&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Berlin</Template>
  <TotalTime>37460</TotalTime>
  <Words>1799</Words>
  <Application>Microsoft Macintosh PowerPoint</Application>
  <PresentationFormat>Widescreen</PresentationFormat>
  <Paragraphs>325</Paragraphs>
  <Slides>39</Slides>
  <Notes>14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39</vt:i4>
      </vt:variant>
    </vt:vector>
  </HeadingPairs>
  <TitlesOfParts>
    <vt:vector size="54" baseType="lpstr">
      <vt:lpstr>Arial</vt:lpstr>
      <vt:lpstr>Calibri</vt:lpstr>
      <vt:lpstr>Cambria Math</vt:lpstr>
      <vt:lpstr>Courier New</vt:lpstr>
      <vt:lpstr>Helvetica</vt:lpstr>
      <vt:lpstr>Helvetica Neue</vt:lpstr>
      <vt:lpstr>Lucida Grande</vt:lpstr>
      <vt:lpstr>Menlo</vt:lpstr>
      <vt:lpstr>Rockwell</vt:lpstr>
      <vt:lpstr>Rockwell Condensed</vt:lpstr>
      <vt:lpstr>Rockwell Extra Bold</vt:lpstr>
      <vt:lpstr>Symbol</vt:lpstr>
      <vt:lpstr>Trebuchet MS</vt:lpstr>
      <vt:lpstr>Wingdings</vt:lpstr>
      <vt:lpstr>Wood Type</vt:lpstr>
      <vt:lpstr>PowerPoint Presentation</vt:lpstr>
      <vt:lpstr>Electroweak physics, then &amp; Now... </vt:lpstr>
      <vt:lpstr>Motivation for Precision Electroweak @ the LHC</vt:lpstr>
      <vt:lpstr>only Discussing 2024 Competitive or unique results </vt:lpstr>
      <vt:lpstr>PowerPoint Presentation</vt:lpstr>
      <vt:lpstr>LHC collisions:  kinematics</vt:lpstr>
      <vt:lpstr>PowerPoint Presentation</vt:lpstr>
      <vt:lpstr>PowerPoint Presentation</vt:lpstr>
      <vt:lpstr>forward-backward asymmetry, AFB, of the polar-angle of the lepton vs the l+l- mass is used to measure 〖sin2 θ〗_eff^l</vt:lpstr>
      <vt:lpstr>A4 : Parity violating coefficient of polarization components of the D.Y. Cross sections</vt:lpstr>
      <vt:lpstr>large uncertainty… due to Parton Distribution Functions of the proton</vt:lpstr>
      <vt:lpstr>PowerPoint Presentation</vt:lpstr>
      <vt:lpstr>Most recent CMS result @13 TeV 〖sin2 θ〗_eff^l</vt:lpstr>
      <vt:lpstr>〖sin2 θ〗_eff^l: Evidence of ongoing new era of  precision Electro-Weak measurements</vt:lpstr>
      <vt:lpstr>PowerPoint Presentation</vt:lpstr>
      <vt:lpstr>Hadron colliders deemed unsuited for  precise measurement given the  theoretical and experimental uncertainties</vt:lpstr>
      <vt:lpstr>Latest mW coming from CMS from two methods</vt:lpstr>
      <vt:lpstr>CMS mW result</vt:lpstr>
      <vt:lpstr>The Standard Model Appears to wins for now</vt:lpstr>
      <vt:lpstr>PowerPoint Presentation</vt:lpstr>
      <vt:lpstr>gg  tt:  g-2  of  the  t</vt:lpstr>
      <vt:lpstr>PowerPoint Presentation</vt:lpstr>
      <vt:lpstr>Lepton Universality</vt:lpstr>
      <vt:lpstr>Latest Lepton universality test</vt:lpstr>
      <vt:lpstr>W-boson hadronic decays</vt:lpstr>
      <vt:lpstr>PowerPoint Presentation</vt:lpstr>
      <vt:lpstr>Future:  Standard Model  (i) WLWL  WLWL     vanishes,  only   (ii) WTWT  WTWT        is present</vt:lpstr>
      <vt:lpstr>PowerPoint Presentation</vt:lpstr>
      <vt:lpstr>Vector boson Fusion and  vector Boson scattering topology</vt:lpstr>
      <vt:lpstr>PowerPoint Presentation</vt:lpstr>
      <vt:lpstr>Multibosons search for  New physics</vt:lpstr>
      <vt:lpstr>More on anomalous  couplings and SMEFT</vt:lpstr>
      <vt:lpstr>Dim-5 operators </vt:lpstr>
      <vt:lpstr>Ultimate test will come from Combination of Many Standard Model processes</vt:lpstr>
      <vt:lpstr>TriPle Gauge Couplings: Longitudinal polarization in ppWZ</vt:lpstr>
      <vt:lpstr>Triboson production:  1st observation of WZg &amp; WWg</vt:lpstr>
      <vt:lpstr>Vector Boson Scattering ppVVjj where V=W, Z, g</vt:lpstr>
      <vt:lpstr>Vector Boson  Scattering  pp Wgjj</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Quark</dc:title>
  <dc:subject/>
  <dc:creator>Microsoft Office User</dc:creator>
  <cp:keywords/>
  <dc:description/>
  <cp:lastModifiedBy>Mayda Velasco</cp:lastModifiedBy>
  <cp:revision>236</cp:revision>
  <cp:lastPrinted>2020-04-07T18:25:14Z</cp:lastPrinted>
  <dcterms:created xsi:type="dcterms:W3CDTF">2016-12-10T22:16:11Z</dcterms:created>
  <dcterms:modified xsi:type="dcterms:W3CDTF">2024-11-06T07:34:50Z</dcterms:modified>
  <cp:category/>
</cp:coreProperties>
</file>