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2" r:id="rId4"/>
    <p:sldMasterId id="2147483734" r:id="rId5"/>
    <p:sldMasterId id="2147483758" r:id="rId6"/>
    <p:sldMasterId id="2147483782" r:id="rId7"/>
    <p:sldMasterId id="2147483900" r:id="rId8"/>
    <p:sldMasterId id="2147483912" r:id="rId9"/>
    <p:sldMasterId id="2147483962" r:id="rId10"/>
    <p:sldMasterId id="2147484062" r:id="rId11"/>
    <p:sldMasterId id="2147484076" r:id="rId12"/>
    <p:sldMasterId id="2147484088" r:id="rId13"/>
    <p:sldMasterId id="2147484199" r:id="rId14"/>
    <p:sldMasterId id="2147484271" r:id="rId15"/>
    <p:sldMasterId id="2147484283" r:id="rId16"/>
    <p:sldMasterId id="2147484295" r:id="rId17"/>
    <p:sldMasterId id="2147484307" r:id="rId18"/>
    <p:sldMasterId id="2147484319" r:id="rId19"/>
    <p:sldMasterId id="2147484343" r:id="rId20"/>
    <p:sldMasterId id="2147484375" r:id="rId21"/>
  </p:sldMasterIdLst>
  <p:notesMasterIdLst>
    <p:notesMasterId r:id="rId90"/>
  </p:notesMasterIdLst>
  <p:sldIdLst>
    <p:sldId id="1217" r:id="rId22"/>
    <p:sldId id="1459" r:id="rId23"/>
    <p:sldId id="1379" r:id="rId24"/>
    <p:sldId id="1444" r:id="rId25"/>
    <p:sldId id="653" r:id="rId26"/>
    <p:sldId id="1002" r:id="rId27"/>
    <p:sldId id="1424" r:id="rId28"/>
    <p:sldId id="1405" r:id="rId29"/>
    <p:sldId id="497" r:id="rId30"/>
    <p:sldId id="304" r:id="rId31"/>
    <p:sldId id="1364" r:id="rId32"/>
    <p:sldId id="610" r:id="rId33"/>
    <p:sldId id="264" r:id="rId34"/>
    <p:sldId id="270" r:id="rId35"/>
    <p:sldId id="1102" r:id="rId36"/>
    <p:sldId id="1329" r:id="rId37"/>
    <p:sldId id="1386" r:id="rId38"/>
    <p:sldId id="1388" r:id="rId39"/>
    <p:sldId id="1391" r:id="rId40"/>
    <p:sldId id="1394" r:id="rId41"/>
    <p:sldId id="1395" r:id="rId42"/>
    <p:sldId id="1327" r:id="rId43"/>
    <p:sldId id="1447" r:id="rId44"/>
    <p:sldId id="1472" r:id="rId45"/>
    <p:sldId id="1474" r:id="rId46"/>
    <p:sldId id="1470" r:id="rId47"/>
    <p:sldId id="1477" r:id="rId48"/>
    <p:sldId id="1476" r:id="rId49"/>
    <p:sldId id="1478" r:id="rId50"/>
    <p:sldId id="1468" r:id="rId51"/>
    <p:sldId id="1469" r:id="rId52"/>
    <p:sldId id="1455" r:id="rId53"/>
    <p:sldId id="745" r:id="rId54"/>
    <p:sldId id="761" r:id="rId55"/>
    <p:sldId id="766" r:id="rId56"/>
    <p:sldId id="1448" r:id="rId57"/>
    <p:sldId id="1462" r:id="rId58"/>
    <p:sldId id="1461" r:id="rId59"/>
    <p:sldId id="1458" r:id="rId60"/>
    <p:sldId id="1494" r:id="rId61"/>
    <p:sldId id="1495" r:id="rId62"/>
    <p:sldId id="1370" r:id="rId63"/>
    <p:sldId id="1367" r:id="rId64"/>
    <p:sldId id="1354" r:id="rId65"/>
    <p:sldId id="1368" r:id="rId66"/>
    <p:sldId id="1357" r:id="rId67"/>
    <p:sldId id="1374" r:id="rId68"/>
    <p:sldId id="1456" r:id="rId69"/>
    <p:sldId id="1355" r:id="rId70"/>
    <p:sldId id="1333" r:id="rId71"/>
    <p:sldId id="1335" r:id="rId72"/>
    <p:sldId id="1339" r:id="rId73"/>
    <p:sldId id="1380" r:id="rId74"/>
    <p:sldId id="1381" r:id="rId75"/>
    <p:sldId id="1403" r:id="rId76"/>
    <p:sldId id="1413" r:id="rId77"/>
    <p:sldId id="1127" r:id="rId78"/>
    <p:sldId id="1487" r:id="rId79"/>
    <p:sldId id="1488" r:id="rId80"/>
    <p:sldId id="1436" r:id="rId81"/>
    <p:sldId id="1437" r:id="rId82"/>
    <p:sldId id="1438" r:id="rId83"/>
    <p:sldId id="1489" r:id="rId84"/>
    <p:sldId id="1490" r:id="rId85"/>
    <p:sldId id="1491" r:id="rId86"/>
    <p:sldId id="1492" r:id="rId87"/>
    <p:sldId id="1493" r:id="rId88"/>
    <p:sldId id="1454" r:id="rId8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DA0000"/>
    <a:srgbClr val="2B11AF"/>
    <a:srgbClr val="F91807"/>
    <a:srgbClr val="279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2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8ADD-2938-4DCD-B77C-CDEBA8CF58D2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7C6A2-DBAE-4781-A9BC-8E1CA7BE963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666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98B7EF07-9CF7-CCB3-C350-D5DEF97365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0FFE51-B392-4B9E-BC40-672537FEA5AF}" type="slidenum">
              <a:rPr lang="es-MX" altLang="es-MX" smtClean="0">
                <a:solidFill>
                  <a:srgbClr val="000000"/>
                </a:solidFill>
              </a:rPr>
              <a:pPr/>
              <a:t>7</a:t>
            </a:fld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619DB8DE-A9BA-F2FD-0F59-8537EE4211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C71D8C93-E4C2-F1AE-DD8C-B79497CE0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s-MX"/>
              <a:t>This essentially confirms the QCD phase transition in the phase diagram of QCD, which was conjectured shortly after the discovery of the asymptotic freedom on QCD.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9D05A365-93C0-8AD5-9C22-126FA66AC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25D106-1244-4AEA-9D60-36691D1D46DC}" type="slidenum">
              <a:rPr kumimoji="0" lang="es-MX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MX" alt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5AAE3291-D962-D188-B979-8926B00B4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C2DAED7E-762E-C5DD-BAA1-1675A484A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MX" alt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1E2BB-D33C-46E0-BF73-B64D6CF6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4F3FA3-73AF-4A55-8725-44DB3546A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400B62-865B-4100-A7B0-C64B07713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36160D-69B4-4CB1-890C-02AD4B36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4D529-B9D8-4B79-870A-721E31F6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10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9F377-1614-4F7E-8377-689166E9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D2D9E3-7A34-45F1-83CD-92758DF21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BCE87-1A07-47C0-BB65-0BC5945D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87A1D4-D03A-4773-B7A2-B98287A5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19B49B-C48F-4283-BF41-79D904DB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0131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7C9232-360D-F6D1-05E1-9E3C0886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144231-2ABB-4DD1-9970-5466A305FD12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D76519-6700-C3B7-4FDF-08DEFB02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FE5B4B-E3B6-463F-39AA-54038D05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9938C-B8B3-4586-B956-65E2D2B2D27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2478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5CCC0-73DB-A8C3-F2EF-9EC3F250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63C981-356D-45DB-A4AF-B069476588D5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18411A-D434-FCE6-ECB8-8253EBCC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4AA90E-41B8-3A4F-58E0-850A92FA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5F6B29-76FD-46C8-97EE-D3D157276BF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79489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E58A0E-CA4C-9F01-AB71-0BD9ECA2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4C928-CF94-45DB-9316-ED830A111DFF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9D79FB-6469-FC2B-F14E-8D190FB1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A902EE-5EBB-4DF0-38B5-12B731BE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99A243-6C20-451A-A4EB-54BE711E66F9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1091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AC89B42-194C-866A-8F90-AFD57C6E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6E7952-A74A-475D-B03F-AF7711627129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5ACAE11-62FA-93A3-E7EF-D5E14281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3C58CB3-C16B-1DFA-1E3E-4EB4BDCB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DE944F-281B-4EC3-B747-43E435F59B4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35861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07C00DF-AC5A-1D3E-4439-E84525DC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3D5FB9-9E5E-45F0-9B56-6A7338DD55A9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31C1C0D-01BB-C833-DF61-E82EF366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C330DDC-899F-44ED-E3A8-9ABE7849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B52F6F-7421-4B73-8FE1-84033FBCD01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904411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3281D7A-A53C-5222-B3DD-82620D43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803A2B-A1D5-44BD-975F-E675F81593B8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8C22E34-E01C-08CC-B798-2A9C34ED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BA9F756-7E2A-89A5-1733-3991D309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8ED6D6-38B4-49C1-8A78-2A5053F9FF6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647857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32241903-17D6-A47C-F38C-CFE7157F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5C4663-6409-4134-8766-B528C28E1A86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DCA3A916-3298-0260-0B04-4CB4C298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A9F84A42-46AF-68DA-51F6-5C5509C6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DFD24C-72F7-4FF2-B85F-6135784FD6D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973161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2789E419-5247-AE5E-D267-8175EB27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ABA6A3-C101-4ED2-987B-FF0E66C0BC4A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8A4EAE97-FC68-3BE0-F2A1-4723F800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EDECBAC2-4176-8288-BE80-AADE0C9E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24B623-47BA-4235-A685-0960C1B51AA3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106562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055B550-4207-596C-D20A-843D7956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3E141-1C3F-40A2-BF36-5A526852043B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02AE692F-7E25-3CD2-E64C-2D2E8768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27AC617F-95E8-8A72-4462-9D28B2BF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19A20D-B439-43F9-9913-45B1E385030F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114611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7DC9E51E-A8E9-5C79-E865-B1ABBBAE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A2AD57-2992-4516-BA12-1BFECE9FF3F8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FB9EE704-DBD7-A386-C2D7-A47D68FB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225066C6-48F0-EB4C-77BC-391595DF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E45225-6280-492B-B87C-312A2F83D22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1579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FC3BD-DBC1-49A4-9AFF-32E63B59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3FFF92-17EC-4D7D-885B-13050062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E26F07-B0FB-4FE2-B00A-6D4B9620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BF2E9-31F4-4F67-B462-5451E4A0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BD7EE-2B52-4C56-AB5F-E5F3B218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3025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3EB84424-D225-363E-CD17-E9975635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BD4A1D-613E-47DE-924F-AB80A5FCDAAB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22EF4640-76E8-6FB2-8249-883D69D0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894A3BB1-92FB-ACEC-3F09-C5A32F28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CC4B68-4C29-4FF9-90A8-EF8CE4B2EF14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410694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1240015A-2A57-7A28-5D1A-FAF4C3ED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52B1C-ED3D-47BF-89EF-B7D8924CEFB1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3544CD06-034F-50E8-4D16-B0CF66C5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561B0CA1-1C95-85E1-1BDA-B43E425D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3D4374-694F-4E0C-9E1C-345E71D451CB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914781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16F3A2C-C5FB-DE47-8E44-1F3B2BB3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0DB0CC-3D45-4FDA-8DB6-36B0A2ED497A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2236DF7-4E49-0D05-A61A-F746310B7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8C0A5F7-9178-876E-6CD9-292EFFB2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B18CE4-BB6B-42D0-9125-53DA77C255C9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337362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10D4AF1-4A1B-B8CB-72E8-198CE9A7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C68E40-63D5-4EA3-AE67-47B321178C4F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5ABBC5A-7B78-C638-3F01-DAD3A8B4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6010637-0000-9AA7-76DA-F32A8AC1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2F2902-76DA-4EBB-96D6-A2F6ED6558CC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906134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907BA7-62A1-270A-A474-CD530DB864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B7CF44-89A0-D75D-890C-55197C5B5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80EFA2-F562-1295-FD84-4D466998A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C1C3C-E6F3-48CB-8B41-809803A4C877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029764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BCAFF4-18D2-CF24-1443-F37BBC6AD4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86497-5178-83F5-961C-E8BA377E74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E22ED8-7B11-4C53-179A-74722E335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92A0-7F55-4FA1-A6D6-B7AF9592C86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763175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576874-6F53-920E-DA41-8C43EE93CF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2AFC32-5980-03D6-9A10-2C4192341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279D5-AB70-54BF-442C-693372F7A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D5CC6-7DEB-4EC4-A4DE-499CE412067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56805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3C0BB9-89B4-14BF-839A-7A2FBCFF7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D2C37-0467-3AF5-3425-6BC5931788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D2F782-84E6-481C-5DFB-9A56D87CD1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656B9-52F4-4FE4-A7F4-2344F8F30B2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389989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8B7E3A-18B5-24CD-0BB8-94B1FC21D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D04979-D52C-3A0B-C921-D31B7D043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44A1B8-62A6-476F-A8AF-81ADEA2A9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1F91-F6B5-4203-AF0E-BE12FB7B36B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370144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A99B11-D456-9544-7790-CBA288A96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4285DB-C7FB-9D97-B46F-7FEFA9A1F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01C117-38FC-933C-A2E2-FE94DA2AAE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5777-2C8D-434D-AFDA-55F31BCC2219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8475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4FB4E5-D8AD-4C59-B293-369F38D8C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7CA84F-DD86-415E-A125-559FCE154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1B22BA-C4E3-4184-8A4D-3F2B09F437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FBF387-5546-43D7-A35C-B587D74B62A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664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A4DD98-0240-D47B-08C2-E7805567A0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F7CF15-FDA1-8ECA-35F0-CDA31ABB3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C4BBE9-F0E7-C696-4165-6E9A7C2D5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68725-5E66-4484-BE79-D9A521906501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845814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2C7813-8D8F-ED70-FFA7-FCBD47E7C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10034A-E757-02C6-E54D-180B53478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11DD8-5B71-D2DE-ECAD-C637C0B88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F9F96-9F40-4C5E-BF62-5945556EE67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554352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87D04-9CD8-84B6-3B5A-C40982E33C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8123E-EE8C-3AF8-03A0-C438B09CCD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8B3AD8-42A6-A537-F796-9D8C0FD0B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289B8-F23E-49D3-9FCD-164F6C5186A3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269323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A5CD9B-317D-058F-F016-5E12300DD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16035-C150-C7C2-61E0-E378F3188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DB734-AD0C-5325-4391-51E7CCD41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21D33-D3EA-46F3-A932-6DC96DFAA029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741178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F09023-EF2B-532A-99C8-BBA8B7D67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29BEDC-EFC2-67DB-EA45-90F835DF7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C2BB28-C76C-0926-0F54-E841AA723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BA513-EE84-4B7F-87A1-3D2C4556757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6843543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5A05858-D1F5-B667-DF7A-289C829A8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09689EF-E0E3-EDEC-CFFE-CCD52FB84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38975C0-69D7-F319-339D-8B22DE6E34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D9FA7-2992-425A-9CC8-B6D114795BF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663716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AA1C7A-FCB0-7874-DA73-E37D91D11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5BC812-D74C-D4F8-6C41-7EB599208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9AC781-FED9-BAE3-02ED-2AE6CDA2AF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B0D49-FC70-4B3A-A2BD-4BFE9D70E50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854330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38D748-5FEB-C658-6660-3347D4D86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B09CD-7B43-FDCD-8112-7CFC5EE268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297834-2478-0D1E-409A-06C2C2971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954E-AE4C-4C07-9860-28EA2E2ADB6E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656596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7452CA-8560-F2BD-BE40-FF1D0AF8A2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BE7A8E-3F3C-0682-FD3B-3A612C233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A50D21-3C72-9DC6-8F70-2F502E31D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AC750-BE5F-4C62-A0DF-9D7F2C7E321F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031085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A30C73-6AD5-EDB8-3881-FCFFAABDA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F0DBB-E459-DA1E-0D8F-D00279E61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C805FB-484C-91DC-B8A9-ECACDE81C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767C1-6998-4D5F-94C8-653FED3BB6B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75696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BADBA-6248-4BA6-8F71-07ED507CB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B670C-B3E9-4F77-8AE4-47D336473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B89A90-B917-4C5C-A598-23C7BE1D9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5520716-E9D9-40CF-9C8D-6A71E8BF27E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9728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36B62-15C7-353E-FD26-6BF99E9E1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9D53F-A5E3-4431-1A14-A9D87BCEEC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F0C15-DAD1-20C0-A069-62E2CF0F5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3D3FA-D1F6-46F0-B0B7-490E731CFB30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979669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AA6680-D0A9-46C0-D412-4F5D98FF2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3F090F-FEBE-614D-5AD9-71869CCA0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9538E3-A2B8-3356-DA04-36D1787E2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D711-32C1-468F-B65B-39DF597DA37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772161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0C378C-9601-EFF3-19FD-C56CCB8C7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6BED4E6-12F9-E4BE-1432-F414EFA76C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3BF889-5899-8A79-34C3-F154A90FF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93648-D5D3-4F84-B7F8-E94D379115D1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957581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73817A-947D-B5D1-36C8-CDCEB338C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884F8B-A2BA-2F05-6BD5-03E37EEA31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A005F1-7FEF-2D2C-92E1-F065E63F6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1D2CA-96D2-4810-980E-A43EFA427D23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925532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2838E-88D1-1D9A-6405-12053A66B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335B9A-AA1C-2E80-9C7E-EB6A3373A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D0C94-E5C4-B622-652B-4133CFBCA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B7FE7-EA81-4191-A5D0-0DA6143BA853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8353011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3BE40-A6EF-934E-1D75-435A226E1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3B7A0-EC6E-BD9D-7EB0-0751FA8BA6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349AF-67C5-AE15-D2BC-CDAFA2D650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5A8F7-086D-41C6-9FD7-2AFC65DAE25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6706792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641670-DC4D-11C3-EBD1-E8D656BCA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D9AA82-30B6-FC0A-6429-57B241E4A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DCEE56-F994-6043-6B4E-BB839A53C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DE75B-8846-4EAA-947D-B134BEF611B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821261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222560-0DB5-7B34-60A4-EE5BE5858C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A4DB2-FE5E-D034-41ED-12F6BF4E0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AB120C-AA96-ECEF-A8CA-767B18D77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DC5D7-E19D-40A8-887A-00F6E0FA849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46110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56BB12-0EF6-43D6-8743-D3D778203D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1142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70F95-2677-475D-B446-AC171FA4F1E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5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FB2BBC-ACD7-4109-9EFF-6C144ED7CA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4C6F1A-99D5-4657-A365-D0BBFD0F9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29A393-BB3C-4691-8404-BDD0F6FE5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B5B16ED-D569-4C86-A509-60C5AD68875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85676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800859-B75B-4966-B20D-3005E658969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7611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1FD64F-1D99-4B35-8DA7-81727BA6DE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9546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5EE95E-2C0F-4313-9CB1-A97A6E1CF32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8755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3A6872-197F-4076-A66E-1B07E42C16D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7444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36BD0D-9C94-47E7-A146-D8B8B4F0A2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7393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025DA9-4890-4126-AD7C-B50DD35024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7520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A76F4-1E28-47AB-90EE-5943E136CC5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9547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D233F8-644C-48C2-97DD-53C31F33CE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1158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6178E2-EED1-4C60-BF6C-487E28E212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5728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FE37E8-CDE3-8EB8-7E78-A1C2C1FE1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11DB9-78FB-AF29-B93C-CAFEE141E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AF11F0-01B3-D62C-4F82-C28A8D9AB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0EE0AA4-20E0-4A32-B255-B06DE9CC2A8C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72595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DA9F2-2C81-4D95-AF7C-BCD32F90B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FF746-41E4-4669-BA7C-586BFE51B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14D44-CD9E-407B-8A5D-3FCA71EC5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500E4F-1626-4437-9989-91FEF84A374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2086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C9674C-E1DA-F9AB-BC65-CFD5BF270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8000CF-59DD-A7D3-D04C-7FAF4DE80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02EBF0-FBA7-268D-21DA-5BD830E568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C0DC9B1-4E05-412E-8BE9-0F5C2EFB2C97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429631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8E4B6-C132-6151-C9F2-53F6708FB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220286-BFEE-A0F0-F51A-33468CB398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715FA7-4B74-D930-DA11-420705951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0591A72-1E53-48AF-B362-DB5B32217541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497774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CA41E-D329-E611-0CC8-B72902F703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8D24A-5867-A471-7CD1-0EB281B7A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672F2-5F29-A95A-B940-A2A4753A7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82261E4-D3DB-4EA6-BE78-123AE11B8AEC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673244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D934F6-CB10-1105-02F3-930EAE060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A0904B-5437-B66C-40FE-5B3E807AC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8C67EC-D406-374D-A6AD-9C5C667367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1B10687-0EF8-471E-BDCA-05BA9944E726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232686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A00D4E-FCA3-0C50-48C0-CD19004A4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DDCCCD-524D-288A-0DA7-6D41C586F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DFE8D8-1E70-A087-904F-20857F7FC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3695E38-11D0-43FD-A474-DAF98E147D16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288869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3743FC-D895-E459-092D-97F06BA72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79468E-1FB5-C7F5-F718-85C49D5F2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777601-B512-FCE4-B12D-50D793DC3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7F2C37D-F06E-498D-81B6-63831F8F7AED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891959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CD8FB-F84E-8E1D-4E50-D4048B544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16908-5559-974D-9E5B-F2213BC20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349BD-5E0D-3024-BC4D-488042423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881A39-A467-42DF-A9CF-262E2258F9B7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951007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74591-F206-0AD5-C961-97EA7ED4E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F142F-5EAF-7203-15C6-493CC1D3F3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266CB-C736-77B5-5502-2A78B65DB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3B57C33-AFCA-4A59-866C-BE985DA6C96F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763352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1C6A69-97E5-9C63-A658-948005820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174C46-2114-E4C0-0F40-FC5844F90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BBF3B8-E1B3-94B3-D958-A3C190682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69E19D9-405E-40AB-8DBD-EB25FC21B5A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2785319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901144-699D-0035-0C19-1260CF49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65EBEA-F965-2821-E001-D9C09ECA24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191862-E421-91AB-47C5-BCD39F1D6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11E9F83-A92D-4CD8-8C1B-68FE991035CA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4594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5033F15-ABBA-4DB3-8E03-7DE93621E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C0D2B4-10BD-4458-ABD9-4DDA493FC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1D42BB-94DD-4510-A8E2-D6F6C4B38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7DBFD0-4BC3-4A47-870F-DDCDA534B1F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8374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51EA5-231F-A473-E3D8-B02D2BEDC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4B297D-5D22-DD52-3D73-E65FE76C7B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39BAB-3FA0-F072-0003-B1430D2E2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D5F629A-E3B4-4F1C-820F-AE24C771F03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27977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A84647-DFD3-F7BC-9051-B8556196D2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31A15-6B7C-3912-D7F2-890E0E339A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A144D-A9BD-9223-8AC7-2017AD50B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F38E953-A4C3-494D-9E0D-C1D319CC2E3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429928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45E28C-AFC4-EB6C-93FF-25F4219A70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3018B4-7FC9-6792-84FE-D113D50C3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3F4681-E333-B3AD-78DF-3CF3571CD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916D455-9105-445B-9177-612D0D5A7FB1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126501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D69D6-26CC-3695-60A3-6784772CA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2291C-CE93-ED39-42ED-967A4B25A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B1DAC-7DCA-50E0-DD4E-BC84D9B3D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9579138-3BBD-4FE9-8855-E986E81C955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974206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A02A8B-348E-D403-D964-82FADB31D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2F0357-92BA-B249-C1EF-2B361961AE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13FE2D-1E20-7155-6B10-93D8A3BF4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7C933E5-270A-482B-947E-4CC88E3511C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628433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5F6A2E-E938-4F97-1AAD-920EC0E55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01AAA4-1446-1114-236C-464973540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5AF5E3-6A0C-E16C-D158-C7CDB3BDB6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BCBD8D9-5D5D-4FAD-AC71-77454619FFF3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104633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EE8CD0-1E29-833F-6A6D-F0199F2B9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A1A966-E07B-365E-06E9-950CD1571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B459AA-D00C-6118-60C0-12AD1A1EB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48DDDDC-40EC-47C3-805B-9C619F9D9F6D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111955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67995-7D05-786A-F517-65C9E40B59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BEF56-A140-AD5B-1F99-0BAB48759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4CD78-9DD6-00CB-B343-30B5BFD563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7BC2F4B-0E86-4F1B-850A-F4C8E05E6F0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231799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EF3A0-42A9-252D-694E-BFD9303AF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072F2-1FBA-BEED-CFCC-2F0C63B9E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7C78F-AC37-6020-B20E-68E111C9F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2BDE220-802F-49D4-9040-B1A50335D9E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735756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8A2D2-CA80-9918-DBD1-32663048D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F17E5D-EF6C-7BE7-572D-F3199BEB00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D98816-85A5-8A85-7C9C-797F1A6DF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29A710-ED1E-47BD-9218-775174B3BBA6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44795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4359C2-81FF-468D-9BD7-542D2852B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4F64EF-734F-4EA6-946A-369280CF4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BE4733-A121-4526-AD1A-1B1BE66EE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F744EE6-94F8-471D-B9D8-046F1601AB7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78570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BE5D9-68EA-B788-4792-75FF85E3A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9D819-44BA-6F25-0885-0925F05C2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A54193-F6BD-36ED-2B98-817EDADA9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1D0F53-79EA-4037-83D5-0863E4A8386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741800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3DD6C3-4C4D-002B-5F31-9290F5FE0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4D73A9-2527-6BC2-299D-954133E844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9EA122-A9B9-38DB-CE44-F4901A70F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B1D24-6D3E-4D81-B2DD-1C47EC4C770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858237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9C0F0-469E-8E89-368B-DA12D0EB9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19BDE4-8BB7-6BEC-3733-B082A849F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05DCDC-DDA0-5398-AF20-B0EE5CB01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58CC8-156A-49A9-B3A9-B1A836CA8A59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94154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71CE70-B7F5-C744-ADF7-A7372F955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A58AE4-C598-0CE3-D53B-1F35A7A2D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4F7BBC-A82D-5EEA-6659-27BCD87CE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E9135-8412-4E73-871B-9DD01977C746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144352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C4902-AD2E-377B-D283-23FDA3DE7D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D7D51-E254-A0AA-E2E2-13460332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33DA0-D6D8-B973-9A85-EF4170E7A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248D9-84A0-4005-8ED0-28B8F5C372A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087749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8B4727-359B-2C1D-8C3F-CB54313FF6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C4E980-48DB-9AFF-37D6-C4AFEA5E82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ABC5A6-FB31-D5AE-1518-E94304CD4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230E8-AD86-4DB9-8075-DEFCE377F9BA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147924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B67230-073E-0157-4A04-F45CCF142E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084F86-6968-DCC8-378B-7B66C1A68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EB1ADB-9A75-0A01-913D-ECD046BA1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58430-CA6B-49B6-A179-79D29859B4E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400797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82E8C2-BFC3-1A53-47E0-9965698B6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63DA08-458A-684C-66DC-977F7DFD1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032784-C9C1-488B-8A14-29FC48F31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0938B-804E-4423-A440-4B72135FB4D7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2477769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4EB10-752B-89B7-E496-B5473D749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FCD78-AC44-071E-C85A-CEDC637A9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1233-4C26-8674-97A2-267F3E86C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76AE7-74A2-4B3C-9C4B-1500ED8D889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032924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D3126-F61B-F60E-A3A1-7D3211D51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D2521-111B-8EB0-B5A4-1AA5699E8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AC030-D00A-DFA8-B607-39EFAD924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75A14-91EC-49EC-B086-4B0DBFCF234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16999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5BD4DF-92B8-470F-888C-6A288DF06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B81B69-2AD1-4D07-9466-8D5EA6773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901DFA-DD0A-4462-9044-6E3B4C03F0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CFE716D-A6B3-4B8A-9B64-6E90C90BBFC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88752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23A4E9-370B-9D59-CCD1-789D6AF0A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519FC1-EF04-F0E1-B93B-60BA2B1147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D439AD-9BF8-0019-A4FE-EDB4872CE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3DBE6-ED23-4B67-BA87-0F31685E694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630845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CEED71-8805-F856-735A-6CDEA1619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4045F-5FBD-7074-2919-0CA2441E62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CC4EF1-15A0-B09A-0D90-18B76281C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FBD5D-F875-427A-AC6A-C3C731A7BE6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182333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862BA-E302-8E7B-77F9-BA25D795E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0962C-F201-6434-01E9-B02EA42A4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C2E5F1-E442-6A7D-7FFC-D5DCB380F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EF0-431F-4854-9913-C9F0B0B28E8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9977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AB13C3-3A35-B717-165D-4FBD369A16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8304F0-DD87-FA82-7F3F-C1850C1E6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D15CF6-0E61-72E3-0708-9CB9E1371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158B-43EA-4334-AC30-22BD6301336B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32449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791946-49B0-CB19-A86C-F0B15C4D5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E03B8C-AE70-6EE4-D251-55DB69B043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9D12F4-4000-A59C-6F45-041C08807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41DAB-D21D-4169-B6E7-78D5AD7493E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4543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BD587-2F8D-741A-0F0C-EC716F691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8B778-7B7D-6E20-6489-46693DA3C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85344-EB27-F00B-8C5D-4BAD0259F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513FC-B858-4712-9465-8DEA1BCCB5B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2710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B129D9-D2C5-5676-66EF-C8B583D5F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B66890-AB8A-2776-C024-23CEC8289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55BB64B-DE7A-8FE6-2913-B103CD3F4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F6947-D6C6-4AC5-A8F8-C308A71652A5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30086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D94040-D4C9-FBF8-9F4F-A6FE2C807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151B1B-ECFD-953F-FEA5-398A7F68F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002724-7C20-0428-5B05-2581B91D2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5858C-DF4F-4C3C-8014-50D7D42D21B5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49011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F5EFB8-BD17-FB45-35BD-C9AE621AF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AE7E55-20D0-A41A-A3CA-18ECED0955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E597E4-2C75-27CC-897D-1244AE800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E42BB-0139-4760-BC48-2EE18EF1AD5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283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29EA3-048B-8A84-A79E-AB85AFCC6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43658-DFF8-46AF-46A9-BCCA8051B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454BA0-BED8-8D41-C494-12B7BADD2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FAF00-954B-4D98-93AA-4B051EE257DD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329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C6388-7E94-4FF6-BC3B-906C4D737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4DD05-62B6-4D3D-A1BC-2E31910D5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BD51D-3DEA-4BC1-9B0A-0B92BFD88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C7DD09-46C6-4099-80D7-E7AEF2F9CA6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4237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717827-849F-5420-DDD1-851F6B59A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951A6-67BA-8190-9C74-6D86A83A6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31941-69CA-F742-673B-3A37B6D58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CD353-65BD-4D38-B95A-3A0464730D6B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90678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B1FACB-EC25-B088-F7E1-9AE8F67F4C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4CD6E-3E51-7BB7-E387-5FAFAF0B9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B5D21A-DBB8-E300-AFAC-706C9A471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7BC54-705D-40E9-B9CF-4CB4E1C45845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29322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580FA5-F668-85DF-ED47-431BFF3FD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54D169-0793-98B3-2133-36FF416E8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1F16F-2D13-77CC-606D-9AA70F9A7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A951D-29D9-4F1B-B64F-2F9D5FBE2C9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740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7CB950-D786-20FF-79BC-985BB2DB7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56DBC9-68FD-72D8-9B06-5F0B2CBB5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395ED1-0049-62CC-4434-685960BF72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E5DBB-4AE1-4298-858D-D7A80EC2DD1C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1124722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5550C8-408A-78D7-0777-082E799F5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E512EF-7095-E61E-945E-98E102EDC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E4A011-22A0-13ED-A8EB-C14A8620F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38934-E390-46D7-81C1-9B579F1C6D44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141537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AEA46-B5F5-9BE4-DBC5-5B8EC1BE4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CA67BC-F6AD-97F7-5B66-B4A18BFED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AB9AAE-5F40-0B11-48C2-AFD363BAF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4A0C3-C23E-430B-B034-DE629EA3602F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621334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C47C8-4432-E66A-F224-A13C8FDAF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C6C9AE-F607-B854-93E9-1B902B389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EF463-1555-6E8F-C47C-81010133B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84E6E-F1E3-45C5-A15F-253730136B40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081046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26763C-F878-4B82-E7C1-AD3F4FAE1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C12D41-D814-6BD3-DACC-D9123C243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11C262-7DF2-F715-AC1E-E55D4C433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90BF-8181-4399-9F9D-9FFD1FAB26B4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609808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AE4A71-ACE0-E403-BBDC-F16C09242C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A4D394-F038-9689-6F4F-E6A74580A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C833DB-D26A-A620-56FE-1B8793623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80F8C-4228-4D95-8286-E55C5173586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176269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34CB79-E8A1-D115-AD5A-24A98F16A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B405A1-C713-A922-7F2D-14163A9E2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3B39A0-B2D8-B2F3-B4A4-A9ABEA7DB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B46A6-B93C-4E2F-B0AF-063B22288B00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608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52B64-ED22-4E70-81F4-64BFE80E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DFBC02-D960-4F58-A6C1-15096C56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89B61A-71F9-44BB-8379-F012F993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73A89-0A9D-4DD4-8DEA-B611390C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51722-7434-4748-A5E5-AB1111B4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43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10C09-1D38-4825-8695-BA2EC17EF0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709C9-7DF4-4D85-B329-C68FA1AA04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A77AE-4674-44B6-B0E1-00AB012669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CA5EFC8-D6EA-4076-83BA-52B88486C759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697327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6D7FE-B638-8429-9235-1015ABE76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2EB97-DA7B-1392-4133-0B1E4268F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846AC5-6751-6A44-3A9C-469B1F522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47C8C-CADA-4297-8AC7-D34ED1736400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046491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D09D5-A488-DCD6-8E73-F052AD8BF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835F7-A149-04CB-2D51-2E611B34E5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2B0A83-3F75-A2BF-E2AF-97A7A0A67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DB906-9E17-4082-8349-B56952601B4C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434267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A8788C-A69D-D416-4709-82865B3E3E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54901E-50AD-E0DD-8EB5-F4B95121B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E95B6F-2F10-C706-715E-9E5E54D23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28B29-DF25-4BDB-BC00-03876B1F839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5500966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456C59-C842-ECCE-A116-297FF6A66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E625F7-6C1F-C4DB-F4BE-CA95240CA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C1618-7C33-8F75-447D-3E9C6B9B3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98A0-6D1D-4EA1-BB3D-9AFD4C64A2D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964860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6311F9-2F8A-98CD-F574-F3C0BD85E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46E66-5848-CD4C-0CFE-64DC6BC5A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0F3641-501D-7134-BAA3-ED40C3902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F92F3-8B84-472E-AA60-76BD782C90F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7032827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4071E2-7902-1795-DBBA-90E0D8E11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2BC43-02FA-A118-963F-67CCE5D61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D9996F-2582-5BE2-E562-50E133E18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E6FE-022C-458E-930B-96DC8B061A6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3256446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FCB7D-FB62-B5C9-BDB5-E163DD8DE0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DA1EF2-9F33-3599-3817-E0382377C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C16CC-7013-50C7-F688-A8DDA2314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A345-F643-4816-A15A-646F9F54003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710991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0BBCA-4466-8E5A-70F2-8C4E0CCEA4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FAE54-BBD1-9219-83F1-2C8858448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E364C-FD85-1118-7137-A56B9FC4D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B2F2-CF78-4FD7-AA4B-7AF0CBDB9D0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518859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B21FA4-F1A1-E880-C189-E0132DA609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6C7A04-570A-C5B0-6345-01210EC9B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F09C8C-4251-4A7F-9D53-C1DAFD9C7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E70FC-970E-4634-9BE0-8EBC765A9CE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682699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8598FF-F31C-C1F1-564B-922A7E207F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40DAD6-1F7B-B2B8-1CA4-28136BFE0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F12A35-2369-A183-1793-D8923B26C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7F9E-50C3-416E-954C-6A5FFB2CA07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40523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00F68-FF97-4475-98B0-622D9D701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6F9A9-8066-4D5F-84AD-827133822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77BD95-F62D-4F13-8946-5085B5FD3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7B8118-D6B1-48BF-AFA4-EDF2F83CDBA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9364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1517F8-6F25-8F0F-556F-28228E86F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5062E5-A77B-EF43-DB8E-31A9AC1CCC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5F5036-19E9-C0DF-9DB8-AF31F6CF9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3BC72-1B92-4562-B29E-2FDCE520C37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5675324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77085-FCEC-4ED9-5D6F-9CFB2CCB2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13A67-5719-D18A-CC9A-E231E1B07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C5BE08-70CB-9639-6451-7801DEB0F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C8FC-75A6-4A22-9552-87D776B5A43F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005946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FB14E-59F5-0F71-03B2-626621BE5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0897F-91B0-90D9-A15F-C21409E89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136F4-14C9-2AB1-A109-87E7C7067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11E84-388C-4E6B-AE24-43E5DD16867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924291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33C85B-4BD3-9E92-8ADD-899372C11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6342B-9300-0171-EC85-2C2BACB0A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63E699-E1B1-1D5B-1F79-B721AC472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A7AF3-4EDB-4417-8BFD-DB3946F0627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431309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98E90-E372-D680-F20A-E0AD66D5D8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0A242C-45F5-30FC-64D8-1F18C01FF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7756E8-D928-21DB-61B4-C095A5EFB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79E58-C746-4289-84AF-2263A40DA803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649986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D6A7C4-819A-D2DD-F8DE-35CD998362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AE5E46-660B-8645-F834-FA2293850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F57694-CABB-D2A9-EB40-8C86215FA0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5E607-8422-4362-9CF9-0C6827F5374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942399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D28F5-A274-D1B9-BD82-D9E32A33A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DA9156-2430-EFB6-C9DB-886B9D958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D26AE5-5197-8965-128D-E4A202DFD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050B8-2DF1-4255-AA1F-FF36D7195C87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328328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632E9C-B588-5A23-9002-3CF2DC5569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EF216F-7963-F87C-8345-514A896D2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ED4277-BDF5-1B3B-0605-64FE48DE8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48715-DDF1-467A-A212-4E683AC6C32F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601754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F0E89-E097-070E-8160-FA5ECB24C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48BFE9-47BB-C5A6-BF62-BBED47615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1FFAA-122F-B19A-B673-70FBD45E26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7CEA4-7EAF-498D-8932-9D1966BE8FD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962718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AB0A95-81F1-2C90-1284-D1F62F019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54701D-D450-EEFC-95BB-AA06B582F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2C43CB-573C-8394-8A3B-4675A3D24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7E62C-8FBF-44AA-A9AC-A3BB52FB99F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45163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6642D-D022-4784-BD8D-F44C6256F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2184-6E56-406D-9A30-81F7DE9FD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821E5-32D8-4F78-BDA8-E75F72861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53706-88C7-4DC9-AA10-04E397F6FE9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39202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E9AC56-0791-E603-B68C-E163CFD87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B40B55-BA18-C24A-60EA-4654DA72EE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5FCFA1-E740-1517-9C74-42A005ADF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456F4-61B3-4508-B3EB-5432F237674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475898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25F89A8-21FF-0412-5B0B-CCD43DF7B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C3AE1B-792D-EB4D-0AB9-18275AC2C4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DE02BB-F50C-42B1-D9FB-C8F365C61C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9F634-5FCC-47F7-BA14-BA82341BEE1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312686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0B7BB6-87F7-35E8-1DED-5041FBD71B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CDAA1-B6A9-7940-0169-AFA204885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27DAD-23A9-E458-CEA1-71B94334A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0E488-C972-460C-923A-724EFEAE7A5B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8252734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4A302-398D-833B-391E-2485B9DDB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B8BAC-4C26-4C26-2DAB-02BF8787A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9DD51-CB2C-E3AE-1C31-5573423AB1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8761B-10CD-43ED-B67A-6CC6C269966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9794375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01D06-5980-FE89-CAA7-2E5FCFCB5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FA4165-8B4D-3A22-4F6C-8B8617536E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79C6F1-180D-4A38-E040-6D263689B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4A6D4-92B7-45C4-83F5-4E8D5608080A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8418394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92EDF2-8C3B-A540-C889-B4B18C860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AE689D-CB24-F887-1AFA-A3A48EEF6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AA553D-4B9F-3C48-4D28-8FDB0FB60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46E29-C82B-45C5-94B0-1C97C06D0839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573645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059816-D626-D774-7609-4288E08940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80C323-9A47-7927-5D78-B73E4BFEC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E0C466-F385-54AF-DA5F-6501CB3EA3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96EFCD-1026-4D44-95B8-31E7F5916871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968723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D4603-E366-B5DF-6988-8BA19725D9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17E1F4-00B6-7D6F-04BC-A1332BCAA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2CF61-9BCA-9866-9015-48BA65AEE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AB69B-E6C5-4905-9E38-0910B009326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242620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C584C-3F1F-4E34-AD63-F8AB1DAD9C5A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859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CACBF-87E2-4AE2-BBD6-9541DC4E0D49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18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ABB332-469B-409D-9FAF-3AF8D2B7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F3E68-9C62-4B3F-8A97-FF0A3FCB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893A85-FD05-4F56-8DBE-82D2357C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2F02853-6AAE-4F13-9E62-02868992DA32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0485241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4204E-EBDE-409F-A0B3-20F58615C429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1283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9DE2-3CCC-430B-924A-2F3749D56A8C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548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AACE7-4991-49DA-BD08-8DD0058E8B7E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7563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908C6-4972-43A5-95E4-6C4DF5BC34F5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445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64113-FFE1-43DB-B85C-CF728E789D36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6170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13E4A-C72D-44D8-A591-81747F6D1FBD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1392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F4410-3C7D-41EE-A697-1171A145CD88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3685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67BB-C824-46D4-8E4B-BD027BC3E270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521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42E5B-0F40-49A5-8AA0-5341689B1314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4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32ED99-71EC-4E6B-8C5F-44C11FA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441D47-3F5A-4B51-8390-55B2FB3F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A51D80-46C1-4191-8201-81B517F3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DA0AE67-E168-4C48-AE30-047DBC2F81B2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3149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7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B699E2-0775-42AF-83CE-DC225A22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F65A7-3F9F-4396-ABD4-389BA4B7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EFC0A8-9765-4FF3-AEFB-660ACAD0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40AD10F-293B-4D29-9982-5CFEB0420055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49010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F4F1C2-835E-4A26-91BF-833F2EF7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98C208-8637-41B7-9FA0-C5DE8F80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A05261-3819-48EA-986A-6F59B7B0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EBFC361-03B3-44AB-8380-6EC7805A14B7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04405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DAF841-4980-4017-B9C2-567EE3B8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7AAF1C-3899-4CE0-9194-75D2B643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5B6163-BD45-430A-9E62-58219AD8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AAF86AC-A546-4C9D-8C13-F63196C80BFA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6983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3D84C3-DF56-49A0-A7F4-BAEC6DE4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62C5FDF-54EB-42B5-A329-BAEE38E7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A6366F-64E5-4731-9C22-E854BE33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64ACD66-DA09-45AC-A423-45DB34FF8C6A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65347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273539-137B-40EB-86EA-5D116B5F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6E4309-96E2-43B9-9AC2-558131F0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95EDE6-2308-4FA8-BC41-67E1B380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586049F-8683-4302-949E-442A743A3989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514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3ECCA-5A5E-4502-9BC5-D84784FC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4B00CC-221D-45E3-A844-97F1AD0EE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E0FC0D-5AA4-4440-9660-CEE072F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C2C32D-54FB-4F7C-9ED7-AA83D7D2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307122-FCC3-4DC2-A75E-F892EDF6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0833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2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79C7A2-4AB9-4CB6-B3BD-36F3908A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D013C7-FDA5-489B-9312-EFAAB9D5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EDBFFD-8BE2-4F8A-BFFE-014E15F4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32D9CDC-BFDD-4E94-9CEC-CF21C4D0A4F4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03384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2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1D6A74-6E12-47BE-94C4-6BF9446E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66A661-6C1C-4FD9-9B67-7F4F5379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3606E4-4663-4F16-9B67-3560660F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7EC4FD-A7F8-4282-B5E3-AF4054B678B9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8970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162F0B-781E-4808-BBDA-8CD9B95C0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237D50-8CD4-4361-87D0-F5ACF646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0CBA-4F4A-44CB-B940-E7D24571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0E94523-3F30-4271-AD25-C9E5A3FD8DA1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9956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E4CD18-0300-4518-99A7-D16C1613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DBA184-88E4-465D-9638-9B005798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BD5ACF-C764-4C03-A2BE-ACB71FCA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4CDE495-0525-4890-A210-2B26606E4DD0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18787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9D12919-766E-4707-B597-81E6597C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827ABA86-4A26-45D2-99DC-737A0485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C5031E24-DC81-46A6-AAC7-ACEDE852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979CFC-B3B3-4943-AE0F-EEC3437BD769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6189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92A1CC-9D6F-451F-9826-D9596DE6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D249DC-6695-4FE6-A048-06444A88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0EED54-266B-4528-8A98-FE010BF1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8A739B7-4FFF-4D8D-A050-BE620D737FB6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275324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DE86AD-48B2-4A0D-9496-5D4AF0F3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62F6-6065-4B7F-9878-88BAAF64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347B6D-1759-4023-89F1-1640A17A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E1BE827-057D-42B6-8770-8412151B9C7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65688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83C445-4B9D-4256-A23F-D62C7512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B5E4E2-2E8B-43E9-9E0B-3D9A3032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8B32A-836D-4079-87A8-4E787148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AC49667-B6A0-4F4C-8281-A269996B90B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01209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3AD6-FBE4-4698-8261-53670266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988A1-A7E4-413E-9B69-E3DABAE9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09C6E-AFDC-480B-942F-D4315961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3D45272-18BF-498A-A0BF-901118F6A634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79709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25B218-2832-414D-BE88-F21FB634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F9DBDC-45D2-4C7E-9540-5324D6C5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1B6AAB-74FA-49B6-9C89-CB9F42F0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82D175E-69D7-4E50-81AA-14BB81176F19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8358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5C590-3B4D-4ED8-90C3-AD6FA8EA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AD56BE-8CFA-4ADD-B1D6-7CD722E1D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29E5B3-4FB5-40BA-B74A-42E71B2D5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0E960D-50AC-4263-BBE0-001C936D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7D4B7B-43BA-42EB-BA0C-495D97C9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53EA7D-C1E7-459D-8E9A-F9CE3FB7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0367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C02184-B41A-436E-8384-A1B4007E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0A3903-A9A1-4FD1-946A-707767CE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323312-648D-4FCE-A904-12AB9ACA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4908298-BAFA-48E2-8EA8-BF05FBC966A4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86093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88EA0-3811-431E-B274-34A0D74F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2EDD9D9-E2FB-4D0F-B34B-9F00BBE8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8755A0-BE0F-4DCF-B994-1EEAD504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45966BED-F660-464C-B14F-CDA6704BEB0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24680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7A9A8D-94A4-496B-BABC-3473E036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DC87F5-998E-47F9-93A5-DA7DD0B9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1EE8A-EBAA-4F0A-919E-CED8A691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5BEA440-A896-460B-AD82-172680328B9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1854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FDA091-864D-41F1-8848-146DBA8D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98B8E1-00C0-49B1-8BBC-0E4B9A24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3573C2-1EB3-4EC8-BEA3-31E5C395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41EE8AF-BA8B-40A1-B376-59DA7770169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0172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009BF2-BDF0-47A3-B16E-2825CA08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5EE612-AD1D-41F9-8AED-ACA7DC3A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C1849A-335E-4A3B-A822-6AC990C9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C5F93590-459A-4A05-826D-81D5FE612697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90134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F347EB-AEE8-4316-A8E8-A4CF50D72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1E69E0-D073-46F6-B849-4E274D6D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83424-B56C-4D1D-877A-5D1D368AE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9CC56C0-8E0C-4AED-BD90-D166914609C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2017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66E15E-9A31-4C28-866C-B6F6A36B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4117B-C36F-448B-A64A-4645522B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2239A3-EDC9-47E7-98DD-82330E1D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6F9B7C1-E242-408D-B63F-EB142168574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10838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7625B-94C8-4497-868F-6CE598622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1F9C82-9CAD-473C-A190-C5EDD22EA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43B941-BF8E-4A25-B345-5BB8D0CD2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C0B6D-404A-4D09-AB64-5158792182F2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013844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F59A5F-ED8F-4191-8083-C5E13A9D5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F13B8A-ECA2-4565-A48E-39B44F602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6DBC3-E426-4C0B-BF18-F2EF33856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139E-9BCD-4267-810E-102B641B488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64980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333CD7-944D-4DF3-A6F7-17E35F180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5569C8-AB8E-4070-8538-2C89F2ACF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FA90DB-3A77-4E57-92D5-1251ADF26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D7EAE-6AAB-4D1C-AB50-FB114EB5DCA3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9075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FFCD2-B3AE-44AA-8E6D-943F4621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F03865-A522-4767-A29C-A6EBC0CFA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CF7C21-A49D-4295-B088-B5712B6F6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E66488-C452-4D61-A4C3-791AFC24D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B255DC-CABC-4F4F-A77E-2EF1217C0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9EB6F5-154C-4338-BC0F-444E3630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A3213D-30FA-47DD-9C3E-6A528863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FB46238-1B98-466A-B810-FED3FDB4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318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9EEDE-4AA7-49BC-8055-85A3F4129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16EAA-5DDE-48E1-8E1D-105D0F825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3ED1A-29B8-45E7-A49F-A8E09F158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349D8-42CC-46FF-ABAB-7DD693215FC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45080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EB15E7-B778-4984-96A6-7803A6051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E86464-D293-4706-9514-B3AE31AF2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FE5A95-83D6-495B-9698-20A937B74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849D-C206-41C1-800C-97DD304ADCA7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9419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016BB1-F654-4177-BB11-2154A9EDD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C8BC50-9FB5-4371-B9E7-BE0A17635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F56A47-67A2-4CEB-9692-55422CA5D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14EF-0EF9-4BB4-983D-2B8FA4AF5744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40219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40D380-DA0B-4768-A2F2-5F950CFB2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645D25-EB9F-46E0-B48F-67813BCA5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57ED2D-42A5-4D28-B27B-7038A81ECB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5F981-B06B-4D2D-B4B8-47128F13BE4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3043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919A0-812E-4065-B588-7E602B856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24C93-1889-4DD0-A285-83342D77F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7600-3BA6-41F3-AB3F-575E8C0DC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1300-82EC-4428-A643-681F9B7A8770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16553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E21EA6-C406-493A-B33B-A4A6EB7C11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4A9CA-9D39-41CC-AC4B-38A218DC0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4F921-1897-4356-8963-F21C2BE797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C881B-2600-4F6F-A5A6-B958069B7BBC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5903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DDCB8B-1645-4641-ACC1-1F4A4CD51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CABEF4-48AD-4659-96B3-54A4198E4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33FC19-D60B-412D-BD3E-A04E54040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AF46-1D86-4745-937B-8C37B66FD1C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91641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1132C-6A78-4726-A847-4B3B3E159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949D9E-105A-4164-BBE8-4F2A572CC2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B58496-086B-40A4-890C-455DC88BE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6763E-9A51-4D1A-985F-8A2A14636CCD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16102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95ABAD-2BC6-4795-A828-C5AE2CD716E8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E115E9-8CB8-4A22-B845-F8C790EA1D0D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448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D39971-C8DE-4689-9F70-913CD3EFC555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6C067A-D4E9-4DD1-A40E-048C408BC38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18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6C333-FDA0-4729-B0AB-D47E5512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6F662A-1B16-4005-B031-74482111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E9F3B0-DAE5-40B1-B580-4335786A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68777AE-C9A5-4404-AE92-C3AF815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209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E7A9D3-DF67-4C60-AF9D-AF4615D213AA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9D57EE-16F4-4ADA-A35D-55DBD790638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407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9EE85A-5431-4D68-A9AA-C1EDACD007B1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200E77-6952-4F44-84CC-6BF31F7F118C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70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8CF7B5-C8F3-4D10-8692-3D4350C1932D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01F36D-3A13-4633-B7F3-CFC5C41B6C1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5315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68DEA9-4585-4629-9A24-1B191A7D25FE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2B6D0E-69DF-4C29-9D03-DD911508FAD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5959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3751A4-272C-44B1-BCBC-22CF2CA59AF9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CB2DF3-6063-4C0A-B2BB-E912065BA57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40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EF866C-0EDC-40C1-BFC5-5027D9CCB9DA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22AA5D-0D2E-4515-80C2-CD765808A56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43740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2E1D5D-15D5-4693-9F93-4D76EA5AEA4B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F3DE79-50C6-4AC2-9C07-751BBB164EA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2430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24AF7B-68AE-4C8A-A6F3-D15C36CDABDA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E69431-6743-443C-9C92-18B9386FB52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868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D821C5-F4D6-4E11-AD62-487827A77613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A1B83D-B42E-4941-B609-E9CC698D0F74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434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2D822B-27F8-D8C3-A907-1B53FCDF2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BA0D2-F52E-5BF2-547F-563DAB8CC5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1E7EC8-764B-35AD-B6C6-E1721BF55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24C15-C672-4DB6-8FF7-99FF4941314B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7610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9664B8-7E03-4FFF-AAD1-94BE964B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52F91F-10BF-4AF1-9264-C77270E0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1CE25F-AA19-4E72-BBBA-ABA1DF25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645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617FE-60AA-CAD2-E17B-6BD137785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8E5EB8-D7BF-5148-7278-DB05C22C0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251552-C5D4-82FA-E79A-69490B052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BD022-B286-4E2E-9B84-ADD5CD6D252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679471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A4E05-355C-2863-1487-D36CEAC8C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006625-780F-82AD-57DA-A5FA2924D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ECE859-EE9B-4FF0-FECF-8ABF82375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6C08B-5EF9-4E93-8474-98918368369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31951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965966-FD56-1595-35F5-E627E89B6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032AB5-A628-5286-0EB5-1D490DC1B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40D4B-531C-8F6E-76B8-6E2684A37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26F39-535D-45DA-A1AC-4F7BFCD854BB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1390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4099FB-C8D6-3948-2806-D500619EF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B9A247-61DD-30A2-2CC3-6E35EC21F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7BB240-47AA-F22A-A164-8A9248195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F94C5-6E87-4F4E-A6F1-835D7DDCCECA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020675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33FB66-5032-C1A5-2E06-AF0158A8B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23587A-B775-B2D4-A07B-0611C32E0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D7B2D4-92CA-7045-0CC6-4F48CB11A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C5D0C-2812-4207-B7CD-7031B6ACD6E6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617479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79BC3-3B2D-1327-FFEE-DDA3856E3A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4EE912-D971-7224-8210-263C2A136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FA9FED-6A7B-73B5-6732-B7FB599B6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56E00-1B69-4F5B-83F5-7F74A7C6423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2188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07574-3250-30A4-A691-1461C1DA1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118A0-33E7-B2B2-6C31-EB3A39A180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2CF50A-88B5-79AD-A080-D7C92590D4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211C0-8AB7-4E32-BF72-1D3DDB578BCE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35238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6783EF-B46F-03F0-9F45-9B5704C1BD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15B57-876E-F89B-6666-DEFB9EA2EE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56B23-82F8-03B1-AC44-330A3DED8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C435-5961-47C5-9828-8CEC95E94A8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97395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6FEF50-543F-D4B5-4108-948845AA7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D7791-844A-45D6-14AA-82FFD63A5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B85486-4A0C-4A3F-0A89-C2986CDDC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97305-64E3-4492-B1F6-536F1165188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923663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7E5FAC-18C0-1B42-F584-C1D8A1A6A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BDCBFE-D2F4-2AF7-5755-FB8B6A1042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EC701C-D793-5707-C3D3-7156D457A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1EEBC8-9D3D-4382-BA87-838F96E01835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1206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8EE43-C229-4CDE-9F8D-6CD097AC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8CCE2-137A-4DE0-B960-21371AF4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645FD4-0A64-4BC6-9A1D-18AFB3123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80227F-662E-44CD-81C1-276038B1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E55D11-3F70-43FB-BCBA-4F59CE9D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923F38-60CB-45EB-A591-B7F63B95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2813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F21E5B-E3D9-EFC4-76B9-FD967E91AF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27F4E6-3077-BF6A-5B5B-07B3E6AFB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EB86EE-BB1A-0DBD-850A-9AA9A1F54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7B45B-87BB-4848-AEC4-E5BE2AF51A38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68267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FFCD-C50F-7C45-9722-7F53FD5391A2}" type="datetime1">
              <a:rPr lang="en-US" smtClean="0"/>
              <a:t>6/12/2023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extBox 6"/>
          <p:cNvSpPr txBox="1"/>
          <p:nvPr userDrawn="1"/>
        </p:nvSpPr>
        <p:spPr>
          <a:xfrm rot="20339058">
            <a:off x="1279689" y="3133414"/>
            <a:ext cx="694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90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491240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8C9E-ED41-1C41-B51E-1D3A6696AE18}" type="datetime1">
              <a:rPr lang="en-US" smtClean="0"/>
              <a:t>6/12/2023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2563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A62-C578-AB4D-B994-AD2866DB97F3}" type="datetime1">
              <a:rPr lang="en-US" smtClean="0"/>
              <a:t>6/12/2023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3015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0924-AA6C-B94F-8D22-A7E19CC0422C}" type="datetime1">
              <a:rPr lang="en-US" smtClean="0"/>
              <a:t>6/12/2023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982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9E90-4E83-0246-8379-7E57B24E3114}" type="datetime1">
              <a:rPr lang="en-US" smtClean="0"/>
              <a:t>6/12/2023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522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EB02-C8EC-E841-B3FB-781B7F991AD3}" type="datetime1">
              <a:rPr lang="en-US" smtClean="0"/>
              <a:t>6/12/2023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1090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ADBEA-28F9-BE4C-9F56-3AAD7118F19F}" type="datetime1">
              <a:rPr lang="en-US" smtClean="0"/>
              <a:t>6/12/2023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9636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0F29-6692-7049-A09A-5242641778D5}" type="datetime1">
              <a:rPr lang="en-US" smtClean="0"/>
              <a:t>6/12/2023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838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D58D-349A-734B-AAF2-AE21E5E53117}" type="datetime1">
              <a:rPr lang="en-US" smtClean="0"/>
              <a:t>6/12/2023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6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65C6-2C2B-4AAF-9C0C-82098269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3669F9-4CB4-4BDD-A1D4-CD22493F0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2D81FC-4DD6-466D-8BB1-885C3E41A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BF2681-1AF4-4B5D-B68F-0313466E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C6CA6D-7539-4C9F-84DC-0E831189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97E1C5-B078-4DD6-87AB-9202B8AF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155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D6AC-ADE3-0146-B4FE-5550851B998C}" type="datetime1">
              <a:rPr lang="en-US" smtClean="0"/>
              <a:t>6/12/2023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126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C831-E96E-3C4D-AD35-5185DC61AD7A}" type="datetime1">
              <a:rPr lang="en-US" smtClean="0"/>
              <a:t>6/12/2023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4387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066254-E30A-57AB-7421-D9B8BF05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6F3554-AB68-4A85-B439-90CBB42E8476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490995-75BD-C335-6579-81C6C11C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998F92-8BAA-A1E5-6749-51E872DA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BD2D94-0740-4B1C-B2D9-ABF04FE3DAED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9023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4B4014-E493-51FF-3D85-4C35401C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A85A20-0C16-434B-9C4B-02EEF03CA49A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5088E-2FBB-7C16-7644-E3EACD99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B3B0CE-3B85-5DCD-86DE-418AE3D2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57D5BE-D2B1-4089-A1C7-24A4ACFD371C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58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4B02B-BAB6-84D1-C499-C82C3161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17E7A7-7838-4D74-8CA1-7F50B5F9A7D3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12540B-64E7-8121-CC66-62B72D08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F0042-470A-C792-432C-15FB3174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D7790F-0458-4C7B-8D30-BCD2CCAAB21B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5699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9E5D84-9DCB-FAD3-C81B-1C597BEA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134807-C238-4D96-8B72-ACF2A2092DB5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E827F6-2984-863C-52B1-9154633B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7DE885-FA86-238F-555E-4B8876B8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88FF19-6EAF-4675-92A6-9E570035072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80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4E43A8-2E72-7D18-B210-F79578E3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B4E2CD-DFB5-4582-8C7B-742465F09C1E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AC00865-CC76-5DBE-5239-DBFF1E9F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E7239E-1108-3E02-AF7F-C78BE3B0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61FF75-B34F-46F3-A7F1-7398D808F776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1492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6A539D-291A-6185-CA72-DBD22B2D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E3D824-AE1F-4839-8CAA-F2088461B37C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60AFE7-96DF-27E2-B50A-3A485A32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8029E7-720A-4CBC-E409-88CFEB5D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2D66C5-00D7-4794-B435-8FFEFDFBD829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52899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97CEC7-557D-F820-E2C2-9F6E457B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7C1340-F684-4578-9F64-99C64BF5E4BC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172AE2-EC3D-7134-6DE8-EA3275E2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E0684C-452C-42D5-5FF5-E038AD19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A8B6D-5C20-4D24-BAEB-6E1AD0789F2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86559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8FB4F2-E8B1-96C0-37F0-9A9129D0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753448-80EE-4631-B456-2B9F87955ABD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3B9AD8-EDF9-9FCB-3BBD-7473D9B4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0EE9DE-6D54-09CC-12E6-400B5E44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E8D0C0-93B8-4E4F-A7EB-1D09884B4ABC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03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BD04E8-2EA1-4655-B865-2584726B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4D2E15-767B-4D45-A53B-B4089C09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BC8E01-F36A-47E4-A724-11E4D677F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F934-D5BB-485A-AAF0-C30E463D441C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CF53C-6D6F-473D-9530-C3375D885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30CD6-7AEC-407A-BD00-E5BBE579E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959D-FEF9-4AB0-8791-A70534C47D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75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título">
            <a:extLst>
              <a:ext uri="{FF2B5EF4-FFF2-40B4-BE49-F238E27FC236}">
                <a16:creationId xmlns:a16="http://schemas.microsoft.com/office/drawing/2014/main" id="{B32EC3A3-9856-42D1-252A-D1EC230FA9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4339" name="2 Marcador de texto">
            <a:extLst>
              <a:ext uri="{FF2B5EF4-FFF2-40B4-BE49-F238E27FC236}">
                <a16:creationId xmlns:a16="http://schemas.microsoft.com/office/drawing/2014/main" id="{0D7C0DE4-AF80-F6BE-2B3E-F5E317CEC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0F661FB-1E49-6140-5AEE-ED72EBC5E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A78C24A-C443-4F9B-851E-B6986BF8E022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5CB10BA-7E40-6DFF-EF4F-D3F2EA941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8BFD70F-0B1D-CA5F-7E6C-B092DDF57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E67A1C-C83D-45B7-B52C-2088516CFE1E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52708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BB05FF3-D900-54B2-09B9-8C999D7DD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D37A2D9-5C68-2080-1FAA-B9F2EA1E6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C7FE02-7046-5208-914D-873DAC42D2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783DB0-33C5-854B-23CB-AF26A3F35F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206838-3DA1-3D71-EFE4-E6265A70ED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99A9DE8-4788-4E44-B4B5-A489A402A8A7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73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54BD154-789D-B9CC-7302-ED639189C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D89239-3DE7-E41B-1DA4-B2EFAF8D3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3A733B-BADD-2F95-9534-3E063467B5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E358255-D4DD-D852-7504-09901C2647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76C60BE-AF7C-BB16-962D-67FEABC6EE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BCC919A-1AD8-48AA-ABBC-83ABB1BB52A5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49686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cambiar el estilo de título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83F89DDA-B36F-49AC-B249-D6E8DD63AC7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8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628580E-F32A-EB37-FEF1-FDAF473A4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34CD121-13A5-27F5-054D-AE2306CD1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Click to edit Master text styles</a:t>
            </a:r>
          </a:p>
          <a:p>
            <a:pPr lvl="1"/>
            <a:r>
              <a:rPr lang="es-MX" altLang="es-MX"/>
              <a:t>Second level</a:t>
            </a:r>
          </a:p>
          <a:p>
            <a:pPr lvl="2"/>
            <a:r>
              <a:rPr lang="es-MX" altLang="es-MX"/>
              <a:t>Third level</a:t>
            </a:r>
          </a:p>
          <a:p>
            <a:pPr lvl="3"/>
            <a:r>
              <a:rPr lang="es-MX" altLang="es-MX"/>
              <a:t>Fourth level</a:t>
            </a:r>
          </a:p>
          <a:p>
            <a:pPr lvl="4"/>
            <a:r>
              <a:rPr lang="es-MX" altLang="es-MX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728BFB-4F0B-4AE9-BFE8-9CEEA3EDE0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23CCC7-7BEF-458D-81EC-D20A16FD3E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14F0D6-9F93-4DBC-BD6A-C91A02356E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AAD65FE0-3D43-45CB-910B-790B47DC5149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415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D9478FA-8361-2C2D-F8F5-9D334EEAA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A5B7D87-0F31-4BCF-57C9-B84077639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6E0A88-221B-4035-3ED0-FFF2E0183D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F3FD5A-6889-DBC6-2F5D-8828965D3E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80BAB3-2B0E-2DCD-23A2-A54EBD89B5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6CAAA6B3-971D-4111-84ED-AB1F97592C37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3916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0E01617-06C8-C70B-69E9-36AA18450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627F244-FF58-072F-6B80-4A7D33D88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A0C4FE-54A4-469C-8E65-7CE8733676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14A5B4-5250-4FDE-B4A2-EACFEAD686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22B4A7F-AB83-4FE4-A213-0DD7CF73E1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A0A76C8-1443-4A8B-9576-6015A6D80D6D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0109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906F67B-2EE6-910E-572C-A20507456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C00699C-A299-50E0-DC2E-EF5B4238C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484892-7BCF-B7F7-359B-2F14C725AA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17976C-8BA9-EF03-5E2B-F03C712455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47A51B0-F7AE-E70D-8FC6-877E755C35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53E9583-8631-4877-A12E-FC31590216F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74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C060AE8-AE3E-4CEF-8DAF-D672CFD7E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BC7E119-024F-4FC5-89AD-D06317B49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50561C-EA52-AF8E-B352-F47ADAABEA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3F524C-5507-682D-C4C7-1DBD68C2A3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0C215A7-D83E-F477-D252-D58E263BC8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73B29AF-7C9C-430D-9A77-992C69525C56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68675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EFECCA6-A6E6-D5EA-2678-7AF578E5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1979916-4495-F3DC-DD8B-8FC7A5E1B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9246F36-6507-F6DB-CE3F-054AB3AAA7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0C9D638-BA31-A8BD-9850-19E951F922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3B3718C-2A2D-94E9-DAC6-32629C427A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517E12-E149-487F-97D5-95D01ED2005A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40227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69FD6B8-6DE3-4AD1-B00B-3C0C5A082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866691C-5F04-4D5E-80AF-F30AD4660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9DD4BB5-CD50-4A0C-B485-F42D0FAB8D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97C27E1-DAE0-4702-9BDA-D3CE514CCB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A7A58EF-62BE-4456-A3C3-771E9CC61E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EB560B8-E4D2-4AAC-B5B3-DAE94246FD76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8532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694A787-4AAA-EB87-394E-98460B314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C4B16D-C77F-7FEB-A513-3407012C5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B5C723-BE4B-108D-D07D-020D943A6C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AC9B9F5-C06A-0AF0-99FE-022B1337C5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841E5A-FB11-3A89-DFF7-A03EFDA151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260C4DB-31C4-4350-982F-A0E37CB35A12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5179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BC922-0099-4702-8520-C0CAE7B29111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5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5262BC0-64B1-4AD1-8980-10E1E8B12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3B39963-3A39-4761-A5E7-77F7517BB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CA88623-219F-4B9D-A18C-027B312F57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FF41AA-F1F1-47C1-980C-784B0EB159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FF5B3B-BD3C-4003-A5D9-5B85EDA782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E819DC7-5648-4149-85F9-D17BD2C34DFB}" type="slidenum">
              <a:rPr lang="es-ES" altLang="es-MX"/>
              <a:pPr/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03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1AB1568-67E4-4A0A-A6C4-821E8D1F5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D404FEC-D752-42F4-8074-FAC5ACA8A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51EB2C-757F-4496-B1FA-F91BD4A3EC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B2F5E5-9712-4747-AAE3-C19933F235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129257-79AE-4721-A445-805AB4E8AF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FBD9A60-98FF-4670-944D-790C0B265AAB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2354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3F3D1B-FBCE-49F5-9DE1-83FBF7CCA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E96B8B9-6401-47DD-8B29-6C13A9AD3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BA47D1-BBF2-4298-A7F1-883D6FA709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3357F0-A53F-4175-B642-447BC4B5EF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3502AD-522A-43D1-AA84-039CB14D14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73B2DAE-0272-4062-9638-38AFF896C347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3526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02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D38CB52-6558-4ABD-833E-97961EF8B475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D4ABAE-09D4-4D29-9281-3AB427EC358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2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BFD673-8A98-E1F7-C92D-8B359A9A3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AB696E-AE87-02DD-AD3E-7EC6FCD04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874F6B-AA11-7E63-B442-AE04BCE290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E7289E-BB75-CA43-D873-70B842DD98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25BD356-0E26-FD26-C5D7-249559EC1A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D1570B-C25F-4144-A3C3-A959A7201531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85374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C2CF-E981-6442-8D46-AB420A839F5C}" type="datetime1">
              <a:rPr lang="en-US" smtClean="0"/>
              <a:t>6/12/2023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0576-2BA4-4244-BA8C-76275C2266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1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título 1">
            <a:extLst>
              <a:ext uri="{FF2B5EF4-FFF2-40B4-BE49-F238E27FC236}">
                <a16:creationId xmlns:a16="http://schemas.microsoft.com/office/drawing/2014/main" id="{DD1B7F3C-C61F-94A2-593A-59429BABCD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22531" name="Marcador de texto 2">
            <a:extLst>
              <a:ext uri="{FF2B5EF4-FFF2-40B4-BE49-F238E27FC236}">
                <a16:creationId xmlns:a16="http://schemas.microsoft.com/office/drawing/2014/main" id="{E1D2F9DD-6D55-AA6B-FD2F-542C4DD17A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0D3895-E5A3-999C-0641-97A1089D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358CB91-E141-4C11-8B54-A2011203022B}" type="datetimeFigureOut">
              <a:rPr lang="es-MX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FB02C2-4069-7984-B6E7-EBB0F3011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001F50-A2FB-DABD-FEAC-AF24D24F3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3F139EC-96AD-438E-806D-94753004330C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80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lice-collaboration.web.cern.ch/LHCP2023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107.gif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video" Target="file:///C:\Users\User\Documents\charlas\CERN-MOVIE-2010-199.mpg" TargetMode="External"/><Relationship Id="rId1" Type="http://schemas.microsoft.com/office/2007/relationships/media" Target="file:///C:\Users\User\Documents\charlas\CERN-MOVIE-2010-199.mp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hyperlink" Target="http://arxiv.org/abs/1109.628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3189BF-2718-465B-A3A6-0606F54A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723900"/>
            <a:ext cx="9994490" cy="61341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0025B44-7AA5-46DF-8C22-D77F473D3A00}"/>
              </a:ext>
            </a:extLst>
          </p:cNvPr>
          <p:cNvSpPr/>
          <p:nvPr/>
        </p:nvSpPr>
        <p:spPr>
          <a:xfrm>
            <a:off x="4548558" y="0"/>
            <a:ext cx="3094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ALICE status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14DAE-C71C-0026-207E-4686E427C7E5}"/>
              </a:ext>
            </a:extLst>
          </p:cNvPr>
          <p:cNvSpPr txBox="1"/>
          <p:nvPr/>
        </p:nvSpPr>
        <p:spPr>
          <a:xfrm>
            <a:off x="7219950" y="6488668"/>
            <a:ext cx="5064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Reunión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Anual</a:t>
            </a:r>
            <a:r>
              <a:rPr lang="en-GB" sz="1600" dirty="0">
                <a:solidFill>
                  <a:schemeClr val="bg1"/>
                </a:solidFill>
              </a:rPr>
              <a:t> de la División de </a:t>
            </a:r>
            <a:r>
              <a:rPr lang="en-GB" sz="1600" dirty="0" err="1">
                <a:solidFill>
                  <a:schemeClr val="bg1"/>
                </a:solidFill>
              </a:rPr>
              <a:t>Partículas</a:t>
            </a:r>
            <a:r>
              <a:rPr lang="en-GB" sz="1600" dirty="0">
                <a:solidFill>
                  <a:schemeClr val="bg1"/>
                </a:solidFill>
              </a:rPr>
              <a:t> y Campos 2023  </a:t>
            </a: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58519251-32C7-A25F-74CA-6BC2631EADFA}"/>
              </a:ext>
            </a:extLst>
          </p:cNvPr>
          <p:cNvSpPr/>
          <p:nvPr/>
        </p:nvSpPr>
        <p:spPr>
          <a:xfrm>
            <a:off x="10312031" y="4362986"/>
            <a:ext cx="18355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 p</a:t>
            </a:r>
            <a:r>
              <a:rPr lang="es-ES" sz="28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ersonal</a:t>
            </a:r>
          </a:p>
          <a:p>
            <a:r>
              <a:rPr lang="es-ES" sz="280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account</a:t>
            </a:r>
            <a:r>
              <a:rPr lang="es-ES" sz="28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125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>
            <a:extLst>
              <a:ext uri="{FF2B5EF4-FFF2-40B4-BE49-F238E27FC236}">
                <a16:creationId xmlns:a16="http://schemas.microsoft.com/office/drawing/2014/main" id="{13E75FAD-EF29-2A34-DD99-85185C2AE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6" y="194008"/>
            <a:ext cx="638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ALICE </a:t>
            </a:r>
            <a:r>
              <a:rPr lang="es-ES_tradnl" altLang="es-MX" sz="1800" dirty="0" err="1">
                <a:solidFill>
                  <a:srgbClr val="000000"/>
                </a:solidFill>
              </a:rPr>
              <a:t>Letter</a:t>
            </a:r>
            <a:r>
              <a:rPr lang="es-ES_tradnl" altLang="es-MX" sz="1800" dirty="0">
                <a:solidFill>
                  <a:srgbClr val="000000"/>
                </a:solidFill>
              </a:rPr>
              <a:t> </a:t>
            </a:r>
            <a:r>
              <a:rPr lang="es-ES_tradnl" altLang="es-MX" sz="1800" dirty="0" err="1">
                <a:solidFill>
                  <a:srgbClr val="000000"/>
                </a:solidFill>
              </a:rPr>
              <a:t>of</a:t>
            </a:r>
            <a:r>
              <a:rPr lang="es-ES_tradnl" altLang="es-MX" sz="1800" dirty="0">
                <a:solidFill>
                  <a:srgbClr val="000000"/>
                </a:solidFill>
              </a:rPr>
              <a:t> </a:t>
            </a:r>
            <a:r>
              <a:rPr lang="es-ES_tradnl" altLang="es-MX" sz="1800" dirty="0" err="1">
                <a:solidFill>
                  <a:srgbClr val="000000"/>
                </a:solidFill>
              </a:rPr>
              <a:t>Intent</a:t>
            </a:r>
            <a:r>
              <a:rPr lang="es-ES_tradnl" altLang="es-MX" sz="1800" dirty="0">
                <a:solidFill>
                  <a:srgbClr val="000000"/>
                </a:solidFill>
              </a:rPr>
              <a:t> . CERN /LHCC/93-16, 1st March, 1993</a:t>
            </a:r>
            <a:endParaRPr lang="es-MX" altLang="es-MX" sz="1800" dirty="0">
              <a:solidFill>
                <a:srgbClr val="000000"/>
              </a:solidFill>
            </a:endParaRPr>
          </a:p>
        </p:txBody>
      </p:sp>
      <p:sp>
        <p:nvSpPr>
          <p:cNvPr id="33795" name="Text Box 7">
            <a:extLst>
              <a:ext uri="{FF2B5EF4-FFF2-40B4-BE49-F238E27FC236}">
                <a16:creationId xmlns:a16="http://schemas.microsoft.com/office/drawing/2014/main" id="{68DC79BC-0B5B-AF4D-1DF4-00491F498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951539"/>
            <a:ext cx="74390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b="1">
                <a:solidFill>
                  <a:srgbClr val="000000"/>
                </a:solidFill>
              </a:rPr>
              <a:t>ALICE Technical Proposal  CERN /LHCC/95-71, 15 December, 1995</a:t>
            </a:r>
            <a:endParaRPr lang="es-MX" altLang="es-MX" sz="1800" b="1">
              <a:solidFill>
                <a:srgbClr val="000000"/>
              </a:solidFill>
            </a:endParaRPr>
          </a:p>
        </p:txBody>
      </p:sp>
      <p:pic>
        <p:nvPicPr>
          <p:cNvPr id="33796" name="Picture 8">
            <a:extLst>
              <a:ext uri="{FF2B5EF4-FFF2-40B4-BE49-F238E27FC236}">
                <a16:creationId xmlns:a16="http://schemas.microsoft.com/office/drawing/2014/main" id="{3E530239-F6A3-2E90-8BAF-D3C3F7C0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627063"/>
            <a:ext cx="6759575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10" descr="bandera">
            <a:extLst>
              <a:ext uri="{FF2B5EF4-FFF2-40B4-BE49-F238E27FC236}">
                <a16:creationId xmlns:a16="http://schemas.microsoft.com/office/drawing/2014/main" id="{D7848367-5660-6AB4-2205-A46153BB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80" y="974651"/>
            <a:ext cx="2160587" cy="127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11">
            <a:extLst>
              <a:ext uri="{FF2B5EF4-FFF2-40B4-BE49-F238E27FC236}">
                <a16:creationId xmlns:a16="http://schemas.microsoft.com/office/drawing/2014/main" id="{BCC5AF05-EA11-5D01-A2ED-3AC76485D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49" y="4895517"/>
            <a:ext cx="39878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s-MX" sz="2400" b="1" dirty="0">
                <a:solidFill>
                  <a:srgbClr val="333399"/>
                </a:solidFill>
              </a:rPr>
              <a:t>29  </a:t>
            </a:r>
            <a:r>
              <a:rPr lang="en-GB" altLang="es-MX" sz="2400" b="1" dirty="0" err="1">
                <a:solidFill>
                  <a:srgbClr val="333399"/>
                </a:solidFill>
              </a:rPr>
              <a:t>años</a:t>
            </a:r>
            <a:r>
              <a:rPr lang="en-GB" altLang="es-MX" sz="2400" b="1" dirty="0">
                <a:solidFill>
                  <a:srgbClr val="333399"/>
                </a:solidFill>
              </a:rPr>
              <a:t> de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s-MX" sz="2400" b="1" dirty="0">
                <a:solidFill>
                  <a:srgbClr val="333399"/>
                </a:solidFill>
              </a:rPr>
              <a:t>Mexico   -    ALICE</a:t>
            </a:r>
          </a:p>
        </p:txBody>
      </p:sp>
      <p:sp>
        <p:nvSpPr>
          <p:cNvPr id="33799" name="Text Box 12">
            <a:extLst>
              <a:ext uri="{FF2B5EF4-FFF2-40B4-BE49-F238E27FC236}">
                <a16:creationId xmlns:a16="http://schemas.microsoft.com/office/drawing/2014/main" id="{B1B1476E-BE6B-687E-87A7-21A0C0181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081254"/>
            <a:ext cx="42178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 dirty="0">
                <a:solidFill>
                  <a:srgbClr val="333399"/>
                </a:solidFill>
              </a:rPr>
              <a:t>                 1994                        2023</a:t>
            </a:r>
            <a:endParaRPr lang="es-MX" altLang="es-MX" sz="2000" b="1" dirty="0">
              <a:solidFill>
                <a:srgbClr val="333399"/>
              </a:solidFill>
            </a:endParaRPr>
          </a:p>
        </p:txBody>
      </p:sp>
      <p:sp>
        <p:nvSpPr>
          <p:cNvPr id="33800" name="AutoShape 13">
            <a:extLst>
              <a:ext uri="{FF2B5EF4-FFF2-40B4-BE49-F238E27FC236}">
                <a16:creationId xmlns:a16="http://schemas.microsoft.com/office/drawing/2014/main" id="{C54B264E-0701-6265-9E9E-3E4044DBA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076" y="5094288"/>
            <a:ext cx="720725" cy="342900"/>
          </a:xfrm>
          <a:prstGeom prst="rightArrow">
            <a:avLst>
              <a:gd name="adj1" fmla="val 50000"/>
              <a:gd name="adj2" fmla="val 52546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FFFFFF"/>
              </a:solidFill>
            </a:endParaRPr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6349081C-1F36-55DF-495C-2C2E0E7BBC29}"/>
              </a:ext>
            </a:extLst>
          </p:cNvPr>
          <p:cNvSpPr txBox="1"/>
          <p:nvPr/>
        </p:nvSpPr>
        <p:spPr>
          <a:xfrm>
            <a:off x="72062" y="1235402"/>
            <a:ext cx="2453035" cy="36009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2800" dirty="0"/>
              <a:t>       </a:t>
            </a:r>
            <a:r>
              <a:rPr lang="es-MX" sz="2000" b="1" dirty="0">
                <a:solidFill>
                  <a:srgbClr val="C00000"/>
                </a:solidFill>
              </a:rPr>
              <a:t>ALICE</a:t>
            </a:r>
            <a:r>
              <a:rPr lang="es-MX" sz="2000" b="1" dirty="0"/>
              <a:t> </a:t>
            </a:r>
          </a:p>
          <a:p>
            <a:r>
              <a:rPr lang="es-MX" sz="2000" b="1" dirty="0"/>
              <a:t>                       </a:t>
            </a:r>
            <a:r>
              <a:rPr lang="es-MX" sz="2000" b="1" dirty="0">
                <a:solidFill>
                  <a:srgbClr val="C00000"/>
                </a:solidFill>
              </a:rPr>
              <a:t>BUAP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CINVESTAV                      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UAS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UNAM</a:t>
            </a:r>
          </a:p>
          <a:p>
            <a:r>
              <a:rPr lang="es-MX" sz="2000" b="1" dirty="0"/>
              <a:t>     </a:t>
            </a:r>
          </a:p>
          <a:p>
            <a:r>
              <a:rPr lang="es-MX" sz="2000" b="1" dirty="0"/>
              <a:t>     </a:t>
            </a:r>
            <a:r>
              <a:rPr lang="es-MX" sz="2000" b="1" dirty="0">
                <a:solidFill>
                  <a:srgbClr val="002060"/>
                </a:solidFill>
              </a:rPr>
              <a:t>+</a:t>
            </a:r>
            <a:r>
              <a:rPr lang="es-MX" sz="2000" b="1" dirty="0"/>
              <a:t>                        </a:t>
            </a:r>
          </a:p>
          <a:p>
            <a:r>
              <a:rPr lang="es-MX" sz="2000" b="1" dirty="0">
                <a:solidFill>
                  <a:srgbClr val="002060"/>
                </a:solidFill>
              </a:rPr>
              <a:t>                       ITESM</a:t>
            </a:r>
          </a:p>
          <a:p>
            <a:r>
              <a:rPr lang="es-MX" sz="2000" b="1" dirty="0">
                <a:solidFill>
                  <a:srgbClr val="002060"/>
                </a:solidFill>
              </a:rPr>
              <a:t>         +  asociados </a:t>
            </a:r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F7DB5CAD-FF99-9C84-E28D-79DE788A63EE}"/>
              </a:ext>
            </a:extLst>
          </p:cNvPr>
          <p:cNvSpPr txBox="1"/>
          <p:nvPr/>
        </p:nvSpPr>
        <p:spPr>
          <a:xfrm>
            <a:off x="8220074" y="107515"/>
            <a:ext cx="414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0070C0"/>
                </a:solidFill>
              </a:rPr>
              <a:t>México-CERN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ALICE - Science and Technology Facilities Council">
            <a:extLst>
              <a:ext uri="{FF2B5EF4-FFF2-40B4-BE49-F238E27FC236}">
                <a16:creationId xmlns:a16="http://schemas.microsoft.com/office/drawing/2014/main" id="{C5F5121E-9883-4D7C-9206-DC204BC0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9" y="15876"/>
            <a:ext cx="794067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6C51660-A26D-466E-84FE-E0A18F820922}"/>
              </a:ext>
            </a:extLst>
          </p:cNvPr>
          <p:cNvCxnSpPr/>
          <p:nvPr/>
        </p:nvCxnSpPr>
        <p:spPr>
          <a:xfrm>
            <a:off x="8904288" y="836614"/>
            <a:ext cx="144462" cy="504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9C48058-6045-4FA5-A458-B45096A85533}"/>
              </a:ext>
            </a:extLst>
          </p:cNvPr>
          <p:cNvCxnSpPr>
            <a:cxnSpLocks/>
          </p:cNvCxnSpPr>
          <p:nvPr/>
        </p:nvCxnSpPr>
        <p:spPr>
          <a:xfrm>
            <a:off x="5087939" y="3860801"/>
            <a:ext cx="71437" cy="504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85B509B-1C58-4695-B21D-3058D380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6" y="3462339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404272-0686-42AC-8B74-96E32543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466725"/>
            <a:ext cx="59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CB399EE-26FD-4A72-A011-2EC2E99EB6F6}"/>
              </a:ext>
            </a:extLst>
          </p:cNvPr>
          <p:cNvCxnSpPr>
            <a:cxnSpLocks/>
          </p:cNvCxnSpPr>
          <p:nvPr/>
        </p:nvCxnSpPr>
        <p:spPr>
          <a:xfrm>
            <a:off x="6024564" y="652463"/>
            <a:ext cx="261937" cy="4365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967BCF-5B5E-4847-9503-4917526C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282575"/>
            <a:ext cx="1181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ACORDE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E32587F-D458-4E25-B1B7-2D0E4C679DAE}"/>
              </a:ext>
            </a:extLst>
          </p:cNvPr>
          <p:cNvCxnSpPr>
            <a:cxnSpLocks/>
          </p:cNvCxnSpPr>
          <p:nvPr/>
        </p:nvCxnSpPr>
        <p:spPr>
          <a:xfrm>
            <a:off x="6816725" y="2852738"/>
            <a:ext cx="261938" cy="4365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00D42AE-2AFF-406E-AF3B-9F65299F4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9" y="2503489"/>
            <a:ext cx="97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VZERO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EBBE0AE-79D5-48FF-87B7-E4B5FF208F05}"/>
              </a:ext>
            </a:extLst>
          </p:cNvPr>
          <p:cNvSpPr txBox="1"/>
          <p:nvPr/>
        </p:nvSpPr>
        <p:spPr>
          <a:xfrm>
            <a:off x="10262587" y="6081204"/>
            <a:ext cx="182934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1994 - 2018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://enjambre.cultura.gob.mx/images/publicaciones/7278adf9c0e8787e91667414d552f804.gif">
            <a:extLst>
              <a:ext uri="{FF2B5EF4-FFF2-40B4-BE49-F238E27FC236}">
                <a16:creationId xmlns:a16="http://schemas.microsoft.com/office/drawing/2014/main" id="{87686E67-98C1-A30B-E22A-2FB2F5AA6C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"/>
            <a:ext cx="785812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E43534-527E-C9EF-3F2F-620D3DB248B6}"/>
              </a:ext>
            </a:extLst>
          </p:cNvPr>
          <p:cNvSpPr txBox="1"/>
          <p:nvPr/>
        </p:nvSpPr>
        <p:spPr>
          <a:xfrm>
            <a:off x="1878011" y="4755051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V0A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0E0950-2C69-9D14-56FC-B35C868418CC}"/>
              </a:ext>
            </a:extLst>
          </p:cNvPr>
          <p:cNvSpPr txBox="1"/>
          <p:nvPr/>
        </p:nvSpPr>
        <p:spPr>
          <a:xfrm>
            <a:off x="9461709" y="1973972"/>
            <a:ext cx="74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V0C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EBDE9-2884-75A9-EE79-8F458609DE4D}"/>
              </a:ext>
            </a:extLst>
          </p:cNvPr>
          <p:cNvSpPr txBox="1"/>
          <p:nvPr/>
        </p:nvSpPr>
        <p:spPr>
          <a:xfrm>
            <a:off x="475418" y="107353"/>
            <a:ext cx="4277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FFFF00"/>
                </a:solidFill>
              </a:rPr>
              <a:t>Sistema de disparo de ALICE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90FB7D-D571-5760-B116-6D76C124287C}"/>
              </a:ext>
            </a:extLst>
          </p:cNvPr>
          <p:cNvSpPr txBox="1"/>
          <p:nvPr/>
        </p:nvSpPr>
        <p:spPr>
          <a:xfrm>
            <a:off x="9402973" y="3132903"/>
            <a:ext cx="29668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Medición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</a:t>
            </a:r>
            <a:r>
              <a:rPr lang="en-GB" sz="2000" dirty="0" err="1">
                <a:solidFill>
                  <a:schemeClr val="bg1"/>
                </a:solidFill>
              </a:rPr>
              <a:t>Carga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</a:t>
            </a:r>
            <a:r>
              <a:rPr lang="en-GB" sz="2000" dirty="0" err="1">
                <a:solidFill>
                  <a:schemeClr val="bg1"/>
                </a:solidFill>
              </a:rPr>
              <a:t>Tiempo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6 </a:t>
            </a:r>
            <a:r>
              <a:rPr lang="en-GB" sz="2000" dirty="0" err="1">
                <a:solidFill>
                  <a:schemeClr val="bg1"/>
                </a:solidFill>
              </a:rPr>
              <a:t>señales</a:t>
            </a:r>
            <a:r>
              <a:rPr lang="en-GB" sz="2000" dirty="0">
                <a:solidFill>
                  <a:schemeClr val="bg1"/>
                </a:solidFill>
              </a:rPr>
              <a:t> para </a:t>
            </a:r>
            <a:r>
              <a:rPr lang="en-GB" sz="2000" dirty="0" err="1">
                <a:solidFill>
                  <a:schemeClr val="bg1"/>
                </a:solidFill>
              </a:rPr>
              <a:t>sistema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r>
              <a:rPr lang="en-GB" sz="2000" dirty="0">
                <a:solidFill>
                  <a:schemeClr val="bg1"/>
                </a:solidFill>
              </a:rPr>
              <a:t>de </a:t>
            </a:r>
            <a:r>
              <a:rPr lang="en-GB" sz="2000" dirty="0" err="1">
                <a:solidFill>
                  <a:schemeClr val="bg1"/>
                </a:solidFill>
              </a:rPr>
              <a:t>disparo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nivel</a:t>
            </a:r>
            <a:r>
              <a:rPr lang="en-GB" sz="2000" dirty="0">
                <a:solidFill>
                  <a:schemeClr val="bg1"/>
                </a:solidFill>
              </a:rPr>
              <a:t> 0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err="1">
                <a:solidFill>
                  <a:schemeClr val="bg1"/>
                </a:solidFill>
              </a:rPr>
              <a:t>Determinación</a:t>
            </a:r>
            <a:r>
              <a:rPr lang="en-GB" sz="2000" dirty="0">
                <a:solidFill>
                  <a:schemeClr val="bg1"/>
                </a:solidFill>
              </a:rPr>
              <a:t>: 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</a:t>
            </a:r>
            <a:r>
              <a:rPr lang="en-GB" sz="2000" dirty="0" err="1">
                <a:solidFill>
                  <a:schemeClr val="bg1"/>
                </a:solidFill>
              </a:rPr>
              <a:t>Centralidad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    </a:t>
            </a:r>
            <a:r>
              <a:rPr lang="en-GB" sz="2000" dirty="0" err="1">
                <a:solidFill>
                  <a:schemeClr val="bg1"/>
                </a:solidFill>
              </a:rPr>
              <a:t>Luminosidad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    Plano de la </a:t>
            </a:r>
            <a:r>
              <a:rPr lang="en-GB" sz="2000" dirty="0" err="1">
                <a:solidFill>
                  <a:schemeClr val="bg1"/>
                </a:solidFill>
              </a:rPr>
              <a:t>reacción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0D7D9-66F3-3D93-F68C-2A53E35E2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2" t="31389" r="17344" b="11944"/>
          <a:stretch/>
        </p:blipFill>
        <p:spPr>
          <a:xfrm>
            <a:off x="190500" y="630573"/>
            <a:ext cx="3200400" cy="1996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AD91C2-3EB5-488A-D63F-0857DD2174BC}"/>
              </a:ext>
            </a:extLst>
          </p:cNvPr>
          <p:cNvSpPr txBox="1"/>
          <p:nvPr/>
        </p:nvSpPr>
        <p:spPr>
          <a:xfrm>
            <a:off x="395288" y="2600479"/>
            <a:ext cx="2528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bg1"/>
                </a:solidFill>
                <a:effectLst/>
                <a:latin typeface="Lucida Grande"/>
              </a:rPr>
              <a:t>JINST 8 (2013) P10016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DCD05-E05A-80F8-5E95-4F7A1E447547}"/>
              </a:ext>
            </a:extLst>
          </p:cNvPr>
          <p:cNvSpPr txBox="1"/>
          <p:nvPr/>
        </p:nvSpPr>
        <p:spPr>
          <a:xfrm>
            <a:off x="6709121" y="78350"/>
            <a:ext cx="4639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El </a:t>
            </a:r>
            <a:r>
              <a:rPr lang="en-GB" sz="2400" dirty="0" err="1">
                <a:solidFill>
                  <a:schemeClr val="bg1"/>
                </a:solidFill>
              </a:rPr>
              <a:t>único</a:t>
            </a:r>
            <a:r>
              <a:rPr lang="en-GB" sz="2400" dirty="0">
                <a:solidFill>
                  <a:schemeClr val="bg1"/>
                </a:solidFill>
              </a:rPr>
              <a:t> detector que </a:t>
            </a:r>
            <a:r>
              <a:rPr lang="en-GB" sz="2400" dirty="0" err="1">
                <a:solidFill>
                  <a:schemeClr val="bg1"/>
                </a:solidFill>
              </a:rPr>
              <a:t>está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todas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>
                <a:solidFill>
                  <a:schemeClr val="bg1"/>
                </a:solidFill>
              </a:rPr>
              <a:t>las  </a:t>
            </a:r>
            <a:r>
              <a:rPr lang="en-GB" sz="2400" dirty="0" err="1">
                <a:solidFill>
                  <a:schemeClr val="bg1"/>
                </a:solidFill>
              </a:rPr>
              <a:t>publicaciones</a:t>
            </a:r>
            <a:r>
              <a:rPr lang="en-GB" sz="2400" dirty="0">
                <a:solidFill>
                  <a:schemeClr val="bg1"/>
                </a:solidFill>
              </a:rPr>
              <a:t> de ALICE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32" y="136525"/>
            <a:ext cx="10515600" cy="1325563"/>
          </a:xfrm>
        </p:spPr>
        <p:txBody>
          <a:bodyPr/>
          <a:lstStyle/>
          <a:p>
            <a:r>
              <a:rPr lang="en-US" dirty="0"/>
              <a:t>                                 The AD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73"/>
              <p:cNvSpPr>
                <a:spLocks noGrp="1"/>
              </p:cNvSpPr>
              <p:nvPr>
                <p:ph idx="1"/>
              </p:nvPr>
            </p:nvSpPr>
            <p:spPr>
              <a:xfrm>
                <a:off x="22800" y="1462088"/>
                <a:ext cx="2622091" cy="508501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The AD:  two assemblies 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 ADA (z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+16.97m)     &amp; 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ADC (z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-19.54m)</a:t>
                </a:r>
              </a:p>
              <a:p>
                <a:pPr marL="0" indent="0">
                  <a:buNone/>
                </a:pPr>
                <a:br>
                  <a:rPr lang="en-US" sz="2400" b="1" dirty="0">
                    <a:solidFill>
                      <a:srgbClr val="C00000"/>
                    </a:solidFill>
                  </a:rPr>
                </a:br>
                <a:r>
                  <a:rPr lang="en-US" sz="2400" b="1" dirty="0">
                    <a:solidFill>
                      <a:srgbClr val="C00000"/>
                    </a:solidFill>
                  </a:rPr>
                  <a:t>layers of scintillator modules.</a:t>
                </a:r>
              </a:p>
              <a:p>
                <a:pPr marL="0" indent="0">
                  <a:buNone/>
                </a:pPr>
                <a:endParaRPr lang="en-US" sz="2400" b="1" dirty="0">
                  <a:solidFill>
                    <a:srgbClr val="C00000"/>
                  </a:solidFill>
                </a:endParaRPr>
              </a:p>
              <a:p>
                <a:r>
                  <a:rPr lang="en-US" sz="2400" b="1" dirty="0">
                    <a:solidFill>
                      <a:srgbClr val="C00000"/>
                    </a:solidFill>
                  </a:rPr>
                  <a:t>Time coincidences </a:t>
                </a:r>
                <a:br>
                  <a:rPr lang="en-US" sz="2400" b="1" dirty="0">
                    <a:solidFill>
                      <a:srgbClr val="C00000"/>
                    </a:solidFill>
                  </a:rPr>
                </a:br>
                <a:r>
                  <a:rPr lang="en-US" sz="2400" b="1" dirty="0">
                    <a:solidFill>
                      <a:srgbClr val="C00000"/>
                    </a:solidFill>
                  </a:rPr>
                  <a:t>between adjacent modules</a:t>
                </a:r>
              </a:p>
            </p:txBody>
          </p:sp>
        </mc:Choice>
        <mc:Fallback xmlns="">
          <p:sp>
            <p:nvSpPr>
              <p:cNvPr id="74" name="Content Placeholder 7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00" y="1462088"/>
                <a:ext cx="2622091" cy="5085016"/>
              </a:xfrm>
              <a:blipFill>
                <a:blip r:embed="rId2"/>
                <a:stretch>
                  <a:fillRect l="-3023" t="-1559" r="-81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Imagen 68">
            <a:extLst>
              <a:ext uri="{FF2B5EF4-FFF2-40B4-BE49-F238E27FC236}">
                <a16:creationId xmlns:a16="http://schemas.microsoft.com/office/drawing/2014/main" id="{C99942A5-0120-4543-A78C-79E667F8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859" y="1372870"/>
            <a:ext cx="9704141" cy="54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4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6" y="441136"/>
            <a:ext cx="8975623" cy="3249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58" y="-3897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 err="1">
                <a:solidFill>
                  <a:schemeClr val="tx1"/>
                </a:solidFill>
              </a:rPr>
              <a:t>Pseudorapidity</a:t>
            </a:r>
            <a:r>
              <a:rPr lang="en-GB" sz="3200" dirty="0">
                <a:solidFill>
                  <a:schemeClr val="tx1"/>
                </a:solidFill>
              </a:rPr>
              <a:t>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6732" y="167783"/>
            <a:ext cx="2089936" cy="189804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AD extended </a:t>
            </a:r>
          </a:p>
          <a:p>
            <a:pPr marL="0" indent="0">
              <a:buNone/>
            </a:pPr>
            <a:r>
              <a:rPr lang="en-US" sz="2400" dirty="0"/>
              <a:t>ALICE coverage </a:t>
            </a:r>
          </a:p>
          <a:p>
            <a:pPr marL="0" indent="0">
              <a:buNone/>
            </a:pPr>
            <a:r>
              <a:rPr lang="en-US" sz="2400" dirty="0"/>
              <a:t>to 13.3 units of </a:t>
            </a:r>
          </a:p>
          <a:p>
            <a:pPr marL="0" indent="0">
              <a:buNone/>
            </a:pPr>
            <a:r>
              <a:rPr lang="en-US" sz="2400" dirty="0" err="1"/>
              <a:t>pseudorapidity</a:t>
            </a:r>
            <a:endParaRPr lang="en-US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09B9C0-5D6C-486C-B457-B23A3807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49" y="3608615"/>
            <a:ext cx="9428216" cy="3249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C7CDB-7CA5-89D3-0F44-BD0043FD6640}"/>
              </a:ext>
            </a:extLst>
          </p:cNvPr>
          <p:cNvSpPr txBox="1"/>
          <p:nvPr/>
        </p:nvSpPr>
        <p:spPr>
          <a:xfrm>
            <a:off x="73352" y="2115570"/>
            <a:ext cx="1161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before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E894D-D8AA-4553-492E-EF1E13BD1CFA}"/>
              </a:ext>
            </a:extLst>
          </p:cNvPr>
          <p:cNvSpPr txBox="1"/>
          <p:nvPr/>
        </p:nvSpPr>
        <p:spPr>
          <a:xfrm>
            <a:off x="73352" y="907791"/>
            <a:ext cx="836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now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683472-FE15-D4BE-0BD9-186F6D1A64D9}"/>
              </a:ext>
            </a:extLst>
          </p:cNvPr>
          <p:cNvCxnSpPr/>
          <p:nvPr/>
        </p:nvCxnSpPr>
        <p:spPr>
          <a:xfrm flipV="1">
            <a:off x="269158" y="1431011"/>
            <a:ext cx="0" cy="6348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50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Immagine 2" descr="alice_setup_nomi_09.png">
            <a:extLst>
              <a:ext uri="{FF2B5EF4-FFF2-40B4-BE49-F238E27FC236}">
                <a16:creationId xmlns:a16="http://schemas.microsoft.com/office/drawing/2014/main" id="{C024ECBF-CD17-4DDF-83A6-3F759B53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2389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F21AEA0D-6FF5-4805-ABAB-481A1842821D}"/>
              </a:ext>
            </a:extLst>
          </p:cNvPr>
          <p:cNvSpPr/>
          <p:nvPr/>
        </p:nvSpPr>
        <p:spPr bwMode="auto">
          <a:xfrm rot="21367866">
            <a:off x="2856006" y="2952011"/>
            <a:ext cx="125503" cy="126355"/>
          </a:xfrm>
          <a:prstGeom prst="parallelogram">
            <a:avLst>
              <a:gd name="adj" fmla="val 14299"/>
            </a:avLst>
          </a:prstGeom>
          <a:solidFill>
            <a:schemeClr val="accent2">
              <a:lumMod val="20000"/>
              <a:lumOff val="80000"/>
              <a:alpha val="3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9499990" rev="0"/>
            </a:camera>
            <a:lightRig rig="threePt" dir="t"/>
          </a:scene3d>
          <a:sp3d>
            <a:bevelT w="0" h="0"/>
            <a:bevelB w="520700" h="342900"/>
          </a:sp3d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8837" name="Imagen 3">
            <a:extLst>
              <a:ext uri="{FF2B5EF4-FFF2-40B4-BE49-F238E27FC236}">
                <a16:creationId xmlns:a16="http://schemas.microsoft.com/office/drawing/2014/main" id="{D2CD642C-6625-4DA8-AC05-25099F1B1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4103689"/>
            <a:ext cx="2873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CuadroTexto 4">
            <a:extLst>
              <a:ext uri="{FF2B5EF4-FFF2-40B4-BE49-F238E27FC236}">
                <a16:creationId xmlns:a16="http://schemas.microsoft.com/office/drawing/2014/main" id="{F15A023B-5E63-4A5F-8C6F-9C7C3A38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9" y="1438275"/>
            <a:ext cx="517525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</a:t>
            </a:r>
          </a:p>
        </p:txBody>
      </p:sp>
      <p:cxnSp>
        <p:nvCxnSpPr>
          <p:cNvPr id="248839" name="Conector recto de flecha 8">
            <a:extLst>
              <a:ext uri="{FF2B5EF4-FFF2-40B4-BE49-F238E27FC236}">
                <a16:creationId xmlns:a16="http://schemas.microsoft.com/office/drawing/2014/main" id="{BB146A84-5A2A-4E40-8B92-DE2685C44E87}"/>
              </a:ext>
            </a:extLst>
          </p:cNvPr>
          <p:cNvCxnSpPr>
            <a:cxnSpLocks noChangeShapeType="1"/>
            <a:stCxn id="248838" idx="2"/>
          </p:cNvCxnSpPr>
          <p:nvPr/>
        </p:nvCxnSpPr>
        <p:spPr bwMode="auto">
          <a:xfrm>
            <a:off x="2247900" y="1808163"/>
            <a:ext cx="560388" cy="1174750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8840" name="Imagen 10">
            <a:extLst>
              <a:ext uri="{FF2B5EF4-FFF2-40B4-BE49-F238E27FC236}">
                <a16:creationId xmlns:a16="http://schemas.microsoft.com/office/drawing/2014/main" id="{23BDEB0B-214F-4DBF-BAE7-A363C15B9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3" y="3240088"/>
            <a:ext cx="6143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8841" name="Conector recto de flecha 12">
            <a:extLst>
              <a:ext uri="{FF2B5EF4-FFF2-40B4-BE49-F238E27FC236}">
                <a16:creationId xmlns:a16="http://schemas.microsoft.com/office/drawing/2014/main" id="{9354CFE1-562F-4733-B273-C8F9F495CD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91626" y="3644901"/>
            <a:ext cx="531813" cy="360363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8842" name="Rectángulo 3">
            <a:extLst>
              <a:ext uri="{FF2B5EF4-FFF2-40B4-BE49-F238E27FC236}">
                <a16:creationId xmlns:a16="http://schemas.microsoft.com/office/drawing/2014/main" id="{8212B4D3-D837-4B2B-98F4-2048109D2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9" y="1028700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V0</a:t>
            </a:r>
          </a:p>
        </p:txBody>
      </p:sp>
      <p:sp>
        <p:nvSpPr>
          <p:cNvPr id="248843" name="Rectángulo 4">
            <a:extLst>
              <a:ext uri="{FF2B5EF4-FFF2-40B4-BE49-F238E27FC236}">
                <a16:creationId xmlns:a16="http://schemas.microsoft.com/office/drawing/2014/main" id="{007590EB-29E6-40FD-9442-64120434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3" y="1028700"/>
            <a:ext cx="431800" cy="369888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8844" name="Rectángulo 7">
            <a:extLst>
              <a:ext uri="{FF2B5EF4-FFF2-40B4-BE49-F238E27FC236}">
                <a16:creationId xmlns:a16="http://schemas.microsoft.com/office/drawing/2014/main" id="{2EE64789-7265-4142-B8D4-1B4A32231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889" y="623889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ACORDE</a:t>
            </a:r>
          </a:p>
        </p:txBody>
      </p:sp>
      <p:sp>
        <p:nvSpPr>
          <p:cNvPr id="248845" name="Rectángulo 19">
            <a:extLst>
              <a:ext uri="{FF2B5EF4-FFF2-40B4-BE49-F238E27FC236}">
                <a16:creationId xmlns:a16="http://schemas.microsoft.com/office/drawing/2014/main" id="{ADC3D026-6055-4C0B-B797-7791ED5A0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25476"/>
            <a:ext cx="1154112" cy="366713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8846" name="Conector recto de flecha 8">
            <a:extLst>
              <a:ext uri="{FF2B5EF4-FFF2-40B4-BE49-F238E27FC236}">
                <a16:creationId xmlns:a16="http://schemas.microsoft.com/office/drawing/2014/main" id="{2CB11FDE-8423-4B74-89F1-00AF56EA5385}"/>
              </a:ext>
            </a:extLst>
          </p:cNvPr>
          <p:cNvCxnSpPr>
            <a:cxnSpLocks noChangeShapeType="1"/>
            <a:stCxn id="248845" idx="3"/>
          </p:cNvCxnSpPr>
          <p:nvPr/>
        </p:nvCxnSpPr>
        <p:spPr bwMode="auto">
          <a:xfrm>
            <a:off x="4222750" y="809626"/>
            <a:ext cx="793750" cy="747713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4">
            <a:extLst>
              <a:ext uri="{FF2B5EF4-FFF2-40B4-BE49-F238E27FC236}">
                <a16:creationId xmlns:a16="http://schemas.microsoft.com/office/drawing/2014/main" id="{5C1B3DE6-6E8C-4226-9BDB-5B93A4C4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817" y="234952"/>
            <a:ext cx="3078214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México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ALICE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MX" altLang="es-MX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F475D7-C946-490A-A546-F0A0AED8700E}"/>
              </a:ext>
            </a:extLst>
          </p:cNvPr>
          <p:cNvSpPr txBox="1"/>
          <p:nvPr/>
        </p:nvSpPr>
        <p:spPr>
          <a:xfrm>
            <a:off x="266330" y="355107"/>
            <a:ext cx="1672253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2009 - 2018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Immagine 2" descr="alice_setup_nomi_09.png">
            <a:extLst>
              <a:ext uri="{FF2B5EF4-FFF2-40B4-BE49-F238E27FC236}">
                <a16:creationId xmlns:a16="http://schemas.microsoft.com/office/drawing/2014/main" id="{C024ECBF-CD17-4DDF-83A6-3F759B53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2389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F21AEA0D-6FF5-4805-ABAB-481A1842821D}"/>
              </a:ext>
            </a:extLst>
          </p:cNvPr>
          <p:cNvSpPr/>
          <p:nvPr/>
        </p:nvSpPr>
        <p:spPr bwMode="auto">
          <a:xfrm rot="21367866">
            <a:off x="2856006" y="2952011"/>
            <a:ext cx="125503" cy="126355"/>
          </a:xfrm>
          <a:prstGeom prst="parallelogram">
            <a:avLst>
              <a:gd name="adj" fmla="val 14299"/>
            </a:avLst>
          </a:prstGeom>
          <a:solidFill>
            <a:schemeClr val="accent2">
              <a:lumMod val="20000"/>
              <a:lumOff val="80000"/>
              <a:alpha val="3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9499990" rev="0"/>
            </a:camera>
            <a:lightRig rig="threePt" dir="t"/>
          </a:scene3d>
          <a:sp3d>
            <a:bevelT w="0" h="0"/>
            <a:bevelB w="520700" h="342900"/>
          </a:sp3d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8837" name="Imagen 3">
            <a:extLst>
              <a:ext uri="{FF2B5EF4-FFF2-40B4-BE49-F238E27FC236}">
                <a16:creationId xmlns:a16="http://schemas.microsoft.com/office/drawing/2014/main" id="{D2CD642C-6625-4DA8-AC05-25099F1B1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4103689"/>
            <a:ext cx="2873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CuadroTexto 4">
            <a:extLst>
              <a:ext uri="{FF2B5EF4-FFF2-40B4-BE49-F238E27FC236}">
                <a16:creationId xmlns:a16="http://schemas.microsoft.com/office/drawing/2014/main" id="{F15A023B-5E63-4A5F-8C6F-9C7C3A38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9" y="1438275"/>
            <a:ext cx="68304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FDD</a:t>
            </a:r>
          </a:p>
        </p:txBody>
      </p:sp>
      <p:cxnSp>
        <p:nvCxnSpPr>
          <p:cNvPr id="248839" name="Conector recto de flecha 8">
            <a:extLst>
              <a:ext uri="{FF2B5EF4-FFF2-40B4-BE49-F238E27FC236}">
                <a16:creationId xmlns:a16="http://schemas.microsoft.com/office/drawing/2014/main" id="{BB146A84-5A2A-4E40-8B92-DE2685C44E87}"/>
              </a:ext>
            </a:extLst>
          </p:cNvPr>
          <p:cNvCxnSpPr>
            <a:cxnSpLocks noChangeShapeType="1"/>
            <a:stCxn id="248838" idx="2"/>
          </p:cNvCxnSpPr>
          <p:nvPr/>
        </p:nvCxnSpPr>
        <p:spPr bwMode="auto">
          <a:xfrm>
            <a:off x="2330659" y="1808163"/>
            <a:ext cx="477629" cy="1174750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8841" name="Conector recto de flecha 12">
            <a:extLst>
              <a:ext uri="{FF2B5EF4-FFF2-40B4-BE49-F238E27FC236}">
                <a16:creationId xmlns:a16="http://schemas.microsoft.com/office/drawing/2014/main" id="{9354CFE1-562F-4733-B273-C8F9F495CD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91626" y="3644901"/>
            <a:ext cx="531813" cy="360363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8842" name="Rectángulo 3">
            <a:extLst>
              <a:ext uri="{FF2B5EF4-FFF2-40B4-BE49-F238E27FC236}">
                <a16:creationId xmlns:a16="http://schemas.microsoft.com/office/drawing/2014/main" id="{8212B4D3-D837-4B2B-98F4-2048109D2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9" y="1028700"/>
            <a:ext cx="601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V0+</a:t>
            </a:r>
          </a:p>
        </p:txBody>
      </p:sp>
      <p:sp>
        <p:nvSpPr>
          <p:cNvPr id="248843" name="Rectángulo 4">
            <a:extLst>
              <a:ext uri="{FF2B5EF4-FFF2-40B4-BE49-F238E27FC236}">
                <a16:creationId xmlns:a16="http://schemas.microsoft.com/office/drawing/2014/main" id="{007590EB-29E6-40FD-9442-64120434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2" y="1028700"/>
            <a:ext cx="560387" cy="369888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8844" name="Rectángulo 7">
            <a:extLst>
              <a:ext uri="{FF2B5EF4-FFF2-40B4-BE49-F238E27FC236}">
                <a16:creationId xmlns:a16="http://schemas.microsoft.com/office/drawing/2014/main" id="{2EE64789-7265-4142-B8D4-1B4A32231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889" y="623889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TPC-fuentes</a:t>
            </a:r>
          </a:p>
        </p:txBody>
      </p:sp>
      <p:sp>
        <p:nvSpPr>
          <p:cNvPr id="248845" name="Rectángulo 19">
            <a:extLst>
              <a:ext uri="{FF2B5EF4-FFF2-40B4-BE49-F238E27FC236}">
                <a16:creationId xmlns:a16="http://schemas.microsoft.com/office/drawing/2014/main" id="{ADC3D026-6055-4C0B-B797-7791ED5A0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25476"/>
            <a:ext cx="1512263" cy="366713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8846" name="Conector recto de flecha 8">
            <a:extLst>
              <a:ext uri="{FF2B5EF4-FFF2-40B4-BE49-F238E27FC236}">
                <a16:creationId xmlns:a16="http://schemas.microsoft.com/office/drawing/2014/main" id="{2CB11FDE-8423-4B74-89F1-00AF56EA5385}"/>
              </a:ext>
            </a:extLst>
          </p:cNvPr>
          <p:cNvCxnSpPr>
            <a:cxnSpLocks noChangeShapeType="1"/>
            <a:stCxn id="248845" idx="3"/>
          </p:cNvCxnSpPr>
          <p:nvPr/>
        </p:nvCxnSpPr>
        <p:spPr bwMode="auto">
          <a:xfrm>
            <a:off x="4580901" y="808833"/>
            <a:ext cx="435599" cy="748506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uadroTexto 4">
            <a:extLst>
              <a:ext uri="{FF2B5EF4-FFF2-40B4-BE49-F238E27FC236}">
                <a16:creationId xmlns:a16="http://schemas.microsoft.com/office/drawing/2014/main" id="{745D0395-3B18-459E-B687-78B986461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16" y="3275013"/>
            <a:ext cx="68304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55503B8-FA7C-49BE-9EA4-4383E49EB0F9}"/>
              </a:ext>
            </a:extLst>
          </p:cNvPr>
          <p:cNvSpPr txBox="1"/>
          <p:nvPr/>
        </p:nvSpPr>
        <p:spPr>
          <a:xfrm>
            <a:off x="266330" y="355107"/>
            <a:ext cx="1672253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2022 - 2025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D8078CEF-22B1-4F2E-AE73-6A2E51F51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817" y="234952"/>
            <a:ext cx="3078214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México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ALICE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MX" altLang="es-MX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34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T -1">
            <a:extLst>
              <a:ext uri="{FF2B5EF4-FFF2-40B4-BE49-F238E27FC236}">
                <a16:creationId xmlns:a16="http://schemas.microsoft.com/office/drawing/2014/main" id="{AF0FE1B2-F555-4F39-A08A-B55D8F3F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AF8DEA4-4820-4021-AA2D-2240950AFA1E}"/>
              </a:ext>
            </a:extLst>
          </p:cNvPr>
          <p:cNvSpPr txBox="1"/>
          <p:nvPr/>
        </p:nvSpPr>
        <p:spPr>
          <a:xfrm>
            <a:off x="7803472" y="5805996"/>
            <a:ext cx="388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>
                <a:solidFill>
                  <a:srgbClr val="C00000"/>
                </a:solidFill>
              </a:rPr>
              <a:t>F</a:t>
            </a:r>
            <a:r>
              <a:rPr lang="es-MX" sz="2800" dirty="0" err="1"/>
              <a:t>ast</a:t>
            </a:r>
            <a:r>
              <a:rPr lang="es-MX" sz="2800" dirty="0"/>
              <a:t> </a:t>
            </a:r>
            <a:r>
              <a:rPr lang="es-MX" sz="2800" b="1" dirty="0" err="1">
                <a:solidFill>
                  <a:srgbClr val="C00000"/>
                </a:solidFill>
              </a:rPr>
              <a:t>I</a:t>
            </a:r>
            <a:r>
              <a:rPr lang="es-MX" sz="2800" dirty="0" err="1"/>
              <a:t>nteraction</a:t>
            </a:r>
            <a:r>
              <a:rPr lang="es-MX" sz="2800" dirty="0"/>
              <a:t> </a:t>
            </a:r>
            <a:r>
              <a:rPr lang="es-MX" sz="2800" b="1" dirty="0" err="1">
                <a:solidFill>
                  <a:srgbClr val="C00000"/>
                </a:solidFill>
              </a:rPr>
              <a:t>T</a:t>
            </a:r>
            <a:r>
              <a:rPr lang="es-MX" sz="2800" dirty="0" err="1"/>
              <a:t>rigger</a:t>
            </a:r>
            <a:endParaRPr lang="es-MX" sz="2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F09EC4-870E-4CE0-AE4F-9AB5BF9EFB8A}"/>
              </a:ext>
            </a:extLst>
          </p:cNvPr>
          <p:cNvSpPr txBox="1"/>
          <p:nvPr/>
        </p:nvSpPr>
        <p:spPr>
          <a:xfrm>
            <a:off x="1748901" y="39770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solidFill>
                  <a:srgbClr val="C00000"/>
                </a:solidFill>
              </a:rPr>
              <a:t>Vzero</a:t>
            </a:r>
            <a:r>
              <a:rPr lang="es-MX" sz="2400" b="1" dirty="0">
                <a:solidFill>
                  <a:srgbClr val="C00000"/>
                </a:solidFill>
              </a:rPr>
              <a:t>-plus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BBF4C7-FD6D-460A-94C5-541636DAF467}"/>
              </a:ext>
            </a:extLst>
          </p:cNvPr>
          <p:cNvSpPr txBox="1"/>
          <p:nvPr/>
        </p:nvSpPr>
        <p:spPr>
          <a:xfrm>
            <a:off x="9419207" y="397702"/>
            <a:ext cx="262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</a:rPr>
              <a:t>FDD</a:t>
            </a:r>
          </a:p>
          <a:p>
            <a:pPr algn="ctr"/>
            <a:r>
              <a:rPr lang="es-MX" b="1" dirty="0">
                <a:solidFill>
                  <a:srgbClr val="C00000"/>
                </a:solidFill>
              </a:rPr>
              <a:t>F</a:t>
            </a:r>
            <a:r>
              <a:rPr lang="es-MX" b="1" dirty="0"/>
              <a:t>orward </a:t>
            </a:r>
            <a:r>
              <a:rPr lang="es-MX" b="1" dirty="0" err="1">
                <a:solidFill>
                  <a:srgbClr val="C00000"/>
                </a:solidFill>
              </a:rPr>
              <a:t>D</a:t>
            </a:r>
            <a:r>
              <a:rPr lang="es-MX" b="1" dirty="0" err="1"/>
              <a:t>iffractive</a:t>
            </a:r>
            <a:r>
              <a:rPr lang="es-MX" b="1" dirty="0"/>
              <a:t> </a:t>
            </a:r>
            <a:r>
              <a:rPr lang="es-MX" b="1" dirty="0">
                <a:solidFill>
                  <a:srgbClr val="C00000"/>
                </a:solidFill>
              </a:rPr>
              <a:t>D</a:t>
            </a:r>
            <a:r>
              <a:rPr lang="es-MX" b="1" dirty="0"/>
              <a:t>etector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97B1543-9C1F-48DA-8416-0C455221C32F}"/>
              </a:ext>
            </a:extLst>
          </p:cNvPr>
          <p:cNvSpPr/>
          <p:nvPr/>
        </p:nvSpPr>
        <p:spPr>
          <a:xfrm>
            <a:off x="7732450" y="4332303"/>
            <a:ext cx="4065973" cy="2127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DC91493A-D8C5-36D2-8C6F-0C462F0CCFBD}"/>
              </a:ext>
            </a:extLst>
          </p:cNvPr>
          <p:cNvSpPr txBox="1"/>
          <p:nvPr/>
        </p:nvSpPr>
        <p:spPr>
          <a:xfrm>
            <a:off x="-191518" y="4380637"/>
            <a:ext cx="262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</a:rPr>
              <a:t>FDD</a:t>
            </a:r>
          </a:p>
          <a:p>
            <a:pPr algn="ctr"/>
            <a:r>
              <a:rPr lang="es-MX" b="1" dirty="0">
                <a:solidFill>
                  <a:srgbClr val="C00000"/>
                </a:solidFill>
              </a:rPr>
              <a:t>F</a:t>
            </a:r>
            <a:r>
              <a:rPr lang="es-MX" b="1" dirty="0"/>
              <a:t>orward </a:t>
            </a:r>
            <a:r>
              <a:rPr lang="es-MX" b="1" dirty="0" err="1">
                <a:solidFill>
                  <a:srgbClr val="C00000"/>
                </a:solidFill>
              </a:rPr>
              <a:t>D</a:t>
            </a:r>
            <a:r>
              <a:rPr lang="es-MX" b="1" dirty="0" err="1"/>
              <a:t>iffractive</a:t>
            </a:r>
            <a:r>
              <a:rPr lang="es-MX" b="1" dirty="0"/>
              <a:t> </a:t>
            </a:r>
            <a:r>
              <a:rPr lang="es-MX" b="1" dirty="0">
                <a:solidFill>
                  <a:srgbClr val="C00000"/>
                </a:solidFill>
              </a:rPr>
              <a:t>D</a:t>
            </a:r>
            <a:r>
              <a:rPr lang="es-MX" b="1" dirty="0"/>
              <a:t>etector</a:t>
            </a:r>
          </a:p>
        </p:txBody>
      </p:sp>
    </p:spTree>
    <p:extLst>
      <p:ext uri="{BB962C8B-B14F-4D97-AF65-F5344CB8AC3E}">
        <p14:creationId xmlns:p14="http://schemas.microsoft.com/office/powerpoint/2010/main" val="3765940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123D87-A5BF-47FB-BE30-31ED671F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99"/>
            <a:ext cx="12176372" cy="5827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76A1D-2920-D1BB-E399-515C86927828}"/>
              </a:ext>
            </a:extLst>
          </p:cNvPr>
          <p:cNvSpPr txBox="1"/>
          <p:nvPr/>
        </p:nvSpPr>
        <p:spPr>
          <a:xfrm>
            <a:off x="4348534" y="3343275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large segmented scintillator disk </a:t>
            </a:r>
          </a:p>
          <a:p>
            <a:r>
              <a:rPr lang="en-US" sz="2000" dirty="0"/>
              <a:t>novel light collection scheme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short pulses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single MIP time resolution of ~150 </a:t>
            </a:r>
            <a:r>
              <a:rPr lang="en-US" sz="2000" dirty="0" err="1"/>
              <a:t>ps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very uniform response across the entire </a:t>
            </a:r>
          </a:p>
          <a:p>
            <a:r>
              <a:rPr lang="en-US" sz="2000" dirty="0"/>
              <a:t>      detection surface.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13C20-BA07-6915-5D64-93FF595B1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50" y="-288208"/>
            <a:ext cx="2091109" cy="1828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E96D9-923A-AE78-C16B-5D1A5FAD825E}"/>
              </a:ext>
            </a:extLst>
          </p:cNvPr>
          <p:cNvSpPr txBox="1"/>
          <p:nvPr/>
        </p:nvSpPr>
        <p:spPr>
          <a:xfrm>
            <a:off x="3813129" y="5230534"/>
            <a:ext cx="60071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48 channels, </a:t>
            </a:r>
          </a:p>
          <a:p>
            <a:r>
              <a:rPr lang="en-US" sz="2000" dirty="0"/>
              <a:t>Yields the required centrality    &amp;</a:t>
            </a:r>
          </a:p>
          <a:p>
            <a:r>
              <a:rPr lang="en-US" sz="2000" dirty="0"/>
              <a:t>Event plane</a:t>
            </a:r>
          </a:p>
          <a:p>
            <a:r>
              <a:rPr lang="en-US" sz="2000" dirty="0"/>
              <a:t>Monitors LHC background conditions</a:t>
            </a:r>
          </a:p>
          <a:p>
            <a:r>
              <a:rPr lang="en-US" sz="2000" dirty="0"/>
              <a:t>Luminosity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5921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objeto, edificio, bicicleta, estacionado&#10;&#10;Descripción generada automáticamente">
            <a:extLst>
              <a:ext uri="{FF2B5EF4-FFF2-40B4-BE49-F238E27FC236}">
                <a16:creationId xmlns:a16="http://schemas.microsoft.com/office/drawing/2014/main" id="{0434227E-ADB2-4026-B067-104B9E4D6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29" y="7950"/>
            <a:ext cx="10296525" cy="68500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630E756-8951-4FBA-A7FC-775B904DE2AD}"/>
              </a:ext>
            </a:extLst>
          </p:cNvPr>
          <p:cNvSpPr/>
          <p:nvPr/>
        </p:nvSpPr>
        <p:spPr>
          <a:xfrm>
            <a:off x="286915" y="5974209"/>
            <a:ext cx="8338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V0+</a:t>
            </a:r>
            <a:endParaRPr kumimoji="0" lang="es-ES" sz="28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0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96F8ADA-C7A6-187B-77B7-C44656EE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451F7-BDF6-7080-6574-53885599980B}"/>
              </a:ext>
            </a:extLst>
          </p:cNvPr>
          <p:cNvSpPr txBox="1"/>
          <p:nvPr/>
        </p:nvSpPr>
        <p:spPr>
          <a:xfrm>
            <a:off x="9254059" y="1079219"/>
            <a:ext cx="1189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LHC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937CB-40B9-169C-DC90-E40E5E3B2EC4}"/>
              </a:ext>
            </a:extLst>
          </p:cNvPr>
          <p:cNvSpPr txBox="1"/>
          <p:nvPr/>
        </p:nvSpPr>
        <p:spPr>
          <a:xfrm>
            <a:off x="9254059" y="1633782"/>
            <a:ext cx="126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ALICE goal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E85F2-52D0-B8DE-BA23-AC6F4D53A300}"/>
              </a:ext>
            </a:extLst>
          </p:cNvPr>
          <p:cNvSpPr txBox="1"/>
          <p:nvPr/>
        </p:nvSpPr>
        <p:spPr>
          <a:xfrm>
            <a:off x="9288581" y="2247571"/>
            <a:ext cx="188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Mexico in ALICE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0FCC7-46BF-D019-4E5D-9E71C8B3E12F}"/>
              </a:ext>
            </a:extLst>
          </p:cNvPr>
          <p:cNvSpPr txBox="1"/>
          <p:nvPr/>
        </p:nvSpPr>
        <p:spPr>
          <a:xfrm>
            <a:off x="9254059" y="2861302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Some physics topics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FBFF-FD14-0343-4059-F70990A92DF7}"/>
              </a:ext>
            </a:extLst>
          </p:cNvPr>
          <p:cNvSpPr txBox="1"/>
          <p:nvPr/>
        </p:nvSpPr>
        <p:spPr>
          <a:xfrm>
            <a:off x="9254059" y="5778781"/>
            <a:ext cx="178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Future of 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6FF0-7F9A-2B5D-EF32-1128D2E2EBEE}"/>
              </a:ext>
            </a:extLst>
          </p:cNvPr>
          <p:cNvSpPr txBox="1"/>
          <p:nvPr/>
        </p:nvSpPr>
        <p:spPr>
          <a:xfrm>
            <a:off x="9568084" y="4361901"/>
            <a:ext cx="308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Chiral symmetry restauration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B8D5C-8A75-4980-4DE8-4667BB88D790}"/>
              </a:ext>
            </a:extLst>
          </p:cNvPr>
          <p:cNvSpPr txBox="1"/>
          <p:nvPr/>
        </p:nvSpPr>
        <p:spPr>
          <a:xfrm>
            <a:off x="9614765" y="5224218"/>
            <a:ext cx="308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Astrophysical objects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13939-8EF7-8296-5887-012BD4FAED2A}"/>
              </a:ext>
            </a:extLst>
          </p:cNvPr>
          <p:cNvSpPr txBox="1"/>
          <p:nvPr/>
        </p:nvSpPr>
        <p:spPr>
          <a:xfrm>
            <a:off x="9568083" y="3492468"/>
            <a:ext cx="308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Ultraperipheral </a:t>
            </a:r>
          </a:p>
          <a:p>
            <a:r>
              <a:rPr lang="en-GB" sz="2000" dirty="0"/>
              <a:t>collisions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C6C25-4393-DF17-06B4-E8B714590ECE}"/>
              </a:ext>
            </a:extLst>
          </p:cNvPr>
          <p:cNvSpPr txBox="1"/>
          <p:nvPr/>
        </p:nvSpPr>
        <p:spPr>
          <a:xfrm>
            <a:off x="10016207" y="243276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593796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otor, tabla, tren, cuarto&#10;&#10;Descripción generada automáticamente">
            <a:extLst>
              <a:ext uri="{FF2B5EF4-FFF2-40B4-BE49-F238E27FC236}">
                <a16:creationId xmlns:a16="http://schemas.microsoft.com/office/drawing/2014/main" id="{B962567D-0AEA-426E-B721-ECEB84FAA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909"/>
            <a:ext cx="12192000" cy="561022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60B68BB-E706-4187-A5D2-E533A26DA38B}"/>
              </a:ext>
            </a:extLst>
          </p:cNvPr>
          <p:cNvCxnSpPr>
            <a:cxnSpLocks/>
          </p:cNvCxnSpPr>
          <p:nvPr/>
        </p:nvCxnSpPr>
        <p:spPr>
          <a:xfrm flipV="1">
            <a:off x="1553592" y="3790765"/>
            <a:ext cx="2618912" cy="292963"/>
          </a:xfrm>
          <a:prstGeom prst="line">
            <a:avLst/>
          </a:prstGeom>
          <a:ln w="19050">
            <a:solidFill>
              <a:srgbClr val="FFFF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89664D5-C9E0-4C6D-BB0B-99631B2389AC}"/>
              </a:ext>
            </a:extLst>
          </p:cNvPr>
          <p:cNvSpPr txBox="1"/>
          <p:nvPr/>
        </p:nvSpPr>
        <p:spPr>
          <a:xfrm rot="21255949">
            <a:off x="1306241" y="4019808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 del LHC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0715F8-F799-4594-921C-5984BA0F7B47}"/>
              </a:ext>
            </a:extLst>
          </p:cNvPr>
          <p:cNvSpPr txBox="1"/>
          <p:nvPr/>
        </p:nvSpPr>
        <p:spPr>
          <a:xfrm>
            <a:off x="180642" y="3206282"/>
            <a:ext cx="9997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5D6D07-42BF-4886-95FF-776D754B1E94}"/>
              </a:ext>
            </a:extLst>
          </p:cNvPr>
          <p:cNvSpPr txBox="1"/>
          <p:nvPr/>
        </p:nvSpPr>
        <p:spPr>
          <a:xfrm>
            <a:off x="4616388" y="5793759"/>
            <a:ext cx="42393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 FDD en el túnel de LHC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F7AA364-36ED-4CEC-9BA5-2B79DC0164A7}"/>
              </a:ext>
            </a:extLst>
          </p:cNvPr>
          <p:cNvCxnSpPr/>
          <p:nvPr/>
        </p:nvCxnSpPr>
        <p:spPr>
          <a:xfrm flipH="1" flipV="1">
            <a:off x="4811697" y="4607511"/>
            <a:ext cx="692458" cy="10209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F83738-B42F-4687-87F0-7ED8F3BC8D9B}"/>
              </a:ext>
            </a:extLst>
          </p:cNvPr>
          <p:cNvSpPr txBox="1"/>
          <p:nvPr/>
        </p:nvSpPr>
        <p:spPr>
          <a:xfrm rot="21072088">
            <a:off x="6857256" y="4483555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dipolo del LHC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A3015B-B9DB-4632-9FE5-38DE43B6981F}"/>
              </a:ext>
            </a:extLst>
          </p:cNvPr>
          <p:cNvSpPr txBox="1"/>
          <p:nvPr/>
        </p:nvSpPr>
        <p:spPr>
          <a:xfrm>
            <a:off x="549654" y="1050545"/>
            <a:ext cx="1868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bomba de vacío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AFEB7B8-7616-4A61-9F1A-4E3287CFE6CC}"/>
              </a:ext>
            </a:extLst>
          </p:cNvPr>
          <p:cNvCxnSpPr>
            <a:cxnSpLocks/>
          </p:cNvCxnSpPr>
          <p:nvPr/>
        </p:nvCxnSpPr>
        <p:spPr>
          <a:xfrm>
            <a:off x="1784412" y="1419877"/>
            <a:ext cx="497149" cy="3460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3B9DF7-9F1B-4C7C-60D5-EB7572569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697" y="-354877"/>
            <a:ext cx="226181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1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1DACC1-CB92-4E95-873E-B1EF66C39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" r="1718" b="4722"/>
          <a:stretch/>
        </p:blipFill>
        <p:spPr>
          <a:xfrm>
            <a:off x="0" y="26351"/>
            <a:ext cx="12192000" cy="680529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2E1D05A-B6F2-46A9-8E74-A5EEBD43F1FD}"/>
              </a:ext>
            </a:extLst>
          </p:cNvPr>
          <p:cNvSpPr/>
          <p:nvPr/>
        </p:nvSpPr>
        <p:spPr>
          <a:xfrm>
            <a:off x="560135" y="1859845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+mn-ea"/>
                <a:cs typeface="+mn-cs"/>
              </a:rPr>
              <a:t>FDD</a:t>
            </a:r>
          </a:p>
        </p:txBody>
      </p:sp>
    </p:spTree>
    <p:extLst>
      <p:ext uri="{BB962C8B-B14F-4D97-AF65-F5344CB8AC3E}">
        <p14:creationId xmlns:p14="http://schemas.microsoft.com/office/powerpoint/2010/main" val="1542855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D29CF0D-D19B-44BD-81D9-A8441D55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5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1194C-65FB-9142-6A17-80C31F1FE7A8}"/>
              </a:ext>
            </a:extLst>
          </p:cNvPr>
          <p:cNvSpPr txBox="1"/>
          <p:nvPr/>
        </p:nvSpPr>
        <p:spPr>
          <a:xfrm>
            <a:off x="1984633" y="5380672"/>
            <a:ext cx="102179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arrays 8 pads each  arranged in two layers of four pads each for a total of 16 readout channels. Each pad has two fast wavelength shifting (WLS) bars of 1 ns reemission time attached to the sides and optical </a:t>
            </a:r>
            <a:r>
              <a:rPr lang="en-US" dirty="0" err="1">
                <a:solidFill>
                  <a:schemeClr val="bg1"/>
                </a:solidFill>
              </a:rPr>
              <a:t>fibres</a:t>
            </a:r>
            <a:r>
              <a:rPr lang="en-US" dirty="0">
                <a:solidFill>
                  <a:schemeClr val="bg1"/>
                </a:solidFill>
              </a:rPr>
              <a:t> bundles to transport the light from the WLS bars to a fine mesh PMT. </a:t>
            </a:r>
          </a:p>
          <a:p>
            <a:r>
              <a:rPr lang="en-US" dirty="0">
                <a:solidFill>
                  <a:schemeClr val="bg1"/>
                </a:solidFill>
              </a:rPr>
              <a:t>Trigger -  luminosity determination - beam monitoring - tags diffractive events in proton-proton collisions, and photon induced processes in p-Pb and Pb-Pb interactions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36AB3076-A788-D2F7-7C6A-A9B20C51E516}"/>
              </a:ext>
            </a:extLst>
          </p:cNvPr>
          <p:cNvSpPr/>
          <p:nvPr/>
        </p:nvSpPr>
        <p:spPr>
          <a:xfrm>
            <a:off x="376499" y="335845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+mn-ea"/>
                <a:cs typeface="+mn-cs"/>
              </a:rPr>
              <a:t>FDD</a:t>
            </a:r>
          </a:p>
        </p:txBody>
      </p:sp>
    </p:spTree>
    <p:extLst>
      <p:ext uri="{BB962C8B-B14F-4D97-AF65-F5344CB8AC3E}">
        <p14:creationId xmlns:p14="http://schemas.microsoft.com/office/powerpoint/2010/main" val="95013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670DC39-4011-48A1-A9EF-AD011B7F8206}"/>
              </a:ext>
            </a:extLst>
          </p:cNvPr>
          <p:cNvSpPr/>
          <p:nvPr/>
        </p:nvSpPr>
        <p:spPr>
          <a:xfrm>
            <a:off x="5863463" y="3645936"/>
            <a:ext cx="227947" cy="1077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Gracias</a:t>
            </a:r>
          </a:p>
        </p:txBody>
      </p:sp>
      <p:sp>
        <p:nvSpPr>
          <p:cNvPr id="198659" name="CuadroTexto 3">
            <a:extLst>
              <a:ext uri="{FF2B5EF4-FFF2-40B4-BE49-F238E27FC236}">
                <a16:creationId xmlns:a16="http://schemas.microsoft.com/office/drawing/2014/main" id="{43F573E4-A9AA-57DD-BC57-68BE9DBBF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276209"/>
            <a:ext cx="7600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MX" sz="2400" b="1" dirty="0">
                <a:solidFill>
                  <a:srgbClr val="FFFFFF"/>
                </a:solidFill>
              </a:rPr>
              <a:t>algunos temas de investigación a vuelo de pájaro  </a:t>
            </a:r>
            <a:endParaRPr kumimoji="0" lang="es-MX" altLang="es-MX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8660" name="CuadroTexto 5">
            <a:extLst>
              <a:ext uri="{FF2B5EF4-FFF2-40B4-BE49-F238E27FC236}">
                <a16:creationId xmlns:a16="http://schemas.microsoft.com/office/drawing/2014/main" id="{A2994CC2-2FD2-CD8D-DC71-8CA850D6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28" y="2454410"/>
            <a:ext cx="10407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Restablecimiento de la simetría quiral   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predicción de QCD  </a:t>
            </a:r>
          </a:p>
        </p:txBody>
      </p:sp>
      <p:sp>
        <p:nvSpPr>
          <p:cNvPr id="198661" name="CuadroTexto 13">
            <a:extLst>
              <a:ext uri="{FF2B5EF4-FFF2-40B4-BE49-F238E27FC236}">
                <a16:creationId xmlns:a16="http://schemas.microsoft.com/office/drawing/2014/main" id="{40A7FA98-2CBB-AAC8-F3A8-BD64747D7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28" y="4338322"/>
            <a:ext cx="7388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Dualidad </a:t>
            </a:r>
            <a:r>
              <a:rPr kumimoji="0" lang="es-MX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AdS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CFT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– Teoría de cuerdas</a:t>
            </a:r>
          </a:p>
        </p:txBody>
      </p:sp>
      <p:sp>
        <p:nvSpPr>
          <p:cNvPr id="198662" name="CuadroTexto 15">
            <a:extLst>
              <a:ext uri="{FF2B5EF4-FFF2-40B4-BE49-F238E27FC236}">
                <a16:creationId xmlns:a16="http://schemas.microsoft.com/office/drawing/2014/main" id="{1B9E327B-ECE3-D88E-3BDB-260787FF7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28" y="3396366"/>
            <a:ext cx="6427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Interior de las estrellas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Astrofísica 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1B6F6CAD-3214-3A6C-29D1-6922081B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28" y="1599845"/>
            <a:ext cx="11210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Campos electromagnéticos extremos  - </a:t>
            </a:r>
            <a:r>
              <a:rPr kumimoji="0" lang="es-MX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Colisiones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Ultraperiféricas</a:t>
            </a:r>
          </a:p>
        </p:txBody>
      </p:sp>
    </p:spTree>
    <p:extLst>
      <p:ext uri="{BB962C8B-B14F-4D97-AF65-F5344CB8AC3E}">
        <p14:creationId xmlns:p14="http://schemas.microsoft.com/office/powerpoint/2010/main" val="186966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1EFC7D-C5FA-9ED7-763D-0D6CFAF2003B}"/>
                  </a:ext>
                </a:extLst>
              </p:cNvPr>
              <p:cNvSpPr txBox="1"/>
              <p:nvPr/>
            </p:nvSpPr>
            <p:spPr>
              <a:xfrm>
                <a:off x="5522366" y="2235986"/>
                <a:ext cx="1833707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s-MX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s-MX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GB" sz="3200" dirty="0">
                    <a:solidFill>
                      <a:srgbClr val="C00000"/>
                    </a:solidFill>
                  </a:rPr>
                  <a:t> </a:t>
                </a:r>
                <a:endParaRPr lang="en-GB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1EFC7D-C5FA-9ED7-763D-0D6CFAF20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366" y="2235986"/>
                <a:ext cx="1833707" cy="4980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237194F-D02F-1F54-90B9-D1965CE75347}"/>
              </a:ext>
            </a:extLst>
          </p:cNvPr>
          <p:cNvSpPr txBox="1"/>
          <p:nvPr/>
        </p:nvSpPr>
        <p:spPr>
          <a:xfrm>
            <a:off x="7356073" y="2205792"/>
            <a:ext cx="109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</a:rPr>
              <a:t>Tesla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21EB2-3C23-579C-9117-7201F2F294E3}"/>
              </a:ext>
            </a:extLst>
          </p:cNvPr>
          <p:cNvSpPr txBox="1"/>
          <p:nvPr/>
        </p:nvSpPr>
        <p:spPr>
          <a:xfrm>
            <a:off x="4177049" y="264018"/>
            <a:ext cx="44753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</a:rPr>
              <a:t>estimated magnetic fields</a:t>
            </a:r>
          </a:p>
          <a:p>
            <a:r>
              <a:rPr lang="en-GB" sz="3200" dirty="0">
                <a:solidFill>
                  <a:srgbClr val="C00000"/>
                </a:solidFill>
              </a:rPr>
              <a:t>in ultra relativistic </a:t>
            </a:r>
          </a:p>
          <a:p>
            <a:r>
              <a:rPr lang="en-GB" sz="3200" dirty="0">
                <a:solidFill>
                  <a:srgbClr val="C00000"/>
                </a:solidFill>
              </a:rPr>
              <a:t>heavy ions</a:t>
            </a:r>
          </a:p>
          <a:p>
            <a:endParaRPr lang="en-GB" sz="3200" dirty="0">
              <a:solidFill>
                <a:srgbClr val="C00000"/>
              </a:solidFill>
            </a:endParaRPr>
          </a:p>
          <a:p>
            <a:r>
              <a:rPr lang="en-GB" sz="3200" dirty="0">
                <a:solidFill>
                  <a:srgbClr val="C00000"/>
                </a:solidFill>
              </a:rPr>
              <a:t>     </a:t>
            </a:r>
            <a:r>
              <a:rPr lang="en-GB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GB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03907-04D5-D5A6-5706-BDCAA9B353EB}"/>
              </a:ext>
            </a:extLst>
          </p:cNvPr>
          <p:cNvSpPr txBox="1"/>
          <p:nvPr/>
        </p:nvSpPr>
        <p:spPr>
          <a:xfrm>
            <a:off x="3472645" y="64267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Skokov, V., et. al. Int. J. Mod. Phys. A 24 (2009): 5925–32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4B3528-1524-4F86-C19A-9DFCB158D148}"/>
                  </a:ext>
                </a:extLst>
              </p:cNvPr>
              <p:cNvSpPr txBox="1"/>
              <p:nvPr/>
            </p:nvSpPr>
            <p:spPr>
              <a:xfrm>
                <a:off x="470789" y="5701564"/>
                <a:ext cx="10067926" cy="66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magnetic field strength can be translated into the CGS system by the following identity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140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× 0.512·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dirty="0"/>
                  <a:t> Gauss ≈ 1018 Gauss.</a:t>
                </a:r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4B3528-1524-4F86-C19A-9DFCB158D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89" y="5701564"/>
                <a:ext cx="10067926" cy="669992"/>
              </a:xfrm>
              <a:prstGeom prst="rect">
                <a:avLst/>
              </a:prstGeom>
              <a:blipFill>
                <a:blip r:embed="rId3"/>
                <a:stretch>
                  <a:fillRect l="-484" t="-454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4FC75ED-D02D-80D9-8B11-54D22BFA5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53" t="23068" r="50781" b="19028"/>
          <a:stretch/>
        </p:blipFill>
        <p:spPr>
          <a:xfrm>
            <a:off x="8610601" y="165634"/>
            <a:ext cx="3581399" cy="4710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46EBEB-F9E9-4909-BA06-8A58EBC1393C}"/>
              </a:ext>
            </a:extLst>
          </p:cNvPr>
          <p:cNvSpPr txBox="1"/>
          <p:nvPr/>
        </p:nvSpPr>
        <p:spPr>
          <a:xfrm>
            <a:off x="370709" y="61871"/>
            <a:ext cx="38088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strongest estimated </a:t>
            </a:r>
          </a:p>
          <a:p>
            <a:r>
              <a:rPr lang="en-GB" sz="3200" dirty="0"/>
              <a:t>magnetic field in an</a:t>
            </a:r>
          </a:p>
          <a:p>
            <a:r>
              <a:rPr lang="en-GB" sz="3200" dirty="0"/>
              <a:t>astrophysical</a:t>
            </a:r>
          </a:p>
          <a:p>
            <a:r>
              <a:rPr lang="en-GB" sz="3200" dirty="0"/>
              <a:t>object - neutron star  </a:t>
            </a:r>
          </a:p>
          <a:p>
            <a:r>
              <a:rPr lang="en-GB" sz="3200" dirty="0"/>
              <a:t>   </a:t>
            </a:r>
            <a:r>
              <a:rPr lang="en-GB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GB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423F74-3B51-E4FE-FD14-BF863B25652B}"/>
                  </a:ext>
                </a:extLst>
              </p:cNvPr>
              <p:cNvSpPr txBox="1"/>
              <p:nvPr/>
            </p:nvSpPr>
            <p:spPr>
              <a:xfrm>
                <a:off x="1061777" y="2006773"/>
                <a:ext cx="17463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b="0" i="1" smtClean="0">
                            <a:latin typeface="Cambria Math" panose="02040503050406030204" pitchFamily="18" charset="0"/>
                          </a:rPr>
                          <m:t>1.6</m:t>
                        </m:r>
                        <m:r>
                          <a:rPr lang="es-MX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s-MX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32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423F74-3B51-E4FE-FD14-BF863B256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77" y="2006773"/>
                <a:ext cx="17463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95826FA-5A2C-5600-1956-2C51249897D0}"/>
              </a:ext>
            </a:extLst>
          </p:cNvPr>
          <p:cNvSpPr txBox="1"/>
          <p:nvPr/>
        </p:nvSpPr>
        <p:spPr>
          <a:xfrm>
            <a:off x="2808089" y="1935938"/>
            <a:ext cx="109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Tesla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9456B-D9E6-3A51-4FDB-F62895B8AECB}"/>
              </a:ext>
            </a:extLst>
          </p:cNvPr>
          <p:cNvSpPr txBox="1"/>
          <p:nvPr/>
        </p:nvSpPr>
        <p:spPr>
          <a:xfrm>
            <a:off x="470789" y="2520712"/>
            <a:ext cx="3162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 err="1">
                <a:solidFill>
                  <a:srgbClr val="000000"/>
                </a:solidFill>
                <a:effectLst/>
                <a:latin typeface="pt serif" panose="020A0603040505020204" pitchFamily="18" charset="0"/>
              </a:rPr>
              <a:t>binary</a:t>
            </a:r>
            <a:r>
              <a:rPr lang="es-MX" b="0" i="0" dirty="0">
                <a:solidFill>
                  <a:srgbClr val="000000"/>
                </a:solidFill>
                <a:effectLst/>
                <a:latin typeface="pt serif" panose="020A0603040505020204" pitchFamily="18" charset="0"/>
              </a:rPr>
              <a:t> Swift J0243.6+6124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A8584E-759A-7292-E2C7-ABB7BF912116}"/>
              </a:ext>
            </a:extLst>
          </p:cNvPr>
          <p:cNvSpPr txBox="1"/>
          <p:nvPr/>
        </p:nvSpPr>
        <p:spPr>
          <a:xfrm>
            <a:off x="424644" y="3141936"/>
            <a:ext cx="6566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333333"/>
                </a:solidFill>
                <a:effectLst/>
                <a:latin typeface="Lora" panose="020B0604020202020204" pitchFamily="2" charset="0"/>
              </a:rPr>
              <a:t>Man made … hybrid magnet produced a record-breaking steady-state magnetic field 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Lora" panose="020B0604020202020204" pitchFamily="2" charset="0"/>
              </a:rPr>
              <a:t>of 45.22 T on earth 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419F61-DA35-EE30-1772-799986E87634}"/>
              </a:ext>
            </a:extLst>
          </p:cNvPr>
          <p:cNvSpPr txBox="1"/>
          <p:nvPr/>
        </p:nvSpPr>
        <p:spPr>
          <a:xfrm>
            <a:off x="424645" y="427671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Lora" pitchFamily="2" charset="0"/>
              </a:rPr>
              <a:t>Steady High Magnetic Field Facility (SHMFF) in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Lora" pitchFamily="2" charset="0"/>
              </a:rPr>
              <a:t>Hefei, China</a:t>
            </a:r>
            <a:endParaRPr lang="en-GB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EB2CBA7-6745-C9C2-96C7-1BD099ED5B59}"/>
              </a:ext>
            </a:extLst>
          </p:cNvPr>
          <p:cNvSpPr/>
          <p:nvPr/>
        </p:nvSpPr>
        <p:spPr>
          <a:xfrm>
            <a:off x="7791450" y="33147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33A97-6C48-FC95-349C-45D798260A8C}"/>
              </a:ext>
            </a:extLst>
          </p:cNvPr>
          <p:cNvSpPr txBox="1"/>
          <p:nvPr/>
        </p:nvSpPr>
        <p:spPr>
          <a:xfrm>
            <a:off x="3356669" y="4692630"/>
            <a:ext cx="5941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Corresponds to an equivalent flux of photons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Fermi - </a:t>
            </a:r>
            <a:r>
              <a:rPr lang="en-GB" sz="2400" b="1" dirty="0" err="1">
                <a:solidFill>
                  <a:srgbClr val="0070C0"/>
                </a:solidFill>
              </a:rPr>
              <a:t>Weizäcker</a:t>
            </a:r>
            <a:r>
              <a:rPr lang="en-GB" sz="2400" b="1" dirty="0">
                <a:solidFill>
                  <a:srgbClr val="0070C0"/>
                </a:solidFill>
              </a:rPr>
              <a:t> – Williams 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9A8BA26B-14EC-478E-4D1D-416434ED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488" y="5226155"/>
            <a:ext cx="2803973" cy="95410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Colisiones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s-MX" altLang="es-MX" sz="2800" dirty="0">
                <a:solidFill>
                  <a:srgbClr val="0070C0"/>
                </a:solidFill>
              </a:rPr>
              <a:t>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Ultraperiféricas</a:t>
            </a:r>
          </a:p>
        </p:txBody>
      </p:sp>
    </p:spTree>
    <p:extLst>
      <p:ext uri="{BB962C8B-B14F-4D97-AF65-F5344CB8AC3E}">
        <p14:creationId xmlns:p14="http://schemas.microsoft.com/office/powerpoint/2010/main" val="2121148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72BE51-F37F-8220-C584-84E8669F6091}"/>
              </a:ext>
            </a:extLst>
          </p:cNvPr>
          <p:cNvGrpSpPr/>
          <p:nvPr/>
        </p:nvGrpSpPr>
        <p:grpSpPr>
          <a:xfrm>
            <a:off x="3597618" y="201343"/>
            <a:ext cx="5301564" cy="4210517"/>
            <a:chOff x="3597618" y="201343"/>
            <a:chExt cx="5301564" cy="4210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C3EBB1-FBF2-4B92-9961-A94B9C42D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2083"/>
            <a:stretch/>
          </p:blipFill>
          <p:spPr>
            <a:xfrm>
              <a:off x="3597618" y="201343"/>
              <a:ext cx="5301564" cy="421051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F0B242-71EA-1B06-3179-CF2CF13E7FC7}"/>
                </a:ext>
              </a:extLst>
            </p:cNvPr>
            <p:cNvSpPr/>
            <p:nvPr/>
          </p:nvSpPr>
          <p:spPr>
            <a:xfrm>
              <a:off x="4857750" y="381000"/>
              <a:ext cx="2140164" cy="628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E96D3F-69D8-D044-000F-FEFDA0BA1950}"/>
                </a:ext>
              </a:extLst>
            </p:cNvPr>
            <p:cNvSpPr/>
            <p:nvPr/>
          </p:nvSpPr>
          <p:spPr>
            <a:xfrm>
              <a:off x="5351569" y="3095159"/>
              <a:ext cx="1152525" cy="333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A38BBA-2733-7231-1068-C41D1A6D64C1}"/>
                  </a:ext>
                </a:extLst>
              </p:cNvPr>
              <p:cNvSpPr txBox="1"/>
              <p:nvPr/>
            </p:nvSpPr>
            <p:spPr>
              <a:xfrm>
                <a:off x="104775" y="1821891"/>
                <a:ext cx="4595425" cy="83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VDM   Vector Meson Dominance     </a:t>
                </a:r>
              </a:p>
              <a:p>
                <a:r>
                  <a:rPr lang="en-GB" sz="2400" dirty="0"/>
                  <a:t>Quantum Numbers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A38BBA-2733-7231-1068-C41D1A6D6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" y="1821891"/>
                <a:ext cx="4595425" cy="832216"/>
              </a:xfrm>
              <a:prstGeom prst="rect">
                <a:avLst/>
              </a:prstGeom>
              <a:blipFill>
                <a:blip r:embed="rId3"/>
                <a:stretch>
                  <a:fillRect l="-1989" t="-5882" r="-1194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EB4B3A-400F-5472-57C3-89EC3D39C752}"/>
              </a:ext>
            </a:extLst>
          </p:cNvPr>
          <p:cNvSpPr txBox="1"/>
          <p:nvPr/>
        </p:nvSpPr>
        <p:spPr>
          <a:xfrm>
            <a:off x="104775" y="108422"/>
            <a:ext cx="4205767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A photon in VDM</a:t>
            </a:r>
          </a:p>
          <a:p>
            <a:r>
              <a:rPr lang="en-GB" sz="2000" dirty="0"/>
              <a:t>Vector Meson State  interacts strongly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D3689-434F-B884-0868-03DE87555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6" t="36909" r="38731" b="49584"/>
          <a:stretch/>
        </p:blipFill>
        <p:spPr>
          <a:xfrm>
            <a:off x="1614890" y="4504781"/>
            <a:ext cx="5968491" cy="1203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5AB420-4FF0-E823-FE39-BF0B4060B56E}"/>
              </a:ext>
            </a:extLst>
          </p:cNvPr>
          <p:cNvSpPr txBox="1"/>
          <p:nvPr/>
        </p:nvSpPr>
        <p:spPr>
          <a:xfrm>
            <a:off x="3350997" y="5983722"/>
            <a:ext cx="8189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NLO effects have been published  J. Phys. G4 (2016) 035002</a:t>
            </a:r>
          </a:p>
          <a:p>
            <a:r>
              <a:rPr lang="en-GB" sz="2400" dirty="0"/>
              <a:t>                                                            Phys. Rev. C 106 (2022) 035202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B634C-F377-57E9-DFF4-EFD0CC6271F3}"/>
              </a:ext>
            </a:extLst>
          </p:cNvPr>
          <p:cNvSpPr txBox="1"/>
          <p:nvPr/>
        </p:nvSpPr>
        <p:spPr>
          <a:xfrm>
            <a:off x="8452343" y="5244700"/>
            <a:ext cx="2674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1" dirty="0" err="1">
                <a:effectLst/>
                <a:latin typeface="-apple-system"/>
              </a:rPr>
              <a:t>Z.Phys.C</a:t>
            </a:r>
            <a:r>
              <a:rPr lang="es-MX" b="0" i="0" dirty="0">
                <a:effectLst/>
                <a:latin typeface="-apple-system"/>
              </a:rPr>
              <a:t> 57 (1993) 89-92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DD8E4A-AA48-B982-A882-A07859B97D1B}"/>
                  </a:ext>
                </a:extLst>
              </p:cNvPr>
              <p:cNvSpPr txBox="1"/>
              <p:nvPr/>
            </p:nvSpPr>
            <p:spPr>
              <a:xfrm>
                <a:off x="8366618" y="4413703"/>
                <a:ext cx="35433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Diffractive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fr-FR" dirty="0"/>
                  <a:t>-</a:t>
                </a:r>
                <a:r>
                  <a:rPr lang="fr-FR" dirty="0" err="1"/>
                  <a:t>electroproduction</a:t>
                </a:r>
                <a:r>
                  <a:rPr lang="fr-FR" dirty="0"/>
                  <a:t> </a:t>
                </a:r>
              </a:p>
              <a:p>
                <a:r>
                  <a:rPr lang="fr-FR" dirty="0"/>
                  <a:t>in Leading Log Approx  QCD</a:t>
                </a:r>
              </a:p>
              <a:p>
                <a:r>
                  <a:rPr lang="fr-FR" dirty="0"/>
                  <a:t>M. G. </a:t>
                </a:r>
                <a:r>
                  <a:rPr lang="fr-FR" dirty="0" err="1"/>
                  <a:t>Ryskin</a:t>
                </a:r>
                <a:endParaRPr lang="fr-FR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DD8E4A-AA48-B982-A882-A07859B97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618" y="4413703"/>
                <a:ext cx="3543300" cy="1200329"/>
              </a:xfrm>
              <a:prstGeom prst="rect">
                <a:avLst/>
              </a:prstGeom>
              <a:blipFill>
                <a:blip r:embed="rId5"/>
                <a:stretch>
                  <a:fillRect l="-1375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171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CTEQ6 parton distribution functions in the MS renormalization scheme and Q = 2 GeV for gluons (red), up (green), down (blue), and strange (violet) quarks. Plotted is the product of longitudinal momentum fraction x and the distribution functions f versus x.">
            <a:extLst>
              <a:ext uri="{FF2B5EF4-FFF2-40B4-BE49-F238E27FC236}">
                <a16:creationId xmlns:a16="http://schemas.microsoft.com/office/drawing/2014/main" id="{0E163EBB-FA02-D657-623C-AD8410542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2181" r="3580"/>
          <a:stretch/>
        </p:blipFill>
        <p:spPr bwMode="auto">
          <a:xfrm>
            <a:off x="1" y="12308"/>
            <a:ext cx="4079146" cy="30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64855-23D0-89A3-5690-43CBAFD634C3}"/>
              </a:ext>
            </a:extLst>
          </p:cNvPr>
          <p:cNvSpPr txBox="1"/>
          <p:nvPr/>
        </p:nvSpPr>
        <p:spPr>
          <a:xfrm>
            <a:off x="0" y="2999611"/>
            <a:ext cx="5267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Noto Sans" panose="020B0502040504020204" pitchFamily="34" charset="0"/>
              </a:rPr>
              <a:t>The </a:t>
            </a:r>
            <a:r>
              <a:rPr lang="en-US" b="0" i="1" dirty="0">
                <a:effectLst/>
                <a:latin typeface="Noto Sans" panose="020B0502040504020204" pitchFamily="34" charset="0"/>
              </a:rPr>
              <a:t>CTEQ6</a:t>
            </a:r>
            <a:r>
              <a:rPr lang="en-US" b="0" i="0" dirty="0">
                <a:effectLst/>
                <a:latin typeface="Noto Sans" panose="020B0502040504020204" pitchFamily="34" charset="0"/>
              </a:rPr>
              <a:t> </a:t>
            </a:r>
            <a:r>
              <a:rPr lang="en-US" b="0" i="0" dirty="0" err="1">
                <a:effectLst/>
                <a:latin typeface="Noto Sans" panose="020B0502040504020204" pitchFamily="34" charset="0"/>
              </a:rPr>
              <a:t>parton</a:t>
            </a:r>
            <a:r>
              <a:rPr lang="en-US" b="0" i="0" dirty="0">
                <a:effectLst/>
                <a:latin typeface="Noto Sans" panose="020B0502040504020204" pitchFamily="34" charset="0"/>
              </a:rPr>
              <a:t> </a:t>
            </a:r>
          </a:p>
          <a:p>
            <a:pPr algn="l"/>
            <a:r>
              <a:rPr lang="en-US" b="0" i="0" dirty="0">
                <a:effectLst/>
                <a:latin typeface="Noto Sans" panose="020B0502040504020204" pitchFamily="34" charset="0"/>
              </a:rPr>
              <a:t>distribution functions </a:t>
            </a:r>
          </a:p>
          <a:p>
            <a:pPr algn="l"/>
            <a:r>
              <a:rPr lang="en-US" b="0" i="0" dirty="0">
                <a:effectLst/>
                <a:latin typeface="Noto Sans" panose="020B0502040504020204" pitchFamily="34" charset="0"/>
              </a:rPr>
              <a:t>in the MS renormalization </a:t>
            </a:r>
          </a:p>
          <a:p>
            <a:pPr algn="l"/>
            <a:r>
              <a:rPr lang="en-US" b="0" i="0" dirty="0">
                <a:effectLst/>
                <a:latin typeface="Noto Sans" panose="020B0502040504020204" pitchFamily="34" charset="0"/>
              </a:rPr>
              <a:t>scheme and </a:t>
            </a:r>
            <a:r>
              <a:rPr lang="en-US" b="0" i="1" dirty="0">
                <a:effectLst/>
                <a:latin typeface="Noto Sans" panose="020B0502040504020204" pitchFamily="34" charset="0"/>
              </a:rPr>
              <a:t>Q</a:t>
            </a:r>
            <a:r>
              <a:rPr lang="en-US" b="0" i="0" dirty="0">
                <a:effectLst/>
                <a:latin typeface="Noto Sans" panose="020B0502040504020204" pitchFamily="34" charset="0"/>
              </a:rPr>
              <a:t> = 2 GeV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25AA1-0BF6-E996-A299-A9ED55367F43}"/>
              </a:ext>
            </a:extLst>
          </p:cNvPr>
          <p:cNvSpPr txBox="1"/>
          <p:nvPr/>
        </p:nvSpPr>
        <p:spPr>
          <a:xfrm>
            <a:off x="6657975" y="209714"/>
            <a:ext cx="277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Gluon saturation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6E0F8-280D-35C6-3559-4CB8AB14D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4" t="29365" r="28719" b="33875"/>
          <a:stretch/>
        </p:blipFill>
        <p:spPr>
          <a:xfrm>
            <a:off x="4079147" y="678232"/>
            <a:ext cx="7824909" cy="3455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15439-18F0-F7D6-7E06-6555283D45F0}"/>
              </a:ext>
            </a:extLst>
          </p:cNvPr>
          <p:cNvSpPr txBox="1"/>
          <p:nvPr/>
        </p:nvSpPr>
        <p:spPr>
          <a:xfrm>
            <a:off x="6768810" y="4078795"/>
            <a:ext cx="324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Rapid increase of gluon density</a:t>
            </a:r>
          </a:p>
          <a:p>
            <a:r>
              <a:rPr lang="en-GB" dirty="0"/>
              <a:t>Gluon splitting – linear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61BFD-E3EA-4FE4-C20F-D787D713F78B}"/>
              </a:ext>
            </a:extLst>
          </p:cNvPr>
          <p:cNvSpPr txBox="1"/>
          <p:nvPr/>
        </p:nvSpPr>
        <p:spPr>
          <a:xfrm>
            <a:off x="7872862" y="4725126"/>
            <a:ext cx="428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increase gluon density tamped</a:t>
            </a:r>
          </a:p>
          <a:p>
            <a:r>
              <a:rPr lang="en-GB" dirty="0"/>
              <a:t>Gluon recombination – non-linear 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3582A-1FC8-3BCC-4963-0C3AF9D46DBC}"/>
              </a:ext>
            </a:extLst>
          </p:cNvPr>
          <p:cNvSpPr txBox="1"/>
          <p:nvPr/>
        </p:nvSpPr>
        <p:spPr>
          <a:xfrm>
            <a:off x="6768810" y="5764269"/>
            <a:ext cx="489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                    </a:t>
            </a:r>
            <a:r>
              <a:rPr lang="en-GB" sz="2400" dirty="0">
                <a:solidFill>
                  <a:srgbClr val="0070C0"/>
                </a:solidFill>
              </a:rPr>
              <a:t>saturation</a:t>
            </a:r>
          </a:p>
          <a:p>
            <a:r>
              <a:rPr lang="en-GB" sz="2400" dirty="0">
                <a:solidFill>
                  <a:srgbClr val="0070C0"/>
                </a:solidFill>
              </a:rPr>
              <a:t>Gluon splitting = gluon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234093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28177-8BF2-EE9A-E5EF-0349DD651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2" t="22223" r="40860" b="13056"/>
          <a:stretch/>
        </p:blipFill>
        <p:spPr>
          <a:xfrm>
            <a:off x="0" y="1743849"/>
            <a:ext cx="6469194" cy="4682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FF1AA9-C45C-97A1-ED66-90705C092EAC}"/>
              </a:ext>
            </a:extLst>
          </p:cNvPr>
          <p:cNvSpPr txBox="1"/>
          <p:nvPr/>
        </p:nvSpPr>
        <p:spPr>
          <a:xfrm>
            <a:off x="1171575" y="2495669"/>
            <a:ext cx="2897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central nucleons shielded </a:t>
            </a:r>
          </a:p>
          <a:p>
            <a:r>
              <a:rPr lang="en-GB" sz="2000" i="1" dirty="0"/>
              <a:t>by surface nucleons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58044-4906-468A-A8DF-5983F8D4D669}"/>
              </a:ext>
            </a:extLst>
          </p:cNvPr>
          <p:cNvSpPr txBox="1"/>
          <p:nvPr/>
        </p:nvSpPr>
        <p:spPr>
          <a:xfrm>
            <a:off x="6568872" y="895735"/>
            <a:ext cx="52466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Shadowing  </a:t>
            </a:r>
            <a:r>
              <a:rPr lang="en-GB" sz="2000" dirty="0"/>
              <a:t>→  Multiple scattering of quark pairs</a:t>
            </a:r>
          </a:p>
          <a:p>
            <a:r>
              <a:rPr lang="en-GB" sz="2000" dirty="0"/>
              <a:t>                            produced by the photon </a:t>
            </a:r>
          </a:p>
          <a:p>
            <a:r>
              <a:rPr lang="en-GB" sz="2000" dirty="0"/>
              <a:t>                            VDM </a:t>
            </a:r>
          </a:p>
          <a:p>
            <a:r>
              <a:rPr lang="en-GB" sz="2000" dirty="0"/>
              <a:t>                            </a:t>
            </a:r>
            <a:r>
              <a:rPr lang="en-GB" sz="2000" dirty="0" err="1"/>
              <a:t>parton</a:t>
            </a:r>
            <a:r>
              <a:rPr lang="en-GB" sz="2000" dirty="0"/>
              <a:t> recombination</a:t>
            </a:r>
          </a:p>
          <a:p>
            <a:r>
              <a:rPr lang="en-GB" sz="2000" dirty="0"/>
              <a:t>                            Glauber like </a:t>
            </a:r>
            <a:r>
              <a:rPr lang="en-GB" sz="2000" dirty="0" err="1"/>
              <a:t>rescattering</a:t>
            </a:r>
            <a:endParaRPr lang="en-GB" sz="2000" dirty="0"/>
          </a:p>
          <a:p>
            <a:r>
              <a:rPr lang="en-GB" sz="2000" dirty="0"/>
              <a:t>                            ¿?</a:t>
            </a:r>
          </a:p>
          <a:p>
            <a:r>
              <a:rPr lang="en-GB" sz="2000" dirty="0"/>
              <a:t>                            ¿gluon saturation involved?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63D49-0A13-2BDC-6BCA-CBDC28EA3197}"/>
              </a:ext>
            </a:extLst>
          </p:cNvPr>
          <p:cNvSpPr txBox="1"/>
          <p:nvPr/>
        </p:nvSpPr>
        <p:spPr>
          <a:xfrm>
            <a:off x="6568872" y="3385272"/>
            <a:ext cx="54707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EMC </a:t>
            </a:r>
            <a:r>
              <a:rPr lang="en-GB" sz="2000" dirty="0"/>
              <a:t>   →  momentum distribution in free nucleons</a:t>
            </a:r>
          </a:p>
          <a:p>
            <a:r>
              <a:rPr lang="en-GB" sz="2400" dirty="0"/>
              <a:t>                                       ≠</a:t>
            </a:r>
          </a:p>
          <a:p>
            <a:r>
              <a:rPr lang="en-GB" sz="2000" dirty="0"/>
              <a:t>                  momentum distribution of nucleons </a:t>
            </a:r>
          </a:p>
          <a:p>
            <a:r>
              <a:rPr lang="en-GB" sz="2000" dirty="0"/>
              <a:t>                  in nuclei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8F8E3-9F22-D737-C914-225FD23F12D7}"/>
              </a:ext>
            </a:extLst>
          </p:cNvPr>
          <p:cNvSpPr txBox="1"/>
          <p:nvPr/>
        </p:nvSpPr>
        <p:spPr>
          <a:xfrm>
            <a:off x="847725" y="266521"/>
            <a:ext cx="10634834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Deep Inelastic Scattering  nucleons        versus      Deep Inelastic Scattering in nuclei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7D431E-C4BF-4CC5-B286-E448DF9B96C3}"/>
                  </a:ext>
                </a:extLst>
              </p:cNvPr>
              <p:cNvSpPr txBox="1"/>
              <p:nvPr/>
            </p:nvSpPr>
            <p:spPr>
              <a:xfrm>
                <a:off x="3438525" y="6015036"/>
                <a:ext cx="40344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7D431E-C4BF-4CC5-B286-E448DF9B9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6015036"/>
                <a:ext cx="403444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A08EAAB-C9F2-771A-FE4E-2E1A8F8C6C2C}"/>
              </a:ext>
            </a:extLst>
          </p:cNvPr>
          <p:cNvSpPr txBox="1"/>
          <p:nvPr/>
        </p:nvSpPr>
        <p:spPr>
          <a:xfrm>
            <a:off x="7372842" y="4909242"/>
            <a:ext cx="3450112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Initial state needed to </a:t>
            </a:r>
          </a:p>
          <a:p>
            <a:r>
              <a:rPr lang="en-GB" sz="2800" dirty="0"/>
              <a:t>understand the </a:t>
            </a:r>
          </a:p>
          <a:p>
            <a:r>
              <a:rPr lang="en-GB" sz="2800" dirty="0"/>
              <a:t>Quark Gluon Plasma </a:t>
            </a:r>
          </a:p>
          <a:p>
            <a:r>
              <a:rPr lang="en-GB" sz="2800" dirty="0"/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1023100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407685-D9D2-12D2-FF4F-37277DDB307F}"/>
              </a:ext>
            </a:extLst>
          </p:cNvPr>
          <p:cNvSpPr txBox="1"/>
          <p:nvPr/>
        </p:nvSpPr>
        <p:spPr>
          <a:xfrm>
            <a:off x="2162175" y="5686425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Coherent production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CA5E4-B5C5-085C-F607-8AF214CD3252}"/>
              </a:ext>
            </a:extLst>
          </p:cNvPr>
          <p:cNvSpPr txBox="1"/>
          <p:nvPr/>
        </p:nvSpPr>
        <p:spPr>
          <a:xfrm>
            <a:off x="8128063" y="5686425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In-coherent production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8F4F7-8B9A-EBAA-C1C8-B528D0CA0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29" r="63080" b="41053"/>
          <a:stretch/>
        </p:blipFill>
        <p:spPr>
          <a:xfrm>
            <a:off x="809625" y="119220"/>
            <a:ext cx="4501277" cy="136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7DDBB-399C-22E2-68D5-7E3E7EB5E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45" r="63080" b="17083"/>
          <a:stretch/>
        </p:blipFill>
        <p:spPr>
          <a:xfrm>
            <a:off x="7286625" y="-7937"/>
            <a:ext cx="4501277" cy="14382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149DC4-87FE-E5BE-0B8A-9E4C39F38229}"/>
              </a:ext>
            </a:extLst>
          </p:cNvPr>
          <p:cNvGrpSpPr/>
          <p:nvPr/>
        </p:nvGrpSpPr>
        <p:grpSpPr>
          <a:xfrm>
            <a:off x="0" y="1335088"/>
            <a:ext cx="12192000" cy="3760787"/>
            <a:chOff x="0" y="1430338"/>
            <a:chExt cx="12192000" cy="3760787"/>
          </a:xfrm>
        </p:grpSpPr>
        <p:pic>
          <p:nvPicPr>
            <p:cNvPr id="1026" name="Picture 2" descr="Fig. 1">
              <a:extLst>
                <a:ext uri="{FF2B5EF4-FFF2-40B4-BE49-F238E27FC236}">
                  <a16:creationId xmlns:a16="http://schemas.microsoft.com/office/drawing/2014/main" id="{05DD36DE-6501-D9FB-493D-24139F0E2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8"/>
            <a:stretch/>
          </p:blipFill>
          <p:spPr bwMode="auto">
            <a:xfrm>
              <a:off x="0" y="1430338"/>
              <a:ext cx="12192000" cy="3760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D3EE3A-C8DF-4C8E-D2E9-BDB3AF91132E}"/>
                </a:ext>
              </a:extLst>
            </p:cNvPr>
            <p:cNvSpPr/>
            <p:nvPr/>
          </p:nvSpPr>
          <p:spPr>
            <a:xfrm>
              <a:off x="3467100" y="2381250"/>
              <a:ext cx="581025" cy="22383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9EE43B-6E36-BA4C-DB26-1D92D6ACED97}"/>
                </a:ext>
              </a:extLst>
            </p:cNvPr>
            <p:cNvSpPr/>
            <p:nvPr/>
          </p:nvSpPr>
          <p:spPr>
            <a:xfrm>
              <a:off x="9639300" y="2476500"/>
              <a:ext cx="581025" cy="22383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83684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77794-7841-B291-D636-CAB5B2D71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" t="17361" r="1953" b="26806"/>
          <a:stretch/>
        </p:blipFill>
        <p:spPr>
          <a:xfrm>
            <a:off x="242887" y="1285874"/>
            <a:ext cx="11706225" cy="3829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EC1D5-9469-15AC-F0FF-FB23FAF8D4C9}"/>
              </a:ext>
            </a:extLst>
          </p:cNvPr>
          <p:cNvSpPr txBox="1"/>
          <p:nvPr/>
        </p:nvSpPr>
        <p:spPr>
          <a:xfrm>
            <a:off x="358724" y="97394"/>
            <a:ext cx="57372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Confirmation of Nuclear Shadowing</a:t>
            </a:r>
          </a:p>
          <a:p>
            <a:r>
              <a:rPr lang="en-GB" sz="2800" dirty="0">
                <a:solidFill>
                  <a:srgbClr val="0070C0"/>
                </a:solidFill>
              </a:rPr>
              <a:t>there are not models able to describe </a:t>
            </a:r>
          </a:p>
          <a:p>
            <a:r>
              <a:rPr lang="en-GB" sz="2800" dirty="0">
                <a:solidFill>
                  <a:srgbClr val="0070C0"/>
                </a:solidFill>
              </a:rPr>
              <a:t>the rapidity behaviour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2DD45-8765-02DB-8E1A-B91345B101E8}"/>
              </a:ext>
            </a:extLst>
          </p:cNvPr>
          <p:cNvSpPr txBox="1"/>
          <p:nvPr/>
        </p:nvSpPr>
        <p:spPr>
          <a:xfrm>
            <a:off x="7272896" y="5298044"/>
            <a:ext cx="47555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Shadowing or gluon saturation</a:t>
            </a:r>
          </a:p>
          <a:p>
            <a:r>
              <a:rPr lang="en-GB" sz="2800" b="1" dirty="0">
                <a:solidFill>
                  <a:srgbClr val="0070C0"/>
                </a:solidFill>
              </a:rPr>
              <a:t>do describe t-dependence   </a:t>
            </a:r>
          </a:p>
        </p:txBody>
      </p:sp>
    </p:spTree>
    <p:extLst>
      <p:ext uri="{BB962C8B-B14F-4D97-AF65-F5344CB8AC3E}">
        <p14:creationId xmlns:p14="http://schemas.microsoft.com/office/powerpoint/2010/main" val="3815071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 Kilometer soll der Tunnel des neuen Teilchenbeschleunigers zwischen Genf und Lausanne lang sein. ">
            <a:extLst>
              <a:ext uri="{FF2B5EF4-FFF2-40B4-BE49-F238E27FC236}">
                <a16:creationId xmlns:a16="http://schemas.microsoft.com/office/drawing/2014/main" id="{9CB8EF34-F7FE-4245-8F24-0D9012B0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41" y="-22414"/>
            <a:ext cx="1024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F56CF816-D8A0-BFA5-3055-4EF3931B7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896" y="6334780"/>
            <a:ext cx="613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w"/>
                <a:ea typeface="+mn-ea"/>
                <a:cs typeface="+mn-cs"/>
              </a:rPr>
              <a:t>El Gran Colisionador de Hadrones</a:t>
            </a:r>
            <a:endParaRPr kumimoji="0" lang="es-MX" altLang="es-MX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w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9F722-4A79-1CFE-F706-8F42A8BAAE3F}"/>
              </a:ext>
            </a:extLst>
          </p:cNvPr>
          <p:cNvSpPr txBox="1"/>
          <p:nvPr/>
        </p:nvSpPr>
        <p:spPr>
          <a:xfrm>
            <a:off x="1847850" y="0"/>
            <a:ext cx="717215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9 </a:t>
            </a:r>
            <a:r>
              <a:rPr lang="en-GB" sz="2800" b="1" dirty="0" err="1"/>
              <a:t>experimentos</a:t>
            </a:r>
            <a:r>
              <a:rPr lang="en-GB" sz="2800" b="1" dirty="0"/>
              <a:t>:</a:t>
            </a:r>
          </a:p>
          <a:p>
            <a:r>
              <a:rPr lang="en-GB" sz="2800" b="1" dirty="0"/>
              <a:t>          </a:t>
            </a:r>
            <a:r>
              <a:rPr lang="en-GB" sz="2800" b="1" dirty="0">
                <a:solidFill>
                  <a:schemeClr val="bg1"/>
                </a:solidFill>
              </a:rPr>
              <a:t>ALICE</a:t>
            </a:r>
          </a:p>
          <a:p>
            <a:r>
              <a:rPr lang="en-GB" sz="2800" b="1" dirty="0"/>
              <a:t>          </a:t>
            </a:r>
            <a:r>
              <a:rPr lang="en-GB" sz="2800" b="1" dirty="0">
                <a:solidFill>
                  <a:schemeClr val="bg1"/>
                </a:solidFill>
              </a:rPr>
              <a:t>A</a:t>
            </a:r>
            <a:r>
              <a:rPr lang="en-GB" sz="2800" b="1" dirty="0"/>
              <a:t>tlas</a:t>
            </a:r>
          </a:p>
          <a:p>
            <a:r>
              <a:rPr lang="en-GB" sz="2800" b="1" dirty="0"/>
              <a:t>          CMS</a:t>
            </a:r>
          </a:p>
          <a:p>
            <a:r>
              <a:rPr lang="en-GB" sz="2800" b="1" dirty="0"/>
              <a:t>          </a:t>
            </a:r>
            <a:r>
              <a:rPr lang="en-GB" sz="2800" b="1" dirty="0" err="1"/>
              <a:t>LHCb</a:t>
            </a:r>
            <a:endParaRPr lang="en-GB" sz="2800" b="1" dirty="0"/>
          </a:p>
          <a:p>
            <a:r>
              <a:rPr lang="en-GB" sz="2800" b="1" dirty="0"/>
              <a:t>          FASER</a:t>
            </a:r>
          </a:p>
          <a:p>
            <a:r>
              <a:rPr lang="en-GB" sz="2800" b="1" dirty="0"/>
              <a:t>          </a:t>
            </a:r>
            <a:r>
              <a:rPr lang="en-GB" sz="2800" b="1" dirty="0" err="1"/>
              <a:t>MoEDAL</a:t>
            </a:r>
            <a:endParaRPr lang="en-GB" sz="2800" b="1" dirty="0"/>
          </a:p>
          <a:p>
            <a:r>
              <a:rPr lang="en-GB" sz="2800" b="1" dirty="0">
                <a:solidFill>
                  <a:schemeClr val="bg1"/>
                </a:solidFill>
              </a:rPr>
              <a:t>          </a:t>
            </a:r>
            <a:r>
              <a:rPr lang="en-GB" sz="2800" b="1" dirty="0"/>
              <a:t>TOTEM</a:t>
            </a:r>
          </a:p>
          <a:p>
            <a:r>
              <a:rPr lang="en-GB" sz="2800" b="1" dirty="0"/>
              <a:t>          </a:t>
            </a:r>
            <a:r>
              <a:rPr lang="en-GB" sz="2800" b="1" dirty="0">
                <a:solidFill>
                  <a:schemeClr val="bg1"/>
                </a:solidFill>
              </a:rPr>
              <a:t>SND </a:t>
            </a:r>
            <a:r>
              <a:rPr lang="en-GB" sz="2800" b="1" dirty="0"/>
              <a:t>(</a:t>
            </a:r>
            <a:r>
              <a:rPr lang="en-GB" sz="2800" b="1" dirty="0">
                <a:solidFill>
                  <a:schemeClr val="bg1"/>
                </a:solidFill>
              </a:rPr>
              <a:t>Sc</a:t>
            </a:r>
            <a:r>
              <a:rPr lang="en-GB" sz="2800" b="1" dirty="0"/>
              <a:t>attering Neutrino Detector)</a:t>
            </a:r>
          </a:p>
          <a:p>
            <a:r>
              <a:rPr lang="en-GB" sz="2800" b="1" dirty="0"/>
              <a:t>          </a:t>
            </a:r>
            <a:r>
              <a:rPr lang="en-GB" sz="2800" b="1" dirty="0" err="1"/>
              <a:t>LHCf</a:t>
            </a:r>
            <a:endParaRPr lang="en-GB" sz="2800" b="1" dirty="0"/>
          </a:p>
          <a:p>
            <a:r>
              <a:rPr lang="en-GB" sz="2800" b="1" dirty="0">
                <a:solidFill>
                  <a:srgbClr val="FFFF00"/>
                </a:solidFill>
              </a:rPr>
              <a:t>          </a:t>
            </a:r>
          </a:p>
          <a:p>
            <a:r>
              <a:rPr lang="en-GB" sz="2800" b="1" dirty="0">
                <a:solidFill>
                  <a:srgbClr val="FFFF00"/>
                </a:solidFill>
              </a:rPr>
              <a:t>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FBC7F-EB6E-9932-D001-C3216E6FE974}"/>
              </a:ext>
            </a:extLst>
          </p:cNvPr>
          <p:cNvSpPr txBox="1"/>
          <p:nvPr/>
        </p:nvSpPr>
        <p:spPr>
          <a:xfrm>
            <a:off x="4660771" y="2126366"/>
            <a:ext cx="7531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/>
              <a:t>Actualmente</a:t>
            </a:r>
            <a:r>
              <a:rPr lang="en-GB" sz="2800" b="1" dirty="0"/>
              <a:t> </a:t>
            </a:r>
            <a:r>
              <a:rPr lang="en-GB" sz="2800" b="1" dirty="0" err="1"/>
              <a:t>en</a:t>
            </a:r>
            <a:r>
              <a:rPr lang="en-GB" sz="2800" b="1" dirty="0"/>
              <a:t> corrida III -  13.6 </a:t>
            </a:r>
            <a:r>
              <a:rPr lang="en-GB" sz="2800" b="1" dirty="0" err="1"/>
              <a:t>TeV</a:t>
            </a:r>
            <a:r>
              <a:rPr lang="en-GB" sz="2800" b="1" dirty="0"/>
              <a:t> </a:t>
            </a:r>
            <a:r>
              <a:rPr lang="en-GB" sz="2800" b="1" dirty="0" err="1"/>
              <a:t>c.m.</a:t>
            </a:r>
            <a:r>
              <a:rPr lang="en-GB" sz="2800" b="1" dirty="0"/>
              <a:t> </a:t>
            </a:r>
          </a:p>
          <a:p>
            <a:r>
              <a:rPr lang="en-GB" sz="2000" b="1" dirty="0" err="1"/>
              <a:t>compromiso</a:t>
            </a:r>
            <a:r>
              <a:rPr lang="en-GB" sz="2000" b="1" dirty="0"/>
              <a:t> entre </a:t>
            </a:r>
            <a:r>
              <a:rPr lang="en-GB" sz="2000" b="1" dirty="0" err="1"/>
              <a:t>tiempo</a:t>
            </a:r>
            <a:r>
              <a:rPr lang="en-GB" sz="2000" b="1" dirty="0"/>
              <a:t> de </a:t>
            </a:r>
            <a:r>
              <a:rPr lang="en-GB" sz="2000" b="1" dirty="0" err="1"/>
              <a:t>entrenamiento</a:t>
            </a:r>
            <a:r>
              <a:rPr lang="en-GB" sz="2000" b="1" dirty="0"/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i</a:t>
            </a:r>
            <a:r>
              <a:rPr lang="en-GB" sz="2000" b="1" dirty="0" err="1"/>
              <a:t>manes</a:t>
            </a:r>
            <a:r>
              <a:rPr lang="en-GB" sz="2000" b="1" dirty="0"/>
              <a:t> y </a:t>
            </a:r>
            <a:r>
              <a:rPr lang="en-GB" sz="2000" b="1" dirty="0" err="1"/>
              <a:t>datos</a:t>
            </a:r>
            <a:r>
              <a:rPr lang="en-GB" sz="2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9C5AF-D8D5-58EB-500D-9F40C9D8A9BA}"/>
              </a:ext>
            </a:extLst>
          </p:cNvPr>
          <p:cNvSpPr txBox="1"/>
          <p:nvPr/>
        </p:nvSpPr>
        <p:spPr>
          <a:xfrm>
            <a:off x="0" y="3506569"/>
            <a:ext cx="212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en colisi</a:t>
            </a:r>
            <a:r>
              <a:rPr lang="es-MX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one</a:t>
            </a:r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DE8DE-5FBD-EABE-0240-61318E85F10E}"/>
              </a:ext>
            </a:extLst>
          </p:cNvPr>
          <p:cNvSpPr txBox="1"/>
          <p:nvPr/>
        </p:nvSpPr>
        <p:spPr>
          <a:xfrm>
            <a:off x="0" y="2585055"/>
            <a:ext cx="271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monopolos magnéticos 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42BA6-245E-5E58-FE54-07B34DC8307B}"/>
              </a:ext>
            </a:extLst>
          </p:cNvPr>
          <p:cNvSpPr txBox="1"/>
          <p:nvPr/>
        </p:nvSpPr>
        <p:spPr>
          <a:xfrm>
            <a:off x="0" y="2163634"/>
            <a:ext cx="298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axiones</a:t>
            </a:r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fo</a:t>
            </a:r>
            <a:r>
              <a:rPr lang="es-MX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ones oscuros 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A0503-69BA-308E-421A-8CEA5B9C5811}"/>
              </a:ext>
            </a:extLst>
          </p:cNvPr>
          <p:cNvSpPr txBox="1"/>
          <p:nvPr/>
        </p:nvSpPr>
        <p:spPr>
          <a:xfrm>
            <a:off x="0" y="3006476"/>
            <a:ext cx="298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física </a:t>
            </a:r>
            <a:r>
              <a:rPr lang="es-MX" sz="20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difractiva</a:t>
            </a:r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5CB69-C973-9F82-637A-DCBB6117FF08}"/>
              </a:ext>
            </a:extLst>
          </p:cNvPr>
          <p:cNvSpPr txBox="1"/>
          <p:nvPr/>
        </p:nvSpPr>
        <p:spPr>
          <a:xfrm>
            <a:off x="0" y="3884026"/>
            <a:ext cx="298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física  de rayos cósmicos </a:t>
            </a:r>
            <a:endParaRPr lang="en-GB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3C305-B7F4-1244-0743-59E7E0CE7743}"/>
                  </a:ext>
                </a:extLst>
              </p:cNvPr>
              <p:cNvSpPr txBox="1"/>
              <p:nvPr/>
            </p:nvSpPr>
            <p:spPr>
              <a:xfrm>
                <a:off x="6040697" y="4029164"/>
                <a:ext cx="3339376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/>
                  <a:t>El 11 de mayo se </a:t>
                </a:r>
              </a:p>
              <a:p>
                <a:r>
                  <a:rPr lang="es-MX" dirty="0"/>
                  <a:t>alcanzó uno de los </a:t>
                </a:r>
                <a:r>
                  <a:rPr lang="es-MX" dirty="0" err="1"/>
                  <a:t>milestones</a:t>
                </a:r>
                <a:r>
                  <a:rPr lang="es-MX" dirty="0"/>
                  <a:t> </a:t>
                </a:r>
              </a:p>
              <a:p>
                <a:pPr marL="342900" indent="-342900">
                  <a:buAutoNum type="arabicPlain" startAt="1200"/>
                </a:pPr>
                <a:r>
                  <a:rPr lang="es-MX" dirty="0"/>
                  <a:t> paquetes por haz </a:t>
                </a:r>
              </a:p>
              <a:p>
                <a:r>
                  <a:rPr lang="es-MX" dirty="0"/>
                  <a:t>esquema de  inyección </a:t>
                </a:r>
              </a:p>
              <a:p>
                <a:r>
                  <a:rPr lang="es-MX" dirty="0"/>
                  <a:t>que  permita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1.8 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s-MX" dirty="0"/>
              </a:p>
              <a:p>
                <a:r>
                  <a:rPr lang="es-MX" dirty="0"/>
                  <a:t>protones/paquete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3C305-B7F4-1244-0743-59E7E0CE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697" y="4029164"/>
                <a:ext cx="3339376" cy="2031325"/>
              </a:xfrm>
              <a:prstGeom prst="rect">
                <a:avLst/>
              </a:prstGeom>
              <a:blipFill>
                <a:blip r:embed="rId3"/>
                <a:stretch>
                  <a:fillRect l="-1642" t="-1802" b="-39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9B51825E-9BB0-CBE8-7ABB-2607921B2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2" y="4469098"/>
            <a:ext cx="3568700" cy="22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ADBFE6-63C6-2075-FDD4-A13E6102BBE2}"/>
              </a:ext>
            </a:extLst>
          </p:cNvPr>
          <p:cNvSpPr txBox="1"/>
          <p:nvPr/>
        </p:nvSpPr>
        <p:spPr>
          <a:xfrm>
            <a:off x="9866341" y="3406586"/>
            <a:ext cx="2454331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b="1" dirty="0">
                <a:solidFill>
                  <a:schemeClr val="bg1"/>
                </a:solidFill>
              </a:rPr>
              <a:t>W</a:t>
            </a:r>
            <a:r>
              <a:rPr lang="en-GB" sz="1900" b="1" dirty="0"/>
              <a:t>e just adjusted </a:t>
            </a:r>
          </a:p>
          <a:p>
            <a:r>
              <a:rPr lang="en-GB" sz="1900" b="1" dirty="0">
                <a:solidFill>
                  <a:schemeClr val="bg1"/>
                </a:solidFill>
              </a:rPr>
              <a:t>d</a:t>
            </a:r>
            <a:r>
              <a:rPr lang="en-GB" sz="1900" b="1" dirty="0"/>
              <a:t>own the crossing </a:t>
            </a:r>
          </a:p>
          <a:p>
            <a:r>
              <a:rPr lang="en-GB" sz="1900" b="1" dirty="0">
                <a:solidFill>
                  <a:schemeClr val="bg1"/>
                </a:solidFill>
              </a:rPr>
              <a:t>a</a:t>
            </a:r>
            <a:r>
              <a:rPr lang="en-GB" sz="1900" b="1" dirty="0"/>
              <a:t>ngle for ATLAS </a:t>
            </a:r>
          </a:p>
          <a:p>
            <a:r>
              <a:rPr lang="en-GB" sz="1900" b="1" dirty="0">
                <a:solidFill>
                  <a:schemeClr val="bg1"/>
                </a:solidFill>
              </a:rPr>
              <a:t>b</a:t>
            </a:r>
            <a:r>
              <a:rPr lang="en-GB" sz="1900" b="1" dirty="0"/>
              <a:t>y 10 </a:t>
            </a:r>
            <a:r>
              <a:rPr lang="el-GR" sz="19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1900" b="1" dirty="0"/>
              <a:t>rad and now </a:t>
            </a:r>
          </a:p>
          <a:p>
            <a:r>
              <a:rPr lang="en-GB" sz="1900" b="1" dirty="0">
                <a:solidFill>
                  <a:schemeClr val="bg1"/>
                </a:solidFill>
              </a:rPr>
              <a:t>t</a:t>
            </a:r>
            <a:r>
              <a:rPr lang="en-GB" sz="1900" b="1" dirty="0"/>
              <a:t>he measured </a:t>
            </a:r>
          </a:p>
          <a:p>
            <a:r>
              <a:rPr lang="en-GB" sz="1900" b="1" dirty="0">
                <a:solidFill>
                  <a:schemeClr val="bg1"/>
                </a:solidFill>
              </a:rPr>
              <a:t>l</a:t>
            </a:r>
            <a:r>
              <a:rPr lang="en-GB" sz="1900" b="1" dirty="0"/>
              <a:t>uminosity is much </a:t>
            </a:r>
          </a:p>
          <a:p>
            <a:r>
              <a:rPr lang="en-GB" sz="1900" b="1" dirty="0"/>
              <a:t>closer between </a:t>
            </a:r>
          </a:p>
          <a:p>
            <a:r>
              <a:rPr lang="en-GB" sz="1900" b="1" dirty="0"/>
              <a:t>ATLAS and CMS</a:t>
            </a:r>
          </a:p>
          <a:p>
            <a:r>
              <a:rPr lang="en-GB" sz="1900" b="1" dirty="0"/>
              <a:t>    LHCC – 7.6.2023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13EE83-9750-C206-38F5-01131C9FA646}"/>
              </a:ext>
            </a:extLst>
          </p:cNvPr>
          <p:cNvSpPr txBox="1"/>
          <p:nvPr/>
        </p:nvSpPr>
        <p:spPr>
          <a:xfrm>
            <a:off x="15882" y="233318"/>
            <a:ext cx="11416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LHC</a:t>
            </a:r>
          </a:p>
          <a:p>
            <a:r>
              <a:rPr lang="en-GB" sz="3200" dirty="0"/>
              <a:t>news</a:t>
            </a:r>
          </a:p>
        </p:txBody>
      </p:sp>
    </p:spTree>
    <p:extLst>
      <p:ext uri="{BB962C8B-B14F-4D97-AF65-F5344CB8AC3E}">
        <p14:creationId xmlns:p14="http://schemas.microsoft.com/office/powerpoint/2010/main" val="29252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5" grpId="0"/>
      <p:bldP spid="8" grpId="0"/>
      <p:bldP spid="9" grpId="0"/>
      <p:bldP spid="10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D5C6C1-898A-8CFD-E3EB-4F90F8B0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23838"/>
            <a:ext cx="48768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CE326-B627-9DF2-A1FA-ECEB905AE32C}"/>
              </a:ext>
            </a:extLst>
          </p:cNvPr>
          <p:cNvSpPr txBox="1"/>
          <p:nvPr/>
        </p:nvSpPr>
        <p:spPr>
          <a:xfrm>
            <a:off x="276224" y="5361712"/>
            <a:ext cx="6581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sourcesans-regular"/>
                <a:ea typeface="+mn-ea"/>
                <a:cs typeface="+mn-cs"/>
              </a:rPr>
              <a:t>a photon emitted by a lead nucleus from one of the beams interacts with a single proton or neutron and produces a J/ψ particle. The data can be described by theoretical models that include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sourcesans-regular"/>
                <a:ea typeface="+mn-ea"/>
                <a:cs typeface="+mn-cs"/>
              </a:rPr>
              <a:t>subnucleonic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sourcesans-regular"/>
                <a:ea typeface="+mn-ea"/>
                <a:cs typeface="+mn-cs"/>
              </a:rPr>
              <a:t> quantum fluctuations.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421C7-694B-F040-6056-FC6C06E1F73E}"/>
              </a:ext>
            </a:extLst>
          </p:cNvPr>
          <p:cNvSpPr txBox="1"/>
          <p:nvPr/>
        </p:nvSpPr>
        <p:spPr>
          <a:xfrm>
            <a:off x="114300" y="4923562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+mn-ea"/>
                <a:cs typeface="+mn-cs"/>
                <a:hlinkClick r:id="rId3"/>
              </a:rPr>
              <a:t>https://alice-collaboration.web.cern.ch/LHCP2023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7865A8-FECB-32D7-B22C-857AC91D5FFB}"/>
              </a:ext>
            </a:extLst>
          </p:cNvPr>
          <p:cNvCxnSpPr>
            <a:cxnSpLocks/>
          </p:cNvCxnSpPr>
          <p:nvPr/>
        </p:nvCxnSpPr>
        <p:spPr>
          <a:xfrm flipH="1" flipV="1">
            <a:off x="5200650" y="1857375"/>
            <a:ext cx="1866900" cy="23526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70FE64-911D-E3B5-33ED-53248B370FCD}"/>
              </a:ext>
            </a:extLst>
          </p:cNvPr>
          <p:cNvCxnSpPr>
            <a:cxnSpLocks/>
          </p:cNvCxnSpPr>
          <p:nvPr/>
        </p:nvCxnSpPr>
        <p:spPr>
          <a:xfrm flipH="1" flipV="1">
            <a:off x="5143501" y="3302973"/>
            <a:ext cx="1990724" cy="14041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425E70C-2E7F-4E09-26B4-C155337104EF}"/>
              </a:ext>
            </a:extLst>
          </p:cNvPr>
          <p:cNvSpPr/>
          <p:nvPr/>
        </p:nvSpPr>
        <p:spPr>
          <a:xfrm>
            <a:off x="5922169" y="834733"/>
            <a:ext cx="14573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F6A7A4-3F55-8810-C53B-61D6F7C6EF75}"/>
                  </a:ext>
                </a:extLst>
              </p:cNvPr>
              <p:cNvSpPr txBox="1"/>
              <p:nvPr/>
            </p:nvSpPr>
            <p:spPr>
              <a:xfrm>
                <a:off x="6268996" y="1108789"/>
                <a:ext cx="907813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F6A7A4-3F55-8810-C53B-61D6F7C6E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996" y="1108789"/>
                <a:ext cx="907813" cy="280846"/>
              </a:xfrm>
              <a:prstGeom prst="rect">
                <a:avLst/>
              </a:prstGeom>
              <a:blipFill>
                <a:blip r:embed="rId5"/>
                <a:stretch>
                  <a:fillRect r="-1342" b="-28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456113E-0B63-5676-9E8F-C77288CDFA61}"/>
              </a:ext>
            </a:extLst>
          </p:cNvPr>
          <p:cNvSpPr txBox="1"/>
          <p:nvPr/>
        </p:nvSpPr>
        <p:spPr>
          <a:xfrm>
            <a:off x="7277100" y="4438650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Subnucleonic</a:t>
            </a:r>
            <a:r>
              <a:rPr lang="en-GB" dirty="0"/>
              <a:t> quantum fluctuations</a:t>
            </a:r>
          </a:p>
          <a:p>
            <a:r>
              <a:rPr lang="en-GB" dirty="0"/>
              <a:t>of the gluon field  “hot spots”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CB55B-6B67-9DE7-7D92-9D3C1612B038}"/>
              </a:ext>
            </a:extLst>
          </p:cNvPr>
          <p:cNvSpPr txBox="1"/>
          <p:nvPr/>
        </p:nvSpPr>
        <p:spPr>
          <a:xfrm>
            <a:off x="7176809" y="2505075"/>
            <a:ext cx="4113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Data </a:t>
            </a:r>
            <a:r>
              <a:rPr lang="en-GB" sz="2000" dirty="0" err="1"/>
              <a:t>favor</a:t>
            </a:r>
            <a:r>
              <a:rPr lang="en-GB" sz="2000" dirty="0"/>
              <a:t> models that incorporate</a:t>
            </a:r>
          </a:p>
          <a:p>
            <a:r>
              <a:rPr lang="en-GB" sz="2000" dirty="0" err="1"/>
              <a:t>subnucleonic</a:t>
            </a:r>
            <a:r>
              <a:rPr lang="en-GB" sz="2000" dirty="0"/>
              <a:t>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020845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9754D-1C0B-52B0-33F9-0BBE8D4C7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" t="14584" r="1406" b="5416"/>
          <a:stretch/>
        </p:blipFill>
        <p:spPr>
          <a:xfrm>
            <a:off x="123825" y="885824"/>
            <a:ext cx="11944350" cy="5486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90C38-F62C-D6C0-D9CF-5DAEFA797ECB}"/>
              </a:ext>
            </a:extLst>
          </p:cNvPr>
          <p:cNvSpPr txBox="1"/>
          <p:nvPr/>
        </p:nvSpPr>
        <p:spPr>
          <a:xfrm>
            <a:off x="504825" y="30110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https://indico.cern.ch/event/1263865/</a:t>
            </a:r>
          </a:p>
        </p:txBody>
      </p:sp>
    </p:spTree>
    <p:extLst>
      <p:ext uri="{BB962C8B-B14F-4D97-AF65-F5344CB8AC3E}">
        <p14:creationId xmlns:p14="http://schemas.microsoft.com/office/powerpoint/2010/main" val="1672213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8CF7030F-4495-5402-354E-2272DDFC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2992439"/>
            <a:ext cx="2436812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3BA0E6E8-2788-99FB-A9E4-26431279998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67877" y="1230349"/>
            <a:ext cx="4863211" cy="556434"/>
          </a:xfrm>
          <a:prstGeom prst="rect">
            <a:avLst/>
          </a:prstGeom>
          <a:blipFill>
            <a:blip r:embed="rId3"/>
            <a:stretch>
              <a:fillRect t="-13187" b="-23077"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92CF5050-122C-93A4-45DF-DA5F107E9E1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96990" y="1813022"/>
            <a:ext cx="5911939" cy="532966"/>
          </a:xfrm>
          <a:prstGeom prst="rect">
            <a:avLst/>
          </a:prstGeom>
          <a:blipFill>
            <a:blip r:embed="rId4"/>
            <a:stretch>
              <a:fillRect l="-1546" b="-22727"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1618F55F-9E7C-BB90-8E7C-2460839AF44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9853" y="2797407"/>
            <a:ext cx="2055306" cy="36933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33126" name="4 CuadroTexto">
            <a:extLst>
              <a:ext uri="{FF2B5EF4-FFF2-40B4-BE49-F238E27FC236}">
                <a16:creationId xmlns:a16="http://schemas.microsoft.com/office/drawing/2014/main" id="{63A0A889-1B16-A760-FFF0-45B317741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2454275"/>
            <a:ext cx="185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>
                <a:solidFill>
                  <a:srgbClr val="6B6BCF"/>
                </a:solidFill>
              </a:rPr>
              <a:t>masa desnuda </a:t>
            </a:r>
          </a:p>
        </p:txBody>
      </p:sp>
      <p:cxnSp>
        <p:nvCxnSpPr>
          <p:cNvPr id="8" name="7 Conector recto de flecha">
            <a:extLst>
              <a:ext uri="{FF2B5EF4-FFF2-40B4-BE49-F238E27FC236}">
                <a16:creationId xmlns:a16="http://schemas.microsoft.com/office/drawing/2014/main" id="{0EE03BD0-71B1-D151-C2D2-C2F0C6CB4604}"/>
              </a:ext>
            </a:extLst>
          </p:cNvPr>
          <p:cNvCxnSpPr>
            <a:cxnSpLocks/>
          </p:cNvCxnSpPr>
          <p:nvPr/>
        </p:nvCxnSpPr>
        <p:spPr>
          <a:xfrm flipH="1">
            <a:off x="4008439" y="2736851"/>
            <a:ext cx="3621087" cy="760413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>
            <a:extLst>
              <a:ext uri="{FF2B5EF4-FFF2-40B4-BE49-F238E27FC236}">
                <a16:creationId xmlns:a16="http://schemas.microsoft.com/office/drawing/2014/main" id="{8A2F8507-FE94-6A18-6975-1F1791C59E1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51821" y="3661969"/>
            <a:ext cx="1779590" cy="369332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33129" name="12 CuadroTexto">
            <a:extLst>
              <a:ext uri="{FF2B5EF4-FFF2-40B4-BE49-F238E27FC236}">
                <a16:creationId xmlns:a16="http://schemas.microsoft.com/office/drawing/2014/main" id="{4D5826CE-A4DE-3D38-4B11-4AD64424A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190227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 dirty="0">
                <a:solidFill>
                  <a:srgbClr val="6B6BCF"/>
                </a:solidFill>
              </a:rPr>
              <a:t>masa constituyente </a:t>
            </a:r>
          </a:p>
        </p:txBody>
      </p:sp>
      <p:cxnSp>
        <p:nvCxnSpPr>
          <p:cNvPr id="10" name="9 Conector recto de flecha">
            <a:extLst>
              <a:ext uri="{FF2B5EF4-FFF2-40B4-BE49-F238E27FC236}">
                <a16:creationId xmlns:a16="http://schemas.microsoft.com/office/drawing/2014/main" id="{A61F29E7-92D8-A816-C939-F79299EF3DA5}"/>
              </a:ext>
            </a:extLst>
          </p:cNvPr>
          <p:cNvCxnSpPr>
            <a:cxnSpLocks/>
          </p:cNvCxnSpPr>
          <p:nvPr/>
        </p:nvCxnSpPr>
        <p:spPr>
          <a:xfrm flipH="1">
            <a:off x="5749926" y="3659188"/>
            <a:ext cx="1641475" cy="8128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31" name="CuadroTexto 3">
            <a:extLst>
              <a:ext uri="{FF2B5EF4-FFF2-40B4-BE49-F238E27FC236}">
                <a16:creationId xmlns:a16="http://schemas.microsoft.com/office/drawing/2014/main" id="{D6DA28B0-64A3-41FE-D84D-02EBE8E9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91" y="854483"/>
            <a:ext cx="71978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rgbClr val="C00000"/>
                </a:solidFill>
              </a:rPr>
              <a:t>El sistema más obvio de rompimiento de simetría quiral:  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9DB9FD4C-83A6-032F-BB0B-74A8098D0D04}"/>
              </a:ext>
            </a:extLst>
          </p:cNvPr>
          <p:cNvSpPr/>
          <p:nvPr/>
        </p:nvSpPr>
        <p:spPr>
          <a:xfrm>
            <a:off x="4770438" y="6361114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34" name="15 CuadroTexto">
            <a:extLst>
              <a:ext uri="{FF2B5EF4-FFF2-40B4-BE49-F238E27FC236}">
                <a16:creationId xmlns:a16="http://schemas.microsoft.com/office/drawing/2014/main" id="{A150C362-4642-2AEC-6CAC-63758D7AB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487988"/>
            <a:ext cx="4900613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>
                <a:solidFill>
                  <a:srgbClr val="0070C0"/>
                </a:solidFill>
              </a:rPr>
              <a:t>La masa del protón procede del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>
                <a:solidFill>
                  <a:srgbClr val="0070C0"/>
                </a:solidFill>
              </a:rPr>
              <a:t>rompimiento de simetría quiral</a:t>
            </a:r>
          </a:p>
        </p:txBody>
      </p:sp>
      <p:pic>
        <p:nvPicPr>
          <p:cNvPr id="133135" name="Picture 2" descr="Heavy Flavor | The STAR experiment">
            <a:extLst>
              <a:ext uri="{FF2B5EF4-FFF2-40B4-BE49-F238E27FC236}">
                <a16:creationId xmlns:a16="http://schemas.microsoft.com/office/drawing/2014/main" id="{AB502C4E-99FB-416E-B4C2-2A6E3D75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7" y="4029075"/>
            <a:ext cx="28892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8D3542ED-E39E-50A1-6E6B-75DBAC083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561" y="75675"/>
            <a:ext cx="6970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Restablecimiento de la simetría quiral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EA311B-F8E5-4B59-6B90-EDDBDAB5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1" y="118333"/>
            <a:ext cx="2528888" cy="2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4 CuadroTexto"/>
          <p:cNvSpPr txBox="1">
            <a:spLocks noChangeArrowheads="1"/>
          </p:cNvSpPr>
          <p:nvPr/>
        </p:nvSpPr>
        <p:spPr bwMode="auto">
          <a:xfrm>
            <a:off x="1464182" y="952966"/>
            <a:ext cx="3576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400" dirty="0">
                <a:solidFill>
                  <a:srgbClr val="000000"/>
                </a:solidFill>
              </a:rPr>
              <a:t>Operador de </a:t>
            </a:r>
            <a:r>
              <a:rPr lang="es-MX" sz="2400" dirty="0" err="1">
                <a:solidFill>
                  <a:srgbClr val="000000"/>
                </a:solidFill>
              </a:rPr>
              <a:t>quiiralidad</a:t>
            </a:r>
            <a:r>
              <a:rPr lang="es-MX" sz="2400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2531" name="4 CuadroTexto"/>
          <p:cNvSpPr txBox="1">
            <a:spLocks noChangeArrowheads="1"/>
          </p:cNvSpPr>
          <p:nvPr/>
        </p:nvSpPr>
        <p:spPr bwMode="auto">
          <a:xfrm>
            <a:off x="6619875" y="2006600"/>
            <a:ext cx="319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22532" name="9 CuadroTexto"/>
          <p:cNvSpPr txBox="1">
            <a:spLocks noChangeArrowheads="1"/>
          </p:cNvSpPr>
          <p:nvPr/>
        </p:nvSpPr>
        <p:spPr bwMode="auto">
          <a:xfrm>
            <a:off x="6629400" y="3552825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3" name="2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9570" y="1700853"/>
            <a:ext cx="2588081" cy="105599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12" name="11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9569" y="3213741"/>
            <a:ext cx="2504725" cy="105599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1725614"/>
            <a:ext cx="106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36" name="5 Grupo"/>
          <p:cNvGrpSpPr>
            <a:grpSpLocks/>
          </p:cNvGrpSpPr>
          <p:nvPr/>
        </p:nvGrpSpPr>
        <p:grpSpPr bwMode="auto">
          <a:xfrm>
            <a:off x="7226301" y="3275014"/>
            <a:ext cx="1033463" cy="955675"/>
            <a:chOff x="5780088" y="3055938"/>
            <a:chExt cx="1033462" cy="955675"/>
          </a:xfrm>
        </p:grpSpPr>
        <p:pic>
          <p:nvPicPr>
            <p:cNvPr id="22559" name="Picture 4" descr="C:\Users\gherrera\Downloads\complexrotati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9" r="21234" b="69371"/>
            <a:stretch>
              <a:fillRect/>
            </a:stretch>
          </p:blipFill>
          <p:spPr bwMode="auto">
            <a:xfrm>
              <a:off x="5780088" y="3055938"/>
              <a:ext cx="1033462" cy="95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60" name="7 CuadroTexto"/>
            <p:cNvSpPr txBox="1">
              <a:spLocks noChangeArrowheads="1"/>
            </p:cNvSpPr>
            <p:nvPr/>
          </p:nvSpPr>
          <p:spPr bwMode="auto">
            <a:xfrm>
              <a:off x="6239971" y="3141390"/>
              <a:ext cx="3206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MX" sz="3200">
                  <a:solidFill>
                    <a:srgbClr val="2D2D8A"/>
                  </a:solidFill>
                </a:rPr>
                <a:t>-</a:t>
              </a:r>
            </a:p>
          </p:txBody>
        </p:sp>
      </p:grpSp>
      <p:sp>
        <p:nvSpPr>
          <p:cNvPr id="10" name="9 Rectángulo"/>
          <p:cNvSpPr/>
          <p:nvPr/>
        </p:nvSpPr>
        <p:spPr>
          <a:xfrm>
            <a:off x="8061325" y="4029076"/>
            <a:ext cx="2012950" cy="3730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38" name="8 CuadroTexto"/>
          <p:cNvSpPr txBox="1">
            <a:spLocks noChangeArrowheads="1"/>
          </p:cNvSpPr>
          <p:nvPr/>
        </p:nvSpPr>
        <p:spPr bwMode="auto">
          <a:xfrm>
            <a:off x="8061326" y="4044950"/>
            <a:ext cx="190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>
                <a:solidFill>
                  <a:srgbClr val="000000"/>
                </a:solidFill>
              </a:rPr>
              <a:t>electrón derecho</a:t>
            </a:r>
          </a:p>
        </p:txBody>
      </p:sp>
      <p:pic>
        <p:nvPicPr>
          <p:cNvPr id="2253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2439989"/>
            <a:ext cx="2000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0" name="8 CuadroTexto"/>
          <p:cNvSpPr txBox="1">
            <a:spLocks noChangeArrowheads="1"/>
          </p:cNvSpPr>
          <p:nvPr/>
        </p:nvSpPr>
        <p:spPr bwMode="auto">
          <a:xfrm>
            <a:off x="8061326" y="2439989"/>
            <a:ext cx="200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>
                <a:solidFill>
                  <a:srgbClr val="000000"/>
                </a:solidFill>
              </a:rPr>
              <a:t>electrón izquierdo</a:t>
            </a:r>
          </a:p>
        </p:txBody>
      </p:sp>
      <p:sp>
        <p:nvSpPr>
          <p:cNvPr id="22541" name="1 CuadroTexto"/>
          <p:cNvSpPr txBox="1">
            <a:spLocks noChangeArrowheads="1"/>
          </p:cNvSpPr>
          <p:nvPr/>
        </p:nvSpPr>
        <p:spPr bwMode="auto">
          <a:xfrm>
            <a:off x="7537451" y="3478214"/>
            <a:ext cx="4111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b="1">
                <a:solidFill>
                  <a:srgbClr val="2D2D8A"/>
                </a:solidFill>
              </a:rPr>
              <a:t>e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153275" y="3937001"/>
            <a:ext cx="247650" cy="587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4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06653" y="2070780"/>
            <a:ext cx="653512" cy="37824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23" name="22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06653" y="3543353"/>
            <a:ext cx="653512" cy="37824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14" name="13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93915" y="2070779"/>
            <a:ext cx="711092" cy="369332"/>
          </a:xfrm>
          <a:prstGeom prst="rect">
            <a:avLst/>
          </a:prstGeom>
          <a:blipFill rotWithShape="1">
            <a:blip r:embed="rId9"/>
            <a:stretch>
              <a:fillRect b="-15000"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28" name="27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67789" y="3552681"/>
            <a:ext cx="711092" cy="369332"/>
          </a:xfrm>
          <a:prstGeom prst="rect">
            <a:avLst/>
          </a:prstGeom>
          <a:blipFill rotWithShape="1">
            <a:blip r:embed="rId10"/>
            <a:stretch>
              <a:fillRect b="-15000"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25" name="24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1862" y="5085185"/>
            <a:ext cx="691728" cy="105599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36" name="35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92461" y="5097626"/>
            <a:ext cx="691728" cy="1054199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37" name="36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49160" y="5085184"/>
            <a:ext cx="691728" cy="1054199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38" name="37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0270" y="5085184"/>
            <a:ext cx="691728" cy="1055995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charset="0"/>
              </a:rPr>
              <a:t> </a:t>
            </a:r>
          </a:p>
        </p:txBody>
      </p:sp>
      <p:sp>
        <p:nvSpPr>
          <p:cNvPr id="22551" name="25 CuadroTexto"/>
          <p:cNvSpPr txBox="1">
            <a:spLocks noChangeArrowheads="1"/>
          </p:cNvSpPr>
          <p:nvPr/>
        </p:nvSpPr>
        <p:spPr bwMode="auto">
          <a:xfrm>
            <a:off x="1993901" y="6138864"/>
            <a:ext cx="324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>
                <a:solidFill>
                  <a:srgbClr val="000000"/>
                </a:solidFill>
              </a:rPr>
              <a:t>partícula con energía positiva </a:t>
            </a:r>
          </a:p>
        </p:txBody>
      </p:sp>
      <p:sp>
        <p:nvSpPr>
          <p:cNvPr id="22552" name="39 CuadroTexto"/>
          <p:cNvSpPr txBox="1">
            <a:spLocks noChangeArrowheads="1"/>
          </p:cNvSpPr>
          <p:nvPr/>
        </p:nvSpPr>
        <p:spPr bwMode="auto">
          <a:xfrm>
            <a:off x="5715000" y="6148388"/>
            <a:ext cx="3416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000000"/>
                </a:solidFill>
              </a:rPr>
              <a:t>partícula con energía negativa </a:t>
            </a:r>
          </a:p>
        </p:txBody>
      </p:sp>
      <p:grpSp>
        <p:nvGrpSpPr>
          <p:cNvPr id="21504" name="21503 Grupo"/>
          <p:cNvGrpSpPr>
            <a:grpSpLocks/>
          </p:cNvGrpSpPr>
          <p:nvPr/>
        </p:nvGrpSpPr>
        <p:grpSpPr bwMode="auto">
          <a:xfrm>
            <a:off x="3497263" y="1919289"/>
            <a:ext cx="3459162" cy="2949575"/>
            <a:chOff x="1973264" y="1919441"/>
            <a:chExt cx="3458390" cy="2949718"/>
          </a:xfrm>
        </p:grpSpPr>
        <p:sp>
          <p:nvSpPr>
            <p:cNvPr id="15" name="14 Elipse"/>
            <p:cNvSpPr/>
            <p:nvPr/>
          </p:nvSpPr>
          <p:spPr>
            <a:xfrm>
              <a:off x="3631831" y="1919441"/>
              <a:ext cx="534869" cy="6191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2555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141" y="3436416"/>
              <a:ext cx="560387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17 Conector recto"/>
            <p:cNvCxnSpPr>
              <a:stCxn id="15" idx="4"/>
              <a:endCxn id="22555" idx="0"/>
            </p:cNvCxnSpPr>
            <p:nvPr/>
          </p:nvCxnSpPr>
          <p:spPr>
            <a:xfrm>
              <a:off x="3900059" y="2538596"/>
              <a:ext cx="0" cy="8985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angular"/>
            <p:cNvCxnSpPr>
              <a:stCxn id="22555" idx="2"/>
            </p:cNvCxnSpPr>
            <p:nvPr/>
          </p:nvCxnSpPr>
          <p:spPr>
            <a:xfrm rot="5400000">
              <a:off x="2540561" y="3509661"/>
              <a:ext cx="792201" cy="1926795"/>
            </a:xfrm>
            <a:prstGeom prst="bentConnector2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angular"/>
            <p:cNvCxnSpPr>
              <a:stCxn id="22555" idx="2"/>
            </p:cNvCxnSpPr>
            <p:nvPr/>
          </p:nvCxnSpPr>
          <p:spPr>
            <a:xfrm rot="16200000" flipH="1">
              <a:off x="4269756" y="3707261"/>
              <a:ext cx="792201" cy="1531595"/>
            </a:xfrm>
            <a:prstGeom prst="bentConnector2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CuadroTexto">
            <a:extLst>
              <a:ext uri="{FF2B5EF4-FFF2-40B4-BE49-F238E27FC236}">
                <a16:creationId xmlns:a16="http://schemas.microsoft.com/office/drawing/2014/main" id="{EEB28B45-4211-AF68-1E14-2615B6934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304" y="188438"/>
            <a:ext cx="56028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s-MX" sz="2400" b="1" dirty="0">
                <a:solidFill>
                  <a:srgbClr val="0070C0"/>
                </a:solidFill>
              </a:rPr>
              <a:t>El modelo estándar de las partículas </a:t>
            </a:r>
          </a:p>
          <a:p>
            <a:pPr algn="just" eaLnBrk="1" hangingPunct="1"/>
            <a:r>
              <a:rPr lang="es-MX" sz="2400" b="1" dirty="0">
                <a:solidFill>
                  <a:srgbClr val="0070C0"/>
                </a:solidFill>
              </a:rPr>
              <a:t>elementales es una teoría quiral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30DC106-EE2D-03D7-565B-FEB49C65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34"/>
          <a:stretch>
            <a:fillRect/>
          </a:stretch>
        </p:blipFill>
        <p:spPr bwMode="auto">
          <a:xfrm>
            <a:off x="9859727" y="4969670"/>
            <a:ext cx="2124075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>
            <a:extLst>
              <a:ext uri="{FF2B5EF4-FFF2-40B4-BE49-F238E27FC236}">
                <a16:creationId xmlns:a16="http://schemas.microsoft.com/office/drawing/2014/main" id="{FE131483-555B-6B52-34D8-E3D31A275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488" y="5284788"/>
            <a:ext cx="474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 i="1" dirty="0"/>
              <a:t>W</a:t>
            </a: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1258C25B-BB6C-96BE-2C90-29BC14039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1951" y="4791075"/>
            <a:ext cx="33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800" b="1" i="1">
                <a:solidFill>
                  <a:srgbClr val="000000"/>
                </a:solidFill>
              </a:rPr>
              <a:t>ᶹ</a:t>
            </a:r>
          </a:p>
        </p:txBody>
      </p:sp>
      <p:sp>
        <p:nvSpPr>
          <p:cNvPr id="8" name="10 CuadroTexto">
            <a:extLst>
              <a:ext uri="{FF2B5EF4-FFF2-40B4-BE49-F238E27FC236}">
                <a16:creationId xmlns:a16="http://schemas.microsoft.com/office/drawing/2014/main" id="{F902BD73-7694-6D10-9F23-363EDF3F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8677" y="5945386"/>
            <a:ext cx="27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200" b="1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DAFDFE92-42C9-7F8D-EC55-435DCBE7F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1951" y="583327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b="1" i="1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3" name="19 CuadroTexto">
            <a:extLst>
              <a:ext uri="{FF2B5EF4-FFF2-40B4-BE49-F238E27FC236}">
                <a16:creationId xmlns:a16="http://schemas.microsoft.com/office/drawing/2014/main" id="{9CF3D663-2718-442F-F8A7-70CD03B2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451" y="4974236"/>
            <a:ext cx="279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200" b="1" dirty="0">
                <a:solidFill>
                  <a:srgbClr val="00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0497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 descr="C:\Users\gherrera\Downloads\02a9f289e402610d26ac120d7598314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 b="64252"/>
          <a:stretch/>
        </p:blipFill>
        <p:spPr bwMode="auto">
          <a:xfrm>
            <a:off x="2864965" y="783421"/>
            <a:ext cx="5453958" cy="7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herrera\Downloads\02a9f289e402610d26ac120d7598314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 b="64252"/>
          <a:stretch/>
        </p:blipFill>
        <p:spPr bwMode="auto">
          <a:xfrm>
            <a:off x="2797704" y="4096567"/>
            <a:ext cx="5453958" cy="7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4154583" y="1412776"/>
            <a:ext cx="0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3791745" y="1916832"/>
                <a:ext cx="1132105" cy="10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s-MX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s-MX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s-MX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  <m:r>
                                <a:rPr lang="es-MX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s-MX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𝑐𝑠</m:t>
                              </m:r>
                            </m:e>
                            <m:e>
                              <m:r>
                                <a:rPr lang="es-MX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𝑡𝑏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s-MX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𝑐𝑜𝑙𝑜𝑟</m:t>
                          </m:r>
                        </m:e>
                      </m:nary>
                    </m:oMath>
                  </m:oMathPara>
                </a14:m>
                <a:endParaRPr lang="es-MX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5" y="1916832"/>
                <a:ext cx="1132105" cy="1058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Rectángulo"/>
          <p:cNvSpPr/>
          <p:nvPr/>
        </p:nvSpPr>
        <p:spPr>
          <a:xfrm>
            <a:off x="5231905" y="4279231"/>
            <a:ext cx="115202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25544" y="421183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i="1" dirty="0">
                <a:solidFill>
                  <a:srgbClr val="808080"/>
                </a:solidFill>
                <a:latin typeface="Arial" charset="0"/>
              </a:rPr>
              <a:t>)q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544271" y="4201448"/>
            <a:ext cx="18245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i="1" dirty="0">
                <a:solidFill>
                  <a:srgbClr val="00B050"/>
                </a:solidFill>
                <a:latin typeface="Arial" charset="0"/>
              </a:rPr>
              <a:t>conserva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i="1" dirty="0">
                <a:solidFill>
                  <a:srgbClr val="00B050"/>
                </a:solidFill>
                <a:latin typeface="Arial" charset="0"/>
              </a:rPr>
              <a:t>simetría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i="1" dirty="0" err="1">
                <a:solidFill>
                  <a:srgbClr val="00B050"/>
                </a:solidFill>
                <a:latin typeface="Arial" charset="0"/>
              </a:rPr>
              <a:t>quiral</a:t>
            </a:r>
            <a:endParaRPr lang="es-MX" sz="2800" b="1" i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15680" y="3078023"/>
            <a:ext cx="724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dirty="0">
                <a:solidFill>
                  <a:srgbClr val="2D2D8A"/>
                </a:solidFill>
                <a:latin typeface="Arial" charset="0"/>
              </a:rPr>
              <a:t>¡ el termino de masa destruye la simetría </a:t>
            </a:r>
            <a:r>
              <a:rPr lang="es-MX" sz="2400" b="1" i="1" dirty="0" err="1">
                <a:solidFill>
                  <a:srgbClr val="2D2D8A"/>
                </a:solidFill>
                <a:latin typeface="Arial" charset="0"/>
              </a:rPr>
              <a:t>quiral</a:t>
            </a:r>
            <a:r>
              <a:rPr lang="es-MX" sz="2400" b="1" i="1" dirty="0">
                <a:solidFill>
                  <a:srgbClr val="2D2D8A"/>
                </a:solidFill>
                <a:latin typeface="Arial" charset="0"/>
              </a:rPr>
              <a:t> !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5771964" y="1580800"/>
            <a:ext cx="0" cy="1394593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2006386" y="311478"/>
            <a:ext cx="5711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dirty="0">
                <a:solidFill>
                  <a:srgbClr val="C00000"/>
                </a:solidFill>
                <a:latin typeface="Arial" charset="0"/>
              </a:rPr>
              <a:t>El </a:t>
            </a:r>
            <a:r>
              <a:rPr lang="es-MX" sz="2000" b="1" dirty="0" err="1">
                <a:solidFill>
                  <a:srgbClr val="C00000"/>
                </a:solidFill>
                <a:latin typeface="Arial" charset="0"/>
              </a:rPr>
              <a:t>Lagrangiano</a:t>
            </a:r>
            <a:r>
              <a:rPr lang="es-MX" sz="2000" b="1" dirty="0">
                <a:solidFill>
                  <a:srgbClr val="C00000"/>
                </a:solidFill>
                <a:latin typeface="Arial" charset="0"/>
              </a:rPr>
              <a:t> de Cromo Dinámica Cuántica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671878" y="148013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i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</a:rPr>
              <a:t>campos de gluones </a:t>
            </a:r>
          </a:p>
        </p:txBody>
      </p:sp>
      <p:sp>
        <p:nvSpPr>
          <p:cNvPr id="15" name="14 Arco"/>
          <p:cNvSpPr/>
          <p:nvPr/>
        </p:nvSpPr>
        <p:spPr>
          <a:xfrm rot="8028271">
            <a:off x="6937388" y="655231"/>
            <a:ext cx="914400" cy="914400"/>
          </a:xfrm>
          <a:prstGeom prst="arc">
            <a:avLst>
              <a:gd name="adj1" fmla="val 16200000"/>
              <a:gd name="adj2" fmla="val 158026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387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herrera\Downloads\02a9f289e402610d26ac120d7598314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 b="64252"/>
          <a:stretch/>
        </p:blipFill>
        <p:spPr bwMode="auto">
          <a:xfrm>
            <a:off x="2671339" y="1008413"/>
            <a:ext cx="5453958" cy="7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015880" y="1163393"/>
            <a:ext cx="129614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15880" y="111392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i="1" dirty="0">
                <a:solidFill>
                  <a:srgbClr val="808080"/>
                </a:solidFill>
                <a:latin typeface="Arial" charset="0"/>
              </a:rPr>
              <a:t>)q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6626" y="2693552"/>
            <a:ext cx="767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</a:rPr>
              <a:t>la simetría  quiral se conserva en el </a:t>
            </a:r>
            <a:r>
              <a:rPr lang="es-MX" sz="2400" b="1" dirty="0" err="1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</a:rPr>
              <a:t>lagrangiano</a:t>
            </a:r>
            <a:r>
              <a:rPr lang="es-MX" sz="24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</a:rPr>
              <a:t> …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</a:rPr>
              <a:t>¡¡ en el estado  más bajo de energía se rompe !!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12025" y="908721"/>
            <a:ext cx="1813273" cy="89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5951984" y="1028048"/>
                <a:ext cx="20162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</a:rPr>
                        <m:t>+   </m:t>
                      </m:r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</a:rPr>
                        <m:t>𝑉</m:t>
                      </m:r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</a:rPr>
                        <m:t>(</m:t>
                      </m:r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s-MX" sz="3200" i="1">
                          <a:solidFill>
                            <a:srgbClr val="2D2D8A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MX" sz="3200" dirty="0">
                  <a:solidFill>
                    <a:srgbClr val="2D2D8A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984" y="1028048"/>
                <a:ext cx="201622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CuadroTexto"/>
              <p:cNvSpPr txBox="1"/>
              <p:nvPr/>
            </p:nvSpPr>
            <p:spPr>
              <a:xfrm>
                <a:off x="168593" y="1796602"/>
                <a:ext cx="7632848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s-MX" sz="3200" i="1">
                        <a:solidFill>
                          <a:srgbClr val="000000"/>
                        </a:solidFill>
                        <a:latin typeface="Cambria Math"/>
                      </a:rPr>
                      <m:t>   </m:t>
                    </m:r>
                    <m:r>
                      <a:rPr lang="es-MX" sz="3200" i="1">
                        <a:solidFill>
                          <a:srgbClr val="2D2D8A"/>
                        </a:solidFill>
                        <a:latin typeface="Cambria Math"/>
                      </a:rPr>
                      <m:t>𝑉</m:t>
                    </m:r>
                    <m:r>
                      <a:rPr lang="es-MX" sz="3200" i="1">
                        <a:solidFill>
                          <a:srgbClr val="2D2D8A"/>
                        </a:solidFill>
                        <a:latin typeface="Cambria Math"/>
                      </a:rPr>
                      <m:t>(</m:t>
                    </m:r>
                    <m:r>
                      <a:rPr lang="es-MX" sz="3200" i="1">
                        <a:solidFill>
                          <a:srgbClr val="2D2D8A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es-MX" sz="3200" i="1">
                        <a:solidFill>
                          <a:srgbClr val="2D2D8A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s-MX" sz="3200" i="1">
                        <a:solidFill>
                          <a:srgbClr val="2D2D8A"/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s-MX" sz="3200" i="1">
                        <a:solidFill>
                          <a:srgbClr val="2D2D8A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s-MX" sz="3200" dirty="0">
                    <a:solidFill>
                      <a:srgbClr val="2D2D8A"/>
                    </a:solidFill>
                    <a:latin typeface="Arial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MX" sz="3200" i="1" dirty="0">
                        <a:solidFill>
                          <a:srgbClr val="2D2D8A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MX" sz="3200" dirty="0">
                    <a:solidFill>
                      <a:srgbClr val="2D2D8A"/>
                    </a:solidFill>
                    <a:latin typeface="Arial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MX" sz="3200" i="1" dirty="0">
                        <a:solidFill>
                          <a:srgbClr val="2D2D8A"/>
                        </a:solidFill>
                        <a:latin typeface="Cambria Math"/>
                      </a:rPr>
                      <m:t>)+</m:t>
                    </m:r>
                    <m:f>
                      <m:f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3200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λ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MX" sz="3200" i="1" dirty="0">
                        <a:solidFill>
                          <a:srgbClr val="2D2D8A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MX" sz="3200" dirty="0">
                    <a:solidFill>
                      <a:srgbClr val="2D2D8A"/>
                    </a:solidFill>
                    <a:latin typeface="Arial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s-MX" sz="3200" i="1" dirty="0">
                            <a:solidFill>
                              <a:srgbClr val="2D2D8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s-MX" sz="3200" i="1" dirty="0">
                            <a:solidFill>
                              <a:srgbClr val="2D2D8A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s-MX" sz="3200" dirty="0">
                  <a:solidFill>
                    <a:srgbClr val="2D2D8A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2" name="1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3" y="1796602"/>
                <a:ext cx="7632848" cy="787716"/>
              </a:xfrm>
              <a:prstGeom prst="rect">
                <a:avLst/>
              </a:prstGeom>
              <a:blipFill>
                <a:blip r:embed="rId4"/>
                <a:stretch>
                  <a:fillRect b="-100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17" y="4748885"/>
            <a:ext cx="28670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50000"/>
          <a:stretch/>
        </p:blipFill>
        <p:spPr bwMode="auto">
          <a:xfrm>
            <a:off x="536584" y="4447579"/>
            <a:ext cx="388048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671340" y="4293096"/>
            <a:ext cx="472333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97106" y="6062167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000000"/>
                </a:solidFill>
                <a:latin typeface="Arial" charset="0"/>
              </a:rPr>
              <a:t>rompimiento espontáneo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000000"/>
                </a:solidFill>
                <a:latin typeface="Arial" charset="0"/>
              </a:rPr>
              <a:t>de la simetría</a:t>
            </a:r>
          </a:p>
        </p:txBody>
      </p:sp>
      <p:sp>
        <p:nvSpPr>
          <p:cNvPr id="8" name="7 Arco"/>
          <p:cNvSpPr/>
          <p:nvPr/>
        </p:nvSpPr>
        <p:spPr>
          <a:xfrm>
            <a:off x="7065080" y="5209116"/>
            <a:ext cx="1289497" cy="664046"/>
          </a:xfrm>
          <a:prstGeom prst="arc">
            <a:avLst>
              <a:gd name="adj1" fmla="val 16590111"/>
              <a:gd name="adj2" fmla="val 2850619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73092" y="1728795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C00000"/>
                </a:solidFill>
                <a:latin typeface="Arial" charset="0"/>
              </a:rPr>
              <a:t>Modelo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C00000"/>
                </a:solidFill>
                <a:latin typeface="Arial" charset="0"/>
              </a:rPr>
              <a:t>Sigma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C00000"/>
                </a:solidFill>
                <a:latin typeface="Arial" charset="0"/>
              </a:rPr>
              <a:t>Lineal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92245" y="3569781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i="1" dirty="0">
                <a:solidFill>
                  <a:srgbClr val="C00000"/>
                </a:solidFill>
                <a:latin typeface="Arial" charset="0"/>
              </a:rPr>
              <a:t>interacción de fermiones  “q”  sin masa con mesones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i="1" dirty="0" err="1">
                <a:solidFill>
                  <a:srgbClr val="C00000"/>
                </a:solidFill>
                <a:latin typeface="Arial" charset="0"/>
              </a:rPr>
              <a:t>pseudo</a:t>
            </a:r>
            <a:r>
              <a:rPr lang="es-MX" b="1" i="1" dirty="0">
                <a:solidFill>
                  <a:srgbClr val="C00000"/>
                </a:solidFill>
                <a:latin typeface="Arial" charset="0"/>
              </a:rPr>
              <a:t>-escalares </a:t>
            </a:r>
            <a:r>
              <a:rPr lang="el-GR" b="1" i="1" dirty="0">
                <a:solidFill>
                  <a:srgbClr val="C00000"/>
                </a:solidFill>
                <a:latin typeface="Arial" charset="0"/>
              </a:rPr>
              <a:t>π</a:t>
            </a:r>
            <a:r>
              <a:rPr lang="es-MX" b="1" i="1" dirty="0">
                <a:solidFill>
                  <a:srgbClr val="C00000"/>
                </a:solidFill>
                <a:latin typeface="Arial" charset="0"/>
              </a:rPr>
              <a:t>   y mesones escalares  </a:t>
            </a:r>
            <a:r>
              <a:rPr lang="el-GR" b="1" i="1" dirty="0">
                <a:solidFill>
                  <a:srgbClr val="C00000"/>
                </a:solidFill>
                <a:latin typeface="Arial" charset="0"/>
              </a:rPr>
              <a:t>σ</a:t>
            </a:r>
            <a:r>
              <a:rPr lang="es-MX" b="1" i="1" dirty="0">
                <a:solidFill>
                  <a:srgbClr val="C00000"/>
                </a:solidFill>
                <a:latin typeface="Arial" charset="0"/>
              </a:rPr>
              <a:t>   </a:t>
            </a:r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56253FA0-F9A7-2A38-E8E3-ACB226357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7580" y="396534"/>
            <a:ext cx="347442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sz="2300" dirty="0">
                <a:solidFill>
                  <a:srgbClr val="C00000"/>
                </a:solidFill>
              </a:rPr>
              <a:t>Existen dos mecanismos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que generan  la masa de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quarks:</a:t>
            </a:r>
          </a:p>
          <a:p>
            <a:endParaRPr lang="es-MX" sz="2300" dirty="0">
              <a:solidFill>
                <a:srgbClr val="C00000"/>
              </a:solidFill>
            </a:endParaRPr>
          </a:p>
          <a:p>
            <a:r>
              <a:rPr lang="es-MX" sz="2300" dirty="0">
                <a:solidFill>
                  <a:srgbClr val="C00000"/>
                </a:solidFill>
              </a:rPr>
              <a:t>el rompimiento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espontáneo de simetría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 electrodébil   - Higgs - 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 genera la masa de      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 los quarks desnudos.</a:t>
            </a:r>
          </a:p>
          <a:p>
            <a:endParaRPr lang="es-MX" sz="2300" dirty="0">
              <a:solidFill>
                <a:srgbClr val="C00000"/>
              </a:solidFill>
            </a:endParaRPr>
          </a:p>
          <a:p>
            <a:r>
              <a:rPr lang="es-MX" sz="2300" dirty="0">
                <a:solidFill>
                  <a:srgbClr val="C00000"/>
                </a:solidFill>
              </a:rPr>
              <a:t>el rompimiento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espontáneo de simetría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quiral genera la masa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de los quarks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constituyentes  </a:t>
            </a:r>
          </a:p>
          <a:p>
            <a:r>
              <a:rPr lang="es-MX" sz="2300" dirty="0">
                <a:solidFill>
                  <a:srgbClr val="C00000"/>
                </a:solidFill>
              </a:rPr>
              <a:t>(masa de QCD)</a:t>
            </a:r>
          </a:p>
        </p:txBody>
      </p:sp>
    </p:spTree>
    <p:extLst>
      <p:ext uri="{BB962C8B-B14F-4D97-AF65-F5344CB8AC3E}">
        <p14:creationId xmlns:p14="http://schemas.microsoft.com/office/powerpoint/2010/main" val="1725078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670DC39-4011-48A1-A9EF-AD011B7F8206}"/>
              </a:ext>
            </a:extLst>
          </p:cNvPr>
          <p:cNvSpPr/>
          <p:nvPr/>
        </p:nvSpPr>
        <p:spPr>
          <a:xfrm>
            <a:off x="5863463" y="3645936"/>
            <a:ext cx="227947" cy="1077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Gracias</a:t>
            </a:r>
          </a:p>
        </p:txBody>
      </p:sp>
      <p:sp>
        <p:nvSpPr>
          <p:cNvPr id="198660" name="CuadroTexto 5">
            <a:extLst>
              <a:ext uri="{FF2B5EF4-FFF2-40B4-BE49-F238E27FC236}">
                <a16:creationId xmlns:a16="http://schemas.microsoft.com/office/drawing/2014/main" id="{A2994CC2-2FD2-CD8D-DC71-8CA850D6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20" y="188054"/>
            <a:ext cx="39244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Restablecimiento de 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simetría quiral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82A93-728D-E45E-9E8C-9393F777AA8F}"/>
              </a:ext>
            </a:extLst>
          </p:cNvPr>
          <p:cNvSpPr txBox="1"/>
          <p:nvPr/>
        </p:nvSpPr>
        <p:spPr>
          <a:xfrm>
            <a:off x="114190" y="1559124"/>
            <a:ext cx="58336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La gran pregunta es:  </a:t>
            </a:r>
          </a:p>
          <a:p>
            <a:endParaRPr lang="es-MX" sz="2400" dirty="0"/>
          </a:p>
          <a:p>
            <a:r>
              <a:rPr lang="es-MX" sz="2400" dirty="0"/>
              <a:t>¿ cuál es la señal a buscar </a:t>
            </a:r>
          </a:p>
          <a:p>
            <a:r>
              <a:rPr lang="es-MX" sz="2400" dirty="0"/>
              <a:t>de la restauración de la simetría quiral  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B7DC1-D62B-1FEE-2D51-BEFA9E15162F}"/>
              </a:ext>
            </a:extLst>
          </p:cNvPr>
          <p:cNvSpPr txBox="1"/>
          <p:nvPr/>
        </p:nvSpPr>
        <p:spPr>
          <a:xfrm>
            <a:off x="213720" y="484626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R. </a:t>
            </a:r>
            <a:r>
              <a:rPr lang="en-US" sz="2400" dirty="0" err="1"/>
              <a:t>Arnaldi</a:t>
            </a:r>
            <a:r>
              <a:rPr lang="en-US" sz="2400" dirty="0"/>
              <a:t>, et al. (NA60 Collaboration)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4BB7D-D004-18C3-9700-F5A9C8C9FED6}"/>
              </a:ext>
            </a:extLst>
          </p:cNvPr>
          <p:cNvSpPr txBox="1"/>
          <p:nvPr/>
        </p:nvSpPr>
        <p:spPr>
          <a:xfrm>
            <a:off x="168744" y="3562580"/>
            <a:ext cx="6434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ρ → µ −µ +  invariant mass distribution as having a “broadened” width </a:t>
            </a:r>
          </a:p>
          <a:p>
            <a:r>
              <a:rPr lang="en-US" sz="2400" dirty="0"/>
              <a:t>in In-In collisions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ABE53-FC98-3FF0-5059-E11A743D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5" t="19722" r="17578" b="33054"/>
          <a:stretch/>
        </p:blipFill>
        <p:spPr>
          <a:xfrm>
            <a:off x="6141211" y="1105213"/>
            <a:ext cx="6032781" cy="450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26F633-A203-6826-C2C6-7BCFE03BE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5" t="1973" r="30514" b="89896"/>
          <a:stretch/>
        </p:blipFill>
        <p:spPr>
          <a:xfrm>
            <a:off x="6119029" y="85725"/>
            <a:ext cx="6054963" cy="714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372CB-812C-A614-A54B-5AA0D6751119}"/>
              </a:ext>
            </a:extLst>
          </p:cNvPr>
          <p:cNvSpPr txBox="1"/>
          <p:nvPr/>
        </p:nvSpPr>
        <p:spPr>
          <a:xfrm>
            <a:off x="114190" y="5672148"/>
            <a:ext cx="6449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hadronic effects and transition effects not disentangled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B9FE7-6DF6-8E47-383C-799CEA49D6FB}"/>
              </a:ext>
            </a:extLst>
          </p:cNvPr>
          <p:cNvSpPr txBox="1"/>
          <p:nvPr/>
        </p:nvSpPr>
        <p:spPr>
          <a:xfrm>
            <a:off x="11230857" y="195169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ρ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A1F45-BE14-0DD5-387F-C52DAC48C967}"/>
              </a:ext>
            </a:extLst>
          </p:cNvPr>
          <p:cNvSpPr txBox="1"/>
          <p:nvPr/>
        </p:nvSpPr>
        <p:spPr>
          <a:xfrm>
            <a:off x="9972180" y="197164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unmodified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2513-4CBE-571B-7034-E95DA0F7CBCB}"/>
              </a:ext>
            </a:extLst>
          </p:cNvPr>
          <p:cNvSpPr txBox="1"/>
          <p:nvPr/>
        </p:nvSpPr>
        <p:spPr>
          <a:xfrm>
            <a:off x="7404543" y="23540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in medium </a:t>
            </a:r>
          </a:p>
          <a:p>
            <a:r>
              <a:rPr lang="en-GB" i="1" dirty="0">
                <a:solidFill>
                  <a:srgbClr val="FF0000"/>
                </a:solidFill>
              </a:rPr>
              <a:t>broadening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279403-DC99-007D-CB15-5E6BF9A5E1D6}"/>
              </a:ext>
            </a:extLst>
          </p:cNvPr>
          <p:cNvCxnSpPr/>
          <p:nvPr/>
        </p:nvCxnSpPr>
        <p:spPr>
          <a:xfrm>
            <a:off x="7867650" y="3000343"/>
            <a:ext cx="104775" cy="1162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20C1B52-27C6-B2E5-F46A-77433F58CE57}"/>
              </a:ext>
            </a:extLst>
          </p:cNvPr>
          <p:cNvSpPr txBox="1"/>
          <p:nvPr/>
        </p:nvSpPr>
        <p:spPr>
          <a:xfrm>
            <a:off x="10628770" y="338432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ρ</a:t>
            </a:r>
            <a:endParaRPr lang="en-GB" i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2F2EDA-A049-4BD2-99A9-84AD0E215CC6}"/>
              </a:ext>
            </a:extLst>
          </p:cNvPr>
          <p:cNvCxnSpPr>
            <a:cxnSpLocks/>
          </p:cNvCxnSpPr>
          <p:nvPr/>
        </p:nvCxnSpPr>
        <p:spPr>
          <a:xfrm flipH="1">
            <a:off x="9698864" y="3645936"/>
            <a:ext cx="929906" cy="603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093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670DC39-4011-48A1-A9EF-AD011B7F8206}"/>
              </a:ext>
            </a:extLst>
          </p:cNvPr>
          <p:cNvSpPr/>
          <p:nvPr/>
        </p:nvSpPr>
        <p:spPr>
          <a:xfrm>
            <a:off x="5863463" y="3645936"/>
            <a:ext cx="227947" cy="1077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Gracias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444CC-71A2-2865-7295-CC619D55235F}"/>
              </a:ext>
            </a:extLst>
          </p:cNvPr>
          <p:cNvSpPr txBox="1"/>
          <p:nvPr/>
        </p:nvSpPr>
        <p:spPr>
          <a:xfrm>
            <a:off x="453504" y="537054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Eur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 Phys. J. C 71 (2011) 1594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C24B7-1B65-5635-80BD-AF8DFE3D20DF}"/>
              </a:ext>
            </a:extLst>
          </p:cNvPr>
          <p:cNvSpPr txBox="1"/>
          <p:nvPr/>
        </p:nvSpPr>
        <p:spPr>
          <a:xfrm>
            <a:off x="438976" y="4983280"/>
            <a:ext cx="11333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Strange particle production in proton-proton collisions at √ s = 0.9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ALICE at the LHC,”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81DAD-D852-7C3A-F42C-82F0558D37FE}"/>
              </a:ext>
            </a:extLst>
          </p:cNvPr>
          <p:cNvSpPr txBox="1"/>
          <p:nvPr/>
        </p:nvSpPr>
        <p:spPr>
          <a:xfrm>
            <a:off x="438976" y="5848095"/>
            <a:ext cx="997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“Multi-strange baryon production in proton-Pb collisions at √ s = </a:t>
            </a:r>
            <a:r>
              <a:rPr lang="en-US" sz="2000" dirty="0">
                <a:solidFill>
                  <a:schemeClr val="bg1"/>
                </a:solidFill>
                <a:latin typeface="Arial"/>
              </a:rPr>
              <a:t>5.02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</a:rPr>
              <a:t>Phys. Lett. B 758 (2016) 389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AA0D7-58BA-DC32-BBEA-6D14BA51987C}"/>
              </a:ext>
            </a:extLst>
          </p:cNvPr>
          <p:cNvSpPr txBox="1"/>
          <p:nvPr/>
        </p:nvSpPr>
        <p:spPr>
          <a:xfrm>
            <a:off x="438976" y="465836"/>
            <a:ext cx="1084897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chiral symmetry restoration and  phase transition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of the QGP to hadrons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Ξ(1820) resonance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p-p collisions at √ s = 13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</a:p>
          <a:p>
            <a:r>
              <a:rPr lang="en-US" sz="2000" dirty="0">
                <a:solidFill>
                  <a:schemeClr val="bg1"/>
                </a:solidFill>
              </a:rPr>
              <a:t>p-Pb collisions at √ </a:t>
            </a:r>
            <a:r>
              <a:rPr lang="en-US" sz="2000" dirty="0" err="1">
                <a:solidFill>
                  <a:schemeClr val="bg1"/>
                </a:solidFill>
              </a:rPr>
              <a:t>sNN</a:t>
            </a:r>
            <a:r>
              <a:rPr lang="en-US" sz="2000" dirty="0">
                <a:solidFill>
                  <a:schemeClr val="bg1"/>
                </a:solidFill>
              </a:rPr>
              <a:t> = 5.02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&amp;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Pb-Pb collisions at √ </a:t>
            </a:r>
            <a:r>
              <a:rPr lang="en-US" sz="2000" dirty="0" err="1">
                <a:solidFill>
                  <a:schemeClr val="bg1"/>
                </a:solidFill>
              </a:rPr>
              <a:t>sNN</a:t>
            </a:r>
            <a:r>
              <a:rPr lang="en-US" sz="2000" dirty="0">
                <a:solidFill>
                  <a:schemeClr val="bg1"/>
                </a:solidFill>
              </a:rPr>
              <a:t> = 5.02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0B992B-BAAC-3D32-9659-D96A0344F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3" t="27639" r="33516" b="30694"/>
          <a:stretch/>
        </p:blipFill>
        <p:spPr>
          <a:xfrm>
            <a:off x="6683885" y="574300"/>
            <a:ext cx="5508115" cy="3486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8ECD8-8D17-3C1B-0C1C-D425C0EB86F6}"/>
              </a:ext>
            </a:extLst>
          </p:cNvPr>
          <p:cNvSpPr txBox="1"/>
          <p:nvPr/>
        </p:nvSpPr>
        <p:spPr>
          <a:xfrm>
            <a:off x="424447" y="4155323"/>
            <a:ext cx="8938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Ξ(1820)    -     Ξ(1530)       no neutral particles in the decay products                         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                                          good yield 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15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670DC39-4011-48A1-A9EF-AD011B7F8206}"/>
              </a:ext>
            </a:extLst>
          </p:cNvPr>
          <p:cNvSpPr/>
          <p:nvPr/>
        </p:nvSpPr>
        <p:spPr>
          <a:xfrm>
            <a:off x="5863463" y="3645936"/>
            <a:ext cx="227947" cy="1077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Gracias</a:t>
            </a:r>
          </a:p>
        </p:txBody>
      </p:sp>
      <p:sp>
        <p:nvSpPr>
          <p:cNvPr id="198660" name="CuadroTexto 5">
            <a:extLst>
              <a:ext uri="{FF2B5EF4-FFF2-40B4-BE49-F238E27FC236}">
                <a16:creationId xmlns:a16="http://schemas.microsoft.com/office/drawing/2014/main" id="{A2994CC2-2FD2-CD8D-DC71-8CA850D6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9" y="249619"/>
            <a:ext cx="6184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Restablecimiento de la simetría quiral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DAA9F-6C3D-5050-1806-A467AE91B4EE}"/>
              </a:ext>
            </a:extLst>
          </p:cNvPr>
          <p:cNvSpPr txBox="1"/>
          <p:nvPr/>
        </p:nvSpPr>
        <p:spPr>
          <a:xfrm>
            <a:off x="576599" y="1437776"/>
            <a:ext cx="105737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Cálculos de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Lattice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QCD parecen indicar que el fenómeno de restauración de la simetría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chiral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resulta en cambios en la masa de ciertos hadrones en condiciones extremas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parity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doubling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negative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parity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a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3A18CA-6695-0D8E-6E38-23D8676D36D1}"/>
              </a:ext>
            </a:extLst>
          </p:cNvPr>
          <p:cNvCxnSpPr>
            <a:cxnSpLocks/>
          </p:cNvCxnSpPr>
          <p:nvPr/>
        </p:nvCxnSpPr>
        <p:spPr>
          <a:xfrm>
            <a:off x="3219450" y="2581275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B93639-FDEF-9A99-2280-1EA1F83615DF}"/>
              </a:ext>
            </a:extLst>
          </p:cNvPr>
          <p:cNvSpPr txBox="1"/>
          <p:nvPr/>
        </p:nvSpPr>
        <p:spPr>
          <a:xfrm>
            <a:off x="3019425" y="3338334"/>
            <a:ext cx="5254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Arial"/>
              </a:rPr>
              <a:t>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tudy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    mass      width    &amp;     yield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0B9D-40D4-3A64-F507-C600354CCFC4}"/>
              </a:ext>
            </a:extLst>
          </p:cNvPr>
          <p:cNvSpPr txBox="1"/>
          <p:nvPr/>
        </p:nvSpPr>
        <p:spPr>
          <a:xfrm>
            <a:off x="6958038" y="4715227"/>
            <a:ext cx="49632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 err="1">
                <a:solidFill>
                  <a:srgbClr val="FFFFFF"/>
                </a:solidFill>
                <a:latin typeface="Arial"/>
              </a:rPr>
              <a:t>Partial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chiral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symmetry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re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stauration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 err="1">
                <a:solidFill>
                  <a:srgbClr val="FFFFFF"/>
                </a:solidFill>
                <a:latin typeface="Arial"/>
              </a:rPr>
              <a:t>the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masss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of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some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particles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reduces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 err="1">
                <a:solidFill>
                  <a:srgbClr val="FFFFFF"/>
                </a:solidFill>
                <a:latin typeface="Arial"/>
              </a:rPr>
              <a:t>getting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close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to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the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partner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that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does</a:t>
            </a:r>
            <a:r>
              <a:rPr lang="es-MX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Arial"/>
              </a:rPr>
              <a:t>not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parity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CC1DC7-0AEE-D543-9E98-AA37C811AFD9}"/>
              </a:ext>
            </a:extLst>
          </p:cNvPr>
          <p:cNvCxnSpPr/>
          <p:nvPr/>
        </p:nvCxnSpPr>
        <p:spPr>
          <a:xfrm>
            <a:off x="8420100" y="5242617"/>
            <a:ext cx="1152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0CEE60-75A8-0A49-A83A-678332176B4C}"/>
              </a:ext>
            </a:extLst>
          </p:cNvPr>
          <p:cNvCxnSpPr/>
          <p:nvPr/>
        </p:nvCxnSpPr>
        <p:spPr>
          <a:xfrm>
            <a:off x="8164309" y="6195117"/>
            <a:ext cx="11525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0BAFB8-45EC-A19E-DFE9-2786C8FD5FC3}"/>
              </a:ext>
            </a:extLst>
          </p:cNvPr>
          <p:cNvSpPr/>
          <p:nvPr/>
        </p:nvSpPr>
        <p:spPr>
          <a:xfrm>
            <a:off x="704850" y="2304916"/>
            <a:ext cx="11139462" cy="1631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9542C-87F6-369B-A5C5-181F5E24F1CE}"/>
              </a:ext>
            </a:extLst>
          </p:cNvPr>
          <p:cNvSpPr txBox="1"/>
          <p:nvPr/>
        </p:nvSpPr>
        <p:spPr>
          <a:xfrm>
            <a:off x="576599" y="4679266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“Chiral Partners”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share all  their quantum numbers except for parity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&amp;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are similar to each other in mass</a:t>
            </a:r>
            <a:endParaRPr lang="en-GB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32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91C16B-C8B2-D738-6C82-26D67E99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1" t="62657" r="35079" b="16871"/>
          <a:stretch/>
        </p:blipFill>
        <p:spPr>
          <a:xfrm>
            <a:off x="5572954" y="3187345"/>
            <a:ext cx="6096000" cy="2355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D66A5-B2EF-7FC3-ED4A-F7F1945FA76A}"/>
              </a:ext>
            </a:extLst>
          </p:cNvPr>
          <p:cNvSpPr txBox="1"/>
          <p:nvPr/>
        </p:nvSpPr>
        <p:spPr>
          <a:xfrm>
            <a:off x="7124698" y="5471147"/>
            <a:ext cx="5210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EPJ Web of Conferences 171, 14005 (2018) 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61571-4C1C-060B-A8CA-3F0DED5BEDCA}"/>
              </a:ext>
            </a:extLst>
          </p:cNvPr>
          <p:cNvSpPr txBox="1"/>
          <p:nvPr/>
        </p:nvSpPr>
        <p:spPr>
          <a:xfrm>
            <a:off x="171449" y="588160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G. </a:t>
            </a:r>
            <a:r>
              <a:rPr lang="es-MX" dirty="0" err="1"/>
              <a:t>Aarts</a:t>
            </a:r>
            <a:r>
              <a:rPr lang="es-MX" dirty="0"/>
              <a:t>, C. </a:t>
            </a:r>
            <a:r>
              <a:rPr lang="es-MX" dirty="0" err="1"/>
              <a:t>Allton</a:t>
            </a:r>
            <a:r>
              <a:rPr lang="es-MX" dirty="0"/>
              <a:t>, D. De Boni, S. </a:t>
            </a:r>
            <a:r>
              <a:rPr lang="es-MX" dirty="0" err="1"/>
              <a:t>Hands</a:t>
            </a:r>
            <a:r>
              <a:rPr lang="es-MX" dirty="0"/>
              <a:t>, B. </a:t>
            </a:r>
            <a:r>
              <a:rPr lang="es-MX" dirty="0" err="1"/>
              <a:t>Jäger</a:t>
            </a:r>
            <a:r>
              <a:rPr lang="es-MX" dirty="0"/>
              <a:t>, C. </a:t>
            </a:r>
            <a:r>
              <a:rPr lang="es-MX" dirty="0" err="1"/>
              <a:t>Praki</a:t>
            </a:r>
            <a:r>
              <a:rPr lang="es-MX" dirty="0"/>
              <a:t> and J. I. </a:t>
            </a:r>
            <a:r>
              <a:rPr lang="es-MX" dirty="0" err="1"/>
              <a:t>Skullerud</a:t>
            </a:r>
            <a:r>
              <a:rPr lang="es-MX" dirty="0"/>
              <a:t>, </a:t>
            </a:r>
          </a:p>
          <a:p>
            <a:r>
              <a:rPr lang="es-MX" dirty="0"/>
              <a:t>JHEP 1706 (2017) 034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7EC80-8EFE-3072-D8CB-D0C504FF5D77}"/>
              </a:ext>
            </a:extLst>
          </p:cNvPr>
          <p:cNvSpPr txBox="1"/>
          <p:nvPr/>
        </p:nvSpPr>
        <p:spPr>
          <a:xfrm>
            <a:off x="6096000" y="22221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C00000"/>
                </a:solidFill>
                <a:effectLst/>
                <a:latin typeface="-apple-system"/>
              </a:rPr>
              <a:t>A status report on FASTSUM's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-apple-system"/>
              </a:rPr>
              <a:t>programme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-apple-system"/>
              </a:rPr>
              <a:t> of computing spectral quantities in thermal QCD, using anisotropic lattice simulations with </a:t>
            </a:r>
            <a:r>
              <a:rPr lang="en-US" sz="2000" b="0" i="1" dirty="0" err="1">
                <a:solidFill>
                  <a:srgbClr val="C00000"/>
                </a:solidFill>
                <a:effectLst/>
                <a:latin typeface="KaTeX_Math"/>
              </a:rPr>
              <a:t>Nf</a:t>
            </a:r>
            <a:r>
              <a:rPr lang="en-US" sz="2000" b="0" dirty="0">
                <a:solidFill>
                  <a:srgbClr val="C00000"/>
                </a:solidFill>
                <a:effectLst/>
                <a:latin typeface="KaTeX_Main"/>
              </a:rPr>
              <a:t>​=2+1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-apple-system"/>
              </a:rPr>
              <a:t> 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-apple-system"/>
              </a:rPr>
              <a:t>flavours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-apple-system"/>
              </a:rPr>
              <a:t> of Wilson fermions</a:t>
            </a:r>
            <a:r>
              <a:rPr lang="en-US" sz="2000" dirty="0">
                <a:solidFill>
                  <a:srgbClr val="C00000"/>
                </a:solidFill>
                <a:latin typeface="-apple-system"/>
              </a:rPr>
              <a:t>.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E3E46-F6F8-F015-6544-D57780710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1" t="20725" r="25313" b="16812"/>
          <a:stretch/>
        </p:blipFill>
        <p:spPr>
          <a:xfrm>
            <a:off x="257589" y="1470881"/>
            <a:ext cx="5210174" cy="4417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11246D-ECC1-D982-AF0B-58945E1865CE}"/>
              </a:ext>
            </a:extLst>
          </p:cNvPr>
          <p:cNvSpPr txBox="1"/>
          <p:nvPr/>
        </p:nvSpPr>
        <p:spPr>
          <a:xfrm>
            <a:off x="5766975" y="2210256"/>
            <a:ext cx="6167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nonperturbative, dynamical issue, </a:t>
            </a:r>
          </a:p>
          <a:p>
            <a:r>
              <a:rPr lang="en-US" b="1" dirty="0">
                <a:solidFill>
                  <a:srgbClr val="00B050"/>
                </a:solidFill>
              </a:rPr>
              <a:t>not answerable using symmetry considerations alone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7C36E-55B3-0923-8641-AAE286A1EDC3}"/>
              </a:ext>
            </a:extLst>
          </p:cNvPr>
          <p:cNvSpPr txBox="1"/>
          <p:nvPr/>
        </p:nvSpPr>
        <p:spPr>
          <a:xfrm>
            <a:off x="3424236" y="1607209"/>
            <a:ext cx="630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chiral symmetry is restored around the deconfinement transition, one expects a degeneracy to emerge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5E98-3A54-E370-3F9C-78B7E310B462}"/>
              </a:ext>
            </a:extLst>
          </p:cNvPr>
          <p:cNvSpPr txBox="1"/>
          <p:nvPr/>
        </p:nvSpPr>
        <p:spPr>
          <a:xfrm>
            <a:off x="6285310" y="6343268"/>
            <a:ext cx="5431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Ξ∗ (-) and Ξ∗ (+)   are   Ξ(1820) and Ξ(1530)</a:t>
            </a:r>
            <a:endParaRPr lang="en-GB" sz="2000" b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0D3E13-4B64-405E-2345-16FE4AD83302}"/>
              </a:ext>
            </a:extLst>
          </p:cNvPr>
          <p:cNvCxnSpPr/>
          <p:nvPr/>
        </p:nvCxnSpPr>
        <p:spPr>
          <a:xfrm flipH="1" flipV="1">
            <a:off x="8131760" y="5107192"/>
            <a:ext cx="266700" cy="10972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40E8D4-B0BA-0CAE-A411-E983979F6978}"/>
              </a:ext>
            </a:extLst>
          </p:cNvPr>
          <p:cNvCxnSpPr>
            <a:cxnSpLocks/>
          </p:cNvCxnSpPr>
          <p:nvPr/>
        </p:nvCxnSpPr>
        <p:spPr>
          <a:xfrm flipV="1">
            <a:off x="8931446" y="5134153"/>
            <a:ext cx="474076" cy="9904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9C8AFC-DB62-7E61-055A-FADEFF469C97}"/>
              </a:ext>
            </a:extLst>
          </p:cNvPr>
          <p:cNvSpPr/>
          <p:nvPr/>
        </p:nvSpPr>
        <p:spPr>
          <a:xfrm>
            <a:off x="6267449" y="6204434"/>
            <a:ext cx="5401505" cy="6004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64032-0D8D-8407-51AF-128060C142B8}"/>
              </a:ext>
            </a:extLst>
          </p:cNvPr>
          <p:cNvSpPr txBox="1"/>
          <p:nvPr/>
        </p:nvSpPr>
        <p:spPr>
          <a:xfrm>
            <a:off x="3077225" y="45881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Proposal by Corey J. Myers</a:t>
            </a:r>
          </a:p>
          <a:p>
            <a:r>
              <a:rPr lang="en-GB" dirty="0"/>
              <a:t>CERN-Thesis-2020-093</a:t>
            </a:r>
          </a:p>
          <a:p>
            <a:r>
              <a:rPr lang="en-GB" dirty="0"/>
              <a:t>07/07/2020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32D87-4EAB-66FC-7FFA-3E321D8DCFF4}"/>
              </a:ext>
            </a:extLst>
          </p:cNvPr>
          <p:cNvSpPr txBox="1"/>
          <p:nvPr/>
        </p:nvSpPr>
        <p:spPr>
          <a:xfrm>
            <a:off x="100013" y="68326"/>
            <a:ext cx="61674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Investigation of Chiral </a:t>
            </a:r>
          </a:p>
          <a:p>
            <a:r>
              <a:rPr lang="en-US" dirty="0"/>
              <a:t>symmetry restoration </a:t>
            </a:r>
          </a:p>
          <a:p>
            <a:r>
              <a:rPr lang="en-US" dirty="0"/>
              <a:t>using Ξ(1820) </a:t>
            </a:r>
          </a:p>
          <a:p>
            <a:r>
              <a:rPr lang="en-US" dirty="0"/>
              <a:t>reconstruction </a:t>
            </a:r>
          </a:p>
          <a:p>
            <a:r>
              <a:rPr lang="en-US" dirty="0"/>
              <a:t>from p-p, p-Pb, and Pb-Pb Collisions at ALICE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39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05FE53-51BD-55C5-A980-8394D4EAA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55" y="146144"/>
            <a:ext cx="10271169" cy="61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58607-95E5-336A-1826-7C1CA6AD26A7}"/>
              </a:ext>
            </a:extLst>
          </p:cNvPr>
          <p:cNvSpPr txBox="1"/>
          <p:nvPr/>
        </p:nvSpPr>
        <p:spPr>
          <a:xfrm>
            <a:off x="38893" y="292878"/>
            <a:ext cx="1183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La ingeniería civil para el HL – LHC  terminó en enero de 2023              </a:t>
            </a:r>
          </a:p>
          <a:p>
            <a:r>
              <a:rPr lang="es-MX" sz="2400" b="1" dirty="0"/>
              <a:t>                                                                                         </a:t>
            </a:r>
            <a:r>
              <a:rPr lang="es-MX" sz="2000" b="1" dirty="0"/>
              <a:t>comenzó junio 2018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56AFB-5A9F-ABED-1392-C169E2A437A9}"/>
              </a:ext>
            </a:extLst>
          </p:cNvPr>
          <p:cNvSpPr txBox="1"/>
          <p:nvPr/>
        </p:nvSpPr>
        <p:spPr>
          <a:xfrm>
            <a:off x="16284" y="1239385"/>
            <a:ext cx="10401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HL – LHC  iniciará operaciones en 2029   …   y funcionará hasta 2041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03C76-95DC-34EC-65C0-9946090C2CF5}"/>
              </a:ext>
            </a:extLst>
          </p:cNvPr>
          <p:cNvSpPr txBox="1"/>
          <p:nvPr/>
        </p:nvSpPr>
        <p:spPr>
          <a:xfrm>
            <a:off x="16284" y="2045126"/>
            <a:ext cx="8080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HL – LHC  registrará 10 veces más datos que el LHC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017A9-D1A7-FD15-1011-561732211F4C}"/>
              </a:ext>
            </a:extLst>
          </p:cNvPr>
          <p:cNvSpPr txBox="1"/>
          <p:nvPr/>
        </p:nvSpPr>
        <p:spPr>
          <a:xfrm>
            <a:off x="-7939" y="2850867"/>
            <a:ext cx="12410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LHC  registra mil millones de colisiones por segundo – HL-LHC:  5 a 7 veces más </a:t>
            </a:r>
          </a:p>
          <a:p>
            <a:r>
              <a:rPr lang="es-MX" sz="2400" b="1" dirty="0"/>
              <a:t>                                                                                            </a:t>
            </a:r>
            <a:r>
              <a:rPr lang="es-MX" sz="2000" b="1" dirty="0"/>
              <a:t>hasta 200 colisiones / cruce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FC5CE-80DE-1F21-1AF5-F3C1DB41587C}"/>
              </a:ext>
            </a:extLst>
          </p:cNvPr>
          <p:cNvSpPr txBox="1"/>
          <p:nvPr/>
        </p:nvSpPr>
        <p:spPr>
          <a:xfrm>
            <a:off x="38892" y="3779776"/>
            <a:ext cx="12153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HL-LHC  es un proyecto internacional   - además de los países miembros: </a:t>
            </a:r>
          </a:p>
          <a:p>
            <a:r>
              <a:rPr lang="es-MX" sz="2400" b="1" dirty="0"/>
              <a:t>                                                                                     </a:t>
            </a:r>
            <a:r>
              <a:rPr lang="es-MX" sz="2000" b="1" dirty="0"/>
              <a:t>EU, Canadá, China,  Japón</a:t>
            </a:r>
          </a:p>
          <a:p>
            <a:r>
              <a:rPr lang="es-MX" sz="2000" b="1" dirty="0"/>
              <a:t>                                                                                                       México ausente, aunque nuestros </a:t>
            </a:r>
          </a:p>
          <a:p>
            <a:r>
              <a:rPr lang="es-MX" sz="2000" b="1" dirty="0"/>
              <a:t>                                                                                                       estudiantes participaron con sus tesis</a:t>
            </a:r>
          </a:p>
          <a:p>
            <a:r>
              <a:rPr lang="es-MX" sz="2000" b="1" dirty="0"/>
              <a:t>                                                                                                       </a:t>
            </a:r>
            <a:r>
              <a:rPr lang="es-MX" sz="2000" b="1" dirty="0" err="1"/>
              <a:t>Crab</a:t>
            </a:r>
            <a:r>
              <a:rPr lang="es-MX" sz="2000" b="1" dirty="0"/>
              <a:t> </a:t>
            </a:r>
            <a:r>
              <a:rPr lang="es-MX" sz="2000" b="1" dirty="0" err="1"/>
              <a:t>cavities</a:t>
            </a:r>
            <a:r>
              <a:rPr lang="es-MX" sz="20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102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47ADE1-B1B8-034B-E766-3F8C22A82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2" t="27778" r="21112" b="27472"/>
          <a:stretch/>
        </p:blipFill>
        <p:spPr>
          <a:xfrm>
            <a:off x="4552950" y="0"/>
            <a:ext cx="7313384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84D281-2730-707B-AFA1-F51C1AEEB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4" t="23891" r="22500" b="34999"/>
          <a:stretch/>
        </p:blipFill>
        <p:spPr>
          <a:xfrm>
            <a:off x="139877" y="3700025"/>
            <a:ext cx="7313384" cy="2819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7FE01-D0F4-EFB5-6465-0F8B54CB3C96}"/>
              </a:ext>
            </a:extLst>
          </p:cNvPr>
          <p:cNvSpPr txBox="1"/>
          <p:nvPr/>
        </p:nvSpPr>
        <p:spPr>
          <a:xfrm>
            <a:off x="267350" y="255431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Proposal by Corey J. Myers</a:t>
            </a:r>
          </a:p>
          <a:p>
            <a:r>
              <a:rPr lang="en-GB" dirty="0"/>
              <a:t>CERN-Thesis-2020-093</a:t>
            </a:r>
          </a:p>
          <a:p>
            <a:r>
              <a:rPr lang="en-GB" dirty="0"/>
              <a:t>07/07/2020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28B1B7-140C-32B0-DD59-B5BEA5770A3C}"/>
                  </a:ext>
                </a:extLst>
              </p:cNvPr>
              <p:cNvSpPr txBox="1"/>
              <p:nvPr/>
            </p:nvSpPr>
            <p:spPr>
              <a:xfrm>
                <a:off x="267350" y="3429000"/>
                <a:ext cx="2887137" cy="376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PbPb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dirty="0"/>
                  <a:t>=5.02 </a:t>
                </a:r>
                <a:r>
                  <a:rPr lang="en-GB" dirty="0" err="1"/>
                  <a:t>TeV</a:t>
                </a:r>
                <a:r>
                  <a:rPr lang="en-GB" dirty="0"/>
                  <a:t>  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28B1B7-140C-32B0-DD59-B5BEA577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50" y="3429000"/>
                <a:ext cx="2887137" cy="376578"/>
              </a:xfrm>
              <a:prstGeom prst="rect">
                <a:avLst/>
              </a:prstGeom>
              <a:blipFill>
                <a:blip r:embed="rId4"/>
                <a:stretch>
                  <a:fillRect l="-1903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CDC757-E8BC-A27E-5885-91F0AF0E0995}"/>
              </a:ext>
            </a:extLst>
          </p:cNvPr>
          <p:cNvSpPr txBox="1"/>
          <p:nvPr/>
        </p:nvSpPr>
        <p:spPr>
          <a:xfrm>
            <a:off x="860128" y="645735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mixed event </a:t>
            </a:r>
            <a:r>
              <a:rPr lang="en-GB" dirty="0" err="1"/>
              <a:t>backgroud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A163A-9524-93B8-38F0-1DF346DB1B20}"/>
              </a:ext>
            </a:extLst>
          </p:cNvPr>
          <p:cNvSpPr txBox="1"/>
          <p:nvPr/>
        </p:nvSpPr>
        <p:spPr>
          <a:xfrm>
            <a:off x="4438650" y="6457351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event </a:t>
            </a:r>
            <a:r>
              <a:rPr lang="en-GB" dirty="0" err="1"/>
              <a:t>backgroud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45A5F0-7AAB-1657-6169-E46FE2CFF393}"/>
                  </a:ext>
                </a:extLst>
              </p:cNvPr>
              <p:cNvSpPr txBox="1"/>
              <p:nvPr/>
            </p:nvSpPr>
            <p:spPr>
              <a:xfrm>
                <a:off x="6096000" y="3056654"/>
                <a:ext cx="2258888" cy="372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pp 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/>
                  <a:t>=13 </a:t>
                </a:r>
                <a:r>
                  <a:rPr lang="en-GB" dirty="0" err="1"/>
                  <a:t>TeV</a:t>
                </a:r>
                <a:r>
                  <a:rPr lang="en-GB" dirty="0"/>
                  <a:t>  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45A5F0-7AAB-1657-6169-E46FE2CFF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056654"/>
                <a:ext cx="2258888" cy="372346"/>
              </a:xfrm>
              <a:prstGeom prst="rect">
                <a:avLst/>
              </a:prstGeom>
              <a:blipFill>
                <a:blip r:embed="rId5"/>
                <a:stretch>
                  <a:fillRect l="-2156" t="-6452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2BC6B2F-5148-E2BD-1886-A3F28E43C2D9}"/>
              </a:ext>
            </a:extLst>
          </p:cNvPr>
          <p:cNvSpPr txBox="1"/>
          <p:nvPr/>
        </p:nvSpPr>
        <p:spPr>
          <a:xfrm>
            <a:off x="8556448" y="2936547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event background</a:t>
            </a:r>
          </a:p>
          <a:p>
            <a:r>
              <a:rPr lang="en-GB" dirty="0"/>
              <a:t>normalized between 2.0 -2.1 </a:t>
            </a:r>
          </a:p>
        </p:txBody>
      </p:sp>
    </p:spTree>
    <p:extLst>
      <p:ext uri="{BB962C8B-B14F-4D97-AF65-F5344CB8AC3E}">
        <p14:creationId xmlns:p14="http://schemas.microsoft.com/office/powerpoint/2010/main" val="690346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D8FCD-96B0-C6D3-D9C8-C2E7D5A6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2" t="29933" r="25646" b="21928"/>
          <a:stretch/>
        </p:blipFill>
        <p:spPr>
          <a:xfrm>
            <a:off x="5351066" y="35867"/>
            <a:ext cx="6629400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33A24-2DEA-854A-0496-EF94EF8BE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" t="14338" r="6094"/>
          <a:stretch/>
        </p:blipFill>
        <p:spPr>
          <a:xfrm>
            <a:off x="5545336" y="3402218"/>
            <a:ext cx="6501805" cy="3419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27E27-D9E7-7966-EAF2-3CDD6E5283DC}"/>
              </a:ext>
            </a:extLst>
          </p:cNvPr>
          <p:cNvSpPr txBox="1"/>
          <p:nvPr/>
        </p:nvSpPr>
        <p:spPr>
          <a:xfrm>
            <a:off x="1371600" y="491490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Width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7206E-BE2E-7D77-E7E7-DAC22C5BBF86}"/>
              </a:ext>
            </a:extLst>
          </p:cNvPr>
          <p:cNvSpPr txBox="1"/>
          <p:nvPr/>
        </p:nvSpPr>
        <p:spPr>
          <a:xfrm>
            <a:off x="1457325" y="1481435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Mass</a:t>
            </a:r>
            <a:r>
              <a:rPr lang="en-GB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CA898-0DD5-A293-A61A-6CAE6B80C2CA}"/>
              </a:ext>
            </a:extLst>
          </p:cNvPr>
          <p:cNvSpPr txBox="1"/>
          <p:nvPr/>
        </p:nvSpPr>
        <p:spPr>
          <a:xfrm>
            <a:off x="144859" y="539011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A  2.38 σ difference between the width of Ξ(1820)∓  </a:t>
            </a:r>
          </a:p>
          <a:p>
            <a:r>
              <a:rPr lang="en-US" sz="1800" dirty="0">
                <a:solidFill>
                  <a:srgbClr val="C00000"/>
                </a:solidFill>
              </a:rPr>
              <a:t>from minimum bias p-p √ s = 13 </a:t>
            </a:r>
            <a:r>
              <a:rPr lang="en-US" sz="1800" dirty="0" err="1">
                <a:solidFill>
                  <a:srgbClr val="C00000"/>
                </a:solidFill>
              </a:rPr>
              <a:t>TeV</a:t>
            </a:r>
            <a:r>
              <a:rPr lang="en-US" sz="1800" dirty="0">
                <a:solidFill>
                  <a:srgbClr val="C00000"/>
                </a:solidFill>
              </a:rPr>
              <a:t>   &amp;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central Pb-Pb √ </a:t>
            </a:r>
            <a:r>
              <a:rPr lang="en-US" sz="1800" dirty="0" err="1">
                <a:solidFill>
                  <a:srgbClr val="C00000"/>
                </a:solidFill>
              </a:rPr>
              <a:t>sNN</a:t>
            </a:r>
            <a:r>
              <a:rPr lang="en-US" sz="1800" dirty="0">
                <a:solidFill>
                  <a:srgbClr val="C00000"/>
                </a:solidFill>
              </a:rPr>
              <a:t> = 5.02 </a:t>
            </a:r>
            <a:r>
              <a:rPr lang="en-US" sz="1800" dirty="0" err="1">
                <a:solidFill>
                  <a:srgbClr val="C00000"/>
                </a:solidFill>
              </a:rPr>
              <a:t>TeV</a:t>
            </a:r>
            <a:r>
              <a:rPr lang="en-US" sz="1800" dirty="0">
                <a:solidFill>
                  <a:srgbClr val="C00000"/>
                </a:solidFill>
              </a:rPr>
              <a:t>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6102B-9BA1-BBD6-B7A6-85A5EF1DA5DC}"/>
              </a:ext>
            </a:extLst>
          </p:cNvPr>
          <p:cNvSpPr txBox="1"/>
          <p:nvPr/>
        </p:nvSpPr>
        <p:spPr>
          <a:xfrm>
            <a:off x="144859" y="6396335"/>
            <a:ext cx="869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more statistics required to reach a conclusive statement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77DDB1-F84C-05EB-2FBB-972C42F6E131}"/>
              </a:ext>
            </a:extLst>
          </p:cNvPr>
          <p:cNvSpPr txBox="1"/>
          <p:nvPr/>
        </p:nvSpPr>
        <p:spPr>
          <a:xfrm>
            <a:off x="305450" y="89665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Proposal by Corey J. Myers</a:t>
            </a:r>
          </a:p>
          <a:p>
            <a:r>
              <a:rPr lang="en-GB" dirty="0"/>
              <a:t>CERN-Thesis-2020-093</a:t>
            </a:r>
          </a:p>
          <a:p>
            <a:r>
              <a:rPr lang="en-GB" dirty="0"/>
              <a:t>07/07/2020</a:t>
            </a:r>
          </a:p>
        </p:txBody>
      </p:sp>
    </p:spTree>
    <p:extLst>
      <p:ext uri="{BB962C8B-B14F-4D97-AF65-F5344CB8AC3E}">
        <p14:creationId xmlns:p14="http://schemas.microsoft.com/office/powerpoint/2010/main" val="1039838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D1C25F35-551E-7DE3-8393-CF81AEE4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74"/>
            <a:ext cx="5181600" cy="686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CuadroTexto 3">
            <a:extLst>
              <a:ext uri="{FF2B5EF4-FFF2-40B4-BE49-F238E27FC236}">
                <a16:creationId xmlns:a16="http://schemas.microsoft.com/office/drawing/2014/main" id="{A13B9564-2D35-0067-2A84-92B6BF8DE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341439"/>
            <a:ext cx="36004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800" b="1">
                <a:solidFill>
                  <a:srgbClr val="FFFFFF"/>
                </a:solidFill>
                <a:latin typeface="Harding"/>
              </a:rPr>
              <a:t>Unveiling the strong interaction among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800" b="1">
                <a:solidFill>
                  <a:srgbClr val="FFFFFF"/>
                </a:solidFill>
                <a:latin typeface="Harding"/>
              </a:rPr>
              <a:t>hadrons at the LHC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s-MX" sz="2800" b="1">
              <a:solidFill>
                <a:srgbClr val="FFFFFF"/>
              </a:solidFill>
              <a:latin typeface="Harding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800">
                <a:solidFill>
                  <a:srgbClr val="FFFFFF"/>
                </a:solidFill>
                <a:latin typeface="-apple-system"/>
              </a:rPr>
              <a:t>ALICE Collaboration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s-MX" sz="2800" i="1">
              <a:solidFill>
                <a:srgbClr val="FFFFFF"/>
              </a:solidFill>
              <a:latin typeface="-apple-system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800" i="1">
                <a:solidFill>
                  <a:srgbClr val="FFFFFF"/>
                </a:solidFill>
                <a:latin typeface="-apple-system"/>
              </a:rPr>
              <a:t>Nature</a:t>
            </a:r>
            <a:r>
              <a:rPr lang="en-US" altLang="es-MX" sz="2800">
                <a:solidFill>
                  <a:srgbClr val="FFFFFF"/>
                </a:solidFill>
                <a:latin typeface="-apple-system"/>
              </a:rPr>
              <a:t> </a:t>
            </a:r>
            <a:r>
              <a:rPr lang="en-US" altLang="es-MX" sz="2800" b="1">
                <a:solidFill>
                  <a:srgbClr val="FFFFFF"/>
                </a:solidFill>
                <a:latin typeface="-apple-system"/>
              </a:rPr>
              <a:t>volume 588</a:t>
            </a:r>
            <a:r>
              <a:rPr lang="en-US" altLang="es-MX" sz="2800">
                <a:solidFill>
                  <a:srgbClr val="FFFFFF"/>
                </a:solidFill>
                <a:latin typeface="-apple-system"/>
              </a:rPr>
              <a:t>,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800">
                <a:solidFill>
                  <a:srgbClr val="FFFFFF"/>
                </a:solidFill>
                <a:latin typeface="-apple-system"/>
              </a:rPr>
              <a:t>pages232–238(2020)</a:t>
            </a:r>
          </a:p>
        </p:txBody>
      </p:sp>
      <p:sp>
        <p:nvSpPr>
          <p:cNvPr id="2" name="CuadroTexto 15">
            <a:extLst>
              <a:ext uri="{FF2B5EF4-FFF2-40B4-BE49-F238E27FC236}">
                <a16:creationId xmlns:a16="http://schemas.microsoft.com/office/drawing/2014/main" id="{B5448CC7-5414-D363-C1CF-AAFC005F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030" y="214302"/>
            <a:ext cx="6059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Interior de las estrellas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Astrofísica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yperons - YouTube">
            <a:extLst>
              <a:ext uri="{FF2B5EF4-FFF2-40B4-BE49-F238E27FC236}">
                <a16:creationId xmlns:a16="http://schemas.microsoft.com/office/drawing/2014/main" id="{F4A8234D-5B2B-FEC7-8153-486540EE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5162" r="6688" b="5283"/>
          <a:stretch>
            <a:fillRect/>
          </a:stretch>
        </p:blipFill>
        <p:spPr bwMode="auto">
          <a:xfrm>
            <a:off x="1631951" y="115889"/>
            <a:ext cx="23923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CAFC49C-FAB5-94BD-22F5-BE0A571DE54A}"/>
              </a:ext>
            </a:extLst>
          </p:cNvPr>
          <p:cNvSpPr/>
          <p:nvPr/>
        </p:nvSpPr>
        <p:spPr>
          <a:xfrm>
            <a:off x="5495963" y="404664"/>
            <a:ext cx="3223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dirty="0">
                <a:ln w="0"/>
                <a:gradFill>
                  <a:gsLst>
                    <a:gs pos="0">
                      <a:srgbClr val="DAEDEF">
                        <a:lumMod val="50000"/>
                      </a:srgbClr>
                    </a:gs>
                    <a:gs pos="50000">
                      <a:srgbClr val="DAEDEF"/>
                    </a:gs>
                    <a:gs pos="100000">
                      <a:srgbClr val="DAEDEF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hiperones</a:t>
            </a:r>
          </a:p>
        </p:txBody>
      </p:sp>
      <p:pic>
        <p:nvPicPr>
          <p:cNvPr id="150532" name="Imagen 5">
            <a:extLst>
              <a:ext uri="{FF2B5EF4-FFF2-40B4-BE49-F238E27FC236}">
                <a16:creationId xmlns:a16="http://schemas.microsoft.com/office/drawing/2014/main" id="{4FF1CE96-6AB3-2A79-DF01-A2FF298B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23399" r="14563" b="13602"/>
          <a:stretch>
            <a:fillRect/>
          </a:stretch>
        </p:blipFill>
        <p:spPr bwMode="auto">
          <a:xfrm>
            <a:off x="1647825" y="2133600"/>
            <a:ext cx="47513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35D4FAA-3EB7-16F3-111E-43148629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3399" r="24013" b="15294"/>
          <a:stretch>
            <a:fillRect/>
          </a:stretch>
        </p:blipFill>
        <p:spPr bwMode="auto">
          <a:xfrm>
            <a:off x="3548064" y="2133600"/>
            <a:ext cx="71199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Imagen">
            <a:extLst>
              <a:ext uri="{FF2B5EF4-FFF2-40B4-BE49-F238E27FC236}">
                <a16:creationId xmlns:a16="http://schemas.microsoft.com/office/drawing/2014/main" id="{596BCFE8-146E-513F-4494-1628160A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67D224A-E18F-4E2D-D92F-0FD3562F69A1}"/>
              </a:ext>
            </a:extLst>
          </p:cNvPr>
          <p:cNvCxnSpPr>
            <a:cxnSpLocks/>
          </p:cNvCxnSpPr>
          <p:nvPr/>
        </p:nvCxnSpPr>
        <p:spPr>
          <a:xfrm flipH="1">
            <a:off x="6167438" y="3213100"/>
            <a:ext cx="4176712" cy="2159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0E47077-648B-F47F-7C87-DA246E360730}"/>
              </a:ext>
            </a:extLst>
          </p:cNvPr>
          <p:cNvCxnSpPr>
            <a:cxnSpLocks/>
          </p:cNvCxnSpPr>
          <p:nvPr/>
        </p:nvCxnSpPr>
        <p:spPr>
          <a:xfrm flipV="1">
            <a:off x="2667001" y="3429000"/>
            <a:ext cx="3313113" cy="152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557" name="CuadroTexto 8">
            <a:extLst>
              <a:ext uri="{FF2B5EF4-FFF2-40B4-BE49-F238E27FC236}">
                <a16:creationId xmlns:a16="http://schemas.microsoft.com/office/drawing/2014/main" id="{B279D026-B37E-CBB8-7DDA-0EBF87C1E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3581401"/>
            <a:ext cx="741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400">
                <a:solidFill>
                  <a:srgbClr val="FFFFFF"/>
                </a:solidFill>
              </a:rPr>
              <a:t>protón </a:t>
            </a:r>
          </a:p>
        </p:txBody>
      </p:sp>
      <p:sp>
        <p:nvSpPr>
          <p:cNvPr id="151558" name="CuadroTexto 9">
            <a:extLst>
              <a:ext uri="{FF2B5EF4-FFF2-40B4-BE49-F238E27FC236}">
                <a16:creationId xmlns:a16="http://schemas.microsoft.com/office/drawing/2014/main" id="{065A01F9-7D95-1056-8124-DDFBB92D3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3" y="3213100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400">
                <a:solidFill>
                  <a:srgbClr val="FFFFFF"/>
                </a:solidFill>
              </a:rPr>
              <a:t>protón</a:t>
            </a:r>
            <a:r>
              <a:rPr lang="es-MX" altLang="es-MX" sz="18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roton collisions probe the final frontier of the standard model of  particle physics">
            <a:extLst>
              <a:ext uri="{FF2B5EF4-FFF2-40B4-BE49-F238E27FC236}">
                <a16:creationId xmlns:a16="http://schemas.microsoft.com/office/drawing/2014/main" id="{799ECEE7-E7C0-AFAC-B357-C8C55FFD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/>
          <a:stretch>
            <a:fillRect/>
          </a:stretch>
        </p:blipFill>
        <p:spPr bwMode="auto">
          <a:xfrm>
            <a:off x="1446212" y="2552700"/>
            <a:ext cx="9299576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2" descr="Proton collisions probe the final frontier of the standard model of  particle physics">
            <a:extLst>
              <a:ext uri="{FF2B5EF4-FFF2-40B4-BE49-F238E27FC236}">
                <a16:creationId xmlns:a16="http://schemas.microsoft.com/office/drawing/2014/main" id="{F94CB480-4F82-30EE-E794-638FF117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80563" r="65932"/>
          <a:stretch>
            <a:fillRect/>
          </a:stretch>
        </p:blipFill>
        <p:spPr bwMode="auto">
          <a:xfrm>
            <a:off x="4727576" y="3297239"/>
            <a:ext cx="10080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CuadroTexto 1">
            <a:extLst>
              <a:ext uri="{FF2B5EF4-FFF2-40B4-BE49-F238E27FC236}">
                <a16:creationId xmlns:a16="http://schemas.microsoft.com/office/drawing/2014/main" id="{8DED1D3E-2B87-B3EC-7DCF-8D7F3473D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6" y="3225801"/>
            <a:ext cx="121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fuente de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partículas</a:t>
            </a:r>
          </a:p>
        </p:txBody>
      </p:sp>
      <p:pic>
        <p:nvPicPr>
          <p:cNvPr id="152581" name="Picture 2" descr="Proton collisions probe the final frontier of the standard model of  particle physics">
            <a:extLst>
              <a:ext uri="{FF2B5EF4-FFF2-40B4-BE49-F238E27FC236}">
                <a16:creationId xmlns:a16="http://schemas.microsoft.com/office/drawing/2014/main" id="{453EEAB0-69A7-2E97-D4D6-B4003F42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80563" r="65932"/>
          <a:stretch>
            <a:fillRect/>
          </a:stretch>
        </p:blipFill>
        <p:spPr bwMode="auto">
          <a:xfrm>
            <a:off x="1847850" y="3744914"/>
            <a:ext cx="23764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CuadroTexto 5">
            <a:extLst>
              <a:ext uri="{FF2B5EF4-FFF2-40B4-BE49-F238E27FC236}">
                <a16:creationId xmlns:a16="http://schemas.microsoft.com/office/drawing/2014/main" id="{6FE0EDDF-7657-18D7-A241-D5A4EEC8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738563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protón              protón</a:t>
            </a:r>
          </a:p>
        </p:txBody>
      </p:sp>
      <p:pic>
        <p:nvPicPr>
          <p:cNvPr id="152583" name="Picture 2" descr="Proton collisions probe the final frontier of the standard model of  particle physics">
            <a:extLst>
              <a:ext uri="{FF2B5EF4-FFF2-40B4-BE49-F238E27FC236}">
                <a16:creationId xmlns:a16="http://schemas.microsoft.com/office/drawing/2014/main" id="{89EACA40-F111-5370-109F-59F3F668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80563" r="65932"/>
          <a:stretch>
            <a:fillRect/>
          </a:stretch>
        </p:blipFill>
        <p:spPr bwMode="auto">
          <a:xfrm>
            <a:off x="5737226" y="4106864"/>
            <a:ext cx="121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CuadroTexto 7">
            <a:extLst>
              <a:ext uri="{FF2B5EF4-FFF2-40B4-BE49-F238E27FC236}">
                <a16:creationId xmlns:a16="http://schemas.microsoft.com/office/drawing/2014/main" id="{0EC5C761-E83F-A0E2-B6BE-D469D3BDC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01" y="4130675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Hiperón  </a:t>
            </a:r>
          </a:p>
        </p:txBody>
      </p:sp>
      <p:sp>
        <p:nvSpPr>
          <p:cNvPr id="152585" name="CuadroTexto 1">
            <a:extLst>
              <a:ext uri="{FF2B5EF4-FFF2-40B4-BE49-F238E27FC236}">
                <a16:creationId xmlns:a16="http://schemas.microsoft.com/office/drawing/2014/main" id="{A73D7971-0BDF-379F-E32B-844214EF4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801" y="917575"/>
            <a:ext cx="1947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producción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de partículas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e hiperones</a:t>
            </a:r>
          </a:p>
        </p:txBody>
      </p:sp>
      <p:sp>
        <p:nvSpPr>
          <p:cNvPr id="152586" name="CuadroTexto 1">
            <a:extLst>
              <a:ext uri="{FF2B5EF4-FFF2-40B4-BE49-F238E27FC236}">
                <a16:creationId xmlns:a16="http://schemas.microsoft.com/office/drawing/2014/main" id="{BE722826-110D-CE52-452C-0314770EA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00" y="919163"/>
            <a:ext cx="2000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interacciones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de estado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final</a:t>
            </a:r>
          </a:p>
        </p:txBody>
      </p:sp>
      <p:pic>
        <p:nvPicPr>
          <p:cNvPr id="152587" name="Picture 2" descr="Proton collisions probe the final frontier of the standard model of  particle physics">
            <a:extLst>
              <a:ext uri="{FF2B5EF4-FFF2-40B4-BE49-F238E27FC236}">
                <a16:creationId xmlns:a16="http://schemas.microsoft.com/office/drawing/2014/main" id="{FC3DEF80-4A44-FCB4-387E-E4B08611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80563" r="65932"/>
          <a:stretch>
            <a:fillRect/>
          </a:stretch>
        </p:blipFill>
        <p:spPr bwMode="auto">
          <a:xfrm>
            <a:off x="7659688" y="3390901"/>
            <a:ext cx="13573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8" name="CuadroTexto 12">
            <a:extLst>
              <a:ext uri="{FF2B5EF4-FFF2-40B4-BE49-F238E27FC236}">
                <a16:creationId xmlns:a16="http://schemas.microsoft.com/office/drawing/2014/main" id="{203C5984-D2F4-637F-00BF-EF19636AD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3363914"/>
            <a:ext cx="1671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interacciones  </a:t>
            </a:r>
          </a:p>
        </p:txBody>
      </p:sp>
      <p:pic>
        <p:nvPicPr>
          <p:cNvPr id="152589" name="Picture 2" descr="Proton collisions probe the final frontier of the standard model of  particle physics">
            <a:extLst>
              <a:ext uri="{FF2B5EF4-FFF2-40B4-BE49-F238E27FC236}">
                <a16:creationId xmlns:a16="http://schemas.microsoft.com/office/drawing/2014/main" id="{CCBC1F58-8299-7022-F69E-22C7AB2F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3" t="56033"/>
          <a:stretch>
            <a:fillRect/>
          </a:stretch>
        </p:blipFill>
        <p:spPr bwMode="auto">
          <a:xfrm>
            <a:off x="9331325" y="3109914"/>
            <a:ext cx="13398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CuadroTexto 15">
            <a:extLst>
              <a:ext uri="{FF2B5EF4-FFF2-40B4-BE49-F238E27FC236}">
                <a16:creationId xmlns:a16="http://schemas.microsoft.com/office/drawing/2014/main" id="{878C40BA-8AAE-671C-02A7-DADDFF7E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1" y="335597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>
                <a:solidFill>
                  <a:srgbClr val="000000"/>
                </a:solidFill>
              </a:rPr>
              <a:t>Detector 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B4CD8FA2-41A8-389A-A489-9F6AF1AD83C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027645" y="918984"/>
            <a:ext cx="2016899" cy="1204304"/>
          </a:xfrm>
          <a:prstGeom prst="rect">
            <a:avLst/>
          </a:prstGeom>
          <a:blipFill>
            <a:blip r:embed="rId3"/>
            <a:stretch>
              <a:fillRect l="-4545" t="-3553" r="-4545" b="-11168"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noFill/>
                <a:latin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agen 2">
            <a:extLst>
              <a:ext uri="{FF2B5EF4-FFF2-40B4-BE49-F238E27FC236}">
                <a16:creationId xmlns:a16="http://schemas.microsoft.com/office/drawing/2014/main" id="{AAD62F1E-BC62-0CAE-04E9-F5EF1C1B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9203" r="50000" b="9416"/>
          <a:stretch>
            <a:fillRect/>
          </a:stretch>
        </p:blipFill>
        <p:spPr bwMode="auto">
          <a:xfrm>
            <a:off x="1636713" y="-6350"/>
            <a:ext cx="7123112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B91919B-1CBD-413A-CD60-781A3A9F97FC}"/>
              </a:ext>
            </a:extLst>
          </p:cNvPr>
          <p:cNvSpPr/>
          <p:nvPr/>
        </p:nvSpPr>
        <p:spPr>
          <a:xfrm>
            <a:off x="1703389" y="1125538"/>
            <a:ext cx="7272337" cy="25209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CF679B-2269-D60D-3D0C-355018FB5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9388" y="1827214"/>
            <a:ext cx="1485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detector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V0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860F9F2-174E-03C6-7907-69391D5B36B1}"/>
              </a:ext>
            </a:extLst>
          </p:cNvPr>
          <p:cNvSpPr/>
          <p:nvPr/>
        </p:nvSpPr>
        <p:spPr>
          <a:xfrm>
            <a:off x="1703389" y="3679826"/>
            <a:ext cx="7272337" cy="27733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E00CF1-B5EA-575A-E930-4BBE7725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1613" y="4076700"/>
            <a:ext cx="15049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mil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millones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de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eventos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agen 2">
            <a:extLst>
              <a:ext uri="{FF2B5EF4-FFF2-40B4-BE49-F238E27FC236}">
                <a16:creationId xmlns:a16="http://schemas.microsoft.com/office/drawing/2014/main" id="{0EE8F8FC-441F-6FCF-A755-69ED9077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0601" r="50000" b="5202"/>
          <a:stretch>
            <a:fillRect/>
          </a:stretch>
        </p:blipFill>
        <p:spPr bwMode="auto">
          <a:xfrm>
            <a:off x="1847851" y="95250"/>
            <a:ext cx="5903913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897EF65-83C5-21D5-0782-FDF60D5E95EF}"/>
              </a:ext>
            </a:extLst>
          </p:cNvPr>
          <p:cNvSpPr/>
          <p:nvPr/>
        </p:nvSpPr>
        <p:spPr>
          <a:xfrm>
            <a:off x="1882776" y="188914"/>
            <a:ext cx="6157913" cy="30241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8DA9D2-E953-711A-944F-500C221FC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4" y="746125"/>
            <a:ext cx="18637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detectores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ITS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TPC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TOF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agen 2">
            <a:extLst>
              <a:ext uri="{FF2B5EF4-FFF2-40B4-BE49-F238E27FC236}">
                <a16:creationId xmlns:a16="http://schemas.microsoft.com/office/drawing/2014/main" id="{A68D4E3E-8C0B-2458-11A2-FA5BE78F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552576"/>
            <a:ext cx="28797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4">
            <a:extLst>
              <a:ext uri="{FF2B5EF4-FFF2-40B4-BE49-F238E27FC236}">
                <a16:creationId xmlns:a16="http://schemas.microsoft.com/office/drawing/2014/main" id="{92CC8A57-49A9-3CB2-F317-363FC331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0"/>
            <a:ext cx="6096001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CuadroTexto 1">
            <a:extLst>
              <a:ext uri="{FF2B5EF4-FFF2-40B4-BE49-F238E27FC236}">
                <a16:creationId xmlns:a16="http://schemas.microsoft.com/office/drawing/2014/main" id="{1CED4CFD-8800-7816-8B67-051776B52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981075"/>
            <a:ext cx="2582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Función de correlación </a:t>
            </a:r>
          </a:p>
        </p:txBody>
      </p:sp>
      <p:sp>
        <p:nvSpPr>
          <p:cNvPr id="155653" name="CuadroTexto 3">
            <a:extLst>
              <a:ext uri="{FF2B5EF4-FFF2-40B4-BE49-F238E27FC236}">
                <a16:creationId xmlns:a16="http://schemas.microsoft.com/office/drawing/2014/main" id="{EFDF7C04-DF13-85AD-965A-62405B008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6092826"/>
            <a:ext cx="596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002060"/>
                </a:solidFill>
              </a:rPr>
              <a:t>INTERACCIONES EN EL ESTADO FINAL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. 1">
            <a:extLst>
              <a:ext uri="{FF2B5EF4-FFF2-40B4-BE49-F238E27FC236}">
                <a16:creationId xmlns:a16="http://schemas.microsoft.com/office/drawing/2014/main" id="{07BF0C04-A422-8034-C161-B0D9E0E3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/>
          <a:stretch>
            <a:fillRect/>
          </a:stretch>
        </p:blipFill>
        <p:spPr bwMode="auto">
          <a:xfrm>
            <a:off x="1524000" y="1268414"/>
            <a:ext cx="91440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0527DFF-F885-B6A7-AEF6-EE869DAEEC4C}"/>
              </a:ext>
            </a:extLst>
          </p:cNvPr>
          <p:cNvSpPr/>
          <p:nvPr/>
        </p:nvSpPr>
        <p:spPr>
          <a:xfrm>
            <a:off x="3792539" y="781050"/>
            <a:ext cx="3455987" cy="221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676" name="CuadroTexto 2">
            <a:extLst>
              <a:ext uri="{FF2B5EF4-FFF2-40B4-BE49-F238E27FC236}">
                <a16:creationId xmlns:a16="http://schemas.microsoft.com/office/drawing/2014/main" id="{A62A4234-332D-4FE1-0E82-01DE78173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994025"/>
            <a:ext cx="2762250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70C0"/>
                </a:solidFill>
              </a:rPr>
              <a:t>Ecuación de Schrödinger</a:t>
            </a:r>
          </a:p>
        </p:txBody>
      </p:sp>
      <p:sp>
        <p:nvSpPr>
          <p:cNvPr id="156677" name="CuadroTexto 4">
            <a:extLst>
              <a:ext uri="{FF2B5EF4-FFF2-40B4-BE49-F238E27FC236}">
                <a16:creationId xmlns:a16="http://schemas.microsoft.com/office/drawing/2014/main" id="{6ED1E5E1-1FAB-2914-A8D1-623C8E794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51" y="3679825"/>
            <a:ext cx="37115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70C0"/>
                </a:solidFill>
              </a:rPr>
              <a:t>función de onda de dos partículas</a:t>
            </a:r>
          </a:p>
        </p:txBody>
      </p:sp>
      <p:sp>
        <p:nvSpPr>
          <p:cNvPr id="156678" name="CuadroTexto 5">
            <a:extLst>
              <a:ext uri="{FF2B5EF4-FFF2-40B4-BE49-F238E27FC236}">
                <a16:creationId xmlns:a16="http://schemas.microsoft.com/office/drawing/2014/main" id="{0F8F9A43-993F-BBEC-C3A5-13F5F5473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3679825"/>
            <a:ext cx="24415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000000"/>
                </a:solidFill>
              </a:rPr>
              <a:t>función de correlación</a:t>
            </a:r>
          </a:p>
        </p:txBody>
      </p:sp>
      <p:sp>
        <p:nvSpPr>
          <p:cNvPr id="156679" name="CuadroTexto 6">
            <a:extLst>
              <a:ext uri="{FF2B5EF4-FFF2-40B4-BE49-F238E27FC236}">
                <a16:creationId xmlns:a16="http://schemas.microsoft.com/office/drawing/2014/main" id="{CC7B427F-FF64-8C64-90B2-9D37D54C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059114"/>
            <a:ext cx="21463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>
                <a:solidFill>
                  <a:srgbClr val="FFC000"/>
                </a:solidFill>
              </a:rPr>
              <a:t>fuente de emisión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F7F44D0-B09B-F149-3FE0-5C19553676A7}"/>
              </a:ext>
            </a:extLst>
          </p:cNvPr>
          <p:cNvSpPr/>
          <p:nvPr/>
        </p:nvSpPr>
        <p:spPr>
          <a:xfrm>
            <a:off x="2855913" y="5013325"/>
            <a:ext cx="431800" cy="369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681" name="CuadroTexto 8">
            <a:extLst>
              <a:ext uri="{FF2B5EF4-FFF2-40B4-BE49-F238E27FC236}">
                <a16:creationId xmlns:a16="http://schemas.microsoft.com/office/drawing/2014/main" id="{D32855BD-1FC6-AACD-BAD0-C8EF5D87F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4" y="1412875"/>
            <a:ext cx="1081087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600">
                <a:solidFill>
                  <a:srgbClr val="000000"/>
                </a:solidFill>
              </a:rPr>
              <a:t>Repulsiva</a:t>
            </a:r>
          </a:p>
        </p:txBody>
      </p:sp>
      <p:sp>
        <p:nvSpPr>
          <p:cNvPr id="156682" name="CuadroTexto 9">
            <a:extLst>
              <a:ext uri="{FF2B5EF4-FFF2-40B4-BE49-F238E27FC236}">
                <a16:creationId xmlns:a16="http://schemas.microsoft.com/office/drawing/2014/main" id="{47A0BCC5-8191-85F2-48A9-228E98897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2476" y="1751014"/>
            <a:ext cx="982663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600">
                <a:solidFill>
                  <a:srgbClr val="000000"/>
                </a:solidFill>
              </a:rPr>
              <a:t>Atractiva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5CBE1D-244C-BA48-00EA-50863469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9955" r="23799" b="40201"/>
          <a:stretch>
            <a:fillRect/>
          </a:stretch>
        </p:blipFill>
        <p:spPr bwMode="auto">
          <a:xfrm>
            <a:off x="3051175" y="125414"/>
            <a:ext cx="45354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4" descr="0507033_02">
            <a:extLst>
              <a:ext uri="{FF2B5EF4-FFF2-40B4-BE49-F238E27FC236}">
                <a16:creationId xmlns:a16="http://schemas.microsoft.com/office/drawing/2014/main" id="{215727FC-DF02-4E8D-8C88-7C90ACD6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53" y="40857"/>
            <a:ext cx="10176635" cy="68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D4160A-8949-4907-90AC-5B88FFB09F80}"/>
              </a:ext>
            </a:extLst>
          </p:cNvPr>
          <p:cNvSpPr txBox="1"/>
          <p:nvPr/>
        </p:nvSpPr>
        <p:spPr>
          <a:xfrm>
            <a:off x="6656352" y="119664"/>
            <a:ext cx="477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w"/>
                <a:ea typeface="+mn-ea"/>
                <a:cs typeface="+mn-cs"/>
              </a:rPr>
              <a:t>Área experimental de la colaboración  ALICE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CAB6E31-774C-4FFF-B1E5-CA7D795683A0}"/>
              </a:ext>
            </a:extLst>
          </p:cNvPr>
          <p:cNvCxnSpPr/>
          <p:nvPr/>
        </p:nvCxnSpPr>
        <p:spPr>
          <a:xfrm flipH="1" flipV="1">
            <a:off x="8140823" y="4634144"/>
            <a:ext cx="3045040" cy="75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7591C7A-8D9A-4CE1-B2D1-802DD147DB7D}"/>
              </a:ext>
            </a:extLst>
          </p:cNvPr>
          <p:cNvCxnSpPr>
            <a:cxnSpLocks/>
          </p:cNvCxnSpPr>
          <p:nvPr/>
        </p:nvCxnSpPr>
        <p:spPr>
          <a:xfrm flipH="1" flipV="1">
            <a:off x="1006137" y="2654423"/>
            <a:ext cx="5341398" cy="149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ERN ALICE experiment Relativistic Heavy Ion Collider Large Hadron Collider  Time projection chamber, text, orange png | PNGEgg">
            <a:extLst>
              <a:ext uri="{FF2B5EF4-FFF2-40B4-BE49-F238E27FC236}">
                <a16:creationId xmlns:a16="http://schemas.microsoft.com/office/drawing/2014/main" id="{81E3C935-D7A6-0D08-556E-CBD82E70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1653" cy="120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0F6AEEC5-6EC1-96F6-C7AB-810C65E1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350"/>
            <a:ext cx="64801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CuadroTexto 3">
            <a:extLst>
              <a:ext uri="{FF2B5EF4-FFF2-40B4-BE49-F238E27FC236}">
                <a16:creationId xmlns:a16="http://schemas.microsoft.com/office/drawing/2014/main" id="{936B1140-200B-6C51-4E3E-16F513AE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5913438"/>
            <a:ext cx="8604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  <a:latin typeface="ff-meta-serif-web-pro"/>
              </a:rPr>
              <a:t>Correlación  p-Ξ</a:t>
            </a:r>
            <a:r>
              <a:rPr lang="es-MX" altLang="es-MX" sz="2400" baseline="30000">
                <a:solidFill>
                  <a:srgbClr val="FFFFFF"/>
                </a:solidFill>
                <a:latin typeface="ff-meta-serif-web-pro"/>
              </a:rPr>
              <a:t>–</a:t>
            </a:r>
            <a:r>
              <a:rPr lang="es-MX" altLang="es-MX" sz="2400">
                <a:solidFill>
                  <a:srgbClr val="FFFFFF"/>
                </a:solidFill>
                <a:latin typeface="ff-meta-serif-web-pro"/>
              </a:rPr>
              <a:t> correlación como función del momento relativo  entre el  protón y el  Ξ</a:t>
            </a:r>
            <a:r>
              <a:rPr lang="es-MX" altLang="es-MX" sz="2400" baseline="30000">
                <a:solidFill>
                  <a:srgbClr val="FFFFFF"/>
                </a:solidFill>
                <a:latin typeface="ff-meta-serif-web-pro"/>
              </a:rPr>
              <a:t>–</a:t>
            </a:r>
            <a:r>
              <a:rPr lang="es-MX" altLang="es-MX" sz="2400">
                <a:solidFill>
                  <a:srgbClr val="FFFFFF"/>
                </a:solidFill>
                <a:latin typeface="ff-meta-serif-web-pro"/>
              </a:rPr>
              <a:t> </a:t>
            </a:r>
          </a:p>
        </p:txBody>
      </p:sp>
      <p:sp>
        <p:nvSpPr>
          <p:cNvPr id="157700" name="CuadroTexto 7">
            <a:extLst>
              <a:ext uri="{FF2B5EF4-FFF2-40B4-BE49-F238E27FC236}">
                <a16:creationId xmlns:a16="http://schemas.microsoft.com/office/drawing/2014/main" id="{C4F7C136-8A73-50AB-E88E-E9D430EF5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2071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1800" b="1">
                <a:solidFill>
                  <a:srgbClr val="FF0000"/>
                </a:solidFill>
                <a:latin typeface="ff-meta-serif-web-pro"/>
              </a:rPr>
              <a:t>Studying neutron stars in the laboratory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1800">
                <a:solidFill>
                  <a:srgbClr val="FF0000"/>
                </a:solidFill>
                <a:latin typeface="ff-meta-serif-web-pro"/>
              </a:rPr>
              <a:t>10 July 2019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1800" b="1">
                <a:solidFill>
                  <a:srgbClr val="FF0000"/>
                </a:solidFill>
              </a:rPr>
              <a:t>A report from the ALICE experiment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1800" b="1">
                <a:solidFill>
                  <a:srgbClr val="FF0000"/>
                </a:solidFill>
              </a:rPr>
              <a:t>CERN Courier</a:t>
            </a:r>
            <a:endParaRPr lang="en-US" altLang="es-MX" sz="1800">
              <a:solidFill>
                <a:srgbClr val="FF0000"/>
              </a:solidFill>
            </a:endParaRPr>
          </a:p>
        </p:txBody>
      </p:sp>
      <p:sp>
        <p:nvSpPr>
          <p:cNvPr id="157701" name="CuadroTexto 9">
            <a:extLst>
              <a:ext uri="{FF2B5EF4-FFF2-40B4-BE49-F238E27FC236}">
                <a16:creationId xmlns:a16="http://schemas.microsoft.com/office/drawing/2014/main" id="{00D21F20-53CA-CB64-487C-CD9A29372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1746251"/>
            <a:ext cx="3068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  <a:latin typeface="ff-meta-serif-web-pro"/>
              </a:rPr>
              <a:t>ALICE Collaboration 2019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  <a:latin typeface="ff-meta-serif-web-pro"/>
              </a:rPr>
              <a:t>arXiv:1904.12198.</a:t>
            </a:r>
            <a:endParaRPr lang="es-MX" altLang="es-MX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n 2">
            <a:extLst>
              <a:ext uri="{FF2B5EF4-FFF2-40B4-BE49-F238E27FC236}">
                <a16:creationId xmlns:a16="http://schemas.microsoft.com/office/drawing/2014/main" id="{C8A5FD8D-92DD-312B-7A2C-D1CC6623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31799" r="29526" b="17799"/>
          <a:stretch>
            <a:fillRect/>
          </a:stretch>
        </p:blipFill>
        <p:spPr bwMode="auto">
          <a:xfrm>
            <a:off x="2430464" y="214313"/>
            <a:ext cx="7331075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CuadroTexto 4">
            <a:extLst>
              <a:ext uri="{FF2B5EF4-FFF2-40B4-BE49-F238E27FC236}">
                <a16:creationId xmlns:a16="http://schemas.microsoft.com/office/drawing/2014/main" id="{8CB09B2A-4340-547F-739E-F4C692B8B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5229226"/>
            <a:ext cx="7345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1800">
                <a:solidFill>
                  <a:srgbClr val="FFFFFF"/>
                </a:solidFill>
              </a:rPr>
              <a:t>        </a:t>
            </a:r>
            <a:r>
              <a:rPr lang="es-MX" altLang="es-MX" sz="2400">
                <a:solidFill>
                  <a:srgbClr val="FFFFFF"/>
                </a:solidFill>
              </a:rPr>
              <a:t>Potenciales  p–Ξ  y   p–Ω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>
                <a:solidFill>
                  <a:srgbClr val="FFFFFF"/>
                </a:solidFill>
              </a:rPr>
              <a:t> cálculo de HAL QCD collaboration</a:t>
            </a:r>
          </a:p>
        </p:txBody>
      </p:sp>
      <p:sp>
        <p:nvSpPr>
          <p:cNvPr id="158724" name="CuadroTexto 4">
            <a:extLst>
              <a:ext uri="{FF2B5EF4-FFF2-40B4-BE49-F238E27FC236}">
                <a16:creationId xmlns:a16="http://schemas.microsoft.com/office/drawing/2014/main" id="{B9DBB45A-F53C-2576-B49D-4E4CD4414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1" y="6221413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1800">
                <a:solidFill>
                  <a:srgbClr val="FFFFFF"/>
                </a:solidFill>
              </a:rPr>
              <a:t>HAL (</a:t>
            </a:r>
            <a:r>
              <a:rPr lang="en-US" altLang="es-MX" sz="1800" b="1">
                <a:solidFill>
                  <a:srgbClr val="FFFF00"/>
                </a:solidFill>
              </a:rPr>
              <a:t>H</a:t>
            </a:r>
            <a:r>
              <a:rPr lang="en-US" altLang="es-MX" sz="1800">
                <a:solidFill>
                  <a:srgbClr val="FFFFFF"/>
                </a:solidFill>
              </a:rPr>
              <a:t>adrons to </a:t>
            </a:r>
            <a:r>
              <a:rPr lang="en-US" altLang="es-MX" sz="1800" b="1">
                <a:solidFill>
                  <a:srgbClr val="FFFF00"/>
                </a:solidFill>
              </a:rPr>
              <a:t>A</a:t>
            </a:r>
            <a:r>
              <a:rPr lang="en-US" altLang="es-MX" sz="1800">
                <a:solidFill>
                  <a:srgbClr val="FFFFFF"/>
                </a:solidFill>
              </a:rPr>
              <a:t>tomic nuclei from </a:t>
            </a:r>
            <a:r>
              <a:rPr lang="en-US" altLang="es-MX" sz="1800" b="1">
                <a:solidFill>
                  <a:srgbClr val="FFFF00"/>
                </a:solidFill>
              </a:rPr>
              <a:t>L</a:t>
            </a:r>
            <a:r>
              <a:rPr lang="en-US" altLang="es-MX" sz="1800">
                <a:solidFill>
                  <a:srgbClr val="FFFFFF"/>
                </a:solidFill>
              </a:rPr>
              <a:t>attice) QCD Collaboration</a:t>
            </a:r>
            <a:endParaRPr lang="es-MX" altLang="es-MX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CuadroTexto 2">
            <a:extLst>
              <a:ext uri="{FF2B5EF4-FFF2-40B4-BE49-F238E27FC236}">
                <a16:creationId xmlns:a16="http://schemas.microsoft.com/office/drawing/2014/main" id="{4781817D-7A4E-FC11-2D11-DF78751D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0"/>
            <a:ext cx="8351838" cy="59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s-MX" altLang="es-MX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partir de los estudios y la incorporación en modelos que simulan la manera como interaccionan los quarks </a:t>
            </a: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s-MX" altLang="es-MX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s-MX" altLang="es-MX" sz="28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Protones-Hiperones Ξ       --         se atraen </a:t>
            </a: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s-MX" altLang="es-MX" sz="28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s-MX" altLang="es-MX" sz="28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Neutrones-Hiperones        --        se repelen</a:t>
            </a: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s-MX" altLang="es-MX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s-MX" altLang="es-MX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s-MX" altLang="es-MX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s-MX" altLang="es-MX" sz="2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s-MX" altLang="es-MX" sz="24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Esta repulsión con los neutrones significa que la estrella es más resistente a la contracción gravitacional </a:t>
            </a:r>
            <a:endParaRPr lang="es-MX" altLang="es-MX" sz="2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9747" name="Picture 2">
            <a:extLst>
              <a:ext uri="{FF2B5EF4-FFF2-40B4-BE49-F238E27FC236}">
                <a16:creationId xmlns:a16="http://schemas.microsoft.com/office/drawing/2014/main" id="{01146432-5764-2020-C197-A8A51F85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1" t="51050" r="55251" b="41476"/>
          <a:stretch>
            <a:fillRect/>
          </a:stretch>
        </p:blipFill>
        <p:spPr bwMode="auto">
          <a:xfrm>
            <a:off x="5192714" y="1700213"/>
            <a:ext cx="4333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2">
            <a:extLst>
              <a:ext uri="{FF2B5EF4-FFF2-40B4-BE49-F238E27FC236}">
                <a16:creationId xmlns:a16="http://schemas.microsoft.com/office/drawing/2014/main" id="{75DCA007-5E72-E865-A674-0622C9B2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1" t="51050" r="55251" b="41476"/>
          <a:stretch>
            <a:fillRect/>
          </a:stretch>
        </p:blipFill>
        <p:spPr bwMode="auto">
          <a:xfrm>
            <a:off x="5408614" y="2917826"/>
            <a:ext cx="4333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id="{DB31E9EC-E241-C40E-78A3-7BA8E5DD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6" y="3800787"/>
            <a:ext cx="804862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MX" altLang="es-MX" sz="2000" dirty="0">
                <a:solidFill>
                  <a:srgbClr val="FFFFFF"/>
                </a:solidFill>
                <a:latin typeface="Arial"/>
              </a:rPr>
              <a:t>Los potenciales de interacción entre   Ξ</a:t>
            </a:r>
            <a:r>
              <a:rPr lang="es-MX" altLang="es-MX" sz="2000" baseline="30000" dirty="0">
                <a:solidFill>
                  <a:srgbClr val="FFFFFF"/>
                </a:solidFill>
                <a:latin typeface="Arial"/>
              </a:rPr>
              <a:t>–</a:t>
            </a:r>
            <a:r>
              <a:rPr lang="es-MX" altLang="es-MX" sz="2000" dirty="0">
                <a:solidFill>
                  <a:srgbClr val="FFFFFF"/>
                </a:solidFill>
                <a:latin typeface="Arial"/>
              </a:rPr>
              <a:t>    con la materia rica en neutrones se infiere una interacción repulsiva  del orden de  6 </a:t>
            </a:r>
            <a:r>
              <a:rPr lang="es-MX" altLang="es-MX" sz="2000" dirty="0" err="1">
                <a:solidFill>
                  <a:srgbClr val="FFFFFF"/>
                </a:solidFill>
                <a:latin typeface="Arial"/>
              </a:rPr>
              <a:t>MeV</a:t>
            </a:r>
            <a:r>
              <a:rPr lang="es-MX" altLang="es-MX" sz="2000" dirty="0">
                <a:solidFill>
                  <a:srgbClr val="FFFFFF"/>
                </a:solidFill>
                <a:latin typeface="Arial"/>
              </a:rPr>
              <a:t>  (masa Ξ</a:t>
            </a:r>
            <a:r>
              <a:rPr lang="es-MX" altLang="es-MX" sz="2000" baseline="30000" dirty="0">
                <a:solidFill>
                  <a:srgbClr val="FFFFFF"/>
                </a:solidFill>
                <a:latin typeface="Arial"/>
              </a:rPr>
              <a:t>–</a:t>
            </a:r>
            <a:r>
              <a:rPr lang="es-MX" altLang="es-MX" sz="2000" dirty="0">
                <a:solidFill>
                  <a:srgbClr val="FFFFFF"/>
                </a:solidFill>
                <a:latin typeface="Arial"/>
              </a:rPr>
              <a:t> 1322  </a:t>
            </a:r>
            <a:r>
              <a:rPr lang="es-MX" altLang="es-MX" sz="2000" dirty="0" err="1">
                <a:solidFill>
                  <a:srgbClr val="FFFFFF"/>
                </a:solidFill>
                <a:latin typeface="Arial"/>
              </a:rPr>
              <a:t>MeV</a:t>
            </a:r>
            <a:r>
              <a:rPr lang="es-MX" altLang="es-MX" sz="2000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CuadroTexto 2">
            <a:extLst>
              <a:ext uri="{FF2B5EF4-FFF2-40B4-BE49-F238E27FC236}">
                <a16:creationId xmlns:a16="http://schemas.microsoft.com/office/drawing/2014/main" id="{FF606BA6-E3A0-BEE3-0A8C-888225F8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514" y="55564"/>
            <a:ext cx="644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MX" sz="2800" b="1">
                <a:solidFill>
                  <a:srgbClr val="FFFFFF"/>
                </a:solidFill>
              </a:rPr>
              <a:t>Interior las estrellas de neutrones</a:t>
            </a:r>
          </a:p>
        </p:txBody>
      </p:sp>
      <p:pic>
        <p:nvPicPr>
          <p:cNvPr id="161795" name="Picture 2">
            <a:extLst>
              <a:ext uri="{FF2B5EF4-FFF2-40B4-BE49-F238E27FC236}">
                <a16:creationId xmlns:a16="http://schemas.microsoft.com/office/drawing/2014/main" id="{A1263F6F-4D91-E87E-4D59-F60ED779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 r="41771"/>
          <a:stretch>
            <a:fillRect/>
          </a:stretch>
        </p:blipFill>
        <p:spPr bwMode="auto">
          <a:xfrm>
            <a:off x="2063751" y="1430338"/>
            <a:ext cx="426402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CuadroTexto 3">
            <a:extLst>
              <a:ext uri="{FF2B5EF4-FFF2-40B4-BE49-F238E27FC236}">
                <a16:creationId xmlns:a16="http://schemas.microsoft.com/office/drawing/2014/main" id="{FE71C31D-6B48-0C62-3157-986DD261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800" y="6002338"/>
            <a:ext cx="13017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quarks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confinados</a:t>
            </a:r>
          </a:p>
        </p:txBody>
      </p:sp>
      <p:sp>
        <p:nvSpPr>
          <p:cNvPr id="161797" name="CuadroTexto 5">
            <a:extLst>
              <a:ext uri="{FF2B5EF4-FFF2-40B4-BE49-F238E27FC236}">
                <a16:creationId xmlns:a16="http://schemas.microsoft.com/office/drawing/2014/main" id="{3AE5E868-7B21-2201-91C7-E13D5387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513" y="6278564"/>
            <a:ext cx="12112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neutrones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D9429BF-F004-B5ED-C60D-05FC759F64F8}"/>
              </a:ext>
            </a:extLst>
          </p:cNvPr>
          <p:cNvCxnSpPr>
            <a:cxnSpLocks/>
          </p:cNvCxnSpPr>
          <p:nvPr/>
        </p:nvCxnSpPr>
        <p:spPr>
          <a:xfrm flipH="1">
            <a:off x="4656139" y="2327275"/>
            <a:ext cx="1506537" cy="833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799" name="Picture 2">
            <a:extLst>
              <a:ext uri="{FF2B5EF4-FFF2-40B4-BE49-F238E27FC236}">
                <a16:creationId xmlns:a16="http://schemas.microsoft.com/office/drawing/2014/main" id="{B9D91D47-9CD9-CBA4-1A3D-5967960D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75504" r="64641" b="13391"/>
          <a:stretch>
            <a:fillRect/>
          </a:stretch>
        </p:blipFill>
        <p:spPr bwMode="auto">
          <a:xfrm>
            <a:off x="6221414" y="1176339"/>
            <a:ext cx="10810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7D604120-8F03-FF4C-C68D-24512593EE5E}"/>
              </a:ext>
            </a:extLst>
          </p:cNvPr>
          <p:cNvSpPr/>
          <p:nvPr/>
        </p:nvSpPr>
        <p:spPr>
          <a:xfrm rot="21540000">
            <a:off x="6438457" y="1779484"/>
            <a:ext cx="396000" cy="396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Arco de bloque 18">
            <a:extLst>
              <a:ext uri="{FF2B5EF4-FFF2-40B4-BE49-F238E27FC236}">
                <a16:creationId xmlns:a16="http://schemas.microsoft.com/office/drawing/2014/main" id="{AA4FF9FB-F4CF-6005-F2C6-2D3B3878FA76}"/>
              </a:ext>
            </a:extLst>
          </p:cNvPr>
          <p:cNvSpPr/>
          <p:nvPr/>
        </p:nvSpPr>
        <p:spPr>
          <a:xfrm rot="10514656">
            <a:off x="6046789" y="1379539"/>
            <a:ext cx="1552575" cy="1152525"/>
          </a:xfrm>
          <a:prstGeom prst="blockArc">
            <a:avLst>
              <a:gd name="adj1" fmla="val 11948329"/>
              <a:gd name="adj2" fmla="val 21278375"/>
              <a:gd name="adj3" fmla="val 23577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0671D98-2EB7-610C-992E-2E596EAD9E1B}"/>
              </a:ext>
            </a:extLst>
          </p:cNvPr>
          <p:cNvSpPr/>
          <p:nvPr/>
        </p:nvSpPr>
        <p:spPr>
          <a:xfrm rot="21540000">
            <a:off x="6397982" y="1364056"/>
            <a:ext cx="396000" cy="396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4A29422-3ADF-0137-D79E-ECC61C86064E}"/>
              </a:ext>
            </a:extLst>
          </p:cNvPr>
          <p:cNvSpPr/>
          <p:nvPr/>
        </p:nvSpPr>
        <p:spPr>
          <a:xfrm>
            <a:off x="2287588" y="720725"/>
            <a:ext cx="1211262" cy="1042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dirty="0">
                <a:solidFill>
                  <a:srgbClr val="FFFFFF"/>
                </a:solidFill>
                <a:latin typeface="Arial"/>
              </a:rPr>
              <a:t>Quark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dirty="0">
                <a:solidFill>
                  <a:srgbClr val="FFFFFF"/>
                </a:solidFill>
                <a:latin typeface="Arial"/>
              </a:rPr>
              <a:t>arriba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dirty="0">
                <a:solidFill>
                  <a:srgbClr val="FFFFFF"/>
                </a:solidFill>
                <a:latin typeface="Arial"/>
              </a:rPr>
              <a:t>abajo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dirty="0">
                <a:solidFill>
                  <a:srgbClr val="FFFFFF"/>
                </a:solidFill>
                <a:latin typeface="Arial"/>
              </a:rPr>
              <a:t> extraños </a:t>
            </a:r>
          </a:p>
        </p:txBody>
      </p:sp>
      <p:sp>
        <p:nvSpPr>
          <p:cNvPr id="161804" name="CuadroTexto 3">
            <a:extLst>
              <a:ext uri="{FF2B5EF4-FFF2-40B4-BE49-F238E27FC236}">
                <a16:creationId xmlns:a16="http://schemas.microsoft.com/office/drawing/2014/main" id="{91D2F8ED-C4FF-EDA8-F1C2-5A41410DA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346325"/>
            <a:ext cx="617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es-MX" sz="2800">
                <a:solidFill>
                  <a:srgbClr val="FFFFFF"/>
                </a:solidFill>
              </a:rPr>
              <a:t>Ξ</a:t>
            </a:r>
            <a:r>
              <a:rPr lang="es-MX" altLang="es-MX" sz="280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8E2671B-C2C1-5B3F-9A1B-710552EACF74}"/>
              </a:ext>
            </a:extLst>
          </p:cNvPr>
          <p:cNvSpPr/>
          <p:nvPr/>
        </p:nvSpPr>
        <p:spPr>
          <a:xfrm>
            <a:off x="2112963" y="1317626"/>
            <a:ext cx="107950" cy="112713"/>
          </a:xfrm>
          <a:prstGeom prst="ellipse">
            <a:avLst/>
          </a:prstGeom>
          <a:solidFill>
            <a:srgbClr val="00B050"/>
          </a:solidFill>
          <a:ln>
            <a:solidFill>
              <a:srgbClr val="27A8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E5CD270-9454-FBE6-DF94-3C18473A1B68}"/>
              </a:ext>
            </a:extLst>
          </p:cNvPr>
          <p:cNvSpPr/>
          <p:nvPr/>
        </p:nvSpPr>
        <p:spPr>
          <a:xfrm>
            <a:off x="2109788" y="1062038"/>
            <a:ext cx="1079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61807" name="Grupo 6">
            <a:extLst>
              <a:ext uri="{FF2B5EF4-FFF2-40B4-BE49-F238E27FC236}">
                <a16:creationId xmlns:a16="http://schemas.microsoft.com/office/drawing/2014/main" id="{49531FF0-9AA9-92CF-1537-735DEC9BA899}"/>
              </a:ext>
            </a:extLst>
          </p:cNvPr>
          <p:cNvGrpSpPr>
            <a:grpSpLocks/>
          </p:cNvGrpSpPr>
          <p:nvPr/>
        </p:nvGrpSpPr>
        <p:grpSpPr bwMode="auto">
          <a:xfrm>
            <a:off x="8313738" y="1158875"/>
            <a:ext cx="1473200" cy="1233488"/>
            <a:chOff x="5922470" y="1119188"/>
            <a:chExt cx="1473693" cy="1233395"/>
          </a:xfrm>
        </p:grpSpPr>
        <p:pic>
          <p:nvPicPr>
            <p:cNvPr id="161810" name="Picture 2">
              <a:extLst>
                <a:ext uri="{FF2B5EF4-FFF2-40B4-BE49-F238E27FC236}">
                  <a16:creationId xmlns:a16="http://schemas.microsoft.com/office/drawing/2014/main" id="{210BF96B-5ED3-473B-43A4-93772CA69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1" t="75504" r="64641" b="13391"/>
            <a:stretch>
              <a:fillRect/>
            </a:stretch>
          </p:blipFill>
          <p:spPr bwMode="auto">
            <a:xfrm>
              <a:off x="6172695" y="1119188"/>
              <a:ext cx="1081087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71CEB0D8-354B-8623-D2C3-39BEEDBA31AC}"/>
                </a:ext>
              </a:extLst>
            </p:cNvPr>
            <p:cNvSpPr/>
            <p:nvPr/>
          </p:nvSpPr>
          <p:spPr>
            <a:xfrm>
              <a:off x="5922470" y="1908117"/>
              <a:ext cx="1473693" cy="444466"/>
            </a:xfrm>
            <a:custGeom>
              <a:avLst/>
              <a:gdLst>
                <a:gd name="connsiteX0" fmla="*/ 221942 w 1473693"/>
                <a:gd name="connsiteY0" fmla="*/ 0 h 443884"/>
                <a:gd name="connsiteX1" fmla="*/ 435006 w 1473693"/>
                <a:gd name="connsiteY1" fmla="*/ 275208 h 443884"/>
                <a:gd name="connsiteX2" fmla="*/ 719091 w 1473693"/>
                <a:gd name="connsiteY2" fmla="*/ 319596 h 443884"/>
                <a:gd name="connsiteX3" fmla="*/ 1003177 w 1473693"/>
                <a:gd name="connsiteY3" fmla="*/ 301841 h 443884"/>
                <a:gd name="connsiteX4" fmla="*/ 1233996 w 1473693"/>
                <a:gd name="connsiteY4" fmla="*/ 159798 h 443884"/>
                <a:gd name="connsiteX5" fmla="*/ 1420427 w 1473693"/>
                <a:gd name="connsiteY5" fmla="*/ 97654 h 443884"/>
                <a:gd name="connsiteX6" fmla="*/ 1473693 w 1473693"/>
                <a:gd name="connsiteY6" fmla="*/ 399495 h 443884"/>
                <a:gd name="connsiteX7" fmla="*/ 0 w 1473693"/>
                <a:gd name="connsiteY7" fmla="*/ 443884 h 443884"/>
                <a:gd name="connsiteX8" fmla="*/ 221942 w 1473693"/>
                <a:gd name="connsiteY8" fmla="*/ 0 h 44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93" h="443884">
                  <a:moveTo>
                    <a:pt x="221942" y="0"/>
                  </a:moveTo>
                  <a:lnTo>
                    <a:pt x="435006" y="275208"/>
                  </a:lnTo>
                  <a:lnTo>
                    <a:pt x="719091" y="319596"/>
                  </a:lnTo>
                  <a:lnTo>
                    <a:pt x="1003177" y="301841"/>
                  </a:lnTo>
                  <a:lnTo>
                    <a:pt x="1233996" y="159798"/>
                  </a:lnTo>
                  <a:lnTo>
                    <a:pt x="1420427" y="97654"/>
                  </a:lnTo>
                  <a:lnTo>
                    <a:pt x="1473693" y="399495"/>
                  </a:lnTo>
                  <a:lnTo>
                    <a:pt x="0" y="443884"/>
                  </a:lnTo>
                  <a:lnTo>
                    <a:pt x="22194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  <a:latin typeface="Arial"/>
              </a:endParaRPr>
            </a:p>
          </p:txBody>
        </p:sp>
      </p:grp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7505F32-D0A6-2786-C676-DEE5BBD1F219}"/>
              </a:ext>
            </a:extLst>
          </p:cNvPr>
          <p:cNvCxnSpPr>
            <a:stCxn id="161799" idx="3"/>
            <a:endCxn id="161810" idx="1"/>
          </p:cNvCxnSpPr>
          <p:nvPr/>
        </p:nvCxnSpPr>
        <p:spPr>
          <a:xfrm flipV="1">
            <a:off x="7302501" y="1735138"/>
            <a:ext cx="1262063" cy="17462"/>
          </a:xfrm>
          <a:prstGeom prst="straightConnector1">
            <a:avLst/>
          </a:prstGeom>
          <a:ln w="762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09" name="CuadroTexto 3">
            <a:extLst>
              <a:ext uri="{FF2B5EF4-FFF2-40B4-BE49-F238E27FC236}">
                <a16:creationId xmlns:a16="http://schemas.microsoft.com/office/drawing/2014/main" id="{BD2164B6-56C8-1726-30EC-3B55672E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2327276"/>
            <a:ext cx="1785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FF"/>
                </a:solidFill>
              </a:rPr>
              <a:t>neutrones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70345070-E81D-F1C8-1D0C-34AA41C8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t="7132" r="7570"/>
          <a:stretch>
            <a:fillRect/>
          </a:stretch>
        </p:blipFill>
        <p:spPr bwMode="auto">
          <a:xfrm>
            <a:off x="1552576" y="1562101"/>
            <a:ext cx="60483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CuadroTexto 1">
            <a:extLst>
              <a:ext uri="{FF2B5EF4-FFF2-40B4-BE49-F238E27FC236}">
                <a16:creationId xmlns:a16="http://schemas.microsoft.com/office/drawing/2014/main" id="{AB9C2896-9AE2-9A56-DF0A-EE686481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240463"/>
            <a:ext cx="9413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quarks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libres</a:t>
            </a:r>
          </a:p>
        </p:txBody>
      </p:sp>
      <p:sp>
        <p:nvSpPr>
          <p:cNvPr id="162820" name="CuadroTexto 3">
            <a:extLst>
              <a:ext uri="{FF2B5EF4-FFF2-40B4-BE49-F238E27FC236}">
                <a16:creationId xmlns:a16="http://schemas.microsoft.com/office/drawing/2014/main" id="{094C000C-42EC-F922-1EE1-07891535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6164263"/>
            <a:ext cx="13017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quarks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confinados</a:t>
            </a:r>
          </a:p>
        </p:txBody>
      </p:sp>
      <p:sp>
        <p:nvSpPr>
          <p:cNvPr id="162821" name="CuadroTexto 5">
            <a:extLst>
              <a:ext uri="{FF2B5EF4-FFF2-40B4-BE49-F238E27FC236}">
                <a16:creationId xmlns:a16="http://schemas.microsoft.com/office/drawing/2014/main" id="{DAB8B349-AFDA-C6E0-E0B0-A4668DAA1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6378575"/>
            <a:ext cx="12112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neutrones</a:t>
            </a:r>
          </a:p>
        </p:txBody>
      </p:sp>
      <p:pic>
        <p:nvPicPr>
          <p:cNvPr id="162822" name="Picture 2" descr="50+ Quark star ideas | sacred geometry, spiritual art, fractal art">
            <a:extLst>
              <a:ext uri="{FF2B5EF4-FFF2-40B4-BE49-F238E27FC236}">
                <a16:creationId xmlns:a16="http://schemas.microsoft.com/office/drawing/2014/main" id="{2144C27E-148A-8E5A-3F41-9D87CCCD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1343026"/>
            <a:ext cx="17383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AEB44E1-BF28-8517-C476-DA09430D53A8}"/>
              </a:ext>
            </a:extLst>
          </p:cNvPr>
          <p:cNvSpPr/>
          <p:nvPr/>
        </p:nvSpPr>
        <p:spPr>
          <a:xfrm>
            <a:off x="1524000" y="1357313"/>
            <a:ext cx="793750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2824" name="Picture 2" descr="Pin on Blanco &amp; Negro">
            <a:extLst>
              <a:ext uri="{FF2B5EF4-FFF2-40B4-BE49-F238E27FC236}">
                <a16:creationId xmlns:a16="http://schemas.microsoft.com/office/drawing/2014/main" id="{BFBC4B0E-1AE9-03D3-25D1-1B55F220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7" b="71001"/>
          <a:stretch>
            <a:fillRect/>
          </a:stretch>
        </p:blipFill>
        <p:spPr bwMode="auto">
          <a:xfrm>
            <a:off x="7570789" y="1600200"/>
            <a:ext cx="1506537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Picture 2" descr="Ball Plasma GIF by Joe Merrell">
            <a:extLst>
              <a:ext uri="{FF2B5EF4-FFF2-40B4-BE49-F238E27FC236}">
                <a16:creationId xmlns:a16="http://schemas.microsoft.com/office/drawing/2014/main" id="{745BC135-78F0-D6F5-9F5B-E0DC3F2AF1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133600"/>
            <a:ext cx="40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rculo: vacío 2">
            <a:extLst>
              <a:ext uri="{FF2B5EF4-FFF2-40B4-BE49-F238E27FC236}">
                <a16:creationId xmlns:a16="http://schemas.microsoft.com/office/drawing/2014/main" id="{1BD6846A-2BFA-A2A9-1802-35D2A6B7C105}"/>
              </a:ext>
            </a:extLst>
          </p:cNvPr>
          <p:cNvSpPr/>
          <p:nvPr/>
        </p:nvSpPr>
        <p:spPr>
          <a:xfrm>
            <a:off x="7989888" y="2016126"/>
            <a:ext cx="647700" cy="631825"/>
          </a:xfrm>
          <a:prstGeom prst="donut">
            <a:avLst>
              <a:gd name="adj" fmla="val 14318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827" name="CuadroTexto 3">
            <a:extLst>
              <a:ext uri="{FF2B5EF4-FFF2-40B4-BE49-F238E27FC236}">
                <a16:creationId xmlns:a16="http://schemas.microsoft.com/office/drawing/2014/main" id="{4742BF78-DD6E-0E72-8667-D950BE112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1" y="906463"/>
            <a:ext cx="245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estrellas de neutrones</a:t>
            </a:r>
          </a:p>
        </p:txBody>
      </p:sp>
      <p:sp>
        <p:nvSpPr>
          <p:cNvPr id="162828" name="CuadroTexto 14">
            <a:extLst>
              <a:ext uri="{FF2B5EF4-FFF2-40B4-BE49-F238E27FC236}">
                <a16:creationId xmlns:a16="http://schemas.microsoft.com/office/drawing/2014/main" id="{582523A2-81AB-F385-387A-BA83E01A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906463"/>
            <a:ext cx="212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estrellas de quarks</a:t>
            </a:r>
          </a:p>
        </p:txBody>
      </p:sp>
      <p:sp>
        <p:nvSpPr>
          <p:cNvPr id="162829" name="CuadroTexto 15">
            <a:extLst>
              <a:ext uri="{FF2B5EF4-FFF2-40B4-BE49-F238E27FC236}">
                <a16:creationId xmlns:a16="http://schemas.microsoft.com/office/drawing/2014/main" id="{78A744B4-4143-0E9C-E53D-299A48715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1" y="917575"/>
            <a:ext cx="177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estrellas mixtas</a:t>
            </a:r>
          </a:p>
        </p:txBody>
      </p:sp>
      <p:sp>
        <p:nvSpPr>
          <p:cNvPr id="162830" name="CuadroTexto 16">
            <a:extLst>
              <a:ext uri="{FF2B5EF4-FFF2-40B4-BE49-F238E27FC236}">
                <a16:creationId xmlns:a16="http://schemas.microsoft.com/office/drawing/2014/main" id="{67E38B35-7D94-4ED9-2492-DE432DE4C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0" y="917575"/>
            <a:ext cx="1881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agujeros negros</a:t>
            </a:r>
          </a:p>
        </p:txBody>
      </p:sp>
      <p:pic>
        <p:nvPicPr>
          <p:cNvPr id="162831" name="Picture 2">
            <a:extLst>
              <a:ext uri="{FF2B5EF4-FFF2-40B4-BE49-F238E27FC236}">
                <a16:creationId xmlns:a16="http://schemas.microsoft.com/office/drawing/2014/main" id="{5602122A-6750-F208-DE5D-43E9F684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7" t="76891" r="17828" b="5289"/>
          <a:stretch>
            <a:fillRect/>
          </a:stretch>
        </p:blipFill>
        <p:spPr bwMode="auto">
          <a:xfrm>
            <a:off x="7697788" y="5680075"/>
            <a:ext cx="12112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32" name="CuadroTexto 1">
            <a:extLst>
              <a:ext uri="{FF2B5EF4-FFF2-40B4-BE49-F238E27FC236}">
                <a16:creationId xmlns:a16="http://schemas.microsoft.com/office/drawing/2014/main" id="{44AB717E-5CEC-C6CE-0D37-1DB2644C7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39" y="6227763"/>
            <a:ext cx="22939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quarks +  hadrones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libres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020942C-7B78-D702-2016-484DA658FF5E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7791450" y="2647951"/>
            <a:ext cx="522288" cy="32924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BBEBFF0-E521-4D13-75D1-1EBA8D3074C8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8313739" y="2647950"/>
            <a:ext cx="522287" cy="3373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1C6F85-FF1C-A168-46BE-437059DF9E67}"/>
              </a:ext>
            </a:extLst>
          </p:cNvPr>
          <p:cNvSpPr txBox="1"/>
          <p:nvPr/>
        </p:nvSpPr>
        <p:spPr>
          <a:xfrm>
            <a:off x="234831" y="163235"/>
            <a:ext cx="236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C00000"/>
                </a:solidFill>
              </a:rPr>
              <a:t>THE FUTURE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DA09C-05E2-9BC4-855D-F089D171C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2" t="32222" r="46094" b="9029"/>
          <a:stretch/>
        </p:blipFill>
        <p:spPr>
          <a:xfrm>
            <a:off x="3241235" y="10299"/>
            <a:ext cx="3825805" cy="2657502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FC5E638-2456-819E-ADAD-73D90A7A37BE}"/>
              </a:ext>
            </a:extLst>
          </p:cNvPr>
          <p:cNvGrpSpPr/>
          <p:nvPr/>
        </p:nvGrpSpPr>
        <p:grpSpPr>
          <a:xfrm>
            <a:off x="-89018" y="2382024"/>
            <a:ext cx="10461744" cy="4475976"/>
            <a:chOff x="218114" y="2835479"/>
            <a:chExt cx="8276982" cy="336398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0587216-A108-9750-7F6F-9CC1E2934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9" t="41346" r="35390" b="9602"/>
            <a:stretch/>
          </p:blipFill>
          <p:spPr>
            <a:xfrm>
              <a:off x="218114" y="2835479"/>
              <a:ext cx="7659148" cy="3363986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0FF8F56-9768-1361-719E-8B64E11E7D89}"/>
                </a:ext>
              </a:extLst>
            </p:cNvPr>
            <p:cNvSpPr txBox="1"/>
            <p:nvPr/>
          </p:nvSpPr>
          <p:spPr>
            <a:xfrm>
              <a:off x="7795477" y="2937217"/>
              <a:ext cx="309373" cy="426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400" b="1" dirty="0">
                  <a:solidFill>
                    <a:srgbClr val="FF0000"/>
                  </a:solidFill>
                </a:rPr>
                <a:t>C</a:t>
              </a: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F3DF7780-2CC7-4C60-532D-86ED235C8002}"/>
                </a:ext>
              </a:extLst>
            </p:cNvPr>
            <p:cNvCxnSpPr/>
            <p:nvPr/>
          </p:nvCxnSpPr>
          <p:spPr>
            <a:xfrm>
              <a:off x="6952623" y="3413542"/>
              <a:ext cx="154247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A10BC7-6F63-2928-BC71-53BDF91A8059}"/>
              </a:ext>
            </a:extLst>
          </p:cNvPr>
          <p:cNvCxnSpPr>
            <a:cxnSpLocks/>
          </p:cNvCxnSpPr>
          <p:nvPr/>
        </p:nvCxnSpPr>
        <p:spPr>
          <a:xfrm>
            <a:off x="7171815" y="10299"/>
            <a:ext cx="0" cy="27804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78E882B-EA2B-802E-F616-8ACB0C9D7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06" t="31944" r="2343" b="2789"/>
          <a:stretch/>
        </p:blipFill>
        <p:spPr>
          <a:xfrm>
            <a:off x="9317176" y="3548837"/>
            <a:ext cx="2874824" cy="2911496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B4D6029-5AA4-2D5E-6049-238D3E4E3C3C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 flipH="1">
            <a:off x="7366815" y="3072560"/>
            <a:ext cx="478302" cy="6297245"/>
          </a:xfrm>
          <a:prstGeom prst="bentConnector4">
            <a:avLst>
              <a:gd name="adj1" fmla="val -41820"/>
              <a:gd name="adj2" fmla="val 10013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F95264-E1B0-CB03-712C-032173C94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4" t="18776" r="26684" b="27619"/>
          <a:stretch/>
        </p:blipFill>
        <p:spPr>
          <a:xfrm>
            <a:off x="0" y="0"/>
            <a:ext cx="8902789" cy="48921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E3545B-745B-376E-8294-5C1B32226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2" t="37187" r="7522" b="14495"/>
          <a:stretch/>
        </p:blipFill>
        <p:spPr>
          <a:xfrm>
            <a:off x="5410899" y="4837857"/>
            <a:ext cx="6576970" cy="20201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01210E-626D-5B25-705E-E21114DCB3D1}"/>
              </a:ext>
            </a:extLst>
          </p:cNvPr>
          <p:cNvSpPr txBox="1"/>
          <p:nvPr/>
        </p:nvSpPr>
        <p:spPr>
          <a:xfrm>
            <a:off x="453005" y="5343787"/>
            <a:ext cx="3773725" cy="76944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Intent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963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5A3C0B-33EA-4BF0-8E2C-534156E7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1" y="997194"/>
            <a:ext cx="10044590" cy="56500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3DB1A7-8384-4BC4-B122-3C9032678D00}"/>
              </a:ext>
            </a:extLst>
          </p:cNvPr>
          <p:cNvSpPr txBox="1"/>
          <p:nvPr/>
        </p:nvSpPr>
        <p:spPr>
          <a:xfrm>
            <a:off x="4990569" y="149364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Gracias </a:t>
            </a:r>
          </a:p>
        </p:txBody>
      </p:sp>
      <p:pic>
        <p:nvPicPr>
          <p:cNvPr id="5" name="Imagen 9" descr="Cinvestav-2.png">
            <a:extLst>
              <a:ext uri="{FF2B5EF4-FFF2-40B4-BE49-F238E27FC236}">
                <a16:creationId xmlns:a16="http://schemas.microsoft.com/office/drawing/2014/main" id="{F447AA9F-11F6-D021-9251-A4B2E16FD2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3" y="708501"/>
            <a:ext cx="1127694" cy="1399360"/>
          </a:xfrm>
          <a:prstGeom prst="rect">
            <a:avLst/>
          </a:prstGeom>
        </p:spPr>
      </p:pic>
      <p:pic>
        <p:nvPicPr>
          <p:cNvPr id="6" name="Imagen 10" descr="uas1.png">
            <a:extLst>
              <a:ext uri="{FF2B5EF4-FFF2-40B4-BE49-F238E27FC236}">
                <a16:creationId xmlns:a16="http://schemas.microsoft.com/office/drawing/2014/main" id="{B313C105-C626-92CF-8532-0546A380B3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" y="3822235"/>
            <a:ext cx="930102" cy="1399360"/>
          </a:xfrm>
          <a:prstGeom prst="rect">
            <a:avLst/>
          </a:prstGeom>
        </p:spPr>
      </p:pic>
      <p:pic>
        <p:nvPicPr>
          <p:cNvPr id="7" name="Imagen 2" descr="Escudo_BUAP_Negativo.png">
            <a:extLst>
              <a:ext uri="{FF2B5EF4-FFF2-40B4-BE49-F238E27FC236}">
                <a16:creationId xmlns:a16="http://schemas.microsoft.com/office/drawing/2014/main" id="{DF375A6A-2007-F43A-4E90-B84C7DFF8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8" y="2204497"/>
            <a:ext cx="1212846" cy="1399360"/>
          </a:xfrm>
          <a:prstGeom prst="rect">
            <a:avLst/>
          </a:prstGeom>
        </p:spPr>
      </p:pic>
      <p:pic>
        <p:nvPicPr>
          <p:cNvPr id="8" name="Imagen 4" descr="UNAM_blanco.png">
            <a:extLst>
              <a:ext uri="{FF2B5EF4-FFF2-40B4-BE49-F238E27FC236}">
                <a16:creationId xmlns:a16="http://schemas.microsoft.com/office/drawing/2014/main" id="{A4C78145-DB00-5054-0EAD-835736F5F2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8" y="5439973"/>
            <a:ext cx="933514" cy="1209126"/>
          </a:xfrm>
          <a:prstGeom prst="rect">
            <a:avLst/>
          </a:prstGeom>
        </p:spPr>
      </p:pic>
      <p:pic>
        <p:nvPicPr>
          <p:cNvPr id="9" name="Imagen 3" descr="conacyt_blanco.png">
            <a:extLst>
              <a:ext uri="{FF2B5EF4-FFF2-40B4-BE49-F238E27FC236}">
                <a16:creationId xmlns:a16="http://schemas.microsoft.com/office/drawing/2014/main" id="{C2EA1007-E6F4-F6EA-8FC9-2F7D6A4DF9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76" y="1132527"/>
            <a:ext cx="1977277" cy="12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20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>
            <a:extLst>
              <a:ext uri="{FF2B5EF4-FFF2-40B4-BE49-F238E27FC236}">
                <a16:creationId xmlns:a16="http://schemas.microsoft.com/office/drawing/2014/main" id="{26818F19-2E8F-F867-3912-D5187287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916" y="5077789"/>
            <a:ext cx="50481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us Medium"/>
                <a:ea typeface="+mn-ea"/>
                <a:cs typeface="+mn-cs"/>
              </a:rPr>
              <a:t>Dualidad de </a:t>
            </a:r>
            <a:r>
              <a:rPr kumimoji="0" lang="es-MX" altLang="es-MX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us Medium"/>
                <a:ea typeface="+mn-ea"/>
                <a:cs typeface="+mn-cs"/>
              </a:rPr>
              <a:t>Maldacena</a:t>
            </a:r>
            <a:endParaRPr kumimoji="0" lang="es-MX" altLang="es-MX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us Mediu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us Medium"/>
                <a:ea typeface="+mn-ea"/>
                <a:cs typeface="+mn-cs"/>
              </a:rPr>
              <a:t>  en teoría de cuerdas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7B50C-CCC2-C404-3117-6D054B97D2BC}"/>
              </a:ext>
            </a:extLst>
          </p:cNvPr>
          <p:cNvSpPr txBox="1"/>
          <p:nvPr/>
        </p:nvSpPr>
        <p:spPr>
          <a:xfrm>
            <a:off x="1104915" y="2736500"/>
            <a:ext cx="39052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Teoría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cuatro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dimensiones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fuertemente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acoplada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00E94-81D4-1A39-7033-544589043E83}"/>
              </a:ext>
            </a:extLst>
          </p:cNvPr>
          <p:cNvSpPr txBox="1"/>
          <p:nvPr/>
        </p:nvSpPr>
        <p:spPr>
          <a:xfrm>
            <a:off x="7545231" y="2736501"/>
            <a:ext cx="39228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Teoría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gravitacional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cinco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dimensiones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espacio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anti-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DSitter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3B5774C2-D3CE-7C17-FCE1-720236483501}"/>
              </a:ext>
            </a:extLst>
          </p:cNvPr>
          <p:cNvSpPr/>
          <p:nvPr/>
        </p:nvSpPr>
        <p:spPr>
          <a:xfrm>
            <a:off x="5638800" y="2971799"/>
            <a:ext cx="914400" cy="914400"/>
          </a:xfrm>
          <a:prstGeom prst="mathEqual">
            <a:avLst>
              <a:gd name="adj1" fmla="val 12062"/>
              <a:gd name="adj2" fmla="val 96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A60590-BB3C-F683-C4A8-9CDCCF201D1A}"/>
              </a:ext>
            </a:extLst>
          </p:cNvPr>
          <p:cNvSpPr/>
          <p:nvPr/>
        </p:nvSpPr>
        <p:spPr>
          <a:xfrm>
            <a:off x="723900" y="2371725"/>
            <a:ext cx="4600575" cy="2247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6080CE-5F96-79D2-0A75-9B76F9979BD6}"/>
              </a:ext>
            </a:extLst>
          </p:cNvPr>
          <p:cNvSpPr/>
          <p:nvPr/>
        </p:nvSpPr>
        <p:spPr>
          <a:xfrm>
            <a:off x="7181849" y="2371725"/>
            <a:ext cx="4600575" cy="2247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13">
            <a:extLst>
              <a:ext uri="{FF2B5EF4-FFF2-40B4-BE49-F238E27FC236}">
                <a16:creationId xmlns:a16="http://schemas.microsoft.com/office/drawing/2014/main" id="{A26717C0-B19B-B7EF-389E-A766E0A51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190012"/>
            <a:ext cx="69264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Dualidad </a:t>
            </a:r>
            <a:r>
              <a:rPr kumimoji="0" lang="es-MX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AdS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CFT </a:t>
            </a:r>
            <a:r>
              <a:rPr kumimoji="0" lang="es-MX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– Teoría de cuerdas</a:t>
            </a:r>
          </a:p>
        </p:txBody>
      </p:sp>
    </p:spTree>
    <p:extLst>
      <p:ext uri="{BB962C8B-B14F-4D97-AF65-F5344CB8AC3E}">
        <p14:creationId xmlns:p14="http://schemas.microsoft.com/office/powerpoint/2010/main" val="2465171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>
            <a:extLst>
              <a:ext uri="{FF2B5EF4-FFF2-40B4-BE49-F238E27FC236}">
                <a16:creationId xmlns:a16="http://schemas.microsoft.com/office/drawing/2014/main" id="{26818F19-2E8F-F867-3912-D5187287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591" y="338774"/>
            <a:ext cx="50481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us Medium"/>
                <a:ea typeface="+mn-ea"/>
                <a:cs typeface="+mn-cs"/>
              </a:rPr>
              <a:t>Dualidad de </a:t>
            </a:r>
            <a:r>
              <a:rPr kumimoji="0" lang="es-MX" altLang="es-MX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us Medium"/>
                <a:ea typeface="+mn-ea"/>
                <a:cs typeface="+mn-cs"/>
              </a:rPr>
              <a:t>Maldacena</a:t>
            </a:r>
            <a:endParaRPr kumimoji="0" lang="es-MX" altLang="es-MX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us Mediu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us Medium"/>
                <a:ea typeface="+mn-ea"/>
                <a:cs typeface="+mn-cs"/>
              </a:rPr>
              <a:t>  en teoría de cuerdas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7B50C-CCC2-C404-3117-6D054B97D2BC}"/>
              </a:ext>
            </a:extLst>
          </p:cNvPr>
          <p:cNvSpPr txBox="1"/>
          <p:nvPr/>
        </p:nvSpPr>
        <p:spPr>
          <a:xfrm>
            <a:off x="1104915" y="2736500"/>
            <a:ext cx="39052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Teoría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cuatro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dimensiones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fuertemente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acoplada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temperature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finita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00E94-81D4-1A39-7033-544589043E83}"/>
              </a:ext>
            </a:extLst>
          </p:cNvPr>
          <p:cNvSpPr txBox="1"/>
          <p:nvPr/>
        </p:nvSpPr>
        <p:spPr>
          <a:xfrm>
            <a:off x="7545231" y="2736501"/>
            <a:ext cx="39228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Teoría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gravitacional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cinco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dimensiones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espacio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anti-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DSitter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agujero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negro</a:t>
            </a:r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3B5774C2-D3CE-7C17-FCE1-720236483501}"/>
              </a:ext>
            </a:extLst>
          </p:cNvPr>
          <p:cNvSpPr/>
          <p:nvPr/>
        </p:nvSpPr>
        <p:spPr>
          <a:xfrm>
            <a:off x="5638800" y="2971799"/>
            <a:ext cx="914400" cy="914400"/>
          </a:xfrm>
          <a:prstGeom prst="mathEqual">
            <a:avLst>
              <a:gd name="adj1" fmla="val 12062"/>
              <a:gd name="adj2" fmla="val 96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A60590-BB3C-F683-C4A8-9CDCCF201D1A}"/>
              </a:ext>
            </a:extLst>
          </p:cNvPr>
          <p:cNvSpPr/>
          <p:nvPr/>
        </p:nvSpPr>
        <p:spPr>
          <a:xfrm>
            <a:off x="723900" y="2371725"/>
            <a:ext cx="4600575" cy="2247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6080CE-5F96-79D2-0A75-9B76F9979BD6}"/>
              </a:ext>
            </a:extLst>
          </p:cNvPr>
          <p:cNvSpPr/>
          <p:nvPr/>
        </p:nvSpPr>
        <p:spPr>
          <a:xfrm>
            <a:off x="7181849" y="2371725"/>
            <a:ext cx="4600575" cy="2247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0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RN-MOVIE-2010-199.mpg">
            <a:hlinkClick r:id="" action="ppaction://media"/>
            <a:extLst>
              <a:ext uri="{FF2B5EF4-FFF2-40B4-BE49-F238E27FC236}">
                <a16:creationId xmlns:a16="http://schemas.microsoft.com/office/drawing/2014/main" id="{92758B76-BAB9-C0CA-FE79-D53A96F06D4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06" y="801146"/>
            <a:ext cx="7392988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CuadroTexto 2">
            <a:extLst>
              <a:ext uri="{FF2B5EF4-FFF2-40B4-BE49-F238E27FC236}">
                <a16:creationId xmlns:a16="http://schemas.microsoft.com/office/drawing/2014/main" id="{12EB3D29-DEB0-DEB3-8729-FFF590106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6525"/>
            <a:ext cx="50371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>
                <a:solidFill>
                  <a:srgbClr val="FFFF00"/>
                </a:solidFill>
              </a:rPr>
              <a:t>Encuentro de dos iones pesados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33D0CD9-F0CD-920B-C949-1BC8E38F7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2774950"/>
            <a:ext cx="33041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energía de haz por nucleón</a:t>
            </a:r>
            <a:endParaRPr lang="es-MX" altLang="es-MX" sz="2000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5C4689F-85B3-EBFF-FF61-92610A539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3934844"/>
            <a:ext cx="35862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energía en el centro de masa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por nucleón = 2.76 </a:t>
            </a:r>
            <a:r>
              <a:rPr lang="es-ES_tradnl" altLang="es-MX" sz="2000" dirty="0" err="1"/>
              <a:t>TeV</a:t>
            </a:r>
            <a:endParaRPr lang="es-MX" altLang="es-MX" sz="20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56A3873-9D6C-9835-90EE-4A3C2736A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695632"/>
            <a:ext cx="32300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energía total de colisión =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2.76 X 208 </a:t>
            </a:r>
            <a:r>
              <a:rPr lang="es-ES_tradnl" altLang="es-MX" sz="2000" dirty="0" err="1"/>
              <a:t>TeV</a:t>
            </a:r>
            <a:r>
              <a:rPr lang="es-ES_tradnl" altLang="es-MX" sz="2000" dirty="0"/>
              <a:t> = 574 </a:t>
            </a:r>
            <a:r>
              <a:rPr lang="es-ES_tradnl" altLang="es-MX" sz="2000" dirty="0" err="1"/>
              <a:t>TeV</a:t>
            </a:r>
            <a:r>
              <a:rPr lang="es-ES_tradnl" altLang="es-MX" sz="2000" dirty="0"/>
              <a:t> </a:t>
            </a:r>
            <a:endParaRPr lang="es-MX" altLang="es-MX" sz="2000" dirty="0"/>
          </a:p>
        </p:txBody>
      </p:sp>
      <p:sp>
        <p:nvSpPr>
          <p:cNvPr id="7" name="CuadroTexto 20">
            <a:extLst>
              <a:ext uri="{FF2B5EF4-FFF2-40B4-BE49-F238E27FC236}">
                <a16:creationId xmlns:a16="http://schemas.microsoft.com/office/drawing/2014/main" id="{53A0110A-462A-BA64-6C51-37FF9728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2419350"/>
            <a:ext cx="2932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2000" b="1" dirty="0"/>
              <a:t>Corrida 1 (2009-2013)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3E2AB3-39E6-88F3-15B3-3A44E2FD89EE}"/>
                  </a:ext>
                </a:extLst>
              </p:cNvPr>
              <p:cNvSpPr txBox="1"/>
              <p:nvPr/>
            </p:nvSpPr>
            <p:spPr>
              <a:xfrm>
                <a:off x="417450" y="3267178"/>
                <a:ext cx="2831160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82</m:t>
                          </m:r>
                        </m:num>
                        <m:den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den>
                      </m:f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3.5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𝑇𝑒𝑉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=1.38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𝑇𝑒𝑉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3E2AB3-39E6-88F3-15B3-3A44E2FD8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50" y="3267178"/>
                <a:ext cx="2831160" cy="5782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>
            <a:extLst>
              <a:ext uri="{FF2B5EF4-FFF2-40B4-BE49-F238E27FC236}">
                <a16:creationId xmlns:a16="http://schemas.microsoft.com/office/drawing/2014/main" id="{DCBC8828-6A9B-3129-C5DA-436281749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570" y="2067064"/>
            <a:ext cx="33480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energía total de colisión =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/>
              <a:t>5.02 X 208 </a:t>
            </a:r>
            <a:r>
              <a:rPr lang="es-ES_tradnl" altLang="es-MX" sz="2000" dirty="0" err="1"/>
              <a:t>TeV</a:t>
            </a:r>
            <a:r>
              <a:rPr lang="es-ES_tradnl" altLang="es-MX" sz="2000" dirty="0"/>
              <a:t> = 1.04 </a:t>
            </a:r>
            <a:r>
              <a:rPr lang="es-ES_tradnl" altLang="es-MX" sz="2000" dirty="0" err="1"/>
              <a:t>PeV</a:t>
            </a:r>
            <a:r>
              <a:rPr lang="es-ES_tradnl" altLang="es-MX" sz="2000" dirty="0"/>
              <a:t> </a:t>
            </a:r>
            <a:endParaRPr lang="es-MX" altLang="es-MX" sz="2000" dirty="0"/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D1C0D9F0-246D-D7D2-3CA3-D7A445D99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570" y="1540466"/>
            <a:ext cx="2932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2000" b="1" dirty="0"/>
              <a:t>Corrida 2 (2015-2018) :</a:t>
            </a: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ED1C5DF8-E91D-5264-354F-431578E3D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570" y="3208409"/>
            <a:ext cx="34018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2000" b="1" dirty="0"/>
              <a:t>Corrida 3 &amp; 4 (2022-2026)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EFDB4-9878-66CD-2BEE-2C745525CFFC}"/>
              </a:ext>
            </a:extLst>
          </p:cNvPr>
          <p:cNvSpPr txBox="1"/>
          <p:nvPr/>
        </p:nvSpPr>
        <p:spPr>
          <a:xfrm>
            <a:off x="8486570" y="3673234"/>
            <a:ext cx="35641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Pb-Pb IR = 50 kHz 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lectura continua </a:t>
            </a:r>
          </a:p>
          <a:p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: L ~10 nb-1 (B = 0.5 T) + 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3 nb-1 (B = 0.2 T)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energía total de colisión =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2.2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PeV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7D88E-C0F1-949F-373E-3E9A2436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7" t="21777" r="8417" b="13629"/>
          <a:stretch/>
        </p:blipFill>
        <p:spPr>
          <a:xfrm>
            <a:off x="71120" y="0"/>
            <a:ext cx="6786880" cy="4429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D702B-99CE-BAF7-1BCD-644868555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83" t="22814" r="12334" b="13926"/>
          <a:stretch/>
        </p:blipFill>
        <p:spPr>
          <a:xfrm>
            <a:off x="5720080" y="45720"/>
            <a:ext cx="6289040" cy="4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9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9C13E-9ABB-8308-17FE-6FD54042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21926" r="12167" b="13037"/>
          <a:stretch/>
        </p:blipFill>
        <p:spPr>
          <a:xfrm>
            <a:off x="0" y="15240"/>
            <a:ext cx="6319520" cy="446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CE95B-B4E6-F136-F91F-FB2A746CB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34" t="22666" r="12750" b="13333"/>
          <a:stretch/>
        </p:blipFill>
        <p:spPr>
          <a:xfrm>
            <a:off x="6319520" y="0"/>
            <a:ext cx="5842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68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FF6A7-223D-C089-A154-CF361B8C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98" y="152915"/>
            <a:ext cx="8750962" cy="662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6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6CB48-A9E0-6F84-3C2A-7AB31D6D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24" t="21805" r="17187" b="15555"/>
          <a:stretch/>
        </p:blipFill>
        <p:spPr>
          <a:xfrm>
            <a:off x="48751" y="0"/>
            <a:ext cx="5590572" cy="445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53E6D-8EAA-19E5-D923-540B586831C0}"/>
              </a:ext>
            </a:extLst>
          </p:cNvPr>
          <p:cNvSpPr txBox="1"/>
          <p:nvPr/>
        </p:nvSpPr>
        <p:spPr>
          <a:xfrm>
            <a:off x="6626095" y="636367"/>
            <a:ext cx="471635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Modelos hidrodinámicos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describen bien los datos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 un líquido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 baja viscosidad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C13AD-7954-957D-16F8-01E3F2041DCF}"/>
              </a:ext>
            </a:extLst>
          </p:cNvPr>
          <p:cNvSpPr txBox="1"/>
          <p:nvPr/>
        </p:nvSpPr>
        <p:spPr>
          <a:xfrm>
            <a:off x="6787952" y="42712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flujo hidrodinámico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7042D-F4D2-3B4F-18B5-D810C9478F02}"/>
              </a:ext>
            </a:extLst>
          </p:cNvPr>
          <p:cNvGrpSpPr/>
          <p:nvPr/>
        </p:nvGrpSpPr>
        <p:grpSpPr>
          <a:xfrm>
            <a:off x="5157788" y="3729795"/>
            <a:ext cx="6794961" cy="2913133"/>
            <a:chOff x="4635039" y="3363982"/>
            <a:chExt cx="7422104" cy="3321051"/>
          </a:xfrm>
        </p:grpSpPr>
        <p:pic>
          <p:nvPicPr>
            <p:cNvPr id="2" name="Picture 4" descr="http://ph-news.web.cern.ch/sites/ph-news.web.cern.ch/files/perfectliquid.jpg">
              <a:extLst>
                <a:ext uri="{FF2B5EF4-FFF2-40B4-BE49-F238E27FC236}">
                  <a16:creationId xmlns:a16="http://schemas.microsoft.com/office/drawing/2014/main" id="{A2648504-A32D-1020-5FA6-64232F599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039" y="3583058"/>
              <a:ext cx="6202363" cy="310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uadroTexto 1">
              <a:extLst>
                <a:ext uri="{FF2B5EF4-FFF2-40B4-BE49-F238E27FC236}">
                  <a16:creationId xmlns:a16="http://schemas.microsoft.com/office/drawing/2014/main" id="{6F122F62-80E9-2C32-35D1-2023361CF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5763" y="3367157"/>
              <a:ext cx="1068388" cy="64611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Átomos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ultrafrios</a:t>
              </a:r>
            </a:p>
          </p:txBody>
        </p:sp>
        <p:sp>
          <p:nvSpPr>
            <p:cNvPr id="7" name="CuadroTexto 5">
              <a:extLst>
                <a:ext uri="{FF2B5EF4-FFF2-40B4-BE49-F238E27FC236}">
                  <a16:creationId xmlns:a16="http://schemas.microsoft.com/office/drawing/2014/main" id="{062F8CCF-3E30-9FE6-4EBA-41466B6DC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4188" y="3363982"/>
              <a:ext cx="774700" cy="64611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Helio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altLang="es-MX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8" name="CuadroTexto 6">
              <a:extLst>
                <a:ext uri="{FF2B5EF4-FFF2-40B4-BE49-F238E27FC236}">
                  <a16:creationId xmlns:a16="http://schemas.microsoft.com/office/drawing/2014/main" id="{AA3EC948-53AF-E2D9-3B3D-B732E9E8A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3726" y="3363982"/>
              <a:ext cx="722312" cy="64611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Agua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altLang="es-MX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9" name="CuadroTexto 7">
              <a:extLst>
                <a:ext uri="{FF2B5EF4-FFF2-40B4-BE49-F238E27FC236}">
                  <a16:creationId xmlns:a16="http://schemas.microsoft.com/office/drawing/2014/main" id="{CA1817DB-FCAA-72D4-96D8-0C10CE172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5651" y="3363982"/>
              <a:ext cx="2070100" cy="64611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Plasma de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Quarks &amp; Gluones</a:t>
              </a:r>
            </a:p>
          </p:txBody>
        </p:sp>
        <p:sp>
          <p:nvSpPr>
            <p:cNvPr id="10" name="CuadroTexto 8">
              <a:extLst>
                <a:ext uri="{FF2B5EF4-FFF2-40B4-BE49-F238E27FC236}">
                  <a16:creationId xmlns:a16="http://schemas.microsoft.com/office/drawing/2014/main" id="{D9F0066F-6943-E3DF-3A1F-996C886E34A1}"/>
                </a:ext>
              </a:extLst>
            </p:cNvPr>
            <p:cNvSpPr txBox="1"/>
            <p:nvPr/>
          </p:nvSpPr>
          <p:spPr>
            <a:xfrm>
              <a:off x="6449552" y="5481708"/>
              <a:ext cx="3133725" cy="36988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limite de la teoría de cuerdas</a:t>
              </a:r>
            </a:p>
          </p:txBody>
        </p:sp>
        <p:sp>
          <p:nvSpPr>
            <p:cNvPr id="11" name="CuadroTexto 2">
              <a:extLst>
                <a:ext uri="{FF2B5EF4-FFF2-40B4-BE49-F238E27FC236}">
                  <a16:creationId xmlns:a16="http://schemas.microsoft.com/office/drawing/2014/main" id="{D1CC6372-D4E4-9FC6-8C57-E0F32499E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5027" y="5383283"/>
              <a:ext cx="117211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el líquido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mas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perfecto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283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034B70C3-7CF4-EBFF-3D50-C726B8E2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0446"/>
            <a:ext cx="6454775" cy="631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CuadroTexto 7">
            <a:extLst>
              <a:ext uri="{FF2B5EF4-FFF2-40B4-BE49-F238E27FC236}">
                <a16:creationId xmlns:a16="http://schemas.microsoft.com/office/drawing/2014/main" id="{382D0A35-7A0D-DB4A-0931-3A15E3913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300" y="551160"/>
            <a:ext cx="5346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Elliptic flow, v</a:t>
            </a:r>
            <a:r>
              <a:rPr kumimoji="0" lang="en-US" altLang="es-MX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, as a function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transverse momenta in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heavy-ion collision.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MX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f-meta-serif-web-pro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AdS</a:t>
            </a:r>
            <a:r>
              <a:rPr kumimoji="0" lang="en-US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/CFT calculation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viscosity leads to </a:t>
            </a:r>
            <a:r>
              <a:rPr kumimoji="0" lang="en-US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Γ</a:t>
            </a:r>
            <a:r>
              <a:rPr kumimoji="0" lang="en-US" altLang="es-MX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/τ</a:t>
            </a:r>
            <a:r>
              <a:rPr kumimoji="0" lang="en-US" altLang="es-MX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f-meta-serif-web-pro"/>
                <a:ea typeface="+mn-ea"/>
                <a:cs typeface="Arial" panose="020B0604020202020204" pitchFamily="34" charset="0"/>
              </a:rPr>
              <a:t> ˜0.11.</a:t>
            </a: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8" name="CuadroTexto 9">
            <a:extLst>
              <a:ext uri="{FF2B5EF4-FFF2-40B4-BE49-F238E27FC236}">
                <a16:creationId xmlns:a16="http://schemas.microsoft.com/office/drawing/2014/main" id="{59990D37-7EEF-7EA5-8CA3-59CD42C14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4" y="6489700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https://cerncourier.com/a/qcd-string-theory-meets-collider-physics/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D773A-E7FE-266B-2EA6-92671010D992}"/>
              </a:ext>
            </a:extLst>
          </p:cNvPr>
          <p:cNvSpPr txBox="1"/>
          <p:nvPr/>
        </p:nvSpPr>
        <p:spPr>
          <a:xfrm>
            <a:off x="7464425" y="5660509"/>
            <a:ext cx="4309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attenuation length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∼ mean free path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τ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expansion time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39F0C-E9E2-506B-A0F0-D1756734F93C}"/>
              </a:ext>
            </a:extLst>
          </p:cNvPr>
          <p:cNvSpPr txBox="1"/>
          <p:nvPr/>
        </p:nvSpPr>
        <p:spPr>
          <a:xfrm>
            <a:off x="7464425" y="4257456"/>
            <a:ext cx="4309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323D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C. Adler et al. (STAR Collaboration),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323D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Phys.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323D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Rev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323D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 C 66, 03490 (2002).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1322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) Comparison of the AdS/CFT Bragg model to ALICE charged hadron R AA... |  Download Scientific Diagram">
            <a:extLst>
              <a:ext uri="{FF2B5EF4-FFF2-40B4-BE49-F238E27FC236}">
                <a16:creationId xmlns:a16="http://schemas.microsoft.com/office/drawing/2014/main" id="{9D005A0F-07CB-C07A-78E8-BF62E852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1" y="995363"/>
            <a:ext cx="6896659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70D4C4-0E70-AABC-A266-7550F6D08E3A}"/>
              </a:ext>
            </a:extLst>
          </p:cNvPr>
          <p:cNvSpPr txBox="1"/>
          <p:nvPr/>
        </p:nvSpPr>
        <p:spPr>
          <a:xfrm>
            <a:off x="7012640" y="3348038"/>
            <a:ext cx="50633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Comparison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/CFT Bragg model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ALICE charged hadron R AA (p T ) 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Predictions of the double ratio of c to b quark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R AA (p T ) at 5.5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from fully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weakly-coupled and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2) strongly-coupled energy loss models</a:t>
            </a:r>
          </a:p>
        </p:txBody>
      </p:sp>
    </p:spTree>
    <p:extLst>
      <p:ext uri="{BB962C8B-B14F-4D97-AF65-F5344CB8AC3E}">
        <p14:creationId xmlns:p14="http://schemas.microsoft.com/office/powerpoint/2010/main" val="1224055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S/CFT conjecture is wrong | savagephysics">
            <a:extLst>
              <a:ext uri="{FF2B5EF4-FFF2-40B4-BE49-F238E27FC236}">
                <a16:creationId xmlns:a16="http://schemas.microsoft.com/office/drawing/2014/main" id="{FFAF0D7D-487C-9A40-A26E-6F7F8A0D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775335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5C24A-3631-B9DB-3542-0D70AA550AF3}"/>
              </a:ext>
            </a:extLst>
          </p:cNvPr>
          <p:cNvSpPr txBox="1"/>
          <p:nvPr/>
        </p:nvSpPr>
        <p:spPr>
          <a:xfrm>
            <a:off x="7715249" y="3429000"/>
            <a:ext cx="3800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YaJEM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 - a Monte Carlo code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in-medium shower evolution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97F84-0981-8F4C-D516-7F3D7D89F45F}"/>
              </a:ext>
            </a:extLst>
          </p:cNvPr>
          <p:cNvSpPr txBox="1"/>
          <p:nvPr/>
        </p:nvSpPr>
        <p:spPr>
          <a:xfrm>
            <a:off x="7715250" y="1739042"/>
            <a:ext cx="4333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YaJEM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 (Yet another Jet Energy-loss Model)    latest version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7C876-572D-AA41-F015-184F5A1B5B41}"/>
              </a:ext>
            </a:extLst>
          </p:cNvPr>
          <p:cNvSpPr txBox="1"/>
          <p:nvPr/>
        </p:nvSpPr>
        <p:spPr>
          <a:xfrm>
            <a:off x="7715249" y="4103296"/>
            <a:ext cx="4333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Armesto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 Salgado Wiedemann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437F55E-A2B5-8D08-5794-5B050B891029}"/>
              </a:ext>
            </a:extLst>
          </p:cNvPr>
          <p:cNvSpPr/>
          <p:nvPr/>
        </p:nvSpPr>
        <p:spPr>
          <a:xfrm rot="1296177" flipH="1">
            <a:off x="7639049" y="4569072"/>
            <a:ext cx="1190625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BE0E0-365E-B9EB-019E-C9910EDC52D8}"/>
              </a:ext>
            </a:extLst>
          </p:cNvPr>
          <p:cNvSpPr txBox="1"/>
          <p:nvPr/>
        </p:nvSpPr>
        <p:spPr>
          <a:xfrm>
            <a:off x="8930843" y="4870966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ADS/CFT </a:t>
            </a:r>
          </a:p>
        </p:txBody>
      </p:sp>
    </p:spTree>
    <p:extLst>
      <p:ext uri="{BB962C8B-B14F-4D97-AF65-F5344CB8AC3E}">
        <p14:creationId xmlns:p14="http://schemas.microsoft.com/office/powerpoint/2010/main" val="41005767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CuadroTexto 1">
            <a:extLst>
              <a:ext uri="{FF2B5EF4-FFF2-40B4-BE49-F238E27FC236}">
                <a16:creationId xmlns:a16="http://schemas.microsoft.com/office/drawing/2014/main" id="{2509AF49-E07E-4048-D237-DF89E79D1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37" y="1166842"/>
            <a:ext cx="1093119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Diferentes opiniones a la pregunta de cómo la teoría 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cuerdas y las colisiones de iones pesados se relacionan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 estas realmente tienen algo que ver.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Sea como sea, esta área es por hoy el contacto más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estrecho entre la teoría de cuerdas y la física experimental.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 </a:t>
            </a:r>
            <a:r>
              <a:rPr kumimoji="0" lang="es-MX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Kleine</a:t>
            </a: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Buch </a:t>
            </a:r>
            <a:r>
              <a:rPr kumimoji="0" lang="es-MX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der</a:t>
            </a: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MX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Stringtheorie</a:t>
            </a: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Steven S. </a:t>
            </a:r>
            <a:r>
              <a:rPr kumimoji="0" lang="es-MX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Gubser</a:t>
            </a: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Spektrum</a:t>
            </a: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MX" alt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Verlag</a:t>
            </a: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107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ropy 24 00482 g002">
            <a:extLst>
              <a:ext uri="{FF2B5EF4-FFF2-40B4-BE49-F238E27FC236}">
                <a16:creationId xmlns:a16="http://schemas.microsoft.com/office/drawing/2014/main" id="{105AC5AC-7368-0175-6385-3E262E4B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76250"/>
            <a:ext cx="7881580" cy="578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B0A3F-1FA9-6BE6-0F8D-9C1335F4812F}"/>
              </a:ext>
            </a:extLst>
          </p:cNvPr>
          <p:cNvSpPr txBox="1"/>
          <p:nvPr/>
        </p:nvSpPr>
        <p:spPr>
          <a:xfrm>
            <a:off x="-66675" y="1120676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Comparison of relativistic heavy-ion collisions </a:t>
            </a:r>
          </a:p>
          <a:p>
            <a:r>
              <a:rPr lang="en-US" dirty="0"/>
              <a:t>at the AGS energy region (left) and the </a:t>
            </a:r>
          </a:p>
          <a:p>
            <a:r>
              <a:rPr lang="en-US" dirty="0"/>
              <a:t>RHIC/LHC energy region (right). At the </a:t>
            </a:r>
          </a:p>
          <a:p>
            <a:r>
              <a:rPr lang="en-US" dirty="0"/>
              <a:t>RHIC/LHC energy region, the Lorenz-contracted </a:t>
            </a:r>
          </a:p>
          <a:p>
            <a:r>
              <a:rPr lang="en-US" dirty="0"/>
              <a:t>nuclei penetrate through each other to form a </a:t>
            </a:r>
          </a:p>
          <a:p>
            <a:r>
              <a:rPr lang="en-US" dirty="0"/>
              <a:t>hot but baryon-free region in the middle, </a:t>
            </a:r>
          </a:p>
          <a:p>
            <a:r>
              <a:rPr lang="en-US" dirty="0"/>
              <a:t>whereas at the AGS energy region, colliding </a:t>
            </a:r>
          </a:p>
          <a:p>
            <a:r>
              <a:rPr lang="en-US" dirty="0"/>
              <a:t>nuclei stop each other to form a baryon-rich </a:t>
            </a:r>
          </a:p>
          <a:p>
            <a:r>
              <a:rPr lang="en-US" dirty="0"/>
              <a:t>region in the middle. </a:t>
            </a:r>
            <a:r>
              <a:rPr lang="en-US" dirty="0" err="1"/>
              <a:t>yT</a:t>
            </a:r>
            <a:r>
              <a:rPr lang="en-US" dirty="0"/>
              <a:t> and </a:t>
            </a:r>
            <a:r>
              <a:rPr lang="en-US" dirty="0" err="1"/>
              <a:t>yB</a:t>
            </a:r>
            <a:r>
              <a:rPr lang="en-US" dirty="0"/>
              <a:t> indicate target </a:t>
            </a:r>
          </a:p>
          <a:p>
            <a:r>
              <a:rPr lang="en-US" dirty="0"/>
              <a:t>rapidity and projectile rapidity, respectively.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9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CuadroTexto 1">
            <a:extLst>
              <a:ext uri="{FF2B5EF4-FFF2-40B4-BE49-F238E27FC236}">
                <a16:creationId xmlns:a16="http://schemas.microsoft.com/office/drawing/2014/main" id="{CB2D9D81-7DC9-0F8D-B5A7-1E6A5EE3944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50357" y="1670845"/>
            <a:ext cx="14160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92D050"/>
                </a:solidFill>
              </a:rPr>
              <a:t>Presión     </a:t>
            </a:r>
            <a:r>
              <a:rPr lang="es-MX" altLang="es-MX" sz="1800"/>
              <a:t> </a:t>
            </a:r>
          </a:p>
        </p:txBody>
      </p:sp>
      <p:pic>
        <p:nvPicPr>
          <p:cNvPr id="162819" name="Picture 2" descr="Diagrama de fase del agua: Hielo, agua, vapor, y fluido supercrítico. |  Nota cultural del día">
            <a:extLst>
              <a:ext uri="{FF2B5EF4-FFF2-40B4-BE49-F238E27FC236}">
                <a16:creationId xmlns:a16="http://schemas.microsoft.com/office/drawing/2014/main" id="{288F6737-7DAC-2A81-491D-23B2016F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0" y="292337"/>
            <a:ext cx="7800976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6" name="CuadroTexto 2">
            <a:extLst>
              <a:ext uri="{FF2B5EF4-FFF2-40B4-BE49-F238E27FC236}">
                <a16:creationId xmlns:a16="http://schemas.microsoft.com/office/drawing/2014/main" id="{6B6EF0F3-FB1F-D128-DF48-351F67D4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3" y="6430533"/>
            <a:ext cx="2954338" cy="3683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C00000"/>
                </a:solidFill>
              </a:rPr>
              <a:t>Fuerza electromagnética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E02FD5-0AC1-7FD6-3C62-AE0084252583}"/>
                  </a:ext>
                </a:extLst>
              </p:cNvPr>
              <p:cNvSpPr txBox="1"/>
              <p:nvPr/>
            </p:nvSpPr>
            <p:spPr>
              <a:xfrm>
                <a:off x="8609013" y="3087117"/>
                <a:ext cx="3559244" cy="3343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Transición de primer orden </a:t>
                </a:r>
              </a:p>
              <a:p>
                <a:endParaRPr lang="es-MX" sz="20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s-MX" sz="2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cambio discontinuo en la</a:t>
                </a:r>
              </a:p>
              <a:p>
                <a:r>
                  <a:rPr lang="es-MX" sz="2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densidad </a:t>
                </a:r>
              </a:p>
              <a:p>
                <a:endParaRPr lang="es-MX" b="1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1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s-MX" sz="2000" b="1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s-MX" sz="2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s-MX" sz="2000" b="1" i="1">
                                  <a:solidFill>
                                    <a:srgbClr val="2D2D8A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000" b="1" i="1">
                                      <a:solidFill>
                                        <a:srgbClr val="2D2D8A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000" b="1" i="1">
                                      <a:solidFill>
                                        <a:srgbClr val="2D2D8A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s-MX" sz="2000" b="1" i="1">
                                      <a:solidFill>
                                        <a:srgbClr val="2D2D8A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</m:num>
                                <m:den>
                                  <m:r>
                                    <a:rPr lang="es-MX" sz="2000" b="1" i="1">
                                      <a:solidFill>
                                        <a:srgbClr val="2D2D8A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s-MX" sz="2000" b="1" i="1">
                                      <a:solidFill>
                                        <a:srgbClr val="2D2D8A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𝑷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s-MX" sz="2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b>
                        <m:sup>
                          <m:r>
                            <a:rPr lang="es-MX" sz="2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2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s-MX" sz="2000" b="1" dirty="0"/>
              </a:p>
              <a:p>
                <a:endParaRPr lang="es-MX" sz="2000" b="1" dirty="0"/>
              </a:p>
              <a:p>
                <a:pPr algn="ctr"/>
                <a:r>
                  <a:rPr lang="es-MX" sz="2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calor latente</a:t>
                </a:r>
              </a:p>
              <a:p>
                <a:pPr algn="ctr"/>
                <a:r>
                  <a:rPr lang="es-MX" sz="2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en la transición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E02FD5-0AC1-7FD6-3C62-AE008425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013" y="3087117"/>
                <a:ext cx="3559244" cy="3343416"/>
              </a:xfrm>
              <a:prstGeom prst="rect">
                <a:avLst/>
              </a:prstGeom>
              <a:blipFill>
                <a:blip r:embed="rId4"/>
                <a:stretch>
                  <a:fillRect l="-1712" t="-729" r="-856" b="-1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EAC104-E8DA-6C13-D069-21B7FFD29EA9}"/>
              </a:ext>
            </a:extLst>
          </p:cNvPr>
          <p:cNvCxnSpPr/>
          <p:nvPr/>
        </p:nvCxnSpPr>
        <p:spPr bwMode="auto">
          <a:xfrm flipV="1">
            <a:off x="5162550" y="3228975"/>
            <a:ext cx="0" cy="11144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2B41CF-9EAC-C0E4-C40B-525EE8499A91}"/>
              </a:ext>
            </a:extLst>
          </p:cNvPr>
          <p:cNvSpPr txBox="1"/>
          <p:nvPr/>
        </p:nvSpPr>
        <p:spPr>
          <a:xfrm>
            <a:off x="8429380" y="414580"/>
            <a:ext cx="3762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B050"/>
                </a:solidFill>
              </a:rPr>
              <a:t>Transición de segundo orden</a:t>
            </a:r>
          </a:p>
          <a:p>
            <a:pPr algn="ctr"/>
            <a:r>
              <a:rPr lang="es-MX" sz="2000" b="1" dirty="0">
                <a:solidFill>
                  <a:srgbClr val="00B050"/>
                </a:solidFill>
              </a:rPr>
              <a:t>    Transición continua</a:t>
            </a:r>
          </a:p>
          <a:p>
            <a:pPr algn="ctr"/>
            <a:r>
              <a:rPr lang="es-MX" sz="2000" b="1" dirty="0">
                <a:solidFill>
                  <a:srgbClr val="00B050"/>
                </a:solidFill>
              </a:rPr>
              <a:t>ausencia de calor latente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E3A4B2-ECF4-4D09-61B0-2F37B67D4D5D}"/>
              </a:ext>
            </a:extLst>
          </p:cNvPr>
          <p:cNvCxnSpPr/>
          <p:nvPr/>
        </p:nvCxnSpPr>
        <p:spPr bwMode="auto">
          <a:xfrm flipV="1">
            <a:off x="7800975" y="614363"/>
            <a:ext cx="0" cy="11144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9D9721-F315-A764-D247-D1B40391B357}"/>
              </a:ext>
            </a:extLst>
          </p:cNvPr>
          <p:cNvSpPr txBox="1"/>
          <p:nvPr/>
        </p:nvSpPr>
        <p:spPr>
          <a:xfrm>
            <a:off x="8429380" y="1549548"/>
            <a:ext cx="3724161" cy="12003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rgbClr val="DA0000"/>
                </a:solidFill>
              </a:rPr>
              <a:t>CON FRECUENCIA </a:t>
            </a:r>
          </a:p>
          <a:p>
            <a:pPr algn="ctr"/>
            <a:r>
              <a:rPr lang="es-MX" b="1" dirty="0">
                <a:solidFill>
                  <a:srgbClr val="DA0000"/>
                </a:solidFill>
              </a:rPr>
              <a:t>UNA TRANSISCION DE FASE</a:t>
            </a:r>
          </a:p>
          <a:p>
            <a:pPr algn="ctr"/>
            <a:r>
              <a:rPr lang="es-MX" b="1" dirty="0">
                <a:solidFill>
                  <a:srgbClr val="DA0000"/>
                </a:solidFill>
              </a:rPr>
              <a:t>INVOLUCRA UN ROMPIMIENTO </a:t>
            </a:r>
          </a:p>
          <a:p>
            <a:pPr algn="ctr"/>
            <a:r>
              <a:rPr lang="es-MX" b="1" dirty="0">
                <a:solidFill>
                  <a:srgbClr val="DA0000"/>
                </a:solidFill>
              </a:rPr>
              <a:t>DE SIMETRIA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0DB022-CF02-31EA-2FF1-164B190FE667}"/>
              </a:ext>
            </a:extLst>
          </p:cNvPr>
          <p:cNvCxnSpPr/>
          <p:nvPr/>
        </p:nvCxnSpPr>
        <p:spPr bwMode="auto">
          <a:xfrm flipH="1">
            <a:off x="2243932" y="1728788"/>
            <a:ext cx="131445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The QCD phase diagram and the critical end point | NewCompStar">
            <a:extLst>
              <a:ext uri="{FF2B5EF4-FFF2-40B4-BE49-F238E27FC236}">
                <a16:creationId xmlns:a16="http://schemas.microsoft.com/office/drawing/2014/main" id="{0326A4ED-DE09-C5BC-F7C8-C5E3541B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4"/>
            <a:ext cx="9144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CuadroTexto 1">
            <a:extLst>
              <a:ext uri="{FF2B5EF4-FFF2-40B4-BE49-F238E27FC236}">
                <a16:creationId xmlns:a16="http://schemas.microsoft.com/office/drawing/2014/main" id="{96A2E7F3-106D-BF1F-6265-F385B751E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1196975"/>
            <a:ext cx="30575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/>
              <a:t>plasma de quarks y gluones</a:t>
            </a:r>
          </a:p>
        </p:txBody>
      </p:sp>
      <p:sp>
        <p:nvSpPr>
          <p:cNvPr id="164868" name="CuadroTexto 3">
            <a:extLst>
              <a:ext uri="{FF2B5EF4-FFF2-40B4-BE49-F238E27FC236}">
                <a16:creationId xmlns:a16="http://schemas.microsoft.com/office/drawing/2014/main" id="{7E4D0E3A-C5FD-00C7-F338-21B472046D4B}"/>
              </a:ext>
            </a:extLst>
          </p:cNvPr>
          <p:cNvSpPr txBox="1">
            <a:spLocks noChangeArrowheads="1"/>
          </p:cNvSpPr>
          <p:nvPr/>
        </p:nvSpPr>
        <p:spPr bwMode="auto">
          <a:xfrm rot="21052958">
            <a:off x="3105151" y="1579564"/>
            <a:ext cx="12239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/>
              <a:t>Universo  </a:t>
            </a:r>
          </a:p>
        </p:txBody>
      </p:sp>
      <p:sp>
        <p:nvSpPr>
          <p:cNvPr id="164869" name="CuadroTexto 4">
            <a:extLst>
              <a:ext uri="{FF2B5EF4-FFF2-40B4-BE49-F238E27FC236}">
                <a16:creationId xmlns:a16="http://schemas.microsoft.com/office/drawing/2014/main" id="{3D21E34D-2BD4-6569-C402-39D3628FE424}"/>
              </a:ext>
            </a:extLst>
          </p:cNvPr>
          <p:cNvSpPr txBox="1">
            <a:spLocks noChangeArrowheads="1"/>
          </p:cNvSpPr>
          <p:nvPr/>
        </p:nvSpPr>
        <p:spPr bwMode="auto">
          <a:xfrm rot="21052958">
            <a:off x="2660651" y="1936750"/>
            <a:ext cx="11985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/>
              <a:t>primordial</a:t>
            </a:r>
          </a:p>
        </p:txBody>
      </p:sp>
      <p:sp>
        <p:nvSpPr>
          <p:cNvPr id="164870" name="CuadroTexto 5">
            <a:extLst>
              <a:ext uri="{FF2B5EF4-FFF2-40B4-BE49-F238E27FC236}">
                <a16:creationId xmlns:a16="http://schemas.microsoft.com/office/drawing/2014/main" id="{466FE370-C52A-3833-82C4-1E530549C461}"/>
              </a:ext>
            </a:extLst>
          </p:cNvPr>
          <p:cNvSpPr txBox="1">
            <a:spLocks noChangeArrowheads="1"/>
          </p:cNvSpPr>
          <p:nvPr/>
        </p:nvSpPr>
        <p:spPr bwMode="auto">
          <a:xfrm rot="21191273">
            <a:off x="7332663" y="4227514"/>
            <a:ext cx="25701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/>
              <a:t>estrellas de neutrones</a:t>
            </a:r>
          </a:p>
        </p:txBody>
      </p:sp>
      <p:sp>
        <p:nvSpPr>
          <p:cNvPr id="164871" name="CuadroTexto 6">
            <a:extLst>
              <a:ext uri="{FF2B5EF4-FFF2-40B4-BE49-F238E27FC236}">
                <a16:creationId xmlns:a16="http://schemas.microsoft.com/office/drawing/2014/main" id="{4B8EEB39-C2A5-43CB-0C8A-61C7E5A39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4868863"/>
            <a:ext cx="1376362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200"/>
              <a:t>materia ordinaria </a:t>
            </a:r>
          </a:p>
        </p:txBody>
      </p:sp>
      <p:sp>
        <p:nvSpPr>
          <p:cNvPr id="164872" name="CuadroTexto 7">
            <a:extLst>
              <a:ext uri="{FF2B5EF4-FFF2-40B4-BE49-F238E27FC236}">
                <a16:creationId xmlns:a16="http://schemas.microsoft.com/office/drawing/2014/main" id="{EA0EE7C4-D77C-C0A1-5905-EB1B3B447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9" y="3001964"/>
            <a:ext cx="10112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200"/>
              <a:t>transición </a:t>
            </a:r>
          </a:p>
        </p:txBody>
      </p:sp>
      <p:sp>
        <p:nvSpPr>
          <p:cNvPr id="164873" name="CuadroTexto 8">
            <a:extLst>
              <a:ext uri="{FF2B5EF4-FFF2-40B4-BE49-F238E27FC236}">
                <a16:creationId xmlns:a16="http://schemas.microsoft.com/office/drawing/2014/main" id="{72B5E38F-2964-E97B-04B3-1E8DB9F2C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4908551"/>
            <a:ext cx="233838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2400"/>
              <a:t>Densidad          </a:t>
            </a:r>
          </a:p>
        </p:txBody>
      </p:sp>
      <p:sp>
        <p:nvSpPr>
          <p:cNvPr id="164874" name="Rectángulo 2">
            <a:extLst>
              <a:ext uri="{FF2B5EF4-FFF2-40B4-BE49-F238E27FC236}">
                <a16:creationId xmlns:a16="http://schemas.microsoft.com/office/drawing/2014/main" id="{21FD0D08-B8D8-3AAE-68F0-0F98DEDC0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3" y="5516564"/>
            <a:ext cx="20367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solidFill>
                <a:schemeClr val="accent2"/>
              </a:solidFill>
            </a:endParaRPr>
          </a:p>
        </p:txBody>
      </p:sp>
      <p:sp>
        <p:nvSpPr>
          <p:cNvPr id="164875" name="CuadroTexto 10">
            <a:extLst>
              <a:ext uri="{FF2B5EF4-FFF2-40B4-BE49-F238E27FC236}">
                <a16:creationId xmlns:a16="http://schemas.microsoft.com/office/drawing/2014/main" id="{78C12878-4E5B-3721-DAF5-DD7BA51F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576764"/>
            <a:ext cx="11303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200"/>
              <a:t>estado sólido </a:t>
            </a:r>
          </a:p>
        </p:txBody>
      </p:sp>
      <p:sp>
        <p:nvSpPr>
          <p:cNvPr id="164876" name="CuadroTexto 11">
            <a:extLst>
              <a:ext uri="{FF2B5EF4-FFF2-40B4-BE49-F238E27FC236}">
                <a16:creationId xmlns:a16="http://schemas.microsoft.com/office/drawing/2014/main" id="{65DDD165-C73B-4ECD-5E26-AE1529EA66FB}"/>
              </a:ext>
            </a:extLst>
          </p:cNvPr>
          <p:cNvSpPr txBox="1">
            <a:spLocks noChangeArrowheads="1"/>
          </p:cNvSpPr>
          <p:nvPr/>
        </p:nvSpPr>
        <p:spPr bwMode="auto">
          <a:xfrm rot="2187409">
            <a:off x="5487989" y="3736976"/>
            <a:ext cx="884237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200"/>
              <a:t>transición </a:t>
            </a:r>
          </a:p>
        </p:txBody>
      </p:sp>
      <p:sp>
        <p:nvSpPr>
          <p:cNvPr id="164877" name="CuadroTexto 12">
            <a:extLst>
              <a:ext uri="{FF2B5EF4-FFF2-40B4-BE49-F238E27FC236}">
                <a16:creationId xmlns:a16="http://schemas.microsoft.com/office/drawing/2014/main" id="{726C41EA-392E-D63D-E555-9AF35848834B}"/>
              </a:ext>
            </a:extLst>
          </p:cNvPr>
          <p:cNvSpPr txBox="1">
            <a:spLocks noChangeArrowheads="1"/>
          </p:cNvSpPr>
          <p:nvPr/>
        </p:nvSpPr>
        <p:spPr bwMode="auto">
          <a:xfrm rot="2187409">
            <a:off x="5911851" y="4349751"/>
            <a:ext cx="1033463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200"/>
              <a:t>de fase        </a:t>
            </a:r>
          </a:p>
        </p:txBody>
      </p:sp>
      <p:sp>
        <p:nvSpPr>
          <p:cNvPr id="164878" name="CuadroTexto 13">
            <a:extLst>
              <a:ext uri="{FF2B5EF4-FFF2-40B4-BE49-F238E27FC236}">
                <a16:creationId xmlns:a16="http://schemas.microsoft.com/office/drawing/2014/main" id="{A73FDA27-4AD3-4C4B-8AE7-773B52E3CF3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00048" y="3125144"/>
            <a:ext cx="194796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2400"/>
              <a:t>Temperatura</a:t>
            </a:r>
          </a:p>
        </p:txBody>
      </p:sp>
      <p:sp>
        <p:nvSpPr>
          <p:cNvPr id="164879" name="CuadroTexto 14">
            <a:extLst>
              <a:ext uri="{FF2B5EF4-FFF2-40B4-BE49-F238E27FC236}">
                <a16:creationId xmlns:a16="http://schemas.microsoft.com/office/drawing/2014/main" id="{34ECB17E-94E0-D64F-A742-07172C0C9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394028"/>
            <a:ext cx="1697038" cy="3683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C00000"/>
                </a:solidFill>
              </a:rPr>
              <a:t>Fuerza fuerte </a:t>
            </a:r>
          </a:p>
        </p:txBody>
      </p:sp>
      <p:sp>
        <p:nvSpPr>
          <p:cNvPr id="164880" name="CuadroTexto 1">
            <a:extLst>
              <a:ext uri="{FF2B5EF4-FFF2-40B4-BE49-F238E27FC236}">
                <a16:creationId xmlns:a16="http://schemas.microsoft.com/office/drawing/2014/main" id="{8C972F76-AD84-C51F-B904-C9B3E9E33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2417763"/>
            <a:ext cx="1554162" cy="354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700" b="1">
                <a:solidFill>
                  <a:srgbClr val="FF0000"/>
                </a:solidFill>
              </a:rPr>
              <a:t>Punto Crítico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469015E-5C19-8BD5-7119-74501A2141F8}"/>
              </a:ext>
            </a:extLst>
          </p:cNvPr>
          <p:cNvCxnSpPr/>
          <p:nvPr/>
        </p:nvCxnSpPr>
        <p:spPr bwMode="auto">
          <a:xfrm flipV="1">
            <a:off x="5200650" y="3001964"/>
            <a:ext cx="463551" cy="10662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E6A94E-AE22-D76A-5196-703B5A66E9A9}"/>
              </a:ext>
            </a:extLst>
          </p:cNvPr>
          <p:cNvCxnSpPr/>
          <p:nvPr/>
        </p:nvCxnSpPr>
        <p:spPr bwMode="auto">
          <a:xfrm flipV="1">
            <a:off x="2947988" y="2214562"/>
            <a:ext cx="0" cy="11144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795DF9-BD94-1551-8367-7CACF83FFAC5}"/>
              </a:ext>
            </a:extLst>
          </p:cNvPr>
          <p:cNvCxnSpPr/>
          <p:nvPr/>
        </p:nvCxnSpPr>
        <p:spPr bwMode="auto">
          <a:xfrm flipH="1">
            <a:off x="4800600" y="3001964"/>
            <a:ext cx="469900" cy="10662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lecha: a la derecha 5">
            <a:extLst>
              <a:ext uri="{FF2B5EF4-FFF2-40B4-BE49-F238E27FC236}">
                <a16:creationId xmlns:a16="http://schemas.microsoft.com/office/drawing/2014/main" id="{80537C11-07CD-9F04-E05A-D69AD2073860}"/>
              </a:ext>
            </a:extLst>
          </p:cNvPr>
          <p:cNvSpPr/>
          <p:nvPr/>
        </p:nvSpPr>
        <p:spPr bwMode="auto">
          <a:xfrm>
            <a:off x="66676" y="2353173"/>
            <a:ext cx="2464727" cy="87471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064208-0A7F-7069-7CA5-84D7FB25B583}"/>
                  </a:ext>
                </a:extLst>
              </p:cNvPr>
              <p:cNvSpPr txBox="1"/>
              <p:nvPr/>
            </p:nvSpPr>
            <p:spPr>
              <a:xfrm>
                <a:off x="180975" y="2614519"/>
                <a:ext cx="1477007" cy="348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MX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s-MX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s-MX" sz="2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GB" sz="2000" b="1" dirty="0"/>
                  <a:t>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000" b="1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s-MX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  <m:e>
                        <m:r>
                          <a:rPr lang="es-MX" sz="2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sPre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064208-0A7F-7069-7CA5-84D7FB25B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2614519"/>
                <a:ext cx="1477007" cy="348493"/>
              </a:xfrm>
              <a:prstGeom prst="rect">
                <a:avLst/>
              </a:prstGeom>
              <a:blipFill>
                <a:blip r:embed="rId3"/>
                <a:stretch>
                  <a:fillRect l="-6198" r="-4959" b="-3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echa: a la derecha 8">
            <a:extLst>
              <a:ext uri="{FF2B5EF4-FFF2-40B4-BE49-F238E27FC236}">
                <a16:creationId xmlns:a16="http://schemas.microsoft.com/office/drawing/2014/main" id="{39135A99-9051-2399-C43A-8131B73CD009}"/>
              </a:ext>
            </a:extLst>
          </p:cNvPr>
          <p:cNvSpPr/>
          <p:nvPr/>
        </p:nvSpPr>
        <p:spPr bwMode="auto">
          <a:xfrm rot="16200000">
            <a:off x="6200294" y="5744059"/>
            <a:ext cx="1247154" cy="792162"/>
          </a:xfrm>
          <a:prstGeom prst="rightArrow">
            <a:avLst>
              <a:gd name="adj1" fmla="val 50000"/>
              <a:gd name="adj2" fmla="val 592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82BA3B-B862-3748-2BF2-BB50B9DED696}"/>
                  </a:ext>
                </a:extLst>
              </p:cNvPr>
              <p:cNvSpPr txBox="1"/>
              <p:nvPr/>
            </p:nvSpPr>
            <p:spPr>
              <a:xfrm>
                <a:off x="6359362" y="6245420"/>
                <a:ext cx="1396793" cy="382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1" dirty="0"/>
                  <a:t>0.72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000" b="1" i="1" smtClean="0">
                            <a:latin typeface="Cambria Math" panose="02040503050406030204" pitchFamily="18" charset="0"/>
                          </a:rPr>
                          <m:t>𝑮𝒆𝑽</m:t>
                        </m:r>
                      </m:num>
                      <m:den>
                        <m:sSup>
                          <m:sSup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2000" b="1" i="1" smtClean="0">
                                <a:latin typeface="Cambria Math" panose="02040503050406030204" pitchFamily="18" charset="0"/>
                              </a:rPr>
                              <m:t>𝒇𝒎</m:t>
                            </m:r>
                          </m:e>
                          <m:sup>
                            <m:r>
                              <a:rPr lang="es-MX" sz="2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82BA3B-B862-3748-2BF2-BB50B9DED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362" y="6245420"/>
                <a:ext cx="1396793" cy="382862"/>
              </a:xfrm>
              <a:prstGeom prst="rect">
                <a:avLst/>
              </a:prstGeom>
              <a:blipFill>
                <a:blip r:embed="rId4"/>
                <a:stretch>
                  <a:fillRect l="-10917" t="-180645" r="-42795" b="-2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>
            <a:extLst>
              <a:ext uri="{FF2B5EF4-FFF2-40B4-BE49-F238E27FC236}">
                <a16:creationId xmlns:a16="http://schemas.microsoft.com/office/drawing/2014/main" id="{E1F15E84-869C-1F0D-6FBD-59E845AE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6324" y="355660"/>
            <a:ext cx="199745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b="1" dirty="0">
                <a:solidFill>
                  <a:srgbClr val="C00000"/>
                </a:solidFill>
              </a:rPr>
              <a:t>Objetivo: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400" b="1" dirty="0">
                <a:solidFill>
                  <a:srgbClr val="C00000"/>
                </a:solidFill>
              </a:rPr>
              <a:t>estudio del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400" b="1" dirty="0">
                <a:solidFill>
                  <a:srgbClr val="C00000"/>
                </a:solidFill>
              </a:rPr>
              <a:t>diagrama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400" b="1" dirty="0">
                <a:solidFill>
                  <a:srgbClr val="C00000"/>
                </a:solidFill>
              </a:rPr>
              <a:t>de fases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2400" b="1" dirty="0">
                <a:solidFill>
                  <a:srgbClr val="C00000"/>
                </a:solidFill>
              </a:rPr>
              <a:t>QCD </a:t>
            </a:r>
          </a:p>
        </p:txBody>
      </p:sp>
      <p:pic>
        <p:nvPicPr>
          <p:cNvPr id="14" name="Picture 2" descr="https://quark.phy.bnl.gov/~bschenke/images/vis.gif">
            <a:extLst>
              <a:ext uri="{FF2B5EF4-FFF2-40B4-BE49-F238E27FC236}">
                <a16:creationId xmlns:a16="http://schemas.microsoft.com/office/drawing/2014/main" id="{F6AF625B-6409-3AC5-7E8E-42289431F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9" y="2485737"/>
            <a:ext cx="2338388" cy="11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woosh">
            <a:extLst>
              <a:ext uri="{FF2B5EF4-FFF2-40B4-BE49-F238E27FC236}">
                <a16:creationId xmlns:a16="http://schemas.microsoft.com/office/drawing/2014/main" id="{643C221E-F6E1-E6C9-FFA5-1824AE107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2"/>
          <a:stretch/>
        </p:blipFill>
        <p:spPr bwMode="auto">
          <a:xfrm>
            <a:off x="3573650" y="3555130"/>
            <a:ext cx="1190135" cy="119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3">
            <a:extLst>
              <a:ext uri="{FF2B5EF4-FFF2-40B4-BE49-F238E27FC236}">
                <a16:creationId xmlns:a16="http://schemas.microsoft.com/office/drawing/2014/main" id="{BAFF4D61-E3A6-C3D8-8641-C9D26E9F7BA3}"/>
              </a:ext>
            </a:extLst>
          </p:cNvPr>
          <p:cNvSpPr/>
          <p:nvPr/>
        </p:nvSpPr>
        <p:spPr>
          <a:xfrm>
            <a:off x="10069040" y="3699213"/>
            <a:ext cx="22050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Time evolution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energy density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the transverse plane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zero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space-time rapidity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Ideal hydrodynamics.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v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iscous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hydrodynamics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with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shear viscosity to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entropy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density ratio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0.16.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/>
              </a:rPr>
              <a:t>arXiv:1109.6289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A092EBB5-08B4-7006-9A84-5DD51EF06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2099" y="304800"/>
            <a:ext cx="9572625" cy="762000"/>
          </a:xfrm>
        </p:spPr>
        <p:txBody>
          <a:bodyPr/>
          <a:lstStyle/>
          <a:p>
            <a:pPr eaLnBrk="1" hangingPunct="1"/>
            <a:r>
              <a:rPr lang="en-US" altLang="es-MX" sz="2800" b="1" dirty="0"/>
              <a:t>ALICE Physics goals</a:t>
            </a:r>
            <a:r>
              <a:rPr lang="en-US" altLang="es-MX" sz="4000" dirty="0"/>
              <a:t>  - </a:t>
            </a:r>
            <a:r>
              <a:rPr lang="en-US" altLang="es-MX" sz="2400" dirty="0"/>
              <a:t> all aspects in the same experiment!</a:t>
            </a:r>
            <a:endParaRPr lang="en-US" altLang="es-MX" sz="2800" dirty="0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88C694A-03F9-80B9-DF9B-FFC1BFEC9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25" y="1241425"/>
            <a:ext cx="48006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Deconfinement:</a:t>
            </a:r>
            <a:r>
              <a:rPr lang="en-US" altLang="es-MX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s-MX" sz="2000" b="1" dirty="0">
                <a:solidFill>
                  <a:srgbClr val="BBE0E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charmonium and bottonium spectroscopy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Chiral symmetry restoration:        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neutral to charged ratios, res. decays</a:t>
            </a:r>
            <a:r>
              <a:rPr lang="en-US" altLang="es-MX" sz="2000" b="1" dirty="0">
                <a:solidFill>
                  <a:srgbClr val="BBE0E3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Fluctuation phenomena - critical behavior:</a:t>
            </a:r>
            <a:r>
              <a:rPr lang="en-US" altLang="es-MX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</a:t>
            </a:r>
            <a:r>
              <a:rPr lang="en-US" altLang="es-MX" sz="2000" b="1" dirty="0">
                <a:solidFill>
                  <a:srgbClr val="BBE0E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event-by-event particle comp. and spectra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Geometry of the emitting source:</a:t>
            </a:r>
            <a:r>
              <a:rPr lang="en-US" altLang="es-MX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    </a:t>
            </a:r>
            <a:r>
              <a:rPr lang="en-US" altLang="es-MX" sz="2000" b="1" dirty="0">
                <a:solidFill>
                  <a:srgbClr val="BBE0E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HBT, impact parameter via zero-degree energy flow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pp collisions in a new energy domain</a:t>
            </a:r>
            <a:endParaRPr lang="en-US" altLang="es-MX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8" name="Rectangle 8">
            <a:extLst>
              <a:ext uri="{FF2B5EF4-FFF2-40B4-BE49-F238E27FC236}">
                <a16:creationId xmlns:a16="http://schemas.microsoft.com/office/drawing/2014/main" id="{9BA4771C-7227-C310-509A-105DFAB66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6" y="1384300"/>
            <a:ext cx="4419600" cy="4585871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n-US" alt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Global observables:                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Multiplicities,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 distributions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Degrees of freedom as a function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of Temperature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hadron ratios and spectra, dilepton continuum, direct photons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Early state manifestation of  collective effects:</a:t>
            </a:r>
            <a:r>
              <a:rPr lang="en-US" altLang="es-MX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elliptic</a:t>
            </a:r>
            <a:r>
              <a:rPr lang="en-US" altLang="es-MX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flow</a:t>
            </a:r>
            <a:r>
              <a:rPr lang="en-US" altLang="es-MX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MX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Energy loss of </a:t>
            </a:r>
            <a:r>
              <a:rPr lang="en-US" altLang="es-MX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partons</a:t>
            </a:r>
            <a:r>
              <a:rPr lang="en-US" altLang="es-MX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in quark gluon plasma:                                                           </a:t>
            </a:r>
            <a:r>
              <a:rPr lang="en-US" altLang="es-MX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jet quenching, high pt spectra, open charm and open beauty</a:t>
            </a:r>
            <a:endParaRPr lang="en-US" altLang="es-MX" sz="24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78B9F-49F7-F021-0B51-C36786D14A4D}"/>
              </a:ext>
            </a:extLst>
          </p:cNvPr>
          <p:cNvSpPr txBox="1"/>
          <p:nvPr/>
        </p:nvSpPr>
        <p:spPr>
          <a:xfrm>
            <a:off x="9729787" y="6032698"/>
            <a:ext cx="2809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0" i="0" dirty="0">
                <a:solidFill>
                  <a:srgbClr val="202124"/>
                </a:solidFill>
                <a:effectLst/>
                <a:latin typeface="Google Sans"/>
              </a:rPr>
              <a:t>et </a:t>
            </a:r>
            <a:r>
              <a:rPr lang="es-MX" sz="4000" b="0" i="0" dirty="0" err="1">
                <a:solidFill>
                  <a:srgbClr val="202124"/>
                </a:solidFill>
                <a:effectLst/>
                <a:latin typeface="Google Sans"/>
              </a:rPr>
              <a:t>cetĕra</a:t>
            </a:r>
            <a:endParaRPr lang="en-GB" sz="4000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4441</TotalTime>
  <Words>2840</Words>
  <Application>Microsoft Office PowerPoint</Application>
  <PresentationFormat>Widescreen</PresentationFormat>
  <Paragraphs>659</Paragraphs>
  <Slides>68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68</vt:i4>
      </vt:variant>
    </vt:vector>
  </HeadingPairs>
  <TitlesOfParts>
    <vt:vector size="110" baseType="lpstr">
      <vt:lpstr>Albertus Medium</vt:lpstr>
      <vt:lpstr>-apple-system</vt:lpstr>
      <vt:lpstr>Arial</vt:lpstr>
      <vt:lpstr>Calibri</vt:lpstr>
      <vt:lpstr>Calibri Light</vt:lpstr>
      <vt:lpstr>Cambria Math</vt:lpstr>
      <vt:lpstr>ff-meta-serif-web-pro</vt:lpstr>
      <vt:lpstr>Google Sans</vt:lpstr>
      <vt:lpstr>Harding</vt:lpstr>
      <vt:lpstr>Helvetica Neue</vt:lpstr>
      <vt:lpstr>Helvetica new</vt:lpstr>
      <vt:lpstr>KaTeX_Main</vt:lpstr>
      <vt:lpstr>KaTeX_Math</vt:lpstr>
      <vt:lpstr>Lora</vt:lpstr>
      <vt:lpstr>Lucida Grande</vt:lpstr>
      <vt:lpstr>Noto Sans</vt:lpstr>
      <vt:lpstr>pt serif</vt:lpstr>
      <vt:lpstr>Roboto</vt:lpstr>
      <vt:lpstr>Segoe UI Historic</vt:lpstr>
      <vt:lpstr>sourcesans-regular</vt:lpstr>
      <vt:lpstr>Times New Roman</vt:lpstr>
      <vt:lpstr>Tema de Office</vt:lpstr>
      <vt:lpstr>7_Diseño predeterminado</vt:lpstr>
      <vt:lpstr>14_Diseño predeterminado</vt:lpstr>
      <vt:lpstr>17_Diseño predeterminado</vt:lpstr>
      <vt:lpstr>3_Diseño predeterminado</vt:lpstr>
      <vt:lpstr>1_Tema de Office</vt:lpstr>
      <vt:lpstr>Diseño predeterminado</vt:lpstr>
      <vt:lpstr>1_Office Theme</vt:lpstr>
      <vt:lpstr>15_Tema de Office</vt:lpstr>
      <vt:lpstr>3_Tema de Office</vt:lpstr>
      <vt:lpstr>11_Diseño predeterminado</vt:lpstr>
      <vt:lpstr>12_Diseño predeterminado</vt:lpstr>
      <vt:lpstr>20_Diseño predeterminado</vt:lpstr>
      <vt:lpstr>1_Default Design</vt:lpstr>
      <vt:lpstr>21_Diseño predeterminado</vt:lpstr>
      <vt:lpstr>4_Diseño predeterminado</vt:lpstr>
      <vt:lpstr>8_Diseño predeterminado</vt:lpstr>
      <vt:lpstr>2_Diseño predeterminado</vt:lpstr>
      <vt:lpstr>5_Diseño predeterminado</vt:lpstr>
      <vt:lpstr>1_Diseño predeterminado</vt:lpstr>
      <vt:lpstr>6_Diseño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ALICE Physics goals  -  all aspects in the same experiment!</vt:lpstr>
      <vt:lpstr>PowerPoint Presentation</vt:lpstr>
      <vt:lpstr>PowerPoint Presentation</vt:lpstr>
      <vt:lpstr>PowerPoint Presentation</vt:lpstr>
      <vt:lpstr>                                 The AD layout</vt:lpstr>
      <vt:lpstr>Pseudorapidity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Herrera Corral</dc:creator>
  <cp:lastModifiedBy>Gerardo Herrera Corral</cp:lastModifiedBy>
  <cp:revision>118</cp:revision>
  <dcterms:created xsi:type="dcterms:W3CDTF">2021-11-06T14:55:28Z</dcterms:created>
  <dcterms:modified xsi:type="dcterms:W3CDTF">2023-06-12T12:02:42Z</dcterms:modified>
</cp:coreProperties>
</file>