
<file path=[Content_Types].xml><?xml version="1.0" encoding="utf-8"?>
<Types xmlns="http://schemas.openxmlformats.org/package/2006/content-types">
  <Override PartName="/ppt/slideLayouts/slideLayout8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s/slide22.xml" ContentType="application/vnd.openxmlformats-officedocument.presentationml.slide+xml"/>
  <Override PartName="/ppt/slides/slide28.xml" ContentType="application/vnd.openxmlformats-officedocument.presentationml.slide+xml"/>
  <Override PartName="/ppt/notesSlides/notesSlide11.xml" ContentType="application/vnd.openxmlformats-officedocument.presentationml.notesSlide+xml"/>
  <Override PartName="/ppt/slideLayouts/slideLayout51.xml" ContentType="application/vnd.openxmlformats-officedocument.presentationml.slideLayout+xml"/>
  <Override PartName="/ppt/slides/slide30.xml" ContentType="application/vnd.openxmlformats-officedocument.presentationml.slide+xml"/>
  <Override PartName="/ppt/notesSlides/notesSlide9.xml" ContentType="application/vnd.openxmlformats-officedocument.presentationml.notesSlide+xml"/>
  <Override PartName="/docProps/app.xml" ContentType="application/vnd.openxmlformats-officedocument.extended-properties+xml"/>
  <Override PartName="/ppt/slideLayouts/slideLayout23.xml" ContentType="application/vnd.openxmlformats-officedocument.presentationml.slideLayout+xml"/>
  <Override PartName="/ppt/theme/theme6.xml" ContentType="application/vnd.openxmlformats-officedocument.theme+xml"/>
  <Override PartName="/ppt/slides/slide36.xml" ContentType="application/vnd.openxmlformats-officedocument.presentationml.slide+xml"/>
  <Override PartName="/ppt/slides/slide11.xml" ContentType="application/vnd.openxmlformats-officedocument.presentationml.slide+xml"/>
  <Override PartName="/ppt/slides/slide18.xml" ContentType="application/vnd.openxmlformats-officedocument.presentationml.slide+xml"/>
  <Override PartName="/ppt/slides/slide47.xml" ContentType="application/vnd.openxmlformats-officedocument.presentationml.slide+xml"/>
  <Override PartName="/ppt/slideLayouts/slideLayout21.xml" ContentType="application/vnd.openxmlformats-officedocument.presentationml.slideLayout+xml"/>
  <Override PartName="/ppt/theme/theme3.xml" ContentType="application/vnd.openxmlformats-officedocument.theme+xml"/>
  <Override PartName="/ppt/slideLayouts/slideLayout3.xml" ContentType="application/vnd.openxmlformats-officedocument.presentationml.slideLayout+xml"/>
  <Override PartName="/ppt/slides/slide21.xml" ContentType="application/vnd.openxmlformats-officedocument.presentationml.slide+xml"/>
  <Override PartName="/ppt/slideLayouts/slideLayout17.xml" ContentType="application/vnd.openxmlformats-officedocument.presentationml.slideLayout+xml"/>
  <Override PartName="/ppt/slides/slide23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4.xml" ContentType="application/vnd.openxmlformats-officedocument.presentationml.slideLayout+xml"/>
  <Override PartName="/ppt/embeddings/oleObject2.bin" ContentType="application/vnd.openxmlformats-officedocument.oleObject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slides/slide7.xml" ContentType="application/vnd.openxmlformats-officedocument.presentationml.slide+xml"/>
  <Override PartName="/ppt/viewProps.xml" ContentType="application/vnd.openxmlformats-officedocument.presentationml.viewProps+xml"/>
  <Default Extension="wmf" ContentType="image/x-wmf"/>
  <Override PartName="/ppt/embeddings/Microsoft_Equation8.bin" ContentType="application/vnd.openxmlformats-officedocument.oleObject"/>
  <Override PartName="/ppt/notesSlides/notesSlide4.xml" ContentType="application/vnd.openxmlformats-officedocument.presentationml.notesSlide+xml"/>
  <Override PartName="/ppt/embeddings/Microsoft_Equation4.bin" ContentType="application/vnd.openxmlformats-officedocument.oleObject"/>
  <Override PartName="/ppt/slideLayouts/slideLayout32.xml" ContentType="application/vnd.openxmlformats-officedocument.presentationml.slideLayout+xml"/>
  <Override PartName="/ppt/handoutMasters/handoutMaster1.xml" ContentType="application/vnd.openxmlformats-officedocument.presentationml.handoutMaster+xml"/>
  <Override PartName="/ppt/slides/slide13.xml" ContentType="application/vnd.openxmlformats-officedocument.presentationml.slide+xml"/>
  <Override PartName="/ppt/embeddings/Microsoft_Equation5.bin" ContentType="application/vnd.openxmlformats-officedocument.oleObject"/>
  <Default Extension="pict" ContentType="image/pict"/>
  <Override PartName="/ppt/slideLayouts/slideLayout53.xml" ContentType="application/vnd.openxmlformats-officedocument.presentationml.slideLayout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Masters/slideMaster5.xml" ContentType="application/vnd.openxmlformats-officedocument.presentationml.slideMaster+xml"/>
  <Override PartName="/ppt/slideLayouts/slideLayout37.xml" ContentType="application/vnd.openxmlformats-officedocument.presentationml.slideLayout+xml"/>
  <Override PartName="/ppt/slideLayouts/slideLayout4.xml" ContentType="application/vnd.openxmlformats-officedocument.presentationml.slideLayout+xml"/>
  <Override PartName="/ppt/notesSlides/notesSlide6.xml" ContentType="application/vnd.openxmlformats-officedocument.presentationml.notesSlide+xml"/>
  <Override PartName="/ppt/slideLayouts/slideLayout2.xml" ContentType="application/vnd.openxmlformats-officedocument.presentationml.slideLayout+xml"/>
  <Override PartName="/ppt/notesSlides/notesSlide13.xml" ContentType="application/vnd.openxmlformats-officedocument.presentationml.notesSlide+xml"/>
  <Override PartName="/ppt/notesSlides/notesSlide1.xml" ContentType="application/vnd.openxmlformats-officedocument.presentationml.notesSlide+xml"/>
  <Override PartName="/ppt/slides/slide4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37.xml" ContentType="application/vnd.openxmlformats-officedocument.presentationml.slide+xml"/>
  <Override PartName="/ppt/slideLayouts/slideLayout14.xml" ContentType="application/vnd.openxmlformats-officedocument.presentationml.slideLayout+xml"/>
  <Override PartName="/ppt/slides/slide10.xml" ContentType="application/vnd.openxmlformats-officedocument.presentationml.slide+xml"/>
  <Override PartName="/ppt/slides/slide33.xml" ContentType="application/vnd.openxmlformats-officedocument.presentationml.slide+xml"/>
  <Override PartName="/ppt/presProps.xml" ContentType="application/vnd.openxmlformats-officedocument.presentationml.presProps+xml"/>
  <Override PartName="/ppt/theme/theme5.xml" ContentType="application/vnd.openxmlformats-officedocument.theme+xml"/>
  <Default Extension="vml" ContentType="application/vnd.openxmlformats-officedocument.vmlDrawing"/>
  <Default Extension="png" ContentType="image/png"/>
  <Override PartName="/ppt/embeddings/Microsoft_Equation1.bin" ContentType="application/vnd.openxmlformats-officedocument.oleObject"/>
  <Override PartName="/ppt/slides/slide27.xml" ContentType="application/vnd.openxmlformats-officedocument.presentationml.slide+xml"/>
  <Override PartName="/ppt/slideLayouts/slideLayout26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36.xml" ContentType="application/vnd.openxmlformats-officedocument.presentationml.slideLayout+xml"/>
  <Override PartName="/docProps/core.xml" ContentType="application/vnd.openxmlformats-package.core-properties+xml"/>
  <Override PartName="/ppt/slides/slide31.xml" ContentType="application/vnd.openxmlformats-officedocument.presentationml.slide+xml"/>
  <Default Extension="bin" ContentType="application/vnd.openxmlformats-officedocument.presentationml.printerSettings"/>
  <Override PartName="/ppt/slideMasters/slideMaster2.xml" ContentType="application/vnd.openxmlformats-officedocument.presentationml.slideMaster+xml"/>
  <Override PartName="/ppt/notesSlides/notesSlide10.xml" ContentType="application/vnd.openxmlformats-officedocument.presentationml.notesSlide+xml"/>
  <Override PartName="/ppt/embeddings/Microsoft_Equation3.bin" ContentType="application/vnd.openxmlformats-officedocument.oleObject"/>
  <Override PartName="/ppt/slideLayouts/slideLayout19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s/slide19.xml" ContentType="application/vnd.openxmlformats-officedocument.presentationml.slide+xml"/>
  <Override PartName="/ppt/slides/slide12.xml" ContentType="application/vnd.openxmlformats-officedocument.presentationml.slide+xml"/>
  <Override PartName="/ppt/slides/slide41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6.xml" ContentType="application/vnd.openxmlformats-officedocument.presentationml.slide+xml"/>
  <Override PartName="/ppt/slideLayouts/slideLayout30.xml" ContentType="application/vnd.openxmlformats-officedocument.presentationml.slideLayout+xml"/>
  <Override PartName="/ppt/slideLayouts/slideLayout33.xml" ContentType="application/vnd.openxmlformats-officedocument.presentationml.slideLayout+xml"/>
  <Override PartName="/ppt/notesSlides/notesSlide2.xml" ContentType="application/vnd.openxmlformats-officedocument.presentationml.notesSlide+xml"/>
  <Override PartName="/ppt/theme/theme2.xml" ContentType="application/vnd.openxmlformats-officedocument.theme+xml"/>
  <Override PartName="/ppt/theme/theme4.xml" ContentType="application/vnd.openxmlformats-officedocument.theme+xml"/>
  <Override PartName="/ppt/slideLayouts/slideLayout55.xml" ContentType="application/vnd.openxmlformats-officedocument.presentationml.slideLayout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5.xml" ContentType="application/vnd.openxmlformats-officedocument.presentationml.slide+xml"/>
  <Override PartName="/ppt/slides/slide42.xml" ContentType="application/vnd.openxmlformats-officedocument.presentationml.slide+xml"/>
  <Override PartName="/ppt/slideLayouts/slideLayout38.xml" ContentType="application/vnd.openxmlformats-officedocument.presentationml.slideLayout+xml"/>
  <Override PartName="/ppt/slides/slide45.xml" ContentType="application/vnd.openxmlformats-officedocument.presentationml.slide+xml"/>
  <Override PartName="/ppt/slideLayouts/slideLayout3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50.xml" ContentType="application/vnd.openxmlformats-officedocument.presentationml.slideLayout+xml"/>
  <Override PartName="/ppt/notesSlides/notesSlide3.xml" ContentType="application/vnd.openxmlformats-officedocument.presentationml.notesSlide+xml"/>
  <Default Extension="xml" ContentType="application/xml"/>
  <Override PartName="/ppt/slideLayouts/slideLayout29.xml" ContentType="application/vnd.openxmlformats-officedocument.presentationml.slideLayout+xml"/>
  <Override PartName="/ppt/slides/slide26.xml" ContentType="application/vnd.openxmlformats-officedocument.presentationml.slide+xml"/>
  <Override PartName="/ppt/slideMasters/slideMaster1.xml" ContentType="application/vnd.openxmlformats-officedocument.presentationml.slideMaster+xml"/>
  <Override PartName="/ppt/notesSlides/notesSlide7.xml" ContentType="application/vnd.openxmlformats-officedocument.presentationml.notesSlide+xml"/>
  <Override PartName="/ppt/slideLayouts/slideLayout52.xml" ContentType="application/vnd.openxmlformats-officedocument.presentationml.slideLayout+xml"/>
  <Override PartName="/ppt/slides/slide25.xml" ContentType="application/vnd.openxmlformats-officedocument.presentationml.slide+xml"/>
  <Override PartName="/ppt/embeddings/Microsoft_Equation2.bin" ContentType="application/vnd.openxmlformats-officedocument.oleObject"/>
  <Override PartName="/ppt/slideLayouts/slideLayout46.xml" ContentType="application/vnd.openxmlformats-officedocument.presentationml.slideLayout+xml"/>
  <Override PartName="/ppt/slides/slide14.xml" ContentType="application/vnd.openxmlformats-officedocument.presentationml.slide+xml"/>
  <Override PartName="/ppt/slides/slide40.xml" ContentType="application/vnd.openxmlformats-officedocument.presentationml.slide+xml"/>
  <Override PartName="/ppt/slideLayouts/slideLayout18.xml" ContentType="application/vnd.openxmlformats-officedocument.presentationml.slideLayout+xml"/>
  <Override PartName="/ppt/embeddings/oleObject1.bin" ContentType="application/vnd.openxmlformats-officedocument.oleObject"/>
  <Override PartName="/ppt/slides/slide34.xml" ContentType="application/vnd.openxmlformats-officedocument.presentationml.slide+xml"/>
  <Override PartName="/ppt/slideLayouts/slideLayout28.xml" ContentType="application/vnd.openxmlformats-officedocument.presentationml.slideLayout+xml"/>
  <Override PartName="/ppt/slides/slide44.xml" ContentType="application/vnd.openxmlformats-officedocument.presentationml.slide+xml"/>
  <Override PartName="/ppt/slideLayouts/slideLayout48.xml" ContentType="application/vnd.openxmlformats-officedocument.presentationml.slideLayout+xml"/>
  <Override PartName="/ppt/notesSlides/notesSlide12.xml" ContentType="application/vnd.openxmlformats-officedocument.presentationml.notesSlide+xml"/>
  <Override PartName="/ppt/embeddings/Microsoft_Equation7.bin" ContentType="application/vnd.openxmlformats-officedocument.oleObject"/>
  <Override PartName="/ppt/notesSlides/notesSlide5.xml" ContentType="application/vnd.openxmlformats-officedocument.presentationml.notesSlide+xml"/>
  <Override PartName="/ppt/slideLayouts/slideLayout2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s/slide48.xml" ContentType="application/vnd.openxmlformats-officedocument.presentationml.slide+xml"/>
  <Override PartName="/ppt/theme/theme1.xml" ContentType="application/vnd.openxmlformats-officedocument.theme+xml"/>
  <Override PartName="/ppt/presentation.xml" ContentType="application/vnd.openxmlformats-officedocument.presentationml.presentation.main+xml"/>
  <Override PartName="/ppt/slides/slide5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39.xml" ContentType="application/vnd.openxmlformats-officedocument.presentationml.slideLayout+xml"/>
  <Default Extension="jpeg" ContentType="image/jpeg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Layouts/slideLayout11.xml" ContentType="application/vnd.openxmlformats-officedocument.presentationml.slideLayout+xml"/>
  <Override PartName="/ppt/slideLayouts/slideLayout40.xml" ContentType="application/vnd.openxmlformats-officedocument.presentationml.slideLayout+xml"/>
  <Override PartName="/ppt/notesSlides/notesSlide8.xml" ContentType="application/vnd.openxmlformats-officedocument.presentationml.notesSlide+xml"/>
  <Override PartName="/ppt/slideLayouts/slideLayout49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s/slide8.xml" ContentType="application/vnd.openxmlformats-officedocument.presentationml.slide+xml"/>
  <Override PartName="/ppt/slideLayouts/slideLayout31.xml" ContentType="application/vnd.openxmlformats-officedocument.presentationml.slideLayout+xml"/>
  <Override PartName="/ppt/slides/slide15.xml" ContentType="application/vnd.openxmlformats-officedocument.presentationml.slide+xml"/>
  <Override PartName="/ppt/slideLayouts/slideLayout42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s/slide9.xml" ContentType="application/vnd.openxmlformats-officedocument.presentationml.slide+xml"/>
  <Override PartName="/ppt/embeddings/Microsoft_Equation6.bin" ContentType="application/vnd.openxmlformats-officedocument.oleObject"/>
  <Default Extension="rels" ContentType="application/vnd.openxmlformats-package.relationships+xml"/>
  <Override PartName="/ppt/slides/slide24.xml" ContentType="application/vnd.openxmlformats-officedocument.presentationml.slide+xml"/>
  <Override PartName="/ppt/slides/slide39.xml" ContentType="application/vnd.openxmlformats-officedocument.presentationml.slide+xml"/>
  <Override PartName="/ppt/slides/slide32.xml" ContentType="application/vnd.openxmlformats-officedocument.presentationml.slide+xml"/>
  <Override PartName="/ppt/theme/theme7.xml" ContentType="application/vnd.openxmlformats-officedocument.them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8.xml" ContentType="application/vnd.openxmlformats-officedocument.presentationml.slide+xml"/>
  <Override PartName="/ppt/slideLayouts/slideLayout12.xml" ContentType="application/vnd.openxmlformats-officedocument.presentationml.slideLayout+xml"/>
  <Default Extension="pdf" ContentType="application/pdf"/>
  <Default Extension="gif" ContentType="image/gif"/>
  <Override PartName="/ppt/slides/slide29.xml" ContentType="application/vnd.openxmlformats-officedocument.presentationml.slide+xml"/>
</Types>
</file>

<file path=_rels/.rels><?xml version="1.0" encoding="UTF-8" standalone="yes"?>
<Relationships xmlns="http://schemas.openxmlformats.org/package/2006/relationships"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howSpecialPlsOnTitleSld="0" saveSubsetFonts="1" autoCompressPictures="0">
  <p:sldMasterIdLst>
    <p:sldMasterId id="2147483648" r:id="rId1"/>
    <p:sldMasterId id="2147483660" r:id="rId2"/>
    <p:sldMasterId id="2147483672" r:id="rId3"/>
    <p:sldMasterId id="2147483684" r:id="rId4"/>
    <p:sldMasterId id="2147483696" r:id="rId5"/>
  </p:sldMasterIdLst>
  <p:notesMasterIdLst>
    <p:notesMasterId r:id="rId54"/>
  </p:notesMasterIdLst>
  <p:handoutMasterIdLst>
    <p:handoutMasterId r:id="rId55"/>
  </p:handoutMasterIdLst>
  <p:sldIdLst>
    <p:sldId id="256" r:id="rId6"/>
    <p:sldId id="331" r:id="rId7"/>
    <p:sldId id="339" r:id="rId8"/>
    <p:sldId id="260" r:id="rId9"/>
    <p:sldId id="261" r:id="rId10"/>
    <p:sldId id="306" r:id="rId11"/>
    <p:sldId id="291" r:id="rId12"/>
    <p:sldId id="307" r:id="rId13"/>
    <p:sldId id="271" r:id="rId14"/>
    <p:sldId id="272" r:id="rId15"/>
    <p:sldId id="309" r:id="rId16"/>
    <p:sldId id="329" r:id="rId17"/>
    <p:sldId id="330" r:id="rId18"/>
    <p:sldId id="333" r:id="rId19"/>
    <p:sldId id="332" r:id="rId20"/>
    <p:sldId id="334" r:id="rId21"/>
    <p:sldId id="335" r:id="rId22"/>
    <p:sldId id="336" r:id="rId23"/>
    <p:sldId id="338" r:id="rId24"/>
    <p:sldId id="346" r:id="rId25"/>
    <p:sldId id="343" r:id="rId26"/>
    <p:sldId id="347" r:id="rId27"/>
    <p:sldId id="348" r:id="rId28"/>
    <p:sldId id="344" r:id="rId29"/>
    <p:sldId id="345" r:id="rId30"/>
    <p:sldId id="295" r:id="rId31"/>
    <p:sldId id="282" r:id="rId32"/>
    <p:sldId id="300" r:id="rId33"/>
    <p:sldId id="305" r:id="rId34"/>
    <p:sldId id="286" r:id="rId35"/>
    <p:sldId id="340" r:id="rId36"/>
    <p:sldId id="311" r:id="rId37"/>
    <p:sldId id="312" r:id="rId38"/>
    <p:sldId id="328" r:id="rId39"/>
    <p:sldId id="313" r:id="rId40"/>
    <p:sldId id="314" r:id="rId41"/>
    <p:sldId id="315" r:id="rId42"/>
    <p:sldId id="316" r:id="rId43"/>
    <p:sldId id="317" r:id="rId44"/>
    <p:sldId id="318" r:id="rId45"/>
    <p:sldId id="320" r:id="rId46"/>
    <p:sldId id="351" r:id="rId47"/>
    <p:sldId id="349" r:id="rId48"/>
    <p:sldId id="350" r:id="rId49"/>
    <p:sldId id="322" r:id="rId50"/>
    <p:sldId id="323" r:id="rId51"/>
    <p:sldId id="341" r:id="rId52"/>
    <p:sldId id="327" r:id="rId53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prnPr/>
  <p:clrMru>
    <a:srgbClr val="56AC29"/>
    <a:srgbClr val="F2F22D"/>
  </p:clrMru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vertBarState="minimized" horzBarState="maximized">
    <p:restoredLeft sz="15620"/>
    <p:restoredTop sz="94540" autoAdjust="0"/>
  </p:normalViewPr>
  <p:slideViewPr>
    <p:cSldViewPr snapToGrid="0" snapToObjects="1">
      <p:cViewPr>
        <p:scale>
          <a:sx n="150" d="100"/>
          <a:sy n="150" d="100"/>
        </p:scale>
        <p:origin x="-88" y="-8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60" Type="http://schemas.openxmlformats.org/officeDocument/2006/relationships/tableStyles" Target="tableStyles.xml"/><Relationship Id="rId39" Type="http://schemas.openxmlformats.org/officeDocument/2006/relationships/slide" Target="slides/slide34.xml"/><Relationship Id="rId7" Type="http://schemas.openxmlformats.org/officeDocument/2006/relationships/slide" Target="slides/slide2.xml"/><Relationship Id="rId43" Type="http://schemas.openxmlformats.org/officeDocument/2006/relationships/slide" Target="slides/slide38.xml"/><Relationship Id="rId25" Type="http://schemas.openxmlformats.org/officeDocument/2006/relationships/slide" Target="slides/slide20.xml"/><Relationship Id="rId10" Type="http://schemas.openxmlformats.org/officeDocument/2006/relationships/slide" Target="slides/slide5.xml"/><Relationship Id="rId50" Type="http://schemas.openxmlformats.org/officeDocument/2006/relationships/slide" Target="slides/slide45.xml"/><Relationship Id="rId17" Type="http://schemas.openxmlformats.org/officeDocument/2006/relationships/slide" Target="slides/slide12.xml"/><Relationship Id="rId9" Type="http://schemas.openxmlformats.org/officeDocument/2006/relationships/slide" Target="slides/slide4.xml"/><Relationship Id="rId18" Type="http://schemas.openxmlformats.org/officeDocument/2006/relationships/slide" Target="slides/slide13.xml"/><Relationship Id="rId27" Type="http://schemas.openxmlformats.org/officeDocument/2006/relationships/slide" Target="slides/slide22.xml"/><Relationship Id="rId14" Type="http://schemas.openxmlformats.org/officeDocument/2006/relationships/slide" Target="slides/slide9.xml"/><Relationship Id="rId4" Type="http://schemas.openxmlformats.org/officeDocument/2006/relationships/slideMaster" Target="slideMasters/slideMaster4.xml"/><Relationship Id="rId28" Type="http://schemas.openxmlformats.org/officeDocument/2006/relationships/slide" Target="slides/slide23.xml"/><Relationship Id="rId45" Type="http://schemas.openxmlformats.org/officeDocument/2006/relationships/slide" Target="slides/slide40.xml"/><Relationship Id="rId58" Type="http://schemas.openxmlformats.org/officeDocument/2006/relationships/viewProps" Target="viewProps.xml"/><Relationship Id="rId42" Type="http://schemas.openxmlformats.org/officeDocument/2006/relationships/slide" Target="slides/slide37.xml"/><Relationship Id="rId6" Type="http://schemas.openxmlformats.org/officeDocument/2006/relationships/slide" Target="slides/slide1.xml"/><Relationship Id="rId49" Type="http://schemas.openxmlformats.org/officeDocument/2006/relationships/slide" Target="slides/slide44.xml"/><Relationship Id="rId44" Type="http://schemas.openxmlformats.org/officeDocument/2006/relationships/slide" Target="slides/slide39.xml"/><Relationship Id="rId19" Type="http://schemas.openxmlformats.org/officeDocument/2006/relationships/slide" Target="slides/slide14.xml"/><Relationship Id="rId38" Type="http://schemas.openxmlformats.org/officeDocument/2006/relationships/slide" Target="slides/slide33.xml"/><Relationship Id="rId20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46" Type="http://schemas.openxmlformats.org/officeDocument/2006/relationships/slide" Target="slides/slide41.xml"/><Relationship Id="rId57" Type="http://schemas.openxmlformats.org/officeDocument/2006/relationships/presProps" Target="presProps.xml"/><Relationship Id="rId59" Type="http://schemas.openxmlformats.org/officeDocument/2006/relationships/theme" Target="theme/theme1.xml"/><Relationship Id="rId35" Type="http://schemas.openxmlformats.org/officeDocument/2006/relationships/slide" Target="slides/slide30.xml"/><Relationship Id="rId51" Type="http://schemas.openxmlformats.org/officeDocument/2006/relationships/slide" Target="slides/slide46.xml"/><Relationship Id="rId55" Type="http://schemas.openxmlformats.org/officeDocument/2006/relationships/handoutMaster" Target="handoutMasters/handoutMaster1.xml"/><Relationship Id="rId31" Type="http://schemas.openxmlformats.org/officeDocument/2006/relationships/slide" Target="slides/slide26.xml"/><Relationship Id="rId34" Type="http://schemas.openxmlformats.org/officeDocument/2006/relationships/slide" Target="slides/slide29.xml"/><Relationship Id="rId40" Type="http://schemas.openxmlformats.org/officeDocument/2006/relationships/slide" Target="slides/slide35.xml"/><Relationship Id="rId36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24" Type="http://schemas.openxmlformats.org/officeDocument/2006/relationships/slide" Target="slides/slide19.xml"/><Relationship Id="rId47" Type="http://schemas.openxmlformats.org/officeDocument/2006/relationships/slide" Target="slides/slide42.xml"/><Relationship Id="rId56" Type="http://schemas.openxmlformats.org/officeDocument/2006/relationships/printerSettings" Target="printerSettings/printerSettings1.bin"/><Relationship Id="rId48" Type="http://schemas.openxmlformats.org/officeDocument/2006/relationships/slide" Target="slides/slide43.xml"/><Relationship Id="rId8" Type="http://schemas.openxmlformats.org/officeDocument/2006/relationships/slide" Target="slides/slide3.xml"/><Relationship Id="rId13" Type="http://schemas.openxmlformats.org/officeDocument/2006/relationships/slide" Target="slides/slide8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2" Type="http://schemas.openxmlformats.org/officeDocument/2006/relationships/slide" Target="slides/slide47.xml"/><Relationship Id="rId54" Type="http://schemas.openxmlformats.org/officeDocument/2006/relationships/notesMaster" Target="notesMasters/notesMaster1.xml"/><Relationship Id="rId12" Type="http://schemas.openxmlformats.org/officeDocument/2006/relationships/slide" Target="slides/slide7.xml"/><Relationship Id="rId3" Type="http://schemas.openxmlformats.org/officeDocument/2006/relationships/slideMaster" Target="slideMasters/slideMaster3.xml"/><Relationship Id="rId23" Type="http://schemas.openxmlformats.org/officeDocument/2006/relationships/slide" Target="slides/slide18.xml"/><Relationship Id="rId53" Type="http://schemas.openxmlformats.org/officeDocument/2006/relationships/slide" Target="slides/slide48.xml"/><Relationship Id="rId26" Type="http://schemas.openxmlformats.org/officeDocument/2006/relationships/slide" Target="slides/slide21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29" Type="http://schemas.openxmlformats.org/officeDocument/2006/relationships/slide" Target="slides/slide24.xml"/><Relationship Id="rId16" Type="http://schemas.openxmlformats.org/officeDocument/2006/relationships/slide" Target="slides/slide11.xml"/><Relationship Id="rId33" Type="http://schemas.openxmlformats.org/officeDocument/2006/relationships/slide" Target="slides/slide28.xml"/><Relationship Id="rId41" Type="http://schemas.openxmlformats.org/officeDocument/2006/relationships/slide" Target="slides/slide36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2" Type="http://schemas.openxmlformats.org/officeDocument/2006/relationships/slide" Target="slides/slide17.xml"/><Relationship Id="rId21" Type="http://schemas.openxmlformats.org/officeDocument/2006/relationships/slide" Target="slides/slide16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ict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20.pict"/></Relationships>
</file>

<file path=ppt/drawings/_rels/vmlDrawing5.vml.rels><?xml version="1.0" encoding="UTF-8" standalone="yes"?>
<Relationships xmlns="http://schemas.openxmlformats.org/package/2006/relationships"><Relationship Id="rId2" Type="http://schemas.openxmlformats.org/officeDocument/2006/relationships/image" Target="../media/image27.wmf"/><Relationship Id="rId1" Type="http://schemas.openxmlformats.org/officeDocument/2006/relationships/image" Target="../media/image26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54.pict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62.pict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95.pict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98.pict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C80C0A6-FC29-7942-A7B3-555A42B2C07E}" type="datetimeFigureOut">
              <a:rPr lang="en-US" smtClean="0"/>
              <a:pPr/>
              <a:t>9/28/10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5CCC41-EA16-C14F-A3EB-33009A484D74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31C6E99-1D72-7744-880F-156B07E4CE24}" type="datetimeFigureOut">
              <a:rPr lang="en-US" smtClean="0"/>
              <a:pPr/>
              <a:t>9/28/10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2B71016-87CB-524E-8282-866F6B9E59B1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Sun stone: Aztec calendar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1016-87CB-524E-8282-866F6B9E59B1}" type="slidenum">
              <a:rPr lang="en-GB" smtClean="0"/>
              <a:pPr/>
              <a:t>1</a:t>
            </a:fld>
            <a:endParaRPr lang="en-GB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Mention UA1; models do not reproduce at all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1016-87CB-524E-8282-866F6B9E59B1}" type="slidenum">
              <a:rPr lang="en-GB" smtClean="0"/>
              <a:pPr/>
              <a:t>25</a:t>
            </a:fld>
            <a:endParaRPr lang="en-GB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One of the few stable </a:t>
            </a:r>
            <a:r>
              <a:rPr lang="en-US" dirty="0" err="1" smtClean="0"/>
              <a:t>probablility</a:t>
            </a:r>
            <a:r>
              <a:rPr lang="en-US" dirty="0" smtClean="0"/>
              <a:t> density functions (Normal distribution, and Cauchy distribution)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1016-87CB-524E-8282-866F6B9E59B1}" type="slidenum">
              <a:rPr lang="en-GB" smtClean="0"/>
              <a:pPr/>
              <a:t>33</a:t>
            </a:fld>
            <a:endParaRPr lang="en-GB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Pt extrapolated from CDF, rapidity from CEM calculations</a:t>
            </a:r>
          </a:p>
          <a:p>
            <a:r>
              <a:rPr lang="en-US" dirty="0" smtClean="0"/>
              <a:t>No polarization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1016-87CB-524E-8282-866F6B9E59B1}" type="slidenum">
              <a:rPr lang="en-GB" smtClean="0"/>
              <a:pPr/>
              <a:t>41</a:t>
            </a:fld>
            <a:endParaRPr lang="en-GB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Use Mueller-</a:t>
            </a:r>
            <a:r>
              <a:rPr lang="en-GB" dirty="0" err="1" smtClean="0"/>
              <a:t>Kancheli</a:t>
            </a:r>
            <a:r>
              <a:rPr lang="en-GB" baseline="0" dirty="0" smtClean="0"/>
              <a:t> diagram with </a:t>
            </a:r>
            <a:r>
              <a:rPr lang="en-GB" baseline="0" dirty="0" err="1" smtClean="0"/>
              <a:t>Pomeron-Pomeron</a:t>
            </a:r>
            <a:r>
              <a:rPr lang="en-GB" baseline="0" dirty="0" smtClean="0"/>
              <a:t> for producing proton-antiproton pairs, with SJ-</a:t>
            </a:r>
            <a:r>
              <a:rPr lang="en-GB" baseline="0" dirty="0" err="1" smtClean="0"/>
              <a:t>Pomeron</a:t>
            </a:r>
            <a:r>
              <a:rPr lang="en-GB" baseline="0" dirty="0" smtClean="0"/>
              <a:t> for producing protons (assumed as only source of asymmetry)</a:t>
            </a:r>
          </a:p>
          <a:p>
            <a:r>
              <a:rPr lang="en-GB" baseline="0" dirty="0" smtClean="0"/>
              <a:t>There are other sources, such as omega-</a:t>
            </a:r>
            <a:r>
              <a:rPr lang="en-GB" baseline="0" dirty="0" err="1" smtClean="0"/>
              <a:t>Pomeron</a:t>
            </a:r>
            <a:r>
              <a:rPr lang="en-GB" baseline="0" dirty="0" smtClean="0"/>
              <a:t>, </a:t>
            </a:r>
            <a:r>
              <a:rPr lang="en-GB" baseline="0" dirty="0" err="1" smtClean="0"/>
              <a:t>Oderon-Pomeron</a:t>
            </a:r>
            <a:r>
              <a:rPr lang="en-GB" baseline="0" dirty="0" smtClean="0"/>
              <a:t>, etc….</a:t>
            </a:r>
          </a:p>
          <a:p>
            <a:r>
              <a:rPr lang="en-GB" dirty="0" smtClean="0"/>
              <a:t>As for ordinary </a:t>
            </a:r>
            <a:r>
              <a:rPr lang="en-GB" dirty="0" err="1" smtClean="0"/>
              <a:t>Reggeon</a:t>
            </a:r>
            <a:r>
              <a:rPr lang="en-GB" dirty="0" smtClean="0"/>
              <a:t>, α</a:t>
            </a:r>
            <a:r>
              <a:rPr lang="en-GB" baseline="-25000" dirty="0" smtClean="0"/>
              <a:t>SJ </a:t>
            </a:r>
            <a:r>
              <a:rPr lang="en-GB" dirty="0" smtClean="0"/>
              <a:t>=0.5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1016-87CB-524E-8282-866F6B9E59B1}" type="slidenum">
              <a:rPr lang="en-GB" smtClean="0"/>
              <a:pPr/>
              <a:t>42</a:t>
            </a:fld>
            <a:endParaRPr lang="en-GB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Donachie</a:t>
            </a:r>
            <a:r>
              <a:rPr lang="en-GB" baseline="0" dirty="0" smtClean="0"/>
              <a:t> considered only single </a:t>
            </a:r>
            <a:r>
              <a:rPr lang="en-GB" baseline="0" dirty="0" err="1" smtClean="0"/>
              <a:t>Pomeron</a:t>
            </a:r>
            <a:r>
              <a:rPr lang="en-GB" baseline="0" dirty="0" smtClean="0"/>
              <a:t> exchange, (and secondary </a:t>
            </a:r>
            <a:r>
              <a:rPr lang="en-GB" baseline="0" dirty="0" err="1" smtClean="0"/>
              <a:t>Reggeons</a:t>
            </a:r>
            <a:r>
              <a:rPr lang="en-GB" baseline="0" dirty="0" smtClean="0"/>
              <a:t>, which are not important at high energy) Sigma (tot) ~ </a:t>
            </a:r>
            <a:r>
              <a:rPr lang="en-GB" baseline="0" dirty="0" err="1" smtClean="0"/>
              <a:t>s</a:t>
            </a:r>
            <a:r>
              <a:rPr lang="en-GB" baseline="0" dirty="0" smtClean="0"/>
              <a:t>**0.08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1016-87CB-524E-8282-866F6B9E59B1}" type="slidenum">
              <a:rPr lang="en-GB" smtClean="0"/>
              <a:pPr/>
              <a:t>2</a:t>
            </a:fld>
            <a:endParaRPr lang="en-GB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Sigma = 8 barns  [2micro.b-1 ~ 1.5x10**7</a:t>
            </a:r>
            <a:r>
              <a:rPr lang="en-US" baseline="0" dirty="0" smtClean="0"/>
              <a:t> </a:t>
            </a:r>
            <a:r>
              <a:rPr lang="en-US" dirty="0" smtClean="0"/>
              <a:t>MB events]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1016-87CB-524E-8282-866F6B9E59B1}" type="slidenum">
              <a:rPr lang="en-GB" smtClean="0"/>
              <a:pPr/>
              <a:t>6</a:t>
            </a:fld>
            <a:endParaRPr lang="en-GB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Delivered L; Run for low pileup; input rate 10 kHz, data to tape 1kHz, </a:t>
            </a:r>
            <a:r>
              <a:rPr lang="en-US" dirty="0" err="1" smtClean="0"/>
              <a:t>desd</a:t>
            </a:r>
            <a:r>
              <a:rPr lang="en-US" dirty="0" smtClean="0"/>
              <a:t> time 1 ms; </a:t>
            </a:r>
            <a:r>
              <a:rPr lang="en-US" dirty="0" err="1" smtClean="0"/>
              <a:t>nbunches</a:t>
            </a:r>
            <a:r>
              <a:rPr lang="en-US" dirty="0" smtClean="0"/>
              <a:t> &lt;24; HM ≥ 64 chips in SPD; efficiency: challenge of getting 18 sub detectors working together at the beginning; then TPC trips;</a:t>
            </a:r>
          </a:p>
          <a:p>
            <a:r>
              <a:rPr lang="en-US" dirty="0" smtClean="0"/>
              <a:t>Run duration average ~ 1hour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1016-87CB-524E-8282-866F6B9E59B1}" type="slidenum">
              <a:rPr lang="en-GB" smtClean="0"/>
              <a:pPr/>
              <a:t>7</a:t>
            </a:fld>
            <a:endParaRPr lang="en-GB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On 75% of the time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1016-87CB-524E-8282-866F6B9E59B1}" type="slidenum">
              <a:rPr lang="en-GB" smtClean="0"/>
              <a:pPr/>
              <a:t>8</a:t>
            </a:fld>
            <a:endParaRPr lang="en-GB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Lawrence Livermore National Lab</a:t>
            </a:r>
          </a:p>
          <a:p>
            <a:pPr marL="0" marR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 smtClean="0"/>
              <a:t>Lawrence Berkeley National Lab</a:t>
            </a:r>
          </a:p>
          <a:p>
            <a:endParaRPr lang="en-GB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1016-87CB-524E-8282-866F6B9E59B1}" type="slidenum">
              <a:rPr lang="en-GB" smtClean="0"/>
              <a:pPr/>
              <a:t>9</a:t>
            </a:fld>
            <a:endParaRPr lang="en-GB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Inclusive cross section</a:t>
            </a:r>
            <a:r>
              <a:rPr lang="en-GB" baseline="0" dirty="0" smtClean="0"/>
              <a:t> is </a:t>
            </a:r>
            <a:r>
              <a:rPr lang="en-GB" dirty="0" smtClean="0"/>
              <a:t>related to the </a:t>
            </a:r>
            <a:r>
              <a:rPr lang="en-GB" dirty="0" err="1" smtClean="0"/>
              <a:t>supercricity</a:t>
            </a:r>
            <a:r>
              <a:rPr lang="en-GB" dirty="0" smtClean="0"/>
              <a:t> of </a:t>
            </a:r>
            <a:r>
              <a:rPr lang="en-GB" dirty="0" err="1" smtClean="0"/>
              <a:t>Pomeron</a:t>
            </a:r>
            <a:r>
              <a:rPr lang="en-GB" baseline="0" dirty="0" smtClean="0"/>
              <a:t> (intercept &gt; 1) Delta = </a:t>
            </a:r>
            <a:r>
              <a:rPr lang="en-GB" baseline="0" dirty="0" err="1" smtClean="0"/>
              <a:t>alpha.Pomeron</a:t>
            </a:r>
            <a:r>
              <a:rPr lang="en-GB" baseline="0" dirty="0" smtClean="0"/>
              <a:t> -1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1016-87CB-524E-8282-866F6B9E59B1}" type="slidenum">
              <a:rPr lang="en-GB" smtClean="0"/>
              <a:pPr/>
              <a:t>17</a:t>
            </a:fld>
            <a:endParaRPr lang="en-GB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Gives information about the </a:t>
            </a:r>
            <a:r>
              <a:rPr lang="en-GB" dirty="0" err="1" smtClean="0"/>
              <a:t>partons</a:t>
            </a:r>
            <a:r>
              <a:rPr lang="en-GB" dirty="0" smtClean="0"/>
              <a:t> at two different </a:t>
            </a:r>
            <a:r>
              <a:rPr lang="en-GB" dirty="0" err="1" smtClean="0"/>
              <a:t>x</a:t>
            </a:r>
            <a:r>
              <a:rPr lang="en-GB" dirty="0" smtClean="0"/>
              <a:t> </a:t>
            </a:r>
            <a:r>
              <a:rPr lang="en-GB" dirty="0" err="1" smtClean="0"/>
              <a:t>valus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1016-87CB-524E-8282-866F6B9E59B1}" type="slidenum">
              <a:rPr lang="en-GB" smtClean="0"/>
              <a:pPr/>
              <a:t>18</a:t>
            </a:fld>
            <a:endParaRPr lang="en-GB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GB" dirty="0" err="1" smtClean="0"/>
              <a:t>Ir</a:t>
            </a:r>
            <a:r>
              <a:rPr lang="en-GB" dirty="0" smtClean="0"/>
              <a:t> is looking for Indian that </a:t>
            </a:r>
            <a:r>
              <a:rPr lang="en-GB" dirty="0" err="1" smtClean="0"/>
              <a:t>Colombus</a:t>
            </a:r>
            <a:r>
              <a:rPr lang="en-GB" dirty="0" smtClean="0"/>
              <a:t> discovered America!!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B71016-87CB-524E-8282-866F6B9E59B1}" type="slidenum">
              <a:rPr lang="en-GB" smtClean="0"/>
              <a:pPr/>
              <a:t>19</a:t>
            </a:fld>
            <a:endParaRPr lang="en-GB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6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17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35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5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70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58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0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23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4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227704C-48F6-3946-9CB4-8A83E1FE4D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F410C5-17AE-F540-BFD1-01AADE73FD8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4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1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35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53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70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58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0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23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4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736F63-680D-D545-AF3E-7CA993AE871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383F90-108E-AD46-81EA-2851353FBB0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77" indent="0">
              <a:buNone/>
              <a:defRPr sz="2000" b="1"/>
            </a:lvl2pPr>
            <a:lvl3pPr marL="914353" indent="0">
              <a:buNone/>
              <a:defRPr sz="1800" b="1"/>
            </a:lvl3pPr>
            <a:lvl4pPr marL="1371530" indent="0">
              <a:buNone/>
              <a:defRPr sz="1600" b="1"/>
            </a:lvl4pPr>
            <a:lvl5pPr marL="1828706" indent="0">
              <a:buNone/>
              <a:defRPr sz="1600" b="1"/>
            </a:lvl5pPr>
            <a:lvl6pPr marL="2285883" indent="0">
              <a:buNone/>
              <a:defRPr sz="1600" b="1"/>
            </a:lvl6pPr>
            <a:lvl7pPr marL="2743060" indent="0">
              <a:buNone/>
              <a:defRPr sz="1600" b="1"/>
            </a:lvl7pPr>
            <a:lvl8pPr marL="3200236" indent="0">
              <a:buNone/>
              <a:defRPr sz="1600" b="1"/>
            </a:lvl8pPr>
            <a:lvl9pPr marL="3657413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A665AD-915A-A048-901E-DE8FF030AA9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B2B0C0F-790E-3A4A-A90D-AB74D3A032E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6CCB6A0-905E-4C4C-9904-963A1280A6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1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1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4AEDD3-9C51-2847-AAF4-1453C355CB7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77" indent="0">
              <a:buNone/>
              <a:defRPr sz="2800"/>
            </a:lvl2pPr>
            <a:lvl3pPr marL="914353" indent="0">
              <a:buNone/>
              <a:defRPr sz="2400"/>
            </a:lvl3pPr>
            <a:lvl4pPr marL="1371530" indent="0">
              <a:buNone/>
              <a:defRPr sz="2000"/>
            </a:lvl4pPr>
            <a:lvl5pPr marL="1828706" indent="0">
              <a:buNone/>
              <a:defRPr sz="2000"/>
            </a:lvl5pPr>
            <a:lvl6pPr marL="2285883" indent="0">
              <a:buNone/>
              <a:defRPr sz="2000"/>
            </a:lvl6pPr>
            <a:lvl7pPr marL="2743060" indent="0">
              <a:buNone/>
              <a:defRPr sz="2000"/>
            </a:lvl7pPr>
            <a:lvl8pPr marL="3200236" indent="0">
              <a:buNone/>
              <a:defRPr sz="2000"/>
            </a:lvl8pPr>
            <a:lvl9pPr marL="3657413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177" indent="0">
              <a:buNone/>
              <a:defRPr sz="1200"/>
            </a:lvl2pPr>
            <a:lvl3pPr marL="914353" indent="0">
              <a:buNone/>
              <a:defRPr sz="1000"/>
            </a:lvl3pPr>
            <a:lvl4pPr marL="1371530" indent="0">
              <a:buNone/>
              <a:defRPr sz="900"/>
            </a:lvl4pPr>
            <a:lvl5pPr marL="1828706" indent="0">
              <a:buNone/>
              <a:defRPr sz="900"/>
            </a:lvl5pPr>
            <a:lvl6pPr marL="2285883" indent="0">
              <a:buNone/>
              <a:defRPr sz="900"/>
            </a:lvl6pPr>
            <a:lvl7pPr marL="2743060" indent="0">
              <a:buNone/>
              <a:defRPr sz="900"/>
            </a:lvl7pPr>
            <a:lvl8pPr marL="3200236" indent="0">
              <a:buNone/>
              <a:defRPr sz="900"/>
            </a:lvl8pPr>
            <a:lvl9pPr marL="3657413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E7F91-62AF-3340-B1C8-5C60EEF387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B0C40C-F97E-B748-B17F-37AC2E52D2A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9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9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A9E3E99-A65C-AD47-B07B-F2CBC48B270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852295-4E36-2E47-A2CA-6056C7AE9D2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3978BF7-6538-3F49-A852-C31DD8D5C5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A1C5C5-40BC-4C48-97A7-788182A3E9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1172F9-ADF1-9D40-BFB4-2AFCDBAB7DD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9AA6E9C-60EF-8C4D-9A7A-14B658E5DDA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4DE0CA3-AFD4-A149-ABBF-79A605B13A1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80F4C82-ACE6-6943-A585-ABCCB0B21B7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0C70A08-F7F0-1847-B99B-3D1E35860BD9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81B9364-A50B-2D42-8351-A71EAEF9DF38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E45BFF-80AB-9E4F-93AA-A9D89BE19E7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301B618-99BF-DD46-9B0B-65E14C5DE07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FAC049-46DE-2A44-8512-EC6CAE22749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0BB2BED-008C-2F41-9E37-AD9B5F338E7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E73FDB8-E9E1-234C-A36F-DB38604AD89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FA44C5F-50D1-7043-96A1-E2D458B5495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0E5D58A-8D49-4E4E-82E0-2CA73A16CDB1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7C70691-51CB-6340-9697-7E01BD905965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6A0F666-F495-E145-933B-F8108B353F5E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5FAD8F1-4B21-5A4E-BE19-8647DE201546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GB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FD6D2CF-F7FD-0648-8EE5-1F740FFA33F4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0DC6594-FB00-4D41-9B1A-E78EEAA87A6F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A33A18-3AD5-D04D-AFFF-2C37D9E569CB}" type="slidenum">
              <a:rPr lang="en-GB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‹#›</a:t>
            </a:fld>
            <a:endParaRPr lang="en-GB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4" Type="http://schemas.openxmlformats.org/officeDocument/2006/relationships/slideLayout" Target="../slideLayouts/slideLayout4.xml"/><Relationship Id="rId10" Type="http://schemas.openxmlformats.org/officeDocument/2006/relationships/slideLayout" Target="../slideLayouts/slideLayout10.xml"/><Relationship Id="rId5" Type="http://schemas.openxmlformats.org/officeDocument/2006/relationships/slideLayout" Target="../slideLayouts/slideLayout5.xml"/><Relationship Id="rId7" Type="http://schemas.openxmlformats.org/officeDocument/2006/relationships/slideLayout" Target="../slideLayouts/slideLayout7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9" Type="http://schemas.openxmlformats.org/officeDocument/2006/relationships/slideLayout" Target="../slideLayouts/slideLayout9.xml"/><Relationship Id="rId3" Type="http://schemas.openxmlformats.org/officeDocument/2006/relationships/slideLayout" Target="../slideLayouts/slideLayout3.xml"/><Relationship Id="rId6" Type="http://schemas.openxmlformats.org/officeDocument/2006/relationships/slideLayout" Target="../slideLayouts/slideLayout6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4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21.xml"/><Relationship Id="rId5" Type="http://schemas.openxmlformats.org/officeDocument/2006/relationships/slideLayout" Target="../slideLayouts/slideLayout16.xml"/><Relationship Id="rId7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2.xml"/><Relationship Id="rId1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3.xml"/><Relationship Id="rId9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32.xml"/><Relationship Id="rId5" Type="http://schemas.openxmlformats.org/officeDocument/2006/relationships/slideLayout" Target="../slideLayouts/slideLayout27.xml"/><Relationship Id="rId7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3.xml"/><Relationship Id="rId2" Type="http://schemas.openxmlformats.org/officeDocument/2006/relationships/slideLayout" Target="../slideLayouts/slideLayout24.xml"/><Relationship Id="rId9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5.xml"/><Relationship Id="rId6" Type="http://schemas.openxmlformats.org/officeDocument/2006/relationships/slideLayout" Target="../slideLayouts/slideLayout28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4" Type="http://schemas.openxmlformats.org/officeDocument/2006/relationships/slideLayout" Target="../slideLayouts/slideLayout37.xml"/><Relationship Id="rId10" Type="http://schemas.openxmlformats.org/officeDocument/2006/relationships/slideLayout" Target="../slideLayouts/slideLayout43.xml"/><Relationship Id="rId5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4.xml"/><Relationship Id="rId12" Type="http://schemas.openxmlformats.org/officeDocument/2006/relationships/theme" Target="../theme/theme4.xml"/><Relationship Id="rId1" Type="http://schemas.openxmlformats.org/officeDocument/2006/relationships/slideLayout" Target="../slideLayouts/slideLayout34.xml"/><Relationship Id="rId2" Type="http://schemas.openxmlformats.org/officeDocument/2006/relationships/slideLayout" Target="../slideLayouts/slideLayout35.xml"/><Relationship Id="rId9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6.xml"/><Relationship Id="rId6" Type="http://schemas.openxmlformats.org/officeDocument/2006/relationships/slideLayout" Target="../slideLayouts/slideLayout3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4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54.xml"/><Relationship Id="rId5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5.xml"/><Relationship Id="rId12" Type="http://schemas.openxmlformats.org/officeDocument/2006/relationships/theme" Target="../theme/theme5.xml"/><Relationship Id="rId1" Type="http://schemas.openxmlformats.org/officeDocument/2006/relationships/slideLayout" Target="../slideLayouts/slideLayout45.xml"/><Relationship Id="rId2" Type="http://schemas.openxmlformats.org/officeDocument/2006/relationships/slideLayout" Target="../slideLayouts/slideLayout46.xml"/><Relationship Id="rId9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9D92910-B774-7C4A-819C-14A558DC8230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Placeholder 1"/>
          <p:cNvSpPr>
            <a:spLocks noGrp="1"/>
          </p:cNvSpPr>
          <p:nvPr>
            <p:ph type="title"/>
          </p:nvPr>
        </p:nvSpPr>
        <p:spPr bwMode="auto">
          <a:xfrm>
            <a:off x="457647" y="274588"/>
            <a:ext cx="8228707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3315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647" y="1600647"/>
            <a:ext cx="8228707" cy="45251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35" tIns="45718" rIns="91435" bIns="4571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647" y="6356821"/>
            <a:ext cx="2133079" cy="365001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defRPr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75" y="6356821"/>
            <a:ext cx="2895451" cy="365001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defRPr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75" y="6356821"/>
            <a:ext cx="2133079" cy="365001"/>
          </a:xfrm>
          <a:prstGeom prst="rect">
            <a:avLst/>
          </a:prstGeom>
        </p:spPr>
        <p:txBody>
          <a:bodyPr vert="horz" lIns="91435" tIns="45718" rIns="91435" bIns="45718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ea typeface="ヒラギノ角ゴ ProN W3" charset="-128"/>
                <a:cs typeface="ヒラギノ角ゴ ProN W3" charset="-128"/>
                <a:sym typeface="Arial" charset="0"/>
              </a:defRPr>
            </a:lvl1pPr>
          </a:lstStyle>
          <a:p>
            <a:pPr>
              <a:defRPr/>
            </a:pPr>
            <a:fld id="{98B0A954-C4F7-7A49-A400-DCD02E26191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dt="0"/>
  <p:txStyles>
    <p:titleStyle>
      <a:lvl1pPr algn="ctr" defTabSz="456514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charset="-128"/>
          <a:cs typeface="ＭＳ Ｐゴシック" charset="-128"/>
        </a:defRPr>
      </a:lvl1pPr>
      <a:lvl2pPr algn="ctr" defTabSz="45651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2pPr>
      <a:lvl3pPr algn="ctr" defTabSz="45651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3pPr>
      <a:lvl4pPr algn="ctr" defTabSz="45651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4pPr>
      <a:lvl5pPr algn="ctr" defTabSz="456514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5pPr>
      <a:lvl6pPr marL="321457" algn="ctr" defTabSz="45651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6pPr>
      <a:lvl7pPr marL="642915" algn="ctr" defTabSz="45651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7pPr>
      <a:lvl8pPr marL="964372" algn="ctr" defTabSz="45651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8pPr>
      <a:lvl9pPr marL="1285829" algn="ctr" defTabSz="456514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42665" indent="-342665" algn="l" defTabSz="456514" rtl="0" eaLnBrk="0" fontAlgn="base" hangingPunct="0">
        <a:spcBef>
          <a:spcPct val="20000"/>
        </a:spcBef>
        <a:spcAft>
          <a:spcPct val="0"/>
        </a:spcAft>
        <a:buFont typeface="Arial" pitchFamily="63" charset="0"/>
        <a:buChar char="•"/>
        <a:defRPr sz="3200" kern="1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254" indent="-284624" algn="l" defTabSz="456514" rtl="0" eaLnBrk="0" fontAlgn="base" hangingPunct="0">
        <a:spcBef>
          <a:spcPct val="20000"/>
        </a:spcBef>
        <a:spcAft>
          <a:spcPct val="0"/>
        </a:spcAft>
        <a:buFont typeface="Arial" pitchFamily="63" charset="0"/>
        <a:buChar char="–"/>
        <a:defRPr sz="2800" kern="1200">
          <a:solidFill>
            <a:schemeClr val="tx1"/>
          </a:solidFill>
          <a:latin typeface="+mn-lt"/>
          <a:ea typeface="ＭＳ Ｐゴシック" charset="-128"/>
          <a:cs typeface="+mn-cs"/>
        </a:defRPr>
      </a:lvl2pPr>
      <a:lvl3pPr marL="1141844" indent="-227699" algn="l" defTabSz="456514" rtl="0" eaLnBrk="0" fontAlgn="base" hangingPunct="0">
        <a:spcBef>
          <a:spcPct val="20000"/>
        </a:spcBef>
        <a:spcAft>
          <a:spcPct val="0"/>
        </a:spcAft>
        <a:buFont typeface="Arial" pitchFamily="63" charset="0"/>
        <a:buChar char="•"/>
        <a:defRPr sz="2400" kern="1200">
          <a:solidFill>
            <a:schemeClr val="tx1"/>
          </a:solidFill>
          <a:latin typeface="+mn-lt"/>
          <a:ea typeface="ＭＳ Ｐゴシック" charset="-128"/>
          <a:cs typeface="+mn-cs"/>
        </a:defRPr>
      </a:lvl3pPr>
      <a:lvl4pPr marL="1599474" indent="-227699" algn="l" defTabSz="456514" rtl="0" eaLnBrk="0" fontAlgn="base" hangingPunct="0">
        <a:spcBef>
          <a:spcPct val="20000"/>
        </a:spcBef>
        <a:spcAft>
          <a:spcPct val="0"/>
        </a:spcAft>
        <a:buFont typeface="Arial" pitchFamily="63" charset="0"/>
        <a:buChar char="–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4pPr>
      <a:lvl5pPr marL="2057104" indent="-227699" algn="l" defTabSz="456514" rtl="0" eaLnBrk="0" fontAlgn="base" hangingPunct="0">
        <a:spcBef>
          <a:spcPct val="20000"/>
        </a:spcBef>
        <a:spcAft>
          <a:spcPct val="0"/>
        </a:spcAft>
        <a:buFont typeface="Arial" pitchFamily="63" charset="0"/>
        <a:buChar char="»"/>
        <a:defRPr sz="2000" kern="1200">
          <a:solidFill>
            <a:schemeClr val="tx1"/>
          </a:solidFill>
          <a:latin typeface="+mn-lt"/>
          <a:ea typeface="ＭＳ Ｐゴシック" charset="-128"/>
          <a:cs typeface="+mn-cs"/>
        </a:defRPr>
      </a:lvl5pPr>
      <a:lvl6pPr marL="251447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648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825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001" indent="-228588" algn="l" defTabSz="457177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77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5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3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0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88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060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236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413" algn="l" defTabSz="4571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9/21/10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 smtClean="0">
                <a:solidFill>
                  <a:srgbClr val="898989"/>
                </a:solidFill>
                <a:latin typeface="Arial" charset="0"/>
              </a:defRPr>
            </a:lvl1pPr>
          </a:lstStyle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4C554656-A3BE-8B43-92CB-0FDC5AE5FB5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hd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ＭＳ Ｐゴシック" pitchFamily="63" charset="-128"/>
          <a:cs typeface="ＭＳ Ｐゴシック" pitchFamily="63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63" charset="-128"/>
          <a:cs typeface="ＭＳ Ｐゴシック" pitchFamily="63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63" charset="-128"/>
          <a:cs typeface="ＭＳ Ｐゴシック" pitchFamily="63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63" charset="-128"/>
          <a:cs typeface="ＭＳ Ｐゴシック" pitchFamily="63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  <a:ea typeface="ＭＳ Ｐゴシック" pitchFamily="63" charset="-128"/>
          <a:cs typeface="ＭＳ Ｐゴシック" pitchFamily="63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itchFamily="63" charset="0"/>
        <a:buChar char="•"/>
        <a:defRPr sz="3200" kern="1200">
          <a:solidFill>
            <a:schemeClr val="tx1"/>
          </a:solidFill>
          <a:latin typeface="+mn-lt"/>
          <a:ea typeface="ＭＳ Ｐゴシック" pitchFamily="63" charset="-128"/>
          <a:cs typeface="ＭＳ Ｐゴシック" pitchFamily="63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itchFamily="63" charset="0"/>
        <a:buChar char="–"/>
        <a:defRPr sz="2800" kern="1200">
          <a:solidFill>
            <a:schemeClr val="tx1"/>
          </a:solidFill>
          <a:latin typeface="+mn-lt"/>
          <a:ea typeface="ＭＳ Ｐゴシック" pitchFamily="63" charset="-128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itchFamily="63" charset="0"/>
        <a:buChar char="•"/>
        <a:defRPr sz="2400" kern="1200">
          <a:solidFill>
            <a:schemeClr val="tx1"/>
          </a:solidFill>
          <a:latin typeface="+mn-lt"/>
          <a:ea typeface="ＭＳ Ｐゴシック" pitchFamily="63" charset="-128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itchFamily="63" charset="0"/>
        <a:buChar char="–"/>
        <a:defRPr sz="2000" kern="1200">
          <a:solidFill>
            <a:schemeClr val="tx1"/>
          </a:solidFill>
          <a:latin typeface="+mn-lt"/>
          <a:ea typeface="ＭＳ Ｐゴシック" pitchFamily="63" charset="-128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itchFamily="63" charset="0"/>
        <a:buChar char="»"/>
        <a:defRPr sz="2000" kern="1200">
          <a:solidFill>
            <a:schemeClr val="tx1"/>
          </a:solidFill>
          <a:latin typeface="+mn-lt"/>
          <a:ea typeface="ＭＳ Ｐゴシック" pitchFamily="63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>
              <a:defRPr sz="1200">
                <a:solidFill>
                  <a:srgbClr val="898989"/>
                </a:solidFill>
                <a:latin typeface="Calibri" pitchFamily="-111" charset="0"/>
              </a:defRPr>
            </a:lvl1pPr>
          </a:lstStyle>
          <a:p>
            <a:r>
              <a:rPr lang="en-US" smtClean="0"/>
              <a:t>9/21/10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>
              <a:defRPr sz="1200">
                <a:solidFill>
                  <a:srgbClr val="898989"/>
                </a:solidFill>
                <a:latin typeface="Calibri" pitchFamily="-111" charset="0"/>
              </a:defRPr>
            </a:lvl1pPr>
          </a:lstStyle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596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898989"/>
                </a:solidFill>
                <a:latin typeface="Calibri" pitchFamily="-111" charset="0"/>
              </a:defRPr>
            </a:lvl1pPr>
          </a:lstStyle>
          <a:p>
            <a:fld id="{006045EE-CB07-624E-9583-14453968EA52}" type="slidenum">
              <a:rPr lang="en-GB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hdr="0" dt="0"/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11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itchFamily="-111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itchFamily="-111" charset="0"/>
        <a:buChar char="–"/>
        <a:defRPr sz="28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itchFamily="-111" charset="0"/>
        <a:buChar char="•"/>
        <a:defRPr sz="24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itchFamily="-111" charset="0"/>
        <a:buChar char="–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itchFamily="-111" charset="0"/>
        <a:buChar char="»"/>
        <a:defRPr sz="2000" kern="1200">
          <a:solidFill>
            <a:schemeClr val="tx1"/>
          </a:solidFill>
          <a:latin typeface="+mn-lt"/>
          <a:ea typeface="ＭＳ Ｐゴシック" pitchFamily="-111" charset="-128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algn="l"/>
            <a:r>
              <a:rPr lang="en-US" smtClean="0"/>
              <a:t>jpr/Mexico/sept.2010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F7EEEA-6A0A-B345-A6AD-4F1E29E28C86}" type="slidenum">
              <a:rPr lang="en-GB" smtClean="0"/>
              <a:pPr/>
              <a:t>‹#›</a:t>
            </a:fld>
            <a:endParaRPr lang="en-GB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3" Type="http://schemas.openxmlformats.org/officeDocument/2006/relationships/image" Target="../media/image19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3" Type="http://schemas.openxmlformats.org/officeDocument/2006/relationships/oleObject" Target="../embeddings/Microsoft_Equation2.bin"/><Relationship Id="rId1" Type="http://schemas.openxmlformats.org/officeDocument/2006/relationships/vmlDrawing" Target="../drawings/vmlDrawing4.v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4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3" Type="http://schemas.openxmlformats.org/officeDocument/2006/relationships/image" Target="../media/image23.png"/><Relationship Id="rId1" Type="http://schemas.openxmlformats.org/officeDocument/2006/relationships/slideLayout" Target="../slideLayouts/slideLayout4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4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46.xml"/></Relationships>
</file>

<file path=ppt/slides/_rels/slide16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4.bin"/><Relationship Id="rId4" Type="http://schemas.openxmlformats.org/officeDocument/2006/relationships/image" Target="../media/image29.wmf"/><Relationship Id="rId1" Type="http://schemas.openxmlformats.org/officeDocument/2006/relationships/vmlDrawing" Target="../drawings/vmlDrawing5.vml"/><Relationship Id="rId2" Type="http://schemas.openxmlformats.org/officeDocument/2006/relationships/slideLayout" Target="../slideLayouts/slideLayout46.xml"/><Relationship Id="rId3" Type="http://schemas.openxmlformats.org/officeDocument/2006/relationships/image" Target="../media/image28.wmf"/><Relationship Id="rId5" Type="http://schemas.openxmlformats.org/officeDocument/2006/relationships/oleObject" Target="../embeddings/Microsoft_Equation3.bin"/></Relationships>
</file>

<file path=ppt/slides/_rels/slide17.xml.rels><?xml version="1.0" encoding="UTF-8" standalone="yes"?>
<Relationships xmlns="http://schemas.openxmlformats.org/package/2006/relationships"><Relationship Id="rId4" Type="http://schemas.openxmlformats.org/officeDocument/2006/relationships/image" Target="../media/image31.png"/><Relationship Id="rId5" Type="http://schemas.openxmlformats.org/officeDocument/2006/relationships/image" Target="../media/image32.pdf"/><Relationship Id="rId7" Type="http://schemas.openxmlformats.org/officeDocument/2006/relationships/image" Target="../media/image34.gif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0.pdf"/><Relationship Id="rId6" Type="http://schemas.openxmlformats.org/officeDocument/2006/relationships/image" Target="../media/image33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image" Target="../media/image36.pdf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5.png"/><Relationship Id="rId5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3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image" Target="../media/image40.pdf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38.pdf"/><Relationship Id="rId3" Type="http://schemas.openxmlformats.org/officeDocument/2006/relationships/image" Target="../media/image39.png"/><Relationship Id="rId5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wmf"/><Relationship Id="rId3" Type="http://schemas.openxmlformats.org/officeDocument/2006/relationships/image" Target="../media/image43.wmf"/><Relationship Id="rId1" Type="http://schemas.openxmlformats.org/officeDocument/2006/relationships/slideLayout" Target="../slideLayouts/slideLayout4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wmf"/><Relationship Id="rId1" Type="http://schemas.openxmlformats.org/officeDocument/2006/relationships/slideLayout" Target="../slideLayouts/slideLayout46.xml"/></Relationships>
</file>

<file path=ppt/slides/_rels/slide23.xml.rels><?xml version="1.0" encoding="UTF-8" standalone="yes"?>
<Relationships xmlns="http://schemas.openxmlformats.org/package/2006/relationships"><Relationship Id="rId6" Type="http://schemas.openxmlformats.org/officeDocument/2006/relationships/image" Target="../media/image49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5.png"/><Relationship Id="rId3" Type="http://schemas.openxmlformats.org/officeDocument/2006/relationships/image" Target="../media/image46.pdf"/><Relationship Id="rId5" Type="http://schemas.openxmlformats.org/officeDocument/2006/relationships/image" Target="../media/image48.pdf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wmf"/><Relationship Id="rId3" Type="http://schemas.openxmlformats.org/officeDocument/2006/relationships/image" Target="../media/image51.wmf"/><Relationship Id="rId1" Type="http://schemas.openxmlformats.org/officeDocument/2006/relationships/slideLayout" Target="../slideLayouts/slideLayout46.xml"/></Relationships>
</file>

<file path=ppt/slides/_rels/slide25.xml.rels><?xml version="1.0" encoding="UTF-8" standalone="yes"?>
<Relationships xmlns="http://schemas.openxmlformats.org/package/2006/relationships"><Relationship Id="rId4" Type="http://schemas.openxmlformats.org/officeDocument/2006/relationships/image" Target="../media/image53.wmf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52.png"/></Relationships>
</file>

<file path=ppt/slides/_rels/slide26.xml.rels><?xml version="1.0" encoding="UTF-8" standalone="yes"?>
<Relationships xmlns="http://schemas.openxmlformats.org/package/2006/relationships"><Relationship Id="rId4" Type="http://schemas.openxmlformats.org/officeDocument/2006/relationships/image" Target="../media/image56.png"/><Relationship Id="rId5" Type="http://schemas.openxmlformats.org/officeDocument/2006/relationships/image" Target="../media/image57.png"/><Relationship Id="rId7" Type="http://schemas.openxmlformats.org/officeDocument/2006/relationships/image" Target="../media/image58.png"/><Relationship Id="rId1" Type="http://schemas.openxmlformats.org/officeDocument/2006/relationships/vmlDrawing" Target="../drawings/vmlDrawing6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55.png"/><Relationship Id="rId6" Type="http://schemas.openxmlformats.org/officeDocument/2006/relationships/oleObject" Target="../embeddings/Microsoft_Equation5.bin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3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6.bin"/><Relationship Id="rId1" Type="http://schemas.openxmlformats.org/officeDocument/2006/relationships/vmlDrawing" Target="../drawings/vmlDrawing7.vml"/><Relationship Id="rId2" Type="http://schemas.openxmlformats.org/officeDocument/2006/relationships/slideLayout" Target="../slideLayouts/slideLayout2.xml"/><Relationship Id="rId3" Type="http://schemas.openxmlformats.org/officeDocument/2006/relationships/image" Target="../media/image63.png"/></Relationships>
</file>

<file path=ppt/slides/_rels/slide3.xml.rels><?xml version="1.0" encoding="UTF-8" standalone="yes"?>
<Relationships xmlns="http://schemas.openxmlformats.org/package/2006/relationships"><Relationship Id="rId4" Type="http://schemas.openxmlformats.org/officeDocument/2006/relationships/image" Target="../media/image6.jpe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4.png"/><Relationship Id="rId3" Type="http://schemas.openxmlformats.org/officeDocument/2006/relationships/image" Target="../media/image5.png"/><Relationship Id="rId5" Type="http://schemas.openxmlformats.org/officeDocument/2006/relationships/image" Target="../media/image7.jpe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3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4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6.png"/><Relationship Id="rId3" Type="http://schemas.openxmlformats.org/officeDocument/2006/relationships/image" Target="../media/image67.png"/><Relationship Id="rId5" Type="http://schemas.openxmlformats.org/officeDocument/2006/relationships/image" Target="../media/image69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0.png"/><Relationship Id="rId3" Type="http://schemas.openxmlformats.org/officeDocument/2006/relationships/image" Target="../media/image71.png"/><Relationship Id="rId1" Type="http://schemas.openxmlformats.org/officeDocument/2006/relationships/slideLayout" Target="../slideLayouts/slideLayout46.xml"/></Relationships>
</file>

<file path=ppt/slides/_rels/slide33.xml.rels><?xml version="1.0" encoding="UTF-8" standalone="yes"?>
<Relationships xmlns="http://schemas.openxmlformats.org/package/2006/relationships"><Relationship Id="rId4" Type="http://schemas.openxmlformats.org/officeDocument/2006/relationships/image" Target="../media/image73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72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46.xml"/></Relationships>
</file>

<file path=ppt/slides/_rels/slide35.xml.rels><?xml version="1.0" encoding="UTF-8" standalone="yes"?>
<Relationships xmlns="http://schemas.openxmlformats.org/package/2006/relationships"><Relationship Id="rId4" Type="http://schemas.openxmlformats.org/officeDocument/2006/relationships/image" Target="../media/image77.jpe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75.pdf"/><Relationship Id="rId3" Type="http://schemas.openxmlformats.org/officeDocument/2006/relationships/image" Target="../media/image7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4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46.xml"/></Relationships>
</file>

<file path=ppt/slides/_rels/slide38.xml.rels><?xml version="1.0" encoding="UTF-8" standalone="yes"?>
<Relationships xmlns="http://schemas.openxmlformats.org/package/2006/relationships"><Relationship Id="rId4" Type="http://schemas.openxmlformats.org/officeDocument/2006/relationships/image" Target="../media/image82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80.png"/><Relationship Id="rId3" Type="http://schemas.openxmlformats.org/officeDocument/2006/relationships/image" Target="../media/image81.png"/><Relationship Id="rId5" Type="http://schemas.openxmlformats.org/officeDocument/2006/relationships/image" Target="../media/image83.pn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4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1.bin"/><Relationship Id="rId1" Type="http://schemas.openxmlformats.org/officeDocument/2006/relationships/vmlDrawing" Target="../drawings/vmlDrawing1.vml"/></Relationships>
</file>

<file path=ppt/slides/_rels/slide40.xml.rels><?xml version="1.0" encoding="UTF-8" standalone="yes"?>
<Relationships xmlns="http://schemas.openxmlformats.org/package/2006/relationships"><Relationship Id="rId4" Type="http://schemas.openxmlformats.org/officeDocument/2006/relationships/image" Target="../media/image87.png"/><Relationship Id="rId5" Type="http://schemas.openxmlformats.org/officeDocument/2006/relationships/image" Target="../media/image88.png"/><Relationship Id="rId7" Type="http://schemas.openxmlformats.org/officeDocument/2006/relationships/image" Target="../media/image90.png"/><Relationship Id="rId1" Type="http://schemas.openxmlformats.org/officeDocument/2006/relationships/slideLayout" Target="../slideLayouts/slideLayout39.xml"/><Relationship Id="rId2" Type="http://schemas.openxmlformats.org/officeDocument/2006/relationships/image" Target="../media/image85.png"/><Relationship Id="rId3" Type="http://schemas.openxmlformats.org/officeDocument/2006/relationships/image" Target="../media/image86.png"/><Relationship Id="rId6" Type="http://schemas.openxmlformats.org/officeDocument/2006/relationships/image" Target="../media/image89.png"/></Relationships>
</file>

<file path=ppt/slides/_rels/slide41.xml.rels><?xml version="1.0" encoding="UTF-8" standalone="yes"?>
<Relationships xmlns="http://schemas.openxmlformats.org/package/2006/relationships"><Relationship Id="rId6" Type="http://schemas.openxmlformats.org/officeDocument/2006/relationships/image" Target="../media/image94.png"/><Relationship Id="rId4" Type="http://schemas.openxmlformats.org/officeDocument/2006/relationships/image" Target="../media/image92.png"/><Relationship Id="rId1" Type="http://schemas.openxmlformats.org/officeDocument/2006/relationships/slideLayout" Target="../slideLayouts/slideLayout46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91.png"/><Relationship Id="rId5" Type="http://schemas.openxmlformats.org/officeDocument/2006/relationships/image" Target="../media/image93.wmf"/></Relationships>
</file>

<file path=ppt/slides/_rels/slide42.xml.rels><?xml version="1.0" encoding="UTF-8" standalone="yes"?>
<Relationships xmlns="http://schemas.openxmlformats.org/package/2006/relationships"><Relationship Id="rId6" Type="http://schemas.openxmlformats.org/officeDocument/2006/relationships/oleObject" Target="../embeddings/Microsoft_Equation7.bin"/><Relationship Id="rId4" Type="http://schemas.openxmlformats.org/officeDocument/2006/relationships/image" Target="../media/image96.wmf"/><Relationship Id="rId1" Type="http://schemas.openxmlformats.org/officeDocument/2006/relationships/vmlDrawing" Target="../drawings/vmlDrawing8.vml"/><Relationship Id="rId2" Type="http://schemas.openxmlformats.org/officeDocument/2006/relationships/slideLayout" Target="../slideLayouts/slideLayout46.xml"/><Relationship Id="rId3" Type="http://schemas.openxmlformats.org/officeDocument/2006/relationships/notesSlide" Target="../notesSlides/notesSlide13.xml"/><Relationship Id="rId5" Type="http://schemas.openxmlformats.org/officeDocument/2006/relationships/image" Target="../media/image97.wmf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6.xml"/><Relationship Id="rId3" Type="http://schemas.openxmlformats.org/officeDocument/2006/relationships/oleObject" Target="../embeddings/Microsoft_Equation8.bin"/><Relationship Id="rId1" Type="http://schemas.openxmlformats.org/officeDocument/2006/relationships/vmlDrawing" Target="../drawings/vmlDrawing9.vml"/></Relationships>
</file>

<file path=ppt/slides/_rels/slide44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1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99.png"/><Relationship Id="rId3" Type="http://schemas.openxmlformats.org/officeDocument/2006/relationships/image" Target="../media/image100.png"/></Relationships>
</file>

<file path=ppt/slides/_rels/slide45.xml.rels><?xml version="1.0" encoding="UTF-8" standalone="yes"?>
<Relationships xmlns="http://schemas.openxmlformats.org/package/2006/relationships"><Relationship Id="rId4" Type="http://schemas.openxmlformats.org/officeDocument/2006/relationships/image" Target="../media/image104.png"/><Relationship Id="rId1" Type="http://schemas.openxmlformats.org/officeDocument/2006/relationships/slideLayout" Target="../slideLayouts/slideLayout46.xml"/><Relationship Id="rId2" Type="http://schemas.openxmlformats.org/officeDocument/2006/relationships/image" Target="../media/image102.png"/><Relationship Id="rId3" Type="http://schemas.openxmlformats.org/officeDocument/2006/relationships/image" Target="../media/image103.wmf"/><Relationship Id="rId5" Type="http://schemas.openxmlformats.org/officeDocument/2006/relationships/image" Target="../media/image105.wmf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4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3" Type="http://schemas.openxmlformats.org/officeDocument/2006/relationships/image" Target="../media/image108.png"/><Relationship Id="rId1" Type="http://schemas.openxmlformats.org/officeDocument/2006/relationships/slideLayout" Target="../slideLayouts/slideLayout46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3" Type="http://schemas.openxmlformats.org/officeDocument/2006/relationships/oleObject" Target="../embeddings/oleObject2.bin"/><Relationship Id="rId1" Type="http://schemas.openxmlformats.org/officeDocument/2006/relationships/vmlDrawing" Target="../drawings/vmlDrawing2.vml"/></Relationships>
</file>

<file path=ppt/slides/_rels/slide6.xml.rels><?xml version="1.0" encoding="UTF-8" standalone="yes"?>
<Relationships xmlns="http://schemas.openxmlformats.org/package/2006/relationships"><Relationship Id="rId4" Type="http://schemas.openxmlformats.org/officeDocument/2006/relationships/oleObject" Target="../embeddings/Microsoft_Equation1.bin"/><Relationship Id="rId1" Type="http://schemas.openxmlformats.org/officeDocument/2006/relationships/vmlDrawing" Target="../drawings/vmlDrawing3.vml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3.xml"/></Relationships>
</file>

<file path=ppt/slides/_rels/slide7.xml.rels><?xml version="1.0" encoding="UTF-8" standalone="yes"?>
<Relationships xmlns="http://schemas.openxmlformats.org/package/2006/relationships"><Relationship Id="rId4" Type="http://schemas.openxmlformats.org/officeDocument/2006/relationships/image" Target="../media/image11.png"/><Relationship Id="rId1" Type="http://schemas.openxmlformats.org/officeDocument/2006/relationships/slideLayout" Target="../slideLayouts/slideLayout37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0.png"/><Relationship Id="rId5" Type="http://schemas.openxmlformats.org/officeDocument/2006/relationships/image" Target="../media/image12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3.png"/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6" Type="http://schemas.openxmlformats.org/officeDocument/2006/relationships/image" Target="../media/image17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4.jpeg"/><Relationship Id="rId5" Type="http://schemas.openxmlformats.org/officeDocument/2006/relationships/image" Target="../media/image16.jpe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GB" dirty="0" smtClean="0"/>
              <a:t>ALICE Status Report</a:t>
            </a:r>
            <a:endParaRPr lang="en-GB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/>
          <a:p>
            <a:r>
              <a:rPr lang="en-GB" dirty="0" smtClean="0"/>
              <a:t>Jean-Pierre </a:t>
            </a:r>
            <a:r>
              <a:rPr lang="en-GB" dirty="0" err="1" smtClean="0"/>
              <a:t>Revol</a:t>
            </a:r>
            <a:endParaRPr lang="en-GB" dirty="0" smtClean="0"/>
          </a:p>
          <a:p>
            <a:r>
              <a:rPr lang="en-GB" dirty="0" smtClean="0"/>
              <a:t>CERN</a:t>
            </a:r>
          </a:p>
        </p:txBody>
      </p:sp>
      <p:pic>
        <p:nvPicPr>
          <p:cNvPr id="5" name="Picture 4" descr="Picture 34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137400" cy="6831823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17500" y="1828800"/>
            <a:ext cx="7137400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6600" b="1" dirty="0" smtClean="0">
                <a:solidFill>
                  <a:srgbClr val="0000FF"/>
                </a:solidFill>
              </a:rPr>
              <a:t>Proton-Proton Physics</a:t>
            </a:r>
          </a:p>
          <a:p>
            <a:pPr algn="ctr"/>
            <a:r>
              <a:rPr lang="en-GB" sz="6600" b="1" dirty="0" smtClean="0">
                <a:solidFill>
                  <a:srgbClr val="0000FF"/>
                </a:solidFill>
              </a:rPr>
              <a:t>with ALICE</a:t>
            </a:r>
            <a:endParaRPr lang="en-GB" sz="6600" b="1" dirty="0">
              <a:solidFill>
                <a:srgbClr val="0000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896100" y="5098177"/>
            <a:ext cx="2311400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b="1" dirty="0" smtClean="0"/>
              <a:t>Fifth Workshop on High </a:t>
            </a:r>
            <a:r>
              <a:rPr lang="en-GB" b="1" dirty="0" err="1" smtClean="0"/>
              <a:t>p</a:t>
            </a:r>
            <a:r>
              <a:rPr lang="en-GB" b="1" baseline="-25000" dirty="0" err="1" smtClean="0"/>
              <a:t>T</a:t>
            </a:r>
            <a:r>
              <a:rPr lang="en-GB" b="1" dirty="0" smtClean="0"/>
              <a:t> Physics at LHC</a:t>
            </a:r>
          </a:p>
          <a:p>
            <a:r>
              <a:rPr lang="en-US" b="1" dirty="0" err="1" smtClean="0"/>
              <a:t>Instituto</a:t>
            </a:r>
            <a:r>
              <a:rPr lang="en-US" b="1" dirty="0" smtClean="0"/>
              <a:t> de </a:t>
            </a:r>
            <a:r>
              <a:rPr lang="en-US" b="1" dirty="0" err="1" smtClean="0"/>
              <a:t>Ciencias</a:t>
            </a:r>
            <a:r>
              <a:rPr lang="en-US" b="1" dirty="0" smtClean="0"/>
              <a:t> </a:t>
            </a:r>
            <a:r>
              <a:rPr lang="en-US" b="1" dirty="0" err="1" smtClean="0"/>
              <a:t>Nucleares</a:t>
            </a:r>
            <a:endParaRPr lang="en-US" b="1" dirty="0" smtClean="0"/>
          </a:p>
          <a:p>
            <a:r>
              <a:rPr lang="en-US" b="1" dirty="0" smtClean="0"/>
              <a:t>UNAM, </a:t>
            </a:r>
            <a:r>
              <a:rPr lang="en-GB" b="1" dirty="0" smtClean="0"/>
              <a:t>Mexico</a:t>
            </a:r>
          </a:p>
          <a:p>
            <a:r>
              <a:rPr lang="en-GB" b="1" dirty="0" smtClean="0"/>
              <a:t>September 27, 2010</a:t>
            </a:r>
            <a:endParaRPr lang="en-GB" b="1" dirty="0"/>
          </a:p>
        </p:txBody>
      </p:sp>
      <p:pic>
        <p:nvPicPr>
          <p:cNvPr id="7" name="Picture 9" descr="alice"/>
          <p:cNvPicPr>
            <a:picLocks noChangeAspect="1" noChangeArrowheads="1"/>
          </p:cNvPicPr>
          <p:nvPr/>
        </p:nvPicPr>
        <p:blipFill>
          <a:blip r:embed="rId4">
            <a:lum bright="-18000" contrast="30000"/>
          </a:blip>
          <a:srcRect/>
          <a:stretch>
            <a:fillRect/>
          </a:stretch>
        </p:blipFill>
        <p:spPr bwMode="auto">
          <a:xfrm>
            <a:off x="7078132" y="-1"/>
            <a:ext cx="2065868" cy="21304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Box 7"/>
          <p:cNvSpPr txBox="1"/>
          <p:nvPr/>
        </p:nvSpPr>
        <p:spPr>
          <a:xfrm>
            <a:off x="7137400" y="3200400"/>
            <a:ext cx="202498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Jean-Pierre Revol</a:t>
            </a:r>
          </a:p>
          <a:p>
            <a:pPr algn="ctr"/>
            <a:r>
              <a:rPr lang="en-US" sz="2000" b="1" dirty="0" smtClean="0">
                <a:solidFill>
                  <a:srgbClr val="FF0000"/>
                </a:solidFill>
              </a:rPr>
              <a:t>CERN</a:t>
            </a:r>
            <a:endParaRPr lang="en-US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59"/>
          <p:cNvSpPr>
            <a:spLocks noGrp="1" noChangeArrowheads="1"/>
          </p:cNvSpPr>
          <p:nvPr>
            <p:ph idx="1"/>
          </p:nvPr>
        </p:nvSpPr>
        <p:spPr>
          <a:xfrm>
            <a:off x="660797" y="3076577"/>
            <a:ext cx="7152680" cy="1000124"/>
          </a:xfrm>
        </p:spPr>
        <p:txBody>
          <a:bodyPr rIns="134839"/>
          <a:lstStyle/>
          <a:p>
            <a:pPr marL="386176" eaLnBrk="1" hangingPunct="1">
              <a:lnSpc>
                <a:spcPct val="80000"/>
              </a:lnSpc>
              <a:spcBef>
                <a:spcPts val="439"/>
              </a:spcBef>
            </a:pPr>
            <a:r>
              <a:rPr lang="en-US" sz="1900" dirty="0" smtClean="0">
                <a:ea typeface="ＭＳ Ｐゴシック" pitchFamily="63" charset="-128"/>
                <a:cs typeface="ＭＳ Ｐゴシック" pitchFamily="63" charset="-128"/>
              </a:rPr>
              <a:t>Since two months we are using &gt; </a:t>
            </a:r>
            <a:r>
              <a:rPr lang="en-US" sz="1900" u="sng" dirty="0" smtClean="0">
                <a:ea typeface="ＭＳ Ｐゴシック" pitchFamily="63" charset="-128"/>
                <a:cs typeface="ＭＳ Ｐゴシック" pitchFamily="63" charset="-128"/>
              </a:rPr>
              <a:t>everything</a:t>
            </a:r>
            <a:endParaRPr lang="en-US" sz="1900" dirty="0" smtClean="0">
              <a:ea typeface="ＭＳ Ｐゴシック" pitchFamily="63" charset="-128"/>
              <a:cs typeface="ＭＳ Ｐゴシック" pitchFamily="63" charset="-128"/>
            </a:endParaRPr>
          </a:p>
          <a:p>
            <a:pPr marL="386176" eaLnBrk="1" hangingPunct="1">
              <a:lnSpc>
                <a:spcPct val="80000"/>
              </a:lnSpc>
              <a:spcBef>
                <a:spcPts val="554"/>
              </a:spcBef>
            </a:pPr>
            <a:r>
              <a:rPr lang="en-US" sz="1800" dirty="0" smtClean="0">
                <a:ea typeface="ＭＳ Ｐゴシック" pitchFamily="63" charset="-128"/>
                <a:cs typeface="ＭＳ Ｐゴシック" pitchFamily="63" charset="-128"/>
              </a:rPr>
              <a:t>Reconstruction, Analysis and Simulation 6%, 13% and 81% to be compared to Computing Model values are 15%, 30% and 55%</a:t>
            </a:r>
          </a:p>
        </p:txBody>
      </p:sp>
      <p:sp>
        <p:nvSpPr>
          <p:cNvPr id="61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B5FCD1E7-ED44-B143-9800-6864834061F3}" type="slidenum">
              <a:rPr lang="en-US"/>
              <a:pPr>
                <a:defRPr/>
              </a:pPr>
              <a:t>10</a:t>
            </a:fld>
            <a:endParaRPr lang="en-US"/>
          </a:p>
        </p:txBody>
      </p:sp>
      <p:pic>
        <p:nvPicPr>
          <p:cNvPr id="26628" name="Picture 61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1438" y="4193672"/>
            <a:ext cx="4286249" cy="25035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3" name="Rectangle 59"/>
          <p:cNvSpPr txBox="1">
            <a:spLocks noChangeArrowheads="1"/>
          </p:cNvSpPr>
          <p:nvPr/>
        </p:nvSpPr>
        <p:spPr>
          <a:xfrm>
            <a:off x="4357688" y="4326482"/>
            <a:ext cx="4595812" cy="2143125"/>
          </a:xfrm>
          <a:prstGeom prst="rect">
            <a:avLst/>
          </a:prstGeom>
          <a:ln/>
        </p:spPr>
        <p:txBody>
          <a:bodyPr lIns="91430" tIns="45716" rIns="134839" bIns="45716">
            <a:normAutofit fontScale="77500" lnSpcReduction="20000"/>
          </a:bodyPr>
          <a:lstStyle/>
          <a:p>
            <a:pPr marL="386350" indent="-342865" defTabSz="457154">
              <a:spcBef>
                <a:spcPts val="439"/>
              </a:spcBef>
              <a:buFont typeface="Arial"/>
              <a:buChar char="•"/>
              <a:defRPr/>
            </a:pPr>
            <a:r>
              <a:rPr lang="en-US" sz="2700" dirty="0">
                <a:sym typeface="Arial" charset="0"/>
              </a:rPr>
              <a:t>Reconstruction follows directly data taking</a:t>
            </a:r>
          </a:p>
          <a:p>
            <a:pPr marL="386350" indent="-342865" defTabSz="457154">
              <a:spcBef>
                <a:spcPts val="439"/>
              </a:spcBef>
              <a:buFont typeface="Arial"/>
              <a:buChar char="•"/>
              <a:defRPr/>
            </a:pPr>
            <a:r>
              <a:rPr lang="en-US" sz="2700" dirty="0">
                <a:sym typeface="Arial" charset="0"/>
              </a:rPr>
              <a:t>All reconstruction is done on the</a:t>
            </a:r>
            <a:r>
              <a:rPr lang="en-US" sz="2700" dirty="0" smtClean="0">
                <a:sym typeface="Arial" charset="0"/>
              </a:rPr>
              <a:t> GRID, </a:t>
            </a:r>
            <a:r>
              <a:rPr lang="en-US" sz="2700" dirty="0">
                <a:sym typeface="Arial" charset="0"/>
              </a:rPr>
              <a:t>first pass@T0, the others @T1 as </a:t>
            </a:r>
            <a:r>
              <a:rPr lang="en-US" sz="2700" dirty="0" smtClean="0">
                <a:sym typeface="Arial" charset="0"/>
              </a:rPr>
              <a:t>foreseen</a:t>
            </a:r>
          </a:p>
          <a:p>
            <a:pPr marL="386350" indent="-342865" defTabSz="457154">
              <a:spcBef>
                <a:spcPts val="439"/>
              </a:spcBef>
              <a:buFont typeface="Arial"/>
              <a:buChar char="•"/>
              <a:defRPr/>
            </a:pPr>
            <a:r>
              <a:rPr lang="en-US" sz="2700" dirty="0" smtClean="0">
                <a:sym typeface="Arial" charset="0"/>
              </a:rPr>
              <a:t>Large simulation production:</a:t>
            </a:r>
            <a:br>
              <a:rPr lang="en-US" sz="2700" dirty="0" smtClean="0">
                <a:sym typeface="Arial" charset="0"/>
              </a:rPr>
            </a:br>
            <a:r>
              <a:rPr lang="en-US" sz="2700" dirty="0" smtClean="0">
                <a:sym typeface="Arial" charset="0"/>
              </a:rPr>
              <a:t>10</a:t>
            </a:r>
            <a:r>
              <a:rPr lang="en-US" sz="2700" baseline="30000" dirty="0" smtClean="0">
                <a:sym typeface="Arial" charset="0"/>
              </a:rPr>
              <a:t>9</a:t>
            </a:r>
            <a:r>
              <a:rPr lang="en-US" sz="2700" dirty="0" smtClean="0">
                <a:sym typeface="Arial" charset="0"/>
              </a:rPr>
              <a:t> simulated events so far</a:t>
            </a:r>
            <a:endParaRPr lang="en-US" sz="2500" dirty="0">
              <a:sym typeface="Arial" charset="0"/>
            </a:endParaRPr>
          </a:p>
        </p:txBody>
      </p:sp>
      <p:pic>
        <p:nvPicPr>
          <p:cNvPr id="2663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29063" y="321469"/>
            <a:ext cx="5197078" cy="2646536"/>
          </a:xfrm>
          <a:prstGeom prst="rect">
            <a:avLst/>
          </a:prstGeom>
          <a:noFill/>
          <a:ln w="12700">
            <a:noFill/>
            <a:round/>
            <a:headEnd/>
            <a:tailEnd/>
          </a:ln>
        </p:spPr>
      </p:pic>
      <p:graphicFrame>
        <p:nvGraphicFramePr>
          <p:cNvPr id="13314" name="Group 2"/>
          <p:cNvGraphicFramePr>
            <a:graphicFrameLocks noGrp="1"/>
          </p:cNvGraphicFramePr>
          <p:nvPr/>
        </p:nvGraphicFramePr>
        <p:xfrm>
          <a:off x="71438" y="1607345"/>
          <a:ext cx="3857624" cy="1285875"/>
        </p:xfrm>
        <a:graphic>
          <a:graphicData uri="http://schemas.openxmlformats.org/drawingml/2006/table">
            <a:tbl>
              <a:tblPr/>
              <a:tblGrid>
                <a:gridCol w="964406"/>
                <a:gridCol w="964406"/>
                <a:gridCol w="964406"/>
                <a:gridCol w="964406"/>
              </a:tblGrid>
              <a:tr h="365001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1100" b="0" i="0" u="none" strike="noStrike" cap="none" normalizeH="0" baseline="0" smtClean="0">
                          <a:ln>
                            <a:noFill/>
                          </a:ln>
                          <a:solidFill>
                            <a:srgbClr val="6D4F45"/>
                          </a:solidFill>
                          <a:effectLst/>
                          <a:latin typeface="Tahoma" charset="0"/>
                          <a:ea typeface="ヒラギノ角ゴ ProN W6" charset="-128"/>
                          <a:cs typeface="ヒラギノ角ゴ ProN W6" charset="-128"/>
                          <a:sym typeface="Tahoma" charset="0"/>
                        </a:rPr>
                        <a:t>Average since beg 2010</a:t>
                      </a:r>
                    </a:p>
                  </a:txBody>
                  <a:tcPr marL="0" marR="0" marT="0" marB="0" anchor="ctr" horzOverflow="overflow">
                    <a:lnL>
                      <a:noFill/>
                    </a:lnL>
                    <a:lnR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6D4F45"/>
                          </a:solidFill>
                          <a:effectLst/>
                          <a:latin typeface="Tahoma" charset="0"/>
                          <a:ea typeface="ヒラギノ角ゴ ProN W3" charset="-128"/>
                          <a:cs typeface="ヒラギノ角ゴ ProN W3" charset="-128"/>
                          <a:sym typeface="Tahoma" charset="0"/>
                        </a:rPr>
                        <a:t>T0+caf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6D4F45"/>
                          </a:solidFill>
                          <a:effectLst/>
                          <a:latin typeface="Tahoma" charset="0"/>
                          <a:ea typeface="ヒラギノ角ゴ ProN W3" charset="-128"/>
                          <a:cs typeface="ヒラギノ角ゴ ProN W3" charset="-128"/>
                          <a:sym typeface="Tahoma" charset="0"/>
                        </a:rPr>
                        <a:t>T1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6D4F45"/>
                          </a:solidFill>
                          <a:effectLst/>
                          <a:latin typeface="Tahoma" charset="0"/>
                          <a:ea typeface="ヒラギノ角ゴ ProN W3" charset="-128"/>
                          <a:cs typeface="ヒラギノ角ゴ ProN W3" charset="-128"/>
                          <a:sym typeface="Tahoma" charset="0"/>
                        </a:rPr>
                        <a:t>T2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306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6D4F45"/>
                          </a:solidFill>
                          <a:effectLst/>
                          <a:latin typeface="Tahoma" charset="0"/>
                          <a:ea typeface="ヒラギノ角ゴ ProN W3" charset="-128"/>
                          <a:cs typeface="ヒラギノ角ゴ ProN W3" charset="-128"/>
                          <a:sym typeface="Tahoma" charset="0"/>
                        </a:rPr>
                        <a:t>CPU (kHEP06)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6D4F45"/>
                          </a:solidFill>
                          <a:effectLst/>
                          <a:latin typeface="Tahoma" charset="0"/>
                          <a:ea typeface="ヒラギノ角ゴ ProN W3" charset="-128"/>
                          <a:cs typeface="ヒラギノ角ゴ ProN W3" charset="-128"/>
                          <a:sym typeface="Tahoma" charset="0"/>
                        </a:rPr>
                        <a:t>15(32%)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6D4F45"/>
                          </a:solidFill>
                          <a:effectLst/>
                          <a:latin typeface="Tahoma" charset="0"/>
                          <a:ea typeface="ヒラギノ角ゴ ProN W3" charset="-128"/>
                          <a:cs typeface="ヒラギノ角ゴ ProN W3" charset="-128"/>
                          <a:sym typeface="Tahoma" charset="0"/>
                        </a:rPr>
                        <a:t>24.4(53%)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6D4F45"/>
                          </a:solidFill>
                          <a:effectLst/>
                          <a:latin typeface="Tahoma" charset="0"/>
                          <a:ea typeface="ヒラギノ角ゴ ProN W3" charset="-128"/>
                          <a:cs typeface="ヒラギノ角ゴ ProN W3" charset="-128"/>
                          <a:sym typeface="Tahoma" charset="0"/>
                        </a:rPr>
                        <a:t>20.5(39%)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306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6D4F45"/>
                          </a:solidFill>
                          <a:effectLst/>
                          <a:latin typeface="Tahoma" charset="0"/>
                          <a:ea typeface="ヒラギノ角ゴ ProN W3" charset="-128"/>
                          <a:cs typeface="ヒラギノ角ゴ ProN W3" charset="-128"/>
                          <a:sym typeface="Tahoma" charset="0"/>
                        </a:rPr>
                        <a:t>Disk (TB)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6D4F45"/>
                          </a:solidFill>
                          <a:effectLst/>
                          <a:latin typeface="Tahoma" charset="0"/>
                          <a:ea typeface="ヒラギノ角ゴ ProN W3" charset="-128"/>
                          <a:cs typeface="ヒラギノ角ゴ ProN W3" charset="-128"/>
                          <a:sym typeface="Tahoma" charset="0"/>
                        </a:rPr>
                        <a:t>610 (15%)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6D4F45"/>
                          </a:solidFill>
                          <a:effectLst/>
                          <a:latin typeface="Tahoma" charset="0"/>
                          <a:ea typeface="ヒラギノ角ゴ ProN W3" charset="-128"/>
                          <a:cs typeface="ヒラギノ角ゴ ProN W3" charset="-128"/>
                          <a:sym typeface="Tahoma" charset="0"/>
                        </a:rPr>
                        <a:t>986 (45%)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6D4F45"/>
                          </a:solidFill>
                          <a:effectLst/>
                          <a:latin typeface="Tahoma" charset="0"/>
                          <a:ea typeface="ヒラギノ角ゴ ProN W3" charset="-128"/>
                          <a:cs typeface="ヒラギノ角ゴ ProN W3" charset="-128"/>
                          <a:sym typeface="Tahoma" charset="0"/>
                        </a:rPr>
                        <a:t>1090 (49%)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  <a:tr h="306958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6D4F45"/>
                          </a:solidFill>
                          <a:effectLst/>
                          <a:latin typeface="Tahoma" charset="0"/>
                          <a:ea typeface="ヒラギノ角ゴ ProN W3" charset="-128"/>
                          <a:cs typeface="ヒラギノ角ゴ ProN W3" charset="-128"/>
                          <a:sym typeface="Tahoma" charset="0"/>
                        </a:rPr>
                        <a:t>Tape (TB)</a:t>
                      </a:r>
                    </a:p>
                  </a:txBody>
                  <a:tcPr marL="0" marR="0" marT="0" marB="0" anchor="ctr" horzOverflow="overflow">
                    <a:lnL w="28575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6D4F45"/>
                          </a:solidFill>
                          <a:effectLst/>
                          <a:latin typeface="Tahoma" charset="0"/>
                          <a:ea typeface="ヒラギノ角ゴ ProN W3" charset="-128"/>
                          <a:cs typeface="ヒラギノ角ゴ ProN W3" charset="-128"/>
                          <a:sym typeface="Tahoma" charset="0"/>
                        </a:rPr>
                        <a:t>1551 (22%)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6D4F45"/>
                          </a:solidFill>
                          <a:effectLst/>
                          <a:latin typeface="Tahoma" charset="0"/>
                          <a:ea typeface="ヒラギノ角ゴ ProN W3" charset="-128"/>
                          <a:cs typeface="ヒラギノ角ゴ ProN W3" charset="-128"/>
                          <a:sym typeface="Tahoma" charset="0"/>
                        </a:rPr>
                        <a:t>&gt;620 (&gt;10%)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6699FF"/>
                        </a:buClr>
                        <a:buSzPct val="100000"/>
                        <a:buFont typeface="Tahoma" charset="0"/>
                        <a:buNone/>
                        <a:tabLst>
                          <a:tab pos="800100" algn="l"/>
                        </a:tabLst>
                      </a:pPr>
                      <a:endParaRPr kumimoji="0" lang="en-US" sz="1100" b="0" i="0" u="none" strike="noStrike" cap="none" normalizeH="0" baseline="0">
                        <a:ln>
                          <a:noFill/>
                        </a:ln>
                        <a:solidFill>
                          <a:srgbClr val="6D4F45"/>
                        </a:solidFill>
                        <a:effectLst/>
                        <a:latin typeface="Tahoma" charset="0"/>
                        <a:ea typeface="ヒラギノ角ゴ ProN W6" charset="-128"/>
                        <a:cs typeface="ヒラギノ角ゴ ProN W6" charset="-128"/>
                        <a:sym typeface="Tahoma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12D48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alpha val="50195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26658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0"/>
            <a:ext cx="4786313" cy="721072"/>
          </a:xfrm>
        </p:spPr>
        <p:txBody>
          <a:bodyPr rIns="134839"/>
          <a:lstStyle/>
          <a:p>
            <a:pPr eaLnBrk="1" hangingPunct="1"/>
            <a:r>
              <a:rPr lang="en-US" sz="4000" b="1" dirty="0">
                <a:solidFill>
                  <a:srgbClr val="3366FF"/>
                </a:solidFill>
                <a:ea typeface="ＭＳ Ｐゴシック" pitchFamily="63" charset="-128"/>
                <a:cs typeface="ＭＳ Ｐゴシック" pitchFamily="63" charset="-128"/>
              </a:rPr>
              <a:t>Computing resources</a:t>
            </a:r>
          </a:p>
        </p:txBody>
      </p:sp>
      <p:sp>
        <p:nvSpPr>
          <p:cNvPr id="65" name="Rectangle 59"/>
          <p:cNvSpPr txBox="1">
            <a:spLocks noChangeArrowheads="1"/>
          </p:cNvSpPr>
          <p:nvPr/>
        </p:nvSpPr>
        <p:spPr>
          <a:xfrm>
            <a:off x="125016" y="642938"/>
            <a:ext cx="3911203" cy="910828"/>
          </a:xfrm>
          <a:prstGeom prst="rect">
            <a:avLst/>
          </a:prstGeom>
          <a:ln/>
        </p:spPr>
        <p:txBody>
          <a:bodyPr lIns="91430" tIns="45716" rIns="134839" bIns="45716">
            <a:normAutofit fontScale="62500" lnSpcReduction="20000"/>
          </a:bodyPr>
          <a:lstStyle/>
          <a:p>
            <a:pPr marL="386350" indent="-342865" defTabSz="457154">
              <a:spcBef>
                <a:spcPts val="439"/>
              </a:spcBef>
              <a:buFont typeface="Arial"/>
              <a:buChar char="•"/>
              <a:defRPr/>
            </a:pPr>
            <a:r>
              <a:rPr lang="en-US" sz="2700" dirty="0">
                <a:solidFill>
                  <a:srgbClr val="FF0000"/>
                </a:solidFill>
                <a:sym typeface="Arial" charset="0"/>
              </a:rPr>
              <a:t>Not all pledged resources are deployed (50-75%)</a:t>
            </a:r>
          </a:p>
          <a:p>
            <a:pPr marL="386350" indent="-342865" defTabSz="457154">
              <a:spcBef>
                <a:spcPts val="439"/>
              </a:spcBef>
              <a:buFont typeface="Arial"/>
              <a:buChar char="•"/>
              <a:defRPr/>
            </a:pPr>
            <a:r>
              <a:rPr lang="en-US" sz="2700" dirty="0">
                <a:solidFill>
                  <a:srgbClr val="FF0000"/>
                </a:solidFill>
                <a:sym typeface="Arial" charset="0"/>
              </a:rPr>
              <a:t>Centre’s efficiency to be improved</a:t>
            </a:r>
            <a:endParaRPr lang="en-US" sz="2500" dirty="0">
              <a:solidFill>
                <a:srgbClr val="FF0000"/>
              </a:solidFill>
              <a:sym typeface="Arial" charset="0"/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First Physics Results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96992"/>
            <a:ext cx="9144000" cy="5121275"/>
          </a:xfrm>
        </p:spPr>
        <p:txBody>
          <a:bodyPr>
            <a:noAutofit/>
          </a:bodyPr>
          <a:lstStyle/>
          <a:p>
            <a:pPr defTabSz="1185863">
              <a:tabLst>
                <a:tab pos="1614488" algn="l"/>
              </a:tabLst>
            </a:pPr>
            <a:r>
              <a:rPr lang="en-US" sz="2800" b="1" dirty="0" smtClean="0"/>
              <a:t>LHC is running well (Friday 56 bunches and 2x10</a:t>
            </a:r>
            <a:r>
              <a:rPr lang="en-US" sz="2800" b="1" baseline="30000" dirty="0" smtClean="0"/>
              <a:t>31</a:t>
            </a:r>
            <a:r>
              <a:rPr lang="en-US" sz="2800" b="1" dirty="0" smtClean="0"/>
              <a:t>cm</a:t>
            </a:r>
            <a:r>
              <a:rPr lang="en-US" sz="2800" b="1" baseline="30000" dirty="0" smtClean="0"/>
              <a:t>–2</a:t>
            </a:r>
            <a:r>
              <a:rPr lang="en-US" sz="2800" b="1" dirty="0" smtClean="0"/>
              <a:t>s</a:t>
            </a:r>
            <a:r>
              <a:rPr lang="en-US" sz="2800" b="1" baseline="30000" dirty="0" smtClean="0"/>
              <a:t>–1</a:t>
            </a:r>
            <a:r>
              <a:rPr lang="en-US" sz="2800" b="1" dirty="0" smtClean="0"/>
              <a:t>) and a wealth of physics results have already been published, mostly on large cross-section phenomena!</a:t>
            </a:r>
          </a:p>
          <a:p>
            <a:pPr defTabSz="1185863">
              <a:tabLst>
                <a:tab pos="1614488" algn="l"/>
              </a:tabLst>
            </a:pPr>
            <a:r>
              <a:rPr lang="en-US" sz="2800" b="1" dirty="0" smtClean="0"/>
              <a:t>ALICE published results (6 publications):</a:t>
            </a:r>
          </a:p>
          <a:p>
            <a:pPr marL="193675" lvl="1" indent="-3175" defTabSz="1185863">
              <a:tabLst>
                <a:tab pos="1614488" algn="l"/>
              </a:tabLst>
            </a:pPr>
            <a:r>
              <a:rPr lang="en-US" sz="2400" dirty="0" smtClean="0">
                <a:ea typeface="ＭＳ Ｐゴシック" pitchFamily="-65" charset="-128"/>
              </a:rPr>
              <a:t> </a:t>
            </a:r>
            <a:r>
              <a:rPr lang="en-US" sz="2400" b="1" dirty="0" smtClean="0">
                <a:solidFill>
                  <a:srgbClr val="FF0000"/>
                </a:solidFill>
                <a:ea typeface="ＭＳ Ｐゴシック" pitchFamily="-65" charset="-128"/>
              </a:rPr>
              <a:t>Multiplicity density and  distributions of charged particles</a:t>
            </a:r>
          </a:p>
          <a:p>
            <a:pPr marL="384175" lvl="2" indent="530225" defTabSz="1185863">
              <a:tabLst>
                <a:tab pos="1614488" algn="l"/>
              </a:tabLst>
            </a:pPr>
            <a:r>
              <a:rPr lang="nl-NL" dirty="0" smtClean="0">
                <a:solidFill>
                  <a:schemeClr val="hlink"/>
                </a:solidFill>
                <a:ea typeface="ＭＳ Ｐゴシック" pitchFamily="-65" charset="-128"/>
              </a:rPr>
              <a:t>900 </a:t>
            </a:r>
            <a:r>
              <a:rPr lang="nl-NL" dirty="0" err="1" smtClean="0">
                <a:ea typeface="ＭＳ Ｐゴシック" pitchFamily="-65" charset="-128"/>
              </a:rPr>
              <a:t>GeV</a:t>
            </a:r>
            <a:r>
              <a:rPr lang="nl-NL" dirty="0" smtClean="0">
                <a:ea typeface="ＭＳ Ｐゴシック" pitchFamily="-65" charset="-128"/>
              </a:rPr>
              <a:t>: 	EPJC: </a:t>
            </a:r>
            <a:r>
              <a:rPr lang="nl-NL" dirty="0" err="1" smtClean="0">
                <a:ea typeface="ＭＳ Ｐゴシック" pitchFamily="-65" charset="-128"/>
              </a:rPr>
              <a:t>Vol.</a:t>
            </a:r>
            <a:r>
              <a:rPr lang="nl-NL" dirty="0" smtClean="0">
                <a:ea typeface="ＭＳ Ｐゴシック" pitchFamily="-65" charset="-128"/>
              </a:rPr>
              <a:t> 65 (2010) 111</a:t>
            </a:r>
          </a:p>
          <a:p>
            <a:pPr marL="384175" lvl="2" indent="530225" defTabSz="1185863">
              <a:tabLst>
                <a:tab pos="1614488" algn="l"/>
              </a:tabLst>
            </a:pPr>
            <a:r>
              <a:rPr lang="nl-NL" dirty="0" smtClean="0">
                <a:solidFill>
                  <a:schemeClr val="hlink"/>
                </a:solidFill>
                <a:ea typeface="ＭＳ Ｐゴシック" pitchFamily="-65" charset="-128"/>
              </a:rPr>
              <a:t>900</a:t>
            </a:r>
            <a:r>
              <a:rPr lang="nl-NL" dirty="0" smtClean="0">
                <a:ea typeface="ＭＳ Ｐゴシック" pitchFamily="-65" charset="-128"/>
              </a:rPr>
              <a:t> </a:t>
            </a:r>
            <a:r>
              <a:rPr lang="nl-NL" dirty="0" err="1" smtClean="0">
                <a:ea typeface="ＭＳ Ｐゴシック" pitchFamily="-65" charset="-128"/>
              </a:rPr>
              <a:t>GeV</a:t>
            </a:r>
            <a:r>
              <a:rPr lang="nl-NL" dirty="0" smtClean="0">
                <a:ea typeface="ＭＳ Ｐゴシック" pitchFamily="-65" charset="-128"/>
              </a:rPr>
              <a:t>, </a:t>
            </a:r>
            <a:r>
              <a:rPr lang="nl-NL" dirty="0" smtClean="0">
                <a:solidFill>
                  <a:schemeClr val="hlink"/>
                </a:solidFill>
                <a:ea typeface="ＭＳ Ｐゴシック" pitchFamily="-65" charset="-128"/>
              </a:rPr>
              <a:t>2.36</a:t>
            </a:r>
            <a:r>
              <a:rPr lang="nl-NL" dirty="0" smtClean="0">
                <a:ea typeface="ＭＳ Ｐゴシック" pitchFamily="-65" charset="-128"/>
              </a:rPr>
              <a:t> </a:t>
            </a:r>
            <a:r>
              <a:rPr lang="nl-NL" dirty="0" err="1" smtClean="0">
                <a:ea typeface="ＭＳ Ｐゴシック" pitchFamily="-65" charset="-128"/>
              </a:rPr>
              <a:t>TeV</a:t>
            </a:r>
            <a:r>
              <a:rPr lang="nl-NL" dirty="0" smtClean="0">
                <a:ea typeface="ＭＳ Ｐゴシック" pitchFamily="-65" charset="-128"/>
              </a:rPr>
              <a:t>: EPJC: </a:t>
            </a:r>
            <a:r>
              <a:rPr lang="nl-NL" dirty="0" err="1" smtClean="0">
                <a:ea typeface="ＭＳ Ｐゴシック" pitchFamily="-65" charset="-128"/>
              </a:rPr>
              <a:t>Vol.</a:t>
            </a:r>
            <a:r>
              <a:rPr lang="nl-NL" dirty="0" smtClean="0">
                <a:ea typeface="ＭＳ Ｐゴシック" pitchFamily="-65" charset="-128"/>
              </a:rPr>
              <a:t> 68 (2010) 89</a:t>
            </a:r>
          </a:p>
          <a:p>
            <a:pPr marL="384175" lvl="2" indent="530225" defTabSz="1185863">
              <a:tabLst>
                <a:tab pos="1614488" algn="l"/>
              </a:tabLst>
            </a:pPr>
            <a:r>
              <a:rPr lang="en-US" dirty="0" smtClean="0">
                <a:solidFill>
                  <a:schemeClr val="hlink"/>
                </a:solidFill>
                <a:ea typeface="ＭＳ Ｐゴシック" pitchFamily="-65" charset="-128"/>
              </a:rPr>
              <a:t>7</a:t>
            </a:r>
            <a:r>
              <a:rPr lang="en-US" dirty="0" smtClean="0">
                <a:ea typeface="ＭＳ Ｐゴシック" pitchFamily="-65" charset="-128"/>
              </a:rPr>
              <a:t> </a:t>
            </a:r>
            <a:r>
              <a:rPr lang="en-US" dirty="0" err="1" smtClean="0">
                <a:ea typeface="ＭＳ Ｐゴシック" pitchFamily="-65" charset="-128"/>
              </a:rPr>
              <a:t>TeV</a:t>
            </a:r>
            <a:r>
              <a:rPr lang="en-US" dirty="0" smtClean="0">
                <a:ea typeface="ＭＳ Ｐゴシック" pitchFamily="-65" charset="-128"/>
              </a:rPr>
              <a:t>: 	EPJC: Vol. 68 (2010) 345</a:t>
            </a:r>
          </a:p>
          <a:p>
            <a:pPr marL="193675" lvl="1" indent="-3175" defTabSz="1185863">
              <a:tabLst>
                <a:tab pos="1614488" algn="l"/>
              </a:tabLst>
            </a:pPr>
            <a:r>
              <a:rPr lang="en-US" sz="2400" dirty="0" smtClean="0">
                <a:ea typeface="ＭＳ Ｐゴシック" pitchFamily="-65" charset="-128"/>
              </a:rPr>
              <a:t>            ratio (</a:t>
            </a:r>
            <a:r>
              <a:rPr lang="en-US" sz="2400" dirty="0" smtClean="0">
                <a:solidFill>
                  <a:schemeClr val="hlink"/>
                </a:solidFill>
                <a:ea typeface="ＭＳ Ｐゴシック" pitchFamily="-65" charset="-128"/>
              </a:rPr>
              <a:t>900</a:t>
            </a:r>
            <a:r>
              <a:rPr lang="en-US" sz="2400" dirty="0" smtClean="0">
                <a:ea typeface="ＭＳ Ｐゴシック" pitchFamily="-65" charset="-128"/>
              </a:rPr>
              <a:t> </a:t>
            </a:r>
            <a:r>
              <a:rPr lang="en-US" sz="2400" dirty="0" err="1" smtClean="0">
                <a:ea typeface="ＭＳ Ｐゴシック" pitchFamily="-65" charset="-128"/>
              </a:rPr>
              <a:t>GeV</a:t>
            </a:r>
            <a:r>
              <a:rPr lang="en-US" sz="2400" dirty="0" smtClean="0">
                <a:ea typeface="ＭＳ Ｐゴシック" pitchFamily="-65" charset="-128"/>
              </a:rPr>
              <a:t> &amp; </a:t>
            </a:r>
            <a:r>
              <a:rPr lang="en-US" sz="2400" dirty="0" smtClean="0">
                <a:solidFill>
                  <a:schemeClr val="hlink"/>
                </a:solidFill>
                <a:ea typeface="ＭＳ Ｐゴシック" pitchFamily="-65" charset="-128"/>
              </a:rPr>
              <a:t>7</a:t>
            </a:r>
            <a:r>
              <a:rPr lang="en-US" sz="2400" dirty="0" smtClean="0">
                <a:ea typeface="ＭＳ Ｐゴシック" pitchFamily="-65" charset="-128"/>
              </a:rPr>
              <a:t> </a:t>
            </a:r>
            <a:r>
              <a:rPr lang="en-US" sz="2400" dirty="0" err="1" smtClean="0">
                <a:ea typeface="ＭＳ Ｐゴシック" pitchFamily="-65" charset="-128"/>
              </a:rPr>
              <a:t>TeV</a:t>
            </a:r>
            <a:r>
              <a:rPr lang="en-US" sz="2400" dirty="0" smtClean="0">
                <a:ea typeface="ＭＳ Ｐゴシック" pitchFamily="-65" charset="-128"/>
              </a:rPr>
              <a:t>) PRL: Vol. </a:t>
            </a:r>
            <a:r>
              <a:rPr lang="en-GB" sz="2400" dirty="0" smtClean="0">
                <a:ea typeface="ＭＳ Ｐゴシック" pitchFamily="-65" charset="-128"/>
              </a:rPr>
              <a:t>105 (2010) 072002</a:t>
            </a:r>
            <a:endParaRPr lang="en-US" sz="2400" dirty="0" smtClean="0">
              <a:ea typeface="ＭＳ Ｐゴシック" pitchFamily="-65" charset="-128"/>
            </a:endParaRPr>
          </a:p>
          <a:p>
            <a:pPr marL="193675" lvl="1" indent="-3175" defTabSz="1185863">
              <a:tabLst>
                <a:tab pos="1614488" algn="l"/>
              </a:tabLst>
            </a:pPr>
            <a:r>
              <a:rPr lang="nl-NL" sz="2400" dirty="0" smtClean="0">
                <a:ea typeface="ＭＳ Ｐゴシック" pitchFamily="-65" charset="-128"/>
              </a:rPr>
              <a:t> </a:t>
            </a:r>
            <a:r>
              <a:rPr lang="nl-NL" sz="2400" b="1" dirty="0" err="1" smtClean="0">
                <a:solidFill>
                  <a:srgbClr val="FF0000"/>
                </a:solidFill>
                <a:ea typeface="ＭＳ Ｐゴシック" pitchFamily="-65" charset="-128"/>
              </a:rPr>
              <a:t>momentum</a:t>
            </a:r>
            <a:r>
              <a:rPr lang="nl-NL" sz="2400" b="1" dirty="0" smtClean="0">
                <a:solidFill>
                  <a:srgbClr val="FF0000"/>
                </a:solidFill>
                <a:ea typeface="ＭＳ Ｐゴシック" pitchFamily="-65" charset="-128"/>
              </a:rPr>
              <a:t> </a:t>
            </a:r>
            <a:r>
              <a:rPr lang="nl-NL" sz="2400" dirty="0" err="1" smtClean="0">
                <a:ea typeface="ＭＳ Ｐゴシック" pitchFamily="-65" charset="-128"/>
              </a:rPr>
              <a:t>distributions</a:t>
            </a:r>
            <a:r>
              <a:rPr lang="nl-NL" sz="2400" dirty="0" smtClean="0">
                <a:ea typeface="ＭＳ Ｐゴシック" pitchFamily="-65" charset="-128"/>
              </a:rPr>
              <a:t> (</a:t>
            </a:r>
            <a:r>
              <a:rPr lang="nl-NL" sz="2400" dirty="0" smtClean="0">
                <a:solidFill>
                  <a:schemeClr val="hlink"/>
                </a:solidFill>
                <a:ea typeface="ＭＳ Ｐゴシック" pitchFamily="-65" charset="-128"/>
              </a:rPr>
              <a:t>900</a:t>
            </a:r>
            <a:r>
              <a:rPr lang="nl-NL" sz="2400" dirty="0" smtClean="0">
                <a:ea typeface="ＭＳ Ｐゴシック" pitchFamily="-65" charset="-128"/>
              </a:rPr>
              <a:t> </a:t>
            </a:r>
            <a:r>
              <a:rPr lang="nl-NL" sz="2400" dirty="0" err="1" smtClean="0">
                <a:ea typeface="ＭＳ Ｐゴシック" pitchFamily="-65" charset="-128"/>
              </a:rPr>
              <a:t>GeV</a:t>
            </a:r>
            <a:r>
              <a:rPr lang="nl-NL" sz="2400" dirty="0" smtClean="0">
                <a:ea typeface="ＭＳ Ｐゴシック" pitchFamily="-65" charset="-128"/>
              </a:rPr>
              <a:t>) </a:t>
            </a:r>
            <a:r>
              <a:rPr lang="en-US" sz="2400" dirty="0" smtClean="0">
                <a:ea typeface="ＭＳ Ｐゴシック" pitchFamily="-65" charset="-128"/>
              </a:rPr>
              <a:t>PL B: Vol. 693 (2010) 53</a:t>
            </a:r>
          </a:p>
          <a:p>
            <a:pPr marL="193675" lvl="1" indent="-3175" defTabSz="1185863">
              <a:tabLst>
                <a:tab pos="1614488" algn="l"/>
              </a:tabLst>
            </a:pPr>
            <a:r>
              <a:rPr lang="en-US" sz="2400" dirty="0" smtClean="0">
                <a:ea typeface="ＭＳ Ｐゴシック" pitchFamily="-65" charset="-128"/>
              </a:rPr>
              <a:t> Bose-Einstein </a:t>
            </a:r>
            <a:r>
              <a:rPr lang="en-US" sz="2400" b="1" dirty="0" smtClean="0">
                <a:solidFill>
                  <a:srgbClr val="FF0000"/>
                </a:solidFill>
                <a:ea typeface="ＭＳ Ｐゴシック" pitchFamily="-65" charset="-128"/>
              </a:rPr>
              <a:t>correlations </a:t>
            </a:r>
            <a:r>
              <a:rPr lang="en-US" sz="2400" dirty="0" smtClean="0">
                <a:ea typeface="ＭＳ Ｐゴシック" pitchFamily="-65" charset="-128"/>
              </a:rPr>
              <a:t>(</a:t>
            </a:r>
            <a:r>
              <a:rPr lang="en-US" sz="2400" dirty="0" smtClean="0">
                <a:solidFill>
                  <a:schemeClr val="hlink"/>
                </a:solidFill>
                <a:ea typeface="ＭＳ Ｐゴシック" pitchFamily="-65" charset="-128"/>
              </a:rPr>
              <a:t>900</a:t>
            </a:r>
            <a:r>
              <a:rPr lang="en-US" sz="2400" dirty="0" smtClean="0">
                <a:ea typeface="ＭＳ Ｐゴシック" pitchFamily="-65" charset="-128"/>
              </a:rPr>
              <a:t> </a:t>
            </a:r>
            <a:r>
              <a:rPr lang="en-US" sz="2400" dirty="0" err="1" smtClean="0">
                <a:ea typeface="ＭＳ Ｐゴシック" pitchFamily="-65" charset="-128"/>
              </a:rPr>
              <a:t>GeV</a:t>
            </a:r>
            <a:r>
              <a:rPr lang="en-US" sz="2400" dirty="0" smtClean="0">
                <a:ea typeface="ＭＳ Ｐゴシック" pitchFamily="-65" charset="-128"/>
              </a:rPr>
              <a:t>) PRD: Vol. 82 (2010) 052001</a:t>
            </a:r>
            <a:endParaRPr lang="en-US" sz="2800" b="1" dirty="0" smtClean="0"/>
          </a:p>
          <a:p>
            <a:pPr defTabSz="1185863">
              <a:tabLst>
                <a:tab pos="1614488" algn="l"/>
              </a:tabLst>
            </a:pPr>
            <a:r>
              <a:rPr lang="en-US" sz="2800" b="1" dirty="0" smtClean="0"/>
              <a:t>Many more in preparation (7 </a:t>
            </a:r>
            <a:r>
              <a:rPr lang="en-US" sz="2800" b="1" dirty="0" err="1" smtClean="0"/>
              <a:t>TeV</a:t>
            </a:r>
            <a:r>
              <a:rPr lang="en-US" sz="2800" b="1" dirty="0" smtClean="0"/>
              <a:t>)</a:t>
            </a:r>
          </a:p>
          <a:p>
            <a:pPr defTabSz="1185863">
              <a:tabLst>
                <a:tab pos="1614488" algn="l"/>
              </a:tabLst>
            </a:pPr>
            <a:endParaRPr lang="en-US" sz="2400" dirty="0" smtClean="0">
              <a:ea typeface="ＭＳ Ｐゴシック" pitchFamily="-65" charset="-128"/>
            </a:endParaRPr>
          </a:p>
          <a:p>
            <a:pPr marL="193675" lvl="1" indent="-3175" defTabSz="1185863">
              <a:tabLst>
                <a:tab pos="1614488" algn="l"/>
              </a:tabLst>
            </a:pPr>
            <a:endParaRPr lang="en-US" sz="2400" dirty="0" smtClean="0">
              <a:ea typeface="ＭＳ Ｐゴシック" pitchFamily="-65" charset="-128"/>
            </a:endParaRPr>
          </a:p>
          <a:p>
            <a:pPr marL="193675" lvl="1" indent="-3175" defTabSz="1185863">
              <a:buNone/>
              <a:tabLst>
                <a:tab pos="1614488" algn="l"/>
              </a:tabLst>
            </a:pPr>
            <a:endParaRPr lang="en-US" sz="2400" dirty="0" smtClean="0">
              <a:ea typeface="ＭＳ Ｐゴシック" pitchFamily="-65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11</a:t>
            </a:fld>
            <a:endParaRPr lang="en-GB" dirty="0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542925" y="4990958"/>
          <a:ext cx="650875" cy="495442"/>
        </p:xfrm>
        <a:graphic>
          <a:graphicData uri="http://schemas.openxmlformats.org/presentationml/2006/ole">
            <p:oleObj spid="_x0000_s68610" name="Equation" r:id="rId3" imgW="266700" imgH="203200" progId="Equation.3">
              <p:embed/>
            </p:oleObj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LICE-first-event-combined-logo-2"/>
          <p:cNvPicPr>
            <a:picLocks noChangeAspect="1" noChangeArrowheads="1"/>
          </p:cNvPicPr>
          <p:nvPr/>
        </p:nvPicPr>
        <p:blipFill>
          <a:blip r:embed="rId2"/>
          <a:srcRect l="13606" b="8685"/>
          <a:stretch>
            <a:fillRect/>
          </a:stretch>
        </p:blipFill>
        <p:spPr bwMode="auto">
          <a:xfrm>
            <a:off x="101600" y="1227638"/>
            <a:ext cx="8978900" cy="56303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FF"/>
                </a:solidFill>
              </a:rPr>
              <a:t>Very First Collision at ALICE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565400" y="5486400"/>
            <a:ext cx="2036172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Historical moment</a:t>
            </a:r>
            <a:br>
              <a:rPr lang="en-GB" dirty="0" smtClean="0"/>
            </a:br>
            <a:r>
              <a:rPr lang="en-GB" dirty="0" smtClean="0"/>
              <a:t>√</a:t>
            </a:r>
            <a:r>
              <a:rPr lang="en-GB" dirty="0" err="1" smtClean="0"/>
              <a:t>s</a:t>
            </a:r>
            <a:r>
              <a:rPr lang="en-GB" dirty="0" smtClean="0"/>
              <a:t> = 900 </a:t>
            </a:r>
            <a:r>
              <a:rPr lang="en-GB" dirty="0" err="1" smtClean="0"/>
              <a:t>GeV</a:t>
            </a:r>
            <a:endParaRPr lang="en-GB" dirty="0" smtClean="0"/>
          </a:p>
          <a:p>
            <a:r>
              <a:rPr lang="en-GB" dirty="0" smtClean="0"/>
              <a:t>November 23, 2009</a:t>
            </a:r>
            <a:endParaRPr lang="en-GB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3366FF"/>
                </a:solidFill>
              </a:rPr>
              <a:t>Very First ALICE Physics publication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13</a:t>
            </a:fld>
            <a:endParaRPr lang="en-GB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0" y="1388525"/>
            <a:ext cx="9144000" cy="4525963"/>
          </a:xfrm>
        </p:spPr>
        <p:txBody>
          <a:bodyPr/>
          <a:lstStyle/>
          <a:p>
            <a:r>
              <a:rPr lang="en-GB" dirty="0" smtClean="0"/>
              <a:t>First publication at LHC; prepared well in advance and submitted to EPJC only 5 days after data taking</a:t>
            </a:r>
            <a:endParaRPr lang="en-GB" dirty="0"/>
          </a:p>
        </p:txBody>
      </p:sp>
      <p:pic>
        <p:nvPicPr>
          <p:cNvPr id="8" name="Picture 7" descr="Picture 36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6618" y="2454264"/>
            <a:ext cx="3234784" cy="39878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9700" y="2527288"/>
            <a:ext cx="4731683" cy="340015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14300" y="5652273"/>
            <a:ext cx="4872435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– Proof of existence for LHC and for ALICE</a:t>
            </a:r>
          </a:p>
          <a:p>
            <a:r>
              <a:rPr lang="en-GB" dirty="0" smtClean="0"/>
              <a:t>– Results consistent with similar measurements</a:t>
            </a:r>
            <a:br>
              <a:rPr lang="en-GB" dirty="0" smtClean="0"/>
            </a:br>
            <a:r>
              <a:rPr lang="en-GB" dirty="0" smtClean="0"/>
              <a:t>in proton-antiproton collisions at the same energy</a:t>
            </a:r>
          </a:p>
          <a:p>
            <a:r>
              <a:rPr lang="en-GB" dirty="0" smtClean="0"/>
              <a:t>– A great stimulation for the Collaboration</a:t>
            </a:r>
            <a:endParaRPr lang="en-GB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FF"/>
                </a:solidFill>
              </a:rPr>
              <a:t>First surprise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71591"/>
            <a:ext cx="8686800" cy="4826009"/>
          </a:xfrm>
        </p:spPr>
        <p:txBody>
          <a:bodyPr>
            <a:normAutofit fontScale="92500" lnSpcReduction="10000"/>
          </a:bodyPr>
          <a:lstStyle/>
          <a:p>
            <a:r>
              <a:rPr lang="en-US" i="1" dirty="0" smtClean="0"/>
              <a:t>Charged-particle multiplicity measurement in proton-proton collisions at √</a:t>
            </a:r>
            <a:r>
              <a:rPr lang="en-US" i="1" dirty="0" err="1" smtClean="0"/>
              <a:t>s</a:t>
            </a:r>
            <a:r>
              <a:rPr lang="en-US" i="1" dirty="0" smtClean="0"/>
              <a:t> = 0.9 and 2.36 </a:t>
            </a:r>
            <a:r>
              <a:rPr lang="en-US" i="1" dirty="0" err="1" smtClean="0"/>
              <a:t>TeV</a:t>
            </a:r>
            <a:r>
              <a:rPr lang="en-US" i="1" dirty="0" smtClean="0"/>
              <a:t> (above </a:t>
            </a:r>
            <a:r>
              <a:rPr lang="en-US" i="1" dirty="0" err="1" smtClean="0"/>
              <a:t>Tevatron</a:t>
            </a:r>
            <a:r>
              <a:rPr lang="en-US" i="1" dirty="0" smtClean="0"/>
              <a:t>) with ALICE at LHC</a:t>
            </a:r>
          </a:p>
          <a:p>
            <a:pPr lvl="1"/>
            <a:r>
              <a:rPr lang="en-GB" dirty="0" smtClean="0"/>
              <a:t>More precise results at 0.9 </a:t>
            </a:r>
            <a:r>
              <a:rPr lang="en-GB" dirty="0" err="1" smtClean="0"/>
              <a:t>TeV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still consistent with UA5</a:t>
            </a:r>
          </a:p>
          <a:p>
            <a:pPr lvl="1"/>
            <a:r>
              <a:rPr lang="en-GB" dirty="0" smtClean="0"/>
              <a:t>Average multiplicities at the </a:t>
            </a:r>
            <a:br>
              <a:rPr lang="en-GB" dirty="0" smtClean="0"/>
            </a:br>
            <a:r>
              <a:rPr lang="en-GB" dirty="0" smtClean="0"/>
              <a:t>new energy not described </a:t>
            </a:r>
            <a:br>
              <a:rPr lang="en-GB" dirty="0" smtClean="0"/>
            </a:br>
            <a:r>
              <a:rPr lang="en-GB" dirty="0" smtClean="0"/>
              <a:t>by models</a:t>
            </a:r>
          </a:p>
          <a:p>
            <a:pPr lvl="1"/>
            <a:r>
              <a:rPr lang="en-GB" dirty="0" smtClean="0"/>
              <a:t>Relative increase between </a:t>
            </a:r>
            <a:br>
              <a:rPr lang="en-GB" dirty="0" smtClean="0"/>
            </a:br>
            <a:r>
              <a:rPr lang="en-GB" dirty="0" smtClean="0"/>
              <a:t>0.9 </a:t>
            </a:r>
            <a:r>
              <a:rPr lang="en-GB" dirty="0" err="1" smtClean="0"/>
              <a:t>TeV</a:t>
            </a:r>
            <a:r>
              <a:rPr lang="en-GB" dirty="0" smtClean="0"/>
              <a:t> &amp;7 </a:t>
            </a:r>
            <a:r>
              <a:rPr lang="en-GB" dirty="0" err="1" smtClean="0"/>
              <a:t>TeV</a:t>
            </a:r>
            <a:r>
              <a:rPr lang="en-GB" dirty="0" smtClean="0"/>
              <a:t> also</a:t>
            </a:r>
            <a:br>
              <a:rPr lang="en-GB" dirty="0" smtClean="0"/>
            </a:br>
            <a:r>
              <a:rPr lang="en-GB" dirty="0" smtClean="0"/>
              <a:t>not described by models </a:t>
            </a:r>
          </a:p>
          <a:p>
            <a:pPr lvl="1"/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14</a:t>
            </a:fld>
            <a:endParaRPr lang="en-GB"/>
          </a:p>
        </p:txBody>
      </p:sp>
      <p:pic>
        <p:nvPicPr>
          <p:cNvPr id="6" name="Picture 5" descr="Picture 38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65757" y="2653697"/>
            <a:ext cx="3203543" cy="4153503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FF"/>
                </a:solidFill>
              </a:rPr>
              <a:t>First data at 7 </a:t>
            </a:r>
            <a:r>
              <a:rPr lang="en-GB" b="1" dirty="0" err="1" smtClean="0">
                <a:solidFill>
                  <a:srgbClr val="3366FF"/>
                </a:solidFill>
              </a:rPr>
              <a:t>TeV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8229600" cy="4525963"/>
          </a:xfrm>
        </p:spPr>
        <p:txBody>
          <a:bodyPr>
            <a:normAutofit/>
          </a:bodyPr>
          <a:lstStyle/>
          <a:p>
            <a:r>
              <a:rPr lang="en-US" i="1" dirty="0" smtClean="0"/>
              <a:t>Charged-particle multiplicity measurement in proton-proton collisions at √</a:t>
            </a:r>
            <a:r>
              <a:rPr lang="en-US" i="1" dirty="0" err="1" smtClean="0"/>
              <a:t>s</a:t>
            </a:r>
            <a:r>
              <a:rPr lang="en-US" i="1" dirty="0" smtClean="0"/>
              <a:t> = 7 </a:t>
            </a:r>
            <a:r>
              <a:rPr lang="en-US" i="1" dirty="0" err="1" smtClean="0"/>
              <a:t>TeV</a:t>
            </a:r>
            <a:r>
              <a:rPr lang="en-US" i="1" dirty="0" smtClean="0"/>
              <a:t> with ALICE at L</a:t>
            </a:r>
            <a:r>
              <a:rPr lang="en-GB" i="1" dirty="0" smtClean="0"/>
              <a:t>HC</a:t>
            </a:r>
          </a:p>
          <a:p>
            <a:pPr lvl="1"/>
            <a:r>
              <a:rPr lang="en-GB" dirty="0" smtClean="0"/>
              <a:t>Trend seen between 0.9 </a:t>
            </a:r>
            <a:r>
              <a:rPr lang="en-GB" dirty="0" err="1" smtClean="0"/>
              <a:t>TeV</a:t>
            </a:r>
            <a:r>
              <a:rPr lang="en-GB" dirty="0" smtClean="0"/>
              <a:t> </a:t>
            </a:r>
            <a:br>
              <a:rPr lang="en-GB" dirty="0" smtClean="0"/>
            </a:br>
            <a:r>
              <a:rPr lang="en-GB" dirty="0" smtClean="0"/>
              <a:t>and 2.36 </a:t>
            </a:r>
            <a:r>
              <a:rPr lang="en-GB" dirty="0" err="1" smtClean="0"/>
              <a:t>TeV</a:t>
            </a:r>
            <a:r>
              <a:rPr lang="en-GB" dirty="0" smtClean="0"/>
              <a:t> confirmed by </a:t>
            </a:r>
            <a:br>
              <a:rPr lang="en-GB" dirty="0" smtClean="0"/>
            </a:br>
            <a:r>
              <a:rPr lang="en-GB" dirty="0" smtClean="0"/>
              <a:t>new data at higher energy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15</a:t>
            </a:fld>
            <a:endParaRPr lang="en-GB"/>
          </a:p>
        </p:txBody>
      </p:sp>
      <p:pic>
        <p:nvPicPr>
          <p:cNvPr id="6" name="Picture 5" descr="Picture 37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4600" y="2570772"/>
            <a:ext cx="3338620" cy="4274528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3058358" y="1230868"/>
            <a:ext cx="349484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March 30</a:t>
            </a:r>
            <a:r>
              <a:rPr lang="en-GB" baseline="30000" dirty="0" smtClean="0"/>
              <a:t>th</a:t>
            </a:r>
            <a:r>
              <a:rPr lang="en-GB" dirty="0" smtClean="0"/>
              <a:t>, First collisions at 7 </a:t>
            </a:r>
            <a:r>
              <a:rPr lang="en-GB" dirty="0" err="1" smtClean="0"/>
              <a:t>TeV</a:t>
            </a:r>
            <a:r>
              <a:rPr lang="en-GB" dirty="0" smtClean="0"/>
              <a:t>!</a:t>
            </a:r>
            <a:endParaRPr lang="en-GB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Group 24"/>
          <p:cNvGrpSpPr>
            <a:grpSpLocks/>
          </p:cNvGrpSpPr>
          <p:nvPr/>
        </p:nvGrpSpPr>
        <p:grpSpPr bwMode="auto">
          <a:xfrm>
            <a:off x="4148901" y="2449410"/>
            <a:ext cx="4830763" cy="4389438"/>
            <a:chOff x="1" y="406"/>
            <a:chExt cx="3143" cy="2269"/>
          </a:xfrm>
        </p:grpSpPr>
        <p:pic>
          <p:nvPicPr>
            <p:cNvPr id="12" name="Picture 6"/>
            <p:cNvPicPr>
              <a:picLocks noChangeAspect="1" noChangeArrowheads="1"/>
            </p:cNvPicPr>
            <p:nvPr/>
          </p:nvPicPr>
          <p:blipFill>
            <a:blip r:embed="rId3"/>
            <a:srcRect l="1337" t="3618"/>
            <a:stretch>
              <a:fillRect/>
            </a:stretch>
          </p:blipFill>
          <p:spPr bwMode="auto">
            <a:xfrm>
              <a:off x="1" y="406"/>
              <a:ext cx="3143" cy="2269"/>
            </a:xfrm>
            <a:prstGeom prst="rect">
              <a:avLst/>
            </a:prstGeom>
            <a:noFill/>
            <a:ln>
              <a:noFill/>
            </a:ln>
            <a:effectLst/>
          </p:spPr>
        </p:pic>
        <p:sp>
          <p:nvSpPr>
            <p:cNvPr id="13" name="Text Box 13"/>
            <p:cNvSpPr txBox="1">
              <a:spLocks noChangeArrowheads="1"/>
            </p:cNvSpPr>
            <p:nvPr/>
          </p:nvSpPr>
          <p:spPr bwMode="auto">
            <a:xfrm>
              <a:off x="312" y="1267"/>
              <a:ext cx="1414" cy="1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 dirty="0" err="1"/>
                <a:t>NonSingleDiffractive</a:t>
              </a:r>
              <a:endParaRPr lang="en-US" dirty="0"/>
            </a:p>
          </p:txBody>
        </p:sp>
        <p:sp>
          <p:nvSpPr>
            <p:cNvPr id="14" name="Text Box 14"/>
            <p:cNvSpPr txBox="1">
              <a:spLocks noChangeArrowheads="1"/>
            </p:cNvSpPr>
            <p:nvPr/>
          </p:nvSpPr>
          <p:spPr bwMode="auto">
            <a:xfrm>
              <a:off x="2240" y="1417"/>
              <a:ext cx="904" cy="191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 dirty="0"/>
                <a:t>all Inelastic</a:t>
              </a:r>
            </a:p>
          </p:txBody>
        </p:sp>
        <p:sp>
          <p:nvSpPr>
            <p:cNvPr id="15" name="Line 15"/>
            <p:cNvSpPr>
              <a:spLocks noChangeShapeType="1"/>
            </p:cNvSpPr>
            <p:nvPr/>
          </p:nvSpPr>
          <p:spPr bwMode="auto">
            <a:xfrm flipV="1">
              <a:off x="1600" y="1209"/>
              <a:ext cx="434" cy="57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16" name="Line 16"/>
            <p:cNvSpPr>
              <a:spLocks noChangeShapeType="1"/>
            </p:cNvSpPr>
            <p:nvPr/>
          </p:nvSpPr>
          <p:spPr bwMode="auto">
            <a:xfrm flipH="1" flipV="1">
              <a:off x="2062" y="1451"/>
              <a:ext cx="164" cy="49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17" name="Text Box 19"/>
            <p:cNvSpPr txBox="1">
              <a:spLocks noChangeArrowheads="1"/>
            </p:cNvSpPr>
            <p:nvPr/>
          </p:nvSpPr>
          <p:spPr bwMode="auto">
            <a:xfrm>
              <a:off x="1523" y="515"/>
              <a:ext cx="1621" cy="191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 dirty="0" smtClean="0"/>
                <a:t>Inelastic </a:t>
              </a:r>
              <a:r>
                <a:rPr lang="en-US" dirty="0" err="1"/>
                <a:t>N</a:t>
              </a:r>
              <a:r>
                <a:rPr lang="en-US" baseline="-25000" dirty="0" err="1"/>
                <a:t>ch</a:t>
              </a:r>
              <a:r>
                <a:rPr lang="en-US" dirty="0"/>
                <a:t> ≥ 1 in |</a:t>
              </a:r>
              <a:r>
                <a:rPr lang="en-US" dirty="0" err="1">
                  <a:latin typeface="Symbol" pitchFamily="-111" charset="2"/>
                </a:rPr>
                <a:t>h</a:t>
              </a:r>
              <a:r>
                <a:rPr lang="en-US" dirty="0"/>
                <a:t>|&lt;1</a:t>
              </a:r>
            </a:p>
          </p:txBody>
        </p:sp>
        <p:sp>
          <p:nvSpPr>
            <p:cNvPr id="18" name="Line 20"/>
            <p:cNvSpPr>
              <a:spLocks noChangeShapeType="1"/>
            </p:cNvSpPr>
            <p:nvPr/>
          </p:nvSpPr>
          <p:spPr bwMode="auto">
            <a:xfrm>
              <a:off x="1948" y="725"/>
              <a:ext cx="434" cy="100"/>
            </a:xfrm>
            <a:prstGeom prst="line">
              <a:avLst/>
            </a:prstGeom>
            <a:noFill/>
            <a:ln w="9525">
              <a:solidFill>
                <a:srgbClr val="0000FF"/>
              </a:solidFill>
              <a:round/>
              <a:headEnd/>
              <a:tailEnd type="triangle" w="med" len="med"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19" name="TextBox 17"/>
            <p:cNvSpPr txBox="1">
              <a:spLocks noChangeArrowheads="1"/>
            </p:cNvSpPr>
            <p:nvPr/>
          </p:nvSpPr>
          <p:spPr bwMode="auto">
            <a:xfrm>
              <a:off x="946" y="2026"/>
              <a:ext cx="513" cy="14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pPr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r>
                <a:rPr lang="en-GB" sz="1200" b="1">
                  <a:solidFill>
                    <a:schemeClr val="tx1"/>
                  </a:solidFill>
                  <a:ea typeface="ＭＳ Ｐゴシック" pitchFamily="-111" charset="-128"/>
                  <a:cs typeface="ＭＳ Ｐゴシック" pitchFamily="-111" charset="-128"/>
                </a:rPr>
                <a:t>fits ~ </a:t>
              </a:r>
              <a:r>
                <a:rPr lang="en-GB" sz="1200" b="1" i="1">
                  <a:solidFill>
                    <a:schemeClr val="tx1"/>
                  </a:solidFill>
                  <a:ea typeface="ＭＳ Ｐゴシック" pitchFamily="-111" charset="-128"/>
                  <a:cs typeface="ＭＳ Ｐゴシック" pitchFamily="-111" charset="-128"/>
                </a:rPr>
                <a:t>s</a:t>
              </a:r>
              <a:r>
                <a:rPr lang="en-GB" sz="1200" b="1" baseline="30000">
                  <a:solidFill>
                    <a:schemeClr val="tx1"/>
                  </a:solidFill>
                  <a:ea typeface="ＭＳ Ｐゴシック" pitchFamily="-111" charset="-128"/>
                  <a:cs typeface="ＭＳ Ｐゴシック" pitchFamily="-111" charset="-128"/>
                </a:rPr>
                <a:t>0.1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FF"/>
                </a:solidFill>
              </a:rPr>
              <a:t>Particle production </a:t>
            </a:r>
            <a:r>
              <a:rPr lang="en-GB" b="1" dirty="0" err="1" smtClean="0">
                <a:solidFill>
                  <a:srgbClr val="3366FF"/>
                </a:solidFill>
              </a:rPr>
              <a:t>vs</a:t>
            </a:r>
            <a:r>
              <a:rPr lang="en-GB" b="1" dirty="0" smtClean="0">
                <a:solidFill>
                  <a:srgbClr val="3366FF"/>
                </a:solidFill>
              </a:rPr>
              <a:t> √</a:t>
            </a:r>
            <a:r>
              <a:rPr lang="en-GB" b="1" dirty="0" err="1" smtClean="0">
                <a:solidFill>
                  <a:srgbClr val="3366FF"/>
                </a:solidFill>
              </a:rPr>
              <a:t>s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522464" cy="4525963"/>
          </a:xfrm>
        </p:spPr>
        <p:txBody>
          <a:bodyPr/>
          <a:lstStyle/>
          <a:p>
            <a:r>
              <a:rPr lang="en-US" sz="2400" dirty="0" smtClean="0"/>
              <a:t>Increase with energy significantly stronger in data than in </a:t>
            </a:r>
            <a:r>
              <a:rPr lang="en-US" sz="2400" dirty="0" err="1" smtClean="0"/>
              <a:t>MC’s</a:t>
            </a:r>
            <a:endParaRPr lang="en-US" sz="2400" dirty="0" smtClean="0"/>
          </a:p>
          <a:p>
            <a:r>
              <a:rPr lang="en-US" sz="2400" dirty="0" smtClean="0"/>
              <a:t>ALICE &amp; CMS agree to within 1 </a:t>
            </a:r>
            <a:r>
              <a:rPr lang="en-US" sz="2400" dirty="0" err="1" smtClean="0">
                <a:latin typeface="Symbol" pitchFamily="-111" charset="2"/>
              </a:rPr>
              <a:t>s</a:t>
            </a:r>
            <a:r>
              <a:rPr lang="en-US" sz="2400" dirty="0" smtClean="0"/>
              <a:t> (&lt; 3%)</a:t>
            </a:r>
          </a:p>
          <a:p>
            <a:r>
              <a:rPr lang="en-US" sz="2400" dirty="0" err="1" smtClean="0"/>
              <a:t>dN</a:t>
            </a:r>
            <a:r>
              <a:rPr lang="en-US" sz="2400" baseline="-25000" dirty="0" err="1" smtClean="0"/>
              <a:t>ch</a:t>
            </a:r>
            <a:r>
              <a:rPr lang="en-US" sz="2400" dirty="0" smtClean="0"/>
              <a:t>/d</a:t>
            </a:r>
            <a:r>
              <a:rPr lang="en-US" sz="2400" dirty="0" smtClean="0">
                <a:latin typeface="Symbol" pitchFamily="-111" charset="2"/>
              </a:rPr>
              <a:t>h</a:t>
            </a:r>
            <a:r>
              <a:rPr lang="en-US" sz="2400" dirty="0" smtClean="0"/>
              <a:t> increase with √</a:t>
            </a:r>
            <a:r>
              <a:rPr lang="en-US" sz="2400" dirty="0" err="1" smtClean="0"/>
              <a:t>s</a:t>
            </a:r>
            <a:r>
              <a:rPr lang="en-US" sz="2400" dirty="0" smtClean="0"/>
              <a:t> well described by a power law</a:t>
            </a:r>
            <a:endParaRPr lang="en-US" sz="2400" b="1" baseline="30000" dirty="0" smtClean="0">
              <a:solidFill>
                <a:schemeClr val="hlink"/>
              </a:solidFill>
            </a:endParaRPr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16</a:t>
            </a:fld>
            <a:endParaRPr lang="en-GB"/>
          </a:p>
        </p:txBody>
      </p:sp>
      <p:grpSp>
        <p:nvGrpSpPr>
          <p:cNvPr id="5" name="Group 37"/>
          <p:cNvGrpSpPr>
            <a:grpSpLocks/>
          </p:cNvGrpSpPr>
          <p:nvPr/>
        </p:nvGrpSpPr>
        <p:grpSpPr bwMode="auto">
          <a:xfrm>
            <a:off x="17464" y="2536825"/>
            <a:ext cx="8491538" cy="4311650"/>
            <a:chOff x="11" y="622"/>
            <a:chExt cx="5349" cy="2716"/>
          </a:xfrm>
        </p:grpSpPr>
        <p:grpSp>
          <p:nvGrpSpPr>
            <p:cNvPr id="6" name="Group 11"/>
            <p:cNvGrpSpPr>
              <a:grpSpLocks/>
            </p:cNvGrpSpPr>
            <p:nvPr/>
          </p:nvGrpSpPr>
          <p:grpSpPr bwMode="auto">
            <a:xfrm>
              <a:off x="11" y="804"/>
              <a:ext cx="5349" cy="2534"/>
              <a:chOff x="252" y="660"/>
              <a:chExt cx="4939" cy="1794"/>
            </a:xfrm>
          </p:grpSpPr>
          <p:pic>
            <p:nvPicPr>
              <p:cNvPr id="8" name="Picture 7"/>
              <p:cNvPicPr>
                <a:picLocks noChangeAspect="1" noChangeArrowheads="1"/>
              </p:cNvPicPr>
              <p:nvPr/>
            </p:nvPicPr>
            <p:blipFill>
              <a:blip r:embed="rId4"/>
              <a:srcRect l="1112" r="3415"/>
              <a:stretch>
                <a:fillRect/>
              </a:stretch>
            </p:blipFill>
            <p:spPr bwMode="auto">
              <a:xfrm>
                <a:off x="252" y="660"/>
                <a:ext cx="2403" cy="179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/>
            </p:spPr>
          </p:pic>
          <p:sp>
            <p:nvSpPr>
              <p:cNvPr id="9" name="Line 8"/>
              <p:cNvSpPr>
                <a:spLocks noChangeShapeType="1"/>
              </p:cNvSpPr>
              <p:nvPr/>
            </p:nvSpPr>
            <p:spPr bwMode="auto">
              <a:xfrm>
                <a:off x="5191" y="1109"/>
                <a:ext cx="0" cy="1095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round/>
                <a:headEnd/>
                <a:tailEnd/>
              </a:ln>
              <a:effectLst/>
            </p:spPr>
            <p:txBody>
              <a:bodyPr wrap="non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0" name="Line 9"/>
              <p:cNvSpPr>
                <a:spLocks noChangeShapeType="1"/>
              </p:cNvSpPr>
              <p:nvPr/>
            </p:nvSpPr>
            <p:spPr bwMode="auto">
              <a:xfrm>
                <a:off x="4197" y="1110"/>
                <a:ext cx="0" cy="1095"/>
              </a:xfrm>
              <a:prstGeom prst="line">
                <a:avLst/>
              </a:prstGeom>
              <a:noFill/>
              <a:ln w="19050">
                <a:solidFill>
                  <a:schemeClr val="hlink"/>
                </a:solidFill>
                <a:prstDash val="sysDot"/>
                <a:round/>
                <a:headEnd/>
                <a:tailEnd/>
              </a:ln>
              <a:effectLst/>
            </p:spPr>
            <p:txBody>
              <a:bodyPr wrap="non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7" name="Text Box 25"/>
            <p:cNvSpPr txBox="1">
              <a:spLocks noChangeArrowheads="1"/>
            </p:cNvSpPr>
            <p:nvPr/>
          </p:nvSpPr>
          <p:spPr bwMode="auto">
            <a:xfrm>
              <a:off x="561" y="622"/>
              <a:ext cx="1904" cy="214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 sz="1800" dirty="0"/>
                <a:t>Relative increase in </a:t>
              </a:r>
              <a:r>
                <a:rPr lang="en-US" sz="1800" dirty="0" err="1"/>
                <a:t>dN</a:t>
              </a:r>
              <a:r>
                <a:rPr lang="en-US" sz="1800" baseline="-25000" dirty="0" err="1"/>
                <a:t>ch</a:t>
              </a:r>
              <a:r>
                <a:rPr lang="en-US" sz="1800" dirty="0"/>
                <a:t>/d</a:t>
              </a:r>
              <a:r>
                <a:rPr lang="en-US" sz="1800" dirty="0">
                  <a:latin typeface="Symbol" pitchFamily="-111" charset="2"/>
                </a:rPr>
                <a:t>h</a:t>
              </a:r>
            </a:p>
          </p:txBody>
        </p:sp>
      </p:grpSp>
      <p:sp>
        <p:nvSpPr>
          <p:cNvPr id="20" name="Text Box 30"/>
          <p:cNvSpPr txBox="1">
            <a:spLocks noChangeArrowheads="1"/>
          </p:cNvSpPr>
          <p:nvPr/>
        </p:nvSpPr>
        <p:spPr bwMode="auto">
          <a:xfrm>
            <a:off x="6656534" y="2312885"/>
            <a:ext cx="2028825" cy="3397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 </a:t>
            </a:r>
            <a:r>
              <a:rPr lang="en-US" sz="1800" dirty="0" err="1"/>
              <a:t>dN</a:t>
            </a:r>
            <a:r>
              <a:rPr lang="en-US" sz="1800" baseline="-25000" dirty="0" err="1"/>
              <a:t>ch</a:t>
            </a:r>
            <a:r>
              <a:rPr lang="en-US" sz="1800" dirty="0"/>
              <a:t>/d</a:t>
            </a:r>
            <a:r>
              <a:rPr lang="en-US" sz="1800" dirty="0">
                <a:latin typeface="Symbol" pitchFamily="-111" charset="2"/>
              </a:rPr>
              <a:t>h </a:t>
            </a:r>
            <a:r>
              <a:rPr lang="en-US" sz="1800" dirty="0"/>
              <a:t>versus</a:t>
            </a:r>
            <a:r>
              <a:rPr lang="en-US" sz="1800" dirty="0">
                <a:latin typeface="Symbol" pitchFamily="-111" charset="2"/>
              </a:rPr>
              <a:t> </a:t>
            </a:r>
            <a:r>
              <a:rPr lang="en-US" dirty="0"/>
              <a:t>√</a:t>
            </a:r>
            <a:r>
              <a:rPr lang="en-US" dirty="0" err="1"/>
              <a:t>s</a:t>
            </a:r>
            <a:endParaRPr lang="en-US" sz="1800" dirty="0">
              <a:latin typeface="Symbol" pitchFamily="-111" charset="2"/>
            </a:endParaRPr>
          </a:p>
        </p:txBody>
      </p:sp>
      <p:grpSp>
        <p:nvGrpSpPr>
          <p:cNvPr id="21" name="Group 36"/>
          <p:cNvGrpSpPr>
            <a:grpSpLocks/>
          </p:cNvGrpSpPr>
          <p:nvPr/>
        </p:nvGrpSpPr>
        <p:grpSpPr bwMode="auto">
          <a:xfrm>
            <a:off x="737662" y="4422742"/>
            <a:ext cx="2705101" cy="992177"/>
            <a:chOff x="3558" y="2091"/>
            <a:chExt cx="1704" cy="625"/>
          </a:xfrm>
        </p:grpSpPr>
        <p:graphicFrame>
          <p:nvGraphicFramePr>
            <p:cNvPr id="22" name="Object 32"/>
            <p:cNvGraphicFramePr>
              <a:graphicFrameLocks noChangeAspect="1"/>
            </p:cNvGraphicFramePr>
            <p:nvPr/>
          </p:nvGraphicFramePr>
          <p:xfrm>
            <a:off x="3558" y="2396"/>
            <a:ext cx="485" cy="320"/>
          </p:xfrm>
          <a:graphic>
            <a:graphicData uri="http://schemas.openxmlformats.org/presentationml/2006/ole">
              <p:oleObj spid="_x0000_s159746" name="Equation" r:id="rId5" imgW="596880" imgH="393480" progId="Equation.3">
                <p:embed/>
              </p:oleObj>
            </a:graphicData>
          </a:graphic>
        </p:graphicFrame>
        <p:graphicFrame>
          <p:nvGraphicFramePr>
            <p:cNvPr id="23" name="Object 33"/>
            <p:cNvGraphicFramePr>
              <a:graphicFrameLocks noChangeAspect="1"/>
            </p:cNvGraphicFramePr>
            <p:nvPr/>
          </p:nvGraphicFramePr>
          <p:xfrm>
            <a:off x="4461" y="2110"/>
            <a:ext cx="504" cy="340"/>
          </p:xfrm>
          <a:graphic>
            <a:graphicData uri="http://schemas.openxmlformats.org/presentationml/2006/ole">
              <p:oleObj spid="_x0000_s159747" name="Equation" r:id="rId6" imgW="583920" imgH="393480" progId="Equation.3">
                <p:embed/>
              </p:oleObj>
            </a:graphicData>
          </a:graphic>
        </p:graphicFrame>
        <p:sp>
          <p:nvSpPr>
            <p:cNvPr id="24" name="Line 34"/>
            <p:cNvSpPr>
              <a:spLocks noChangeShapeType="1"/>
            </p:cNvSpPr>
            <p:nvPr/>
          </p:nvSpPr>
          <p:spPr bwMode="auto">
            <a:xfrm flipV="1">
              <a:off x="4964" y="2091"/>
              <a:ext cx="298" cy="128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5" name="Line 35"/>
            <p:cNvSpPr>
              <a:spLocks noChangeShapeType="1"/>
            </p:cNvSpPr>
            <p:nvPr/>
          </p:nvSpPr>
          <p:spPr bwMode="auto">
            <a:xfrm flipV="1">
              <a:off x="4047" y="2520"/>
              <a:ext cx="170" cy="27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26" name="Group 29"/>
          <p:cNvGrpSpPr>
            <a:grpSpLocks/>
          </p:cNvGrpSpPr>
          <p:nvPr/>
        </p:nvGrpSpPr>
        <p:grpSpPr bwMode="auto">
          <a:xfrm>
            <a:off x="7371814" y="3526050"/>
            <a:ext cx="1298575" cy="708025"/>
            <a:chOff x="2119" y="1047"/>
            <a:chExt cx="818" cy="446"/>
          </a:xfrm>
        </p:grpSpPr>
        <p:sp>
          <p:nvSpPr>
            <p:cNvPr id="27" name="Text Box 26"/>
            <p:cNvSpPr txBox="1">
              <a:spLocks noChangeArrowheads="1"/>
            </p:cNvSpPr>
            <p:nvPr/>
          </p:nvSpPr>
          <p:spPr bwMode="auto">
            <a:xfrm>
              <a:off x="2438" y="1047"/>
              <a:ext cx="499" cy="446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 sz="2000" b="1" dirty="0">
                  <a:ln>
                    <a:solidFill>
                      <a:srgbClr val="FF0000"/>
                    </a:solidFill>
                  </a:ln>
                  <a:solidFill>
                    <a:srgbClr val="FF0066"/>
                  </a:solidFill>
                </a:rPr>
                <a:t>ALICE</a:t>
              </a:r>
            </a:p>
            <a:p>
              <a:r>
                <a:rPr lang="en-US" sz="2000" b="1" dirty="0">
                  <a:solidFill>
                    <a:schemeClr val="tx1"/>
                  </a:solidFill>
                </a:rPr>
                <a:t>CMS</a:t>
              </a:r>
            </a:p>
          </p:txBody>
        </p:sp>
        <p:sp>
          <p:nvSpPr>
            <p:cNvPr id="28" name="Line 27"/>
            <p:cNvSpPr>
              <a:spLocks noChangeShapeType="1"/>
            </p:cNvSpPr>
            <p:nvPr/>
          </p:nvSpPr>
          <p:spPr bwMode="auto">
            <a:xfrm flipH="1">
              <a:off x="2119" y="1159"/>
              <a:ext cx="349" cy="213"/>
            </a:xfrm>
            <a:prstGeom prst="line">
              <a:avLst/>
            </a:prstGeom>
            <a:noFill/>
            <a:ln w="57150">
              <a:solidFill>
                <a:srgbClr val="FF0000"/>
              </a:solidFill>
              <a:round/>
              <a:headEnd/>
              <a:tailEnd type="triangle" w="med" len="med"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9" name="Line 28"/>
            <p:cNvSpPr>
              <a:spLocks noChangeShapeType="1"/>
            </p:cNvSpPr>
            <p:nvPr/>
          </p:nvSpPr>
          <p:spPr bwMode="auto">
            <a:xfrm flipH="1">
              <a:off x="2127" y="1373"/>
              <a:ext cx="356" cy="49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triangle" w="med" len="med"/>
            </a:ln>
            <a:effectLst/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30" name="Footer Placeholder 2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786474"/>
            <a:ext cx="8991600" cy="4935001"/>
          </a:xfrm>
        </p:spPr>
        <p:txBody>
          <a:bodyPr>
            <a:normAutofit fontScale="77500" lnSpcReduction="20000"/>
          </a:bodyPr>
          <a:lstStyle/>
          <a:p>
            <a:pPr>
              <a:buNone/>
            </a:pPr>
            <a:r>
              <a:rPr lang="en-GB" dirty="0" smtClean="0"/>
              <a:t> </a:t>
            </a:r>
          </a:p>
          <a:p>
            <a:pPr>
              <a:buNone/>
            </a:pPr>
            <a:r>
              <a:rPr lang="en-GB" dirty="0" smtClean="0"/>
              <a:t>  </a:t>
            </a:r>
          </a:p>
          <a:p>
            <a:r>
              <a:rPr lang="en-GB" dirty="0" smtClean="0"/>
              <a:t>At high energy, simple Mueller-</a:t>
            </a:r>
            <a:r>
              <a:rPr lang="en-GB" dirty="0" err="1" smtClean="0"/>
              <a:t>Kancheli</a:t>
            </a:r>
            <a:r>
              <a:rPr lang="en-GB" dirty="0" smtClean="0"/>
              <a:t>:</a:t>
            </a:r>
          </a:p>
          <a:p>
            <a:endParaRPr lang="en-GB" dirty="0" smtClean="0"/>
          </a:p>
          <a:p>
            <a:endParaRPr lang="en-GB" dirty="0" smtClean="0"/>
          </a:p>
          <a:p>
            <a:pPr>
              <a:buNone/>
            </a:pP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From which we obtain </a:t>
            </a:r>
            <a:r>
              <a:rPr lang="en-GB" dirty="0" smtClean="0">
                <a:latin typeface="Symbol" charset="2"/>
                <a:cs typeface="Symbol" charset="2"/>
              </a:rPr>
              <a:t>D</a:t>
            </a:r>
            <a:r>
              <a:rPr lang="en-GB" dirty="0" smtClean="0"/>
              <a:t> = (α</a:t>
            </a:r>
            <a:r>
              <a:rPr lang="en-GB" baseline="-25000" dirty="0" smtClean="0"/>
              <a:t>P</a:t>
            </a:r>
            <a:r>
              <a:rPr lang="en-GB" dirty="0" smtClean="0"/>
              <a:t> -1) = 0.2 (was 0.12 before).</a:t>
            </a:r>
          </a:p>
          <a:p>
            <a:r>
              <a:rPr lang="en-GB" dirty="0" smtClean="0"/>
              <a:t>We have entered the realm of </a:t>
            </a:r>
            <a:r>
              <a:rPr lang="en-GB" b="1" dirty="0" smtClean="0">
                <a:solidFill>
                  <a:srgbClr val="FF0000"/>
                </a:solidFill>
              </a:rPr>
              <a:t>non-</a:t>
            </a:r>
            <a:r>
              <a:rPr lang="en-GB" b="1" dirty="0" err="1" smtClean="0">
                <a:solidFill>
                  <a:srgbClr val="FF0000"/>
                </a:solidFill>
              </a:rPr>
              <a:t>perturbative</a:t>
            </a:r>
            <a:r>
              <a:rPr lang="en-GB" b="1" dirty="0" smtClean="0">
                <a:solidFill>
                  <a:srgbClr val="FF0000"/>
                </a:solidFill>
              </a:rPr>
              <a:t> QCD </a:t>
            </a:r>
            <a:r>
              <a:rPr lang="en-GB" dirty="0" smtClean="0"/>
              <a:t>and of </a:t>
            </a:r>
            <a:r>
              <a:rPr lang="en-GB" b="1" dirty="0" err="1" smtClean="0">
                <a:solidFill>
                  <a:srgbClr val="FF0000"/>
                </a:solidFill>
              </a:rPr>
              <a:t>Pomerons</a:t>
            </a:r>
            <a:r>
              <a:rPr lang="en-GB" dirty="0" smtClean="0"/>
              <a:t>, important at LHC:</a:t>
            </a:r>
          </a:p>
          <a:p>
            <a:pPr lvl="1"/>
            <a:r>
              <a:rPr lang="en-GB" dirty="0" smtClean="0"/>
              <a:t>Particle production is dominated by soft mechanisms, even at LHC energies;</a:t>
            </a:r>
          </a:p>
          <a:p>
            <a:pPr lvl="1"/>
            <a:r>
              <a:rPr lang="en-GB" dirty="0" smtClean="0"/>
              <a:t>Global properties need proper account of non-</a:t>
            </a:r>
            <a:r>
              <a:rPr lang="en-GB" dirty="0" err="1" smtClean="0"/>
              <a:t>perturbative</a:t>
            </a:r>
            <a:r>
              <a:rPr lang="en-GB" dirty="0" smtClean="0"/>
              <a:t> processes (Diffractive processes, etc) (in many cases, main source of systematic uncertainties).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17</a:t>
            </a:fld>
            <a:endParaRPr lang="en-GB"/>
          </a:p>
        </p:txBody>
      </p:sp>
      <p:pic>
        <p:nvPicPr>
          <p:cNvPr id="160770" name="Picture 2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rcRect/>
              <a:stretch>
                <a:fillRect/>
              </a:stretch>
            </p:blipFill>
          </mc:Choice>
          <mc:Fallback>
            <p:blipFill>
              <a:blip r:embed="rId4"/>
              <a:srcRect/>
              <a:stretch>
                <a:fillRect/>
              </a:stretch>
            </p:blipFill>
          </mc:Fallback>
        </mc:AlternateContent>
        <p:spPr bwMode="auto">
          <a:xfrm>
            <a:off x="609600" y="2913063"/>
            <a:ext cx="6119813" cy="1106487"/>
          </a:xfrm>
          <a:prstGeom prst="rect">
            <a:avLst/>
          </a:prstGeom>
          <a:noFill/>
        </p:spPr>
      </p:pic>
      <p:pic>
        <p:nvPicPr>
          <p:cNvPr id="160772" name="Picture 4"/>
          <p:cNvPicPr>
            <a:picLocks noChangeAspect="1" noChangeArrowheads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rcRect/>
              <a:stretch>
                <a:fillRect/>
              </a:stretch>
            </p:blipFill>
          </mc:Choice>
          <mc:Fallback>
            <p:blipFill>
              <a:blip r:embed="rId6"/>
              <a:srcRect/>
              <a:stretch>
                <a:fillRect/>
              </a:stretch>
            </p:blipFill>
          </mc:Fallback>
        </mc:AlternateContent>
        <p:spPr bwMode="auto">
          <a:xfrm>
            <a:off x="4002636" y="1454547"/>
            <a:ext cx="1874838" cy="977900"/>
          </a:xfrm>
          <a:prstGeom prst="rect">
            <a:avLst/>
          </a:prstGeom>
          <a:noFill/>
        </p:spPr>
      </p:pic>
      <p:pic>
        <p:nvPicPr>
          <p:cNvPr id="8" name="Image 10" descr="DrawDelta012and02and7TeV.gif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36743" y="905948"/>
            <a:ext cx="3352800" cy="22577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7557148" y="2556936"/>
            <a:ext cx="1504889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Martin </a:t>
            </a:r>
            <a:r>
              <a:rPr lang="en-GB" sz="1400" dirty="0" err="1" smtClean="0"/>
              <a:t>Poghosyan</a:t>
            </a:r>
            <a:endParaRPr lang="en-GB" sz="1400" dirty="0"/>
          </a:p>
        </p:txBody>
      </p:sp>
      <p:sp>
        <p:nvSpPr>
          <p:cNvPr id="10" name="TextBox 9"/>
          <p:cNvSpPr txBox="1"/>
          <p:nvPr/>
        </p:nvSpPr>
        <p:spPr>
          <a:xfrm>
            <a:off x="6825487" y="3449934"/>
            <a:ext cx="231851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Predicted correctly </a:t>
            </a:r>
          </a:p>
          <a:p>
            <a:r>
              <a:rPr lang="en-GB" dirty="0" smtClean="0"/>
              <a:t>the CMS point at 7 </a:t>
            </a:r>
            <a:r>
              <a:rPr lang="en-GB" dirty="0" err="1" smtClean="0"/>
              <a:t>TeV</a:t>
            </a:r>
            <a:endParaRPr lang="en-GB" dirty="0"/>
          </a:p>
        </p:txBody>
      </p:sp>
      <p:cxnSp>
        <p:nvCxnSpPr>
          <p:cNvPr id="12" name="Straight Arrow Connector 11"/>
          <p:cNvCxnSpPr/>
          <p:nvPr/>
        </p:nvCxnSpPr>
        <p:spPr>
          <a:xfrm rot="5400000">
            <a:off x="7805757" y="2924491"/>
            <a:ext cx="576754" cy="47413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itle 1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FF"/>
                </a:solidFill>
              </a:rPr>
              <a:t>Particle production </a:t>
            </a:r>
            <a:r>
              <a:rPr lang="en-GB" b="1" dirty="0" err="1" smtClean="0">
                <a:solidFill>
                  <a:srgbClr val="3366FF"/>
                </a:solidFill>
              </a:rPr>
              <a:t>vs</a:t>
            </a:r>
            <a:r>
              <a:rPr lang="en-GB" b="1" dirty="0" smtClean="0">
                <a:solidFill>
                  <a:srgbClr val="3366FF"/>
                </a:solidFill>
              </a:rPr>
              <a:t> √</a:t>
            </a:r>
            <a:r>
              <a:rPr lang="en-GB" b="1" dirty="0" err="1" smtClean="0">
                <a:solidFill>
                  <a:srgbClr val="3366FF"/>
                </a:solidFill>
              </a:rPr>
              <a:t>s</a:t>
            </a:r>
            <a:endParaRPr lang="en-GB" dirty="0"/>
          </a:p>
        </p:txBody>
      </p:sp>
      <p:grpSp>
        <p:nvGrpSpPr>
          <p:cNvPr id="11" name="Grouper 11"/>
          <p:cNvGrpSpPr/>
          <p:nvPr/>
        </p:nvGrpSpPr>
        <p:grpSpPr>
          <a:xfrm>
            <a:off x="152400" y="1137047"/>
            <a:ext cx="1752600" cy="1297782"/>
            <a:chOff x="5181600" y="1903412"/>
            <a:chExt cx="1752600" cy="1297782"/>
          </a:xfrm>
        </p:grpSpPr>
        <p:cxnSp>
          <p:nvCxnSpPr>
            <p:cNvPr id="14" name="Straight Connector 27"/>
            <p:cNvCxnSpPr/>
            <p:nvPr/>
          </p:nvCxnSpPr>
          <p:spPr>
            <a:xfrm>
              <a:off x="5181600" y="1903412"/>
              <a:ext cx="1676400" cy="158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28"/>
            <p:cNvCxnSpPr/>
            <p:nvPr/>
          </p:nvCxnSpPr>
          <p:spPr>
            <a:xfrm>
              <a:off x="5257800" y="3198812"/>
              <a:ext cx="1676400" cy="1588"/>
            </a:xfrm>
            <a:prstGeom prst="line">
              <a:avLst/>
            </a:prstGeom>
            <a:ln w="28575" cmpd="sng">
              <a:solidFill>
                <a:schemeClr val="tx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30"/>
            <p:cNvCxnSpPr/>
            <p:nvPr/>
          </p:nvCxnSpPr>
          <p:spPr>
            <a:xfrm rot="5400000">
              <a:off x="5372100" y="2552700"/>
              <a:ext cx="1295400" cy="1588"/>
            </a:xfrm>
            <a:prstGeom prst="line">
              <a:avLst/>
            </a:prstGeom>
            <a:ln w="38100" cmpd="sng">
              <a:solidFill>
                <a:schemeClr val="tx1"/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Arrow Connector 32"/>
            <p:cNvCxnSpPr/>
            <p:nvPr/>
          </p:nvCxnSpPr>
          <p:spPr>
            <a:xfrm>
              <a:off x="5181600" y="2516188"/>
              <a:ext cx="1676400" cy="1588"/>
            </a:xfrm>
            <a:prstGeom prst="straightConnector1">
              <a:avLst/>
            </a:prstGeom>
            <a:ln>
              <a:tailEnd type="non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Footer Placeholder 1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FF"/>
                </a:solidFill>
              </a:rPr>
              <a:t>Parton overlap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13" y="1087958"/>
            <a:ext cx="9120187" cy="4525963"/>
          </a:xfrm>
        </p:spPr>
        <p:txBody>
          <a:bodyPr/>
          <a:lstStyle/>
          <a:p>
            <a:r>
              <a:rPr lang="en-GB" sz="1800" dirty="0" smtClean="0"/>
              <a:t>As low </a:t>
            </a:r>
            <a:r>
              <a:rPr lang="en-GB" sz="1800" dirty="0" err="1" smtClean="0"/>
              <a:t>x</a:t>
            </a:r>
            <a:r>
              <a:rPr lang="en-GB" sz="1800" dirty="0" smtClean="0"/>
              <a:t> (~Q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/s) values are reached, </a:t>
            </a:r>
            <a:r>
              <a:rPr lang="en-GB" sz="1800" b="1" dirty="0" smtClean="0">
                <a:solidFill>
                  <a:srgbClr val="CC0000"/>
                </a:solidFill>
              </a:rPr>
              <a:t>both the </a:t>
            </a:r>
            <a:r>
              <a:rPr lang="en-GB" sz="1800" b="1" dirty="0" err="1" smtClean="0">
                <a:solidFill>
                  <a:srgbClr val="CC0000"/>
                </a:solidFill>
              </a:rPr>
              <a:t>parton</a:t>
            </a:r>
            <a:r>
              <a:rPr lang="en-GB" sz="1800" b="1" dirty="0" smtClean="0">
                <a:solidFill>
                  <a:srgbClr val="CC0000"/>
                </a:solidFill>
              </a:rPr>
              <a:t> density and the </a:t>
            </a:r>
            <a:r>
              <a:rPr lang="en-GB" sz="1800" b="1" dirty="0" err="1" smtClean="0">
                <a:solidFill>
                  <a:srgbClr val="CC0000"/>
                </a:solidFill>
              </a:rPr>
              <a:t>parton</a:t>
            </a:r>
            <a:r>
              <a:rPr lang="en-GB" sz="1800" b="1" dirty="0" smtClean="0">
                <a:solidFill>
                  <a:srgbClr val="CC0000"/>
                </a:solidFill>
              </a:rPr>
              <a:t> transverse sizes increase</a:t>
            </a:r>
            <a:r>
              <a:rPr lang="en-GB" sz="1800" dirty="0" smtClean="0"/>
              <a:t>, there must be a scale (q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 &lt; Q</a:t>
            </a:r>
            <a:r>
              <a:rPr lang="en-GB" sz="1800" baseline="-25000" dirty="0" smtClean="0"/>
              <a:t>s</a:t>
            </a:r>
            <a:r>
              <a:rPr lang="en-GB" sz="1800" baseline="30000" dirty="0" smtClean="0"/>
              <a:t>2</a:t>
            </a:r>
            <a:r>
              <a:rPr lang="en-GB" sz="1800" dirty="0" smtClean="0"/>
              <a:t>) where </a:t>
            </a:r>
            <a:r>
              <a:rPr lang="en-GB" sz="1800" dirty="0" err="1" smtClean="0"/>
              <a:t>partons</a:t>
            </a:r>
            <a:r>
              <a:rPr lang="en-GB" sz="1800" dirty="0" smtClean="0"/>
              <a:t> overlap. When this happens, the increase in the number of small-</a:t>
            </a:r>
            <a:r>
              <a:rPr lang="en-GB" sz="1800" dirty="0" err="1" smtClean="0"/>
              <a:t>x</a:t>
            </a:r>
            <a:r>
              <a:rPr lang="en-GB" sz="1800" dirty="0" smtClean="0"/>
              <a:t> </a:t>
            </a:r>
            <a:r>
              <a:rPr lang="en-GB" sz="1800" dirty="0" err="1" smtClean="0"/>
              <a:t>partons</a:t>
            </a:r>
            <a:r>
              <a:rPr lang="en-GB" sz="1800" dirty="0" smtClean="0"/>
              <a:t> becomes limited by gluon fusion (</a:t>
            </a:r>
            <a:r>
              <a:rPr lang="en-GB" sz="1800" dirty="0" err="1" smtClean="0"/>
              <a:t>gg</a:t>
            </a:r>
            <a:r>
              <a:rPr lang="en-GB" sz="1800" dirty="0" smtClean="0"/>
              <a:t> </a:t>
            </a:r>
            <a:r>
              <a:rPr lang="en-GB" sz="1800" dirty="0" err="1" smtClean="0">
                <a:sym typeface="Symbol" pitchFamily="-111" charset="2"/>
              </a:rPr>
              <a:t></a:t>
            </a:r>
            <a:r>
              <a:rPr lang="en-GB" sz="1800" dirty="0" smtClean="0"/>
              <a:t> </a:t>
            </a:r>
            <a:r>
              <a:rPr lang="en-GB" sz="1800" dirty="0" err="1" smtClean="0"/>
              <a:t>g</a:t>
            </a:r>
            <a:r>
              <a:rPr lang="en-GB" sz="1800" dirty="0" smtClean="0"/>
              <a:t>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18</a:t>
            </a:fld>
            <a:endParaRPr lang="en-GB"/>
          </a:p>
        </p:txBody>
      </p:sp>
      <p:pic>
        <p:nvPicPr>
          <p:cNvPr id="5" name="Picture 5" descr="Image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3" y="2400292"/>
            <a:ext cx="3863975" cy="3962400"/>
          </a:xfrm>
          <a:prstGeom prst="rect">
            <a:avLst/>
          </a:prstGeom>
          <a:noFill/>
        </p:spPr>
      </p:pic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23813" y="5118100"/>
            <a:ext cx="946150" cy="457200"/>
            <a:chOff x="864" y="3729"/>
            <a:chExt cx="596" cy="288"/>
          </a:xfrm>
        </p:grpSpPr>
        <p:sp>
          <p:nvSpPr>
            <p:cNvPr id="7" name="Text Box 7"/>
            <p:cNvSpPr txBox="1">
              <a:spLocks noChangeArrowheads="1"/>
            </p:cNvSpPr>
            <p:nvPr/>
          </p:nvSpPr>
          <p:spPr bwMode="auto">
            <a:xfrm>
              <a:off x="960" y="3729"/>
              <a:ext cx="500" cy="288"/>
            </a:xfrm>
            <a:prstGeom prst="rect">
              <a:avLst/>
            </a:prstGeom>
            <a:solidFill>
              <a:srgbClr val="99CCFF"/>
            </a:solidFill>
            <a:ln w="12700" cap="sq">
              <a:noFill/>
              <a:miter lim="800000"/>
              <a:headEnd type="none" w="sm" len="sm"/>
              <a:tailEnd type="none" w="sm" len="sm"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GB">
                  <a:solidFill>
                    <a:srgbClr val="CC0000"/>
                  </a:solidFill>
                </a:rPr>
                <a:t>LHC</a:t>
              </a:r>
              <a:endParaRPr lang="en-GB"/>
            </a:p>
          </p:txBody>
        </p:sp>
        <p:sp>
          <p:nvSpPr>
            <p:cNvPr id="8" name="Line 6"/>
            <p:cNvSpPr>
              <a:spLocks noChangeShapeType="1"/>
            </p:cNvSpPr>
            <p:nvPr/>
          </p:nvSpPr>
          <p:spPr bwMode="auto">
            <a:xfrm flipH="1">
              <a:off x="864" y="3984"/>
              <a:ext cx="576" cy="0"/>
            </a:xfrm>
            <a:prstGeom prst="line">
              <a:avLst/>
            </a:prstGeom>
            <a:noFill/>
            <a:ln w="76200" cap="sq">
              <a:solidFill>
                <a:srgbClr val="CC0000"/>
              </a:solidFill>
              <a:round/>
              <a:headEnd type="none" w="sm" len="sm"/>
              <a:tailEnd type="triangle" w="sm" len="sm"/>
            </a:ln>
            <a:effectLst/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/>
            </a:p>
          </p:txBody>
        </p:sp>
      </p:grp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836988" y="3240080"/>
            <a:ext cx="1657350" cy="366712"/>
          </a:xfrm>
          <a:prstGeom prst="rect">
            <a:avLst/>
          </a:prstGeom>
          <a:solidFill>
            <a:srgbClr val="FFFF99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en-GB" sz="1800" dirty="0">
                <a:latin typeface="Helvetica" pitchFamily="-111" charset="0"/>
              </a:rPr>
              <a:t>Beyond HERA</a:t>
            </a:r>
            <a:endParaRPr lang="en-GB" dirty="0"/>
          </a:p>
        </p:txBody>
      </p:sp>
      <p:sp>
        <p:nvSpPr>
          <p:cNvPr id="11" name="Text Box 9"/>
          <p:cNvSpPr txBox="1">
            <a:spLocks noChangeArrowheads="1"/>
          </p:cNvSpPr>
          <p:nvPr/>
        </p:nvSpPr>
        <p:spPr bwMode="auto">
          <a:xfrm>
            <a:off x="246028" y="6216650"/>
            <a:ext cx="7856537" cy="641350"/>
          </a:xfrm>
          <a:prstGeom prst="rect">
            <a:avLst/>
          </a:prstGeom>
          <a:solidFill>
            <a:srgbClr val="FFFF99"/>
          </a:solidFill>
          <a:ln w="12700" cap="sq">
            <a:noFill/>
            <a:miter lim="800000"/>
            <a:headEnd type="none" w="sm" len="sm"/>
            <a:tailEnd type="none" w="sm" len="sm"/>
          </a:ln>
          <a:effectLst/>
        </p:spPr>
        <p:txBody>
          <a:bodyPr>
            <a:prstTxWarp prst="textNoShape">
              <a:avLst/>
            </a:prstTxWarp>
            <a:spAutoFit/>
          </a:bodyPr>
          <a:lstStyle/>
          <a:p>
            <a:pPr>
              <a:spcBef>
                <a:spcPct val="50000"/>
              </a:spcBef>
            </a:pPr>
            <a:r>
              <a:rPr lang="en-GB" sz="1800" b="1" dirty="0">
                <a:solidFill>
                  <a:srgbClr val="CC0000"/>
                </a:solidFill>
              </a:rPr>
              <a:t>What is new at LHC is that this overlap</a:t>
            </a:r>
            <a:r>
              <a:rPr lang="en-GB" sz="1800" b="1" dirty="0" smtClean="0">
                <a:solidFill>
                  <a:srgbClr val="CC0000"/>
                </a:solidFill>
              </a:rPr>
              <a:t> could occur </a:t>
            </a:r>
            <a:r>
              <a:rPr lang="en-GB" sz="1800" b="1" dirty="0">
                <a:solidFill>
                  <a:srgbClr val="CC0000"/>
                </a:solidFill>
              </a:rPr>
              <a:t>for relatively high </a:t>
            </a:r>
            <a:r>
              <a:rPr lang="en-GB" sz="1800" b="1" dirty="0" err="1">
                <a:solidFill>
                  <a:srgbClr val="CC0000"/>
                </a:solidFill>
              </a:rPr>
              <a:t>p</a:t>
            </a:r>
            <a:r>
              <a:rPr lang="en-GB" sz="1800" b="1" baseline="-25000" dirty="0" err="1">
                <a:solidFill>
                  <a:srgbClr val="CC0000"/>
                </a:solidFill>
              </a:rPr>
              <a:t>T</a:t>
            </a:r>
            <a:r>
              <a:rPr lang="en-GB" sz="1800" b="1" dirty="0">
                <a:solidFill>
                  <a:srgbClr val="CC0000"/>
                </a:solidFill>
              </a:rPr>
              <a:t> </a:t>
            </a:r>
            <a:r>
              <a:rPr lang="en-GB" sz="1800" b="1" dirty="0" err="1">
                <a:solidFill>
                  <a:srgbClr val="CC0000"/>
                </a:solidFill>
              </a:rPr>
              <a:t>partons</a:t>
            </a:r>
            <a:r>
              <a:rPr lang="en-GB" sz="1800" b="1" dirty="0">
                <a:solidFill>
                  <a:srgbClr val="CC0000"/>
                </a:solidFill>
              </a:rPr>
              <a:t> ~ 1 </a:t>
            </a:r>
            <a:r>
              <a:rPr lang="en-GB" sz="1800" b="1" dirty="0" err="1">
                <a:solidFill>
                  <a:srgbClr val="CC0000"/>
                </a:solidFill>
              </a:rPr>
              <a:t>GeV/c</a:t>
            </a:r>
            <a:r>
              <a:rPr lang="en-GB" sz="1800" b="1" dirty="0">
                <a:solidFill>
                  <a:srgbClr val="CC0000"/>
                </a:solidFill>
              </a:rPr>
              <a:t> (</a:t>
            </a:r>
            <a:r>
              <a:rPr lang="en-GB" sz="1800" b="1" dirty="0" err="1">
                <a:solidFill>
                  <a:srgbClr val="CC0000"/>
                </a:solidFill>
              </a:rPr>
              <a:t>Kharzeev</a:t>
            </a:r>
            <a:r>
              <a:rPr lang="en-GB" sz="1800" b="1" dirty="0">
                <a:solidFill>
                  <a:srgbClr val="CC0000"/>
                </a:solidFill>
              </a:rPr>
              <a:t> Q</a:t>
            </a:r>
            <a:r>
              <a:rPr lang="en-GB" sz="1800" b="1" baseline="-25000" dirty="0">
                <a:solidFill>
                  <a:srgbClr val="CC0000"/>
                </a:solidFill>
              </a:rPr>
              <a:t>s</a:t>
            </a:r>
            <a:r>
              <a:rPr lang="en-GB" sz="1800" b="1" baseline="30000" dirty="0">
                <a:solidFill>
                  <a:srgbClr val="CC0000"/>
                </a:solidFill>
              </a:rPr>
              <a:t>2</a:t>
            </a:r>
            <a:r>
              <a:rPr lang="en-GB" sz="1800" b="1" dirty="0">
                <a:solidFill>
                  <a:srgbClr val="CC0000"/>
                </a:solidFill>
              </a:rPr>
              <a:t> ~ 0.7 GeV</a:t>
            </a:r>
            <a:r>
              <a:rPr lang="en-GB" sz="1800" b="1" baseline="30000" dirty="0">
                <a:solidFill>
                  <a:srgbClr val="CC0000"/>
                </a:solidFill>
              </a:rPr>
              <a:t>2</a:t>
            </a:r>
            <a:r>
              <a:rPr lang="en-GB" sz="1800" b="1" dirty="0" smtClean="0">
                <a:solidFill>
                  <a:srgbClr val="CC0000"/>
                </a:solidFill>
              </a:rPr>
              <a:t>)</a:t>
            </a:r>
            <a:endParaRPr lang="en-GB" dirty="0"/>
          </a:p>
        </p:txBody>
      </p:sp>
      <p:cxnSp>
        <p:nvCxnSpPr>
          <p:cNvPr id="15" name="Straight Connector 14"/>
          <p:cNvCxnSpPr>
            <a:endCxn id="13" idx="3"/>
          </p:cNvCxnSpPr>
          <p:nvPr/>
        </p:nvCxnSpPr>
        <p:spPr>
          <a:xfrm rot="5400000">
            <a:off x="6802522" y="5039781"/>
            <a:ext cx="646023" cy="311600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413492" y="5446625"/>
            <a:ext cx="556241" cy="1588"/>
          </a:xfrm>
          <a:prstGeom prst="line">
            <a:avLst/>
          </a:prstGeom>
          <a:ln w="12700" cap="flat" cmpd="sng" algn="ctr">
            <a:solidFill>
              <a:schemeClr val="tx1"/>
            </a:solidFill>
            <a:prstDash val="sysDash"/>
            <a:round/>
            <a:headEnd type="non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7" name="Straight Arrow Connector 26"/>
          <p:cNvCxnSpPr/>
          <p:nvPr/>
        </p:nvCxnSpPr>
        <p:spPr>
          <a:xfrm rot="5400000">
            <a:off x="6822848" y="5669713"/>
            <a:ext cx="378440" cy="1588"/>
          </a:xfrm>
          <a:prstGeom prst="straightConnector1">
            <a:avLst/>
          </a:prstGeom>
          <a:ln w="12700" cap="flat" cmpd="sng" algn="ctr">
            <a:solidFill>
              <a:srgbClr val="000000"/>
            </a:solidFill>
            <a:prstDash val="sysDash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9" name="Group 18"/>
          <p:cNvGrpSpPr/>
          <p:nvPr/>
        </p:nvGrpSpPr>
        <p:grpSpPr>
          <a:xfrm>
            <a:off x="4930775" y="2362192"/>
            <a:ext cx="3514725" cy="3886200"/>
            <a:chOff x="4930775" y="2324092"/>
            <a:chExt cx="3514725" cy="3886200"/>
          </a:xfrm>
        </p:grpSpPr>
        <p:pic>
          <p:nvPicPr>
            <p:cNvPr id="9" name="Picture 4"/>
            <p:cNvPicPr>
              <a:picLocks noChangeAspect="1" noChangeArrowheads="1"/>
            </p:cNvPicPr>
            <p:nvPr/>
          </p:nvPicPr>
          <mc:AlternateContent>
            <mc:Choice xmlns:ma="http://schemas.microsoft.com/office/mac/drawingml/2008/main" Requires="ma">
              <p:blipFill>
                <a:blip r:embed="rId4"/>
                <a:srcRect/>
                <a:stretch>
                  <a:fillRect/>
                </a:stretch>
              </p:blipFill>
            </mc:Choice>
            <mc:Fallback>
              <p:blipFill>
                <a:blip r:embed="rId5"/>
                <a:srcRect/>
                <a:stretch>
                  <a:fillRect/>
                </a:stretch>
              </p:blipFill>
            </mc:Fallback>
          </mc:AlternateContent>
          <p:spPr bwMode="auto">
            <a:xfrm>
              <a:off x="4930775" y="2324092"/>
              <a:ext cx="3514725" cy="3886200"/>
            </a:xfrm>
            <a:prstGeom prst="rect">
              <a:avLst/>
            </a:prstGeom>
            <a:noFill/>
          </p:spPr>
        </p:pic>
        <p:sp>
          <p:nvSpPr>
            <p:cNvPr id="12" name="Oval 11"/>
            <p:cNvSpPr/>
            <p:nvPr/>
          </p:nvSpPr>
          <p:spPr>
            <a:xfrm>
              <a:off x="6286492" y="5389026"/>
              <a:ext cx="127000" cy="127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Oval 12"/>
            <p:cNvSpPr/>
            <p:nvPr/>
          </p:nvSpPr>
          <p:spPr>
            <a:xfrm>
              <a:off x="6951134" y="5372092"/>
              <a:ext cx="127000" cy="127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8" name="TextBox 17"/>
          <p:cNvSpPr txBox="1"/>
          <p:nvPr/>
        </p:nvSpPr>
        <p:spPr>
          <a:xfrm>
            <a:off x="2533651" y="1975526"/>
            <a:ext cx="3752841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dirty="0" err="1" smtClean="0"/>
              <a:t>Partons</a:t>
            </a:r>
            <a:r>
              <a:rPr lang="en-US" dirty="0" smtClean="0"/>
              <a:t> prisoners of the proton </a:t>
            </a:r>
            <a:br>
              <a:rPr lang="en-US" dirty="0" smtClean="0"/>
            </a:br>
            <a:r>
              <a:rPr lang="en-US" dirty="0" smtClean="0"/>
              <a:t>(transverse size only increases as </a:t>
            </a:r>
            <a:r>
              <a:rPr lang="en-US" dirty="0" err="1" smtClean="0"/>
              <a:t>lns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FF"/>
                </a:solidFill>
              </a:rPr>
              <a:t>Proton Proton Physics with ALICE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7799" y="1138753"/>
            <a:ext cx="8754533" cy="5468422"/>
          </a:xfrm>
        </p:spPr>
        <p:txBody>
          <a:bodyPr>
            <a:normAutofit fontScale="92500"/>
          </a:bodyPr>
          <a:lstStyle/>
          <a:p>
            <a:r>
              <a:rPr lang="en-GB" dirty="0" smtClean="0"/>
              <a:t>What we do not know precisely is how </a:t>
            </a:r>
            <a:r>
              <a:rPr lang="en-GB" dirty="0" err="1" smtClean="0"/>
              <a:t>parton</a:t>
            </a:r>
            <a:r>
              <a:rPr lang="en-GB" dirty="0" smtClean="0"/>
              <a:t> overlap will manifest itself in pp collisions</a:t>
            </a:r>
            <a:br>
              <a:rPr lang="en-GB" dirty="0" smtClean="0"/>
            </a:br>
            <a:r>
              <a:rPr lang="en-GB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GB" dirty="0" smtClean="0">
                <a:latin typeface="Wingdings"/>
                <a:ea typeface="Wingdings"/>
                <a:cs typeface="Wingdings"/>
              </a:rPr>
              <a:t> </a:t>
            </a:r>
            <a:r>
              <a:rPr lang="en-GB" b="1" dirty="0" smtClean="0">
                <a:solidFill>
                  <a:srgbClr val="FF0000"/>
                </a:solidFill>
              </a:rPr>
              <a:t>study ALL aspects in a systematic way, especially extreme properties of pp collisions</a:t>
            </a:r>
            <a:br>
              <a:rPr lang="en-GB" b="1" dirty="0" smtClean="0">
                <a:solidFill>
                  <a:srgbClr val="FF0000"/>
                </a:solidFill>
              </a:rPr>
            </a:br>
            <a:endParaRPr lang="en-GB" b="1" dirty="0" smtClean="0">
              <a:solidFill>
                <a:srgbClr val="FF0000"/>
              </a:solidFill>
            </a:endParaRPr>
          </a:p>
          <a:p>
            <a:r>
              <a:rPr lang="en-GB" dirty="0" smtClean="0"/>
              <a:t>pp collisions always part of </a:t>
            </a:r>
            <a:r>
              <a:rPr lang="en-GB" dirty="0" err="1" smtClean="0"/>
              <a:t>ALICE’s</a:t>
            </a:r>
            <a:r>
              <a:rPr lang="en-GB" dirty="0" smtClean="0"/>
              <a:t> programme as they are needed to provide a comparison with future HI collisions</a:t>
            </a:r>
          </a:p>
          <a:p>
            <a:r>
              <a:rPr lang="en-GB" dirty="0" smtClean="0"/>
              <a:t>The comparison goes also the other way: </a:t>
            </a:r>
            <a:br>
              <a:rPr lang="en-GB" dirty="0" smtClean="0"/>
            </a:br>
            <a:r>
              <a:rPr lang="en-GB" i="1" dirty="0" smtClean="0"/>
              <a:t>“is QGP produced in pp collisions”</a:t>
            </a:r>
          </a:p>
          <a:p>
            <a:r>
              <a:rPr lang="en-GB" dirty="0" smtClean="0"/>
              <a:t>Unique features of ALICE (Low 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dirty="0" smtClean="0"/>
              <a:t> and PID capability)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19</a:t>
            </a:fld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1087967" y="3136900"/>
            <a:ext cx="7443063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dirty="0" smtClean="0"/>
              <a:t>Many reasons for ALICE to take pp collisions very seriously</a:t>
            </a:r>
            <a:endParaRPr lang="en-GB" sz="2400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2</a:t>
            </a:fld>
            <a:endParaRPr lang="en-GB"/>
          </a:p>
        </p:txBody>
      </p:sp>
      <p:pic>
        <p:nvPicPr>
          <p:cNvPr id="6" name="Picture 5" descr="Picture 20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451" y="0"/>
            <a:ext cx="9127098" cy="6858000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FF"/>
                </a:solidFill>
              </a:rPr>
              <a:t>Multiplicity measurements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sz="2000" dirty="0" smtClean="0"/>
              <a:t>Count Pixel </a:t>
            </a:r>
            <a:r>
              <a:rPr lang="en-GB" sz="2000" dirty="0" err="1" smtClean="0"/>
              <a:t>tracklets</a:t>
            </a:r>
            <a:r>
              <a:rPr lang="en-GB" sz="2000" dirty="0" smtClean="0"/>
              <a:t> in the two </a:t>
            </a:r>
            <a:r>
              <a:rPr lang="en-GB" sz="2000" dirty="0" err="1" smtClean="0"/>
              <a:t>inermost</a:t>
            </a:r>
            <a:r>
              <a:rPr lang="en-GB" sz="2000" dirty="0" smtClean="0"/>
              <a:t> </a:t>
            </a:r>
            <a:br>
              <a:rPr lang="en-GB" sz="2000" dirty="0" smtClean="0"/>
            </a:br>
            <a:r>
              <a:rPr lang="en-GB" sz="2000" dirty="0" smtClean="0"/>
              <a:t>layers of the ITS (Pixel Detector)</a:t>
            </a:r>
            <a:r>
              <a:rPr lang="en-GB" sz="2000" noProof="1" smtClean="0"/>
              <a:t/>
            </a:r>
            <a:br>
              <a:rPr lang="en-GB" sz="2000" noProof="1" smtClean="0"/>
            </a:br>
            <a:endParaRPr lang="en-GB" sz="2000" noProof="1" smtClean="0"/>
          </a:p>
          <a:p>
            <a:r>
              <a:rPr lang="en-GB" sz="2000" noProof="1" smtClean="0"/>
              <a:t>Correct for detector effects (acceptance, </a:t>
            </a:r>
            <a:br>
              <a:rPr lang="en-GB" sz="2000" noProof="1" smtClean="0"/>
            </a:br>
            <a:r>
              <a:rPr lang="en-GB" sz="2000" noProof="1" smtClean="0"/>
              <a:t>efficiency), using a detector response matrix </a:t>
            </a:r>
            <a:br>
              <a:rPr lang="en-GB" sz="2000" noProof="1" smtClean="0"/>
            </a:br>
            <a:r>
              <a:rPr lang="en-GB" sz="2000" noProof="1" smtClean="0"/>
              <a:t>obtained from MC simulations.</a:t>
            </a:r>
            <a:br>
              <a:rPr lang="en-GB" sz="2000" noProof="1" smtClean="0"/>
            </a:br>
            <a:r>
              <a:rPr lang="en-GB" sz="2000" noProof="1" smtClean="0"/>
              <a:t>(deconvolution method used to minimize dependence on model)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20</a:t>
            </a:fld>
            <a:endParaRPr lang="en-GB"/>
          </a:p>
        </p:txBody>
      </p:sp>
      <p:pic>
        <p:nvPicPr>
          <p:cNvPr id="5" name="Image 48" descr="fig3_1004.303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724400" y="4191027"/>
            <a:ext cx="3600450" cy="2584450"/>
          </a:xfrm>
          <a:prstGeom prst="rect">
            <a:avLst/>
          </a:prstGeom>
        </p:spPr>
      </p:pic>
      <p:pic>
        <p:nvPicPr>
          <p:cNvPr id="6" name="Image 50" descr="fig4_1004.303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4"/>
              <a:stretch>
                <a:fillRect/>
              </a:stretch>
            </p:blipFill>
          </mc:Choice>
          <mc:Fallback>
            <p:blipFill>
              <a:blip r:embed="rId5"/>
              <a:stretch>
                <a:fillRect/>
              </a:stretch>
            </p:blipFill>
          </mc:Fallback>
        </mc:AlternateContent>
        <p:spPr>
          <a:xfrm>
            <a:off x="666750" y="4095777"/>
            <a:ext cx="3600450" cy="2584450"/>
          </a:xfrm>
          <a:prstGeom prst="rect">
            <a:avLst/>
          </a:prstGeom>
        </p:spPr>
      </p:pic>
      <p:grpSp>
        <p:nvGrpSpPr>
          <p:cNvPr id="10" name="Grouper 33"/>
          <p:cNvGrpSpPr>
            <a:grpSpLocks noChangeAspect="1"/>
          </p:cNvGrpSpPr>
          <p:nvPr/>
        </p:nvGrpSpPr>
        <p:grpSpPr>
          <a:xfrm>
            <a:off x="5105400" y="1216660"/>
            <a:ext cx="3733799" cy="2316480"/>
            <a:chOff x="4438529" y="762000"/>
            <a:chExt cx="4667250" cy="2895600"/>
          </a:xfrm>
        </p:grpSpPr>
        <p:sp>
          <p:nvSpPr>
            <p:cNvPr id="11" name="Cylindre 7"/>
            <p:cNvSpPr/>
            <p:nvPr/>
          </p:nvSpPr>
          <p:spPr>
            <a:xfrm rot="16200000">
              <a:off x="5981682" y="1143000"/>
              <a:ext cx="1752600" cy="3276600"/>
            </a:xfrm>
            <a:prstGeom prst="can">
              <a:avLst>
                <a:gd name="adj" fmla="val 27218"/>
              </a:avLst>
            </a:prstGeom>
            <a:solidFill>
              <a:schemeClr val="bg1">
                <a:alpha val="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2" name="Cylindre 13"/>
            <p:cNvSpPr/>
            <p:nvPr/>
          </p:nvSpPr>
          <p:spPr>
            <a:xfrm rot="16200000">
              <a:off x="6370301" y="1226820"/>
              <a:ext cx="1051560" cy="3048000"/>
            </a:xfrm>
            <a:prstGeom prst="can">
              <a:avLst>
                <a:gd name="adj" fmla="val 17606"/>
              </a:avLst>
            </a:prstGeom>
            <a:solidFill>
              <a:schemeClr val="bg1">
                <a:alpha val="0"/>
              </a:schemeClr>
            </a:solidFill>
            <a:ln w="19050" cmpd="sng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3" name="Arc 12"/>
            <p:cNvSpPr/>
            <p:nvPr/>
          </p:nvSpPr>
          <p:spPr>
            <a:xfrm rot="10800000">
              <a:off x="8115282" y="1905000"/>
              <a:ext cx="380999" cy="1752600"/>
            </a:xfrm>
            <a:prstGeom prst="arc">
              <a:avLst>
                <a:gd name="adj1" fmla="val 16200000"/>
                <a:gd name="adj2" fmla="val 5321976"/>
              </a:avLst>
            </a:prstGeom>
            <a:ln>
              <a:solidFill>
                <a:schemeClr val="accent2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14" name="Arc 13"/>
            <p:cNvSpPr/>
            <p:nvPr/>
          </p:nvSpPr>
          <p:spPr>
            <a:xfrm rot="10800000">
              <a:off x="8191477" y="2225038"/>
              <a:ext cx="228603" cy="1051557"/>
            </a:xfrm>
            <a:prstGeom prst="arc">
              <a:avLst>
                <a:gd name="adj1" fmla="val 16200000"/>
                <a:gd name="adj2" fmla="val 5321976"/>
              </a:avLst>
            </a:prstGeom>
            <a:ln>
              <a:solidFill>
                <a:schemeClr val="tx2">
                  <a:lumMod val="75000"/>
                </a:schemeClr>
              </a:solidFill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cxnSp>
          <p:nvCxnSpPr>
            <p:cNvPr id="15" name="Connecteur droit avec flèche 16"/>
            <p:cNvCxnSpPr>
              <a:cxnSpLocks noChangeAspect="1"/>
            </p:cNvCxnSpPr>
            <p:nvPr/>
          </p:nvCxnSpPr>
          <p:spPr>
            <a:xfrm>
              <a:off x="6819882" y="2743200"/>
              <a:ext cx="2285897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cteur droit avec flèche 17"/>
            <p:cNvCxnSpPr/>
            <p:nvPr/>
          </p:nvCxnSpPr>
          <p:spPr>
            <a:xfrm rot="5400000" flipH="1" flipV="1">
              <a:off x="5830075" y="1751806"/>
              <a:ext cx="1981200" cy="158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Connecteur droit avec flèche 19"/>
            <p:cNvCxnSpPr/>
            <p:nvPr/>
          </p:nvCxnSpPr>
          <p:spPr>
            <a:xfrm flipV="1">
              <a:off x="6819882" y="1239953"/>
              <a:ext cx="2214461" cy="1503248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cteur droit 22"/>
            <p:cNvCxnSpPr>
              <a:endCxn id="20" idx="2"/>
            </p:cNvCxnSpPr>
            <p:nvPr/>
          </p:nvCxnSpPr>
          <p:spPr>
            <a:xfrm rot="5400000" flipH="1" flipV="1">
              <a:off x="6432978" y="1628445"/>
              <a:ext cx="1503247" cy="726264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cteur droit 23"/>
            <p:cNvCxnSpPr>
              <a:endCxn id="20" idx="6"/>
            </p:cNvCxnSpPr>
            <p:nvPr/>
          </p:nvCxnSpPr>
          <p:spPr>
            <a:xfrm rot="5400000" flipH="1" flipV="1">
              <a:off x="6779639" y="1510881"/>
              <a:ext cx="1274153" cy="1190495"/>
            </a:xfrm>
            <a:prstGeom prst="line">
              <a:avLst/>
            </a:prstGeom>
            <a:ln w="1270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Ellipse 25"/>
            <p:cNvSpPr/>
            <p:nvPr/>
          </p:nvSpPr>
          <p:spPr>
            <a:xfrm rot="1575980">
              <a:off x="7521007" y="1293225"/>
              <a:ext cx="517682" cy="122553"/>
            </a:xfrm>
            <a:prstGeom prst="ellipse">
              <a:avLst/>
            </a:prstGeom>
            <a:solidFill>
              <a:schemeClr val="bg1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21" name="Ellipse 27"/>
            <p:cNvSpPr/>
            <p:nvPr/>
          </p:nvSpPr>
          <p:spPr>
            <a:xfrm>
              <a:off x="7124681" y="2178000"/>
              <a:ext cx="72000" cy="72000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cxnSp>
          <p:nvCxnSpPr>
            <p:cNvPr id="22" name="Connecteur droit 32"/>
            <p:cNvCxnSpPr/>
            <p:nvPr/>
          </p:nvCxnSpPr>
          <p:spPr>
            <a:xfrm rot="5400000" flipH="1" flipV="1">
              <a:off x="6553179" y="1257300"/>
              <a:ext cx="1752601" cy="1219203"/>
            </a:xfrm>
            <a:prstGeom prst="line">
              <a:avLst/>
            </a:prstGeom>
            <a:ln w="9525" cmpd="sng">
              <a:prstDash val="sysDot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3" name="Ellipse 34"/>
            <p:cNvSpPr/>
            <p:nvPr/>
          </p:nvSpPr>
          <p:spPr>
            <a:xfrm>
              <a:off x="7433681" y="1909200"/>
              <a:ext cx="72000" cy="72000"/>
            </a:xfrm>
            <a:prstGeom prst="ellipse">
              <a:avLst/>
            </a:prstGeom>
            <a:solidFill>
              <a:schemeClr val="accent2">
                <a:lumMod val="75000"/>
              </a:schemeClr>
            </a:solidFill>
            <a:ln>
              <a:solidFill>
                <a:schemeClr val="accent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 noProof="1"/>
            </a:p>
          </p:txBody>
        </p:sp>
        <p:sp>
          <p:nvSpPr>
            <p:cNvPr id="24" name="ZoneTexte 35"/>
            <p:cNvSpPr txBox="1"/>
            <p:nvPr/>
          </p:nvSpPr>
          <p:spPr>
            <a:xfrm>
              <a:off x="4620895" y="2590800"/>
              <a:ext cx="6748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noProof="1" smtClean="0">
                  <a:solidFill>
                    <a:schemeClr val="accent1">
                      <a:lumMod val="75000"/>
                    </a:schemeClr>
                  </a:solidFill>
                  <a:latin typeface="Times New Roman"/>
                  <a:cs typeface="Times New Roman"/>
                </a:rPr>
                <a:t>SPD1</a:t>
              </a:r>
              <a:endParaRPr lang="en-GB" sz="1600" b="1" noProof="1">
                <a:solidFill>
                  <a:schemeClr val="accent1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  <p:sp>
          <p:nvSpPr>
            <p:cNvPr id="25" name="ZoneTexte 36"/>
            <p:cNvSpPr txBox="1"/>
            <p:nvPr/>
          </p:nvSpPr>
          <p:spPr>
            <a:xfrm>
              <a:off x="4438529" y="2019300"/>
              <a:ext cx="674884" cy="3385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1600" b="1" noProof="1" smtClean="0">
                  <a:solidFill>
                    <a:schemeClr val="accent2">
                      <a:lumMod val="75000"/>
                    </a:schemeClr>
                  </a:solidFill>
                  <a:latin typeface="Times New Roman"/>
                  <a:cs typeface="Times New Roman"/>
                </a:rPr>
                <a:t>SPD2</a:t>
              </a:r>
              <a:endParaRPr lang="en-GB" sz="1600" b="1" noProof="1">
                <a:solidFill>
                  <a:schemeClr val="accent2">
                    <a:lumMod val="75000"/>
                  </a:schemeClr>
                </a:solidFill>
                <a:latin typeface="Times New Roman"/>
                <a:cs typeface="Times New Roman"/>
              </a:endParaRPr>
            </a:p>
          </p:txBody>
        </p:sp>
      </p:grpSp>
      <p:sp>
        <p:nvSpPr>
          <p:cNvPr id="26" name="ZoneTexte 37"/>
          <p:cNvSpPr txBox="1"/>
          <p:nvPr/>
        </p:nvSpPr>
        <p:spPr>
          <a:xfrm>
            <a:off x="6963052" y="1028700"/>
            <a:ext cx="2257148" cy="58477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600" noProof="1" smtClean="0">
                <a:solidFill>
                  <a:srgbClr val="558ED5"/>
                </a:solidFill>
                <a:latin typeface="Times New Roman"/>
                <a:cs typeface="Times New Roman"/>
              </a:rPr>
              <a:t>Fiducial window = ΔθΔφ </a:t>
            </a:r>
          </a:p>
          <a:p>
            <a:r>
              <a:rPr lang="en-GB" sz="1600" noProof="1" smtClean="0">
                <a:solidFill>
                  <a:srgbClr val="558ED5"/>
                </a:solidFill>
                <a:latin typeface="Times New Roman"/>
                <a:cs typeface="Times New Roman"/>
              </a:rPr>
              <a:t>    = 25mdar×80 mrad </a:t>
            </a:r>
            <a:endParaRPr lang="en-GB" sz="1600" noProof="1">
              <a:solidFill>
                <a:srgbClr val="558ED5"/>
              </a:solidFill>
              <a:latin typeface="Times New Roman"/>
              <a:cs typeface="Times New Roman"/>
            </a:endParaRPr>
          </a:p>
        </p:txBody>
      </p:sp>
      <p:sp>
        <p:nvSpPr>
          <p:cNvPr id="27" name="Footer Placeholder 2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513C785E-E0F5-8340-939D-3A8D5D8C79E7}" type="slidenum">
              <a:rPr lang="en-US"/>
              <a:pPr/>
              <a:t>21</a:t>
            </a:fld>
            <a:endParaRPr lang="en-US"/>
          </a:p>
        </p:txBody>
      </p:sp>
      <p:pic>
        <p:nvPicPr>
          <p:cNvPr id="61443" name="Picture 6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4665663" y="1169988"/>
            <a:ext cx="4478337" cy="4230687"/>
          </a:xfrm>
          <a:noFill/>
        </p:spPr>
      </p:pic>
      <p:sp>
        <p:nvSpPr>
          <p:cNvPr id="61445" name="Rectangle 2"/>
          <p:cNvSpPr>
            <a:spLocks noGrp="1" noChangeArrowheads="1"/>
          </p:cNvSpPr>
          <p:nvPr>
            <p:ph type="title"/>
          </p:nvPr>
        </p:nvSpPr>
        <p:spPr>
          <a:xfrm>
            <a:off x="711200" y="49213"/>
            <a:ext cx="7899400" cy="585787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  <a:effectLst/>
              </a:rPr>
              <a:t>Multiplicity Distributions</a:t>
            </a:r>
            <a:endParaRPr lang="en-US" b="1" dirty="0">
              <a:solidFill>
                <a:srgbClr val="3366FF"/>
              </a:solidFill>
              <a:effectLst/>
            </a:endParaRPr>
          </a:p>
        </p:txBody>
      </p:sp>
      <p:pic>
        <p:nvPicPr>
          <p:cNvPr id="61446" name="Picture 7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7175" y="1174750"/>
            <a:ext cx="4313238" cy="4165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9752" name="Text Box 8"/>
          <p:cNvSpPr txBox="1">
            <a:spLocks noChangeArrowheads="1"/>
          </p:cNvSpPr>
          <p:nvPr/>
        </p:nvSpPr>
        <p:spPr bwMode="auto">
          <a:xfrm>
            <a:off x="50800" y="5337175"/>
            <a:ext cx="5387117" cy="1200971"/>
          </a:xfrm>
          <a:prstGeom prst="rect">
            <a:avLst/>
          </a:prstGeom>
          <a:solidFill>
            <a:srgbClr val="FFFFCC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For INEL &gt; 0 events (at least one particle in |</a:t>
            </a:r>
            <a:r>
              <a:rPr lang="en-US" dirty="0" err="1" smtClean="0"/>
              <a:t>η</a:t>
            </a:r>
            <a:r>
              <a:rPr lang="en-US" dirty="0" smtClean="0"/>
              <a:t>| &lt; 1.0)</a:t>
            </a:r>
            <a:endParaRPr lang="en-US" sz="1800" dirty="0" smtClean="0"/>
          </a:p>
          <a:p>
            <a:r>
              <a:rPr lang="en-US" dirty="0" smtClean="0"/>
              <a:t>– no model describes correctly the data</a:t>
            </a:r>
            <a:endParaRPr lang="en-US" sz="1800" dirty="0" smtClean="0"/>
          </a:p>
          <a:p>
            <a:r>
              <a:rPr lang="en-US" dirty="0" smtClean="0"/>
              <a:t>– </a:t>
            </a:r>
            <a:r>
              <a:rPr lang="en-US" sz="1800" dirty="0" smtClean="0">
                <a:solidFill>
                  <a:schemeClr val="tx1"/>
                </a:solidFill>
              </a:rPr>
              <a:t>most </a:t>
            </a:r>
            <a:r>
              <a:rPr lang="en-US" sz="1800" dirty="0">
                <a:solidFill>
                  <a:schemeClr val="tx1"/>
                </a:solidFill>
              </a:rPr>
              <a:t>of the ‘stronger increase</a:t>
            </a:r>
            <a:r>
              <a:rPr lang="en-US" sz="1800" dirty="0" smtClean="0">
                <a:solidFill>
                  <a:schemeClr val="tx1"/>
                </a:solidFill>
              </a:rPr>
              <a:t>’ </a:t>
            </a:r>
            <a:r>
              <a:rPr lang="en-US" sz="1800" dirty="0">
                <a:solidFill>
                  <a:schemeClr val="tx1"/>
                </a:solidFill>
              </a:rPr>
              <a:t>is in the tail of </a:t>
            </a:r>
            <a:r>
              <a:rPr lang="en-US" sz="1800" dirty="0" err="1">
                <a:solidFill>
                  <a:schemeClr val="tx1"/>
                </a:solidFill>
              </a:rPr>
              <a:t>N</a:t>
            </a:r>
            <a:r>
              <a:rPr lang="en-US" sz="1800" baseline="-25000" dirty="0" err="1">
                <a:solidFill>
                  <a:schemeClr val="tx1"/>
                </a:solidFill>
              </a:rPr>
              <a:t>ch</a:t>
            </a:r>
            <a:r>
              <a:rPr lang="en-US" sz="1800" baseline="-25000" dirty="0" smtClean="0">
                <a:solidFill>
                  <a:schemeClr val="tx1"/>
                </a:solidFill>
              </a:rPr>
              <a:t> </a:t>
            </a:r>
          </a:p>
          <a:p>
            <a:r>
              <a:rPr lang="en-US" dirty="0" smtClean="0"/>
              <a:t>– nice check that data integral gives same value </a:t>
            </a:r>
            <a:r>
              <a:rPr lang="en-US" dirty="0" err="1" smtClean="0"/>
              <a:t>dN/dη</a:t>
            </a:r>
            <a:endParaRPr lang="en-US" sz="1800" baseline="-25000" dirty="0" smtClean="0">
              <a:solidFill>
                <a:schemeClr val="tx1"/>
              </a:solidFill>
            </a:endParaRPr>
          </a:p>
        </p:txBody>
      </p:sp>
      <p:sp>
        <p:nvSpPr>
          <p:cNvPr id="61450" name="Text Box 22"/>
          <p:cNvSpPr txBox="1">
            <a:spLocks noChangeArrowheads="1"/>
          </p:cNvSpPr>
          <p:nvPr/>
        </p:nvSpPr>
        <p:spPr bwMode="auto">
          <a:xfrm>
            <a:off x="901700" y="814388"/>
            <a:ext cx="3473450" cy="3397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 Multiplicity Distribution 900 </a:t>
            </a:r>
            <a:r>
              <a:rPr lang="en-US" sz="1800" dirty="0" err="1"/>
              <a:t>GeV</a:t>
            </a:r>
            <a:endParaRPr lang="en-US" sz="1800" dirty="0">
              <a:latin typeface="Symbol" pitchFamily="-111" charset="2"/>
            </a:endParaRPr>
          </a:p>
        </p:txBody>
      </p:sp>
      <p:sp>
        <p:nvSpPr>
          <p:cNvPr id="61451" name="Text Box 23"/>
          <p:cNvSpPr txBox="1">
            <a:spLocks noChangeArrowheads="1"/>
          </p:cNvSpPr>
          <p:nvPr/>
        </p:nvSpPr>
        <p:spPr bwMode="auto">
          <a:xfrm>
            <a:off x="5524500" y="769938"/>
            <a:ext cx="3181350" cy="3397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 Multiplicity Distribution 7 </a:t>
            </a:r>
            <a:r>
              <a:rPr lang="en-US" sz="1800" dirty="0" err="1"/>
              <a:t>TeV</a:t>
            </a:r>
            <a:endParaRPr lang="en-US" sz="1800" dirty="0">
              <a:latin typeface="Symbol" pitchFamily="-111" charset="2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2895600" y="4030128"/>
            <a:ext cx="738178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PHOJET</a:t>
            </a:r>
            <a:endParaRPr lang="en-GB" sz="1400" dirty="0"/>
          </a:p>
        </p:txBody>
      </p:sp>
      <p:sp>
        <p:nvSpPr>
          <p:cNvPr id="20" name="TextBox 19"/>
          <p:cNvSpPr txBox="1"/>
          <p:nvPr/>
        </p:nvSpPr>
        <p:spPr>
          <a:xfrm>
            <a:off x="7236031" y="4070978"/>
            <a:ext cx="190796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400" dirty="0" smtClean="0"/>
              <a:t>PYTHIA/ATLAS CSC tune</a:t>
            </a:r>
            <a:endParaRPr lang="en-GB" sz="1400" dirty="0"/>
          </a:p>
        </p:txBody>
      </p:sp>
      <p:sp>
        <p:nvSpPr>
          <p:cNvPr id="11" name="Rectangle 10"/>
          <p:cNvSpPr/>
          <p:nvPr/>
        </p:nvSpPr>
        <p:spPr>
          <a:xfrm>
            <a:off x="5573734" y="5547320"/>
            <a:ext cx="357026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/>
              <a:buChar char="•"/>
            </a:pPr>
            <a:r>
              <a:rPr lang="en-GB" dirty="0" smtClean="0">
                <a:cs typeface="Times New Roman"/>
              </a:rPr>
              <a:t> The </a:t>
            </a:r>
            <a:r>
              <a:rPr lang="en-GB" dirty="0" err="1" smtClean="0">
                <a:cs typeface="Times New Roman"/>
              </a:rPr>
              <a:t>Inel</a:t>
            </a:r>
            <a:r>
              <a:rPr lang="en-GB" dirty="0" smtClean="0">
                <a:cs typeface="Times New Roman"/>
              </a:rPr>
              <a:t> &gt; 0 sample is an accurate measurement but no data for </a:t>
            </a:r>
            <a:br>
              <a:rPr lang="en-GB" dirty="0" smtClean="0">
                <a:cs typeface="Times New Roman"/>
              </a:rPr>
            </a:br>
            <a:r>
              <a:rPr lang="en-GB" dirty="0" smtClean="0">
                <a:cs typeface="Times New Roman"/>
              </a:rPr>
              <a:t>comparison</a:t>
            </a:r>
          </a:p>
          <a:p>
            <a:pPr>
              <a:buFont typeface="Arial"/>
              <a:buChar char="•"/>
            </a:pPr>
            <a:r>
              <a:rPr lang="en-GB" dirty="0" smtClean="0">
                <a:cs typeface="Times New Roman"/>
              </a:rPr>
              <a:t> useless for analytical models</a:t>
            </a:r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75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9752" grpId="0" build="allAtOnce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3366FF"/>
                </a:solidFill>
              </a:rPr>
              <a:t>Comparison with other experiments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5383" y="1117581"/>
            <a:ext cx="8974684" cy="4525963"/>
          </a:xfrm>
        </p:spPr>
        <p:txBody>
          <a:bodyPr/>
          <a:lstStyle/>
          <a:p>
            <a:r>
              <a:rPr lang="en-GB" sz="2400" dirty="0" smtClean="0"/>
              <a:t>Excellent agreement with UA5 at 0.9 </a:t>
            </a:r>
            <a:r>
              <a:rPr lang="en-GB" sz="2400" dirty="0" err="1" smtClean="0"/>
              <a:t>TeV</a:t>
            </a:r>
            <a:r>
              <a:rPr lang="en-GB" sz="2400" dirty="0" smtClean="0"/>
              <a:t>,</a:t>
            </a:r>
            <a:br>
              <a:rPr lang="en-GB" sz="2400" dirty="0" smtClean="0"/>
            </a:br>
            <a:r>
              <a:rPr lang="en-GB" sz="2400" dirty="0" smtClean="0"/>
              <a:t>and with CMS at both 0.9 and 2.36 </a:t>
            </a:r>
            <a:r>
              <a:rPr lang="en-GB" sz="2400" dirty="0" err="1" smtClean="0"/>
              <a:t>TeV</a:t>
            </a:r>
            <a:endParaRPr lang="en-GB" sz="2400" dirty="0" smtClean="0"/>
          </a:p>
          <a:p>
            <a:r>
              <a:rPr lang="en-GB" sz="2400" b="1" dirty="0" smtClean="0">
                <a:solidFill>
                  <a:srgbClr val="FF0000"/>
                </a:solidFill>
                <a:cs typeface="Times New Roman"/>
              </a:rPr>
              <a:t>Comparison to other experiments</a:t>
            </a:r>
            <a:br>
              <a:rPr lang="en-GB" sz="2400" b="1" dirty="0" smtClean="0">
                <a:solidFill>
                  <a:srgbClr val="FF0000"/>
                </a:solidFill>
                <a:cs typeface="Times New Roman"/>
              </a:rPr>
            </a:br>
            <a:r>
              <a:rPr lang="en-GB" sz="2400" b="1" dirty="0" smtClean="0">
                <a:solidFill>
                  <a:srgbClr val="FF0000"/>
                </a:solidFill>
                <a:cs typeface="Times New Roman"/>
              </a:rPr>
              <a:t>requires the same event class definition!</a:t>
            </a:r>
          </a:p>
          <a:p>
            <a:r>
              <a:rPr lang="en-GB" sz="2400" dirty="0" smtClean="0">
                <a:cs typeface="Times New Roman"/>
              </a:rPr>
              <a:t>How to go from INEL &gt;0 to</a:t>
            </a:r>
            <a:br>
              <a:rPr lang="en-GB" sz="2400" dirty="0" smtClean="0">
                <a:cs typeface="Times New Roman"/>
              </a:rPr>
            </a:br>
            <a:r>
              <a:rPr lang="en-GB" sz="2400" dirty="0" smtClean="0">
                <a:cs typeface="Times New Roman"/>
              </a:rPr>
              <a:t> INEL, NSD? </a:t>
            </a:r>
            <a:r>
              <a:rPr lang="en-GB" sz="24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GB" sz="2400" dirty="0" err="1" smtClean="0">
                <a:cs typeface="Times New Roman"/>
              </a:rPr>
              <a:t>normalize</a:t>
            </a:r>
            <a:r>
              <a:rPr lang="en-GB" sz="2400" dirty="0" smtClean="0">
                <a:cs typeface="Times New Roman"/>
              </a:rPr>
              <a:t> to an event</a:t>
            </a:r>
            <a:br>
              <a:rPr lang="en-GB" sz="2400" dirty="0" smtClean="0">
                <a:cs typeface="Times New Roman"/>
              </a:rPr>
            </a:br>
            <a:r>
              <a:rPr lang="en-GB" sz="2400" dirty="0" smtClean="0">
                <a:cs typeface="Times New Roman"/>
              </a:rPr>
              <a:t>class used by other experiments, but</a:t>
            </a:r>
          </a:p>
          <a:p>
            <a:pPr lvl="1"/>
            <a:r>
              <a:rPr lang="en-GB" sz="2000" dirty="0" smtClean="0">
                <a:cs typeface="Times New Roman"/>
              </a:rPr>
              <a:t>Model dependent and largest source of </a:t>
            </a:r>
            <a:br>
              <a:rPr lang="en-GB" sz="2000" dirty="0" smtClean="0">
                <a:cs typeface="Times New Roman"/>
              </a:rPr>
            </a:br>
            <a:r>
              <a:rPr lang="en-GB" sz="2000" dirty="0" smtClean="0">
                <a:cs typeface="Times New Roman"/>
              </a:rPr>
              <a:t>systematic uncertainty </a:t>
            </a:r>
            <a:r>
              <a:rPr lang="en-GB" sz="20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GB" sz="2000" dirty="0" smtClean="0">
                <a:cs typeface="Times New Roman"/>
              </a:rPr>
              <a:t> must be measured! (cross-section and kinematics)</a:t>
            </a:r>
          </a:p>
          <a:p>
            <a:pPr lvl="2"/>
            <a:r>
              <a:rPr lang="en-GB" sz="1800" dirty="0" smtClean="0">
                <a:cs typeface="Times New Roman"/>
              </a:rPr>
              <a:t>At 0.9 </a:t>
            </a:r>
            <a:r>
              <a:rPr lang="en-GB" sz="1800" dirty="0" err="1" smtClean="0">
                <a:cs typeface="Times New Roman"/>
              </a:rPr>
              <a:t>TeV</a:t>
            </a:r>
            <a:r>
              <a:rPr lang="en-GB" sz="1800" dirty="0" smtClean="0">
                <a:cs typeface="Times New Roman"/>
              </a:rPr>
              <a:t> and 1.8 </a:t>
            </a:r>
            <a:r>
              <a:rPr lang="en-GB" sz="1800" dirty="0" err="1" smtClean="0">
                <a:cs typeface="Times New Roman"/>
              </a:rPr>
              <a:t>TeV</a:t>
            </a:r>
            <a:r>
              <a:rPr lang="en-GB" sz="1800" dirty="0" smtClean="0">
                <a:cs typeface="Times New Roman"/>
              </a:rPr>
              <a:t> data from UA5 and E710 (ALICE used measured values)</a:t>
            </a:r>
          </a:p>
          <a:p>
            <a:pPr lvl="2"/>
            <a:r>
              <a:rPr lang="en-GB" sz="1800" dirty="0" smtClean="0">
                <a:cs typeface="Times New Roman"/>
              </a:rPr>
              <a:t>At 7 </a:t>
            </a:r>
            <a:r>
              <a:rPr lang="en-GB" sz="1800" dirty="0" err="1" smtClean="0">
                <a:cs typeface="Times New Roman"/>
              </a:rPr>
              <a:t>TeV</a:t>
            </a:r>
            <a:r>
              <a:rPr lang="en-GB" sz="1800" dirty="0" smtClean="0">
                <a:cs typeface="Times New Roman"/>
              </a:rPr>
              <a:t> no data yet! Wait for TOTEM measurement, or measure it ourselves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22</a:t>
            </a:fld>
            <a:endParaRPr lang="en-GB"/>
          </a:p>
        </p:txBody>
      </p:sp>
      <p:pic>
        <p:nvPicPr>
          <p:cNvPr id="5" name="Picture 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994400" y="1219197"/>
            <a:ext cx="3150663" cy="31155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 Box 14"/>
          <p:cNvSpPr txBox="1">
            <a:spLocks noChangeArrowheads="1"/>
          </p:cNvSpPr>
          <p:nvPr/>
        </p:nvSpPr>
        <p:spPr bwMode="auto">
          <a:xfrm>
            <a:off x="8013539" y="3073400"/>
            <a:ext cx="673261" cy="585418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600" b="1" dirty="0">
                <a:solidFill>
                  <a:srgbClr val="FF00FF"/>
                </a:solidFill>
              </a:rPr>
              <a:t>ALICE</a:t>
            </a:r>
          </a:p>
          <a:p>
            <a:r>
              <a:rPr lang="en-US" sz="1600" b="1" dirty="0">
                <a:solidFill>
                  <a:schemeClr val="tx1"/>
                </a:solidFill>
              </a:rPr>
              <a:t>CMS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629357" y="1048306"/>
            <a:ext cx="1275710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NSD events</a:t>
            </a:r>
            <a:endParaRPr lang="en-GB" b="1" dirty="0"/>
          </a:p>
        </p:txBody>
      </p:sp>
      <p:sp>
        <p:nvSpPr>
          <p:cNvPr id="14" name="TextBox 13"/>
          <p:cNvSpPr txBox="1"/>
          <p:nvPr/>
        </p:nvSpPr>
        <p:spPr>
          <a:xfrm>
            <a:off x="2093383" y="6446301"/>
            <a:ext cx="59132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NSD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5960533" y="6491822"/>
            <a:ext cx="60785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INEL</a:t>
            </a:r>
            <a:endParaRPr lang="en-GB" b="1" dirty="0"/>
          </a:p>
        </p:txBody>
      </p:sp>
      <p:grpSp>
        <p:nvGrpSpPr>
          <p:cNvPr id="35" name="Group 34"/>
          <p:cNvGrpSpPr/>
          <p:nvPr/>
        </p:nvGrpSpPr>
        <p:grpSpPr>
          <a:xfrm>
            <a:off x="975783" y="5429262"/>
            <a:ext cx="3452284" cy="939800"/>
            <a:chOff x="670983" y="5132917"/>
            <a:chExt cx="3452284" cy="939800"/>
          </a:xfrm>
        </p:grpSpPr>
        <p:grpSp>
          <p:nvGrpSpPr>
            <p:cNvPr id="31" name="Group 30"/>
            <p:cNvGrpSpPr/>
            <p:nvPr/>
          </p:nvGrpSpPr>
          <p:grpSpPr>
            <a:xfrm>
              <a:off x="670983" y="5132917"/>
              <a:ext cx="3452284" cy="939800"/>
              <a:chOff x="670983" y="4732867"/>
              <a:chExt cx="3452284" cy="939800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1236133" y="4732867"/>
                <a:ext cx="1642534" cy="9398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6" name="Oval 15"/>
              <p:cNvSpPr/>
              <p:nvPr/>
            </p:nvSpPr>
            <p:spPr>
              <a:xfrm>
                <a:off x="1236133" y="4732867"/>
                <a:ext cx="1642534" cy="939800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2446867" y="5139267"/>
                <a:ext cx="1676400" cy="533400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SD</a:t>
                </a:r>
                <a:endParaRPr lang="en-GB" dirty="0"/>
              </a:p>
            </p:txBody>
          </p:sp>
          <p:sp>
            <p:nvSpPr>
              <p:cNvPr id="18" name="Arc 17"/>
              <p:cNvSpPr/>
              <p:nvPr/>
            </p:nvSpPr>
            <p:spPr>
              <a:xfrm>
                <a:off x="2446869" y="5139266"/>
                <a:ext cx="1676398" cy="533401"/>
              </a:xfrm>
              <a:prstGeom prst="arc">
                <a:avLst>
                  <a:gd name="adj1" fmla="val 10116711"/>
                  <a:gd name="adj2" fmla="val 12596537"/>
                </a:avLst>
              </a:prstGeom>
              <a:ln w="76200" cmpd="sng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670983" y="5139267"/>
                <a:ext cx="1117600" cy="533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 dirty="0"/>
              </a:p>
            </p:txBody>
          </p:sp>
          <p:sp>
            <p:nvSpPr>
              <p:cNvPr id="19" name="Arc 18"/>
              <p:cNvSpPr/>
              <p:nvPr/>
            </p:nvSpPr>
            <p:spPr>
              <a:xfrm>
                <a:off x="702733" y="5139266"/>
                <a:ext cx="1117600" cy="533401"/>
              </a:xfrm>
              <a:prstGeom prst="arc">
                <a:avLst>
                  <a:gd name="adj1" fmla="val 1607928"/>
                  <a:gd name="adj2" fmla="val 15909368"/>
                </a:avLst>
              </a:prstGeom>
              <a:ln w="762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0" name="Arc 19"/>
              <p:cNvSpPr/>
              <p:nvPr/>
            </p:nvSpPr>
            <p:spPr>
              <a:xfrm>
                <a:off x="1236134" y="4732867"/>
                <a:ext cx="1642533" cy="939800"/>
              </a:xfrm>
              <a:prstGeom prst="arc">
                <a:avLst>
                  <a:gd name="adj1" fmla="val 7854732"/>
                  <a:gd name="adj2" fmla="val 1975985"/>
                </a:avLst>
              </a:prstGeom>
              <a:ln w="381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1" name="Arc 20"/>
              <p:cNvSpPr/>
              <p:nvPr/>
            </p:nvSpPr>
            <p:spPr>
              <a:xfrm>
                <a:off x="698522" y="5139265"/>
                <a:ext cx="1121812" cy="533401"/>
              </a:xfrm>
              <a:prstGeom prst="arc">
                <a:avLst>
                  <a:gd name="adj1" fmla="val 15982015"/>
                  <a:gd name="adj2" fmla="val 1474069"/>
                </a:avLst>
              </a:prstGeom>
              <a:ln w="381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3" name="TextBox 32"/>
            <p:cNvSpPr txBox="1"/>
            <p:nvPr/>
          </p:nvSpPr>
          <p:spPr>
            <a:xfrm>
              <a:off x="767436" y="5594365"/>
              <a:ext cx="46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DD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grpSp>
        <p:nvGrpSpPr>
          <p:cNvPr id="36" name="Group 35"/>
          <p:cNvGrpSpPr/>
          <p:nvPr/>
        </p:nvGrpSpPr>
        <p:grpSpPr>
          <a:xfrm>
            <a:off x="4830233" y="5446199"/>
            <a:ext cx="3424745" cy="939812"/>
            <a:chOff x="4652433" y="5149854"/>
            <a:chExt cx="3424745" cy="939812"/>
          </a:xfrm>
        </p:grpSpPr>
        <p:grpSp>
          <p:nvGrpSpPr>
            <p:cNvPr id="32" name="Group 31"/>
            <p:cNvGrpSpPr/>
            <p:nvPr/>
          </p:nvGrpSpPr>
          <p:grpSpPr>
            <a:xfrm>
              <a:off x="4652433" y="5149854"/>
              <a:ext cx="3424745" cy="939812"/>
              <a:chOff x="4652433" y="4749804"/>
              <a:chExt cx="3424745" cy="939812"/>
            </a:xfrm>
          </p:grpSpPr>
          <p:sp>
            <p:nvSpPr>
              <p:cNvPr id="22" name="Oval 21"/>
              <p:cNvSpPr/>
              <p:nvPr/>
            </p:nvSpPr>
            <p:spPr>
              <a:xfrm>
                <a:off x="5190044" y="4749804"/>
                <a:ext cx="1642534" cy="939800"/>
              </a:xfrm>
              <a:prstGeom prst="ellipse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3" name="Oval 22"/>
              <p:cNvSpPr/>
              <p:nvPr/>
            </p:nvSpPr>
            <p:spPr>
              <a:xfrm>
                <a:off x="5190044" y="4749804"/>
                <a:ext cx="1642534" cy="939800"/>
              </a:xfrm>
              <a:prstGeom prst="ellipse">
                <a:avLst/>
              </a:prstGeom>
              <a:noFill/>
              <a:ln w="76200" cap="flat" cmpd="sng" algn="ctr">
                <a:solidFill>
                  <a:schemeClr val="tx1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4" name="Oval 23"/>
              <p:cNvSpPr/>
              <p:nvPr/>
            </p:nvSpPr>
            <p:spPr>
              <a:xfrm>
                <a:off x="6400778" y="5156204"/>
                <a:ext cx="1676400" cy="533400"/>
              </a:xfrm>
              <a:prstGeom prst="ellipse">
                <a:avLst/>
              </a:prstGeom>
              <a:solidFill>
                <a:srgbClr val="FF6600"/>
              </a:solidFill>
              <a:ln>
                <a:solidFill>
                  <a:srgbClr val="FF6600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GB" dirty="0" smtClean="0"/>
                  <a:t>SD</a:t>
                </a:r>
                <a:endParaRPr lang="en-GB" dirty="0"/>
              </a:p>
            </p:txBody>
          </p:sp>
          <p:sp>
            <p:nvSpPr>
              <p:cNvPr id="25" name="Arc 24"/>
              <p:cNvSpPr/>
              <p:nvPr/>
            </p:nvSpPr>
            <p:spPr>
              <a:xfrm>
                <a:off x="6400780" y="5156203"/>
                <a:ext cx="1676398" cy="533401"/>
              </a:xfrm>
              <a:prstGeom prst="arc">
                <a:avLst>
                  <a:gd name="adj1" fmla="val 10136273"/>
                  <a:gd name="adj2" fmla="val 12356566"/>
                </a:avLst>
              </a:prstGeom>
              <a:ln w="381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6" name="Oval 25"/>
              <p:cNvSpPr/>
              <p:nvPr/>
            </p:nvSpPr>
            <p:spPr>
              <a:xfrm>
                <a:off x="4656644" y="5156204"/>
                <a:ext cx="1117600" cy="533400"/>
              </a:xfrm>
              <a:prstGeom prst="ellipse">
                <a:avLst/>
              </a:prstGeom>
              <a:solidFill>
                <a:srgbClr val="FF0000"/>
              </a:solidFill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7" name="Arc 26"/>
              <p:cNvSpPr/>
              <p:nvPr/>
            </p:nvSpPr>
            <p:spPr>
              <a:xfrm>
                <a:off x="4656644" y="5156203"/>
                <a:ext cx="1117600" cy="533401"/>
              </a:xfrm>
              <a:prstGeom prst="arc">
                <a:avLst>
                  <a:gd name="adj1" fmla="val 1607928"/>
                  <a:gd name="adj2" fmla="val 15909368"/>
                </a:avLst>
              </a:prstGeom>
              <a:ln w="76200" cmpd="sng">
                <a:solidFill>
                  <a:schemeClr val="tx1"/>
                </a:solidFill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8" name="Arc 27"/>
              <p:cNvSpPr/>
              <p:nvPr/>
            </p:nvSpPr>
            <p:spPr>
              <a:xfrm>
                <a:off x="5190045" y="4749804"/>
                <a:ext cx="1642533" cy="939800"/>
              </a:xfrm>
              <a:prstGeom prst="arc">
                <a:avLst>
                  <a:gd name="adj1" fmla="val 8362110"/>
                  <a:gd name="adj2" fmla="val 1975985"/>
                </a:avLst>
              </a:prstGeom>
              <a:ln w="381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29" name="Arc 28"/>
              <p:cNvSpPr/>
              <p:nvPr/>
            </p:nvSpPr>
            <p:spPr>
              <a:xfrm>
                <a:off x="4652433" y="5156202"/>
                <a:ext cx="1121812" cy="533401"/>
              </a:xfrm>
              <a:prstGeom prst="arc">
                <a:avLst>
                  <a:gd name="adj1" fmla="val 16472483"/>
                  <a:gd name="adj2" fmla="val 1474069"/>
                </a:avLst>
              </a:prstGeom>
              <a:ln w="38100" cmpd="sng">
                <a:solidFill>
                  <a:schemeClr val="tx1"/>
                </a:solidFill>
                <a:prstDash val="sysDash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  <p:sp>
            <p:nvSpPr>
              <p:cNvPr id="30" name="Arc 29"/>
              <p:cNvSpPr/>
              <p:nvPr/>
            </p:nvSpPr>
            <p:spPr>
              <a:xfrm>
                <a:off x="6396559" y="5156215"/>
                <a:ext cx="1676398" cy="533401"/>
              </a:xfrm>
              <a:prstGeom prst="arc">
                <a:avLst>
                  <a:gd name="adj1" fmla="val 12565153"/>
                  <a:gd name="adj2" fmla="val 10058331"/>
                </a:avLst>
              </a:prstGeom>
              <a:ln w="76200" cmpd="sng">
                <a:solidFill>
                  <a:schemeClr val="tx1"/>
                </a:solidFill>
                <a:prstDash val="solid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  <p:txBody>
              <a:bodyPr rtlCol="0" anchor="ctr"/>
              <a:lstStyle/>
              <a:p>
                <a:pPr algn="ctr"/>
                <a:endParaRPr lang="en-GB"/>
              </a:p>
            </p:txBody>
          </p:sp>
        </p:grpSp>
        <p:sp>
          <p:nvSpPr>
            <p:cNvPr id="34" name="TextBox 33"/>
            <p:cNvSpPr txBox="1"/>
            <p:nvPr/>
          </p:nvSpPr>
          <p:spPr>
            <a:xfrm>
              <a:off x="4808152" y="5594365"/>
              <a:ext cx="46869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>
                  <a:solidFill>
                    <a:schemeClr val="bg1"/>
                  </a:solidFill>
                </a:rPr>
                <a:t>DD</a:t>
              </a:r>
              <a:endParaRPr lang="en-GB" dirty="0">
                <a:solidFill>
                  <a:schemeClr val="bg1"/>
                </a:solidFill>
              </a:endParaRPr>
            </a:p>
          </p:txBody>
        </p:sp>
      </p:grpSp>
      <p:sp>
        <p:nvSpPr>
          <p:cNvPr id="37" name="Footer Placeholder 3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err="1" smtClean="0">
                <a:solidFill>
                  <a:srgbClr val="3366FF"/>
                </a:solidFill>
              </a:rPr>
              <a:t>Systematics</a:t>
            </a:r>
            <a:r>
              <a:rPr lang="en-GB" b="1" dirty="0" smtClean="0">
                <a:solidFill>
                  <a:srgbClr val="3366FF"/>
                </a:solidFill>
              </a:rPr>
              <a:t> and results</a:t>
            </a:r>
            <a:endParaRPr lang="en-GB" b="1" dirty="0">
              <a:solidFill>
                <a:srgbClr val="3366FF"/>
              </a:solidFill>
            </a:endParaRPr>
          </a:p>
        </p:txBody>
      </p:sp>
      <p:pic>
        <p:nvPicPr>
          <p:cNvPr id="7" name="Content Placeholder 6" descr="Picture 41.png"/>
          <p:cNvPicPr>
            <a:picLocks noGrp="1" noChangeAspect="1"/>
          </p:cNvPicPr>
          <p:nvPr>
            <p:ph idx="1"/>
          </p:nvPr>
        </p:nvPicPr>
        <p:blipFill>
          <a:blip r:embed="rId2"/>
          <a:srcRect t="-9655" b="-9655"/>
          <a:stretch>
            <a:fillRect/>
          </a:stretch>
        </p:blipFill>
        <p:spPr>
          <a:xfrm>
            <a:off x="105818" y="1166243"/>
            <a:ext cx="6688667" cy="3678510"/>
          </a:xfr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23</a:t>
            </a:fld>
            <a:endParaRPr lang="en-GB"/>
          </a:p>
        </p:txBody>
      </p:sp>
      <p:pic>
        <p:nvPicPr>
          <p:cNvPr id="5" name="Image 7" descr="fig6a_1004.303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10795" y="4504291"/>
            <a:ext cx="3240405" cy="2326005"/>
          </a:xfrm>
          <a:prstGeom prst="rect">
            <a:avLst/>
          </a:prstGeom>
        </p:spPr>
      </p:pic>
      <p:pic>
        <p:nvPicPr>
          <p:cNvPr id="6" name="Image 8" descr="fig6b_1004.3034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5"/>
              <a:stretch>
                <a:fillRect/>
              </a:stretch>
            </p:blipFill>
          </mc:Choice>
          <mc:Fallback>
            <p:blipFill>
              <a:blip r:embed="rId6"/>
              <a:stretch>
                <a:fillRect/>
              </a:stretch>
            </p:blipFill>
          </mc:Fallback>
        </mc:AlternateContent>
        <p:spPr>
          <a:xfrm>
            <a:off x="3490595" y="4504291"/>
            <a:ext cx="3240405" cy="2326005"/>
          </a:xfrm>
          <a:prstGeom prst="rect">
            <a:avLst/>
          </a:prstGeom>
        </p:spPr>
      </p:pic>
      <p:sp>
        <p:nvSpPr>
          <p:cNvPr id="8" name="Rounded Rectangle 7"/>
          <p:cNvSpPr/>
          <p:nvPr/>
        </p:nvSpPr>
        <p:spPr>
          <a:xfrm>
            <a:off x="105818" y="2705100"/>
            <a:ext cx="6587082" cy="787400"/>
          </a:xfrm>
          <a:prstGeom prst="roundRect">
            <a:avLst/>
          </a:prstGeom>
          <a:noFill/>
          <a:ln w="2540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6819885" y="2108200"/>
            <a:ext cx="229871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We now have huge statistics.</a:t>
            </a:r>
          </a:p>
          <a:p>
            <a:r>
              <a:rPr lang="en-US" dirty="0" smtClean="0"/>
              <a:t>Control of diffractive processes would allow high precision </a:t>
            </a:r>
            <a:br>
              <a:rPr lang="en-US" dirty="0" smtClean="0"/>
            </a:br>
            <a:r>
              <a:rPr lang="en-US" dirty="0" smtClean="0"/>
              <a:t>measurements</a:t>
            </a:r>
          </a:p>
          <a:p>
            <a:r>
              <a:rPr lang="en-US" b="1" dirty="0" smtClean="0"/>
              <a:t>Ultimately</a:t>
            </a:r>
            <a:r>
              <a:rPr lang="en-US" dirty="0" smtClean="0"/>
              <a:t>: TOTEM</a:t>
            </a:r>
          </a:p>
          <a:p>
            <a:r>
              <a:rPr lang="en-US" b="1" dirty="0" smtClean="0"/>
              <a:t>Now</a:t>
            </a:r>
            <a:r>
              <a:rPr lang="en-US" dirty="0" smtClean="0"/>
              <a:t>: ALICE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A20952AB-AFEA-6141-82AE-7F4B9118C0A7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2468" name="Rectangle 2"/>
          <p:cNvSpPr>
            <a:spLocks noGrp="1" noChangeArrowheads="1"/>
          </p:cNvSpPr>
          <p:nvPr>
            <p:ph type="title"/>
          </p:nvPr>
        </p:nvSpPr>
        <p:spPr>
          <a:xfrm>
            <a:off x="660400" y="49213"/>
            <a:ext cx="8305799" cy="585787"/>
          </a:xfrm>
          <a:noFill/>
        </p:spPr>
        <p:txBody>
          <a:bodyPr>
            <a:normAutofit fontScale="90000"/>
          </a:bodyPr>
          <a:lstStyle/>
          <a:p>
            <a:r>
              <a:rPr lang="en-US" b="1" smtClean="0">
                <a:solidFill>
                  <a:srgbClr val="3366FF"/>
                </a:solidFill>
                <a:effectLst/>
              </a:rPr>
              <a:t>Momentum Distribution at 900 GeV</a:t>
            </a:r>
            <a:endParaRPr lang="en-US" b="1" dirty="0">
              <a:solidFill>
                <a:srgbClr val="3366FF"/>
              </a:solidFill>
              <a:effectLst/>
            </a:endParaRPr>
          </a:p>
        </p:txBody>
      </p:sp>
      <p:pic>
        <p:nvPicPr>
          <p:cNvPr id="62469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2"/>
          <a:srcRect t="1543"/>
          <a:stretch>
            <a:fillRect/>
          </a:stretch>
        </p:blipFill>
        <p:spPr>
          <a:xfrm>
            <a:off x="858838" y="966245"/>
            <a:ext cx="3810000" cy="4851400"/>
          </a:xfrm>
          <a:noFill/>
        </p:spPr>
      </p:pic>
      <p:pic>
        <p:nvPicPr>
          <p:cNvPr id="162822" name="Picture 6"/>
          <p:cNvPicPr>
            <a:picLocks noChangeAspect="1" noChangeArrowheads="1"/>
          </p:cNvPicPr>
          <p:nvPr/>
        </p:nvPicPr>
        <p:blipFill>
          <a:blip r:embed="rId3"/>
          <a:srcRect t="3406" r="3525" b="891"/>
          <a:stretch>
            <a:fillRect/>
          </a:stretch>
        </p:blipFill>
        <p:spPr bwMode="auto">
          <a:xfrm>
            <a:off x="5310188" y="1227138"/>
            <a:ext cx="3694112" cy="477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2823" name="Text Box 7"/>
          <p:cNvSpPr txBox="1">
            <a:spLocks noChangeArrowheads="1"/>
          </p:cNvSpPr>
          <p:nvPr/>
        </p:nvSpPr>
        <p:spPr bwMode="auto">
          <a:xfrm>
            <a:off x="165100" y="5816616"/>
            <a:ext cx="5520742" cy="646973"/>
          </a:xfrm>
          <a:prstGeom prst="rect">
            <a:avLst/>
          </a:prstGeom>
          <a:solidFill>
            <a:srgbClr val="FFFFCC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– </a:t>
            </a:r>
            <a:r>
              <a:rPr lang="en-US" dirty="0" smtClean="0"/>
              <a:t>S</a:t>
            </a:r>
            <a:r>
              <a:rPr lang="en-US" sz="1800" dirty="0" smtClean="0">
                <a:solidFill>
                  <a:schemeClr val="tx1"/>
                </a:solidFill>
              </a:rPr>
              <a:t>pectrum </a:t>
            </a:r>
            <a:r>
              <a:rPr lang="en-US" sz="1800" dirty="0">
                <a:solidFill>
                  <a:schemeClr val="tx1"/>
                </a:solidFill>
              </a:rPr>
              <a:t>seems to get harder</a:t>
            </a:r>
            <a:r>
              <a:rPr lang="en-US" sz="1800" dirty="0" smtClean="0">
                <a:solidFill>
                  <a:schemeClr val="tx1"/>
                </a:solidFill>
              </a:rPr>
              <a:t> for more central rapidity</a:t>
            </a:r>
            <a:r>
              <a:rPr lang="en-US" baseline="-25000" dirty="0" smtClean="0"/>
              <a:t/>
            </a:r>
            <a:br>
              <a:rPr lang="en-US" baseline="-25000" dirty="0" smtClean="0"/>
            </a:br>
            <a:r>
              <a:rPr lang="en-US" dirty="0" smtClean="0"/>
              <a:t>– </a:t>
            </a:r>
            <a:r>
              <a:rPr lang="en-US" sz="1800" dirty="0" err="1" smtClean="0">
                <a:solidFill>
                  <a:schemeClr val="tx1"/>
                </a:solidFill>
              </a:rPr>
              <a:t>MC’s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have hard time to describe the full spectrum</a:t>
            </a:r>
            <a:endParaRPr lang="en-US" sz="1800" baseline="-25000" dirty="0">
              <a:solidFill>
                <a:schemeClr val="tx1"/>
              </a:solidFill>
            </a:endParaRPr>
          </a:p>
        </p:txBody>
      </p:sp>
      <p:sp>
        <p:nvSpPr>
          <p:cNvPr id="62472" name="Text Box 8"/>
          <p:cNvSpPr txBox="1">
            <a:spLocks noChangeArrowheads="1"/>
          </p:cNvSpPr>
          <p:nvPr/>
        </p:nvSpPr>
        <p:spPr bwMode="auto">
          <a:xfrm>
            <a:off x="2743200" y="1143000"/>
            <a:ext cx="1611312" cy="3397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 Distribution</a:t>
            </a:r>
            <a:endParaRPr lang="en-US" sz="1800" dirty="0">
              <a:latin typeface="Symbol" pitchFamily="-111" charset="2"/>
            </a:endParaRPr>
          </a:p>
        </p:txBody>
      </p:sp>
      <p:sp>
        <p:nvSpPr>
          <p:cNvPr id="162826" name="Text Box 10"/>
          <p:cNvSpPr txBox="1">
            <a:spLocks noChangeArrowheads="1"/>
          </p:cNvSpPr>
          <p:nvPr/>
        </p:nvSpPr>
        <p:spPr bwMode="auto">
          <a:xfrm>
            <a:off x="6305550" y="887413"/>
            <a:ext cx="2353208" cy="369974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 Comparison</a:t>
            </a:r>
            <a:r>
              <a:rPr lang="en-US" sz="1800" dirty="0" smtClean="0"/>
              <a:t> with </a:t>
            </a:r>
            <a:r>
              <a:rPr lang="en-US" sz="1800" dirty="0" err="1" smtClean="0"/>
              <a:t>MC’s</a:t>
            </a:r>
            <a:endParaRPr lang="en-US" sz="1800" dirty="0">
              <a:latin typeface="Symbol" pitchFamily="-111" charset="2"/>
            </a:endParaRPr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8"/>
          <p:cNvSpPr>
            <a:spLocks noGrp="1" noChangeArrowheads="1"/>
          </p:cNvSpPr>
          <p:nvPr>
            <p:ph type="sldNum" sz="quarter" idx="11"/>
          </p:nvPr>
        </p:nvSpPr>
        <p:spPr>
          <a:noFill/>
        </p:spPr>
        <p:txBody>
          <a:bodyPr/>
          <a:lstStyle/>
          <a:p>
            <a:fld id="{17EB6F5F-F776-5B49-A3CE-056B61EE0BDB}" type="slidenum">
              <a:rPr lang="en-US"/>
              <a:pPr/>
              <a:t>25</a:t>
            </a:fld>
            <a:endParaRPr lang="en-US"/>
          </a:p>
        </p:txBody>
      </p:sp>
      <p:sp>
        <p:nvSpPr>
          <p:cNvPr id="63491" name="Rectangle 2"/>
          <p:cNvSpPr>
            <a:spLocks noGrp="1" noChangeArrowheads="1"/>
          </p:cNvSpPr>
          <p:nvPr>
            <p:ph type="title"/>
          </p:nvPr>
        </p:nvSpPr>
        <p:spPr>
          <a:xfrm>
            <a:off x="1998663" y="49213"/>
            <a:ext cx="5297487" cy="585787"/>
          </a:xfrm>
          <a:noFill/>
        </p:spPr>
        <p:txBody>
          <a:bodyPr>
            <a:normAutofit fontScale="90000"/>
          </a:bodyPr>
          <a:lstStyle/>
          <a:p>
            <a:r>
              <a:rPr lang="en-US" b="1" dirty="0">
                <a:solidFill>
                  <a:srgbClr val="3366FF"/>
                </a:solidFill>
                <a:effectLst/>
              </a:rPr>
              <a:t>&lt;</a:t>
            </a:r>
            <a:r>
              <a:rPr lang="en-US" b="1" dirty="0" err="1">
                <a:solidFill>
                  <a:srgbClr val="3366FF"/>
                </a:solidFill>
                <a:effectLst/>
              </a:rPr>
              <a:t>p</a:t>
            </a:r>
            <a:r>
              <a:rPr lang="en-US" b="1" baseline="-25000" dirty="0" err="1">
                <a:solidFill>
                  <a:srgbClr val="3366FF"/>
                </a:solidFill>
                <a:effectLst/>
              </a:rPr>
              <a:t>T</a:t>
            </a:r>
            <a:r>
              <a:rPr lang="en-US" b="1" dirty="0">
                <a:solidFill>
                  <a:srgbClr val="3366FF"/>
                </a:solidFill>
                <a:effectLst/>
              </a:rPr>
              <a:t>&gt; versus Multiplicity</a:t>
            </a:r>
          </a:p>
        </p:txBody>
      </p:sp>
      <p:pic>
        <p:nvPicPr>
          <p:cNvPr id="63492" name="Picture 4"/>
          <p:cNvPicPr>
            <a:picLocks noGrp="1" noChangeAspect="1" noChangeArrowheads="1"/>
          </p:cNvPicPr>
          <p:nvPr>
            <p:ph type="body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0" y="987425"/>
            <a:ext cx="4268788" cy="5584825"/>
          </a:xfrm>
          <a:noFill/>
        </p:spPr>
      </p:pic>
      <p:pic>
        <p:nvPicPr>
          <p:cNvPr id="163845" name="Picture 5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2988" y="687388"/>
            <a:ext cx="3659187" cy="4787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3846" name="Text Box 6"/>
          <p:cNvSpPr txBox="1">
            <a:spLocks noChangeArrowheads="1"/>
          </p:cNvSpPr>
          <p:nvPr/>
        </p:nvSpPr>
        <p:spPr bwMode="auto">
          <a:xfrm>
            <a:off x="4340225" y="5499100"/>
            <a:ext cx="4347357" cy="923972"/>
          </a:xfrm>
          <a:prstGeom prst="rect">
            <a:avLst/>
          </a:prstGeom>
          <a:solidFill>
            <a:srgbClr val="FFFFCC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800" dirty="0" smtClean="0">
                <a:solidFill>
                  <a:schemeClr val="tx1"/>
                </a:solidFill>
              </a:rPr>
              <a:t>– Change </a:t>
            </a:r>
            <a:r>
              <a:rPr lang="en-US" sz="1800" dirty="0">
                <a:solidFill>
                  <a:schemeClr val="tx1"/>
                </a:solidFill>
              </a:rPr>
              <a:t>concentrated at pt &gt; 1 </a:t>
            </a:r>
            <a:r>
              <a:rPr lang="en-US" sz="1800" dirty="0" err="1">
                <a:solidFill>
                  <a:schemeClr val="tx1"/>
                </a:solidFill>
              </a:rPr>
              <a:t>GeV</a:t>
            </a:r>
            <a:r>
              <a:rPr lang="en-US" sz="1800" dirty="0">
                <a:solidFill>
                  <a:schemeClr val="tx1"/>
                </a:solidFill>
              </a:rPr>
              <a:t> (</a:t>
            </a:r>
            <a:r>
              <a:rPr lang="en-US" sz="1800" dirty="0" err="1">
                <a:solidFill>
                  <a:schemeClr val="tx1"/>
                </a:solidFill>
              </a:rPr>
              <a:t>pQCD</a:t>
            </a:r>
            <a:r>
              <a:rPr lang="en-US" sz="1800" dirty="0">
                <a:solidFill>
                  <a:schemeClr val="tx1"/>
                </a:solidFill>
              </a:rPr>
              <a:t>)</a:t>
            </a:r>
          </a:p>
          <a:p>
            <a:pPr>
              <a:buFontTx/>
              <a:buNone/>
            </a:pPr>
            <a:r>
              <a:rPr lang="en-US" sz="1800" baseline="-25000" dirty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  </a:t>
            </a:r>
            <a:r>
              <a:rPr lang="en-US" dirty="0">
                <a:solidFill>
                  <a:schemeClr val="tx1"/>
                </a:solidFill>
              </a:rPr>
              <a:t>(surprisingly little change below )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en-US" dirty="0" smtClean="0"/>
              <a:t>– </a:t>
            </a:r>
            <a:r>
              <a:rPr lang="en-US" sz="1800" dirty="0" err="1" smtClean="0">
                <a:solidFill>
                  <a:schemeClr val="tx1"/>
                </a:solidFill>
              </a:rPr>
              <a:t>MC’s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have hard time</a:t>
            </a:r>
            <a:r>
              <a:rPr lang="en-US" sz="1800" dirty="0" smtClean="0">
                <a:solidFill>
                  <a:schemeClr val="tx1"/>
                </a:solidFill>
              </a:rPr>
              <a:t>… again!</a:t>
            </a:r>
            <a:endParaRPr lang="en-US" sz="1800" baseline="-25000" dirty="0">
              <a:solidFill>
                <a:schemeClr val="tx1"/>
              </a:solidFill>
            </a:endParaRPr>
          </a:p>
        </p:txBody>
      </p:sp>
      <p:sp>
        <p:nvSpPr>
          <p:cNvPr id="63495" name="Text Box 7"/>
          <p:cNvSpPr txBox="1">
            <a:spLocks noChangeArrowheads="1"/>
          </p:cNvSpPr>
          <p:nvPr/>
        </p:nvSpPr>
        <p:spPr bwMode="auto">
          <a:xfrm>
            <a:off x="925513" y="723900"/>
            <a:ext cx="2982912" cy="3397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 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 for different Multiplicities</a:t>
            </a:r>
            <a:endParaRPr lang="en-US" sz="1800" dirty="0">
              <a:latin typeface="Symbol" pitchFamily="-111" charset="2"/>
            </a:endParaRPr>
          </a:p>
        </p:txBody>
      </p:sp>
      <p:sp>
        <p:nvSpPr>
          <p:cNvPr id="163849" name="Text Box 9"/>
          <p:cNvSpPr txBox="1">
            <a:spLocks noChangeArrowheads="1"/>
          </p:cNvSpPr>
          <p:nvPr/>
        </p:nvSpPr>
        <p:spPr bwMode="auto">
          <a:xfrm>
            <a:off x="6943725" y="1125538"/>
            <a:ext cx="1416050" cy="3397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800" dirty="0"/>
              <a:t> &lt;</a:t>
            </a:r>
            <a:r>
              <a:rPr lang="en-US" sz="1800" dirty="0" err="1"/>
              <a:t>p</a:t>
            </a:r>
            <a:r>
              <a:rPr lang="en-US" sz="1800" baseline="-25000" dirty="0" err="1"/>
              <a:t>T</a:t>
            </a:r>
            <a:r>
              <a:rPr lang="en-US" sz="1800" dirty="0"/>
              <a:t>&gt; </a:t>
            </a:r>
            <a:r>
              <a:rPr lang="en-US" sz="1800" dirty="0" err="1"/>
              <a:t>vs</a:t>
            </a:r>
            <a:r>
              <a:rPr lang="en-US" sz="1800" dirty="0"/>
              <a:t> </a:t>
            </a:r>
            <a:r>
              <a:rPr lang="en-US" sz="1800" dirty="0" err="1"/>
              <a:t>N</a:t>
            </a:r>
            <a:r>
              <a:rPr lang="en-US" sz="1800" baseline="-25000" dirty="0" err="1"/>
              <a:t>ch</a:t>
            </a:r>
            <a:endParaRPr lang="en-US" sz="1800" baseline="-25000" dirty="0">
              <a:latin typeface="Symbol" pitchFamily="-111" charset="2"/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043595" y="6423072"/>
            <a:ext cx="2450385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Study pioneered by UA1</a:t>
            </a:r>
            <a:endParaRPr lang="en-US" dirty="0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dirty="0" smtClean="0"/>
              <a:t>jpr/Mexico/sept.2010</a:t>
            </a: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Picture 7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1119" y="3305453"/>
            <a:ext cx="4704351" cy="3416022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GB" b="1" smtClean="0">
                <a:solidFill>
                  <a:srgbClr val="3366FF"/>
                </a:solidFill>
              </a:rPr>
              <a:t>Material budget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3500" y="1295388"/>
            <a:ext cx="8229600" cy="4525963"/>
          </a:xfrm>
        </p:spPr>
        <p:txBody>
          <a:bodyPr>
            <a:normAutofit/>
          </a:bodyPr>
          <a:lstStyle/>
          <a:p>
            <a:r>
              <a:rPr lang="en-GB" sz="2400" smtClean="0"/>
              <a:t>High precision reached in central region</a:t>
            </a:r>
            <a:br>
              <a:rPr lang="en-GB" sz="2400" smtClean="0"/>
            </a:br>
            <a:r>
              <a:rPr lang="en-GB" sz="2400" smtClean="0"/>
              <a:t>(crucial at low p</a:t>
            </a:r>
            <a:r>
              <a:rPr lang="en-GB" sz="2400" baseline="-25000" smtClean="0"/>
              <a:t>T</a:t>
            </a:r>
            <a:r>
              <a:rPr lang="en-GB" sz="2400" smtClean="0"/>
              <a:t> (         , etc.)</a:t>
            </a:r>
          </a:p>
          <a:p>
            <a:r>
              <a:rPr lang="en-GB" sz="2400" smtClean="0"/>
              <a:t>Expanding the charged particle multiplicity </a:t>
            </a:r>
            <a:br>
              <a:rPr lang="en-GB" sz="2400" smtClean="0"/>
            </a:br>
            <a:r>
              <a:rPr lang="en-GB" sz="2400" smtClean="0"/>
              <a:t>measurement to the forward region </a:t>
            </a:r>
            <a:br>
              <a:rPr lang="en-GB" sz="2400" smtClean="0"/>
            </a:br>
            <a:r>
              <a:rPr lang="en-GB" sz="2400" smtClean="0"/>
              <a:t>with the FMD</a:t>
            </a:r>
            <a:endParaRPr lang="en-GB" sz="2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26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5764674" y="4481044"/>
            <a:ext cx="217502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Not fully corrected</a:t>
            </a:r>
            <a:endParaRPr lang="en-GB" sz="2000" b="1" dirty="0"/>
          </a:p>
        </p:txBody>
      </p:sp>
      <p:pic>
        <p:nvPicPr>
          <p:cNvPr id="9" name="Picture 8" descr="Picture 28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503" y="3784599"/>
            <a:ext cx="4501111" cy="252132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1030176" y="3415267"/>
            <a:ext cx="25546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ITS material in simulation</a:t>
            </a:r>
            <a:endParaRPr lang="en-GB" dirty="0"/>
          </a:p>
        </p:txBody>
      </p:sp>
      <p:pic>
        <p:nvPicPr>
          <p:cNvPr id="13" name="Picture 7" descr="R_distribution_lin_offlineV0finder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929774" y="47726"/>
            <a:ext cx="3201527" cy="31247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Box 13"/>
          <p:cNvSpPr txBox="1"/>
          <p:nvPr/>
        </p:nvSpPr>
        <p:spPr>
          <a:xfrm>
            <a:off x="6723776" y="1701800"/>
            <a:ext cx="2396935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b="1" dirty="0" smtClean="0"/>
              <a:t>MC and data agree</a:t>
            </a:r>
          </a:p>
          <a:p>
            <a:r>
              <a:rPr lang="en-GB" sz="2000" b="1" dirty="0" smtClean="0"/>
              <a:t>within 5% in |</a:t>
            </a:r>
            <a:r>
              <a:rPr lang="en-GB" sz="2000" b="1" dirty="0" err="1" smtClean="0"/>
              <a:t>η</a:t>
            </a:r>
            <a:r>
              <a:rPr lang="en-GB" sz="2000" b="1" dirty="0" smtClean="0"/>
              <a:t>|&lt;0.9</a:t>
            </a:r>
            <a:endParaRPr lang="en-GB" sz="2000" b="1" dirty="0"/>
          </a:p>
        </p:txBody>
      </p:sp>
      <p:graphicFrame>
        <p:nvGraphicFramePr>
          <p:cNvPr id="96258" name="Object 2"/>
          <p:cNvGraphicFramePr>
            <a:graphicFrameLocks noChangeAspect="1"/>
          </p:cNvGraphicFramePr>
          <p:nvPr/>
        </p:nvGraphicFramePr>
        <p:xfrm>
          <a:off x="2717801" y="1714500"/>
          <a:ext cx="673634" cy="377826"/>
        </p:xfrm>
        <a:graphic>
          <a:graphicData uri="http://schemas.openxmlformats.org/presentationml/2006/ole">
            <p:oleObj spid="_x0000_s96258" name="Equation" r:id="rId6" imgW="317500" imgH="177800" progId="Equation.3">
              <p:embed/>
            </p:oleObj>
          </a:graphicData>
        </a:graphic>
      </p:graphicFrame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48302" y="47727"/>
            <a:ext cx="1838332" cy="136991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</p:pic>
      <p:sp>
        <p:nvSpPr>
          <p:cNvPr id="16" name="TextBox 15"/>
          <p:cNvSpPr txBox="1"/>
          <p:nvPr/>
        </p:nvSpPr>
        <p:spPr>
          <a:xfrm>
            <a:off x="1857965" y="4188944"/>
            <a:ext cx="54373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SSD</a:t>
            </a:r>
            <a:endParaRPr lang="en-US" b="1" dirty="0"/>
          </a:p>
        </p:txBody>
      </p:sp>
      <p:sp>
        <p:nvSpPr>
          <p:cNvPr id="17" name="TextBox 16"/>
          <p:cNvSpPr txBox="1"/>
          <p:nvPr/>
        </p:nvSpPr>
        <p:spPr>
          <a:xfrm>
            <a:off x="1837439" y="5142468"/>
            <a:ext cx="58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SDD</a:t>
            </a:r>
            <a:endParaRPr lang="en-US" b="1" dirty="0"/>
          </a:p>
        </p:txBody>
      </p:sp>
      <p:sp>
        <p:nvSpPr>
          <p:cNvPr id="18" name="TextBox 17"/>
          <p:cNvSpPr txBox="1"/>
          <p:nvPr/>
        </p:nvSpPr>
        <p:spPr>
          <a:xfrm>
            <a:off x="1848766" y="5821351"/>
            <a:ext cx="56213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SPD</a:t>
            </a:r>
            <a:endParaRPr lang="en-US" b="1" dirty="0"/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FF"/>
                </a:solidFill>
              </a:rPr>
              <a:t>ITS Performance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" y="1600200"/>
            <a:ext cx="9102308" cy="4525963"/>
          </a:xfrm>
        </p:spPr>
        <p:txBody>
          <a:bodyPr>
            <a:normAutofit/>
          </a:bodyPr>
          <a:lstStyle/>
          <a:p>
            <a:r>
              <a:rPr lang="en-GB" sz="2000" dirty="0" smtClean="0"/>
              <a:t>SSD ventilation system improved and providing stable humidity; Common noise from power supplies to be cured in next long shutdown. Improved calibration.</a:t>
            </a:r>
          </a:p>
          <a:p>
            <a:r>
              <a:rPr lang="en-GB" sz="2000" dirty="0" smtClean="0"/>
              <a:t>Alignment of SSD and SPD essentially completed</a:t>
            </a:r>
          </a:p>
          <a:p>
            <a:r>
              <a:rPr lang="en-GB" sz="2000" dirty="0" smtClean="0"/>
              <a:t>Progress in SDD alignment and calibration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27</a:t>
            </a:fld>
            <a:endParaRPr lang="en-GB"/>
          </a:p>
        </p:txBody>
      </p:sp>
      <p:pic>
        <p:nvPicPr>
          <p:cNvPr id="17" name="Picture 15" descr="DriftSpeedSDDVsTime-PP2009.gif"/>
          <p:cNvPicPr>
            <a:picLocks noChangeAspect="1"/>
          </p:cNvPicPr>
          <p:nvPr/>
        </p:nvPicPr>
        <p:blipFill>
          <a:blip r:embed="rId2"/>
          <a:srcRect r="8380"/>
          <a:stretch>
            <a:fillRect/>
          </a:stretch>
        </p:blipFill>
        <p:spPr bwMode="auto">
          <a:xfrm>
            <a:off x="0" y="4467254"/>
            <a:ext cx="4218571" cy="239074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8"/>
          <p:cNvSpPr txBox="1">
            <a:spLocks noChangeArrowheads="1"/>
          </p:cNvSpPr>
          <p:nvPr/>
        </p:nvSpPr>
        <p:spPr bwMode="auto">
          <a:xfrm>
            <a:off x="474129" y="3047998"/>
            <a:ext cx="3975421" cy="1631216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>
                <a:latin typeface="Arial" charset="0"/>
              </a:rPr>
              <a:t>Drift speed vs. time</a:t>
            </a:r>
            <a:r>
              <a:rPr lang="en-US" dirty="0">
                <a:latin typeface="Arial" charset="0"/>
              </a:rPr>
              <a:t> </a:t>
            </a:r>
          </a:p>
          <a:p>
            <a:pPr algn="ctr">
              <a:defRPr/>
            </a:pPr>
            <a:r>
              <a:rPr lang="en-US" dirty="0">
                <a:latin typeface="Arial" charset="0"/>
              </a:rPr>
              <a:t>(from dedicated injector runs) during p-p run in Dec. 2009</a:t>
            </a:r>
          </a:p>
          <a:p>
            <a:pPr algn="ctr">
              <a:defRPr/>
            </a:pPr>
            <a:endParaRPr lang="en-US" sz="1000" dirty="0">
              <a:latin typeface="Arial" charset="0"/>
            </a:endParaRPr>
          </a:p>
          <a:p>
            <a:pPr marL="252000" indent="-252000">
              <a:defRPr/>
            </a:pPr>
            <a:r>
              <a:rPr lang="en-US" dirty="0">
                <a:latin typeface="Arial" charset="0"/>
                <a:sym typeface="Wingdings" pitchFamily="2" charset="2"/>
              </a:rPr>
              <a:t> </a:t>
            </a:r>
            <a:r>
              <a:rPr lang="en-US" dirty="0">
                <a:latin typeface="Arial" charset="0"/>
              </a:rPr>
              <a:t>drift speed stability better than 0.15% for most SDD modules</a:t>
            </a:r>
          </a:p>
        </p:txBody>
      </p:sp>
      <p:pic>
        <p:nvPicPr>
          <p:cNvPr id="20" name="Picture 3" descr="F:\figpp\sigvspt_SDD3_exclBad.gif"/>
          <p:cNvPicPr>
            <a:picLocks noChangeAspect="1" noChangeArrowheads="1"/>
          </p:cNvPicPr>
          <p:nvPr/>
        </p:nvPicPr>
        <p:blipFill>
          <a:blip r:embed="rId3"/>
          <a:srcRect t="5602" r="4282"/>
          <a:stretch>
            <a:fillRect/>
          </a:stretch>
        </p:blipFill>
        <p:spPr bwMode="auto">
          <a:xfrm>
            <a:off x="4542687" y="3950253"/>
            <a:ext cx="4551154" cy="28973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1" name="TextBox 20"/>
          <p:cNvSpPr txBox="1"/>
          <p:nvPr/>
        </p:nvSpPr>
        <p:spPr>
          <a:xfrm>
            <a:off x="5621867" y="2980267"/>
            <a:ext cx="18466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GB" dirty="0"/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auto">
          <a:xfrm>
            <a:off x="5497514" y="2497667"/>
            <a:ext cx="3485620" cy="1477328"/>
          </a:xfrm>
          <a:prstGeom prst="rect">
            <a:avLst/>
          </a:prstGeom>
          <a:solidFill>
            <a:srgbClr val="EAEAEA"/>
          </a:solidFill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US" b="1" dirty="0" smtClean="0">
                <a:latin typeface="Arial" charset="0"/>
              </a:rPr>
              <a:t>Resolution along drift</a:t>
            </a:r>
            <a:r>
              <a:rPr lang="en-US" dirty="0" smtClean="0">
                <a:latin typeface="Arial" charset="0"/>
              </a:rPr>
              <a:t/>
            </a:r>
            <a:br>
              <a:rPr lang="en-US" dirty="0" smtClean="0">
                <a:latin typeface="Arial" charset="0"/>
              </a:rPr>
            </a:br>
            <a:r>
              <a:rPr lang="en-US" dirty="0" smtClean="0">
                <a:latin typeface="Arial" charset="0"/>
              </a:rPr>
              <a:t>σ</a:t>
            </a:r>
            <a:r>
              <a:rPr lang="en-US" baseline="-25000" dirty="0" smtClean="0">
                <a:latin typeface="Arial" charset="0"/>
              </a:rPr>
              <a:t>SDD</a:t>
            </a:r>
            <a:r>
              <a:rPr lang="en-US" dirty="0" smtClean="0">
                <a:latin typeface="Arial" charset="0"/>
              </a:rPr>
              <a:t> ~ 60 </a:t>
            </a:r>
            <a:r>
              <a:rPr lang="en-US" dirty="0" err="1" smtClean="0">
                <a:latin typeface="Arial" charset="0"/>
              </a:rPr>
              <a:t>μm</a:t>
            </a:r>
            <a:r>
              <a:rPr lang="en-US" dirty="0" smtClean="0">
                <a:latin typeface="Arial" charset="0"/>
              </a:rPr>
              <a:t> for both SDD3 and SDD4</a:t>
            </a:r>
          </a:p>
          <a:p>
            <a:pPr algn="ctr">
              <a:defRPr/>
            </a:pPr>
            <a:r>
              <a:rPr lang="en-US" dirty="0" smtClean="0">
                <a:latin typeface="Arial" charset="0"/>
              </a:rPr>
              <a:t>On-going effort to reach the nominal resolution of 35 </a:t>
            </a:r>
            <a:r>
              <a:rPr lang="en-US" dirty="0" err="1" smtClean="0">
                <a:latin typeface="Arial" charset="0"/>
              </a:rPr>
              <a:t>μm</a:t>
            </a:r>
            <a:r>
              <a:rPr lang="en-US" dirty="0" smtClean="0">
                <a:latin typeface="Arial" charset="0"/>
              </a:rPr>
              <a:t>  </a:t>
            </a:r>
          </a:p>
        </p:txBody>
      </p:sp>
      <p:cxnSp>
        <p:nvCxnSpPr>
          <p:cNvPr id="26" name="Straight Arrow Connector 25"/>
          <p:cNvCxnSpPr>
            <a:endCxn id="22" idx="1"/>
          </p:cNvCxnSpPr>
          <p:nvPr/>
        </p:nvCxnSpPr>
        <p:spPr>
          <a:xfrm>
            <a:off x="4893734" y="2980267"/>
            <a:ext cx="603780" cy="25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Arrow Connector 29"/>
          <p:cNvCxnSpPr/>
          <p:nvPr/>
        </p:nvCxnSpPr>
        <p:spPr>
          <a:xfrm>
            <a:off x="931333" y="2980267"/>
            <a:ext cx="313267" cy="25606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FF"/>
                </a:solidFill>
              </a:rPr>
              <a:t>Impact parameter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44586"/>
            <a:ext cx="8229600" cy="4525963"/>
          </a:xfrm>
        </p:spPr>
        <p:txBody>
          <a:bodyPr/>
          <a:lstStyle/>
          <a:p>
            <a:r>
              <a:rPr lang="en-GB" dirty="0" smtClean="0"/>
              <a:t>Resolution well comparable to simulation and close to design value (CDF/running and STAR/upgrade for comparison)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28</a:t>
            </a:fld>
            <a:endParaRPr lang="en-GB"/>
          </a:p>
        </p:txBody>
      </p:sp>
      <p:pic>
        <p:nvPicPr>
          <p:cNvPr id="5" name="Picture 4" descr="Picture 23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32848" y="2751705"/>
            <a:ext cx="4797119" cy="4068648"/>
          </a:xfrm>
          <a:prstGeom prst="rect">
            <a:avLst/>
          </a:prstGeom>
        </p:spPr>
      </p:pic>
      <p:grpSp>
        <p:nvGrpSpPr>
          <p:cNvPr id="12" name="Group 11"/>
          <p:cNvGrpSpPr/>
          <p:nvPr/>
        </p:nvGrpSpPr>
        <p:grpSpPr>
          <a:xfrm>
            <a:off x="2947667" y="3308836"/>
            <a:ext cx="1844206" cy="2565071"/>
            <a:chOff x="1601467" y="3308836"/>
            <a:chExt cx="1844206" cy="2565071"/>
          </a:xfrm>
        </p:grpSpPr>
        <p:cxnSp>
          <p:nvCxnSpPr>
            <p:cNvPr id="6" name="Straight Arrow Connector 5"/>
            <p:cNvCxnSpPr/>
            <p:nvPr/>
          </p:nvCxnSpPr>
          <p:spPr>
            <a:xfrm>
              <a:off x="2158285" y="5053194"/>
              <a:ext cx="341212" cy="113727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Arrow Connector 6"/>
            <p:cNvCxnSpPr/>
            <p:nvPr/>
          </p:nvCxnSpPr>
          <p:spPr>
            <a:xfrm>
              <a:off x="2158285" y="5553084"/>
              <a:ext cx="341212" cy="568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TextBox 7"/>
            <p:cNvSpPr txBox="1"/>
            <p:nvPr/>
          </p:nvSpPr>
          <p:spPr>
            <a:xfrm>
              <a:off x="1601467" y="4683862"/>
              <a:ext cx="556563" cy="369332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CDF</a:t>
              </a:r>
              <a:endParaRPr lang="en-GB" dirty="0"/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1601722" y="5350687"/>
              <a:ext cx="641945" cy="523220"/>
            </a:xfrm>
            <a:prstGeom prst="rect">
              <a:avLst/>
            </a:prstGeom>
            <a:solidFill>
              <a:srgbClr val="FFFF00"/>
            </a:solidFill>
          </p:spPr>
          <p:txBody>
            <a:bodyPr wrap="square" rtlCol="0">
              <a:spAutoFit/>
            </a:bodyPr>
            <a:lstStyle/>
            <a:p>
              <a:r>
                <a:rPr lang="en-GB" sz="1400" dirty="0" smtClean="0"/>
                <a:t>STAR</a:t>
              </a:r>
            </a:p>
            <a:p>
              <a:r>
                <a:rPr lang="en-GB" sz="1400" dirty="0" err="1" smtClean="0"/>
                <a:t>Upgr</a:t>
              </a:r>
              <a:r>
                <a:rPr lang="en-GB" sz="1400" dirty="0" smtClean="0"/>
                <a:t>.</a:t>
              </a:r>
              <a:endParaRPr lang="en-GB" sz="1400" dirty="0"/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rot="5400000">
              <a:off x="2404734" y="4047335"/>
              <a:ext cx="426478" cy="236952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TextBox 10"/>
            <p:cNvSpPr txBox="1"/>
            <p:nvPr/>
          </p:nvSpPr>
          <p:spPr>
            <a:xfrm>
              <a:off x="2736449" y="3308836"/>
              <a:ext cx="709224" cy="646331"/>
            </a:xfrm>
            <a:prstGeom prst="rect">
              <a:avLst/>
            </a:prstGeom>
            <a:solidFill>
              <a:srgbClr val="FFFF00"/>
            </a:solidFill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ALICE</a:t>
              </a:r>
            </a:p>
            <a:p>
              <a:r>
                <a:rPr lang="en-GB" dirty="0" smtClean="0"/>
                <a:t>ITS</a:t>
              </a:r>
              <a:endParaRPr lang="en-GB" dirty="0"/>
            </a:p>
          </p:txBody>
        </p:sp>
      </p:grpSp>
      <p:sp>
        <p:nvSpPr>
          <p:cNvPr id="13" name="TextBox 12"/>
          <p:cNvSpPr txBox="1"/>
          <p:nvPr/>
        </p:nvSpPr>
        <p:spPr>
          <a:xfrm>
            <a:off x="135466" y="5987018"/>
            <a:ext cx="2448356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Essentially within specs!</a:t>
            </a:r>
            <a:endParaRPr lang="en-GB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5738"/>
            <a:ext cx="8229600" cy="1143000"/>
          </a:xfrm>
        </p:spPr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TPC field distortions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Extracting Field </a:t>
            </a:r>
            <a:r>
              <a:rPr lang="en-US" dirty="0" err="1" smtClean="0"/>
              <a:t>distorsion</a:t>
            </a:r>
            <a:r>
              <a:rPr lang="en-US" dirty="0" smtClean="0"/>
              <a:t> maps from the data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29</a:t>
            </a:fld>
            <a:endParaRPr lang="en-GB"/>
          </a:p>
        </p:txBody>
      </p:sp>
      <p:pic>
        <p:nvPicPr>
          <p:cNvPr id="5" name="Picture 4" descr="Picture 9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220379"/>
            <a:ext cx="8470899" cy="562631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457200" y="826528"/>
            <a:ext cx="1550274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From B=0 data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822998" y="1061006"/>
            <a:ext cx="4060013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Sensitive to ≤ 1mm effects on 5 </a:t>
            </a:r>
            <a:r>
              <a:rPr lang="en-US" dirty="0" err="1" smtClean="0"/>
              <a:t>m</a:t>
            </a:r>
            <a:r>
              <a:rPr lang="en-US" dirty="0" smtClean="0"/>
              <a:t> object!</a:t>
            </a:r>
            <a:endParaRPr lang="en-US" dirty="0"/>
          </a:p>
        </p:txBody>
      </p:sp>
      <p:graphicFrame>
        <p:nvGraphicFramePr>
          <p:cNvPr id="8" name="Object 7"/>
          <p:cNvGraphicFramePr>
            <a:graphicFrameLocks noChangeAspect="1"/>
          </p:cNvGraphicFramePr>
          <p:nvPr/>
        </p:nvGraphicFramePr>
        <p:xfrm>
          <a:off x="2800370" y="-25400"/>
          <a:ext cx="4464030" cy="724928"/>
        </p:xfrm>
        <a:graphic>
          <a:graphicData uri="http://schemas.openxmlformats.org/presentationml/2006/ole">
            <p:oleObj spid="_x0000_s183298" name="Equation" r:id="rId4" imgW="2971800" imgH="482600" progId="Equation.3">
              <p:embed/>
            </p:oleObj>
          </a:graphicData>
        </a:graphic>
      </p:graphicFrame>
      <p:cxnSp>
        <p:nvCxnSpPr>
          <p:cNvPr id="10" name="Straight Arrow Connector 9"/>
          <p:cNvCxnSpPr/>
          <p:nvPr/>
        </p:nvCxnSpPr>
        <p:spPr>
          <a:xfrm>
            <a:off x="6637853" y="482596"/>
            <a:ext cx="736600" cy="343932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7374453" y="541338"/>
            <a:ext cx="1774194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go from 7%  to 4% </a:t>
            </a:r>
            <a:br>
              <a:rPr lang="en-GB" sz="1400" dirty="0" smtClean="0"/>
            </a:br>
            <a:r>
              <a:rPr lang="en-GB" sz="1400" dirty="0" smtClean="0"/>
              <a:t>at 10 </a:t>
            </a:r>
            <a:r>
              <a:rPr lang="en-GB" sz="1400" dirty="0" err="1" smtClean="0"/>
              <a:t>GeV/c</a:t>
            </a:r>
            <a:r>
              <a:rPr lang="en-GB" sz="1400" dirty="0" smtClean="0"/>
              <a:t> (high </a:t>
            </a:r>
            <a:r>
              <a:rPr lang="en-GB" sz="1400" dirty="0" err="1" smtClean="0"/>
              <a:t>p</a:t>
            </a:r>
            <a:r>
              <a:rPr lang="en-GB" sz="1400" baseline="-25000" dirty="0" err="1" smtClean="0"/>
              <a:t>T</a:t>
            </a:r>
            <a:r>
              <a:rPr lang="en-GB" sz="1400" dirty="0" smtClean="0"/>
              <a:t>!)</a:t>
            </a:r>
            <a:endParaRPr lang="en-GB" sz="1400" dirty="0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5" name="Rectangle 8"/>
          <p:cNvSpPr txBox="1">
            <a:spLocks noChangeArrowheads="1"/>
          </p:cNvSpPr>
          <p:nvPr/>
        </p:nvSpPr>
        <p:spPr bwMode="auto">
          <a:xfrm>
            <a:off x="0" y="670560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none" lIns="92075" tIns="46038" rIns="92075" bIns="46038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1F39E6-2424-984F-B356-57449C170342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Times New Roman" pitchFamily="-111" charset="0"/>
                <a:ea typeface="+mn-ea"/>
                <a:cs typeface="+mn-cs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Times New Roman" pitchFamily="-111" charset="0"/>
              <a:ea typeface="+mn-ea"/>
              <a:cs typeface="+mn-cs"/>
            </a:endParaRPr>
          </a:p>
        </p:txBody>
      </p:sp>
      <p:sp>
        <p:nvSpPr>
          <p:cNvPr id="6" name="Slide Number Placeholder 2"/>
          <p:cNvSpPr txBox="1">
            <a:spLocks noGrp="1"/>
          </p:cNvSpPr>
          <p:nvPr/>
        </p:nvSpPr>
        <p:spPr bwMode="auto">
          <a:xfrm>
            <a:off x="6553200" y="6381750"/>
            <a:ext cx="2133600" cy="476250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>
            <a:prstTxWarp prst="textNoShape">
              <a:avLst/>
            </a:prstTxWarp>
          </a:bodyPr>
          <a:lstStyle/>
          <a:p>
            <a:pPr algn="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AD919AB9-8AF7-AE43-B92B-1B29F47FE68D}" type="slidenum">
              <a:rPr lang="en-US" sz="1400">
                <a:solidFill>
                  <a:schemeClr val="tx1"/>
                </a:solidFill>
              </a:rPr>
              <a:pPr algn="r" eaLnBrk="1" hangingPunct="1"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</a:t>
            </a:fld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7" name="Picture 4" descr="alice_technical_paper_ALICE-couleur-OK06_cut_named.png"/>
          <p:cNvPicPr>
            <a:picLocks noChangeAspect="1"/>
          </p:cNvPicPr>
          <p:nvPr/>
        </p:nvPicPr>
        <p:blipFill>
          <a:blip r:embed="rId2"/>
          <a:srcRect l="12483" r="9293"/>
          <a:stretch>
            <a:fillRect/>
          </a:stretch>
        </p:blipFill>
        <p:spPr bwMode="auto">
          <a:xfrm>
            <a:off x="0" y="231775"/>
            <a:ext cx="9144000" cy="662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3"/>
          <p:cNvSpPr txBox="1">
            <a:spLocks noChangeArrowheads="1"/>
          </p:cNvSpPr>
          <p:nvPr/>
        </p:nvSpPr>
        <p:spPr bwMode="auto">
          <a:xfrm>
            <a:off x="5651500" y="6024563"/>
            <a:ext cx="1857375" cy="833437"/>
          </a:xfrm>
          <a:prstGeom prst="rect">
            <a:avLst/>
          </a:prstGeom>
          <a:solidFill>
            <a:srgbClr val="FFFF9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r>
              <a:rPr lang="en-US" sz="1400" b="1">
                <a:solidFill>
                  <a:srgbClr val="000000"/>
                </a:solidFill>
              </a:rPr>
              <a:t>Detector:</a:t>
            </a:r>
          </a:p>
          <a:p>
            <a:pPr>
              <a:buClrTx/>
              <a:buFontTx/>
              <a:buNone/>
            </a:pPr>
            <a:r>
              <a:rPr lang="en-US" sz="1400" b="1">
                <a:solidFill>
                  <a:srgbClr val="000000"/>
                </a:solidFill>
              </a:rPr>
              <a:t>Size</a:t>
            </a:r>
            <a:r>
              <a:rPr lang="en-US" sz="1400">
                <a:solidFill>
                  <a:srgbClr val="000000"/>
                </a:solidFill>
              </a:rPr>
              <a:t>: </a:t>
            </a:r>
            <a:r>
              <a:rPr lang="en-US" sz="1400" b="1">
                <a:solidFill>
                  <a:srgbClr val="FC0128"/>
                </a:solidFill>
              </a:rPr>
              <a:t>16 x 26</a:t>
            </a:r>
            <a:r>
              <a:rPr lang="en-US" sz="1400">
                <a:solidFill>
                  <a:srgbClr val="000000"/>
                </a:solidFill>
              </a:rPr>
              <a:t> meters</a:t>
            </a:r>
          </a:p>
          <a:p>
            <a:pPr>
              <a:buClrTx/>
              <a:buFontTx/>
              <a:buNone/>
            </a:pPr>
            <a:r>
              <a:rPr lang="en-US" sz="1400" b="1">
                <a:solidFill>
                  <a:srgbClr val="000000"/>
                </a:solidFill>
              </a:rPr>
              <a:t>Weight</a:t>
            </a:r>
            <a:r>
              <a:rPr lang="en-US" sz="1400">
                <a:solidFill>
                  <a:srgbClr val="000000"/>
                </a:solidFill>
              </a:rPr>
              <a:t>: </a:t>
            </a:r>
            <a:r>
              <a:rPr lang="en-US" sz="1400" b="1">
                <a:solidFill>
                  <a:srgbClr val="FC0128"/>
                </a:solidFill>
              </a:rPr>
              <a:t>10,000</a:t>
            </a:r>
            <a:r>
              <a:rPr lang="en-US" sz="1400">
                <a:solidFill>
                  <a:srgbClr val="000000"/>
                </a:solidFill>
              </a:rPr>
              <a:t> tons</a:t>
            </a:r>
          </a:p>
        </p:txBody>
      </p:sp>
      <p:sp>
        <p:nvSpPr>
          <p:cNvPr id="9" name="Text Box 4"/>
          <p:cNvSpPr txBox="1">
            <a:spLocks noChangeArrowheads="1"/>
          </p:cNvSpPr>
          <p:nvPr/>
        </p:nvSpPr>
        <p:spPr bwMode="auto">
          <a:xfrm>
            <a:off x="7546975" y="5895975"/>
            <a:ext cx="1597025" cy="962025"/>
          </a:xfrm>
          <a:prstGeom prst="rect">
            <a:avLst/>
          </a:prstGeom>
          <a:solidFill>
            <a:srgbClr val="FFFF99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>
              <a:buClrTx/>
              <a:buFontTx/>
              <a:buNone/>
            </a:pPr>
            <a:r>
              <a:rPr lang="en-US" sz="1400" b="1">
                <a:solidFill>
                  <a:srgbClr val="000000"/>
                </a:solidFill>
              </a:rPr>
              <a:t>Collaboration:</a:t>
            </a:r>
          </a:p>
          <a:p>
            <a:pPr>
              <a:buClrTx/>
              <a:buFontTx/>
              <a:buNone/>
            </a:pPr>
            <a:r>
              <a:rPr lang="en-US" sz="1400" b="1">
                <a:solidFill>
                  <a:srgbClr val="000000"/>
                </a:solidFill>
              </a:rPr>
              <a:t>&gt; </a:t>
            </a:r>
            <a:r>
              <a:rPr lang="en-US" sz="1400" b="1">
                <a:solidFill>
                  <a:srgbClr val="FC0128"/>
                </a:solidFill>
              </a:rPr>
              <a:t>1000</a:t>
            </a:r>
            <a:r>
              <a:rPr lang="en-US" sz="1400" b="1">
                <a:solidFill>
                  <a:srgbClr val="000000"/>
                </a:solidFill>
              </a:rPr>
              <a:t> Members</a:t>
            </a:r>
            <a:r>
              <a:rPr lang="en-US" sz="1400">
                <a:solidFill>
                  <a:srgbClr val="000000"/>
                </a:solidFill>
              </a:rPr>
              <a:t/>
            </a:r>
            <a:br>
              <a:rPr lang="en-US" sz="1400">
                <a:solidFill>
                  <a:srgbClr val="000000"/>
                </a:solidFill>
              </a:rPr>
            </a:br>
            <a:r>
              <a:rPr lang="en-US" sz="1400" b="1">
                <a:solidFill>
                  <a:srgbClr val="000000"/>
                </a:solidFill>
              </a:rPr>
              <a:t>&gt;</a:t>
            </a:r>
            <a:r>
              <a:rPr lang="en-US" sz="1400">
                <a:solidFill>
                  <a:srgbClr val="000000"/>
                </a:solidFill>
              </a:rPr>
              <a:t> </a:t>
            </a:r>
            <a:r>
              <a:rPr lang="en-US" sz="1400" b="1">
                <a:solidFill>
                  <a:srgbClr val="FC0128"/>
                </a:solidFill>
              </a:rPr>
              <a:t>100</a:t>
            </a:r>
            <a:r>
              <a:rPr lang="en-US" sz="1400" b="1">
                <a:solidFill>
                  <a:srgbClr val="000000"/>
                </a:solidFill>
              </a:rPr>
              <a:t> Institutes </a:t>
            </a:r>
            <a:br>
              <a:rPr lang="en-US" sz="1400" b="1">
                <a:solidFill>
                  <a:srgbClr val="000000"/>
                </a:solidFill>
              </a:rPr>
            </a:br>
            <a:r>
              <a:rPr lang="en-US" sz="1400" b="1">
                <a:solidFill>
                  <a:srgbClr val="000000"/>
                </a:solidFill>
              </a:rPr>
              <a:t>&gt; </a:t>
            </a:r>
            <a:r>
              <a:rPr lang="en-US" sz="1400" b="1">
                <a:solidFill>
                  <a:srgbClr val="FC0128"/>
                </a:solidFill>
              </a:rPr>
              <a:t>30</a:t>
            </a:r>
            <a:r>
              <a:rPr lang="en-US" sz="1400" b="1">
                <a:solidFill>
                  <a:srgbClr val="000000"/>
                </a:solidFill>
              </a:rPr>
              <a:t> countries</a:t>
            </a:r>
            <a:endParaRPr lang="en-US" sz="1400">
              <a:solidFill>
                <a:srgbClr val="000000"/>
              </a:solidFill>
            </a:endParaRPr>
          </a:p>
        </p:txBody>
      </p:sp>
      <p:sp>
        <p:nvSpPr>
          <p:cNvPr id="10" name="Rectangle 5"/>
          <p:cNvSpPr>
            <a:spLocks noChangeArrowheads="1"/>
          </p:cNvSpPr>
          <p:nvPr/>
        </p:nvSpPr>
        <p:spPr bwMode="auto">
          <a:xfrm>
            <a:off x="3540125" y="-161925"/>
            <a:ext cx="32480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2075" tIns="46038" rIns="92075" bIns="46038" anchor="ctr">
            <a:spAutoFit/>
          </a:bodyPr>
          <a:lstStyle/>
          <a:p>
            <a:pPr algn="ctr"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  <a:defRPr/>
            </a:pPr>
            <a:r>
              <a:rPr lang="en-US" sz="4400">
                <a:solidFill>
                  <a:srgbClr val="FF0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Arial" pitchFamily="34" charset="0"/>
              </a:rPr>
              <a:t>ALICE</a:t>
            </a:r>
          </a:p>
        </p:txBody>
      </p:sp>
      <p:pic>
        <p:nvPicPr>
          <p:cNvPr id="11" name="Picture 4" descr="alice_technical_paper_ALICE-couleur-OK06_cut_named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956550" y="1657350"/>
            <a:ext cx="83820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Line 7"/>
          <p:cNvSpPr>
            <a:spLocks noChangeShapeType="1"/>
          </p:cNvSpPr>
          <p:nvPr/>
        </p:nvSpPr>
        <p:spPr bwMode="auto">
          <a:xfrm flipH="1">
            <a:off x="8243888" y="2017713"/>
            <a:ext cx="73025" cy="1223962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 type="triangle" w="med" len="med"/>
          </a:ln>
        </p:spPr>
        <p:txBody>
          <a:bodyPr>
            <a:prstTxWarp prst="textNoShape">
              <a:avLst/>
            </a:prstTxWarp>
          </a:bodyPr>
          <a:lstStyle/>
          <a:p>
            <a:endParaRPr lang="en-GB"/>
          </a:p>
        </p:txBody>
      </p:sp>
      <p:grpSp>
        <p:nvGrpSpPr>
          <p:cNvPr id="13" name="Group 8"/>
          <p:cNvGrpSpPr>
            <a:grpSpLocks/>
          </p:cNvGrpSpPr>
          <p:nvPr/>
        </p:nvGrpSpPr>
        <p:grpSpPr bwMode="auto">
          <a:xfrm>
            <a:off x="5365750" y="0"/>
            <a:ext cx="3778250" cy="2678113"/>
            <a:chOff x="3734" y="0"/>
            <a:chExt cx="2026" cy="1495"/>
          </a:xfrm>
        </p:grpSpPr>
        <p:pic>
          <p:nvPicPr>
            <p:cNvPr id="14" name="Picture 9" descr="ALIce_SETUP_final_cf"/>
            <p:cNvPicPr>
              <a:picLocks noChangeAspect="1" noChangeArrowheads="1"/>
            </p:cNvPicPr>
            <p:nvPr/>
          </p:nvPicPr>
          <p:blipFill>
            <a:blip r:embed="rId4"/>
            <a:srcRect l="69832" t="6055" r="8464" b="71506"/>
            <a:stretch>
              <a:fillRect/>
            </a:stretch>
          </p:blipFill>
          <p:spPr bwMode="auto">
            <a:xfrm>
              <a:off x="3819" y="131"/>
              <a:ext cx="1941" cy="13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5" name="Picture 10" descr="ALIce_SETUP_final_cf"/>
            <p:cNvPicPr>
              <a:picLocks noChangeAspect="1" noChangeArrowheads="1"/>
            </p:cNvPicPr>
            <p:nvPr/>
          </p:nvPicPr>
          <p:blipFill>
            <a:blip r:embed="rId5"/>
            <a:srcRect l="94846" t="18721" b="70404"/>
            <a:stretch>
              <a:fillRect/>
            </a:stretch>
          </p:blipFill>
          <p:spPr bwMode="auto">
            <a:xfrm>
              <a:off x="5419" y="787"/>
              <a:ext cx="337" cy="48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6" name="Picture 11" descr="ALIce_SETUP_final_cf"/>
            <p:cNvPicPr>
              <a:picLocks noChangeAspect="1" noChangeArrowheads="1"/>
            </p:cNvPicPr>
            <p:nvPr/>
          </p:nvPicPr>
          <p:blipFill>
            <a:blip r:embed="rId4"/>
            <a:srcRect l="68111" r="13776" b="97302"/>
            <a:stretch>
              <a:fillRect/>
            </a:stretch>
          </p:blipFill>
          <p:spPr bwMode="auto">
            <a:xfrm>
              <a:off x="3734" y="0"/>
              <a:ext cx="1486" cy="1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7" name="Group 40"/>
          <p:cNvGrpSpPr>
            <a:grpSpLocks/>
          </p:cNvGrpSpPr>
          <p:nvPr/>
        </p:nvGrpSpPr>
        <p:grpSpPr bwMode="auto">
          <a:xfrm>
            <a:off x="752475" y="5367338"/>
            <a:ext cx="1247775" cy="1309687"/>
            <a:chOff x="474" y="3381"/>
            <a:chExt cx="786" cy="825"/>
          </a:xfrm>
        </p:grpSpPr>
        <p:sp>
          <p:nvSpPr>
            <p:cNvPr id="18" name="Oval 12"/>
            <p:cNvSpPr>
              <a:spLocks noChangeArrowheads="1"/>
            </p:cNvSpPr>
            <p:nvPr/>
          </p:nvSpPr>
          <p:spPr bwMode="auto">
            <a:xfrm>
              <a:off x="474" y="3846"/>
              <a:ext cx="768" cy="360"/>
            </a:xfrm>
            <a:prstGeom prst="ellipse">
              <a:avLst/>
            </a:prstGeom>
            <a:solidFill>
              <a:srgbClr val="FFFF99">
                <a:alpha val="50980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19" name="Line 28"/>
            <p:cNvSpPr>
              <a:spLocks noChangeShapeType="1"/>
            </p:cNvSpPr>
            <p:nvPr/>
          </p:nvSpPr>
          <p:spPr bwMode="auto">
            <a:xfrm flipV="1">
              <a:off x="949" y="3381"/>
              <a:ext cx="311" cy="468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20" name="Group 38"/>
          <p:cNvGrpSpPr>
            <a:grpSpLocks/>
          </p:cNvGrpSpPr>
          <p:nvPr/>
        </p:nvGrpSpPr>
        <p:grpSpPr bwMode="auto">
          <a:xfrm>
            <a:off x="3397250" y="3486150"/>
            <a:ext cx="733425" cy="3371850"/>
            <a:chOff x="2140" y="2196"/>
            <a:chExt cx="462" cy="2124"/>
          </a:xfrm>
        </p:grpSpPr>
        <p:sp>
          <p:nvSpPr>
            <p:cNvPr id="21" name="Oval 13"/>
            <p:cNvSpPr>
              <a:spLocks noChangeArrowheads="1"/>
            </p:cNvSpPr>
            <p:nvPr/>
          </p:nvSpPr>
          <p:spPr bwMode="auto">
            <a:xfrm>
              <a:off x="2140" y="3960"/>
              <a:ext cx="462" cy="360"/>
            </a:xfrm>
            <a:prstGeom prst="ellipse">
              <a:avLst/>
            </a:prstGeom>
            <a:solidFill>
              <a:srgbClr val="FFFF99">
                <a:alpha val="50980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2" name="Line 29"/>
            <p:cNvSpPr>
              <a:spLocks noChangeShapeType="1"/>
            </p:cNvSpPr>
            <p:nvPr/>
          </p:nvSpPr>
          <p:spPr bwMode="auto">
            <a:xfrm flipV="1">
              <a:off x="2414" y="2196"/>
              <a:ext cx="94" cy="173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23" name="Group 39"/>
          <p:cNvGrpSpPr>
            <a:grpSpLocks/>
          </p:cNvGrpSpPr>
          <p:nvPr/>
        </p:nvGrpSpPr>
        <p:grpSpPr bwMode="auto">
          <a:xfrm>
            <a:off x="4003675" y="3992563"/>
            <a:ext cx="733425" cy="2865437"/>
            <a:chOff x="2522" y="2515"/>
            <a:chExt cx="462" cy="1805"/>
          </a:xfrm>
        </p:grpSpPr>
        <p:sp>
          <p:nvSpPr>
            <p:cNvPr id="24" name="Oval 14"/>
            <p:cNvSpPr>
              <a:spLocks noChangeArrowheads="1"/>
            </p:cNvSpPr>
            <p:nvPr/>
          </p:nvSpPr>
          <p:spPr bwMode="auto">
            <a:xfrm>
              <a:off x="2522" y="3960"/>
              <a:ext cx="462" cy="360"/>
            </a:xfrm>
            <a:prstGeom prst="ellipse">
              <a:avLst/>
            </a:prstGeom>
            <a:solidFill>
              <a:srgbClr val="FFFF99">
                <a:alpha val="50980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5" name="Line 30"/>
            <p:cNvSpPr>
              <a:spLocks noChangeShapeType="1"/>
            </p:cNvSpPr>
            <p:nvPr/>
          </p:nvSpPr>
          <p:spPr bwMode="auto">
            <a:xfrm flipH="1" flipV="1">
              <a:off x="2632" y="2515"/>
              <a:ext cx="75" cy="146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26" name="Group 37"/>
          <p:cNvGrpSpPr>
            <a:grpSpLocks/>
          </p:cNvGrpSpPr>
          <p:nvPr/>
        </p:nvGrpSpPr>
        <p:grpSpPr bwMode="auto">
          <a:xfrm>
            <a:off x="161925" y="863600"/>
            <a:ext cx="3370263" cy="5486400"/>
            <a:chOff x="102" y="544"/>
            <a:chExt cx="2123" cy="3456"/>
          </a:xfrm>
        </p:grpSpPr>
        <p:grpSp>
          <p:nvGrpSpPr>
            <p:cNvPr id="27" name="Group 25"/>
            <p:cNvGrpSpPr>
              <a:grpSpLocks/>
            </p:cNvGrpSpPr>
            <p:nvPr/>
          </p:nvGrpSpPr>
          <p:grpSpPr bwMode="auto">
            <a:xfrm>
              <a:off x="102" y="544"/>
              <a:ext cx="878" cy="3456"/>
              <a:chOff x="102" y="544"/>
              <a:chExt cx="878" cy="3456"/>
            </a:xfrm>
          </p:grpSpPr>
          <p:sp>
            <p:nvSpPr>
              <p:cNvPr id="31" name="Oval 17"/>
              <p:cNvSpPr>
                <a:spLocks noChangeArrowheads="1"/>
              </p:cNvSpPr>
              <p:nvPr/>
            </p:nvSpPr>
            <p:spPr bwMode="auto">
              <a:xfrm>
                <a:off x="518" y="720"/>
                <a:ext cx="462" cy="198"/>
              </a:xfrm>
              <a:prstGeom prst="ellipse">
                <a:avLst/>
              </a:prstGeom>
              <a:solidFill>
                <a:srgbClr val="FFFF99">
                  <a:alpha val="50980"/>
                </a:srgbClr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2" name="Oval 18"/>
              <p:cNvSpPr>
                <a:spLocks noChangeArrowheads="1"/>
              </p:cNvSpPr>
              <p:nvPr/>
            </p:nvSpPr>
            <p:spPr bwMode="auto">
              <a:xfrm>
                <a:off x="434" y="544"/>
                <a:ext cx="462" cy="198"/>
              </a:xfrm>
              <a:prstGeom prst="ellipse">
                <a:avLst/>
              </a:prstGeom>
              <a:solidFill>
                <a:srgbClr val="FFFF99">
                  <a:alpha val="50980"/>
                </a:srgbClr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3" name="Oval 19"/>
              <p:cNvSpPr>
                <a:spLocks noChangeArrowheads="1"/>
              </p:cNvSpPr>
              <p:nvPr/>
            </p:nvSpPr>
            <p:spPr bwMode="auto">
              <a:xfrm>
                <a:off x="102" y="3802"/>
                <a:ext cx="462" cy="198"/>
              </a:xfrm>
              <a:prstGeom prst="ellipse">
                <a:avLst/>
              </a:prstGeom>
              <a:solidFill>
                <a:srgbClr val="FFFF99">
                  <a:alpha val="50980"/>
                </a:srgbClr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28" name="Line 31"/>
            <p:cNvSpPr>
              <a:spLocks noChangeShapeType="1"/>
            </p:cNvSpPr>
            <p:nvPr/>
          </p:nvSpPr>
          <p:spPr bwMode="auto">
            <a:xfrm flipV="1">
              <a:off x="391" y="2208"/>
              <a:ext cx="1817" cy="157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29" name="Line 32"/>
            <p:cNvSpPr>
              <a:spLocks noChangeShapeType="1"/>
            </p:cNvSpPr>
            <p:nvPr/>
          </p:nvSpPr>
          <p:spPr bwMode="auto">
            <a:xfrm>
              <a:off x="965" y="869"/>
              <a:ext cx="1136" cy="583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0" name="Line 33"/>
            <p:cNvSpPr>
              <a:spLocks noChangeShapeType="1"/>
            </p:cNvSpPr>
            <p:nvPr/>
          </p:nvSpPr>
          <p:spPr bwMode="auto">
            <a:xfrm>
              <a:off x="879" y="701"/>
              <a:ext cx="1346" cy="68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34" name="Group 36"/>
          <p:cNvGrpSpPr>
            <a:grpSpLocks/>
          </p:cNvGrpSpPr>
          <p:nvPr/>
        </p:nvGrpSpPr>
        <p:grpSpPr bwMode="auto">
          <a:xfrm>
            <a:off x="563563" y="511175"/>
            <a:ext cx="3038475" cy="6180138"/>
            <a:chOff x="355" y="322"/>
            <a:chExt cx="1914" cy="3893"/>
          </a:xfrm>
        </p:grpSpPr>
        <p:grpSp>
          <p:nvGrpSpPr>
            <p:cNvPr id="35" name="Group 26"/>
            <p:cNvGrpSpPr>
              <a:grpSpLocks/>
            </p:cNvGrpSpPr>
            <p:nvPr/>
          </p:nvGrpSpPr>
          <p:grpSpPr bwMode="auto">
            <a:xfrm>
              <a:off x="355" y="322"/>
              <a:ext cx="1914" cy="3893"/>
              <a:chOff x="355" y="322"/>
              <a:chExt cx="1914" cy="3893"/>
            </a:xfrm>
          </p:grpSpPr>
          <p:sp>
            <p:nvSpPr>
              <p:cNvPr id="38" name="Oval 20"/>
              <p:cNvSpPr>
                <a:spLocks noChangeArrowheads="1"/>
              </p:cNvSpPr>
              <p:nvPr/>
            </p:nvSpPr>
            <p:spPr bwMode="auto">
              <a:xfrm>
                <a:off x="1745" y="3980"/>
                <a:ext cx="524" cy="235"/>
              </a:xfrm>
              <a:prstGeom prst="ellipse">
                <a:avLst/>
              </a:prstGeom>
              <a:solidFill>
                <a:srgbClr val="FFFF99">
                  <a:alpha val="50980"/>
                </a:srgbClr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39" name="Oval 21"/>
              <p:cNvSpPr>
                <a:spLocks noChangeArrowheads="1"/>
              </p:cNvSpPr>
              <p:nvPr/>
            </p:nvSpPr>
            <p:spPr bwMode="auto">
              <a:xfrm>
                <a:off x="355" y="322"/>
                <a:ext cx="524" cy="235"/>
              </a:xfrm>
              <a:prstGeom prst="ellipse">
                <a:avLst/>
              </a:prstGeom>
              <a:solidFill>
                <a:srgbClr val="FFFF99">
                  <a:alpha val="50980"/>
                </a:srgbClr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36" name="Line 34"/>
            <p:cNvSpPr>
              <a:spLocks noChangeShapeType="1"/>
            </p:cNvSpPr>
            <p:nvPr/>
          </p:nvSpPr>
          <p:spPr bwMode="auto">
            <a:xfrm flipV="1">
              <a:off x="2027" y="3077"/>
              <a:ext cx="74" cy="87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37" name="Line 35"/>
            <p:cNvSpPr>
              <a:spLocks noChangeShapeType="1"/>
            </p:cNvSpPr>
            <p:nvPr/>
          </p:nvSpPr>
          <p:spPr bwMode="auto">
            <a:xfrm>
              <a:off x="869" y="484"/>
              <a:ext cx="1348" cy="73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grpSp>
        <p:nvGrpSpPr>
          <p:cNvPr id="40" name="Group 51"/>
          <p:cNvGrpSpPr>
            <a:grpSpLocks/>
          </p:cNvGrpSpPr>
          <p:nvPr/>
        </p:nvGrpSpPr>
        <p:grpSpPr bwMode="auto">
          <a:xfrm>
            <a:off x="4946651" y="196850"/>
            <a:ext cx="3916363" cy="3308350"/>
            <a:chOff x="3116" y="124"/>
            <a:chExt cx="2467" cy="2084"/>
          </a:xfrm>
        </p:grpSpPr>
        <p:grpSp>
          <p:nvGrpSpPr>
            <p:cNvPr id="41" name="Group 27"/>
            <p:cNvGrpSpPr>
              <a:grpSpLocks/>
            </p:cNvGrpSpPr>
            <p:nvPr/>
          </p:nvGrpSpPr>
          <p:grpSpPr bwMode="auto">
            <a:xfrm>
              <a:off x="3683" y="124"/>
              <a:ext cx="1900" cy="1201"/>
              <a:chOff x="3683" y="124"/>
              <a:chExt cx="1900" cy="1201"/>
            </a:xfrm>
          </p:grpSpPr>
          <p:sp>
            <p:nvSpPr>
              <p:cNvPr id="49" name="Oval 15"/>
              <p:cNvSpPr>
                <a:spLocks noChangeArrowheads="1"/>
              </p:cNvSpPr>
              <p:nvPr/>
            </p:nvSpPr>
            <p:spPr bwMode="auto">
              <a:xfrm>
                <a:off x="3683" y="124"/>
                <a:ext cx="634" cy="360"/>
              </a:xfrm>
              <a:prstGeom prst="ellipse">
                <a:avLst/>
              </a:prstGeom>
              <a:solidFill>
                <a:srgbClr val="FFFF99">
                  <a:alpha val="50980"/>
                </a:srgbClr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50" name="Oval 22"/>
              <p:cNvSpPr>
                <a:spLocks noChangeArrowheads="1"/>
              </p:cNvSpPr>
              <p:nvPr/>
            </p:nvSpPr>
            <p:spPr bwMode="auto">
              <a:xfrm>
                <a:off x="4079" y="336"/>
                <a:ext cx="768" cy="360"/>
              </a:xfrm>
              <a:prstGeom prst="ellipse">
                <a:avLst/>
              </a:prstGeom>
              <a:solidFill>
                <a:srgbClr val="FFFF99">
                  <a:alpha val="50980"/>
                </a:srgbClr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51" name="Oval 23"/>
              <p:cNvSpPr>
                <a:spLocks noChangeArrowheads="1"/>
              </p:cNvSpPr>
              <p:nvPr/>
            </p:nvSpPr>
            <p:spPr bwMode="auto">
              <a:xfrm>
                <a:off x="4925" y="965"/>
                <a:ext cx="658" cy="360"/>
              </a:xfrm>
              <a:prstGeom prst="ellipse">
                <a:avLst/>
              </a:prstGeom>
              <a:solidFill>
                <a:srgbClr val="FFFF99">
                  <a:alpha val="50980"/>
                </a:srgbClr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52" name="Oval 24"/>
              <p:cNvSpPr>
                <a:spLocks noChangeArrowheads="1"/>
              </p:cNvSpPr>
              <p:nvPr/>
            </p:nvSpPr>
            <p:spPr bwMode="auto">
              <a:xfrm>
                <a:off x="4853" y="543"/>
                <a:ext cx="573" cy="360"/>
              </a:xfrm>
              <a:prstGeom prst="ellipse">
                <a:avLst/>
              </a:prstGeom>
              <a:solidFill>
                <a:srgbClr val="FFFF99">
                  <a:alpha val="50980"/>
                </a:srgbClr>
              </a:solidFill>
              <a:ln w="28575">
                <a:solidFill>
                  <a:srgbClr val="FF0000"/>
                </a:solidFill>
                <a:round/>
                <a:headEnd/>
                <a:tailEnd/>
              </a:ln>
            </p:spPr>
            <p:txBody>
              <a:bodyPr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42" name="Line 43"/>
            <p:cNvSpPr>
              <a:spLocks noChangeShapeType="1"/>
            </p:cNvSpPr>
            <p:nvPr/>
          </p:nvSpPr>
          <p:spPr bwMode="auto">
            <a:xfrm flipH="1">
              <a:off x="3116" y="456"/>
              <a:ext cx="818" cy="1714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43" name="Line 44"/>
            <p:cNvSpPr>
              <a:spLocks noChangeShapeType="1"/>
            </p:cNvSpPr>
            <p:nvPr/>
          </p:nvSpPr>
          <p:spPr bwMode="auto">
            <a:xfrm flipH="1">
              <a:off x="4421" y="835"/>
              <a:ext cx="679" cy="94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44" name="Line 45"/>
            <p:cNvSpPr>
              <a:spLocks noChangeShapeType="1"/>
            </p:cNvSpPr>
            <p:nvPr/>
          </p:nvSpPr>
          <p:spPr bwMode="auto">
            <a:xfrm flipH="1">
              <a:off x="5200" y="1349"/>
              <a:ext cx="49" cy="813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45" name="Line 46"/>
            <p:cNvSpPr>
              <a:spLocks noChangeShapeType="1"/>
            </p:cNvSpPr>
            <p:nvPr/>
          </p:nvSpPr>
          <p:spPr bwMode="auto">
            <a:xfrm flipH="1">
              <a:off x="3408" y="687"/>
              <a:ext cx="968" cy="152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46" name="Line 48"/>
            <p:cNvSpPr>
              <a:spLocks noChangeShapeType="1"/>
            </p:cNvSpPr>
            <p:nvPr/>
          </p:nvSpPr>
          <p:spPr bwMode="auto">
            <a:xfrm flipH="1">
              <a:off x="3648" y="667"/>
              <a:ext cx="789" cy="1541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47" name="Line 49"/>
            <p:cNvSpPr>
              <a:spLocks noChangeShapeType="1"/>
            </p:cNvSpPr>
            <p:nvPr/>
          </p:nvSpPr>
          <p:spPr bwMode="auto">
            <a:xfrm flipH="1">
              <a:off x="4172" y="701"/>
              <a:ext cx="299" cy="1449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48" name="Line 50"/>
            <p:cNvSpPr>
              <a:spLocks noChangeShapeType="1"/>
            </p:cNvSpPr>
            <p:nvPr/>
          </p:nvSpPr>
          <p:spPr bwMode="auto">
            <a:xfrm>
              <a:off x="4506" y="708"/>
              <a:ext cx="162" cy="1415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53" name="Text Box 52"/>
          <p:cNvSpPr txBox="1">
            <a:spLocks noChangeArrowheads="1"/>
          </p:cNvSpPr>
          <p:nvPr/>
        </p:nvSpPr>
        <p:spPr bwMode="auto">
          <a:xfrm>
            <a:off x="0" y="1065213"/>
            <a:ext cx="647613" cy="1477970"/>
          </a:xfrm>
          <a:prstGeom prst="rect">
            <a:avLst/>
          </a:prstGeom>
          <a:solidFill>
            <a:srgbClr val="FFFF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V0</a:t>
            </a:r>
            <a:endParaRPr lang="en-US" dirty="0"/>
          </a:p>
          <a:p>
            <a:r>
              <a:rPr lang="en-US" dirty="0"/>
              <a:t>T0</a:t>
            </a:r>
          </a:p>
          <a:p>
            <a:r>
              <a:rPr lang="en-US" dirty="0"/>
              <a:t>ZDC</a:t>
            </a:r>
          </a:p>
          <a:p>
            <a:r>
              <a:rPr lang="en-US" dirty="0"/>
              <a:t>FMD</a:t>
            </a:r>
          </a:p>
          <a:p>
            <a:r>
              <a:rPr lang="en-US" dirty="0"/>
              <a:t>PMD</a:t>
            </a:r>
          </a:p>
        </p:txBody>
      </p:sp>
      <p:grpSp>
        <p:nvGrpSpPr>
          <p:cNvPr id="57" name="Group 56"/>
          <p:cNvGrpSpPr/>
          <p:nvPr/>
        </p:nvGrpSpPr>
        <p:grpSpPr>
          <a:xfrm>
            <a:off x="457200" y="63500"/>
            <a:ext cx="3232149" cy="571500"/>
            <a:chOff x="457200" y="63500"/>
            <a:chExt cx="3232149" cy="571500"/>
          </a:xfrm>
        </p:grpSpPr>
        <p:sp>
          <p:nvSpPr>
            <p:cNvPr id="56" name="Line 35"/>
            <p:cNvSpPr>
              <a:spLocks noChangeShapeType="1"/>
            </p:cNvSpPr>
            <p:nvPr/>
          </p:nvSpPr>
          <p:spPr bwMode="auto">
            <a:xfrm>
              <a:off x="1463674" y="419100"/>
              <a:ext cx="2225675" cy="180976"/>
            </a:xfrm>
            <a:prstGeom prst="line">
              <a:avLst/>
            </a:prstGeom>
            <a:noFill/>
            <a:ln w="57150">
              <a:solidFill>
                <a:srgbClr val="FFFF00"/>
              </a:solidFill>
              <a:round/>
              <a:headEnd/>
              <a:tailEnd type="triangle" w="med" len="med"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54" name="Oval 15"/>
            <p:cNvSpPr>
              <a:spLocks noChangeArrowheads="1"/>
            </p:cNvSpPr>
            <p:nvPr/>
          </p:nvSpPr>
          <p:spPr bwMode="auto">
            <a:xfrm>
              <a:off x="457200" y="63500"/>
              <a:ext cx="1006475" cy="571500"/>
            </a:xfrm>
            <a:prstGeom prst="ellipse">
              <a:avLst/>
            </a:prstGeom>
            <a:solidFill>
              <a:srgbClr val="FFFF99">
                <a:alpha val="50980"/>
              </a:srgbClr>
            </a:solidFill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lIns="92075" tIns="46038" rIns="92075" bIns="46038" anchor="ctr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58" name="Footer Placeholder 5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FF0000"/>
                </a:solidFill>
              </a:rPr>
              <a:t>E</a:t>
            </a:r>
            <a:r>
              <a:rPr lang="en-GB" b="1" dirty="0" smtClean="0">
                <a:solidFill>
                  <a:srgbClr val="3366FF"/>
                </a:solidFill>
              </a:rPr>
              <a:t>lectro</a:t>
            </a:r>
            <a:r>
              <a:rPr lang="en-GB" b="1" dirty="0" smtClean="0">
                <a:solidFill>
                  <a:srgbClr val="FF0000"/>
                </a:solidFill>
              </a:rPr>
              <a:t>m</a:t>
            </a:r>
            <a:r>
              <a:rPr lang="en-GB" b="1" dirty="0" smtClean="0">
                <a:solidFill>
                  <a:srgbClr val="3366FF"/>
                </a:solidFill>
              </a:rPr>
              <a:t>agnetic </a:t>
            </a:r>
            <a:r>
              <a:rPr lang="en-GB" b="1" dirty="0" smtClean="0">
                <a:solidFill>
                  <a:srgbClr val="FF0000"/>
                </a:solidFill>
              </a:rPr>
              <a:t>Cal</a:t>
            </a:r>
            <a:r>
              <a:rPr lang="en-GB" b="1" dirty="0" smtClean="0">
                <a:solidFill>
                  <a:srgbClr val="3366FF"/>
                </a:solidFill>
              </a:rPr>
              <a:t>orimeter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18533" y="1193797"/>
            <a:ext cx="9025467" cy="4525963"/>
          </a:xfrm>
        </p:spPr>
        <p:txBody>
          <a:bodyPr>
            <a:norm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cs typeface="Comic Sans MS"/>
              </a:rPr>
              <a:t>Latest addition to ALICE</a:t>
            </a:r>
            <a:r>
              <a:rPr lang="en-US" sz="2000" dirty="0" smtClean="0">
                <a:cs typeface="Comic Sans MS"/>
              </a:rPr>
              <a:t>: 4/10 </a:t>
            </a:r>
            <a:r>
              <a:rPr lang="en-US" sz="2000" dirty="0" err="1" smtClean="0">
                <a:cs typeface="Comic Sans MS"/>
              </a:rPr>
              <a:t>EMCal</a:t>
            </a:r>
            <a:r>
              <a:rPr lang="en-US" sz="2000" dirty="0" smtClean="0">
                <a:cs typeface="Comic Sans MS"/>
              </a:rPr>
              <a:t> Super Modules installed and producing data</a:t>
            </a:r>
          </a:p>
          <a:p>
            <a:r>
              <a:rPr lang="en-US" sz="2000" dirty="0" smtClean="0"/>
              <a:t>During the LHC 2010 pp run, measurement of the inclusive π</a:t>
            </a:r>
            <a:r>
              <a:rPr lang="en-US" sz="2000" baseline="30000" dirty="0" smtClean="0"/>
              <a:t>0</a:t>
            </a:r>
            <a:r>
              <a:rPr lang="en-US" sz="2000" dirty="0" smtClean="0"/>
              <a:t> and </a:t>
            </a:r>
            <a:r>
              <a:rPr lang="en-US" sz="2000" dirty="0" err="1" smtClean="0"/>
              <a:t>η</a:t>
            </a:r>
            <a:r>
              <a:rPr lang="en-US" sz="2000" dirty="0" smtClean="0"/>
              <a:t> spectra in the central rapidity region in ranges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&lt; 30 </a:t>
            </a:r>
            <a:r>
              <a:rPr lang="en-US" sz="2000" dirty="0" err="1" smtClean="0"/>
              <a:t>GeV/c</a:t>
            </a:r>
            <a:r>
              <a:rPr lang="en-US" sz="2000" dirty="0" smtClean="0"/>
              <a:t> at √</a:t>
            </a:r>
            <a:r>
              <a:rPr lang="en-US" sz="2000" dirty="0" err="1" smtClean="0"/>
              <a:t>s</a:t>
            </a:r>
            <a:r>
              <a:rPr lang="en-US" sz="2000" dirty="0" smtClean="0"/>
              <a:t> = 7 </a:t>
            </a:r>
            <a:r>
              <a:rPr lang="en-US" sz="2000" dirty="0" err="1" smtClean="0"/>
              <a:t>TeV</a:t>
            </a:r>
            <a:r>
              <a:rPr lang="en-US" sz="2000" dirty="0" smtClean="0"/>
              <a:t> and </a:t>
            </a:r>
            <a:r>
              <a:rPr lang="en-US" sz="2000" dirty="0" err="1" smtClean="0"/>
              <a:t>p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&lt; 8 </a:t>
            </a:r>
            <a:r>
              <a:rPr lang="en-US" sz="2000" dirty="0" err="1" smtClean="0"/>
              <a:t>GeV/c</a:t>
            </a:r>
            <a:r>
              <a:rPr lang="en-US" sz="2000" dirty="0" smtClean="0"/>
              <a:t> at √</a:t>
            </a:r>
            <a:r>
              <a:rPr lang="en-US" sz="2000" dirty="0" err="1" smtClean="0"/>
              <a:t>s</a:t>
            </a:r>
            <a:r>
              <a:rPr lang="en-US" sz="2000" dirty="0" smtClean="0"/>
              <a:t> = 900 </a:t>
            </a:r>
            <a:r>
              <a:rPr lang="en-US" sz="2000" dirty="0" err="1" smtClean="0"/>
              <a:t>GeV</a:t>
            </a:r>
            <a:r>
              <a:rPr lang="en-US" sz="2000" dirty="0" smtClean="0"/>
              <a:t>. </a:t>
            </a:r>
          </a:p>
          <a:p>
            <a:r>
              <a:rPr lang="en-US" sz="2000" dirty="0" smtClean="0"/>
              <a:t>L0 being commissioned (ready to run).  The L1 trigger needs the larger </a:t>
            </a:r>
            <a:r>
              <a:rPr lang="en-US" sz="2000" dirty="0" err="1" smtClean="0"/>
              <a:t>EMCal</a:t>
            </a:r>
            <a:r>
              <a:rPr lang="en-US" sz="2000" dirty="0" smtClean="0"/>
              <a:t> acceptance for jets. </a:t>
            </a:r>
            <a:r>
              <a:rPr lang="en-US" sz="1800" dirty="0" smtClean="0"/>
              <a:t> </a:t>
            </a:r>
          </a:p>
          <a:p>
            <a:endParaRPr lang="en-US" sz="1800" dirty="0" smtClean="0">
              <a:latin typeface="Comic Sans MS"/>
              <a:cs typeface="Comic Sans MS"/>
            </a:endParaRPr>
          </a:p>
          <a:p>
            <a:endParaRPr lang="en-GB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30</a:t>
            </a:fld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-17096" y="3412068"/>
            <a:ext cx="4724552" cy="3445932"/>
            <a:chOff x="457200" y="1219200"/>
            <a:chExt cx="4114800" cy="3086100"/>
          </a:xfrm>
        </p:grpSpPr>
        <p:pic>
          <p:nvPicPr>
            <p:cNvPr id="6" name="Picture 7" descr="EMCal_installed_LowRes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457200" y="1219200"/>
              <a:ext cx="4114800" cy="30861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9"/>
            <p:cNvSpPr txBox="1">
              <a:spLocks noChangeArrowheads="1"/>
            </p:cNvSpPr>
            <p:nvPr/>
          </p:nvSpPr>
          <p:spPr bwMode="auto">
            <a:xfrm>
              <a:off x="457200" y="2774389"/>
              <a:ext cx="2935288" cy="523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square">
              <a:prstTxWarp prst="textNoShape">
                <a:avLst/>
              </a:prstTxWarp>
              <a:spAutoFit/>
            </a:bodyPr>
            <a:lstStyle/>
            <a:p>
              <a:r>
                <a:rPr lang="en-US" sz="1600" dirty="0">
                  <a:solidFill>
                    <a:schemeClr val="bg1"/>
                  </a:solidFill>
                </a:rPr>
                <a:t>LED system:</a:t>
              </a:r>
            </a:p>
            <a:p>
              <a:r>
                <a:rPr lang="en-US" sz="1600" dirty="0">
                  <a:solidFill>
                    <a:schemeClr val="bg1"/>
                  </a:solidFill>
                </a:rPr>
                <a:t>LED+photodiode for each strip</a:t>
              </a:r>
            </a:p>
          </p:txBody>
        </p:sp>
        <p:sp>
          <p:nvSpPr>
            <p:cNvPr id="8" name="Line 10"/>
            <p:cNvSpPr>
              <a:spLocks noChangeShapeType="1"/>
            </p:cNvSpPr>
            <p:nvPr/>
          </p:nvSpPr>
          <p:spPr bwMode="auto">
            <a:xfrm flipV="1">
              <a:off x="1295400" y="2322433"/>
              <a:ext cx="662858" cy="567957"/>
            </a:xfrm>
            <a:prstGeom prst="line">
              <a:avLst/>
            </a:prstGeom>
            <a:noFill/>
            <a:ln w="28575">
              <a:solidFill>
                <a:schemeClr val="bg1"/>
              </a:solidFill>
              <a:round/>
              <a:headEnd/>
              <a:tailEnd type="triangle" w="med" len="med"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18668" y="3054153"/>
            <a:ext cx="3572932" cy="3433563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56313" y="6138644"/>
            <a:ext cx="595547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Reconstruction based on initial cosmic-ray calibration</a:t>
            </a:r>
          </a:p>
          <a:p>
            <a:pPr>
              <a:buFont typeface="Arial"/>
              <a:buChar char="•"/>
            </a:pPr>
            <a:r>
              <a:rPr lang="en-US" dirty="0" smtClean="0">
                <a:latin typeface="Comic Sans MS"/>
                <a:cs typeface="Comic Sans MS"/>
              </a:rPr>
              <a:t>Calibration based on pi-zero mass in progress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290396" y="3343303"/>
            <a:ext cx="390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smtClean="0"/>
              <a:t>π</a:t>
            </a:r>
            <a:r>
              <a:rPr lang="en-GB" baseline="30000" dirty="0" smtClean="0"/>
              <a:t>0</a:t>
            </a:r>
            <a:endParaRPr lang="en-GB" baseline="30000" dirty="0"/>
          </a:p>
        </p:txBody>
      </p:sp>
      <p:sp>
        <p:nvSpPr>
          <p:cNvPr id="12" name="TextBox 11"/>
          <p:cNvSpPr txBox="1"/>
          <p:nvPr/>
        </p:nvSpPr>
        <p:spPr>
          <a:xfrm>
            <a:off x="7385247" y="4667591"/>
            <a:ext cx="30864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dirty="0" err="1" smtClean="0"/>
              <a:t>η</a:t>
            </a:r>
            <a:endParaRPr lang="en-GB" dirty="0"/>
          </a:p>
        </p:txBody>
      </p:sp>
      <p:sp>
        <p:nvSpPr>
          <p:cNvPr id="13" name="Footer Placeholder 1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Picture 4" descr="ThetavsMom_1cm_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4178505" cy="3002644"/>
          </a:xfrm>
          <a:prstGeom prst="rect">
            <a:avLst/>
          </a:prstGeom>
          <a:noFill/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  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GB" dirty="0" smtClean="0"/>
              <a:t> 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31</a:t>
            </a:fld>
            <a:endParaRPr lang="en-GB"/>
          </a:p>
        </p:txBody>
      </p:sp>
      <p:sp>
        <p:nvSpPr>
          <p:cNvPr id="13" name="Date Placeholder 2"/>
          <p:cNvSpPr txBox="1">
            <a:spLocks noGrp="1"/>
          </p:cNvSpPr>
          <p:nvPr/>
        </p:nvSpPr>
        <p:spPr bwMode="auto">
          <a:xfrm>
            <a:off x="8078788" y="6643688"/>
            <a:ext cx="1065212" cy="214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  <a:spAutoFit/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800">
                <a:solidFill>
                  <a:schemeClr val="bg2"/>
                </a:solidFill>
              </a:rPr>
              <a:t>PLC 20J. Schukraft</a:t>
            </a:r>
          </a:p>
        </p:txBody>
      </p:sp>
      <p:sp>
        <p:nvSpPr>
          <p:cNvPr id="14" name="Slide Number Placeholder 3"/>
          <p:cNvSpPr txBox="1">
            <a:spLocks noGrp="1"/>
          </p:cNvSpPr>
          <p:nvPr/>
        </p:nvSpPr>
        <p:spPr bwMode="auto">
          <a:xfrm>
            <a:off x="0" y="6705600"/>
            <a:ext cx="685800" cy="152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 anchor="ctr">
            <a:prstTxWarp prst="textNoShape">
              <a:avLst/>
            </a:prstTxWarp>
          </a:bodyPr>
          <a:lstStyle/>
          <a:p>
            <a:pPr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fld id="{C9697960-636B-6F42-B7C8-31C678A45BAB}" type="slidenum">
              <a:rPr lang="en-US" sz="1000">
                <a:solidFill>
                  <a:schemeClr val="tx1"/>
                </a:solidFill>
                <a:latin typeface="Times New Roman" pitchFamily="-111" charset="0"/>
              </a:rPr>
              <a:pPr>
                <a:lnSpc>
                  <a:spcPct val="100000"/>
                </a:lnSpc>
                <a:spcBef>
                  <a:spcPct val="0"/>
                </a:spcBef>
                <a:buClrTx/>
                <a:buFontTx/>
                <a:buNone/>
              </a:pPr>
              <a:t>31</a:t>
            </a:fld>
            <a:endParaRPr lang="en-US" sz="1000">
              <a:solidFill>
                <a:schemeClr val="tx1"/>
              </a:solidFill>
              <a:latin typeface="Times New Roman" pitchFamily="-111" charset="0"/>
            </a:endParaRPr>
          </a:p>
        </p:txBody>
      </p:sp>
      <p:pic>
        <p:nvPicPr>
          <p:cNvPr id="15" name="Picture 2" descr="dEdx_7TeV"/>
          <p:cNvPicPr>
            <a:picLocks noChangeAspect="1" noChangeArrowheads="1"/>
          </p:cNvPicPr>
          <p:nvPr/>
        </p:nvPicPr>
        <p:blipFill>
          <a:blip r:embed="rId3"/>
          <a:srcRect l="12482" t="7881" r="9509" b="4124"/>
          <a:stretch>
            <a:fillRect/>
          </a:stretch>
        </p:blipFill>
        <p:spPr bwMode="auto">
          <a:xfrm>
            <a:off x="4178505" y="14289"/>
            <a:ext cx="5009945" cy="303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Rectangle 3"/>
          <p:cNvSpPr txBox="1">
            <a:spLocks noChangeArrowheads="1"/>
          </p:cNvSpPr>
          <p:nvPr/>
        </p:nvSpPr>
        <p:spPr bwMode="auto">
          <a:xfrm>
            <a:off x="4441824" y="3132076"/>
            <a:ext cx="4418013" cy="657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2075" tIns="46038" rIns="92075" bIns="46038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9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>
                  <a:outerShdw blurRad="38100" dist="38100" dir="2700000" algn="tl">
                    <a:srgbClr val="DDDDDD"/>
                  </a:outerShdw>
                </a:effectLst>
                <a:uLnTx/>
                <a:uFillTx/>
                <a:latin typeface="+mj-lt"/>
                <a:ea typeface="+mj-ea"/>
                <a:cs typeface="+mj-cs"/>
              </a:rPr>
              <a:t>ALICE PID detectors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3366FF"/>
              </a:solidFill>
              <a:effectLst>
                <a:outerShdw blurRad="38100" dist="38100" dir="2700000" algn="tl">
                  <a:srgbClr val="DDDDDD"/>
                </a:outerShdw>
              </a:effectLst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7" name="Picture 4" descr="dEdx_7TeV"/>
          <p:cNvPicPr>
            <a:picLocks noChangeAspect="1" noChangeArrowheads="1"/>
          </p:cNvPicPr>
          <p:nvPr/>
        </p:nvPicPr>
        <p:blipFill>
          <a:blip r:embed="rId3"/>
          <a:srcRect l="2214" t="21300" r="93494" b="31300"/>
          <a:stretch>
            <a:fillRect/>
          </a:stretch>
        </p:blipFill>
        <p:spPr bwMode="auto">
          <a:xfrm>
            <a:off x="3828517" y="125546"/>
            <a:ext cx="360363" cy="2133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Oval 5"/>
          <p:cNvSpPr>
            <a:spLocks noChangeArrowheads="1"/>
          </p:cNvSpPr>
          <p:nvPr/>
        </p:nvSpPr>
        <p:spPr bwMode="auto">
          <a:xfrm rot="20797698">
            <a:off x="7432762" y="-163512"/>
            <a:ext cx="271463" cy="1466850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19" name="Oval 6"/>
          <p:cNvSpPr>
            <a:spLocks noChangeArrowheads="1"/>
          </p:cNvSpPr>
          <p:nvPr/>
        </p:nvSpPr>
        <p:spPr bwMode="auto">
          <a:xfrm>
            <a:off x="6175375" y="722313"/>
            <a:ext cx="377825" cy="357187"/>
          </a:xfrm>
          <a:prstGeom prst="ellipse">
            <a:avLst/>
          </a:prstGeom>
          <a:noFill/>
          <a:ln w="28575">
            <a:solidFill>
              <a:srgbClr val="FF0066"/>
            </a:solidFill>
            <a:round/>
            <a:headEnd/>
            <a:tailEnd/>
          </a:ln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GB"/>
          </a:p>
        </p:txBody>
      </p:sp>
      <p:sp>
        <p:nvSpPr>
          <p:cNvPr id="20" name="Text Box 42"/>
          <p:cNvSpPr txBox="1">
            <a:spLocks noChangeArrowheads="1"/>
          </p:cNvSpPr>
          <p:nvPr/>
        </p:nvSpPr>
        <p:spPr bwMode="auto">
          <a:xfrm>
            <a:off x="4826001" y="1119551"/>
            <a:ext cx="1181099" cy="64697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>
                <a:solidFill>
                  <a:schemeClr val="tx1"/>
                </a:solidFill>
              </a:rPr>
              <a:t>TPC </a:t>
            </a:r>
            <a:r>
              <a:rPr lang="en-US" sz="1800" dirty="0" err="1">
                <a:solidFill>
                  <a:schemeClr val="tx1"/>
                </a:solidFill>
              </a:rPr>
              <a:t>dE/dx</a:t>
            </a:r>
            <a:r>
              <a:rPr lang="en-US" sz="1800" dirty="0">
                <a:solidFill>
                  <a:schemeClr val="tx1"/>
                </a:solidFill>
              </a:rPr>
              <a:t> </a:t>
            </a:r>
            <a:endParaRPr lang="en-US" sz="1800" dirty="0" smtClean="0">
              <a:solidFill>
                <a:schemeClr val="tx1"/>
              </a:solidFill>
            </a:endParaRPr>
          </a:p>
          <a:p>
            <a:pPr algn="ctr"/>
            <a:r>
              <a:rPr lang="en-US" sz="1800" dirty="0" err="1" smtClean="0">
                <a:solidFill>
                  <a:schemeClr val="tx1"/>
                </a:solidFill>
                <a:latin typeface="Symbol" pitchFamily="-111" charset="2"/>
              </a:rPr>
              <a:t>s</a:t>
            </a:r>
            <a:r>
              <a:rPr lang="en-US" sz="1800" dirty="0" smtClean="0">
                <a:solidFill>
                  <a:schemeClr val="tx1"/>
                </a:solidFill>
              </a:rPr>
              <a:t> </a:t>
            </a:r>
            <a:r>
              <a:rPr lang="en-US" sz="1800" dirty="0">
                <a:solidFill>
                  <a:schemeClr val="tx1"/>
                </a:solidFill>
              </a:rPr>
              <a:t>≈5-6%</a:t>
            </a:r>
          </a:p>
        </p:txBody>
      </p:sp>
      <p:pic>
        <p:nvPicPr>
          <p:cNvPr id="21" name="Picture 11" descr="Alice_betaVsMomemtum_pass6_TOF_Performance.png"/>
          <p:cNvPicPr>
            <a:picLocks noChangeAspect="1" noChangeArrowheads="1"/>
          </p:cNvPicPr>
          <p:nvPr/>
        </p:nvPicPr>
        <p:blipFill>
          <a:blip r:embed="rId4"/>
          <a:srcRect t="1932" r="12506" b="2472"/>
          <a:stretch>
            <a:fillRect/>
          </a:stretch>
        </p:blipFill>
        <p:spPr bwMode="auto">
          <a:xfrm>
            <a:off x="4441825" y="3976688"/>
            <a:ext cx="4702175" cy="2881312"/>
          </a:xfrm>
          <a:prstGeom prst="rect">
            <a:avLst/>
          </a:prstGeom>
          <a:noFill/>
        </p:spPr>
      </p:pic>
      <p:pic>
        <p:nvPicPr>
          <p:cNvPr id="22" name="Picture 2" descr="C:\Users\federico.CERN\AppData\Local\Microsoft\Windows\Temporary Internet Files\Content.Outlook\U7V2X3WP\dedxlog4 (2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3548063"/>
            <a:ext cx="4273550" cy="3309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3" name="Text Box 42"/>
          <p:cNvSpPr txBox="1">
            <a:spLocks noChangeArrowheads="1"/>
          </p:cNvSpPr>
          <p:nvPr/>
        </p:nvSpPr>
        <p:spPr bwMode="auto">
          <a:xfrm>
            <a:off x="1951038" y="3921125"/>
            <a:ext cx="1833562" cy="619125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>
                <a:solidFill>
                  <a:schemeClr val="tx1"/>
                </a:solidFill>
              </a:rPr>
              <a:t>Vertex detector</a:t>
            </a:r>
          </a:p>
          <a:p>
            <a:pPr algn="ctr"/>
            <a:r>
              <a:rPr lang="en-US">
                <a:solidFill>
                  <a:schemeClr val="tx1"/>
                </a:solidFill>
              </a:rPr>
              <a:t>p</a:t>
            </a:r>
            <a:r>
              <a:rPr lang="en-US" baseline="-25000">
                <a:solidFill>
                  <a:schemeClr val="tx1"/>
                </a:solidFill>
              </a:rPr>
              <a:t>T</a:t>
            </a:r>
            <a:r>
              <a:rPr lang="en-US">
                <a:solidFill>
                  <a:schemeClr val="tx1"/>
                </a:solidFill>
              </a:rPr>
              <a:t>(min)&lt;100MeV</a:t>
            </a:r>
          </a:p>
        </p:txBody>
      </p:sp>
      <p:sp>
        <p:nvSpPr>
          <p:cNvPr id="24" name="Text Box 42"/>
          <p:cNvSpPr txBox="1">
            <a:spLocks noChangeArrowheads="1"/>
          </p:cNvSpPr>
          <p:nvPr/>
        </p:nvSpPr>
        <p:spPr bwMode="auto">
          <a:xfrm>
            <a:off x="7070725" y="5481638"/>
            <a:ext cx="1812925" cy="923972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TOF </a:t>
            </a:r>
          </a:p>
          <a:p>
            <a:pPr algn="ctr"/>
            <a:r>
              <a:rPr lang="en-US" dirty="0">
                <a:solidFill>
                  <a:schemeClr val="tx1"/>
                </a:solidFill>
              </a:rPr>
              <a:t>150k channels!</a:t>
            </a:r>
          </a:p>
          <a:p>
            <a:pPr algn="ctr"/>
            <a:r>
              <a:rPr lang="en-US" dirty="0" err="1">
                <a:solidFill>
                  <a:schemeClr val="tx1"/>
                </a:solidFill>
                <a:latin typeface="Symbol" pitchFamily="-111" charset="2"/>
              </a:rPr>
              <a:t>s</a:t>
            </a:r>
            <a:r>
              <a:rPr lang="en-US" dirty="0">
                <a:solidFill>
                  <a:schemeClr val="tx1"/>
                </a:solidFill>
              </a:rPr>
              <a:t> ≈</a:t>
            </a:r>
            <a:r>
              <a:rPr lang="en-US" dirty="0" smtClean="0">
                <a:solidFill>
                  <a:schemeClr val="tx1"/>
                </a:solidFill>
              </a:rPr>
              <a:t> 88 </a:t>
            </a:r>
            <a:r>
              <a:rPr lang="en-US" dirty="0" err="1">
                <a:solidFill>
                  <a:schemeClr val="tx1"/>
                </a:solidFill>
              </a:rPr>
              <a:t>ps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7861300" y="2112963"/>
            <a:ext cx="998538" cy="22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000">
                <a:solidFill>
                  <a:schemeClr val="tx1"/>
                </a:solidFill>
              </a:rPr>
              <a:t>No vertex cut !</a:t>
            </a:r>
          </a:p>
        </p:txBody>
      </p:sp>
      <p:sp>
        <p:nvSpPr>
          <p:cNvPr id="27" name="Text Box 42"/>
          <p:cNvSpPr txBox="1">
            <a:spLocks noChangeArrowheads="1"/>
          </p:cNvSpPr>
          <p:nvPr/>
        </p:nvSpPr>
        <p:spPr bwMode="auto">
          <a:xfrm>
            <a:off x="1951037" y="1986517"/>
            <a:ext cx="1723495" cy="646973"/>
          </a:xfrm>
          <a:prstGeom prst="rect">
            <a:avLst/>
          </a:prstGeom>
          <a:solidFill>
            <a:srgbClr val="FFFF99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algn="ctr"/>
            <a:r>
              <a:rPr lang="en-US" sz="1800" dirty="0" smtClean="0">
                <a:solidFill>
                  <a:schemeClr val="tx1"/>
                </a:solidFill>
              </a:rPr>
              <a:t>Cherenkov ring imaging HMPID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304800" y="3048002"/>
            <a:ext cx="4021353" cy="369332"/>
          </a:xfrm>
          <a:prstGeom prst="rect">
            <a:avLst/>
          </a:prstGeom>
          <a:solidFill>
            <a:srgbClr val="FFFF00"/>
          </a:solidFill>
          <a:ln>
            <a:solidFill>
              <a:srgbClr val="FFFF00"/>
            </a:solidFill>
          </a:ln>
        </p:spPr>
        <p:txBody>
          <a:bodyPr wrap="none" rtlCol="0">
            <a:spAutoFit/>
          </a:bodyPr>
          <a:lstStyle/>
          <a:p>
            <a:r>
              <a:rPr lang="en-GB" dirty="0" smtClean="0"/>
              <a:t>ALICE has excellent particle identification</a:t>
            </a:r>
            <a:endParaRPr lang="en-GB" dirty="0"/>
          </a:p>
        </p:txBody>
      </p:sp>
      <p:sp>
        <p:nvSpPr>
          <p:cNvPr id="29" name="TextBox 28"/>
          <p:cNvSpPr txBox="1"/>
          <p:nvPr/>
        </p:nvSpPr>
        <p:spPr>
          <a:xfrm>
            <a:off x="1241880" y="2112963"/>
            <a:ext cx="30752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838200" y="1928297"/>
            <a:ext cx="3109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K</a:t>
            </a:r>
            <a:endParaRPr lang="en-US" b="1" dirty="0"/>
          </a:p>
        </p:txBody>
      </p:sp>
      <p:sp>
        <p:nvSpPr>
          <p:cNvPr id="31" name="TextBox 30"/>
          <p:cNvSpPr txBox="1"/>
          <p:nvPr/>
        </p:nvSpPr>
        <p:spPr>
          <a:xfrm>
            <a:off x="508000" y="1558965"/>
            <a:ext cx="3183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π</a:t>
            </a:r>
            <a:endParaRPr lang="en-US" b="1" dirty="0"/>
          </a:p>
        </p:txBody>
      </p:sp>
      <p:sp>
        <p:nvSpPr>
          <p:cNvPr id="32" name="Footer Placeholder 3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Identified particles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32</a:t>
            </a:fld>
            <a:endParaRPr lang="en-GB"/>
          </a:p>
        </p:txBody>
      </p:sp>
      <p:grpSp>
        <p:nvGrpSpPr>
          <p:cNvPr id="5" name="Group 2"/>
          <p:cNvGrpSpPr>
            <a:grpSpLocks/>
          </p:cNvGrpSpPr>
          <p:nvPr/>
        </p:nvGrpSpPr>
        <p:grpSpPr bwMode="auto">
          <a:xfrm>
            <a:off x="5118100" y="1365521"/>
            <a:ext cx="3949700" cy="5133704"/>
            <a:chOff x="3100" y="374"/>
            <a:chExt cx="2660" cy="3314"/>
          </a:xfrm>
        </p:grpSpPr>
        <p:grpSp>
          <p:nvGrpSpPr>
            <p:cNvPr id="6" name="Group 3"/>
            <p:cNvGrpSpPr>
              <a:grpSpLocks/>
            </p:cNvGrpSpPr>
            <p:nvPr/>
          </p:nvGrpSpPr>
          <p:grpSpPr bwMode="auto">
            <a:xfrm>
              <a:off x="3100" y="374"/>
              <a:ext cx="2660" cy="3314"/>
              <a:chOff x="3100" y="374"/>
              <a:chExt cx="2660" cy="3314"/>
            </a:xfrm>
          </p:grpSpPr>
          <p:pic>
            <p:nvPicPr>
              <p:cNvPr id="8" name="Picture 4" descr="cKaons.png"/>
              <p:cNvPicPr>
                <a:picLocks noChangeAspect="1" noChangeArrowheads="1"/>
              </p:cNvPicPr>
              <p:nvPr/>
            </p:nvPicPr>
            <p:blipFill>
              <a:blip r:embed="rId2"/>
              <a:srcRect l="13562" t="4138" r="8362"/>
              <a:stretch>
                <a:fillRect/>
              </a:stretch>
            </p:blipFill>
            <p:spPr bwMode="auto">
              <a:xfrm>
                <a:off x="3100" y="554"/>
                <a:ext cx="2660" cy="313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9" name="Text Box 5"/>
              <p:cNvSpPr txBox="1">
                <a:spLocks noChangeArrowheads="1"/>
              </p:cNvSpPr>
              <p:nvPr/>
            </p:nvSpPr>
            <p:spPr bwMode="auto">
              <a:xfrm>
                <a:off x="3717" y="374"/>
                <a:ext cx="1439" cy="422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pPr algn="l" eaLnBrk="0" hangingPunct="0">
                  <a:lnSpc>
                    <a:spcPct val="90000"/>
                  </a:lnSpc>
                  <a:spcBef>
                    <a:spcPct val="30000"/>
                  </a:spcBef>
                  <a:buClr>
                    <a:schemeClr val="hlink"/>
                  </a:buClr>
                  <a:buFont typeface="Wingdings" pitchFamily="-65" charset="2"/>
                  <a:buNone/>
                </a:pPr>
                <a:r>
                  <a:rPr lang="en-US" sz="1800" dirty="0" err="1">
                    <a:solidFill>
                      <a:srgbClr val="0000FF"/>
                    </a:solidFill>
                  </a:rPr>
                  <a:t>Kaon</a:t>
                </a:r>
                <a:r>
                  <a:rPr lang="en-US" sz="1800" dirty="0">
                    <a:solidFill>
                      <a:srgbClr val="0000FF"/>
                    </a:solidFill>
                  </a:rPr>
                  <a:t> </a:t>
                </a:r>
                <a:r>
                  <a:rPr lang="en-US" sz="1800" dirty="0" err="1">
                    <a:solidFill>
                      <a:srgbClr val="0000FF"/>
                    </a:solidFill>
                  </a:rPr>
                  <a:t>p</a:t>
                </a:r>
                <a:r>
                  <a:rPr lang="en-US" sz="1800" baseline="-25000" dirty="0" err="1">
                    <a:solidFill>
                      <a:srgbClr val="0000FF"/>
                    </a:solidFill>
                  </a:rPr>
                  <a:t>T</a:t>
                </a:r>
                <a:r>
                  <a:rPr lang="en-US" sz="1800" dirty="0">
                    <a:solidFill>
                      <a:srgbClr val="0000FF"/>
                    </a:solidFill>
                  </a:rPr>
                  <a:t> distributions</a:t>
                </a:r>
              </a:p>
              <a:p>
                <a:pPr algn="l" eaLnBrk="0" hangingPunct="0">
                  <a:lnSpc>
                    <a:spcPct val="90000"/>
                  </a:lnSpc>
                  <a:spcBef>
                    <a:spcPct val="30000"/>
                  </a:spcBef>
                  <a:buClr>
                    <a:schemeClr val="hlink"/>
                  </a:buClr>
                  <a:buFont typeface="Wingdings" pitchFamily="-65" charset="2"/>
                  <a:buNone/>
                </a:pPr>
                <a:r>
                  <a:rPr lang="en-US" sz="1800" dirty="0">
                    <a:solidFill>
                      <a:srgbClr val="0000FF"/>
                    </a:solidFill>
                  </a:rPr>
                  <a:t>stable &amp; decays</a:t>
                </a:r>
                <a:endParaRPr lang="en-US" sz="1800" baseline="-25000" dirty="0">
                  <a:solidFill>
                    <a:srgbClr val="0000FF"/>
                  </a:solidFill>
                </a:endParaRPr>
              </a:p>
            </p:txBody>
          </p:sp>
        </p:grpSp>
        <p:sp>
          <p:nvSpPr>
            <p:cNvPr id="7" name="Text Box 6"/>
            <p:cNvSpPr txBox="1">
              <a:spLocks noChangeArrowheads="1"/>
            </p:cNvSpPr>
            <p:nvPr/>
          </p:nvSpPr>
          <p:spPr bwMode="auto">
            <a:xfrm>
              <a:off x="3432" y="1633"/>
              <a:ext cx="719" cy="42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pitchFamily="-65" charset="2"/>
                <a:buNone/>
              </a:pPr>
              <a:r>
                <a:rPr lang="en-US" sz="1800" b="1">
                  <a:solidFill>
                    <a:srgbClr val="0000FF"/>
                  </a:solidFill>
                </a:rPr>
                <a:t>K → </a:t>
              </a:r>
              <a:r>
                <a:rPr lang="en-US" sz="1800" b="1">
                  <a:solidFill>
                    <a:srgbClr val="0000FF"/>
                  </a:solidFill>
                  <a:latin typeface="Symbol" pitchFamily="-65" charset="2"/>
                </a:rPr>
                <a:t>m n</a:t>
              </a:r>
            </a:p>
            <a:p>
              <a:pPr algn="l" eaLnBrk="0" hangingPunct="0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pitchFamily="-65" charset="2"/>
                <a:buNone/>
              </a:pPr>
              <a:r>
                <a:rPr lang="en-US" sz="1800" b="1"/>
                <a:t>K</a:t>
              </a:r>
              <a:r>
                <a:rPr lang="en-US" sz="1800" b="1" baseline="30000"/>
                <a:t>0</a:t>
              </a:r>
              <a:r>
                <a:rPr lang="en-US" sz="1800" b="1" baseline="-25000"/>
                <a:t>S</a:t>
              </a:r>
              <a:r>
                <a:rPr lang="en-US" sz="1800" b="1"/>
                <a:t> → </a:t>
              </a:r>
              <a:r>
                <a:rPr lang="en-US" sz="1800" b="1">
                  <a:latin typeface="Symbol" pitchFamily="-65" charset="2"/>
                </a:rPr>
                <a:t>pp</a:t>
              </a:r>
            </a:p>
          </p:txBody>
        </p:sp>
      </p:grpSp>
      <p:grpSp>
        <p:nvGrpSpPr>
          <p:cNvPr id="10" name="Group 8"/>
          <p:cNvGrpSpPr>
            <a:grpSpLocks/>
          </p:cNvGrpSpPr>
          <p:nvPr/>
        </p:nvGrpSpPr>
        <p:grpSpPr bwMode="auto">
          <a:xfrm>
            <a:off x="190500" y="1407880"/>
            <a:ext cx="4162425" cy="5205645"/>
            <a:chOff x="0" y="521"/>
            <a:chExt cx="3038" cy="3799"/>
          </a:xfrm>
        </p:grpSpPr>
        <p:pic>
          <p:nvPicPr>
            <p:cNvPr id="11" name="Picture 9" descr="cAll_Pos"/>
            <p:cNvPicPr>
              <a:picLocks noChangeAspect="1" noChangeArrowheads="1"/>
            </p:cNvPicPr>
            <p:nvPr/>
          </p:nvPicPr>
          <p:blipFill>
            <a:blip r:embed="rId3"/>
            <a:srcRect t="6870" r="8501" b="694"/>
            <a:stretch>
              <a:fillRect/>
            </a:stretch>
          </p:blipFill>
          <p:spPr bwMode="auto">
            <a:xfrm>
              <a:off x="0" y="593"/>
              <a:ext cx="3038" cy="372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2" name="Text Box 10"/>
            <p:cNvSpPr txBox="1">
              <a:spLocks noChangeArrowheads="1"/>
            </p:cNvSpPr>
            <p:nvPr/>
          </p:nvSpPr>
          <p:spPr bwMode="auto">
            <a:xfrm>
              <a:off x="914" y="521"/>
              <a:ext cx="1524" cy="496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pitchFamily="-65" charset="2"/>
                <a:buNone/>
              </a:pPr>
              <a:r>
                <a:rPr lang="en-US" sz="1800" dirty="0">
                  <a:solidFill>
                    <a:srgbClr val="0000FF"/>
                  </a:solidFill>
                </a:rPr>
                <a:t>Identified Particle </a:t>
              </a:r>
              <a:r>
                <a:rPr lang="en-US" sz="1800" dirty="0" err="1">
                  <a:solidFill>
                    <a:srgbClr val="0000FF"/>
                  </a:solidFill>
                </a:rPr>
                <a:t>p</a:t>
              </a:r>
              <a:r>
                <a:rPr lang="en-US" sz="1800" baseline="-25000" dirty="0" err="1">
                  <a:solidFill>
                    <a:srgbClr val="0000FF"/>
                  </a:solidFill>
                </a:rPr>
                <a:t>T</a:t>
              </a:r>
              <a:endParaRPr lang="en-US" sz="1800" baseline="-25000" dirty="0">
                <a:solidFill>
                  <a:srgbClr val="0000FF"/>
                </a:solidFill>
              </a:endParaRPr>
            </a:p>
            <a:p>
              <a:pPr eaLnBrk="0" hangingPunct="0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pitchFamily="-65" charset="2"/>
                <a:buNone/>
              </a:pPr>
              <a:r>
                <a:rPr lang="en-US" sz="1800" b="1" dirty="0" err="1">
                  <a:latin typeface="Symbol" pitchFamily="-65" charset="2"/>
                </a:rPr>
                <a:t>p</a:t>
              </a:r>
              <a:r>
                <a:rPr lang="en-US" sz="1800" b="1" dirty="0">
                  <a:latin typeface="Symbol" pitchFamily="-65" charset="2"/>
                </a:rPr>
                <a:t> </a:t>
              </a:r>
              <a:r>
                <a:rPr lang="en-US" sz="1800" b="1" dirty="0">
                  <a:solidFill>
                    <a:schemeClr val="hlink"/>
                  </a:solidFill>
                </a:rPr>
                <a:t> </a:t>
              </a:r>
              <a:r>
                <a:rPr lang="en-US" sz="1800" b="1" dirty="0">
                  <a:solidFill>
                    <a:srgbClr val="FF0000"/>
                  </a:solidFill>
                </a:rPr>
                <a:t>K</a:t>
              </a:r>
              <a:r>
                <a:rPr lang="en-US" sz="1800" b="1" dirty="0">
                  <a:solidFill>
                    <a:srgbClr val="0000FF"/>
                  </a:solidFill>
                </a:rPr>
                <a:t>  </a:t>
              </a:r>
              <a:r>
                <a:rPr lang="en-US" sz="1800" b="1" dirty="0" err="1">
                  <a:solidFill>
                    <a:srgbClr val="0000FF"/>
                  </a:solidFill>
                </a:rPr>
                <a:t>p</a:t>
              </a:r>
              <a:r>
                <a:rPr lang="en-US" sz="1800" b="1" dirty="0">
                  <a:solidFill>
                    <a:srgbClr val="0000FF"/>
                  </a:solidFill>
                </a:rPr>
                <a:t> </a:t>
              </a:r>
            </a:p>
          </p:txBody>
        </p:sp>
        <p:grpSp>
          <p:nvGrpSpPr>
            <p:cNvPr id="13" name="Group 11"/>
            <p:cNvGrpSpPr>
              <a:grpSpLocks/>
            </p:cNvGrpSpPr>
            <p:nvPr/>
          </p:nvGrpSpPr>
          <p:grpSpPr bwMode="auto">
            <a:xfrm>
              <a:off x="591" y="2923"/>
              <a:ext cx="1345" cy="648"/>
              <a:chOff x="591" y="2923"/>
              <a:chExt cx="1345" cy="648"/>
            </a:xfrm>
          </p:grpSpPr>
          <p:sp>
            <p:nvSpPr>
              <p:cNvPr id="14" name="Line 12"/>
              <p:cNvSpPr>
                <a:spLocks noChangeShapeType="1"/>
              </p:cNvSpPr>
              <p:nvPr/>
            </p:nvSpPr>
            <p:spPr bwMode="auto">
              <a:xfrm>
                <a:off x="591" y="3086"/>
                <a:ext cx="228" cy="0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 type="triangle" w="med" len="med"/>
                <a:tailEnd type="triangle" w="med" len="med"/>
              </a:ln>
            </p:spPr>
            <p:txBody>
              <a:bodyPr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5" name="Line 13"/>
              <p:cNvSpPr>
                <a:spLocks noChangeShapeType="1"/>
              </p:cNvSpPr>
              <p:nvPr/>
            </p:nvSpPr>
            <p:spPr bwMode="auto">
              <a:xfrm>
                <a:off x="677" y="3334"/>
                <a:ext cx="298" cy="0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 type="triangle" w="med" len="med"/>
                <a:tailEnd type="triangle" w="med" len="med"/>
              </a:ln>
            </p:spPr>
            <p:txBody>
              <a:bodyPr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6" name="Line 14"/>
              <p:cNvSpPr>
                <a:spLocks noChangeShapeType="1"/>
              </p:cNvSpPr>
              <p:nvPr/>
            </p:nvSpPr>
            <p:spPr bwMode="auto">
              <a:xfrm>
                <a:off x="805" y="3559"/>
                <a:ext cx="1131" cy="0"/>
              </a:xfrm>
              <a:prstGeom prst="line">
                <a:avLst/>
              </a:prstGeom>
              <a:noFill/>
              <a:ln w="28575">
                <a:solidFill>
                  <a:srgbClr val="FF00FF"/>
                </a:solidFill>
                <a:round/>
                <a:headEnd type="triangle" w="med" len="med"/>
                <a:tailEnd type="triangle" w="med" len="med"/>
              </a:ln>
            </p:spPr>
            <p:txBody>
              <a:bodyPr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endParaRPr lang="en-US"/>
              </a:p>
            </p:txBody>
          </p:sp>
          <p:sp>
            <p:nvSpPr>
              <p:cNvPr id="17" name="Text Box 15"/>
              <p:cNvSpPr txBox="1">
                <a:spLocks noChangeArrowheads="1"/>
              </p:cNvSpPr>
              <p:nvPr/>
            </p:nvSpPr>
            <p:spPr bwMode="auto">
              <a:xfrm>
                <a:off x="874" y="2923"/>
                <a:ext cx="788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pPr algn="l" eaLnBrk="0" hangingPunct="0">
                  <a:lnSpc>
                    <a:spcPct val="90000"/>
                  </a:lnSpc>
                  <a:spcBef>
                    <a:spcPct val="30000"/>
                  </a:spcBef>
                  <a:buClr>
                    <a:schemeClr val="hlink"/>
                  </a:buClr>
                  <a:buFont typeface="Wingdings" pitchFamily="-65" charset="2"/>
                  <a:buNone/>
                </a:pPr>
                <a:r>
                  <a:rPr lang="en-US" sz="1800">
                    <a:solidFill>
                      <a:srgbClr val="FF00FF"/>
                    </a:solidFill>
                  </a:rPr>
                  <a:t>ITS dE/dx </a:t>
                </a:r>
              </a:p>
            </p:txBody>
          </p:sp>
          <p:sp>
            <p:nvSpPr>
              <p:cNvPr id="18" name="Text Box 16"/>
              <p:cNvSpPr txBox="1">
                <a:spLocks noChangeArrowheads="1"/>
              </p:cNvSpPr>
              <p:nvPr/>
            </p:nvSpPr>
            <p:spPr bwMode="auto">
              <a:xfrm>
                <a:off x="1003" y="3160"/>
                <a:ext cx="852" cy="22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pPr algn="l" eaLnBrk="0" hangingPunct="0">
                  <a:lnSpc>
                    <a:spcPct val="90000"/>
                  </a:lnSpc>
                  <a:spcBef>
                    <a:spcPct val="30000"/>
                  </a:spcBef>
                  <a:buClr>
                    <a:schemeClr val="hlink"/>
                  </a:buClr>
                  <a:buFont typeface="Wingdings" pitchFamily="-65" charset="2"/>
                  <a:buNone/>
                </a:pPr>
                <a:r>
                  <a:rPr lang="en-US" sz="1800">
                    <a:solidFill>
                      <a:srgbClr val="FF00FF"/>
                    </a:solidFill>
                  </a:rPr>
                  <a:t>TPC dE/dx </a:t>
                </a:r>
              </a:p>
            </p:txBody>
          </p:sp>
          <p:sp>
            <p:nvSpPr>
              <p:cNvPr id="19" name="Text Box 17"/>
              <p:cNvSpPr txBox="1">
                <a:spLocks noChangeArrowheads="1"/>
              </p:cNvSpPr>
              <p:nvPr/>
            </p:nvSpPr>
            <p:spPr bwMode="auto">
              <a:xfrm>
                <a:off x="1146" y="3344"/>
                <a:ext cx="404" cy="227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pPr algn="l" eaLnBrk="0" hangingPunct="0">
                  <a:lnSpc>
                    <a:spcPct val="90000"/>
                  </a:lnSpc>
                  <a:spcBef>
                    <a:spcPct val="30000"/>
                  </a:spcBef>
                  <a:buClr>
                    <a:schemeClr val="hlink"/>
                  </a:buClr>
                  <a:buFont typeface="Wingdings" pitchFamily="-65" charset="2"/>
                  <a:buNone/>
                </a:pPr>
                <a:r>
                  <a:rPr lang="en-US" sz="1800">
                    <a:solidFill>
                      <a:srgbClr val="FF00FF"/>
                    </a:solidFill>
                  </a:rPr>
                  <a:t>TOF</a:t>
                </a:r>
              </a:p>
            </p:txBody>
          </p:sp>
        </p:grpSp>
      </p:grpSp>
      <p:sp>
        <p:nvSpPr>
          <p:cNvPr id="20" name="TextBox 19"/>
          <p:cNvSpPr txBox="1"/>
          <p:nvPr/>
        </p:nvSpPr>
        <p:spPr>
          <a:xfrm>
            <a:off x="4301943" y="6434693"/>
            <a:ext cx="410216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Many cross-checks for </a:t>
            </a:r>
            <a:r>
              <a:rPr lang="en-US" dirty="0" err="1" smtClean="0"/>
              <a:t>kaons</a:t>
            </a:r>
            <a:r>
              <a:rPr lang="en-US" dirty="0" smtClean="0"/>
              <a:t> (6 detectors)</a:t>
            </a:r>
            <a:endParaRPr lang="en-US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Charged </a:t>
            </a:r>
            <a:r>
              <a:rPr lang="en-US" dirty="0" err="1" smtClean="0">
                <a:solidFill>
                  <a:srgbClr val="3366FF"/>
                </a:solidFill>
              </a:rPr>
              <a:t>π</a:t>
            </a:r>
            <a:r>
              <a:rPr lang="en-US" dirty="0" smtClean="0">
                <a:solidFill>
                  <a:srgbClr val="3366FF"/>
                </a:solidFill>
              </a:rPr>
              <a:t>, K and </a:t>
            </a:r>
            <a:r>
              <a:rPr lang="en-US" dirty="0" err="1" smtClean="0">
                <a:solidFill>
                  <a:srgbClr val="3366FF"/>
                </a:solidFill>
              </a:rPr>
              <a:t>p</a:t>
            </a:r>
            <a:r>
              <a:rPr lang="en-US" dirty="0" smtClean="0">
                <a:solidFill>
                  <a:srgbClr val="3366FF"/>
                </a:solidFill>
              </a:rPr>
              <a:t> at √</a:t>
            </a:r>
            <a:r>
              <a:rPr lang="en-US" dirty="0" err="1" smtClean="0">
                <a:solidFill>
                  <a:srgbClr val="3366FF"/>
                </a:solidFill>
              </a:rPr>
              <a:t>s</a:t>
            </a:r>
            <a:r>
              <a:rPr lang="en-US" dirty="0" smtClean="0">
                <a:solidFill>
                  <a:srgbClr val="3366FF"/>
                </a:solidFill>
              </a:rPr>
              <a:t> = 900 </a:t>
            </a:r>
            <a:r>
              <a:rPr lang="en-US" dirty="0" err="1" smtClean="0">
                <a:solidFill>
                  <a:srgbClr val="3366FF"/>
                </a:solidFill>
              </a:rPr>
              <a:t>GeV</a:t>
            </a:r>
            <a:endParaRPr lang="en-US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33</a:t>
            </a:fld>
            <a:endParaRPr lang="en-GB"/>
          </a:p>
        </p:txBody>
      </p:sp>
      <p:pic>
        <p:nvPicPr>
          <p:cNvPr id="5" name="Picture 3" descr="cCombinedPos_Levi"/>
          <p:cNvPicPr>
            <a:picLocks noChangeAspect="1" noChangeArrowheads="1"/>
          </p:cNvPicPr>
          <p:nvPr/>
        </p:nvPicPr>
        <p:blipFill>
          <a:blip r:embed="rId3"/>
          <a:srcRect l="2730" t="7391" r="9363"/>
          <a:stretch>
            <a:fillRect/>
          </a:stretch>
        </p:blipFill>
        <p:spPr bwMode="auto">
          <a:xfrm>
            <a:off x="0" y="1557338"/>
            <a:ext cx="4494213" cy="457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4" descr="cCombinedNeg_Levi"/>
          <p:cNvPicPr>
            <a:picLocks noChangeAspect="1" noChangeArrowheads="1"/>
          </p:cNvPicPr>
          <p:nvPr/>
        </p:nvPicPr>
        <p:blipFill>
          <a:blip r:embed="rId4"/>
          <a:srcRect l="2029" t="6078" r="8342"/>
          <a:stretch>
            <a:fillRect/>
          </a:stretch>
        </p:blipFill>
        <p:spPr bwMode="auto">
          <a:xfrm>
            <a:off x="4532313" y="1427163"/>
            <a:ext cx="4611687" cy="4665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6"/>
          <p:cNvSpPr/>
          <p:nvPr/>
        </p:nvSpPr>
        <p:spPr>
          <a:xfrm>
            <a:off x="2286000" y="6129338"/>
            <a:ext cx="5105400" cy="646331"/>
          </a:xfrm>
          <a:prstGeom prst="rect">
            <a:avLst/>
          </a:prstGeom>
          <a:solidFill>
            <a:srgbClr val="FFFF00"/>
          </a:solidFill>
        </p:spPr>
        <p:txBody>
          <a:bodyPr wrap="square">
            <a:spAutoFit/>
          </a:bodyPr>
          <a:lstStyle/>
          <a:p>
            <a:r>
              <a:rPr lang="fr-FR" dirty="0" err="1" smtClean="0"/>
              <a:t>Spectra</a:t>
            </a:r>
            <a:r>
              <a:rPr lang="fr-FR" dirty="0" smtClean="0"/>
              <a:t> </a:t>
            </a:r>
            <a:r>
              <a:rPr lang="fr-FR" dirty="0" err="1" smtClean="0"/>
              <a:t>with</a:t>
            </a:r>
            <a:r>
              <a:rPr lang="fr-FR" dirty="0" smtClean="0"/>
              <a:t> </a:t>
            </a:r>
            <a:r>
              <a:rPr lang="fr-FR" dirty="0" err="1" smtClean="0"/>
              <a:t>statistical</a:t>
            </a:r>
            <a:r>
              <a:rPr lang="fr-FR" dirty="0" smtClean="0"/>
              <a:t> and  </a:t>
            </a:r>
            <a:r>
              <a:rPr lang="fr-FR" dirty="0" err="1" smtClean="0"/>
              <a:t>systematic</a:t>
            </a:r>
            <a:r>
              <a:rPr lang="fr-FR" dirty="0" smtClean="0"/>
              <a:t> </a:t>
            </a:r>
            <a:r>
              <a:rPr lang="fr-FR" dirty="0" err="1" smtClean="0"/>
              <a:t>uncertainties</a:t>
            </a:r>
            <a:r>
              <a:rPr lang="fr-FR" dirty="0" smtClean="0"/>
              <a:t> Lévy </a:t>
            </a:r>
            <a:r>
              <a:rPr lang="fr-FR" dirty="0" err="1" smtClean="0"/>
              <a:t>function</a:t>
            </a:r>
            <a:r>
              <a:rPr lang="fr-FR" dirty="0" smtClean="0"/>
              <a:t> </a:t>
            </a:r>
            <a:r>
              <a:rPr lang="fr-FR" dirty="0" err="1" smtClean="0"/>
              <a:t>fits</a:t>
            </a:r>
            <a:r>
              <a:rPr lang="fr-FR" dirty="0" smtClean="0"/>
              <a:t> </a:t>
            </a:r>
            <a:r>
              <a:rPr lang="fr-FR" dirty="0" err="1" smtClean="0"/>
              <a:t>describe</a:t>
            </a:r>
            <a:r>
              <a:rPr lang="fr-FR" dirty="0" smtClean="0"/>
              <a:t> data </a:t>
            </a:r>
            <a:r>
              <a:rPr lang="fr-FR" dirty="0" err="1" smtClean="0"/>
              <a:t>well</a:t>
            </a:r>
            <a:endParaRPr lang="fr-FR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3366FF"/>
                </a:solidFill>
              </a:rPr>
              <a:t>Neutral particles at √</a:t>
            </a:r>
            <a:r>
              <a:rPr lang="en-US" dirty="0" err="1" smtClean="0">
                <a:solidFill>
                  <a:srgbClr val="3366FF"/>
                </a:solidFill>
              </a:rPr>
              <a:t>s</a:t>
            </a:r>
            <a:r>
              <a:rPr lang="en-US" dirty="0" smtClean="0">
                <a:solidFill>
                  <a:srgbClr val="3366FF"/>
                </a:solidFill>
              </a:rPr>
              <a:t> = 900 </a:t>
            </a:r>
            <a:r>
              <a:rPr lang="en-US" dirty="0" err="1" smtClean="0">
                <a:solidFill>
                  <a:srgbClr val="3366FF"/>
                </a:solidFill>
              </a:rPr>
              <a:t>GeV</a:t>
            </a:r>
            <a:endParaRPr lang="en-US" dirty="0"/>
          </a:p>
        </p:txBody>
      </p:sp>
      <p:pic>
        <p:nvPicPr>
          <p:cNvPr id="5" name="Content Placeholder 4" descr="fig_spys900_corryield.png"/>
          <p:cNvPicPr>
            <a:picLocks noGrp="1" noChangeAspect="1"/>
          </p:cNvPicPr>
          <p:nvPr>
            <p:ph idx="1"/>
          </p:nvPr>
        </p:nvPicPr>
        <p:blipFill>
          <a:blip r:embed="rId2"/>
          <a:srcRect l="-11655" r="-11655"/>
          <a:stretch>
            <a:fillRect/>
          </a:stretch>
        </p:blipFill>
        <p:spPr/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34</a:t>
            </a:fld>
            <a:endParaRPr lang="en-GB"/>
          </a:p>
        </p:txBody>
      </p:sp>
      <p:sp>
        <p:nvSpPr>
          <p:cNvPr id="6" name="TextBox 5"/>
          <p:cNvSpPr txBox="1"/>
          <p:nvPr/>
        </p:nvSpPr>
        <p:spPr>
          <a:xfrm>
            <a:off x="2283126" y="6075144"/>
            <a:ext cx="579407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Very detailed study of identified particle production, </a:t>
            </a:r>
          </a:p>
          <a:p>
            <a:r>
              <a:rPr lang="en-US" dirty="0" smtClean="0"/>
              <a:t>useful for model tuning and for comparison with Heavy Ions</a:t>
            </a:r>
            <a:endParaRPr lang="en-US" dirty="0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cRatio_PPi.eps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4285704" y="1417639"/>
            <a:ext cx="4805779" cy="4610836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Particle ratios </a:t>
            </a:r>
            <a:r>
              <a:rPr lang="en-US" b="1" dirty="0" err="1" smtClean="0">
                <a:solidFill>
                  <a:srgbClr val="3366FF"/>
                </a:solidFill>
              </a:rPr>
              <a:t>vs</a:t>
            </a:r>
            <a:r>
              <a:rPr lang="en-US" b="1" dirty="0" smtClean="0">
                <a:solidFill>
                  <a:srgbClr val="3366FF"/>
                </a:solidFill>
              </a:rPr>
              <a:t> </a:t>
            </a:r>
            <a:r>
              <a:rPr lang="en-US" b="1" dirty="0" err="1" smtClean="0">
                <a:solidFill>
                  <a:srgbClr val="3366FF"/>
                </a:solidFill>
              </a:rPr>
              <a:t>p</a:t>
            </a:r>
            <a:r>
              <a:rPr lang="en-US" b="1" baseline="-25000" dirty="0" err="1" smtClean="0">
                <a:solidFill>
                  <a:srgbClr val="3366FF"/>
                </a:solidFill>
              </a:rPr>
              <a:t>T</a:t>
            </a:r>
            <a:endParaRPr lang="en-US" b="1" baseline="-25000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35</a:t>
            </a:fld>
            <a:endParaRPr lang="en-GB"/>
          </a:p>
        </p:txBody>
      </p:sp>
      <p:sp>
        <p:nvSpPr>
          <p:cNvPr id="7" name="TextBox 6"/>
          <p:cNvSpPr txBox="1"/>
          <p:nvPr/>
        </p:nvSpPr>
        <p:spPr>
          <a:xfrm>
            <a:off x="2356779" y="6171684"/>
            <a:ext cx="4574314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Poor agreement with models, </a:t>
            </a:r>
          </a:p>
          <a:p>
            <a:r>
              <a:rPr lang="en-US" dirty="0" smtClean="0"/>
              <a:t>b</a:t>
            </a:r>
            <a:r>
              <a:rPr lang="en-US" smtClean="0"/>
              <a:t>ut </a:t>
            </a:r>
            <a:r>
              <a:rPr lang="en-US" dirty="0" smtClean="0"/>
              <a:t>good agreement with other experiments …</a:t>
            </a:r>
          </a:p>
        </p:txBody>
      </p:sp>
      <p:pic>
        <p:nvPicPr>
          <p:cNvPr id="9" name="Picture 8" descr="Immagine3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200" y="1412875"/>
            <a:ext cx="4292600" cy="4667250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5096899" y="2476500"/>
            <a:ext cx="1834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685800" y="4977368"/>
            <a:ext cx="18341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Preliminary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K/π ratio at √</a:t>
            </a:r>
            <a:r>
              <a:rPr lang="en-US" b="1" dirty="0" err="1" smtClean="0">
                <a:solidFill>
                  <a:srgbClr val="3366FF"/>
                </a:solidFill>
              </a:rPr>
              <a:t>s</a:t>
            </a:r>
            <a:r>
              <a:rPr lang="en-US" b="1" dirty="0" smtClean="0">
                <a:solidFill>
                  <a:srgbClr val="3366FF"/>
                </a:solidFill>
              </a:rPr>
              <a:t> = 900 </a:t>
            </a:r>
            <a:r>
              <a:rPr lang="en-US" b="1" dirty="0" err="1" smtClean="0">
                <a:solidFill>
                  <a:srgbClr val="3366FF"/>
                </a:solidFill>
              </a:rPr>
              <a:t>GeV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130300"/>
            <a:ext cx="9144000" cy="4525963"/>
          </a:xfrm>
        </p:spPr>
        <p:txBody>
          <a:bodyPr/>
          <a:lstStyle/>
          <a:p>
            <a:r>
              <a:rPr lang="en-US" dirty="0" smtClean="0"/>
              <a:t>Confirming slow rise </a:t>
            </a:r>
            <a:r>
              <a:rPr lang="en-US" dirty="0" err="1" smtClean="0"/>
              <a:t>vs</a:t>
            </a:r>
            <a:r>
              <a:rPr lang="en-US" dirty="0" smtClean="0"/>
              <a:t> √</a:t>
            </a:r>
            <a:r>
              <a:rPr lang="en-US" dirty="0" err="1" smtClean="0"/>
              <a:t>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b="1" dirty="0" smtClean="0">
                <a:solidFill>
                  <a:srgbClr val="FF0000"/>
                </a:solidFill>
              </a:rPr>
              <a:t>7 </a:t>
            </a:r>
            <a:r>
              <a:rPr lang="en-US" b="1" dirty="0" err="1" smtClean="0">
                <a:solidFill>
                  <a:srgbClr val="FF0000"/>
                </a:solidFill>
              </a:rPr>
              <a:t>TeV</a:t>
            </a:r>
            <a:r>
              <a:rPr lang="en-US" b="1" dirty="0" smtClean="0">
                <a:solidFill>
                  <a:srgbClr val="FF0000"/>
                </a:solidFill>
              </a:rPr>
              <a:t> data analysis in preparation</a:t>
            </a:r>
            <a:endParaRPr lang="en-US" b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36</a:t>
            </a:fld>
            <a:endParaRPr lang="en-GB"/>
          </a:p>
        </p:txBody>
      </p:sp>
      <p:pic>
        <p:nvPicPr>
          <p:cNvPr id="5" name="Picture 4" descr="KtoPiwidlogo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308100" y="2135189"/>
            <a:ext cx="7037388" cy="44360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Λ/K</a:t>
            </a:r>
            <a:r>
              <a:rPr lang="en-US" b="1" baseline="-25000" dirty="0" smtClean="0">
                <a:solidFill>
                  <a:srgbClr val="3366FF"/>
                </a:solidFill>
              </a:rPr>
              <a:t>s</a:t>
            </a:r>
            <a:r>
              <a:rPr lang="en-US" b="1" baseline="30000" dirty="0" smtClean="0">
                <a:solidFill>
                  <a:srgbClr val="3366FF"/>
                </a:solidFill>
              </a:rPr>
              <a:t>0</a:t>
            </a:r>
            <a:r>
              <a:rPr lang="en-US" b="1" dirty="0" smtClean="0">
                <a:solidFill>
                  <a:srgbClr val="3366FF"/>
                </a:solidFill>
              </a:rPr>
              <a:t> ratio at √</a:t>
            </a:r>
            <a:r>
              <a:rPr lang="en-US" b="1" dirty="0" err="1" smtClean="0">
                <a:solidFill>
                  <a:srgbClr val="3366FF"/>
                </a:solidFill>
              </a:rPr>
              <a:t>s</a:t>
            </a:r>
            <a:r>
              <a:rPr lang="en-US" b="1" dirty="0" smtClean="0">
                <a:solidFill>
                  <a:srgbClr val="3366FF"/>
                </a:solidFill>
              </a:rPr>
              <a:t> = 900 </a:t>
            </a:r>
            <a:r>
              <a:rPr lang="en-US" b="1" dirty="0" err="1" smtClean="0">
                <a:solidFill>
                  <a:srgbClr val="3366FF"/>
                </a:solidFill>
              </a:rPr>
              <a:t>GeV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346200"/>
            <a:ext cx="9144000" cy="4525963"/>
          </a:xfrm>
        </p:spPr>
        <p:txBody>
          <a:bodyPr/>
          <a:lstStyle/>
          <a:p>
            <a:r>
              <a:rPr lang="en-US" sz="2400" dirty="0" smtClean="0"/>
              <a:t>ALICE pp at 90 </a:t>
            </a:r>
            <a:r>
              <a:rPr lang="en-US" sz="2400" dirty="0" err="1" smtClean="0"/>
              <a:t>GeV</a:t>
            </a:r>
            <a:r>
              <a:rPr lang="en-US" sz="2400" dirty="0" smtClean="0"/>
              <a:t> similar to STAR at 200 </a:t>
            </a:r>
            <a:r>
              <a:rPr lang="en-US" sz="2400" dirty="0" err="1" smtClean="0"/>
              <a:t>GeV</a:t>
            </a:r>
            <a:endParaRPr lang="en-US" sz="2400" dirty="0" smtClean="0"/>
          </a:p>
          <a:p>
            <a:r>
              <a:rPr lang="en-US" sz="2400" dirty="0" smtClean="0"/>
              <a:t>But different from CDF (630/1800) and UA1 (630) proton-antiproton data for  </a:t>
            </a:r>
            <a:r>
              <a:rPr lang="en-US" sz="2400" dirty="0" err="1" smtClean="0"/>
              <a:t>p</a:t>
            </a:r>
            <a:r>
              <a:rPr lang="en-US" sz="2400" baseline="-25000" dirty="0" err="1" smtClean="0"/>
              <a:t>T</a:t>
            </a:r>
            <a:r>
              <a:rPr lang="en-US" sz="2400" dirty="0" smtClean="0"/>
              <a:t> &gt; 1.5 </a:t>
            </a:r>
            <a:r>
              <a:rPr lang="en-US" sz="2400" dirty="0" err="1" smtClean="0"/>
              <a:t>GeV/c</a:t>
            </a:r>
            <a:r>
              <a:rPr lang="en-US" sz="2400" dirty="0" smtClean="0"/>
              <a:t> </a:t>
            </a:r>
            <a:br>
              <a:rPr lang="en-US" sz="2400" dirty="0" smtClean="0"/>
            </a:br>
            <a:r>
              <a:rPr lang="en-US" sz="2400" dirty="0" smtClean="0"/>
              <a:t>(under study: trigger, acceptance, feed down corrections, etc.)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37</a:t>
            </a:fld>
            <a:endParaRPr lang="en-GB"/>
          </a:p>
        </p:txBody>
      </p:sp>
      <p:pic>
        <p:nvPicPr>
          <p:cNvPr id="5" name="Picture 6" descr="RatioLambdaK0sAllExperiment"/>
          <p:cNvPicPr>
            <a:picLocks noChangeAspect="1" noChangeArrowheads="1"/>
          </p:cNvPicPr>
          <p:nvPr/>
        </p:nvPicPr>
        <p:blipFill>
          <a:blip r:embed="rId2"/>
          <a:srcRect l="5269" t="742" r="1366" b="3778"/>
          <a:stretch>
            <a:fillRect/>
          </a:stretch>
        </p:blipFill>
        <p:spPr bwMode="auto">
          <a:xfrm>
            <a:off x="138113" y="2963863"/>
            <a:ext cx="5551487" cy="38498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Oval 7"/>
          <p:cNvSpPr>
            <a:spLocks noChangeArrowheads="1"/>
          </p:cNvSpPr>
          <p:nvPr/>
        </p:nvSpPr>
        <p:spPr bwMode="auto">
          <a:xfrm>
            <a:off x="1511300" y="3360142"/>
            <a:ext cx="762000" cy="520254"/>
          </a:xfrm>
          <a:prstGeom prst="ellipse">
            <a:avLst/>
          </a:prstGeom>
          <a:noFill/>
          <a:ln w="38100">
            <a:solidFill>
              <a:schemeClr val="hlink"/>
            </a:solidFill>
            <a:round/>
            <a:headEnd/>
            <a:tailEnd/>
          </a:ln>
        </p:spPr>
        <p:txBody>
          <a:bodyPr wrap="square" lIns="92075" tIns="46038" rIns="92075" bIns="46038" anchor="ctr">
            <a:prstTxWarp prst="textNoShape">
              <a:avLst/>
            </a:prstTxWarp>
            <a:spAutoFit/>
          </a:bodyPr>
          <a:lstStyle/>
          <a:p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5740400" y="3227983"/>
            <a:ext cx="322843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STAR and ALICE </a:t>
            </a:r>
          </a:p>
          <a:p>
            <a:r>
              <a:rPr lang="en-US" dirty="0" smtClean="0"/>
              <a:t>Feed down corrected</a:t>
            </a:r>
          </a:p>
          <a:p>
            <a:r>
              <a:rPr lang="en-US" dirty="0" smtClean="0"/>
              <a:t>(12-15% correction at ~ 2 </a:t>
            </a:r>
            <a:r>
              <a:rPr lang="en-US" dirty="0" err="1" smtClean="0"/>
              <a:t>GeV/c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5740400" y="4521200"/>
            <a:ext cx="345869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7 </a:t>
            </a:r>
            <a:r>
              <a:rPr lang="en-US" dirty="0" err="1" smtClean="0"/>
              <a:t>TeV</a:t>
            </a:r>
            <a:r>
              <a:rPr lang="en-US" dirty="0" smtClean="0"/>
              <a:t> data analysis (huge statistics)</a:t>
            </a:r>
          </a:p>
          <a:p>
            <a:r>
              <a:rPr lang="en-US" dirty="0" smtClean="0"/>
              <a:t>will tell us more</a:t>
            </a:r>
            <a:endParaRPr lang="en-US" dirty="0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063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b="1" dirty="0" smtClean="0">
                <a:solidFill>
                  <a:srgbClr val="3366FF"/>
                </a:solidFill>
              </a:rPr>
              <a:t>Much more to come: strange particles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38</a:t>
            </a:fld>
            <a:endParaRPr lang="en-GB"/>
          </a:p>
        </p:txBody>
      </p:sp>
      <p:pic>
        <p:nvPicPr>
          <p:cNvPr id="5" name="Picture 4" descr="fragiacomo_sigma1385_signal"/>
          <p:cNvPicPr>
            <a:picLocks noChangeAspect="1" noChangeArrowheads="1"/>
          </p:cNvPicPr>
          <p:nvPr/>
        </p:nvPicPr>
        <p:blipFill>
          <a:blip r:embed="rId2"/>
          <a:srcRect t="16757" r="8479" b="1048"/>
          <a:stretch>
            <a:fillRect/>
          </a:stretch>
        </p:blipFill>
        <p:spPr bwMode="auto">
          <a:xfrm>
            <a:off x="0" y="919163"/>
            <a:ext cx="4602163" cy="2970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6" name="Group 6"/>
          <p:cNvGrpSpPr>
            <a:grpSpLocks/>
          </p:cNvGrpSpPr>
          <p:nvPr/>
        </p:nvGrpSpPr>
        <p:grpSpPr bwMode="auto">
          <a:xfrm>
            <a:off x="4624388" y="944563"/>
            <a:ext cx="4519612" cy="2876550"/>
            <a:chOff x="2913" y="459"/>
            <a:chExt cx="2847" cy="1812"/>
          </a:xfrm>
        </p:grpSpPr>
        <p:pic>
          <p:nvPicPr>
            <p:cNvPr id="7" name="Picture 7" descr="kstar_sig_bkg"/>
            <p:cNvPicPr>
              <a:picLocks noChangeAspect="1" noChangeArrowheads="1"/>
            </p:cNvPicPr>
            <p:nvPr/>
          </p:nvPicPr>
          <p:blipFill>
            <a:blip r:embed="rId3"/>
            <a:srcRect l="4507" t="8566" r="9146"/>
            <a:stretch>
              <a:fillRect/>
            </a:stretch>
          </p:blipFill>
          <p:spPr bwMode="auto">
            <a:xfrm>
              <a:off x="2913" y="459"/>
              <a:ext cx="2847" cy="18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8"/>
            <p:cNvSpPr txBox="1">
              <a:spLocks noChangeArrowheads="1"/>
            </p:cNvSpPr>
            <p:nvPr/>
          </p:nvSpPr>
          <p:spPr bwMode="auto">
            <a:xfrm>
              <a:off x="3864" y="469"/>
              <a:ext cx="743" cy="214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pitchFamily="-65" charset="2"/>
                <a:buNone/>
              </a:pPr>
              <a:r>
                <a:rPr lang="en-US" sz="1800">
                  <a:solidFill>
                    <a:srgbClr val="0000FF"/>
                  </a:solidFill>
                  <a:latin typeface="Symbol" pitchFamily="-65" charset="2"/>
                </a:rPr>
                <a:t> K</a:t>
              </a:r>
              <a:r>
                <a:rPr lang="en-US" sz="1800" baseline="30000">
                  <a:solidFill>
                    <a:srgbClr val="0000FF"/>
                  </a:solidFill>
                  <a:latin typeface="Symbol" pitchFamily="-65" charset="2"/>
                </a:rPr>
                <a:t>*</a:t>
              </a:r>
              <a:r>
                <a:rPr lang="en-US" sz="1800">
                  <a:solidFill>
                    <a:srgbClr val="0000FF"/>
                  </a:solidFill>
                  <a:latin typeface="Symbol" pitchFamily="-65" charset="2"/>
                </a:rPr>
                <a:t> </a:t>
              </a:r>
              <a:r>
                <a:rPr lang="en-US" sz="1800">
                  <a:solidFill>
                    <a:srgbClr val="0000FF"/>
                  </a:solidFill>
                </a:rPr>
                <a:t>→ </a:t>
              </a:r>
              <a:r>
                <a:rPr lang="en-US" sz="1800">
                  <a:solidFill>
                    <a:srgbClr val="0000FF"/>
                  </a:solidFill>
                  <a:latin typeface="Symbol" pitchFamily="-65" charset="2"/>
                </a:rPr>
                <a:t>K p</a:t>
              </a:r>
            </a:p>
          </p:txBody>
        </p:sp>
      </p:grpSp>
      <p:grpSp>
        <p:nvGrpSpPr>
          <p:cNvPr id="9" name="Group 9"/>
          <p:cNvGrpSpPr>
            <a:grpSpLocks/>
          </p:cNvGrpSpPr>
          <p:nvPr/>
        </p:nvGrpSpPr>
        <p:grpSpPr bwMode="auto">
          <a:xfrm>
            <a:off x="0" y="3902075"/>
            <a:ext cx="4602163" cy="2955925"/>
            <a:chOff x="0" y="2267"/>
            <a:chExt cx="2957" cy="2053"/>
          </a:xfrm>
        </p:grpSpPr>
        <p:pic>
          <p:nvPicPr>
            <p:cNvPr id="10" name="Picture 10" descr="Omega+"/>
            <p:cNvPicPr>
              <a:picLocks noChangeAspect="1" noChangeArrowheads="1"/>
            </p:cNvPicPr>
            <p:nvPr/>
          </p:nvPicPr>
          <p:blipFill>
            <a:blip r:embed="rId4"/>
            <a:srcRect l="2286" t="9019" r="8482" b="554"/>
            <a:stretch>
              <a:fillRect/>
            </a:stretch>
          </p:blipFill>
          <p:spPr bwMode="auto">
            <a:xfrm>
              <a:off x="0" y="2311"/>
              <a:ext cx="2957" cy="200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1"/>
            <p:cNvSpPr txBox="1">
              <a:spLocks noChangeArrowheads="1"/>
            </p:cNvSpPr>
            <p:nvPr/>
          </p:nvSpPr>
          <p:spPr bwMode="auto">
            <a:xfrm>
              <a:off x="1603" y="2267"/>
              <a:ext cx="722" cy="214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pitchFamily="-65" charset="2"/>
                <a:buNone/>
              </a:pPr>
              <a:r>
                <a:rPr lang="en-US" sz="1800">
                  <a:solidFill>
                    <a:srgbClr val="0000FF"/>
                  </a:solidFill>
                  <a:latin typeface="Symbol" pitchFamily="-65" charset="2"/>
                </a:rPr>
                <a:t> W </a:t>
              </a:r>
              <a:r>
                <a:rPr lang="en-US" sz="1800">
                  <a:solidFill>
                    <a:srgbClr val="0000FF"/>
                  </a:solidFill>
                </a:rPr>
                <a:t>→ </a:t>
              </a:r>
              <a:r>
                <a:rPr lang="en-US" sz="1800">
                  <a:solidFill>
                    <a:srgbClr val="0000FF"/>
                  </a:solidFill>
                  <a:latin typeface="Symbol" pitchFamily="-65" charset="2"/>
                </a:rPr>
                <a:t>L K</a:t>
              </a:r>
            </a:p>
          </p:txBody>
        </p:sp>
      </p:grpSp>
      <p:grpSp>
        <p:nvGrpSpPr>
          <p:cNvPr id="12" name="Group 12"/>
          <p:cNvGrpSpPr>
            <a:grpSpLocks/>
          </p:cNvGrpSpPr>
          <p:nvPr/>
        </p:nvGrpSpPr>
        <p:grpSpPr bwMode="auto">
          <a:xfrm>
            <a:off x="4789488" y="3902074"/>
            <a:ext cx="4354512" cy="2955925"/>
            <a:chOff x="3017" y="2244"/>
            <a:chExt cx="2743" cy="2076"/>
          </a:xfrm>
        </p:grpSpPr>
        <p:grpSp>
          <p:nvGrpSpPr>
            <p:cNvPr id="13" name="Group 13"/>
            <p:cNvGrpSpPr>
              <a:grpSpLocks/>
            </p:cNvGrpSpPr>
            <p:nvPr/>
          </p:nvGrpSpPr>
          <p:grpSpPr bwMode="auto">
            <a:xfrm>
              <a:off x="3017" y="2244"/>
              <a:ext cx="2743" cy="2076"/>
              <a:chOff x="3017" y="2244"/>
              <a:chExt cx="2743" cy="2076"/>
            </a:xfrm>
          </p:grpSpPr>
          <p:pic>
            <p:nvPicPr>
              <p:cNvPr id="15" name="Picture 14" descr="CascCandidates-7TeV-GridPass1-StdCuts-WithFitNumbers-NoPID-5.71Mevts-XiMinus-v1.2.gif"/>
              <p:cNvPicPr>
                <a:picLocks noChangeAspect="1" noChangeArrowheads="1"/>
              </p:cNvPicPr>
              <p:nvPr/>
            </p:nvPicPr>
            <p:blipFill>
              <a:blip r:embed="rId5"/>
              <a:srcRect l="1309" t="7610" r="7156"/>
              <a:stretch>
                <a:fillRect/>
              </a:stretch>
            </p:blipFill>
            <p:spPr bwMode="auto">
              <a:xfrm>
                <a:off x="3017" y="2300"/>
                <a:ext cx="2743" cy="202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16" name="Text Box 15"/>
              <p:cNvSpPr txBox="1">
                <a:spLocks noChangeArrowheads="1"/>
              </p:cNvSpPr>
              <p:nvPr/>
            </p:nvSpPr>
            <p:spPr bwMode="auto">
              <a:xfrm>
                <a:off x="3714" y="2244"/>
                <a:ext cx="679" cy="214"/>
              </a:xfrm>
              <a:prstGeom prst="rect">
                <a:avLst/>
              </a:prstGeom>
              <a:solidFill>
                <a:srgbClr val="CC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wrap="non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pPr algn="l" eaLnBrk="0" hangingPunct="0">
                  <a:lnSpc>
                    <a:spcPct val="90000"/>
                  </a:lnSpc>
                  <a:spcBef>
                    <a:spcPct val="30000"/>
                  </a:spcBef>
                  <a:buClr>
                    <a:schemeClr val="hlink"/>
                  </a:buClr>
                  <a:buFont typeface="Wingdings" pitchFamily="-65" charset="2"/>
                  <a:buNone/>
                </a:pPr>
                <a:r>
                  <a:rPr lang="en-US" sz="1800">
                    <a:solidFill>
                      <a:srgbClr val="0000FF"/>
                    </a:solidFill>
                    <a:latin typeface="Symbol" pitchFamily="-65" charset="2"/>
                  </a:rPr>
                  <a:t> X </a:t>
                </a:r>
                <a:r>
                  <a:rPr lang="en-US" sz="1800">
                    <a:solidFill>
                      <a:srgbClr val="0000FF"/>
                    </a:solidFill>
                  </a:rPr>
                  <a:t>→ </a:t>
                </a:r>
                <a:r>
                  <a:rPr lang="en-US" sz="1800">
                    <a:solidFill>
                      <a:srgbClr val="0000FF"/>
                    </a:solidFill>
                    <a:latin typeface="Symbol" pitchFamily="-65" charset="2"/>
                  </a:rPr>
                  <a:t>L p</a:t>
                </a:r>
              </a:p>
            </p:txBody>
          </p:sp>
        </p:grpSp>
        <p:sp>
          <p:nvSpPr>
            <p:cNvPr id="14" name="Text Box 16"/>
            <p:cNvSpPr txBox="1">
              <a:spLocks noChangeArrowheads="1"/>
            </p:cNvSpPr>
            <p:nvPr/>
          </p:nvSpPr>
          <p:spPr bwMode="auto">
            <a:xfrm>
              <a:off x="4557" y="3520"/>
              <a:ext cx="1082" cy="382"/>
            </a:xfrm>
            <a:prstGeom prst="rect">
              <a:avLst/>
            </a:prstGeom>
            <a:solidFill>
              <a:srgbClr val="FFFF99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pitchFamily="-65" charset="2"/>
                <a:buNone/>
              </a:pPr>
              <a:r>
                <a:rPr lang="en-US">
                  <a:solidFill>
                    <a:srgbClr val="0000FF"/>
                  </a:solidFill>
                </a:rPr>
                <a:t>&lt; 2% of statistics</a:t>
              </a:r>
            </a:p>
            <a:p>
              <a:pPr algn="l" eaLnBrk="0" hangingPunct="0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pitchFamily="-65" charset="2"/>
                <a:buNone/>
              </a:pPr>
              <a:r>
                <a:rPr lang="en-US">
                  <a:solidFill>
                    <a:srgbClr val="0000FF"/>
                  </a:solidFill>
                </a:rPr>
                <a:t> at 7 TeV</a:t>
              </a:r>
            </a:p>
          </p:txBody>
        </p:sp>
      </p:grpSp>
      <p:sp>
        <p:nvSpPr>
          <p:cNvPr id="29" name="Text Box 5"/>
          <p:cNvSpPr txBox="1">
            <a:spLocks noChangeArrowheads="1"/>
          </p:cNvSpPr>
          <p:nvPr/>
        </p:nvSpPr>
        <p:spPr bwMode="auto">
          <a:xfrm>
            <a:off x="221549" y="881063"/>
            <a:ext cx="1141413" cy="3397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-65" charset="2"/>
              <a:buNone/>
            </a:pPr>
            <a:r>
              <a:rPr lang="en-US" sz="1800" dirty="0">
                <a:solidFill>
                  <a:srgbClr val="0000FF"/>
                </a:solidFill>
                <a:latin typeface="Symbol" pitchFamily="-65" charset="2"/>
              </a:rPr>
              <a:t> S</a:t>
            </a:r>
            <a:r>
              <a:rPr lang="en-US" sz="1800" baseline="30000" dirty="0">
                <a:solidFill>
                  <a:srgbClr val="0000FF"/>
                </a:solidFill>
                <a:latin typeface="Symbol" pitchFamily="-65" charset="2"/>
              </a:rPr>
              <a:t>*</a:t>
            </a:r>
            <a:r>
              <a:rPr lang="en-US" sz="1800" dirty="0">
                <a:solidFill>
                  <a:srgbClr val="0000FF"/>
                </a:solidFill>
                <a:latin typeface="Symbol" pitchFamily="-65" charset="2"/>
              </a:rPr>
              <a:t> </a:t>
            </a:r>
            <a:r>
              <a:rPr lang="en-US" sz="1800" dirty="0">
                <a:solidFill>
                  <a:srgbClr val="0000FF"/>
                </a:solidFill>
              </a:rPr>
              <a:t>→ </a:t>
            </a:r>
            <a:r>
              <a:rPr lang="en-US" sz="1800" dirty="0">
                <a:solidFill>
                  <a:srgbClr val="0000FF"/>
                </a:solidFill>
                <a:latin typeface="Symbol" pitchFamily="-65" charset="2"/>
              </a:rPr>
              <a:t>L </a:t>
            </a:r>
            <a:r>
              <a:rPr lang="en-US" sz="1800" dirty="0" err="1">
                <a:solidFill>
                  <a:srgbClr val="0000FF"/>
                </a:solidFill>
                <a:latin typeface="Symbol" pitchFamily="-65" charset="2"/>
              </a:rPr>
              <a:t>p</a:t>
            </a:r>
            <a:endParaRPr lang="en-US" sz="1800" dirty="0">
              <a:solidFill>
                <a:srgbClr val="0000FF"/>
              </a:solidFill>
              <a:latin typeface="Symbol" pitchFamily="-65" charset="2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3362464" y="5692482"/>
            <a:ext cx="3360753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</a:rPr>
              <a:t>We want high statistics studies</a:t>
            </a:r>
          </a:p>
          <a:p>
            <a:r>
              <a:rPr lang="en-US" dirty="0" smtClean="0">
                <a:solidFill>
                  <a:srgbClr val="000000"/>
                </a:solidFill>
              </a:rPr>
              <a:t>(</a:t>
            </a:r>
            <a:r>
              <a:rPr lang="en-US" dirty="0" err="1" smtClean="0">
                <a:solidFill>
                  <a:srgbClr val="000000"/>
                </a:solidFill>
              </a:rPr>
              <a:t>p</a:t>
            </a:r>
            <a:r>
              <a:rPr lang="en-US" baseline="-25000" dirty="0" err="1" smtClean="0">
                <a:solidFill>
                  <a:srgbClr val="000000"/>
                </a:solidFill>
              </a:rPr>
              <a:t>T</a:t>
            </a:r>
            <a:r>
              <a:rPr lang="en-US" dirty="0" smtClean="0">
                <a:solidFill>
                  <a:srgbClr val="000000"/>
                </a:solidFill>
              </a:rPr>
              <a:t>, multiplicity dependence, etc.)</a:t>
            </a:r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-68262"/>
            <a:ext cx="8229600" cy="1143000"/>
          </a:xfrm>
        </p:spPr>
        <p:txBody>
          <a:bodyPr/>
          <a:lstStyle/>
          <a:p>
            <a:r>
              <a:rPr lang="en-GB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p</a:t>
            </a:r>
            <a:r>
              <a:rPr lang="en-GB" baseline="30000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0</a:t>
            </a:r>
            <a:r>
              <a:rPr lang="en-GB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and </a:t>
            </a:r>
            <a:r>
              <a:rPr lang="en-GB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latin typeface="Symbol" charset="2"/>
              </a:rPr>
              <a:t>h</a:t>
            </a:r>
            <a:r>
              <a:rPr lang="en-GB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</a:rPr>
              <a:t> from </a:t>
            </a:r>
            <a:r>
              <a:rPr lang="en-GB" dirty="0" err="1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</a:t>
            </a:r>
            <a:r>
              <a:rPr lang="en-GB" dirty="0" smtClean="0">
                <a:solidFill>
                  <a:schemeClr val="hlink"/>
                </a:solidFill>
                <a:effectLst>
                  <a:outerShdw blurRad="38100" dist="38100" dir="2700000" algn="tl">
                    <a:srgbClr val="000000"/>
                  </a:outerShdw>
                </a:effectLst>
                <a:sym typeface="Symbol" charset="2"/>
              </a:rPr>
              <a:t> conversion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39</a:t>
            </a:fld>
            <a:endParaRPr lang="en-GB"/>
          </a:p>
        </p:txBody>
      </p:sp>
      <p:pic>
        <p:nvPicPr>
          <p:cNvPr id="7" name="Picture 5" descr="Pi0Mass_allBins_data"/>
          <p:cNvPicPr>
            <a:picLocks noChangeAspect="1" noChangeArrowheads="1"/>
          </p:cNvPicPr>
          <p:nvPr/>
        </p:nvPicPr>
        <p:blipFill>
          <a:blip r:embed="rId2"/>
          <a:srcRect t="2092" r="1306"/>
          <a:stretch>
            <a:fillRect/>
          </a:stretch>
        </p:blipFill>
        <p:spPr bwMode="auto">
          <a:xfrm>
            <a:off x="2114679" y="2989264"/>
            <a:ext cx="5225921" cy="3238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2114679" y="2019300"/>
            <a:ext cx="5003800" cy="461665"/>
          </a:xfrm>
          <a:prstGeom prst="rect">
            <a:avLst/>
          </a:prstGeom>
          <a:solidFill>
            <a:srgbClr val="99CCFF">
              <a:alpha val="49019"/>
            </a:srgb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marL="114300" indent="-114300" algn="l">
              <a:buFontTx/>
              <a:buChar char="•"/>
            </a:pPr>
            <a:r>
              <a:rPr lang="en-US" sz="2400" b="1" dirty="0" err="1">
                <a:solidFill>
                  <a:srgbClr val="000066"/>
                </a:solidFill>
              </a:rPr>
              <a:t>e</a:t>
            </a:r>
            <a:r>
              <a:rPr lang="en-US" sz="2400" b="1" baseline="30000" dirty="0">
                <a:solidFill>
                  <a:srgbClr val="000066"/>
                </a:solidFill>
              </a:rPr>
              <a:t>±</a:t>
            </a:r>
            <a:r>
              <a:rPr lang="en-US" sz="2400" b="1" dirty="0">
                <a:solidFill>
                  <a:srgbClr val="000066"/>
                </a:solidFill>
              </a:rPr>
              <a:t> identification in TPC (TRD soon</a:t>
            </a:r>
            <a:r>
              <a:rPr lang="en-US" sz="2400" b="1" dirty="0" smtClean="0">
                <a:solidFill>
                  <a:srgbClr val="000066"/>
                </a:solidFill>
              </a:rPr>
              <a:t>)</a:t>
            </a:r>
            <a:endParaRPr lang="en-US" sz="2400" b="1" dirty="0" smtClean="0">
              <a:solidFill>
                <a:srgbClr val="000066"/>
              </a:solidFill>
            </a:endParaRP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  <p:sp>
        <p:nvSpPr>
          <p:cNvPr id="11" name="TextBox 10"/>
          <p:cNvSpPr txBox="1"/>
          <p:nvPr/>
        </p:nvSpPr>
        <p:spPr>
          <a:xfrm>
            <a:off x="5696294" y="2670734"/>
            <a:ext cx="158248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>
                <a:solidFill>
                  <a:srgbClr val="FF0000"/>
                </a:solidFill>
              </a:rPr>
              <a:t>ALICE performance</a:t>
            </a:r>
            <a:endParaRPr lang="en-US" sz="14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5" name="Group 4"/>
          <p:cNvGrpSpPr/>
          <p:nvPr/>
        </p:nvGrpSpPr>
        <p:grpSpPr>
          <a:xfrm>
            <a:off x="152400" y="685800"/>
            <a:ext cx="8242300" cy="6172200"/>
            <a:chOff x="152400" y="685800"/>
            <a:chExt cx="8242300" cy="6172200"/>
          </a:xfrm>
        </p:grpSpPr>
        <p:graphicFrame>
          <p:nvGraphicFramePr>
            <p:cNvPr id="6" name="Object 2"/>
            <p:cNvGraphicFramePr>
              <a:graphicFrameLocks noChangeAspect="1"/>
            </p:cNvGraphicFramePr>
            <p:nvPr/>
          </p:nvGraphicFramePr>
          <p:xfrm>
            <a:off x="165100" y="782638"/>
            <a:ext cx="8229600" cy="6075362"/>
          </p:xfrm>
          <a:graphic>
            <a:graphicData uri="http://schemas.openxmlformats.org/presentationml/2006/ole">
              <p:oleObj spid="_x0000_s17411" name="Photo Editor Photo" r:id="rId3" imgW="8405588" imgH="6591871" progId="">
                <p:embed/>
              </p:oleObj>
            </a:graphicData>
          </a:graphic>
        </p:graphicFrame>
        <p:sp>
          <p:nvSpPr>
            <p:cNvPr id="7" name="AutoShape 3"/>
            <p:cNvSpPr>
              <a:spLocks noChangeArrowheads="1"/>
            </p:cNvSpPr>
            <p:nvPr/>
          </p:nvSpPr>
          <p:spPr bwMode="auto">
            <a:xfrm rot="17078225">
              <a:off x="2400300" y="3238500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8" name="Rectangle 4"/>
            <p:cNvSpPr>
              <a:spLocks noChangeArrowheads="1"/>
            </p:cNvSpPr>
            <p:nvPr/>
          </p:nvSpPr>
          <p:spPr bwMode="auto">
            <a:xfrm rot="17161875">
              <a:off x="2095500" y="3238500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9" name="Rectangle 5"/>
            <p:cNvSpPr>
              <a:spLocks noChangeArrowheads="1"/>
            </p:cNvSpPr>
            <p:nvPr/>
          </p:nvSpPr>
          <p:spPr bwMode="auto">
            <a:xfrm>
              <a:off x="4038600" y="6096000"/>
              <a:ext cx="609600" cy="228600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10" name="Rectangle 7"/>
            <p:cNvSpPr>
              <a:spLocks noChangeArrowheads="1"/>
            </p:cNvSpPr>
            <p:nvPr/>
          </p:nvSpPr>
          <p:spPr bwMode="auto">
            <a:xfrm rot="13010153">
              <a:off x="2828925" y="5078413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11" name="Rectangle 9"/>
            <p:cNvSpPr>
              <a:spLocks noChangeArrowheads="1"/>
            </p:cNvSpPr>
            <p:nvPr/>
          </p:nvSpPr>
          <p:spPr bwMode="auto">
            <a:xfrm rot="11977430">
              <a:off x="3416300" y="5407025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12" name="Rectangle 11"/>
            <p:cNvSpPr>
              <a:spLocks noChangeArrowheads="1"/>
            </p:cNvSpPr>
            <p:nvPr/>
          </p:nvSpPr>
          <p:spPr bwMode="auto">
            <a:xfrm rot="10912046">
              <a:off x="4086225" y="5554663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13" name="Rectangle 13"/>
            <p:cNvSpPr>
              <a:spLocks noChangeArrowheads="1"/>
            </p:cNvSpPr>
            <p:nvPr/>
          </p:nvSpPr>
          <p:spPr bwMode="auto">
            <a:xfrm rot="9628367">
              <a:off x="4765675" y="5395913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14" name="Rectangle 15"/>
            <p:cNvSpPr>
              <a:spLocks noChangeArrowheads="1"/>
            </p:cNvSpPr>
            <p:nvPr/>
          </p:nvSpPr>
          <p:spPr bwMode="auto">
            <a:xfrm rot="8426841">
              <a:off x="5346700" y="5105400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15" name="AutoShape 16"/>
            <p:cNvSpPr>
              <a:spLocks noChangeArrowheads="1"/>
            </p:cNvSpPr>
            <p:nvPr/>
          </p:nvSpPr>
          <p:spPr bwMode="auto">
            <a:xfrm rot="15478348">
              <a:off x="2403475" y="3787775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16" name="Rectangle 17"/>
            <p:cNvSpPr>
              <a:spLocks noChangeArrowheads="1"/>
            </p:cNvSpPr>
            <p:nvPr/>
          </p:nvSpPr>
          <p:spPr bwMode="auto">
            <a:xfrm rot="15418846">
              <a:off x="2100263" y="3944938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17" name="Rectangle 19"/>
            <p:cNvSpPr>
              <a:spLocks noChangeArrowheads="1"/>
            </p:cNvSpPr>
            <p:nvPr/>
          </p:nvSpPr>
          <p:spPr bwMode="auto">
            <a:xfrm rot="14256398">
              <a:off x="2344738" y="4610100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18" name="Rectangle 21"/>
            <p:cNvSpPr>
              <a:spLocks noChangeArrowheads="1"/>
            </p:cNvSpPr>
            <p:nvPr/>
          </p:nvSpPr>
          <p:spPr bwMode="auto">
            <a:xfrm rot="7229634">
              <a:off x="5813425" y="4579938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19" name="AutoShape 22"/>
            <p:cNvSpPr>
              <a:spLocks noChangeArrowheads="1"/>
            </p:cNvSpPr>
            <p:nvPr/>
          </p:nvSpPr>
          <p:spPr bwMode="auto">
            <a:xfrm rot="6044601">
              <a:off x="5749925" y="3854450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20" name="Rectangle 23"/>
            <p:cNvSpPr>
              <a:spLocks noChangeArrowheads="1"/>
            </p:cNvSpPr>
            <p:nvPr/>
          </p:nvSpPr>
          <p:spPr bwMode="auto">
            <a:xfrm rot="6128251">
              <a:off x="6059488" y="3986213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21" name="AutoShape 24"/>
            <p:cNvSpPr>
              <a:spLocks noChangeArrowheads="1"/>
            </p:cNvSpPr>
            <p:nvPr/>
          </p:nvSpPr>
          <p:spPr bwMode="auto">
            <a:xfrm rot="4525009">
              <a:off x="5748338" y="3298825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22" name="Rectangle 25"/>
            <p:cNvSpPr>
              <a:spLocks noChangeArrowheads="1"/>
            </p:cNvSpPr>
            <p:nvPr/>
          </p:nvSpPr>
          <p:spPr bwMode="auto">
            <a:xfrm rot="4608660">
              <a:off x="6051550" y="3292475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23" name="Rectangle 27"/>
            <p:cNvSpPr>
              <a:spLocks noChangeArrowheads="1"/>
            </p:cNvSpPr>
            <p:nvPr/>
          </p:nvSpPr>
          <p:spPr bwMode="auto">
            <a:xfrm rot="3701221">
              <a:off x="5800725" y="2636838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24" name="Rectangle 29"/>
            <p:cNvSpPr>
              <a:spLocks noChangeArrowheads="1"/>
            </p:cNvSpPr>
            <p:nvPr/>
          </p:nvSpPr>
          <p:spPr bwMode="auto">
            <a:xfrm rot="2515583">
              <a:off x="5373688" y="2130425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25" name="Rectangle 31"/>
            <p:cNvSpPr>
              <a:spLocks noChangeArrowheads="1"/>
            </p:cNvSpPr>
            <p:nvPr/>
          </p:nvSpPr>
          <p:spPr bwMode="auto">
            <a:xfrm rot="1249182">
              <a:off x="4814888" y="1831975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26" name="Rectangle 33"/>
            <p:cNvSpPr>
              <a:spLocks noChangeArrowheads="1"/>
            </p:cNvSpPr>
            <p:nvPr/>
          </p:nvSpPr>
          <p:spPr bwMode="auto">
            <a:xfrm rot="114675">
              <a:off x="4143375" y="1671638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27" name="Rectangle 35"/>
            <p:cNvSpPr>
              <a:spLocks noChangeArrowheads="1"/>
            </p:cNvSpPr>
            <p:nvPr/>
          </p:nvSpPr>
          <p:spPr bwMode="auto">
            <a:xfrm rot="20489692">
              <a:off x="3465513" y="1763713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28" name="Rectangle 37"/>
            <p:cNvSpPr>
              <a:spLocks noChangeArrowheads="1"/>
            </p:cNvSpPr>
            <p:nvPr/>
          </p:nvSpPr>
          <p:spPr bwMode="auto">
            <a:xfrm rot="19468810">
              <a:off x="2814638" y="2122488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29" name="Rectangle 39"/>
            <p:cNvSpPr>
              <a:spLocks noChangeArrowheads="1"/>
            </p:cNvSpPr>
            <p:nvPr/>
          </p:nvSpPr>
          <p:spPr bwMode="auto">
            <a:xfrm rot="18090985">
              <a:off x="2376488" y="2628900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30" name="Text Box 45"/>
            <p:cNvSpPr txBox="1">
              <a:spLocks noChangeArrowheads="1"/>
            </p:cNvSpPr>
            <p:nvPr/>
          </p:nvSpPr>
          <p:spPr bwMode="auto">
            <a:xfrm>
              <a:off x="152400" y="685800"/>
              <a:ext cx="1357313" cy="131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CC00"/>
                  </a:solidFill>
                </a:rPr>
                <a:t>3/5 PHOS</a:t>
              </a:r>
              <a:r>
                <a:rPr lang="en-US" dirty="0"/>
                <a:t> 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7/18 TRD</a:t>
              </a:r>
              <a:r>
                <a:rPr lang="en-US" dirty="0"/>
                <a:t> 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18/18 TOF</a:t>
              </a:r>
            </a:p>
            <a:p>
              <a:r>
                <a:rPr lang="en-US" dirty="0">
                  <a:solidFill>
                    <a:srgbClr val="FFC000"/>
                  </a:solidFill>
                </a:rPr>
                <a:t>7/7 HMPID</a:t>
              </a:r>
              <a:endParaRPr lang="en-US" dirty="0">
                <a:solidFill>
                  <a:srgbClr val="0070C0"/>
                </a:solidFill>
              </a:endParaRPr>
            </a:p>
            <a:p>
              <a:r>
                <a:rPr lang="en-US" dirty="0"/>
                <a:t>4/10 EMCAL</a:t>
              </a:r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 rot="2340592">
              <a:off x="5776913" y="1568450"/>
              <a:ext cx="696912" cy="20002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 rot="3561200">
              <a:off x="6391276" y="2232025"/>
              <a:ext cx="698500" cy="20002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33" name="Rectangle 31"/>
            <p:cNvSpPr>
              <a:spLocks noChangeArrowheads="1"/>
            </p:cNvSpPr>
            <p:nvPr/>
          </p:nvSpPr>
          <p:spPr bwMode="auto">
            <a:xfrm rot="4771778">
              <a:off x="6671469" y="3080544"/>
              <a:ext cx="696913" cy="20002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34" name="Rectangle 5"/>
            <p:cNvSpPr>
              <a:spLocks noChangeArrowheads="1"/>
            </p:cNvSpPr>
            <p:nvPr/>
          </p:nvSpPr>
          <p:spPr bwMode="auto">
            <a:xfrm rot="20382596">
              <a:off x="4978400" y="5930900"/>
              <a:ext cx="609600" cy="228600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35" name="Rectangle 5"/>
            <p:cNvSpPr>
              <a:spLocks noChangeArrowheads="1"/>
            </p:cNvSpPr>
            <p:nvPr/>
          </p:nvSpPr>
          <p:spPr bwMode="auto">
            <a:xfrm rot="19255871">
              <a:off x="5715000" y="5480050"/>
              <a:ext cx="609600" cy="228600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36" name="AutoShape 3"/>
            <p:cNvSpPr>
              <a:spLocks noChangeArrowheads="1"/>
            </p:cNvSpPr>
            <p:nvPr/>
          </p:nvSpPr>
          <p:spPr bwMode="auto">
            <a:xfrm rot="18168406">
              <a:off x="2667000" y="2667000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37" name="Rectangle 31"/>
            <p:cNvSpPr>
              <a:spLocks noChangeArrowheads="1"/>
            </p:cNvSpPr>
            <p:nvPr/>
          </p:nvSpPr>
          <p:spPr bwMode="auto">
            <a:xfrm>
              <a:off x="3935413" y="1187450"/>
              <a:ext cx="823912" cy="200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38" name="AutoShape 24"/>
            <p:cNvSpPr>
              <a:spLocks noChangeArrowheads="1"/>
            </p:cNvSpPr>
            <p:nvPr/>
          </p:nvSpPr>
          <p:spPr bwMode="auto">
            <a:xfrm rot="3578164">
              <a:off x="5486400" y="2717800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39" name="Text Box 37"/>
            <p:cNvSpPr txBox="1">
              <a:spLocks noChangeArrowheads="1"/>
            </p:cNvSpPr>
            <p:nvPr/>
          </p:nvSpPr>
          <p:spPr bwMode="auto">
            <a:xfrm>
              <a:off x="5857875" y="3273425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0</a:t>
              </a:r>
            </a:p>
          </p:txBody>
        </p:sp>
        <p:sp>
          <p:nvSpPr>
            <p:cNvPr id="40" name="Text Box 38"/>
            <p:cNvSpPr txBox="1">
              <a:spLocks noChangeArrowheads="1"/>
            </p:cNvSpPr>
            <p:nvPr/>
          </p:nvSpPr>
          <p:spPr bwMode="auto">
            <a:xfrm>
              <a:off x="5597525" y="2690813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</a:t>
              </a:r>
            </a:p>
          </p:txBody>
        </p:sp>
        <p:sp>
          <p:nvSpPr>
            <p:cNvPr id="41" name="Text Box 39"/>
            <p:cNvSpPr txBox="1">
              <a:spLocks noChangeArrowheads="1"/>
            </p:cNvSpPr>
            <p:nvPr/>
          </p:nvSpPr>
          <p:spPr bwMode="auto">
            <a:xfrm>
              <a:off x="5224463" y="2214563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2</a:t>
              </a:r>
            </a:p>
          </p:txBody>
        </p:sp>
        <p:sp>
          <p:nvSpPr>
            <p:cNvPr id="42" name="Text Box 40"/>
            <p:cNvSpPr txBox="1">
              <a:spLocks noChangeArrowheads="1"/>
            </p:cNvSpPr>
            <p:nvPr/>
          </p:nvSpPr>
          <p:spPr bwMode="auto">
            <a:xfrm>
              <a:off x="4746625" y="1944688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3</a:t>
              </a:r>
            </a:p>
          </p:txBody>
        </p:sp>
        <p:sp>
          <p:nvSpPr>
            <p:cNvPr id="43" name="Text Box 41"/>
            <p:cNvSpPr txBox="1">
              <a:spLocks noChangeArrowheads="1"/>
            </p:cNvSpPr>
            <p:nvPr/>
          </p:nvSpPr>
          <p:spPr bwMode="auto">
            <a:xfrm>
              <a:off x="4192588" y="1827213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4</a:t>
              </a:r>
            </a:p>
          </p:txBody>
        </p:sp>
        <p:sp>
          <p:nvSpPr>
            <p:cNvPr id="44" name="Text Box 42"/>
            <p:cNvSpPr txBox="1">
              <a:spLocks noChangeArrowheads="1"/>
            </p:cNvSpPr>
            <p:nvPr/>
          </p:nvSpPr>
          <p:spPr bwMode="auto">
            <a:xfrm>
              <a:off x="3600450" y="1917700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5</a:t>
              </a:r>
            </a:p>
          </p:txBody>
        </p:sp>
        <p:sp>
          <p:nvSpPr>
            <p:cNvPr id="45" name="Text Box 43"/>
            <p:cNvSpPr txBox="1">
              <a:spLocks noChangeArrowheads="1"/>
            </p:cNvSpPr>
            <p:nvPr/>
          </p:nvSpPr>
          <p:spPr bwMode="auto">
            <a:xfrm>
              <a:off x="3098800" y="2212975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6</a:t>
              </a:r>
            </a:p>
          </p:txBody>
        </p:sp>
        <p:sp>
          <p:nvSpPr>
            <p:cNvPr id="46" name="Text Box 44"/>
            <p:cNvSpPr txBox="1">
              <a:spLocks noChangeArrowheads="1"/>
            </p:cNvSpPr>
            <p:nvPr/>
          </p:nvSpPr>
          <p:spPr bwMode="auto">
            <a:xfrm>
              <a:off x="2749550" y="2625725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7</a:t>
              </a:r>
            </a:p>
          </p:txBody>
        </p:sp>
        <p:sp>
          <p:nvSpPr>
            <p:cNvPr id="47" name="Text Box 45"/>
            <p:cNvSpPr txBox="1">
              <a:spLocks noChangeArrowheads="1"/>
            </p:cNvSpPr>
            <p:nvPr/>
          </p:nvSpPr>
          <p:spPr bwMode="auto">
            <a:xfrm>
              <a:off x="2517775" y="3759200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9</a:t>
              </a:r>
            </a:p>
          </p:txBody>
        </p:sp>
        <p:sp>
          <p:nvSpPr>
            <p:cNvPr id="48" name="Text Box 46"/>
            <p:cNvSpPr txBox="1">
              <a:spLocks noChangeArrowheads="1"/>
            </p:cNvSpPr>
            <p:nvPr/>
          </p:nvSpPr>
          <p:spPr bwMode="auto">
            <a:xfrm>
              <a:off x="2493963" y="3206750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8</a:t>
              </a:r>
            </a:p>
          </p:txBody>
        </p:sp>
        <p:sp>
          <p:nvSpPr>
            <p:cNvPr id="49" name="Text Box 47"/>
            <p:cNvSpPr txBox="1">
              <a:spLocks noChangeArrowheads="1"/>
            </p:cNvSpPr>
            <p:nvPr/>
          </p:nvSpPr>
          <p:spPr bwMode="auto">
            <a:xfrm>
              <a:off x="3059113" y="4824413"/>
              <a:ext cx="438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11</a:t>
              </a:r>
            </a:p>
          </p:txBody>
        </p:sp>
        <p:sp>
          <p:nvSpPr>
            <p:cNvPr id="50" name="Text Box 48"/>
            <p:cNvSpPr txBox="1">
              <a:spLocks noChangeArrowheads="1"/>
            </p:cNvSpPr>
            <p:nvPr/>
          </p:nvSpPr>
          <p:spPr bwMode="auto">
            <a:xfrm>
              <a:off x="3495675" y="5081588"/>
              <a:ext cx="438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12</a:t>
              </a:r>
            </a:p>
          </p:txBody>
        </p:sp>
        <p:sp>
          <p:nvSpPr>
            <p:cNvPr id="51" name="Text Box 49"/>
            <p:cNvSpPr txBox="1">
              <a:spLocks noChangeArrowheads="1"/>
            </p:cNvSpPr>
            <p:nvPr/>
          </p:nvSpPr>
          <p:spPr bwMode="auto">
            <a:xfrm>
              <a:off x="4127500" y="5159375"/>
              <a:ext cx="438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13</a:t>
              </a:r>
            </a:p>
          </p:txBody>
        </p:sp>
        <p:sp>
          <p:nvSpPr>
            <p:cNvPr id="52" name="Text Box 50"/>
            <p:cNvSpPr txBox="1">
              <a:spLocks noChangeArrowheads="1"/>
            </p:cNvSpPr>
            <p:nvPr/>
          </p:nvSpPr>
          <p:spPr bwMode="auto">
            <a:xfrm>
              <a:off x="4657725" y="5068888"/>
              <a:ext cx="438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14</a:t>
              </a:r>
            </a:p>
          </p:txBody>
        </p:sp>
        <p:sp>
          <p:nvSpPr>
            <p:cNvPr id="53" name="Text Box 51"/>
            <p:cNvSpPr txBox="1">
              <a:spLocks noChangeArrowheads="1"/>
            </p:cNvSpPr>
            <p:nvPr/>
          </p:nvSpPr>
          <p:spPr bwMode="auto">
            <a:xfrm>
              <a:off x="5195888" y="4760913"/>
              <a:ext cx="438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15</a:t>
              </a:r>
            </a:p>
          </p:txBody>
        </p:sp>
        <p:sp>
          <p:nvSpPr>
            <p:cNvPr id="54" name="Text Box 52"/>
            <p:cNvSpPr txBox="1">
              <a:spLocks noChangeArrowheads="1"/>
            </p:cNvSpPr>
            <p:nvPr/>
          </p:nvSpPr>
          <p:spPr bwMode="auto">
            <a:xfrm>
              <a:off x="5788025" y="3832225"/>
              <a:ext cx="438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17</a:t>
              </a:r>
            </a:p>
          </p:txBody>
        </p:sp>
        <p:sp>
          <p:nvSpPr>
            <p:cNvPr id="55" name="Text Box 53"/>
            <p:cNvSpPr txBox="1">
              <a:spLocks noChangeArrowheads="1"/>
            </p:cNvSpPr>
            <p:nvPr/>
          </p:nvSpPr>
          <p:spPr bwMode="auto">
            <a:xfrm>
              <a:off x="2557463" y="5443538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0</a:t>
              </a:r>
            </a:p>
          </p:txBody>
        </p:sp>
        <p:sp>
          <p:nvSpPr>
            <p:cNvPr id="56" name="Text Box 54"/>
            <p:cNvSpPr txBox="1">
              <a:spLocks noChangeArrowheads="1"/>
            </p:cNvSpPr>
            <p:nvPr/>
          </p:nvSpPr>
          <p:spPr bwMode="auto">
            <a:xfrm>
              <a:off x="3238500" y="5857875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</a:t>
              </a:r>
            </a:p>
          </p:txBody>
        </p:sp>
        <p:sp>
          <p:nvSpPr>
            <p:cNvPr id="57" name="Text Box 55"/>
            <p:cNvSpPr txBox="1">
              <a:spLocks noChangeArrowheads="1"/>
            </p:cNvSpPr>
            <p:nvPr/>
          </p:nvSpPr>
          <p:spPr bwMode="auto">
            <a:xfrm>
              <a:off x="4191000" y="6022975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2</a:t>
              </a:r>
            </a:p>
          </p:txBody>
        </p:sp>
        <p:sp>
          <p:nvSpPr>
            <p:cNvPr id="58" name="Text Box 56"/>
            <p:cNvSpPr txBox="1">
              <a:spLocks noChangeArrowheads="1"/>
            </p:cNvSpPr>
            <p:nvPr/>
          </p:nvSpPr>
          <p:spPr bwMode="auto">
            <a:xfrm>
              <a:off x="5094288" y="5856288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3</a:t>
              </a:r>
            </a:p>
          </p:txBody>
        </p:sp>
        <p:sp>
          <p:nvSpPr>
            <p:cNvPr id="59" name="Text Box 57"/>
            <p:cNvSpPr txBox="1">
              <a:spLocks noChangeArrowheads="1"/>
            </p:cNvSpPr>
            <p:nvPr/>
          </p:nvSpPr>
          <p:spPr bwMode="auto">
            <a:xfrm>
              <a:off x="5827713" y="5405438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4</a:t>
              </a:r>
            </a:p>
          </p:txBody>
        </p:sp>
        <p:sp>
          <p:nvSpPr>
            <p:cNvPr id="60" name="AutoShape 16"/>
            <p:cNvSpPr>
              <a:spLocks noChangeArrowheads="1"/>
            </p:cNvSpPr>
            <p:nvPr/>
          </p:nvSpPr>
          <p:spPr bwMode="auto">
            <a:xfrm rot="14219837">
              <a:off x="2657475" y="4360863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61" name="Text Box 59"/>
            <p:cNvSpPr txBox="1">
              <a:spLocks noChangeArrowheads="1"/>
            </p:cNvSpPr>
            <p:nvPr/>
          </p:nvSpPr>
          <p:spPr bwMode="auto">
            <a:xfrm>
              <a:off x="2681288" y="4346575"/>
              <a:ext cx="438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10</a:t>
              </a:r>
            </a:p>
          </p:txBody>
        </p:sp>
        <p:sp>
          <p:nvSpPr>
            <p:cNvPr id="62" name="Rectangle 31"/>
            <p:cNvSpPr>
              <a:spLocks noChangeArrowheads="1"/>
            </p:cNvSpPr>
            <p:nvPr/>
          </p:nvSpPr>
          <p:spPr bwMode="auto">
            <a:xfrm rot="20494878">
              <a:off x="3068638" y="1323975"/>
              <a:ext cx="823912" cy="200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en-GB" sz="1800" b="0"/>
            </a:p>
          </p:txBody>
        </p:sp>
        <p:sp>
          <p:nvSpPr>
            <p:cNvPr id="63" name="Text Box 63"/>
            <p:cNvSpPr txBox="1">
              <a:spLocks noChangeArrowheads="1"/>
            </p:cNvSpPr>
            <p:nvPr/>
          </p:nvSpPr>
          <p:spPr bwMode="auto">
            <a:xfrm>
              <a:off x="5564188" y="4354513"/>
              <a:ext cx="438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16</a:t>
              </a:r>
            </a:p>
          </p:txBody>
        </p:sp>
        <p:sp>
          <p:nvSpPr>
            <p:cNvPr id="64" name="Text Box 64"/>
            <p:cNvSpPr txBox="1">
              <a:spLocks noChangeArrowheads="1"/>
            </p:cNvSpPr>
            <p:nvPr/>
          </p:nvSpPr>
          <p:spPr bwMode="auto">
            <a:xfrm>
              <a:off x="3173413" y="1012825"/>
              <a:ext cx="4095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2x</a:t>
              </a:r>
              <a:endParaRPr lang="da-DK"/>
            </a:p>
          </p:txBody>
        </p:sp>
        <p:sp>
          <p:nvSpPr>
            <p:cNvPr id="65" name="Text Box 65"/>
            <p:cNvSpPr txBox="1">
              <a:spLocks noChangeArrowheads="1"/>
            </p:cNvSpPr>
            <p:nvPr/>
          </p:nvSpPr>
          <p:spPr bwMode="auto">
            <a:xfrm>
              <a:off x="4103688" y="849313"/>
              <a:ext cx="4095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2x</a:t>
              </a:r>
              <a:endParaRPr lang="da-DK"/>
            </a:p>
          </p:txBody>
        </p:sp>
      </p:grpSp>
      <p:sp>
        <p:nvSpPr>
          <p:cNvPr id="66" name="Slide Number Placeholder 6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67" name="Rectangle 66"/>
          <p:cNvSpPr/>
          <p:nvPr/>
        </p:nvSpPr>
        <p:spPr>
          <a:xfrm>
            <a:off x="5535613" y="0"/>
            <a:ext cx="3629025" cy="21190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b="1" dirty="0" smtClean="0"/>
              <a:t>Installation next Dec. 7-Feb 4 break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– 6 EMCAL </a:t>
            </a:r>
            <a:r>
              <a:rPr lang="en-US" dirty="0" err="1" smtClean="0"/>
              <a:t>supermodules</a:t>
            </a:r>
            <a:r>
              <a:rPr lang="en-US" dirty="0" smtClean="0"/>
              <a:t> </a:t>
            </a:r>
            <a:br>
              <a:rPr lang="en-US" dirty="0" smtClean="0"/>
            </a:br>
            <a:r>
              <a:rPr lang="en-US" dirty="0" smtClean="0"/>
              <a:t>(complete EMCAL)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– 3 TRD modules (10 out of 18) [factor 2 increase in J/ψ trigger acceptance]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        – TRD completed in 2012</a:t>
            </a:r>
          </a:p>
          <a:p>
            <a:pPr lvl="1">
              <a:lnSpc>
                <a:spcPct val="90000"/>
              </a:lnSpc>
            </a:pPr>
            <a:r>
              <a:rPr lang="en-US" dirty="0" smtClean="0"/>
              <a:t>         – PHOS 4</a:t>
            </a:r>
            <a:r>
              <a:rPr lang="en-US" baseline="30000" dirty="0" smtClean="0"/>
              <a:t>th</a:t>
            </a:r>
            <a:r>
              <a:rPr lang="en-US" dirty="0" smtClean="0"/>
              <a:t> module in 2012 </a:t>
            </a:r>
          </a:p>
        </p:txBody>
      </p:sp>
      <p:sp>
        <p:nvSpPr>
          <p:cNvPr id="69" name="Text Box 48"/>
          <p:cNvSpPr txBox="1">
            <a:spLocks noChangeArrowheads="1"/>
          </p:cNvSpPr>
          <p:nvPr/>
        </p:nvSpPr>
        <p:spPr bwMode="auto">
          <a:xfrm>
            <a:off x="3995737" y="3592072"/>
            <a:ext cx="460375" cy="2841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ITS</a:t>
            </a:r>
          </a:p>
        </p:txBody>
      </p:sp>
      <p:sp>
        <p:nvSpPr>
          <p:cNvPr id="70" name="Text Box 49"/>
          <p:cNvSpPr txBox="1">
            <a:spLocks noChangeArrowheads="1"/>
          </p:cNvSpPr>
          <p:nvPr/>
        </p:nvSpPr>
        <p:spPr bwMode="auto">
          <a:xfrm>
            <a:off x="3814008" y="2654747"/>
            <a:ext cx="539750" cy="2841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TPC</a:t>
            </a:r>
          </a:p>
        </p:txBody>
      </p:sp>
      <p:sp>
        <p:nvSpPr>
          <p:cNvPr id="71" name="Text Box 50"/>
          <p:cNvSpPr txBox="1">
            <a:spLocks noChangeArrowheads="1"/>
          </p:cNvSpPr>
          <p:nvPr/>
        </p:nvSpPr>
        <p:spPr bwMode="auto">
          <a:xfrm>
            <a:off x="2793406" y="2370585"/>
            <a:ext cx="549275" cy="2841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TRD</a:t>
            </a:r>
          </a:p>
        </p:txBody>
      </p:sp>
      <p:sp>
        <p:nvSpPr>
          <p:cNvPr id="72" name="Text Box 51"/>
          <p:cNvSpPr txBox="1">
            <a:spLocks noChangeArrowheads="1"/>
          </p:cNvSpPr>
          <p:nvPr/>
        </p:nvSpPr>
        <p:spPr bwMode="auto">
          <a:xfrm>
            <a:off x="4557712" y="1585580"/>
            <a:ext cx="538163" cy="2841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400" b="1">
                <a:solidFill>
                  <a:schemeClr val="tx1"/>
                </a:solidFill>
              </a:rPr>
              <a:t>TOF</a:t>
            </a:r>
          </a:p>
        </p:txBody>
      </p:sp>
      <p:sp>
        <p:nvSpPr>
          <p:cNvPr id="74" name="Text Box 53"/>
          <p:cNvSpPr txBox="1">
            <a:spLocks noChangeArrowheads="1"/>
          </p:cNvSpPr>
          <p:nvPr/>
        </p:nvSpPr>
        <p:spPr bwMode="auto">
          <a:xfrm>
            <a:off x="3214072" y="6000750"/>
            <a:ext cx="688975" cy="2841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PHOS</a:t>
            </a:r>
          </a:p>
        </p:txBody>
      </p:sp>
      <p:sp>
        <p:nvSpPr>
          <p:cNvPr id="75" name="Text Box 54"/>
          <p:cNvSpPr txBox="1">
            <a:spLocks noChangeArrowheads="1"/>
          </p:cNvSpPr>
          <p:nvPr/>
        </p:nvSpPr>
        <p:spPr bwMode="auto">
          <a:xfrm>
            <a:off x="6802978" y="2228503"/>
            <a:ext cx="757238" cy="2841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HMPID</a:t>
            </a:r>
          </a:p>
        </p:txBody>
      </p:sp>
      <p:sp>
        <p:nvSpPr>
          <p:cNvPr id="76" name="Text Box 55"/>
          <p:cNvSpPr txBox="1">
            <a:spLocks noChangeArrowheads="1"/>
          </p:cNvSpPr>
          <p:nvPr/>
        </p:nvSpPr>
        <p:spPr bwMode="auto">
          <a:xfrm>
            <a:off x="6948746" y="5311150"/>
            <a:ext cx="1058862" cy="284162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L3 Magnet</a:t>
            </a:r>
          </a:p>
        </p:txBody>
      </p:sp>
      <p:sp>
        <p:nvSpPr>
          <p:cNvPr id="68" name="Text Box 45"/>
          <p:cNvSpPr txBox="1">
            <a:spLocks noChangeArrowheads="1"/>
          </p:cNvSpPr>
          <p:nvPr/>
        </p:nvSpPr>
        <p:spPr bwMode="auto">
          <a:xfrm>
            <a:off x="43460" y="452865"/>
            <a:ext cx="2732865" cy="1692771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non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b="1" u="sng" dirty="0" smtClean="0">
                <a:solidFill>
                  <a:srgbClr val="0033CC"/>
                </a:solidFill>
              </a:rPr>
              <a:t>ALICE detector complete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b="1" u="sng" dirty="0" smtClean="0">
                <a:solidFill>
                  <a:srgbClr val="0033CC"/>
                </a:solidFill>
              </a:rPr>
              <a:t>Except for:</a:t>
            </a:r>
            <a:r>
              <a:rPr lang="en-US" sz="1800" b="1" dirty="0" smtClean="0">
                <a:solidFill>
                  <a:srgbClr val="FF00FF"/>
                </a:solidFill>
              </a:rPr>
              <a:t> </a:t>
            </a:r>
            <a:r>
              <a:rPr lang="en-US" sz="1800" b="1" dirty="0" smtClean="0">
                <a:solidFill>
                  <a:schemeClr val="tx1"/>
                </a:solidFill>
              </a:rPr>
              <a:t> </a:t>
            </a:r>
            <a:endParaRPr lang="en-US" sz="1800" b="1" dirty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b="1" dirty="0">
                <a:solidFill>
                  <a:srgbClr val="FF00FF"/>
                </a:solidFill>
              </a:rPr>
              <a:t>4/10 </a:t>
            </a:r>
            <a:r>
              <a:rPr lang="en-US" sz="1800" b="1" dirty="0">
                <a:solidFill>
                  <a:schemeClr val="tx1"/>
                </a:solidFill>
              </a:rPr>
              <a:t>EMCAL*</a:t>
            </a:r>
            <a:r>
              <a:rPr lang="en-US" sz="1800" b="1" dirty="0">
                <a:solidFill>
                  <a:srgbClr val="FF00FF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(approved 2009)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b="1" dirty="0">
                <a:solidFill>
                  <a:srgbClr val="FF00FF"/>
                </a:solidFill>
              </a:rPr>
              <a:t>7/18 </a:t>
            </a:r>
            <a:r>
              <a:rPr lang="en-US" sz="1800" b="1" dirty="0">
                <a:solidFill>
                  <a:schemeClr val="tx1"/>
                </a:solidFill>
              </a:rPr>
              <a:t>TRD*</a:t>
            </a:r>
            <a:r>
              <a:rPr lang="en-US" sz="1800" b="1" dirty="0">
                <a:solidFill>
                  <a:srgbClr val="FF00FF"/>
                </a:solidFill>
              </a:rPr>
              <a:t> </a:t>
            </a:r>
            <a:r>
              <a:rPr lang="en-US" sz="1400" dirty="0">
                <a:solidFill>
                  <a:schemeClr val="tx1"/>
                </a:solidFill>
              </a:rPr>
              <a:t> (approved 2002)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1800" b="1" dirty="0">
                <a:solidFill>
                  <a:srgbClr val="FF00FF"/>
                </a:solidFill>
              </a:rPr>
              <a:t>3/5 </a:t>
            </a:r>
            <a:r>
              <a:rPr lang="en-US" sz="1800" b="1" dirty="0">
                <a:solidFill>
                  <a:schemeClr val="tx1"/>
                </a:solidFill>
              </a:rPr>
              <a:t>PHOS</a:t>
            </a:r>
            <a:r>
              <a:rPr lang="en-US" sz="1400" dirty="0">
                <a:solidFill>
                  <a:schemeClr val="tx1"/>
                </a:solidFill>
              </a:rPr>
              <a:t> (funding</a:t>
            </a:r>
            <a:r>
              <a:rPr lang="en-US" sz="1400" dirty="0" smtClean="0">
                <a:solidFill>
                  <a:schemeClr val="tx1"/>
                </a:solidFill>
              </a:rPr>
              <a:t>)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73" name="Text Box 52"/>
          <p:cNvSpPr txBox="1">
            <a:spLocks noChangeArrowheads="1"/>
          </p:cNvSpPr>
          <p:nvPr/>
        </p:nvSpPr>
        <p:spPr bwMode="auto">
          <a:xfrm>
            <a:off x="3409950" y="914774"/>
            <a:ext cx="815975" cy="284163"/>
          </a:xfrm>
          <a:prstGeom prst="rect">
            <a:avLst/>
          </a:prstGeom>
          <a:solidFill>
            <a:srgbClr val="FFFF99"/>
          </a:solidFill>
          <a:ln w="9525">
            <a:noFill/>
            <a:miter lim="800000"/>
            <a:headEnd/>
            <a:tailEnd/>
          </a:ln>
          <a:effectLst/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r>
              <a:rPr lang="en-US" sz="1400" b="1" dirty="0">
                <a:solidFill>
                  <a:schemeClr val="tx1"/>
                </a:solidFill>
              </a:rPr>
              <a:t>EMCAL</a:t>
            </a:r>
          </a:p>
        </p:txBody>
      </p:sp>
      <p:sp>
        <p:nvSpPr>
          <p:cNvPr id="77" name="Footer Placehold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" name="Group 22"/>
          <p:cNvGrpSpPr/>
          <p:nvPr/>
        </p:nvGrpSpPr>
        <p:grpSpPr>
          <a:xfrm>
            <a:off x="3143846" y="4029076"/>
            <a:ext cx="2986562" cy="2590800"/>
            <a:chOff x="2847501" y="4130675"/>
            <a:chExt cx="2986562" cy="2727325"/>
          </a:xfrm>
        </p:grpSpPr>
        <p:pic>
          <p:nvPicPr>
            <p:cNvPr id="17" name="Picture 2" descr="https://twiki.cern.ch/twiki/pub/ALICE/Performance/PWG3-D2H-016-DstoKKpi_PIDtoftpc_140MPt3to5_MassFit_20100816.gif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2847501" y="4130675"/>
              <a:ext cx="2986562" cy="2727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Text Box 10"/>
            <p:cNvSpPr txBox="1">
              <a:spLocks noChangeArrowheads="1"/>
            </p:cNvSpPr>
            <p:nvPr/>
          </p:nvSpPr>
          <p:spPr bwMode="auto">
            <a:xfrm>
              <a:off x="3321568" y="4392038"/>
              <a:ext cx="2162183" cy="346891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pPr eaLnBrk="0" hangingPunct="0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</a:pPr>
              <a:r>
                <a:rPr lang="en-US" sz="1800" dirty="0">
                  <a:solidFill>
                    <a:srgbClr val="0000FF"/>
                  </a:solidFill>
                </a:rPr>
                <a:t> </a:t>
              </a:r>
              <a:r>
                <a:rPr lang="en-US" sz="1800" dirty="0" smtClean="0">
                  <a:solidFill>
                    <a:srgbClr val="0000FF"/>
                  </a:solidFill>
                </a:rPr>
                <a:t>D</a:t>
              </a:r>
              <a:r>
                <a:rPr lang="en-US" sz="1800" baseline="-25000" dirty="0" smtClean="0">
                  <a:solidFill>
                    <a:srgbClr val="0000FF"/>
                  </a:solidFill>
                </a:rPr>
                <a:t>s</a:t>
              </a:r>
              <a:r>
                <a:rPr lang="en-US" sz="1800" baseline="30000" dirty="0" smtClean="0">
                  <a:solidFill>
                    <a:srgbClr val="0000FF"/>
                  </a:solidFill>
                </a:rPr>
                <a:t>+</a:t>
              </a:r>
              <a:r>
                <a:rPr lang="en-US" sz="1800" dirty="0" smtClean="0">
                  <a:solidFill>
                    <a:srgbClr val="0000FF"/>
                  </a:solidFill>
                </a:rPr>
                <a:t>→ </a:t>
              </a:r>
              <a:r>
                <a:rPr lang="en-US" sz="1800" dirty="0" err="1" smtClean="0">
                  <a:solidFill>
                    <a:srgbClr val="0000FF"/>
                  </a:solidFill>
                </a:rPr>
                <a:t>Φπ</a:t>
              </a:r>
              <a:r>
                <a:rPr lang="en-US" baseline="30000" dirty="0" smtClean="0">
                  <a:solidFill>
                    <a:srgbClr val="0000FF"/>
                  </a:solidFill>
                </a:rPr>
                <a:t>+</a:t>
              </a:r>
              <a:r>
                <a:rPr lang="en-US" dirty="0" smtClean="0">
                  <a:solidFill>
                    <a:srgbClr val="0000FF"/>
                  </a:solidFill>
                </a:rPr>
                <a:t>→ </a:t>
              </a:r>
              <a:r>
                <a:rPr lang="en-US" sz="1800" dirty="0" smtClean="0">
                  <a:solidFill>
                    <a:srgbClr val="0000FF"/>
                  </a:solidFill>
                  <a:latin typeface="Symbol" pitchFamily="-65" charset="2"/>
                </a:rPr>
                <a:t>K</a:t>
              </a:r>
              <a:r>
                <a:rPr lang="en-US" sz="1800" baseline="30000" dirty="0" smtClean="0">
                  <a:solidFill>
                    <a:srgbClr val="0000FF"/>
                  </a:solidFill>
                  <a:latin typeface="Symbol" pitchFamily="-65" charset="2"/>
                </a:rPr>
                <a:t>+</a:t>
              </a:r>
              <a:r>
                <a:rPr lang="en-US" sz="1800" dirty="0" smtClean="0">
                  <a:solidFill>
                    <a:srgbClr val="0000FF"/>
                  </a:solidFill>
                  <a:latin typeface="Symbol" pitchFamily="-65" charset="2"/>
                </a:rPr>
                <a:t>K</a:t>
              </a:r>
              <a:r>
                <a:rPr lang="en-US" sz="1800" baseline="30000" dirty="0" smtClean="0">
                  <a:solidFill>
                    <a:srgbClr val="0000FF"/>
                  </a:solidFill>
                  <a:latin typeface="Symbol" pitchFamily="-65" charset="2"/>
                </a:rPr>
                <a:t>–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pitchFamily="-65" charset="2"/>
                </a:rPr>
                <a:t>p</a:t>
              </a:r>
              <a:r>
                <a:rPr lang="en-US" baseline="30000" dirty="0" smtClean="0">
                  <a:solidFill>
                    <a:srgbClr val="0000FF"/>
                  </a:solidFill>
                  <a:latin typeface="Symbol" pitchFamily="-65" charset="2"/>
                </a:rPr>
                <a:t>+</a:t>
              </a:r>
              <a:r>
                <a:rPr lang="en-US" sz="800" dirty="0" smtClean="0">
                  <a:solidFill>
                    <a:srgbClr val="0000FF"/>
                  </a:solidFill>
                  <a:latin typeface="Symbol" pitchFamily="-65" charset="2"/>
                </a:rPr>
                <a:t> </a:t>
              </a:r>
              <a:endParaRPr lang="en-US" sz="800" dirty="0">
                <a:solidFill>
                  <a:srgbClr val="0000FF"/>
                </a:solidFill>
                <a:latin typeface="Symbol" pitchFamily="-65" charset="2"/>
              </a:endParaRPr>
            </a:p>
          </p:txBody>
        </p:sp>
      </p:grpSp>
      <p:sp>
        <p:nvSpPr>
          <p:cNvPr id="15" name="Title 1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40</a:t>
            </a:fld>
            <a:endParaRPr lang="en-GB"/>
          </a:p>
        </p:txBody>
      </p:sp>
      <p:pic>
        <p:nvPicPr>
          <p:cNvPr id="5" name="Picture 3" descr="D0Kpi"/>
          <p:cNvPicPr>
            <a:picLocks noChangeAspect="1" noChangeArrowheads="1"/>
          </p:cNvPicPr>
          <p:nvPr/>
        </p:nvPicPr>
        <p:blipFill>
          <a:blip r:embed="rId3"/>
          <a:srcRect t="1721" r="6963"/>
          <a:stretch>
            <a:fillRect/>
          </a:stretch>
        </p:blipFill>
        <p:spPr bwMode="auto">
          <a:xfrm>
            <a:off x="0" y="465138"/>
            <a:ext cx="3614738" cy="3035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5"/>
          <p:cNvGrpSpPr>
            <a:grpSpLocks/>
          </p:cNvGrpSpPr>
          <p:nvPr/>
        </p:nvGrpSpPr>
        <p:grpSpPr bwMode="auto">
          <a:xfrm>
            <a:off x="5576888" y="458788"/>
            <a:ext cx="3567112" cy="3198812"/>
            <a:chOff x="3513" y="393"/>
            <a:chExt cx="2247" cy="2015"/>
          </a:xfrm>
        </p:grpSpPr>
        <p:pic>
          <p:nvPicPr>
            <p:cNvPr id="7" name="Picture 6" descr="D0K3pi"/>
            <p:cNvPicPr>
              <a:picLocks noChangeAspect="1" noChangeArrowheads="1"/>
            </p:cNvPicPr>
            <p:nvPr/>
          </p:nvPicPr>
          <p:blipFill>
            <a:blip r:embed="rId4"/>
            <a:srcRect l="941" t="2379" r="7021" b="763"/>
            <a:stretch>
              <a:fillRect/>
            </a:stretch>
          </p:blipFill>
          <p:spPr bwMode="auto">
            <a:xfrm>
              <a:off x="3513" y="393"/>
              <a:ext cx="2247" cy="20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8" name="Text Box 7"/>
            <p:cNvSpPr txBox="1">
              <a:spLocks noChangeArrowheads="1"/>
            </p:cNvSpPr>
            <p:nvPr/>
          </p:nvSpPr>
          <p:spPr bwMode="auto">
            <a:xfrm>
              <a:off x="3783" y="577"/>
              <a:ext cx="982" cy="214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pitchFamily="-65" charset="2"/>
                <a:buNone/>
              </a:pPr>
              <a:r>
                <a:rPr lang="en-US" sz="1800" dirty="0">
                  <a:solidFill>
                    <a:srgbClr val="0000FF"/>
                  </a:solidFill>
                </a:rPr>
                <a:t> D</a:t>
              </a:r>
              <a:r>
                <a:rPr lang="en-US" sz="1800" baseline="30000" dirty="0">
                  <a:solidFill>
                    <a:srgbClr val="0000FF"/>
                  </a:solidFill>
                </a:rPr>
                <a:t>0</a:t>
              </a:r>
              <a:r>
                <a:rPr lang="en-US" sz="1800" dirty="0">
                  <a:solidFill>
                    <a:srgbClr val="0000FF"/>
                  </a:solidFill>
                </a:rPr>
                <a:t>→ </a:t>
              </a:r>
              <a:r>
                <a:rPr lang="en-US" sz="1800" dirty="0">
                  <a:solidFill>
                    <a:srgbClr val="0000FF"/>
                  </a:solidFill>
                  <a:latin typeface="Symbol" pitchFamily="-65" charset="2"/>
                </a:rPr>
                <a:t>K </a:t>
              </a:r>
              <a:r>
                <a:rPr lang="en-US" sz="1800" dirty="0" err="1">
                  <a:solidFill>
                    <a:srgbClr val="0000FF"/>
                  </a:solidFill>
                  <a:latin typeface="Symbol" pitchFamily="-65" charset="2"/>
                </a:rPr>
                <a:t>p</a:t>
              </a:r>
              <a:r>
                <a:rPr lang="en-US" sz="1800" dirty="0">
                  <a:solidFill>
                    <a:srgbClr val="0000FF"/>
                  </a:solidFill>
                  <a:latin typeface="Symbol" pitchFamily="-65" charset="2"/>
                </a:rPr>
                <a:t> </a:t>
              </a:r>
              <a:r>
                <a:rPr lang="en-US" sz="1800" dirty="0" err="1">
                  <a:solidFill>
                    <a:srgbClr val="0000FF"/>
                  </a:solidFill>
                  <a:latin typeface="Symbol" pitchFamily="-65" charset="2"/>
                </a:rPr>
                <a:t>p</a:t>
              </a:r>
              <a:r>
                <a:rPr lang="en-US" sz="1800" dirty="0">
                  <a:solidFill>
                    <a:srgbClr val="0000FF"/>
                  </a:solidFill>
                  <a:latin typeface="Symbol" pitchFamily="-65" charset="2"/>
                </a:rPr>
                <a:t>  </a:t>
              </a:r>
              <a:r>
                <a:rPr lang="en-US" sz="1800" dirty="0" err="1">
                  <a:solidFill>
                    <a:srgbClr val="0000FF"/>
                  </a:solidFill>
                  <a:latin typeface="Symbol" pitchFamily="-65" charset="2"/>
                </a:rPr>
                <a:t>p</a:t>
              </a:r>
              <a:endParaRPr lang="en-US" sz="1800" dirty="0">
                <a:solidFill>
                  <a:srgbClr val="0000FF"/>
                </a:solidFill>
                <a:latin typeface="Symbol" pitchFamily="-65" charset="2"/>
              </a:endParaRPr>
            </a:p>
          </p:txBody>
        </p:sp>
      </p:grpSp>
      <p:grpSp>
        <p:nvGrpSpPr>
          <p:cNvPr id="6" name="Group 8"/>
          <p:cNvGrpSpPr>
            <a:grpSpLocks/>
          </p:cNvGrpSpPr>
          <p:nvPr/>
        </p:nvGrpSpPr>
        <p:grpSpPr bwMode="auto">
          <a:xfrm>
            <a:off x="0" y="3987800"/>
            <a:ext cx="3217333" cy="3013075"/>
            <a:chOff x="0" y="2373"/>
            <a:chExt cx="2123" cy="1947"/>
          </a:xfrm>
        </p:grpSpPr>
        <p:pic>
          <p:nvPicPr>
            <p:cNvPr id="10" name="Picture 9" descr="D+K2pi"/>
            <p:cNvPicPr>
              <a:picLocks noChangeAspect="1" noChangeArrowheads="1"/>
            </p:cNvPicPr>
            <p:nvPr/>
          </p:nvPicPr>
          <p:blipFill>
            <a:blip r:embed="rId5"/>
            <a:srcRect l="2168" t="1788" r="9209"/>
            <a:stretch>
              <a:fillRect/>
            </a:stretch>
          </p:blipFill>
          <p:spPr bwMode="auto">
            <a:xfrm>
              <a:off x="0" y="2373"/>
              <a:ext cx="2123" cy="194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1" name="Text Box 10"/>
            <p:cNvSpPr txBox="1">
              <a:spLocks noChangeArrowheads="1"/>
            </p:cNvSpPr>
            <p:nvPr/>
          </p:nvSpPr>
          <p:spPr bwMode="auto">
            <a:xfrm>
              <a:off x="202" y="2564"/>
              <a:ext cx="932" cy="318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pitchFamily="-65" charset="2"/>
                <a:buNone/>
              </a:pPr>
              <a:r>
                <a:rPr lang="en-US" sz="1800" dirty="0">
                  <a:solidFill>
                    <a:srgbClr val="0000FF"/>
                  </a:solidFill>
                </a:rPr>
                <a:t> D</a:t>
              </a:r>
              <a:r>
                <a:rPr lang="en-US" sz="1800" baseline="30000" dirty="0">
                  <a:solidFill>
                    <a:srgbClr val="0000FF"/>
                  </a:solidFill>
                </a:rPr>
                <a:t>+</a:t>
              </a:r>
              <a:r>
                <a:rPr lang="en-US" sz="1800" dirty="0">
                  <a:solidFill>
                    <a:srgbClr val="0000FF"/>
                  </a:solidFill>
                </a:rPr>
                <a:t>→ </a:t>
              </a:r>
              <a:r>
                <a:rPr lang="en-US" sz="1800" dirty="0">
                  <a:solidFill>
                    <a:srgbClr val="0000FF"/>
                  </a:solidFill>
                  <a:latin typeface="Symbol" pitchFamily="-65" charset="2"/>
                </a:rPr>
                <a:t>K </a:t>
              </a:r>
              <a:r>
                <a:rPr lang="en-US" sz="1800" dirty="0" err="1">
                  <a:solidFill>
                    <a:srgbClr val="0000FF"/>
                  </a:solidFill>
                  <a:latin typeface="Symbol" pitchFamily="-65" charset="2"/>
                </a:rPr>
                <a:t>p</a:t>
              </a:r>
              <a:r>
                <a:rPr lang="en-US" sz="1800" dirty="0">
                  <a:solidFill>
                    <a:srgbClr val="0000FF"/>
                  </a:solidFill>
                  <a:latin typeface="Symbol" pitchFamily="-65" charset="2"/>
                </a:rPr>
                <a:t> </a:t>
              </a:r>
              <a:r>
                <a:rPr lang="en-US" sz="1800" dirty="0" err="1" smtClean="0">
                  <a:solidFill>
                    <a:srgbClr val="0000FF"/>
                  </a:solidFill>
                  <a:latin typeface="Symbol" pitchFamily="-65" charset="2"/>
                </a:rPr>
                <a:t>p</a:t>
              </a:r>
              <a:endParaRPr lang="en-US" sz="1800" dirty="0" smtClean="0">
                <a:solidFill>
                  <a:srgbClr val="0000FF"/>
                </a:solidFill>
                <a:latin typeface="Symbol" pitchFamily="-65" charset="2"/>
              </a:endParaRPr>
            </a:p>
            <a:p>
              <a:pPr algn="l" eaLnBrk="0" hangingPunct="0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pitchFamily="-65" charset="2"/>
                <a:buNone/>
              </a:pPr>
              <a:r>
                <a:rPr lang="en-US" sz="800" dirty="0" smtClean="0">
                  <a:solidFill>
                    <a:srgbClr val="0000FF"/>
                  </a:solidFill>
                  <a:latin typeface="Symbol" pitchFamily="-65" charset="2"/>
                </a:rPr>
                <a:t> </a:t>
              </a:r>
              <a:endParaRPr lang="en-US" sz="800" dirty="0">
                <a:solidFill>
                  <a:srgbClr val="0000FF"/>
                </a:solidFill>
                <a:latin typeface="Symbol" pitchFamily="-65" charset="2"/>
              </a:endParaRPr>
            </a:p>
          </p:txBody>
        </p:sp>
      </p:grpSp>
      <p:grpSp>
        <p:nvGrpSpPr>
          <p:cNvPr id="9" name="Group 11"/>
          <p:cNvGrpSpPr>
            <a:grpSpLocks/>
          </p:cNvGrpSpPr>
          <p:nvPr/>
        </p:nvGrpSpPr>
        <p:grpSpPr bwMode="auto">
          <a:xfrm>
            <a:off x="5857875" y="3987800"/>
            <a:ext cx="3286125" cy="2870200"/>
            <a:chOff x="3690" y="2422"/>
            <a:chExt cx="2070" cy="1898"/>
          </a:xfrm>
        </p:grpSpPr>
        <p:pic>
          <p:nvPicPr>
            <p:cNvPr id="13" name="Picture 12" descr="DstarD0pi"/>
            <p:cNvPicPr>
              <a:picLocks noChangeAspect="1" noChangeArrowheads="1"/>
            </p:cNvPicPr>
            <p:nvPr/>
          </p:nvPicPr>
          <p:blipFill>
            <a:blip r:embed="rId6"/>
            <a:srcRect l="1028" t="1408" r="9517"/>
            <a:stretch>
              <a:fillRect/>
            </a:stretch>
          </p:blipFill>
          <p:spPr bwMode="auto">
            <a:xfrm>
              <a:off x="3690" y="2422"/>
              <a:ext cx="2070" cy="189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4" name="Text Box 13"/>
            <p:cNvSpPr txBox="1">
              <a:spLocks noChangeArrowheads="1"/>
            </p:cNvSpPr>
            <p:nvPr/>
          </p:nvSpPr>
          <p:spPr bwMode="auto">
            <a:xfrm>
              <a:off x="3880" y="2646"/>
              <a:ext cx="776" cy="214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pitchFamily="-65" charset="2"/>
                <a:buNone/>
              </a:pPr>
              <a:r>
                <a:rPr lang="en-US" sz="1800">
                  <a:solidFill>
                    <a:srgbClr val="0000FF"/>
                  </a:solidFill>
                </a:rPr>
                <a:t> D</a:t>
              </a:r>
              <a:r>
                <a:rPr lang="en-US" sz="1800" baseline="30000">
                  <a:solidFill>
                    <a:srgbClr val="0000FF"/>
                  </a:solidFill>
                </a:rPr>
                <a:t>*</a:t>
              </a:r>
              <a:r>
                <a:rPr lang="en-US" sz="1800">
                  <a:solidFill>
                    <a:srgbClr val="0000FF"/>
                  </a:solidFill>
                </a:rPr>
                <a:t>→ D</a:t>
              </a:r>
              <a:r>
                <a:rPr lang="en-US" sz="1800" baseline="30000">
                  <a:solidFill>
                    <a:srgbClr val="0000FF"/>
                  </a:solidFill>
                  <a:latin typeface="Symbol" pitchFamily="-65" charset="2"/>
                </a:rPr>
                <a:t>0</a:t>
              </a:r>
              <a:r>
                <a:rPr lang="en-US" sz="1800">
                  <a:solidFill>
                    <a:srgbClr val="0000FF"/>
                  </a:solidFill>
                  <a:latin typeface="Symbol" pitchFamily="-65" charset="2"/>
                </a:rPr>
                <a:t> p </a:t>
              </a:r>
            </a:p>
          </p:txBody>
        </p:sp>
      </p:grpSp>
      <p:sp>
        <p:nvSpPr>
          <p:cNvPr id="16" name="TextBox 15"/>
          <p:cNvSpPr txBox="1"/>
          <p:nvPr/>
        </p:nvSpPr>
        <p:spPr>
          <a:xfrm>
            <a:off x="3503605" y="672150"/>
            <a:ext cx="2162183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√</a:t>
            </a:r>
            <a:r>
              <a:rPr lang="en-US" b="1" dirty="0" err="1" smtClean="0">
                <a:solidFill>
                  <a:srgbClr val="FF0000"/>
                </a:solidFill>
              </a:rPr>
              <a:t>s</a:t>
            </a:r>
            <a:r>
              <a:rPr lang="en-US" b="1" dirty="0" smtClean="0">
                <a:solidFill>
                  <a:srgbClr val="FF0000"/>
                </a:solidFill>
              </a:rPr>
              <a:t> = 7TeV:</a:t>
            </a:r>
            <a:r>
              <a:rPr lang="en-US" b="1" dirty="0" smtClean="0"/>
              <a:t/>
            </a:r>
            <a:br>
              <a:rPr lang="en-US" b="1" dirty="0" smtClean="0"/>
            </a:br>
            <a:r>
              <a:rPr lang="en-US" b="1" dirty="0" smtClean="0"/>
              <a:t>– new signals</a:t>
            </a:r>
            <a:br>
              <a:rPr lang="en-US" b="1" dirty="0" smtClean="0"/>
            </a:br>
            <a:r>
              <a:rPr lang="en-US" b="1" dirty="0" smtClean="0"/>
              <a:t>– more decay modes</a:t>
            </a:r>
          </a:p>
          <a:p>
            <a:r>
              <a:rPr lang="en-US" b="1" dirty="0" smtClean="0"/>
              <a:t>– </a:t>
            </a:r>
            <a:r>
              <a:rPr lang="en-US" b="1" dirty="0" err="1" smtClean="0"/>
              <a:t>p</a:t>
            </a:r>
            <a:r>
              <a:rPr lang="en-US" b="1" baseline="-25000" dirty="0" err="1" smtClean="0"/>
              <a:t>T</a:t>
            </a:r>
            <a:r>
              <a:rPr lang="en-US" b="1" dirty="0" smtClean="0"/>
              <a:t> distributions</a:t>
            </a:r>
            <a:endParaRPr lang="en-US" b="1" dirty="0"/>
          </a:p>
        </p:txBody>
      </p:sp>
      <p:sp>
        <p:nvSpPr>
          <p:cNvPr id="18" name="Text Box 10"/>
          <p:cNvSpPr txBox="1">
            <a:spLocks noChangeArrowheads="1"/>
          </p:cNvSpPr>
          <p:nvPr/>
        </p:nvSpPr>
        <p:spPr bwMode="auto">
          <a:xfrm>
            <a:off x="457201" y="903288"/>
            <a:ext cx="1261337" cy="346891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-65" charset="2"/>
              <a:buNone/>
            </a:pPr>
            <a:r>
              <a:rPr lang="en-US" sz="1800" dirty="0">
                <a:solidFill>
                  <a:srgbClr val="0000FF"/>
                </a:solidFill>
              </a:rPr>
              <a:t> </a:t>
            </a:r>
            <a:r>
              <a:rPr lang="en-US" sz="1800" dirty="0" smtClean="0">
                <a:solidFill>
                  <a:srgbClr val="0000FF"/>
                </a:solidFill>
              </a:rPr>
              <a:t>D</a:t>
            </a:r>
            <a:r>
              <a:rPr lang="en-US" sz="1800" baseline="30000" dirty="0" smtClean="0">
                <a:solidFill>
                  <a:srgbClr val="0000FF"/>
                </a:solidFill>
              </a:rPr>
              <a:t>0</a:t>
            </a:r>
            <a:r>
              <a:rPr lang="en-US" sz="1800" dirty="0" smtClean="0">
                <a:solidFill>
                  <a:srgbClr val="0000FF"/>
                </a:solidFill>
              </a:rPr>
              <a:t>→ </a:t>
            </a:r>
            <a:r>
              <a:rPr lang="en-US" sz="1800" dirty="0" smtClean="0">
                <a:solidFill>
                  <a:srgbClr val="0000FF"/>
                </a:solidFill>
                <a:latin typeface="Symbol" pitchFamily="-65" charset="2"/>
              </a:rPr>
              <a:t>K</a:t>
            </a:r>
            <a:r>
              <a:rPr lang="en-US" sz="1800" baseline="30000" dirty="0" smtClean="0">
                <a:solidFill>
                  <a:srgbClr val="0000FF"/>
                </a:solidFill>
                <a:latin typeface="Symbol" pitchFamily="-65" charset="2"/>
              </a:rPr>
              <a:t>–</a:t>
            </a:r>
            <a:r>
              <a:rPr lang="en-US" sz="1800" dirty="0" err="1" smtClean="0">
                <a:solidFill>
                  <a:srgbClr val="0000FF"/>
                </a:solidFill>
                <a:latin typeface="Symbol" pitchFamily="-65" charset="2"/>
              </a:rPr>
              <a:t>p</a:t>
            </a:r>
            <a:r>
              <a:rPr lang="en-US" baseline="30000" dirty="0" smtClean="0">
                <a:solidFill>
                  <a:srgbClr val="0000FF"/>
                </a:solidFill>
                <a:latin typeface="Symbol" pitchFamily="-65" charset="2"/>
              </a:rPr>
              <a:t>+</a:t>
            </a:r>
            <a:endParaRPr lang="en-US" sz="1800" baseline="30000" dirty="0">
              <a:solidFill>
                <a:srgbClr val="0000FF"/>
              </a:solidFill>
              <a:latin typeface="Symbol" pitchFamily="-65" charset="2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750146" y="3459162"/>
            <a:ext cx="2576659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Goal: </a:t>
            </a:r>
            <a:r>
              <a:rPr lang="en-US" dirty="0" smtClean="0"/>
              <a:t>total cross section</a:t>
            </a:r>
          </a:p>
          <a:p>
            <a:r>
              <a:rPr lang="en-US" dirty="0" smtClean="0"/>
              <a:t>statistics limited at low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baseline="-25000" dirty="0" smtClean="0"/>
              <a:t> </a:t>
            </a:r>
            <a:endParaRPr lang="en-US" baseline="-25000" dirty="0"/>
          </a:p>
        </p:txBody>
      </p:sp>
      <p:pic>
        <p:nvPicPr>
          <p:cNvPr id="25" name="Picture 4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3614738" y="1926464"/>
            <a:ext cx="2136782" cy="146443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7" name="TextBox 26"/>
          <p:cNvSpPr txBox="1"/>
          <p:nvPr/>
        </p:nvSpPr>
        <p:spPr>
          <a:xfrm>
            <a:off x="5344855" y="3644900"/>
            <a:ext cx="3458361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10</a:t>
            </a:r>
            <a:r>
              <a:rPr lang="en-US" baseline="30000" dirty="0" smtClean="0"/>
              <a:t>9</a:t>
            </a:r>
            <a:r>
              <a:rPr lang="en-US" dirty="0" smtClean="0"/>
              <a:t> </a:t>
            </a:r>
            <a:r>
              <a:rPr lang="en-US" dirty="0" err="1" smtClean="0"/>
              <a:t>evts</a:t>
            </a:r>
            <a:r>
              <a:rPr lang="en-US" dirty="0" smtClean="0"/>
              <a:t> to measure below 1 </a:t>
            </a:r>
            <a:r>
              <a:rPr lang="en-US" dirty="0" err="1" smtClean="0"/>
              <a:t>GeV/c</a:t>
            </a:r>
            <a:endParaRPr lang="en-US" dirty="0"/>
          </a:p>
        </p:txBody>
      </p:sp>
      <p:sp>
        <p:nvSpPr>
          <p:cNvPr id="26" name="Title 1"/>
          <p:cNvSpPr txBox="1">
            <a:spLocks/>
          </p:cNvSpPr>
          <p:nvPr/>
        </p:nvSpPr>
        <p:spPr>
          <a:xfrm>
            <a:off x="457200" y="-373062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66FF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Charmed particles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rgbClr val="3366FF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3503605" y="6527800"/>
            <a:ext cx="2601982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Lowest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reach for ALICE</a:t>
            </a:r>
            <a:endParaRPr lang="en-US" dirty="0"/>
          </a:p>
        </p:txBody>
      </p:sp>
      <p:sp>
        <p:nvSpPr>
          <p:cNvPr id="29" name="Footer Placeholder 2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0" descr="InvMass_Y2738_Pt8_0Match_AllPeriods_Final.gif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02757" y="-66675"/>
            <a:ext cx="4199968" cy="30019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l"/>
            <a:r>
              <a:rPr lang="en-US" b="1" dirty="0" smtClean="0">
                <a:solidFill>
                  <a:srgbClr val="3366FF"/>
                </a:solidFill>
              </a:rPr>
              <a:t>J/ψ at √</a:t>
            </a:r>
            <a:r>
              <a:rPr lang="en-US" b="1" dirty="0" err="1" smtClean="0">
                <a:solidFill>
                  <a:srgbClr val="3366FF"/>
                </a:solidFill>
              </a:rPr>
              <a:t>s</a:t>
            </a:r>
            <a:r>
              <a:rPr lang="en-US" b="1" dirty="0" smtClean="0">
                <a:solidFill>
                  <a:srgbClr val="3366FF"/>
                </a:solidFill>
              </a:rPr>
              <a:t> = 7 </a:t>
            </a:r>
            <a:r>
              <a:rPr lang="en-US" b="1" dirty="0" err="1" smtClean="0">
                <a:solidFill>
                  <a:srgbClr val="3366FF"/>
                </a:solidFill>
              </a:rPr>
              <a:t>TeV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41</a:t>
            </a:fld>
            <a:endParaRPr lang="en-GB"/>
          </a:p>
        </p:txBody>
      </p:sp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/>
          <a:srcRect t="8008" r="8147"/>
          <a:stretch>
            <a:fillRect/>
          </a:stretch>
        </p:blipFill>
        <p:spPr bwMode="auto">
          <a:xfrm>
            <a:off x="1" y="1697038"/>
            <a:ext cx="4089399" cy="27771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5"/>
          <p:cNvSpPr txBox="1">
            <a:spLocks noChangeArrowheads="1"/>
          </p:cNvSpPr>
          <p:nvPr/>
        </p:nvSpPr>
        <p:spPr bwMode="auto">
          <a:xfrm>
            <a:off x="0" y="4474176"/>
            <a:ext cx="5354030" cy="1427187"/>
          </a:xfrm>
          <a:prstGeom prst="rect">
            <a:avLst/>
          </a:prstGeom>
          <a:solidFill>
            <a:srgbClr val="FFFFCC"/>
          </a:solidFill>
          <a:ln w="28575">
            <a:solidFill>
              <a:srgbClr val="0000FF"/>
            </a:solidFill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</a:pPr>
            <a:r>
              <a:rPr lang="en-US" dirty="0" smtClean="0">
                <a:solidFill>
                  <a:srgbClr val="0000FF"/>
                </a:solidFill>
              </a:rPr>
              <a:t>– </a:t>
            </a:r>
            <a:r>
              <a:rPr lang="en-US" sz="1800" dirty="0" smtClean="0"/>
              <a:t>Hard to </a:t>
            </a:r>
            <a:r>
              <a:rPr lang="en-US" sz="1800" dirty="0"/>
              <a:t>measure J/</a:t>
            </a:r>
            <a:r>
              <a:rPr lang="en-US" sz="1800" dirty="0" err="1">
                <a:latin typeface="Symbol" pitchFamily="-65" charset="2"/>
              </a:rPr>
              <a:t>y</a:t>
            </a:r>
            <a:r>
              <a:rPr lang="en-US" sz="1800" dirty="0"/>
              <a:t> with our current low </a:t>
            </a:r>
            <a:r>
              <a:rPr lang="en-US" sz="1800" dirty="0">
                <a:latin typeface="Allegro BT" pitchFamily="82" charset="0"/>
              </a:rPr>
              <a:t>luminosity</a:t>
            </a:r>
            <a:br>
              <a:rPr lang="en-US" sz="1800" dirty="0">
                <a:latin typeface="Allegro BT" pitchFamily="82" charset="0"/>
              </a:rPr>
            </a:br>
            <a:r>
              <a:rPr lang="en-US" dirty="0"/>
              <a:t> (also 1</a:t>
            </a:r>
            <a:r>
              <a:rPr lang="en-US" baseline="30000" dirty="0"/>
              <a:t>st</a:t>
            </a:r>
            <a:r>
              <a:rPr lang="en-US" dirty="0"/>
              <a:t> year </a:t>
            </a:r>
            <a:r>
              <a:rPr lang="en-US" dirty="0" err="1"/>
              <a:t>Pb</a:t>
            </a:r>
            <a:r>
              <a:rPr lang="en-US" dirty="0"/>
              <a:t>–</a:t>
            </a:r>
            <a:r>
              <a:rPr lang="en-US" dirty="0" err="1"/>
              <a:t>Pb</a:t>
            </a:r>
            <a:r>
              <a:rPr lang="en-US" dirty="0"/>
              <a:t>  luminosity will be </a:t>
            </a:r>
            <a:r>
              <a:rPr lang="en-US" b="1" dirty="0"/>
              <a:t>very</a:t>
            </a:r>
            <a:r>
              <a:rPr lang="en-US" dirty="0"/>
              <a:t> </a:t>
            </a:r>
            <a:r>
              <a:rPr lang="en-US" dirty="0" smtClean="0"/>
              <a:t>low</a:t>
            </a:r>
            <a:br>
              <a:rPr lang="en-US" dirty="0" smtClean="0"/>
            </a:br>
            <a:r>
              <a:rPr lang="en-US" dirty="0" smtClean="0"/>
              <a:t> </a:t>
            </a:r>
            <a:r>
              <a:rPr lang="en-US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US" dirty="0" err="1" smtClean="0"/>
              <a:t>priority</a:t>
            </a:r>
            <a:r>
              <a:rPr lang="en-US" dirty="0" smtClean="0"/>
              <a:t> to MB </a:t>
            </a:r>
            <a:r>
              <a:rPr lang="en-US" dirty="0"/>
              <a:t>in pp)</a:t>
            </a:r>
            <a:endParaRPr lang="en-US" baseline="-25000" dirty="0" smtClean="0"/>
          </a:p>
          <a:p>
            <a: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</a:pPr>
            <a:r>
              <a:rPr lang="en-US" dirty="0" smtClean="0"/>
              <a:t>– </a:t>
            </a:r>
            <a:r>
              <a:rPr lang="en-US" sz="1800" dirty="0" smtClean="0"/>
              <a:t>‘</a:t>
            </a:r>
            <a:r>
              <a:rPr lang="en-US" sz="1800" dirty="0"/>
              <a:t>proof of performance’ </a:t>
            </a:r>
            <a:br>
              <a:rPr lang="en-US" sz="1800" dirty="0"/>
            </a:br>
            <a:r>
              <a:rPr lang="en-US" sz="1800" dirty="0"/>
              <a:t>  </a:t>
            </a:r>
            <a:r>
              <a:rPr lang="en-US" dirty="0"/>
              <a:t> higher </a:t>
            </a:r>
            <a:r>
              <a:rPr lang="en-US" dirty="0">
                <a:latin typeface="Allegro BT" pitchFamily="82" charset="0"/>
              </a:rPr>
              <a:t>luminosity </a:t>
            </a:r>
            <a:r>
              <a:rPr lang="en-US" dirty="0"/>
              <a:t>later this </a:t>
            </a:r>
            <a:r>
              <a:rPr lang="en-US" dirty="0" smtClean="0"/>
              <a:t>year (</a:t>
            </a:r>
            <a:r>
              <a:rPr lang="en-US" dirty="0" err="1" smtClean="0"/>
              <a:t>μμ</a:t>
            </a:r>
            <a:r>
              <a:rPr lang="en-US" dirty="0" smtClean="0"/>
              <a:t>) </a:t>
            </a:r>
            <a:r>
              <a:rPr lang="en-US" dirty="0"/>
              <a:t>and next year</a:t>
            </a:r>
          </a:p>
        </p:txBody>
      </p:sp>
      <p:sp>
        <p:nvSpPr>
          <p:cNvPr id="8" name="Text Box 6"/>
          <p:cNvSpPr txBox="1">
            <a:spLocks noChangeArrowheads="1"/>
          </p:cNvSpPr>
          <p:nvPr/>
        </p:nvSpPr>
        <p:spPr bwMode="auto">
          <a:xfrm>
            <a:off x="457200" y="1357313"/>
            <a:ext cx="2014538" cy="3397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-65" charset="2"/>
              <a:buNone/>
            </a:pPr>
            <a:r>
              <a:rPr lang="en-US" sz="1800" dirty="0">
                <a:solidFill>
                  <a:srgbClr val="0000FF"/>
                </a:solidFill>
              </a:rPr>
              <a:t>J/</a:t>
            </a:r>
            <a:r>
              <a:rPr lang="en-US" sz="1800" dirty="0" err="1">
                <a:solidFill>
                  <a:srgbClr val="0000FF"/>
                </a:solidFill>
                <a:latin typeface="Symbol" pitchFamily="-65" charset="2"/>
              </a:rPr>
              <a:t>y</a:t>
            </a:r>
            <a:r>
              <a:rPr lang="en-US" sz="1800" dirty="0">
                <a:solidFill>
                  <a:srgbClr val="0000FF"/>
                </a:solidFill>
              </a:rPr>
              <a:t> → </a:t>
            </a:r>
            <a:r>
              <a:rPr lang="en-US" sz="1800" dirty="0" err="1">
                <a:solidFill>
                  <a:srgbClr val="0000FF"/>
                </a:solidFill>
              </a:rPr>
              <a:t>e</a:t>
            </a:r>
            <a:r>
              <a:rPr lang="en-US" sz="1800" baseline="30000" dirty="0" err="1">
                <a:solidFill>
                  <a:srgbClr val="0000FF"/>
                </a:solidFill>
              </a:rPr>
              <a:t>+</a:t>
            </a:r>
            <a:r>
              <a:rPr lang="en-US" sz="1800" dirty="0" err="1">
                <a:solidFill>
                  <a:srgbClr val="0000FF"/>
                </a:solidFill>
              </a:rPr>
              <a:t>e</a:t>
            </a:r>
            <a:r>
              <a:rPr lang="en-US" sz="1800" baseline="30000" dirty="0">
                <a:solidFill>
                  <a:srgbClr val="0000FF"/>
                </a:solidFill>
              </a:rPr>
              <a:t>-</a:t>
            </a:r>
            <a:r>
              <a:rPr lang="en-US" sz="1800" dirty="0">
                <a:solidFill>
                  <a:srgbClr val="0000FF"/>
                </a:solidFill>
              </a:rPr>
              <a:t>  |</a:t>
            </a:r>
            <a:r>
              <a:rPr lang="en-US" sz="1800" dirty="0" err="1">
                <a:solidFill>
                  <a:srgbClr val="0000FF"/>
                </a:solidFill>
              </a:rPr>
              <a:t>y</a:t>
            </a:r>
            <a:r>
              <a:rPr lang="en-US" sz="1800" dirty="0">
                <a:solidFill>
                  <a:srgbClr val="0000FF"/>
                </a:solidFill>
              </a:rPr>
              <a:t>| &lt; 1</a:t>
            </a:r>
          </a:p>
        </p:txBody>
      </p: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5870575" y="0"/>
            <a:ext cx="2570163" cy="339725"/>
          </a:xfrm>
          <a:prstGeom prst="rect">
            <a:avLst/>
          </a:prstGeom>
          <a:solidFill>
            <a:srgbClr val="CCFFFF"/>
          </a:solidFill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-65" charset="2"/>
              <a:buNone/>
            </a:pPr>
            <a:r>
              <a:rPr lang="en-US" sz="1800">
                <a:solidFill>
                  <a:srgbClr val="0000FF"/>
                </a:solidFill>
              </a:rPr>
              <a:t>J/</a:t>
            </a:r>
            <a:r>
              <a:rPr lang="en-US" sz="1800">
                <a:solidFill>
                  <a:srgbClr val="0000FF"/>
                </a:solidFill>
                <a:latin typeface="Symbol" pitchFamily="-65" charset="2"/>
              </a:rPr>
              <a:t>y</a:t>
            </a:r>
            <a:r>
              <a:rPr lang="en-US" sz="1800">
                <a:solidFill>
                  <a:srgbClr val="0000FF"/>
                </a:solidFill>
              </a:rPr>
              <a:t> → </a:t>
            </a:r>
            <a:r>
              <a:rPr lang="en-US" sz="1800">
                <a:solidFill>
                  <a:srgbClr val="0000FF"/>
                </a:solidFill>
                <a:latin typeface="Symbol" pitchFamily="-65" charset="2"/>
              </a:rPr>
              <a:t>m</a:t>
            </a:r>
            <a:r>
              <a:rPr lang="en-US" sz="1800" baseline="30000">
                <a:solidFill>
                  <a:srgbClr val="0000FF"/>
                </a:solidFill>
                <a:latin typeface="Symbol" pitchFamily="-65" charset="2"/>
              </a:rPr>
              <a:t>+</a:t>
            </a:r>
            <a:r>
              <a:rPr lang="en-US" sz="1800">
                <a:solidFill>
                  <a:srgbClr val="0000FF"/>
                </a:solidFill>
                <a:latin typeface="Symbol" pitchFamily="-65" charset="2"/>
              </a:rPr>
              <a:t>m</a:t>
            </a:r>
            <a:r>
              <a:rPr lang="en-US" sz="1800" baseline="30000">
                <a:solidFill>
                  <a:srgbClr val="0000FF"/>
                </a:solidFill>
                <a:latin typeface="Symbol" pitchFamily="-65" charset="2"/>
              </a:rPr>
              <a:t>-</a:t>
            </a:r>
            <a:r>
              <a:rPr lang="en-US" sz="1800">
                <a:solidFill>
                  <a:srgbClr val="0000FF"/>
                </a:solidFill>
              </a:rPr>
              <a:t>, y = 2.5–4.1</a:t>
            </a:r>
          </a:p>
        </p:txBody>
      </p:sp>
      <p:pic>
        <p:nvPicPr>
          <p:cNvPr id="10" name="Picture 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850063" y="5538939"/>
            <a:ext cx="1450975" cy="13444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47" descr="PT_MCCompar_Y2738_7Bins0_8_Final2.gif"/>
          <p:cNvPicPr>
            <a:picLocks noChangeAspect="1"/>
          </p:cNvPicPr>
          <p:nvPr/>
        </p:nvPicPr>
        <p:blipFill>
          <a:blip r:embed="rId6"/>
          <a:srcRect t="8672" r="8324"/>
          <a:stretch>
            <a:fillRect/>
          </a:stretch>
        </p:blipFill>
        <p:spPr bwMode="auto">
          <a:xfrm>
            <a:off x="5582630" y="2925485"/>
            <a:ext cx="2773363" cy="2651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extBox 12"/>
          <p:cNvSpPr txBox="1"/>
          <p:nvPr/>
        </p:nvSpPr>
        <p:spPr>
          <a:xfrm>
            <a:off x="533400" y="6089650"/>
            <a:ext cx="497658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Acceptance and efficiency corrected distributions </a:t>
            </a:r>
          </a:p>
          <a:p>
            <a:r>
              <a:rPr lang="en-US" dirty="0" smtClean="0"/>
              <a:t>Compared to MC generator (CDF parameterization)</a:t>
            </a:r>
            <a:endParaRPr lang="en-US" dirty="0"/>
          </a:p>
        </p:txBody>
      </p:sp>
      <p:cxnSp>
        <p:nvCxnSpPr>
          <p:cNvPr id="15" name="Straight Arrow Connector 14"/>
          <p:cNvCxnSpPr/>
          <p:nvPr/>
        </p:nvCxnSpPr>
        <p:spPr>
          <a:xfrm rot="5400000" flipH="1" flipV="1">
            <a:off x="5334490" y="5302740"/>
            <a:ext cx="1035050" cy="53877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82630" y="6285984"/>
            <a:ext cx="1419867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Two </a:t>
            </a:r>
            <a:r>
              <a:rPr lang="en-US" dirty="0" err="1" smtClean="0"/>
              <a:t>η</a:t>
            </a:r>
            <a:r>
              <a:rPr lang="en-US" dirty="0" smtClean="0"/>
              <a:t> ranges</a:t>
            </a:r>
            <a:endParaRPr lang="en-US" dirty="0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6038"/>
            <a:ext cx="8229600" cy="1143000"/>
          </a:xfrm>
        </p:spPr>
        <p:txBody>
          <a:bodyPr/>
          <a:lstStyle/>
          <a:p>
            <a:r>
              <a:rPr lang="en-GB" b="1" dirty="0" smtClean="0">
                <a:solidFill>
                  <a:srgbClr val="3366FF"/>
                </a:solidFill>
              </a:rPr>
              <a:t>Proton-antiproton ratio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42</a:t>
            </a:fld>
            <a:endParaRPr lang="en-GB"/>
          </a:p>
        </p:txBody>
      </p:sp>
      <p:grpSp>
        <p:nvGrpSpPr>
          <p:cNvPr id="6" name="Group 32"/>
          <p:cNvGrpSpPr>
            <a:grpSpLocks/>
          </p:cNvGrpSpPr>
          <p:nvPr/>
        </p:nvGrpSpPr>
        <p:grpSpPr bwMode="auto">
          <a:xfrm>
            <a:off x="1" y="1511283"/>
            <a:ext cx="3062774" cy="4734649"/>
            <a:chOff x="0" y="421"/>
            <a:chExt cx="2384" cy="3899"/>
          </a:xfrm>
        </p:grpSpPr>
        <p:grpSp>
          <p:nvGrpSpPr>
            <p:cNvPr id="7" name="Group 24"/>
            <p:cNvGrpSpPr>
              <a:grpSpLocks/>
            </p:cNvGrpSpPr>
            <p:nvPr/>
          </p:nvGrpSpPr>
          <p:grpSpPr bwMode="auto">
            <a:xfrm>
              <a:off x="0" y="421"/>
              <a:ext cx="2384" cy="3899"/>
              <a:chOff x="0" y="421"/>
              <a:chExt cx="2384" cy="3899"/>
            </a:xfrm>
          </p:grpSpPr>
          <p:pic>
            <p:nvPicPr>
              <p:cNvPr id="10" name="Picture 4"/>
              <p:cNvPicPr>
                <a:picLocks noChangeAspect="1" noChangeArrowheads="1"/>
              </p:cNvPicPr>
              <p:nvPr/>
            </p:nvPicPr>
            <p:blipFill>
              <a:blip r:embed="rId4"/>
              <a:srcRect/>
              <a:stretch>
                <a:fillRect/>
              </a:stretch>
            </p:blipFill>
            <p:spPr bwMode="auto">
              <a:xfrm>
                <a:off x="0" y="421"/>
                <a:ext cx="2384" cy="3899"/>
              </a:xfrm>
              <a:prstGeom prst="rect">
                <a:avLst/>
              </a:prstGeom>
              <a:noFill/>
              <a:ln>
                <a:noFill/>
              </a:ln>
              <a:effectLst/>
            </p:spPr>
          </p:pic>
          <p:sp>
            <p:nvSpPr>
              <p:cNvPr id="11" name="Rectangle 22"/>
              <p:cNvSpPr>
                <a:spLocks noChangeArrowheads="1"/>
              </p:cNvSpPr>
              <p:nvPr/>
            </p:nvSpPr>
            <p:spPr bwMode="auto">
              <a:xfrm>
                <a:off x="1465" y="619"/>
                <a:ext cx="775" cy="16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  <p:sp>
            <p:nvSpPr>
              <p:cNvPr id="12" name="Rectangle 23"/>
              <p:cNvSpPr>
                <a:spLocks noChangeArrowheads="1"/>
              </p:cNvSpPr>
              <p:nvPr/>
            </p:nvSpPr>
            <p:spPr bwMode="auto">
              <a:xfrm>
                <a:off x="1430" y="2341"/>
                <a:ext cx="775" cy="163"/>
              </a:xfrm>
              <a:prstGeom prst="rect">
                <a:avLst/>
              </a:prstGeom>
              <a:solidFill>
                <a:schemeClr val="bg1"/>
              </a:solidFill>
              <a:ln w="9525">
                <a:noFill/>
                <a:miter lim="800000"/>
                <a:headEnd/>
                <a:tailEnd/>
              </a:ln>
              <a:effectLst/>
            </p:spPr>
            <p:txBody>
              <a:bodyPr wrap="square" lIns="92075" tIns="46038" rIns="92075" bIns="46038" anchor="ctr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8" name="Text Box 20"/>
            <p:cNvSpPr txBox="1">
              <a:spLocks noChangeArrowheads="1"/>
            </p:cNvSpPr>
            <p:nvPr/>
          </p:nvSpPr>
          <p:spPr bwMode="auto">
            <a:xfrm>
              <a:off x="820" y="639"/>
              <a:ext cx="1455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</a:rPr>
                <a:t>900 </a:t>
              </a:r>
              <a:r>
                <a:rPr lang="en-US" b="1" dirty="0" err="1" smtClean="0">
                  <a:solidFill>
                    <a:schemeClr val="tx1"/>
                  </a:solidFill>
                </a:rPr>
                <a:t>GeV</a:t>
              </a:r>
              <a:r>
                <a:rPr lang="en-US" b="1" dirty="0" smtClean="0">
                  <a:solidFill>
                    <a:schemeClr val="tx1"/>
                  </a:solidFill>
                </a:rPr>
                <a:t>: </a:t>
              </a:r>
              <a:r>
                <a:rPr lang="en-US" dirty="0" smtClean="0">
                  <a:solidFill>
                    <a:schemeClr val="tx1"/>
                  </a:solidFill>
                </a:rPr>
                <a:t>|</a:t>
              </a:r>
              <a:r>
                <a:rPr lang="en-US" dirty="0" err="1" smtClean="0">
                  <a:solidFill>
                    <a:schemeClr val="tx1"/>
                  </a:solidFill>
                </a:rPr>
                <a:t>y</a:t>
              </a:r>
              <a:r>
                <a:rPr lang="en-US" dirty="0" smtClean="0">
                  <a:solidFill>
                    <a:schemeClr val="tx1"/>
                  </a:solidFill>
                </a:rPr>
                <a:t>|</a:t>
              </a:r>
              <a:r>
                <a:rPr lang="en-US" dirty="0" smtClean="0"/>
                <a:t> </a:t>
              </a:r>
              <a:r>
                <a:rPr lang="en-US" dirty="0" smtClean="0">
                  <a:solidFill>
                    <a:schemeClr val="tx1"/>
                  </a:solidFill>
                </a:rPr>
                <a:t>&lt;</a:t>
              </a:r>
              <a:r>
                <a:rPr lang="en-US" dirty="0">
                  <a:solidFill>
                    <a:schemeClr val="tx1"/>
                  </a:solidFill>
                </a:rPr>
                <a:t>0.5</a:t>
              </a:r>
            </a:p>
          </p:txBody>
        </p:sp>
        <p:sp>
          <p:nvSpPr>
            <p:cNvPr id="9" name="Text Box 25"/>
            <p:cNvSpPr txBox="1">
              <a:spLocks noChangeArrowheads="1"/>
            </p:cNvSpPr>
            <p:nvPr/>
          </p:nvSpPr>
          <p:spPr bwMode="auto">
            <a:xfrm>
              <a:off x="1008" y="2352"/>
              <a:ext cx="1197" cy="30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 b="1" dirty="0">
                  <a:solidFill>
                    <a:schemeClr val="tx1"/>
                  </a:solidFill>
                </a:rPr>
                <a:t>7 </a:t>
              </a:r>
              <a:r>
                <a:rPr lang="en-US" b="1" dirty="0" err="1" smtClean="0">
                  <a:solidFill>
                    <a:schemeClr val="tx1"/>
                  </a:solidFill>
                </a:rPr>
                <a:t>TeV</a:t>
              </a:r>
              <a:r>
                <a:rPr lang="en-US" b="1" dirty="0" smtClean="0"/>
                <a:t>; </a:t>
              </a:r>
              <a:r>
                <a:rPr lang="en-US" dirty="0" smtClean="0">
                  <a:solidFill>
                    <a:schemeClr val="tx1"/>
                  </a:solidFill>
                </a:rPr>
                <a:t>|</a:t>
              </a:r>
              <a:r>
                <a:rPr lang="en-US" dirty="0" err="1">
                  <a:solidFill>
                    <a:schemeClr val="tx1"/>
                  </a:solidFill>
                </a:rPr>
                <a:t>y</a:t>
              </a:r>
              <a:r>
                <a:rPr lang="en-US" dirty="0">
                  <a:solidFill>
                    <a:schemeClr val="tx1"/>
                  </a:solidFill>
                </a:rPr>
                <a:t>|&lt;0.5</a:t>
              </a:r>
            </a:p>
          </p:txBody>
        </p:sp>
      </p:grpSp>
      <p:grpSp>
        <p:nvGrpSpPr>
          <p:cNvPr id="21" name="Group 20"/>
          <p:cNvGrpSpPr/>
          <p:nvPr/>
        </p:nvGrpSpPr>
        <p:grpSpPr>
          <a:xfrm>
            <a:off x="3805763" y="1401231"/>
            <a:ext cx="4492065" cy="4461521"/>
            <a:chOff x="3805763" y="1401231"/>
            <a:chExt cx="4492065" cy="4461521"/>
          </a:xfrm>
        </p:grpSpPr>
        <p:pic>
          <p:nvPicPr>
            <p:cNvPr id="13" name="Picture 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3805763" y="1401231"/>
              <a:ext cx="4318005" cy="36039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</p:pic>
        <p:graphicFrame>
          <p:nvGraphicFramePr>
            <p:cNvPr id="14" name="Content Placeholder 13"/>
            <p:cNvGraphicFramePr>
              <a:graphicFrameLocks noChangeAspect="1"/>
            </p:cNvGraphicFramePr>
            <p:nvPr>
              <p:ph idx="1"/>
            </p:nvPr>
          </p:nvGraphicFramePr>
          <p:xfrm>
            <a:off x="4497919" y="4722259"/>
            <a:ext cx="2360082" cy="756101"/>
          </p:xfrm>
          <a:graphic>
            <a:graphicData uri="http://schemas.openxmlformats.org/presentationml/2006/ole">
              <p:oleObj spid="_x0000_s214018" name="Equation" r:id="rId6" imgW="1308100" imgH="419100" progId="Equation.3">
                <p:embed/>
              </p:oleObj>
            </a:graphicData>
          </a:graphic>
        </p:graphicFrame>
        <p:sp>
          <p:nvSpPr>
            <p:cNvPr id="15" name="TextBox 14"/>
            <p:cNvSpPr txBox="1"/>
            <p:nvPr/>
          </p:nvSpPr>
          <p:spPr>
            <a:xfrm>
              <a:off x="4459818" y="5493420"/>
              <a:ext cx="3838010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dirty="0" smtClean="0"/>
                <a:t>α</a:t>
              </a:r>
              <a:r>
                <a:rPr lang="en-GB" baseline="-25000" dirty="0" smtClean="0"/>
                <a:t>SJ </a:t>
              </a:r>
              <a:r>
                <a:rPr lang="en-GB" dirty="0" smtClean="0"/>
                <a:t>= 0.5, and α</a:t>
              </a:r>
              <a:r>
                <a:rPr lang="en-GB" baseline="-25000" dirty="0" smtClean="0"/>
                <a:t>P </a:t>
              </a:r>
              <a:r>
                <a:rPr lang="en-GB" dirty="0" smtClean="0"/>
                <a:t>= 1.2, C ~ 9 (Red curve)</a:t>
              </a:r>
              <a:endParaRPr lang="en-GB" baseline="-25000" dirty="0"/>
            </a:p>
          </p:txBody>
        </p:sp>
      </p:grpSp>
      <p:grpSp>
        <p:nvGrpSpPr>
          <p:cNvPr id="16" name="Group 29"/>
          <p:cNvGrpSpPr>
            <a:grpSpLocks/>
          </p:cNvGrpSpPr>
          <p:nvPr/>
        </p:nvGrpSpPr>
        <p:grpSpPr bwMode="auto">
          <a:xfrm>
            <a:off x="34921" y="6202364"/>
            <a:ext cx="4367742" cy="647700"/>
            <a:chOff x="2726" y="3886"/>
            <a:chExt cx="3034" cy="408"/>
          </a:xfrm>
        </p:grpSpPr>
        <p:sp>
          <p:nvSpPr>
            <p:cNvPr id="17" name="Text Box 18"/>
            <p:cNvSpPr txBox="1">
              <a:spLocks noChangeArrowheads="1"/>
            </p:cNvSpPr>
            <p:nvPr/>
          </p:nvSpPr>
          <p:spPr bwMode="auto">
            <a:xfrm>
              <a:off x="2726" y="3886"/>
              <a:ext cx="3034" cy="408"/>
            </a:xfrm>
            <a:prstGeom prst="rect">
              <a:avLst/>
            </a:prstGeom>
            <a:solidFill>
              <a:srgbClr val="CCFFCC"/>
            </a:solidFill>
            <a:ln w="19050">
              <a:solidFill>
                <a:srgbClr val="FF00FF"/>
              </a:solidFill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0.9 TeV: p/p = </a:t>
              </a:r>
              <a:r>
                <a:rPr lang="en-US" sz="1800" b="1">
                  <a:solidFill>
                    <a:schemeClr val="hlink"/>
                  </a:solidFill>
                </a:rPr>
                <a:t>0.957</a:t>
              </a:r>
              <a:r>
                <a:rPr lang="en-US" sz="1800"/>
                <a:t>±0.006(stat) ±0.014(syst)</a:t>
              </a:r>
            </a:p>
            <a:p>
              <a:r>
                <a:rPr lang="en-US" sz="1800"/>
                <a:t>7 TeV:    p/p =</a:t>
              </a:r>
              <a:r>
                <a:rPr lang="en-US" sz="1800" b="1">
                  <a:solidFill>
                    <a:schemeClr val="hlink"/>
                  </a:solidFill>
                </a:rPr>
                <a:t> 0.990</a:t>
              </a:r>
              <a:r>
                <a:rPr lang="en-US" sz="1800"/>
                <a:t>±0.006(stat) ±0.014(syst)</a:t>
              </a:r>
            </a:p>
          </p:txBody>
        </p:sp>
        <p:sp>
          <p:nvSpPr>
            <p:cNvPr id="18" name="Line 26"/>
            <p:cNvSpPr>
              <a:spLocks noChangeShapeType="1"/>
            </p:cNvSpPr>
            <p:nvPr/>
          </p:nvSpPr>
          <p:spPr bwMode="auto">
            <a:xfrm>
              <a:off x="3367" y="3941"/>
              <a:ext cx="64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  <p:sp>
          <p:nvSpPr>
            <p:cNvPr id="19" name="Line 27"/>
            <p:cNvSpPr>
              <a:spLocks noChangeShapeType="1"/>
            </p:cNvSpPr>
            <p:nvPr/>
          </p:nvSpPr>
          <p:spPr bwMode="auto">
            <a:xfrm>
              <a:off x="3375" y="4148"/>
              <a:ext cx="64" cy="0"/>
            </a:xfrm>
            <a:prstGeom prst="line">
              <a:avLst/>
            </a:prstGeom>
            <a:noFill/>
            <a:ln w="19050">
              <a:solidFill>
                <a:srgbClr val="0000FF"/>
              </a:solidFill>
              <a:round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endParaRPr lang="en-GB"/>
            </a:p>
          </p:txBody>
        </p:sp>
      </p:grpSp>
      <p:sp>
        <p:nvSpPr>
          <p:cNvPr id="20" name="TextBox 19"/>
          <p:cNvSpPr txBox="1"/>
          <p:nvPr/>
        </p:nvSpPr>
        <p:spPr>
          <a:xfrm>
            <a:off x="4510621" y="5877276"/>
            <a:ext cx="4210047" cy="92333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– Most precise ratio measurements so far</a:t>
            </a:r>
          </a:p>
          <a:p>
            <a:r>
              <a:rPr lang="en-GB" dirty="0" smtClean="0"/>
              <a:t>– For the first time, compatible with no asymmetry, in central region</a:t>
            </a:r>
            <a:endParaRPr lang="en-GB" dirty="0"/>
          </a:p>
        </p:txBody>
      </p:sp>
      <p:sp>
        <p:nvSpPr>
          <p:cNvPr id="22" name="TextBox 21"/>
          <p:cNvSpPr txBox="1"/>
          <p:nvPr/>
        </p:nvSpPr>
        <p:spPr>
          <a:xfrm>
            <a:off x="4532468" y="1037010"/>
            <a:ext cx="4583030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Measurement suggested by B. </a:t>
            </a:r>
            <a:r>
              <a:rPr lang="en-US" sz="2000" dirty="0" err="1" smtClean="0"/>
              <a:t>Kopeliovich</a:t>
            </a:r>
            <a:endParaRPr lang="en-US" sz="2000" dirty="0"/>
          </a:p>
        </p:txBody>
      </p:sp>
      <p:sp>
        <p:nvSpPr>
          <p:cNvPr id="23" name="TextBox 22"/>
          <p:cNvSpPr txBox="1"/>
          <p:nvPr/>
        </p:nvSpPr>
        <p:spPr>
          <a:xfrm>
            <a:off x="0" y="948110"/>
            <a:ext cx="3740703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dirty="0" smtClean="0"/>
              <a:t>Related to probability to transport</a:t>
            </a:r>
            <a:br>
              <a:rPr lang="en-US" sz="2000" dirty="0" smtClean="0"/>
            </a:br>
            <a:r>
              <a:rPr lang="en-US" sz="2000" dirty="0" smtClean="0"/>
              <a:t> baryon number from </a:t>
            </a:r>
            <a:r>
              <a:rPr lang="en-US" sz="2000" dirty="0" err="1" smtClean="0"/>
              <a:t>η</a:t>
            </a:r>
            <a:r>
              <a:rPr lang="en-US" sz="2000" dirty="0" smtClean="0"/>
              <a:t>= 8.9 to 0</a:t>
            </a:r>
            <a:endParaRPr lang="en-US" sz="2000" dirty="0"/>
          </a:p>
        </p:txBody>
      </p:sp>
      <p:sp>
        <p:nvSpPr>
          <p:cNvPr id="24" name="Footer Placeholder 2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GB" b="1" dirty="0" smtClean="0">
                <a:solidFill>
                  <a:srgbClr val="3366FF"/>
                </a:solidFill>
              </a:rPr>
              <a:t>Multiplicity dependence of pp properties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686801" cy="4525963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Dependence on multiplicity (&lt;</a:t>
            </a:r>
            <a:r>
              <a:rPr lang="en-GB" dirty="0" err="1" smtClean="0"/>
              <a:t>p</a:t>
            </a:r>
            <a:r>
              <a:rPr lang="en-GB" baseline="-25000" dirty="0" err="1" smtClean="0"/>
              <a:t>T</a:t>
            </a:r>
            <a:r>
              <a:rPr lang="en-GB" dirty="0" smtClean="0"/>
              <a:t>&gt;, size of interaction region, topology, strangeness and charm contents, correlations,       , etc.) is interesting in itself</a:t>
            </a:r>
          </a:p>
          <a:p>
            <a:pPr lvl="1"/>
            <a:r>
              <a:rPr lang="en-GB" dirty="0" smtClean="0"/>
              <a:t>Is it described by models?</a:t>
            </a:r>
          </a:p>
          <a:p>
            <a:pPr lvl="1"/>
            <a:r>
              <a:rPr lang="en-GB" dirty="0" smtClean="0"/>
              <a:t>Are there similarities with Heavy Ion collisions?</a:t>
            </a:r>
          </a:p>
          <a:p>
            <a:r>
              <a:rPr lang="en-GB" dirty="0" smtClean="0"/>
              <a:t>Study done so far with our 10</a:t>
            </a:r>
            <a:r>
              <a:rPr lang="en-GB" baseline="30000" dirty="0" smtClean="0"/>
              <a:t>9</a:t>
            </a:r>
            <a:r>
              <a:rPr lang="en-GB" dirty="0" smtClean="0"/>
              <a:t> minimum bias triggers</a:t>
            </a:r>
          </a:p>
          <a:p>
            <a:r>
              <a:rPr lang="en-GB" dirty="0" smtClean="0"/>
              <a:t>To be extended using high multiplicity triggers, in the spirit of studying extreme events to search for new phenomena: </a:t>
            </a:r>
            <a:r>
              <a:rPr lang="en-GB" b="1" i="1" dirty="0" smtClean="0">
                <a:solidFill>
                  <a:srgbClr val="FF0000"/>
                </a:solidFill>
              </a:rPr>
              <a:t>is QCD describing all high multiplicity events?</a:t>
            </a:r>
            <a:endParaRPr lang="en-GB" b="1" i="1" dirty="0">
              <a:solidFill>
                <a:srgbClr val="FF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43</a:t>
            </a:fld>
            <a:endParaRPr lang="en-GB"/>
          </a:p>
        </p:txBody>
      </p:sp>
      <p:graphicFrame>
        <p:nvGraphicFramePr>
          <p:cNvPr id="5" name="Object 4"/>
          <p:cNvGraphicFramePr>
            <a:graphicFrameLocks noChangeAspect="1"/>
          </p:cNvGraphicFramePr>
          <p:nvPr/>
        </p:nvGraphicFramePr>
        <p:xfrm>
          <a:off x="2904060" y="2388597"/>
          <a:ext cx="524933" cy="399949"/>
        </p:xfrm>
        <a:graphic>
          <a:graphicData uri="http://schemas.openxmlformats.org/presentationml/2006/ole">
            <p:oleObj spid="_x0000_s211970" name="Equation" r:id="rId3" imgW="266700" imgH="203200" progId="Equation.3">
              <p:embed/>
            </p:oleObj>
          </a:graphicData>
        </a:graphic>
      </p:graphicFrame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FF"/>
                </a:solidFill>
              </a:rPr>
              <a:t>Bose Einstein Correlations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-1" y="1337723"/>
            <a:ext cx="9000067" cy="4525963"/>
          </a:xfrm>
        </p:spPr>
        <p:txBody>
          <a:bodyPr>
            <a:normAutofit/>
          </a:bodyPr>
          <a:lstStyle/>
          <a:p>
            <a:r>
              <a:rPr lang="en-US" sz="1800" dirty="0" smtClean="0"/>
              <a:t>Quantum Mechanical enhancement of identical Bosons at small momentum difference</a:t>
            </a:r>
          </a:p>
          <a:p>
            <a:pPr lvl="1"/>
            <a:r>
              <a:rPr lang="en-US" sz="1800" dirty="0" smtClean="0"/>
              <a:t> </a:t>
            </a:r>
            <a:r>
              <a:rPr lang="en-GB" sz="1800" dirty="0" smtClean="0">
                <a:solidFill>
                  <a:srgbClr val="FF00FF"/>
                </a:solidFill>
              </a:rPr>
              <a:t>enhancement</a:t>
            </a:r>
            <a:r>
              <a:rPr lang="en-GB" sz="1800" dirty="0" smtClean="0"/>
              <a:t> of like-sign </a:t>
            </a:r>
            <a:r>
              <a:rPr lang="en-GB" sz="1800" dirty="0" err="1" smtClean="0"/>
              <a:t>pions</a:t>
            </a:r>
            <a:r>
              <a:rPr lang="en-GB" sz="1800" dirty="0" smtClean="0"/>
              <a:t> at low momentum difference</a:t>
            </a:r>
            <a:r>
              <a:rPr lang="en-GB" sz="1800" dirty="0" smtClean="0">
                <a:solidFill>
                  <a:srgbClr val="FF00FF"/>
                </a:solidFill>
              </a:rPr>
              <a:t> </a:t>
            </a:r>
            <a:r>
              <a:rPr lang="en-GB" sz="1800" dirty="0" err="1" smtClean="0">
                <a:solidFill>
                  <a:srgbClr val="FF00FF"/>
                </a:solidFill>
              </a:rPr>
              <a:t>q</a:t>
            </a:r>
            <a:r>
              <a:rPr lang="en-GB" sz="1800" baseline="-25000" dirty="0" err="1" smtClean="0">
                <a:solidFill>
                  <a:srgbClr val="FF00FF"/>
                </a:solidFill>
              </a:rPr>
              <a:t>inv</a:t>
            </a:r>
            <a:r>
              <a:rPr lang="en-GB" sz="1800" dirty="0" smtClean="0">
                <a:solidFill>
                  <a:srgbClr val="FF00FF"/>
                </a:solidFill>
              </a:rPr>
              <a:t>=|</a:t>
            </a:r>
            <a:r>
              <a:rPr lang="en-GB" sz="1800" b="1" dirty="0" smtClean="0">
                <a:solidFill>
                  <a:srgbClr val="FF00FF"/>
                </a:solidFill>
              </a:rPr>
              <a:t>p</a:t>
            </a:r>
            <a:r>
              <a:rPr lang="en-GB" sz="1800" baseline="-25000" dirty="0" smtClean="0">
                <a:solidFill>
                  <a:srgbClr val="FF00FF"/>
                </a:solidFill>
              </a:rPr>
              <a:t>1</a:t>
            </a:r>
            <a:r>
              <a:rPr lang="en-GB" sz="1800" dirty="0" smtClean="0">
                <a:solidFill>
                  <a:srgbClr val="FF00FF"/>
                </a:solidFill>
              </a:rPr>
              <a:t>-</a:t>
            </a:r>
            <a:r>
              <a:rPr lang="en-GB" sz="1800" b="1" dirty="0" smtClean="0">
                <a:solidFill>
                  <a:srgbClr val="FF00FF"/>
                </a:solidFill>
              </a:rPr>
              <a:t>p</a:t>
            </a:r>
            <a:r>
              <a:rPr lang="en-GB" sz="1800" baseline="-25000" dirty="0" smtClean="0">
                <a:solidFill>
                  <a:srgbClr val="FF00FF"/>
                </a:solidFill>
              </a:rPr>
              <a:t>2</a:t>
            </a:r>
            <a:r>
              <a:rPr lang="en-GB" sz="1800" dirty="0" smtClean="0">
                <a:solidFill>
                  <a:srgbClr val="FF00FF"/>
                </a:solidFill>
              </a:rPr>
              <a:t>|, </a:t>
            </a:r>
            <a:r>
              <a:rPr lang="en-GB" sz="1800" dirty="0" smtClean="0"/>
              <a:t/>
            </a:r>
            <a:br>
              <a:rPr lang="en-GB" sz="1800" dirty="0" smtClean="0"/>
            </a:br>
            <a:r>
              <a:rPr lang="en-GB" sz="1800" dirty="0" smtClean="0"/>
              <a:t>as function of multiplicity and pair momentum</a:t>
            </a:r>
            <a:r>
              <a:rPr lang="en-GB" sz="1800" dirty="0" smtClean="0">
                <a:solidFill>
                  <a:srgbClr val="FF00FF"/>
                </a:solidFill>
              </a:rPr>
              <a:t> </a:t>
            </a:r>
            <a:r>
              <a:rPr lang="en-GB" sz="1800" dirty="0" err="1" smtClean="0">
                <a:solidFill>
                  <a:srgbClr val="FF00FF"/>
                </a:solidFill>
              </a:rPr>
              <a:t>k</a:t>
            </a:r>
            <a:r>
              <a:rPr lang="en-GB" sz="1800" baseline="-25000" dirty="0" err="1" smtClean="0">
                <a:solidFill>
                  <a:srgbClr val="FF00FF"/>
                </a:solidFill>
              </a:rPr>
              <a:t>T</a:t>
            </a:r>
            <a:r>
              <a:rPr lang="en-GB" sz="1800" dirty="0" smtClean="0">
                <a:solidFill>
                  <a:srgbClr val="FF00FF"/>
                </a:solidFill>
              </a:rPr>
              <a:t> = |</a:t>
            </a:r>
            <a:r>
              <a:rPr lang="en-GB" sz="1800" b="1" dirty="0" smtClean="0">
                <a:solidFill>
                  <a:srgbClr val="FF00FF"/>
                </a:solidFill>
              </a:rPr>
              <a:t>p</a:t>
            </a:r>
            <a:r>
              <a:rPr lang="en-GB" sz="1800" b="1" baseline="-25000" dirty="0" smtClean="0">
                <a:solidFill>
                  <a:srgbClr val="FF00FF"/>
                </a:solidFill>
              </a:rPr>
              <a:t>T</a:t>
            </a:r>
            <a:r>
              <a:rPr lang="en-GB" sz="1800" baseline="-25000" dirty="0" smtClean="0">
                <a:solidFill>
                  <a:srgbClr val="FF00FF"/>
                </a:solidFill>
              </a:rPr>
              <a:t>1</a:t>
            </a:r>
            <a:r>
              <a:rPr lang="en-GB" sz="1800" dirty="0" smtClean="0">
                <a:solidFill>
                  <a:srgbClr val="FF00FF"/>
                </a:solidFill>
              </a:rPr>
              <a:t>+</a:t>
            </a:r>
            <a:r>
              <a:rPr lang="en-GB" sz="1800" b="1" dirty="0" smtClean="0">
                <a:solidFill>
                  <a:srgbClr val="FF00FF"/>
                </a:solidFill>
              </a:rPr>
              <a:t>p</a:t>
            </a:r>
            <a:r>
              <a:rPr lang="en-GB" sz="1800" b="1" baseline="-25000" dirty="0" smtClean="0">
                <a:solidFill>
                  <a:srgbClr val="FF00FF"/>
                </a:solidFill>
              </a:rPr>
              <a:t>T</a:t>
            </a:r>
            <a:r>
              <a:rPr lang="en-GB" sz="1800" baseline="-25000" dirty="0" smtClean="0">
                <a:solidFill>
                  <a:srgbClr val="FF00FF"/>
                </a:solidFill>
              </a:rPr>
              <a:t>2</a:t>
            </a:r>
            <a:r>
              <a:rPr lang="en-GB" sz="1800" dirty="0" smtClean="0">
                <a:solidFill>
                  <a:srgbClr val="FF00FF"/>
                </a:solidFill>
              </a:rPr>
              <a:t>|/2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44</a:t>
            </a:fld>
            <a:endParaRPr lang="en-GB"/>
          </a:p>
        </p:txBody>
      </p:sp>
      <p:grpSp>
        <p:nvGrpSpPr>
          <p:cNvPr id="13" name="Group 37"/>
          <p:cNvGrpSpPr>
            <a:grpSpLocks/>
          </p:cNvGrpSpPr>
          <p:nvPr/>
        </p:nvGrpSpPr>
        <p:grpSpPr bwMode="auto">
          <a:xfrm>
            <a:off x="169333" y="2942167"/>
            <a:ext cx="3200400" cy="2800350"/>
            <a:chOff x="0" y="2556"/>
            <a:chExt cx="2016" cy="1764"/>
          </a:xfrm>
        </p:grpSpPr>
        <p:pic>
          <p:nvPicPr>
            <p:cNvPr id="14" name="Picture 30" descr="BEcorr"/>
            <p:cNvPicPr>
              <a:picLocks noChangeAspect="1" noChangeArrowheads="1"/>
            </p:cNvPicPr>
            <p:nvPr/>
          </p:nvPicPr>
          <p:blipFill>
            <a:blip r:embed="rId2"/>
            <a:srcRect t="2095" r="58073" b="1413"/>
            <a:stretch>
              <a:fillRect/>
            </a:stretch>
          </p:blipFill>
          <p:spPr bwMode="auto">
            <a:xfrm>
              <a:off x="0" y="2556"/>
              <a:ext cx="2016" cy="1764"/>
            </a:xfrm>
            <a:prstGeom prst="rect">
              <a:avLst/>
            </a:prstGeom>
            <a:noFill/>
          </p:spPr>
        </p:pic>
        <p:sp>
          <p:nvSpPr>
            <p:cNvPr id="17" name="Text Box 32"/>
            <p:cNvSpPr txBox="1">
              <a:spLocks noChangeArrowheads="1"/>
            </p:cNvSpPr>
            <p:nvPr/>
          </p:nvSpPr>
          <p:spPr bwMode="auto">
            <a:xfrm>
              <a:off x="1300" y="2817"/>
              <a:ext cx="652" cy="2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 sz="1800" b="1">
                  <a:solidFill>
                    <a:schemeClr val="tx1"/>
                  </a:solidFill>
                </a:rPr>
                <a:t>(Phojet)</a:t>
              </a:r>
            </a:p>
          </p:txBody>
        </p:sp>
      </p:grpSp>
      <p:grpSp>
        <p:nvGrpSpPr>
          <p:cNvPr id="5" name="Group 29"/>
          <p:cNvGrpSpPr>
            <a:grpSpLocks/>
          </p:cNvGrpSpPr>
          <p:nvPr/>
        </p:nvGrpSpPr>
        <p:grpSpPr bwMode="auto">
          <a:xfrm>
            <a:off x="87044" y="2211564"/>
            <a:ext cx="3277658" cy="3513138"/>
            <a:chOff x="0" y="318"/>
            <a:chExt cx="2828" cy="2771"/>
          </a:xfrm>
        </p:grpSpPr>
        <p:grpSp>
          <p:nvGrpSpPr>
            <p:cNvPr id="6" name="Group 28"/>
            <p:cNvGrpSpPr>
              <a:grpSpLocks/>
            </p:cNvGrpSpPr>
            <p:nvPr/>
          </p:nvGrpSpPr>
          <p:grpSpPr bwMode="auto">
            <a:xfrm>
              <a:off x="0" y="318"/>
              <a:ext cx="2828" cy="2771"/>
              <a:chOff x="0" y="318"/>
              <a:chExt cx="2828" cy="2771"/>
            </a:xfrm>
          </p:grpSpPr>
          <p:grpSp>
            <p:nvGrpSpPr>
              <p:cNvPr id="8" name="Group 27"/>
              <p:cNvGrpSpPr>
                <a:grpSpLocks/>
              </p:cNvGrpSpPr>
              <p:nvPr/>
            </p:nvGrpSpPr>
            <p:grpSpPr bwMode="auto">
              <a:xfrm>
                <a:off x="0" y="318"/>
                <a:ext cx="2828" cy="2771"/>
                <a:chOff x="0" y="324"/>
                <a:chExt cx="2828" cy="2771"/>
              </a:xfrm>
            </p:grpSpPr>
            <p:pic>
              <p:nvPicPr>
                <p:cNvPr id="10" name="Picture 6"/>
                <p:cNvPicPr>
                  <a:picLocks noChangeAspect="1" noChangeArrowheads="1"/>
                </p:cNvPicPr>
                <p:nvPr/>
              </p:nvPicPr>
              <p:blipFill>
                <a:blip r:embed="rId3"/>
                <a:srcRect l="3450" t="2144" r="1988" b="2379"/>
                <a:stretch>
                  <a:fillRect/>
                </a:stretch>
              </p:blipFill>
              <p:spPr bwMode="auto">
                <a:xfrm>
                  <a:off x="0" y="324"/>
                  <a:ext cx="2828" cy="2771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</p:pic>
            <p:sp>
              <p:nvSpPr>
                <p:cNvPr id="11" name="Oval 26"/>
                <p:cNvSpPr>
                  <a:spLocks noChangeArrowheads="1"/>
                </p:cNvSpPr>
                <p:nvPr/>
              </p:nvSpPr>
              <p:spPr bwMode="auto">
                <a:xfrm>
                  <a:off x="526" y="882"/>
                  <a:ext cx="1600" cy="199"/>
                </a:xfrm>
                <a:prstGeom prst="ellipse">
                  <a:avLst/>
                </a:prstGeom>
                <a:noFill/>
                <a:ln w="12700">
                  <a:solidFill>
                    <a:schemeClr val="hlink"/>
                  </a:solidFill>
                  <a:round/>
                  <a:headEnd/>
                  <a:tailEnd/>
                </a:ln>
                <a:effectLst/>
              </p:spPr>
              <p:txBody>
                <a:bodyPr wrap="square" lIns="92075" tIns="46038" rIns="92075" bIns="46038" anchor="ctr">
                  <a:prstTxWarp prst="textNoShape">
                    <a:avLst/>
                  </a:prstTxWarp>
                  <a:spAutoFit/>
                </a:bodyPr>
                <a:lstStyle/>
                <a:p>
                  <a:endParaRPr lang="en-GB"/>
                </a:p>
              </p:txBody>
            </p:sp>
          </p:grpSp>
          <p:sp>
            <p:nvSpPr>
              <p:cNvPr id="9" name="Line 15"/>
              <p:cNvSpPr>
                <a:spLocks noChangeShapeType="1"/>
              </p:cNvSpPr>
              <p:nvPr/>
            </p:nvSpPr>
            <p:spPr bwMode="auto">
              <a:xfrm>
                <a:off x="1343" y="1095"/>
                <a:ext cx="178" cy="569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 type="triangle" w="med" len="med"/>
              </a:ln>
              <a:effectLst/>
            </p:spPr>
            <p:txBody>
              <a:bodyPr wrap="square" lIns="92075" tIns="46038" rIns="92075" bIns="46038">
                <a:prstTxWarp prst="textNoShape">
                  <a:avLst/>
                </a:prstTxWarp>
                <a:spAutoFit/>
              </a:bodyPr>
              <a:lstStyle/>
              <a:p>
                <a:endParaRPr lang="en-GB"/>
              </a:p>
            </p:txBody>
          </p:sp>
        </p:grpSp>
        <p:sp>
          <p:nvSpPr>
            <p:cNvPr id="7" name="Text Box 22"/>
            <p:cNvSpPr txBox="1">
              <a:spLocks noChangeArrowheads="1"/>
            </p:cNvSpPr>
            <p:nvPr/>
          </p:nvSpPr>
          <p:spPr bwMode="auto">
            <a:xfrm>
              <a:off x="784" y="2249"/>
              <a:ext cx="1948" cy="510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square" lIns="92075" tIns="46038" rIns="92075" bIns="46038">
              <a:prstTxWarp prst="textNoShape">
                <a:avLst/>
              </a:prstTxWarp>
              <a:spAutoFit/>
            </a:bodyPr>
            <a:lstStyle/>
            <a:p>
              <a:r>
                <a:rPr lang="en-US" sz="1800"/>
                <a:t>Source Radius vs Multiplicity</a:t>
              </a:r>
              <a:endParaRPr lang="en-US" sz="1800">
                <a:latin typeface="Symbol" pitchFamily="-111" charset="2"/>
              </a:endParaRPr>
            </a:p>
          </p:txBody>
        </p:sp>
      </p:grpSp>
      <p:grpSp>
        <p:nvGrpSpPr>
          <p:cNvPr id="18" name="Group 17"/>
          <p:cNvGrpSpPr/>
          <p:nvPr/>
        </p:nvGrpSpPr>
        <p:grpSpPr>
          <a:xfrm>
            <a:off x="44709" y="2263775"/>
            <a:ext cx="8195909" cy="4568117"/>
            <a:chOff x="44709" y="2263775"/>
            <a:chExt cx="8195909" cy="4568117"/>
          </a:xfrm>
        </p:grpSpPr>
        <p:pic>
          <p:nvPicPr>
            <p:cNvPr id="12" name="Picture 11" descr="Picture 8.png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727109" y="2263775"/>
              <a:ext cx="4513509" cy="4457700"/>
            </a:xfrm>
            <a:prstGeom prst="rect">
              <a:avLst/>
            </a:prstGeom>
          </p:spPr>
        </p:pic>
        <p:sp>
          <p:nvSpPr>
            <p:cNvPr id="16" name="TextBox 15"/>
            <p:cNvSpPr txBox="1"/>
            <p:nvPr/>
          </p:nvSpPr>
          <p:spPr>
            <a:xfrm>
              <a:off x="44709" y="5631563"/>
              <a:ext cx="4430495" cy="120032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 smtClean="0"/>
                <a:t>Multiplicity overlap between pp and HI.</a:t>
              </a:r>
            </a:p>
            <a:p>
              <a:r>
                <a:rPr lang="en-US" dirty="0" smtClean="0"/>
                <a:t>Scaling with M similar to STAR </a:t>
              </a:r>
              <a:br>
                <a:rPr lang="en-US" dirty="0" smtClean="0"/>
              </a:br>
              <a:r>
                <a:rPr lang="en-US" dirty="0" smtClean="0"/>
                <a:t>but different from HI</a:t>
              </a:r>
            </a:p>
            <a:p>
              <a:r>
                <a:rPr lang="en-US" dirty="0" smtClean="0"/>
                <a:t>pp sizes smaller than HI at same multiplicities</a:t>
              </a:r>
            </a:p>
          </p:txBody>
        </p:sp>
      </p:grpSp>
      <p:sp>
        <p:nvSpPr>
          <p:cNvPr id="19" name="Footer Placeholder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13"/>
          <p:cNvGrpSpPr>
            <a:grpSpLocks/>
          </p:cNvGrpSpPr>
          <p:nvPr/>
        </p:nvGrpSpPr>
        <p:grpSpPr bwMode="auto">
          <a:xfrm>
            <a:off x="5791200" y="2971800"/>
            <a:ext cx="3352800" cy="3897313"/>
            <a:chOff x="3676" y="1821"/>
            <a:chExt cx="2084" cy="2506"/>
          </a:xfrm>
        </p:grpSpPr>
        <p:pic>
          <p:nvPicPr>
            <p:cNvPr id="9" name="Picture 14" descr="Sphericity"/>
            <p:cNvPicPr>
              <a:picLocks noChangeAspect="1" noChangeArrowheads="1"/>
            </p:cNvPicPr>
            <p:nvPr/>
          </p:nvPicPr>
          <p:blipFill>
            <a:blip r:embed="rId2"/>
            <a:srcRect l="54449" t="21487" r="5818" b="2902"/>
            <a:stretch>
              <a:fillRect/>
            </a:stretch>
          </p:blipFill>
          <p:spPr bwMode="auto">
            <a:xfrm>
              <a:off x="3676" y="1821"/>
              <a:ext cx="2084" cy="250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0" name="Text Box 15"/>
            <p:cNvSpPr txBox="1">
              <a:spLocks noChangeArrowheads="1"/>
            </p:cNvSpPr>
            <p:nvPr/>
          </p:nvSpPr>
          <p:spPr bwMode="auto">
            <a:xfrm>
              <a:off x="3998" y="1882"/>
              <a:ext cx="1592" cy="214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pitchFamily="-65" charset="2"/>
                <a:buNone/>
              </a:pPr>
              <a:r>
                <a:rPr lang="en-US" sz="1800">
                  <a:solidFill>
                    <a:srgbClr val="0066FF"/>
                  </a:solidFill>
                </a:rPr>
                <a:t>S</a:t>
              </a:r>
              <a:r>
                <a:rPr lang="en-US" sz="1800" baseline="-25000">
                  <a:solidFill>
                    <a:srgbClr val="0066FF"/>
                  </a:solidFill>
                </a:rPr>
                <a:t>┴</a:t>
              </a:r>
              <a:r>
                <a:rPr lang="en-US" sz="1800">
                  <a:solidFill>
                    <a:srgbClr val="0000FF"/>
                  </a:solidFill>
                </a:rPr>
                <a:t> vs Multiplicity 7 TeV</a:t>
              </a: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Event shape analysis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45</a:t>
            </a:fld>
            <a:endParaRPr lang="en-GB"/>
          </a:p>
        </p:txBody>
      </p:sp>
      <p:grpSp>
        <p:nvGrpSpPr>
          <p:cNvPr id="5" name="Group 10"/>
          <p:cNvGrpSpPr>
            <a:grpSpLocks/>
          </p:cNvGrpSpPr>
          <p:nvPr/>
        </p:nvGrpSpPr>
        <p:grpSpPr bwMode="auto">
          <a:xfrm>
            <a:off x="2344154" y="2986088"/>
            <a:ext cx="3441700" cy="3871912"/>
            <a:chOff x="1388" y="1810"/>
            <a:chExt cx="2223" cy="2510"/>
          </a:xfrm>
        </p:grpSpPr>
        <p:pic>
          <p:nvPicPr>
            <p:cNvPr id="6" name="Picture 11" descr="Sphericity"/>
            <p:cNvPicPr>
              <a:picLocks noChangeAspect="1" noChangeArrowheads="1"/>
            </p:cNvPicPr>
            <p:nvPr/>
          </p:nvPicPr>
          <p:blipFill>
            <a:blip r:embed="rId2"/>
            <a:srcRect l="1712" t="21127" r="56030" b="3334"/>
            <a:stretch>
              <a:fillRect/>
            </a:stretch>
          </p:blipFill>
          <p:spPr bwMode="auto">
            <a:xfrm>
              <a:off x="1388" y="1810"/>
              <a:ext cx="2223" cy="25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7" name="Text Box 12"/>
            <p:cNvSpPr txBox="1">
              <a:spLocks noChangeArrowheads="1"/>
            </p:cNvSpPr>
            <p:nvPr/>
          </p:nvSpPr>
          <p:spPr bwMode="auto">
            <a:xfrm>
              <a:off x="1756" y="1853"/>
              <a:ext cx="1776" cy="214"/>
            </a:xfrm>
            <a:prstGeom prst="rect">
              <a:avLst/>
            </a:prstGeom>
            <a:solidFill>
              <a:srgbClr val="CCFFFF"/>
            </a:solidFill>
            <a:ln w="9525">
              <a:noFill/>
              <a:miter lim="800000"/>
              <a:headEnd/>
              <a:tailEnd/>
            </a:ln>
          </p:spPr>
          <p:txBody>
            <a:bodyPr wrap="none" lIns="92075" tIns="46038" rIns="92075" bIns="46038">
              <a:prstTxWarp prst="textNoShape">
                <a:avLst/>
              </a:prstTxWarp>
              <a:spAutoFit/>
            </a:bodyPr>
            <a:lstStyle/>
            <a:p>
              <a:pPr algn="l" eaLnBrk="0" hangingPunct="0">
                <a:lnSpc>
                  <a:spcPct val="90000"/>
                </a:lnSpc>
                <a:spcBef>
                  <a:spcPct val="30000"/>
                </a:spcBef>
                <a:buClr>
                  <a:schemeClr val="hlink"/>
                </a:buClr>
                <a:buFont typeface="Wingdings" pitchFamily="-65" charset="2"/>
                <a:buNone/>
              </a:pPr>
              <a:r>
                <a:rPr lang="en-US" sz="1800">
                  <a:solidFill>
                    <a:srgbClr val="0066FF"/>
                  </a:solidFill>
                </a:rPr>
                <a:t>S</a:t>
              </a:r>
              <a:r>
                <a:rPr lang="en-US" sz="1800" baseline="-25000">
                  <a:solidFill>
                    <a:srgbClr val="0066FF"/>
                  </a:solidFill>
                </a:rPr>
                <a:t>┴</a:t>
              </a:r>
              <a:r>
                <a:rPr lang="en-US" sz="1800">
                  <a:solidFill>
                    <a:srgbClr val="0000FF"/>
                  </a:solidFill>
                </a:rPr>
                <a:t> vs Multiplicity 900 GeV</a:t>
              </a:r>
            </a:p>
          </p:txBody>
        </p:sp>
      </p:grpSp>
      <p:sp>
        <p:nvSpPr>
          <p:cNvPr id="11" name="Text Box 5"/>
          <p:cNvSpPr txBox="1">
            <a:spLocks noChangeArrowheads="1"/>
          </p:cNvSpPr>
          <p:nvPr/>
        </p:nvSpPr>
        <p:spPr bwMode="auto">
          <a:xfrm>
            <a:off x="4651375" y="1444625"/>
            <a:ext cx="4492625" cy="596190"/>
          </a:xfrm>
          <a:prstGeom prst="rect">
            <a:avLst/>
          </a:prstGeom>
          <a:solidFill>
            <a:srgbClr val="99CCFF">
              <a:alpha val="50980"/>
            </a:srgbClr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square" lIns="92075" tIns="46038" rIns="92075" bIns="46038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-65" charset="2"/>
              <a:buNone/>
            </a:pPr>
            <a:r>
              <a:rPr lang="en-US" sz="1800" dirty="0"/>
              <a:t>Transverse</a:t>
            </a:r>
            <a:r>
              <a:rPr lang="en-US" sz="1800" dirty="0">
                <a:solidFill>
                  <a:schemeClr val="hlink"/>
                </a:solidFill>
              </a:rPr>
              <a:t> </a:t>
            </a:r>
            <a:r>
              <a:rPr lang="en-US" sz="1800" dirty="0" err="1">
                <a:solidFill>
                  <a:schemeClr val="hlink"/>
                </a:solidFill>
              </a:rPr>
              <a:t>sphericity</a:t>
            </a:r>
            <a:r>
              <a:rPr lang="en-US" sz="1800" dirty="0">
                <a:solidFill>
                  <a:schemeClr val="hlink"/>
                </a:solidFill>
              </a:rPr>
              <a:t> S</a:t>
            </a:r>
            <a:r>
              <a:rPr lang="en-US" sz="1800" baseline="-25000" dirty="0" smtClean="0">
                <a:solidFill>
                  <a:schemeClr val="hlink"/>
                </a:solidFill>
              </a:rPr>
              <a:t>┴</a:t>
            </a:r>
            <a:r>
              <a:rPr lang="en-US" dirty="0">
                <a:solidFill>
                  <a:schemeClr val="hlink"/>
                </a:solidFill>
              </a:rPr>
              <a:t>,</a:t>
            </a:r>
            <a:r>
              <a:rPr lang="en-US" sz="1800" dirty="0" smtClean="0">
                <a:solidFill>
                  <a:schemeClr val="hlink"/>
                </a:solidFill>
              </a:rPr>
              <a:t> </a:t>
            </a:r>
            <a:r>
              <a:rPr lang="en-US" sz="1800" dirty="0" smtClean="0"/>
              <a:t>defined as a function of </a:t>
            </a:r>
            <a:r>
              <a:rPr lang="en-US" sz="1800" dirty="0" err="1" smtClean="0"/>
              <a:t>eigenvalues</a:t>
            </a:r>
            <a:r>
              <a:rPr lang="en-US" sz="1800" dirty="0" smtClean="0"/>
              <a:t> </a:t>
            </a:r>
            <a:r>
              <a:rPr lang="en-US" sz="1800" dirty="0"/>
              <a:t>of the momentum tensor </a:t>
            </a:r>
            <a:r>
              <a:rPr lang="en-US" sz="1800" dirty="0" err="1"/>
              <a:t>S</a:t>
            </a:r>
            <a:r>
              <a:rPr lang="en-US" sz="1800" baseline="-25000" dirty="0" err="1"/>
              <a:t>xy</a:t>
            </a:r>
            <a:endParaRPr lang="en-US" sz="1800" baseline="-25000" dirty="0"/>
          </a:p>
        </p:txBody>
      </p:sp>
      <p:pic>
        <p:nvPicPr>
          <p:cNvPr id="12" name="Picture 6"/>
          <p:cNvPicPr>
            <a:picLocks noChangeAspect="1" noChangeArrowheads="1"/>
          </p:cNvPicPr>
          <p:nvPr/>
        </p:nvPicPr>
        <p:blipFill>
          <a:blip r:embed="rId3"/>
          <a:srcRect l="81325" b="13577"/>
          <a:stretch>
            <a:fillRect/>
          </a:stretch>
        </p:blipFill>
        <p:spPr bwMode="auto">
          <a:xfrm>
            <a:off x="3468688" y="1189038"/>
            <a:ext cx="966787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3"/>
          <a:srcRect r="80466" b="13577"/>
          <a:stretch>
            <a:fillRect/>
          </a:stretch>
        </p:blipFill>
        <p:spPr bwMode="auto">
          <a:xfrm>
            <a:off x="1028700" y="1230313"/>
            <a:ext cx="1011238" cy="939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4" name="Text Box 8"/>
          <p:cNvSpPr txBox="1">
            <a:spLocks noChangeArrowheads="1"/>
          </p:cNvSpPr>
          <p:nvPr/>
        </p:nvSpPr>
        <p:spPr bwMode="auto">
          <a:xfrm>
            <a:off x="66675" y="1376363"/>
            <a:ext cx="1339409" cy="43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-65" charset="2"/>
              <a:buNone/>
            </a:pPr>
            <a:r>
              <a:rPr lang="en-US" sz="2400" dirty="0"/>
              <a:t>small</a:t>
            </a:r>
            <a:r>
              <a:rPr lang="en-US" sz="2400" dirty="0">
                <a:solidFill>
                  <a:schemeClr val="hlink"/>
                </a:solidFill>
              </a:rPr>
              <a:t> S</a:t>
            </a:r>
            <a:r>
              <a:rPr lang="en-US" sz="2400" baseline="-25000" dirty="0">
                <a:solidFill>
                  <a:schemeClr val="hlink"/>
                </a:solidFill>
              </a:rPr>
              <a:t>┴</a:t>
            </a:r>
            <a:r>
              <a:rPr lang="en-US" sz="2400" dirty="0">
                <a:solidFill>
                  <a:schemeClr val="hlink"/>
                </a:solidFill>
              </a:rPr>
              <a:t>: </a:t>
            </a:r>
            <a:endParaRPr lang="en-US" sz="2400" baseline="-25000" dirty="0"/>
          </a:p>
        </p:txBody>
      </p:sp>
      <p:sp>
        <p:nvSpPr>
          <p:cNvPr id="15" name="Text Box 9"/>
          <p:cNvSpPr txBox="1">
            <a:spLocks noChangeArrowheads="1"/>
          </p:cNvSpPr>
          <p:nvPr/>
        </p:nvSpPr>
        <p:spPr bwMode="auto">
          <a:xfrm>
            <a:off x="2163763" y="1444625"/>
            <a:ext cx="1301087" cy="4315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92075" tIns="46038" rIns="92075" bIns="46038">
            <a:prstTxWarp prst="textNoShape">
              <a:avLst/>
            </a:prstTxWarp>
            <a:spAutoFit/>
          </a:bodyPr>
          <a:lstStyle/>
          <a:p>
            <a:pPr algn="l" eaLnBrk="0" hangingPunct="0">
              <a:lnSpc>
                <a:spcPct val="90000"/>
              </a:lnSpc>
              <a:spcBef>
                <a:spcPct val="30000"/>
              </a:spcBef>
              <a:buClr>
                <a:schemeClr val="hlink"/>
              </a:buClr>
              <a:buFont typeface="Wingdings" pitchFamily="-65" charset="2"/>
              <a:buNone/>
            </a:pPr>
            <a:r>
              <a:rPr lang="en-US" sz="2400" dirty="0"/>
              <a:t>large</a:t>
            </a:r>
            <a:r>
              <a:rPr lang="en-US" sz="2400" dirty="0">
                <a:solidFill>
                  <a:schemeClr val="hlink"/>
                </a:solidFill>
              </a:rPr>
              <a:t> S</a:t>
            </a:r>
            <a:r>
              <a:rPr lang="en-US" sz="2400" baseline="-25000" dirty="0">
                <a:solidFill>
                  <a:schemeClr val="hlink"/>
                </a:solidFill>
              </a:rPr>
              <a:t>┴</a:t>
            </a:r>
            <a:r>
              <a:rPr lang="en-US" sz="2400" dirty="0">
                <a:solidFill>
                  <a:schemeClr val="hlink"/>
                </a:solidFill>
              </a:rPr>
              <a:t>: </a:t>
            </a:r>
            <a:endParaRPr lang="en-US" sz="2400" baseline="-25000" dirty="0"/>
          </a:p>
        </p:txBody>
      </p:sp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/>
          <a:srcRect r="4755"/>
          <a:stretch>
            <a:fillRect/>
          </a:stretch>
        </p:blipFill>
        <p:spPr bwMode="auto">
          <a:xfrm>
            <a:off x="0" y="1900238"/>
            <a:ext cx="3848100" cy="1085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5576" y="3214688"/>
            <a:ext cx="1846262" cy="769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Box 17"/>
          <p:cNvSpPr txBox="1"/>
          <p:nvPr/>
        </p:nvSpPr>
        <p:spPr>
          <a:xfrm>
            <a:off x="257175" y="4419600"/>
            <a:ext cx="1745941" cy="92333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HM events more </a:t>
            </a:r>
          </a:p>
          <a:p>
            <a:r>
              <a:rPr lang="en-US" dirty="0" smtClean="0"/>
              <a:t>spherical than </a:t>
            </a:r>
            <a:br>
              <a:rPr lang="en-US" dirty="0" smtClean="0"/>
            </a:br>
            <a:r>
              <a:rPr lang="en-US" dirty="0" smtClean="0"/>
              <a:t>models</a:t>
            </a:r>
            <a:endParaRPr lang="en-US" dirty="0"/>
          </a:p>
        </p:txBody>
      </p:sp>
      <p:sp>
        <p:nvSpPr>
          <p:cNvPr id="19" name="TextBox 18"/>
          <p:cNvSpPr txBox="1"/>
          <p:nvPr/>
        </p:nvSpPr>
        <p:spPr>
          <a:xfrm>
            <a:off x="3917482" y="2602468"/>
            <a:ext cx="19745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</a:rPr>
              <a:t>ALICE performance</a:t>
            </a:r>
            <a:endParaRPr lang="en-US" dirty="0">
              <a:solidFill>
                <a:srgbClr val="FF0000"/>
              </a:solidFill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70600" y="2616756"/>
            <a:ext cx="249625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dirty="0" smtClean="0"/>
              <a:t>Guy </a:t>
            </a:r>
            <a:r>
              <a:rPr lang="en-GB" dirty="0" err="1" smtClean="0"/>
              <a:t>Paic</a:t>
            </a:r>
            <a:r>
              <a:rPr lang="en-GB" dirty="0" smtClean="0"/>
              <a:t> &amp; Antonio Ortiz</a:t>
            </a:r>
            <a:endParaRPr lang="en-GB" dirty="0"/>
          </a:p>
        </p:txBody>
      </p:sp>
      <p:sp>
        <p:nvSpPr>
          <p:cNvPr id="21" name="Footer Placeholder 2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Underlying Event Studies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46</a:t>
            </a:fld>
            <a:endParaRPr lang="en-GB"/>
          </a:p>
        </p:txBody>
      </p:sp>
      <p:grpSp>
        <p:nvGrpSpPr>
          <p:cNvPr id="5" name="Group 3"/>
          <p:cNvGrpSpPr>
            <a:grpSpLocks/>
          </p:cNvGrpSpPr>
          <p:nvPr/>
        </p:nvGrpSpPr>
        <p:grpSpPr bwMode="auto">
          <a:xfrm>
            <a:off x="190500" y="1960666"/>
            <a:ext cx="8886678" cy="3708625"/>
            <a:chOff x="132" y="1361"/>
            <a:chExt cx="6172" cy="2576"/>
          </a:xfrm>
        </p:grpSpPr>
        <p:pic>
          <p:nvPicPr>
            <p:cNvPr id="6" name="Picture 4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32" y="1361"/>
              <a:ext cx="6172" cy="2472"/>
            </a:xfrm>
            <a:prstGeom prst="rect">
              <a:avLst/>
            </a:prstGeom>
            <a:noFill/>
            <a:ln w="9525">
              <a:noFill/>
              <a:round/>
              <a:headEnd/>
              <a:tailEnd/>
            </a:ln>
          </p:spPr>
        </p:pic>
        <p:sp>
          <p:nvSpPr>
            <p:cNvPr id="7" name="Text Box 5"/>
            <p:cNvSpPr txBox="1">
              <a:spLocks noChangeArrowheads="1"/>
            </p:cNvSpPr>
            <p:nvPr/>
          </p:nvSpPr>
          <p:spPr bwMode="auto">
            <a:xfrm>
              <a:off x="4198" y="3663"/>
              <a:ext cx="2095" cy="2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81615" tIns="40807" rIns="81615" bIns="40807">
              <a:prstTxWarp prst="textNoShape">
                <a:avLst/>
              </a:prstTxWarp>
            </a:bodyPr>
            <a:lstStyle/>
            <a:p>
              <a:pPr algn="l" defTabSz="414338" hangingPunct="0">
                <a:lnSpc>
                  <a:spcPct val="109000"/>
                </a:lnSpc>
                <a:buClr>
                  <a:srgbClr val="000000"/>
                </a:buClr>
                <a:buSzPct val="100000"/>
                <a:buFont typeface="Times New Roman" pitchFamily="-65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dirty="0" err="1">
                  <a:solidFill>
                    <a:srgbClr val="000000"/>
                  </a:solidFill>
                  <a:latin typeface="Symbol" pitchFamily="-65" charset="2"/>
                </a:rPr>
                <a:t>Df</a:t>
              </a:r>
              <a:r>
                <a:rPr lang="en-US" dirty="0">
                  <a:solidFill>
                    <a:srgbClr val="000000"/>
                  </a:solidFill>
                </a:rPr>
                <a:t> (</a:t>
              </a:r>
              <a:r>
                <a:rPr lang="en-US" dirty="0" err="1">
                  <a:solidFill>
                    <a:srgbClr val="000000"/>
                  </a:solidFill>
                </a:rPr>
                <a:t>w.r.t</a:t>
              </a:r>
              <a:r>
                <a:rPr lang="en-US" dirty="0">
                  <a:solidFill>
                    <a:srgbClr val="000000"/>
                  </a:solidFill>
                </a:rPr>
                <a:t>. Leading Particle)</a:t>
              </a:r>
            </a:p>
          </p:txBody>
        </p:sp>
        <p:sp>
          <p:nvSpPr>
            <p:cNvPr id="8" name="Text Box 6"/>
            <p:cNvSpPr txBox="1">
              <a:spLocks noChangeArrowheads="1"/>
            </p:cNvSpPr>
            <p:nvPr/>
          </p:nvSpPr>
          <p:spPr bwMode="auto">
            <a:xfrm>
              <a:off x="1043" y="3692"/>
              <a:ext cx="2097" cy="245"/>
            </a:xfrm>
            <a:prstGeom prst="rect">
              <a:avLst/>
            </a:prstGeom>
            <a:solidFill>
              <a:srgbClr val="FFFFFF"/>
            </a:solidFill>
            <a:ln w="9525">
              <a:noFill/>
              <a:round/>
              <a:headEnd/>
              <a:tailEnd/>
            </a:ln>
          </p:spPr>
          <p:txBody>
            <a:bodyPr lIns="81615" tIns="40807" rIns="81615" bIns="40807">
              <a:prstTxWarp prst="textNoShape">
                <a:avLst/>
              </a:prstTxWarp>
            </a:bodyPr>
            <a:lstStyle/>
            <a:p>
              <a:pPr algn="l" defTabSz="414338" hangingPunct="0">
                <a:lnSpc>
                  <a:spcPct val="109000"/>
                </a:lnSpc>
                <a:buClr>
                  <a:srgbClr val="000000"/>
                </a:buClr>
                <a:buSzPct val="100000"/>
                <a:buFont typeface="Times New Roman" pitchFamily="-65" charset="0"/>
                <a:buNone/>
                <a:tabLst>
                  <a:tab pos="657225" algn="l"/>
                  <a:tab pos="1312863" algn="l"/>
                  <a:tab pos="1970088" algn="l"/>
                </a:tabLst>
              </a:pPr>
              <a:r>
                <a:rPr lang="en-US" dirty="0" err="1">
                  <a:solidFill>
                    <a:srgbClr val="000000"/>
                  </a:solidFill>
                  <a:latin typeface="Symbol" pitchFamily="-65" charset="2"/>
                </a:rPr>
                <a:t>Df</a:t>
              </a:r>
              <a:r>
                <a:rPr lang="en-US" dirty="0">
                  <a:solidFill>
                    <a:srgbClr val="000000"/>
                  </a:solidFill>
                </a:rPr>
                <a:t> (</a:t>
              </a:r>
              <a:r>
                <a:rPr lang="en-US" dirty="0" err="1">
                  <a:solidFill>
                    <a:srgbClr val="000000"/>
                  </a:solidFill>
                </a:rPr>
                <a:t>w.r.t</a:t>
              </a:r>
              <a:r>
                <a:rPr lang="en-US" dirty="0">
                  <a:solidFill>
                    <a:srgbClr val="000000"/>
                  </a:solidFill>
                </a:rPr>
                <a:t>. Leading Particle)</a:t>
              </a:r>
            </a:p>
          </p:txBody>
        </p:sp>
      </p:grpSp>
      <p:sp>
        <p:nvSpPr>
          <p:cNvPr id="9" name="Text Box 7"/>
          <p:cNvSpPr txBox="1">
            <a:spLocks noChangeArrowheads="1"/>
          </p:cNvSpPr>
          <p:nvPr/>
        </p:nvSpPr>
        <p:spPr bwMode="auto">
          <a:xfrm>
            <a:off x="3773879" y="1804297"/>
            <a:ext cx="1985962" cy="31273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  <p:txBody>
          <a:bodyPr lIns="81615" tIns="55203" rIns="81615" bIns="40807">
            <a:prstTxWarp prst="textNoShape">
              <a:avLst/>
            </a:prstTxWarp>
          </a:bodyPr>
          <a:lstStyle/>
          <a:p>
            <a:pPr algn="l" defTabSz="414338" hangingPunct="0">
              <a:lnSpc>
                <a:spcPct val="93000"/>
              </a:lnSpc>
              <a:buClr>
                <a:srgbClr val="000000"/>
              </a:buClr>
              <a:buSzPct val="100000"/>
              <a:buFont typeface="Times New Roman" pitchFamily="-65" charset="0"/>
              <a:buNone/>
              <a:tabLst>
                <a:tab pos="657225" algn="l"/>
                <a:tab pos="1312863" algn="l"/>
                <a:tab pos="1970088" algn="l"/>
              </a:tabLst>
            </a:pPr>
            <a:r>
              <a:rPr lang="en-US" dirty="0">
                <a:solidFill>
                  <a:srgbClr val="000000"/>
                </a:solidFill>
              </a:rPr>
              <a:t>Uncorrected Data</a:t>
            </a:r>
          </a:p>
        </p:txBody>
      </p:sp>
      <p:sp>
        <p:nvSpPr>
          <p:cNvPr id="11" name="Text Box 16"/>
          <p:cNvSpPr txBox="1">
            <a:spLocks noChangeArrowheads="1"/>
          </p:cNvSpPr>
          <p:nvPr/>
        </p:nvSpPr>
        <p:spPr bwMode="auto">
          <a:xfrm>
            <a:off x="1816100" y="5900519"/>
            <a:ext cx="4902199" cy="923330"/>
          </a:xfrm>
          <a:prstGeom prst="rect">
            <a:avLst/>
          </a:prstGeom>
          <a:solidFill>
            <a:srgbClr val="FFFF00"/>
          </a:solidFill>
          <a:ln w="3175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algn="l">
              <a:buFont typeface="Wingdings" charset="2"/>
              <a:buChar char="à"/>
            </a:pPr>
            <a:r>
              <a:rPr lang="en-GB" b="1" dirty="0" smtClean="0">
                <a:sym typeface="Wingdings" pitchFamily="-65" charset="2"/>
              </a:rPr>
              <a:t>L</a:t>
            </a:r>
            <a:r>
              <a:rPr lang="en-GB" sz="1800" b="1" dirty="0" smtClean="0">
                <a:sym typeface="Wingdings" pitchFamily="-65" charset="2"/>
              </a:rPr>
              <a:t>ess </a:t>
            </a:r>
            <a:r>
              <a:rPr lang="en-GB" sz="1800" b="1" dirty="0">
                <a:sym typeface="Wingdings" pitchFamily="-65" charset="2"/>
              </a:rPr>
              <a:t>back-to-back-</a:t>
            </a:r>
            <a:r>
              <a:rPr lang="en-GB" sz="1800" b="1" dirty="0" err="1" smtClean="0">
                <a:sym typeface="Wingdings" pitchFamily="-65" charset="2"/>
              </a:rPr>
              <a:t>ish</a:t>
            </a:r>
            <a:r>
              <a:rPr lang="en-GB" sz="1800" b="1" dirty="0" smtClean="0">
                <a:sym typeface="Wingdings" pitchFamily="-65" charset="2"/>
              </a:rPr>
              <a:t> </a:t>
            </a:r>
            <a:r>
              <a:rPr lang="en-GB" sz="1800" b="1" dirty="0">
                <a:sym typeface="Wingdings" pitchFamily="-65" charset="2"/>
              </a:rPr>
              <a:t>than </a:t>
            </a:r>
            <a:r>
              <a:rPr lang="en-GB" sz="1800" b="1" dirty="0" smtClean="0">
                <a:sym typeface="Wingdings" pitchFamily="-65" charset="2"/>
              </a:rPr>
              <a:t>MC</a:t>
            </a:r>
          </a:p>
          <a:p>
            <a:pPr algn="l">
              <a:buFont typeface="Wingdings" charset="2"/>
              <a:buChar char="à"/>
            </a:pPr>
            <a:r>
              <a:rPr lang="en-US" b="1" dirty="0" smtClean="0">
                <a:sym typeface="Wingdings" pitchFamily="-65" charset="2"/>
              </a:rPr>
              <a:t>Is it related to the effect seen in </a:t>
            </a:r>
            <a:r>
              <a:rPr lang="en-GB" b="1" dirty="0" smtClean="0">
                <a:sym typeface="Wingdings" pitchFamily="-65" charset="2"/>
              </a:rPr>
              <a:t>shape analysis</a:t>
            </a:r>
          </a:p>
          <a:p>
            <a:pPr algn="l"/>
            <a:r>
              <a:rPr lang="en-GB" sz="1800" b="1" dirty="0" smtClean="0">
                <a:sym typeface="Wingdings" pitchFamily="-65" charset="2"/>
              </a:rPr>
              <a:t>(see</a:t>
            </a:r>
            <a:r>
              <a:rPr lang="en-GB" sz="1800" b="1" dirty="0" smtClean="0">
                <a:sym typeface="Wingdings" pitchFamily="-65" charset="2"/>
              </a:rPr>
              <a:t> </a:t>
            </a:r>
            <a:r>
              <a:rPr lang="en-GB" b="1" dirty="0" smtClean="0">
                <a:sym typeface="Wingdings" pitchFamily="-65" charset="2"/>
              </a:rPr>
              <a:t>Jason </a:t>
            </a:r>
            <a:r>
              <a:rPr lang="en-GB" b="1" dirty="0" err="1" smtClean="0">
                <a:sym typeface="Wingdings" pitchFamily="-65" charset="2"/>
              </a:rPr>
              <a:t>Ulery</a:t>
            </a:r>
            <a:r>
              <a:rPr lang="en-GB" sz="1800" b="1" dirty="0" smtClean="0">
                <a:sym typeface="Wingdings" pitchFamily="-65" charset="2"/>
              </a:rPr>
              <a:t>)</a:t>
            </a:r>
            <a:endParaRPr lang="en-GB" sz="1800" b="1" dirty="0"/>
          </a:p>
        </p:txBody>
      </p:sp>
      <p:sp>
        <p:nvSpPr>
          <p:cNvPr id="12" name="TextBox 11"/>
          <p:cNvSpPr txBox="1"/>
          <p:nvPr/>
        </p:nvSpPr>
        <p:spPr>
          <a:xfrm>
            <a:off x="2781300" y="4686300"/>
            <a:ext cx="992579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900 </a:t>
            </a:r>
            <a:r>
              <a:rPr lang="en-US" b="1" dirty="0" err="1" smtClean="0"/>
              <a:t>GeV</a:t>
            </a:r>
            <a:endParaRPr lang="en-US" b="1" dirty="0"/>
          </a:p>
        </p:txBody>
      </p:sp>
      <p:sp>
        <p:nvSpPr>
          <p:cNvPr id="13" name="TextBox 12"/>
          <p:cNvSpPr txBox="1"/>
          <p:nvPr/>
        </p:nvSpPr>
        <p:spPr>
          <a:xfrm>
            <a:off x="7694221" y="4654034"/>
            <a:ext cx="710451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 smtClean="0"/>
              <a:t>7 </a:t>
            </a:r>
            <a:r>
              <a:rPr lang="en-US" b="1" dirty="0" err="1" smtClean="0"/>
              <a:t>TeV</a:t>
            </a:r>
            <a:endParaRPr lang="en-US" b="1" dirty="0"/>
          </a:p>
        </p:txBody>
      </p: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FF"/>
                </a:solidFill>
              </a:rPr>
              <a:t>High Multiplicity triggers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47</a:t>
            </a:fld>
            <a:endParaRPr lang="en-GB"/>
          </a:p>
        </p:txBody>
      </p:sp>
      <p:pic>
        <p:nvPicPr>
          <p:cNvPr id="5" name="Picture 10" descr="HMPlots_0_Random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28029" y="1341438"/>
            <a:ext cx="7092950" cy="5087937"/>
          </a:xfrm>
          <a:prstGeom prst="rect">
            <a:avLst/>
          </a:prstGeom>
          <a:noFill/>
          <a:ln/>
        </p:spPr>
      </p:pic>
      <p:sp>
        <p:nvSpPr>
          <p:cNvPr id="7" name="Text Box 6"/>
          <p:cNvSpPr txBox="1">
            <a:spLocks noChangeArrowheads="1"/>
          </p:cNvSpPr>
          <p:nvPr/>
        </p:nvSpPr>
        <p:spPr bwMode="auto">
          <a:xfrm>
            <a:off x="3489834" y="2512794"/>
            <a:ext cx="1716617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dirty="0"/>
              <a:t>10 </a:t>
            </a:r>
            <a:r>
              <a:rPr lang="de-DE" dirty="0" err="1"/>
              <a:t>times</a:t>
            </a:r>
            <a:r>
              <a:rPr lang="de-DE" dirty="0"/>
              <a:t> </a:t>
            </a:r>
            <a:r>
              <a:rPr lang="de-DE" dirty="0" err="1"/>
              <a:t>mean</a:t>
            </a:r>
            <a:endParaRPr lang="de-DE" dirty="0"/>
          </a:p>
          <a:p>
            <a:r>
              <a:rPr lang="de-DE" dirty="0" err="1"/>
              <a:t>multiplicity</a:t>
            </a:r>
            <a:endParaRPr lang="de-DE" dirty="0"/>
          </a:p>
        </p:txBody>
      </p:sp>
      <p:sp>
        <p:nvSpPr>
          <p:cNvPr id="8" name="Text Box 7"/>
          <p:cNvSpPr txBox="1">
            <a:spLocks noChangeArrowheads="1"/>
          </p:cNvSpPr>
          <p:nvPr/>
        </p:nvSpPr>
        <p:spPr bwMode="auto">
          <a:xfrm>
            <a:off x="3005117" y="2245062"/>
            <a:ext cx="2201334" cy="36933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  <a:effectLst/>
        </p:spPr>
        <p:txBody>
          <a:bodyPr wrap="square">
            <a:prstTxWarp prst="textNoShape">
              <a:avLst/>
            </a:prstTxWarp>
            <a:spAutoFit/>
          </a:bodyPr>
          <a:lstStyle/>
          <a:p>
            <a:r>
              <a:rPr lang="de-DE" dirty="0"/>
              <a:t>SPD </a:t>
            </a:r>
            <a:r>
              <a:rPr lang="de-DE" dirty="0" err="1"/>
              <a:t>Layer</a:t>
            </a:r>
            <a:r>
              <a:rPr lang="de-DE" dirty="0"/>
              <a:t> 1 </a:t>
            </a:r>
            <a:r>
              <a:rPr lang="de-DE" b="1" dirty="0"/>
              <a:t>(|</a:t>
            </a:r>
            <a:r>
              <a:rPr lang="de-DE" b="1" dirty="0">
                <a:latin typeface="Symbol" pitchFamily="-107" charset="2"/>
              </a:rPr>
              <a:t>h</a:t>
            </a:r>
            <a:r>
              <a:rPr lang="de-DE" b="1" dirty="0"/>
              <a:t>| &lt; 2)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5206451" y="3826933"/>
            <a:ext cx="1838325" cy="822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prstTxWarp prst="textNoShape">
              <a:avLst/>
            </a:prstTxWarp>
            <a:spAutoFit/>
          </a:bodyPr>
          <a:lstStyle/>
          <a:p>
            <a:r>
              <a:rPr lang="de-DE" dirty="0"/>
              <a:t>10</a:t>
            </a:r>
            <a:r>
              <a:rPr lang="de-DE" baseline="30000" dirty="0"/>
              <a:t>31</a:t>
            </a:r>
            <a:r>
              <a:rPr lang="de-DE" dirty="0"/>
              <a:t> cm</a:t>
            </a:r>
            <a:r>
              <a:rPr lang="de-DE" baseline="30000" dirty="0"/>
              <a:t>-2</a:t>
            </a:r>
            <a:r>
              <a:rPr lang="de-DE" dirty="0"/>
              <a:t> s</a:t>
            </a:r>
            <a:r>
              <a:rPr lang="de-DE" baseline="30000" dirty="0"/>
              <a:t>-1</a:t>
            </a:r>
          </a:p>
          <a:p>
            <a:r>
              <a:rPr lang="de-DE" dirty="0"/>
              <a:t>10</a:t>
            </a:r>
            <a:r>
              <a:rPr lang="de-DE" baseline="30000" dirty="0"/>
              <a:t>5</a:t>
            </a:r>
            <a:r>
              <a:rPr lang="de-DE" dirty="0"/>
              <a:t> 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872066" y="4495369"/>
            <a:ext cx="2838087" cy="30777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1400" dirty="0" smtClean="0"/>
              <a:t>Jan-</a:t>
            </a:r>
            <a:r>
              <a:rPr lang="en-GB" sz="1400" dirty="0" err="1" smtClean="0"/>
              <a:t>Fiete</a:t>
            </a:r>
            <a:r>
              <a:rPr lang="en-GB" sz="1400" dirty="0" smtClean="0"/>
              <a:t> Grosse-</a:t>
            </a:r>
            <a:r>
              <a:rPr lang="en-GB" sz="1400" dirty="0" err="1" smtClean="0"/>
              <a:t>Oetringhaus</a:t>
            </a:r>
            <a:r>
              <a:rPr lang="en-GB" sz="1400" dirty="0" smtClean="0"/>
              <a:t> (2007)</a:t>
            </a:r>
            <a:endParaRPr lang="en-GB" sz="1400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33539" y="1622210"/>
            <a:ext cx="3210440" cy="2177195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3495009" y="1876210"/>
            <a:ext cx="1215860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Simulation</a:t>
            </a:r>
            <a:endParaRPr lang="en-GB" b="1" dirty="0"/>
          </a:p>
        </p:txBody>
      </p:sp>
      <p:sp>
        <p:nvSpPr>
          <p:cNvPr id="15" name="TextBox 14"/>
          <p:cNvSpPr txBox="1"/>
          <p:nvPr/>
        </p:nvSpPr>
        <p:spPr>
          <a:xfrm>
            <a:off x="7614873" y="1158144"/>
            <a:ext cx="1075648" cy="369332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GB" b="1" dirty="0" smtClean="0"/>
              <a:t>First data</a:t>
            </a:r>
            <a:endParaRPr lang="en-GB" b="1" dirty="0"/>
          </a:p>
        </p:txBody>
      </p:sp>
      <p:sp>
        <p:nvSpPr>
          <p:cNvPr id="16" name="TextBox 15"/>
          <p:cNvSpPr txBox="1"/>
          <p:nvPr/>
        </p:nvSpPr>
        <p:spPr>
          <a:xfrm>
            <a:off x="6032500" y="4165626"/>
            <a:ext cx="3100379" cy="175432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– 15M events so far.</a:t>
            </a:r>
            <a:br>
              <a:rPr lang="en-GB" dirty="0" smtClean="0"/>
            </a:br>
            <a:r>
              <a:rPr lang="en-GB" dirty="0" smtClean="0"/>
              <a:t>– </a:t>
            </a:r>
            <a:r>
              <a:rPr lang="en-GB" dirty="0" err="1" smtClean="0"/>
              <a:t>ALICE’s</a:t>
            </a:r>
            <a:r>
              <a:rPr lang="en-GB" dirty="0" smtClean="0"/>
              <a:t> goal: get at least 10 times the equivalent of our 10</a:t>
            </a:r>
            <a:r>
              <a:rPr lang="en-GB" baseline="30000" dirty="0" smtClean="0"/>
              <a:t>9</a:t>
            </a:r>
            <a:r>
              <a:rPr lang="en-GB" dirty="0" smtClean="0"/>
              <a:t> event MB sample! (~150M)</a:t>
            </a:r>
          </a:p>
          <a:p>
            <a:r>
              <a:rPr lang="en-US" dirty="0" smtClean="0"/>
              <a:t>– R</a:t>
            </a:r>
            <a:r>
              <a:rPr lang="en-GB" dirty="0" err="1" smtClean="0"/>
              <a:t>equires</a:t>
            </a:r>
            <a:r>
              <a:rPr lang="en-GB" dirty="0" smtClean="0"/>
              <a:t> careful handling of event overlap </a:t>
            </a:r>
            <a:r>
              <a:rPr lang="en-GB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GB" dirty="0" smtClean="0"/>
              <a:t> </a:t>
            </a:r>
            <a:r>
              <a:rPr lang="en-GB" dirty="0" err="1" smtClean="0"/>
              <a:t>μ</a:t>
            </a:r>
            <a:r>
              <a:rPr lang="en-GB" dirty="0" smtClean="0"/>
              <a:t> ≤ 0.05</a:t>
            </a:r>
            <a:endParaRPr lang="en-GB" dirty="0"/>
          </a:p>
        </p:txBody>
      </p:sp>
      <p:cxnSp>
        <p:nvCxnSpPr>
          <p:cNvPr id="18" name="Straight Arrow Connector 17"/>
          <p:cNvCxnSpPr/>
          <p:nvPr/>
        </p:nvCxnSpPr>
        <p:spPr>
          <a:xfrm>
            <a:off x="4699000" y="2971800"/>
            <a:ext cx="507451" cy="18732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TextBox 18"/>
          <p:cNvSpPr txBox="1"/>
          <p:nvPr/>
        </p:nvSpPr>
        <p:spPr>
          <a:xfrm>
            <a:off x="1600200" y="1248076"/>
            <a:ext cx="4262705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A unique trigger at LHC: L0 from Pixels</a:t>
            </a:r>
            <a:endParaRPr lang="en-US" sz="2000" b="1" dirty="0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Conclusion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8500533" cy="4525963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ALICE physics </a:t>
            </a:r>
            <a:r>
              <a:rPr lang="en-US" dirty="0" err="1" smtClean="0"/>
              <a:t>programme</a:t>
            </a:r>
            <a:r>
              <a:rPr lang="en-US" dirty="0" smtClean="0"/>
              <a:t> started with very first data</a:t>
            </a:r>
          </a:p>
          <a:p>
            <a:r>
              <a:rPr lang="en-US" dirty="0" smtClean="0"/>
              <a:t>Many signs that pp collisions are not yet well understood</a:t>
            </a:r>
          </a:p>
          <a:p>
            <a:pPr lvl="1"/>
            <a:r>
              <a:rPr lang="en-US" dirty="0" smtClean="0"/>
              <a:t>Global event properties (Multiplicity, </a:t>
            </a:r>
            <a:r>
              <a:rPr lang="en-US" dirty="0" err="1" smtClean="0"/>
              <a:t>pT</a:t>
            </a:r>
            <a:r>
              <a:rPr lang="en-US" dirty="0" smtClean="0"/>
              <a:t> spectra, etc.)</a:t>
            </a:r>
          </a:p>
          <a:p>
            <a:pPr lvl="1"/>
            <a:r>
              <a:rPr lang="en-US" dirty="0" smtClean="0"/>
              <a:t>Identified particle production</a:t>
            </a:r>
          </a:p>
          <a:p>
            <a:pPr lvl="1"/>
            <a:r>
              <a:rPr lang="en-US" dirty="0" smtClean="0"/>
              <a:t>√</a:t>
            </a:r>
            <a:r>
              <a:rPr lang="en-US" dirty="0" err="1" smtClean="0"/>
              <a:t>s</a:t>
            </a:r>
            <a:r>
              <a:rPr lang="en-US" dirty="0" smtClean="0"/>
              <a:t> dependence of multiplicity</a:t>
            </a:r>
          </a:p>
          <a:p>
            <a:pPr lvl="1"/>
            <a:r>
              <a:rPr lang="en-US" dirty="0" smtClean="0"/>
              <a:t>Particle correlations</a:t>
            </a:r>
          </a:p>
          <a:p>
            <a:r>
              <a:rPr lang="en-US" dirty="0" smtClean="0"/>
              <a:t>All current MC generators need tuning</a:t>
            </a:r>
          </a:p>
          <a:p>
            <a:r>
              <a:rPr lang="en-US" dirty="0" smtClean="0"/>
              <a:t>We have already learned a lot with our first ~ 10 </a:t>
            </a:r>
            <a:r>
              <a:rPr lang="en-US" dirty="0" err="1" smtClean="0"/>
              <a:t>nb</a:t>
            </a:r>
            <a:r>
              <a:rPr lang="en-US" baseline="30000" dirty="0" smtClean="0"/>
              <a:t>–1</a:t>
            </a:r>
          </a:p>
          <a:p>
            <a:r>
              <a:rPr lang="en-US" dirty="0" smtClean="0"/>
              <a:t>ALICE is ready the much awaited first Heavy Ion collisions on November 11 (see Paolo </a:t>
            </a:r>
            <a:r>
              <a:rPr lang="en-US" dirty="0" err="1" smtClean="0"/>
              <a:t>Giubellino</a:t>
            </a:r>
            <a:r>
              <a:rPr lang="en-US" dirty="0" smtClean="0"/>
              <a:t> on HI)</a:t>
            </a:r>
          </a:p>
          <a:p>
            <a:r>
              <a:rPr lang="en-US" dirty="0" smtClean="0"/>
              <a:t>The future can only be bright for ALICE and the other experiments at LHC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F7EEEA-6A0A-B345-A6AD-4F1E29E28C86}" type="slidenum">
              <a:rPr lang="en-GB" smtClean="0"/>
              <a:pPr/>
              <a:t>48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GB"/>
          </a:p>
        </p:txBody>
      </p:sp>
      <p:grpSp>
        <p:nvGrpSpPr>
          <p:cNvPr id="4" name="Group 3"/>
          <p:cNvGrpSpPr/>
          <p:nvPr/>
        </p:nvGrpSpPr>
        <p:grpSpPr>
          <a:xfrm>
            <a:off x="152400" y="685800"/>
            <a:ext cx="8242300" cy="6172200"/>
            <a:chOff x="152400" y="685800"/>
            <a:chExt cx="8242300" cy="6172200"/>
          </a:xfrm>
        </p:grpSpPr>
        <p:graphicFrame>
          <p:nvGraphicFramePr>
            <p:cNvPr id="5" name="Object 2"/>
            <p:cNvGraphicFramePr>
              <a:graphicFrameLocks noChangeAspect="1"/>
            </p:cNvGraphicFramePr>
            <p:nvPr/>
          </p:nvGraphicFramePr>
          <p:xfrm>
            <a:off x="165100" y="782638"/>
            <a:ext cx="8229600" cy="6075362"/>
          </p:xfrm>
          <a:graphic>
            <a:graphicData uri="http://schemas.openxmlformats.org/presentationml/2006/ole">
              <p:oleObj spid="_x0000_s18434" name="Photo Editor Photo" r:id="rId3" imgW="8405588" imgH="6591871" progId="">
                <p:embed/>
              </p:oleObj>
            </a:graphicData>
          </a:graphic>
        </p:graphicFrame>
        <p:sp>
          <p:nvSpPr>
            <p:cNvPr id="6" name="AutoShape 3"/>
            <p:cNvSpPr>
              <a:spLocks noChangeArrowheads="1"/>
            </p:cNvSpPr>
            <p:nvPr/>
          </p:nvSpPr>
          <p:spPr bwMode="auto">
            <a:xfrm rot="17078225">
              <a:off x="2400300" y="3238500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7" name="Rectangle 4"/>
            <p:cNvSpPr>
              <a:spLocks noChangeArrowheads="1"/>
            </p:cNvSpPr>
            <p:nvPr/>
          </p:nvSpPr>
          <p:spPr bwMode="auto">
            <a:xfrm rot="17161875">
              <a:off x="2095500" y="3238500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8" name="Rectangle 5"/>
            <p:cNvSpPr>
              <a:spLocks noChangeArrowheads="1"/>
            </p:cNvSpPr>
            <p:nvPr/>
          </p:nvSpPr>
          <p:spPr bwMode="auto">
            <a:xfrm>
              <a:off x="4038600" y="6096000"/>
              <a:ext cx="609600" cy="228600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9" name="Rectangle 7"/>
            <p:cNvSpPr>
              <a:spLocks noChangeArrowheads="1"/>
            </p:cNvSpPr>
            <p:nvPr/>
          </p:nvSpPr>
          <p:spPr bwMode="auto">
            <a:xfrm rot="13010153">
              <a:off x="2828925" y="5078413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 rot="11977430">
              <a:off x="3416300" y="5407025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11" name="Rectangle 11"/>
            <p:cNvSpPr>
              <a:spLocks noChangeArrowheads="1"/>
            </p:cNvSpPr>
            <p:nvPr/>
          </p:nvSpPr>
          <p:spPr bwMode="auto">
            <a:xfrm rot="10912046">
              <a:off x="4086225" y="5554663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12" name="Rectangle 13"/>
            <p:cNvSpPr>
              <a:spLocks noChangeArrowheads="1"/>
            </p:cNvSpPr>
            <p:nvPr/>
          </p:nvSpPr>
          <p:spPr bwMode="auto">
            <a:xfrm rot="9628367">
              <a:off x="4765675" y="5395913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13" name="Rectangle 15"/>
            <p:cNvSpPr>
              <a:spLocks noChangeArrowheads="1"/>
            </p:cNvSpPr>
            <p:nvPr/>
          </p:nvSpPr>
          <p:spPr bwMode="auto">
            <a:xfrm rot="8426841">
              <a:off x="5346700" y="5105400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14" name="AutoShape 16"/>
            <p:cNvSpPr>
              <a:spLocks noChangeArrowheads="1"/>
            </p:cNvSpPr>
            <p:nvPr/>
          </p:nvSpPr>
          <p:spPr bwMode="auto">
            <a:xfrm rot="15478348">
              <a:off x="2403475" y="3787775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15" name="Rectangle 17"/>
            <p:cNvSpPr>
              <a:spLocks noChangeArrowheads="1"/>
            </p:cNvSpPr>
            <p:nvPr/>
          </p:nvSpPr>
          <p:spPr bwMode="auto">
            <a:xfrm rot="15418846">
              <a:off x="2100263" y="3944938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16" name="Rectangle 19"/>
            <p:cNvSpPr>
              <a:spLocks noChangeArrowheads="1"/>
            </p:cNvSpPr>
            <p:nvPr/>
          </p:nvSpPr>
          <p:spPr bwMode="auto">
            <a:xfrm rot="14256398">
              <a:off x="2344738" y="4610100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17" name="Rectangle 21"/>
            <p:cNvSpPr>
              <a:spLocks noChangeArrowheads="1"/>
            </p:cNvSpPr>
            <p:nvPr/>
          </p:nvSpPr>
          <p:spPr bwMode="auto">
            <a:xfrm rot="7229634">
              <a:off x="5813425" y="4579938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18" name="AutoShape 22"/>
            <p:cNvSpPr>
              <a:spLocks noChangeArrowheads="1"/>
            </p:cNvSpPr>
            <p:nvPr/>
          </p:nvSpPr>
          <p:spPr bwMode="auto">
            <a:xfrm rot="6044601">
              <a:off x="5749925" y="3854450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19" name="Rectangle 23"/>
            <p:cNvSpPr>
              <a:spLocks noChangeArrowheads="1"/>
            </p:cNvSpPr>
            <p:nvPr/>
          </p:nvSpPr>
          <p:spPr bwMode="auto">
            <a:xfrm rot="6128251">
              <a:off x="6059488" y="3986213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20" name="AutoShape 24"/>
            <p:cNvSpPr>
              <a:spLocks noChangeArrowheads="1"/>
            </p:cNvSpPr>
            <p:nvPr/>
          </p:nvSpPr>
          <p:spPr bwMode="auto">
            <a:xfrm rot="4525009">
              <a:off x="5748338" y="3298825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21" name="Rectangle 25"/>
            <p:cNvSpPr>
              <a:spLocks noChangeArrowheads="1"/>
            </p:cNvSpPr>
            <p:nvPr/>
          </p:nvSpPr>
          <p:spPr bwMode="auto">
            <a:xfrm rot="4608660">
              <a:off x="6051550" y="3292475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22" name="Rectangle 27"/>
            <p:cNvSpPr>
              <a:spLocks noChangeArrowheads="1"/>
            </p:cNvSpPr>
            <p:nvPr/>
          </p:nvSpPr>
          <p:spPr bwMode="auto">
            <a:xfrm rot="3701221">
              <a:off x="5800725" y="2636838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23" name="Rectangle 29"/>
            <p:cNvSpPr>
              <a:spLocks noChangeArrowheads="1"/>
            </p:cNvSpPr>
            <p:nvPr/>
          </p:nvSpPr>
          <p:spPr bwMode="auto">
            <a:xfrm rot="2515583">
              <a:off x="5373688" y="2130425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24" name="Rectangle 31"/>
            <p:cNvSpPr>
              <a:spLocks noChangeArrowheads="1"/>
            </p:cNvSpPr>
            <p:nvPr/>
          </p:nvSpPr>
          <p:spPr bwMode="auto">
            <a:xfrm rot="1249182">
              <a:off x="4814888" y="1831975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25" name="Rectangle 33"/>
            <p:cNvSpPr>
              <a:spLocks noChangeArrowheads="1"/>
            </p:cNvSpPr>
            <p:nvPr/>
          </p:nvSpPr>
          <p:spPr bwMode="auto">
            <a:xfrm rot="114675">
              <a:off x="4143375" y="1671638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26" name="Rectangle 35"/>
            <p:cNvSpPr>
              <a:spLocks noChangeArrowheads="1"/>
            </p:cNvSpPr>
            <p:nvPr/>
          </p:nvSpPr>
          <p:spPr bwMode="auto">
            <a:xfrm rot="20489692">
              <a:off x="3465513" y="1763713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27" name="Rectangle 37"/>
            <p:cNvSpPr>
              <a:spLocks noChangeArrowheads="1"/>
            </p:cNvSpPr>
            <p:nvPr/>
          </p:nvSpPr>
          <p:spPr bwMode="auto">
            <a:xfrm rot="19468810">
              <a:off x="2814638" y="2122488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28" name="Rectangle 39"/>
            <p:cNvSpPr>
              <a:spLocks noChangeArrowheads="1"/>
            </p:cNvSpPr>
            <p:nvPr/>
          </p:nvSpPr>
          <p:spPr bwMode="auto">
            <a:xfrm rot="18090985">
              <a:off x="2376488" y="2628900"/>
              <a:ext cx="533400" cy="152400"/>
            </a:xfrm>
            <a:prstGeom prst="rect">
              <a:avLst/>
            </a:prstGeom>
            <a:solidFill>
              <a:srgbClr val="0070C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29" name="Text Box 45"/>
            <p:cNvSpPr txBox="1">
              <a:spLocks noChangeArrowheads="1"/>
            </p:cNvSpPr>
            <p:nvPr/>
          </p:nvSpPr>
          <p:spPr bwMode="auto">
            <a:xfrm>
              <a:off x="152400" y="685800"/>
              <a:ext cx="1470025" cy="13144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dirty="0">
                  <a:solidFill>
                    <a:srgbClr val="00CC00"/>
                  </a:solidFill>
                </a:rPr>
                <a:t>3/5 PHOS</a:t>
              </a:r>
              <a:r>
                <a:rPr lang="en-US" dirty="0"/>
                <a:t>  </a:t>
              </a:r>
            </a:p>
            <a:p>
              <a:r>
                <a:rPr lang="en-US" dirty="0">
                  <a:solidFill>
                    <a:srgbClr val="FF0000"/>
                  </a:solidFill>
                </a:rPr>
                <a:t>10/18 TRD</a:t>
              </a:r>
              <a:r>
                <a:rPr lang="en-US" dirty="0"/>
                <a:t>  </a:t>
              </a:r>
            </a:p>
            <a:p>
              <a:r>
                <a:rPr lang="en-US" dirty="0">
                  <a:solidFill>
                    <a:srgbClr val="0070C0"/>
                  </a:solidFill>
                </a:rPr>
                <a:t>18/18 TOF</a:t>
              </a:r>
            </a:p>
            <a:p>
              <a:r>
                <a:rPr lang="en-US" dirty="0">
                  <a:solidFill>
                    <a:srgbClr val="FFC000"/>
                  </a:solidFill>
                </a:rPr>
                <a:t>7/7 HMPID</a:t>
              </a:r>
              <a:endParaRPr lang="en-US" dirty="0">
                <a:solidFill>
                  <a:srgbClr val="0070C0"/>
                </a:solidFill>
              </a:endParaRPr>
            </a:p>
            <a:p>
              <a:r>
                <a:rPr lang="en-US" dirty="0"/>
                <a:t>10/10 EMCAL</a:t>
              </a:r>
            </a:p>
          </p:txBody>
        </p:sp>
        <p:sp>
          <p:nvSpPr>
            <p:cNvPr id="30" name="Rectangle 31"/>
            <p:cNvSpPr>
              <a:spLocks noChangeArrowheads="1"/>
            </p:cNvSpPr>
            <p:nvPr/>
          </p:nvSpPr>
          <p:spPr bwMode="auto">
            <a:xfrm rot="2340592">
              <a:off x="5776913" y="1568450"/>
              <a:ext cx="696912" cy="20002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31" name="Rectangle 31"/>
            <p:cNvSpPr>
              <a:spLocks noChangeArrowheads="1"/>
            </p:cNvSpPr>
            <p:nvPr/>
          </p:nvSpPr>
          <p:spPr bwMode="auto">
            <a:xfrm rot="3561200">
              <a:off x="6391276" y="2232025"/>
              <a:ext cx="698500" cy="20002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32" name="Rectangle 31"/>
            <p:cNvSpPr>
              <a:spLocks noChangeArrowheads="1"/>
            </p:cNvSpPr>
            <p:nvPr/>
          </p:nvSpPr>
          <p:spPr bwMode="auto">
            <a:xfrm rot="4771778">
              <a:off x="6671469" y="3080544"/>
              <a:ext cx="696913" cy="200025"/>
            </a:xfrm>
            <a:prstGeom prst="rect">
              <a:avLst/>
            </a:prstGeom>
            <a:solidFill>
              <a:srgbClr val="FFC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33" name="Rectangle 5"/>
            <p:cNvSpPr>
              <a:spLocks noChangeArrowheads="1"/>
            </p:cNvSpPr>
            <p:nvPr/>
          </p:nvSpPr>
          <p:spPr bwMode="auto">
            <a:xfrm rot="20382596">
              <a:off x="4978400" y="5930900"/>
              <a:ext cx="609600" cy="228600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34" name="Rectangle 5"/>
            <p:cNvSpPr>
              <a:spLocks noChangeArrowheads="1"/>
            </p:cNvSpPr>
            <p:nvPr/>
          </p:nvSpPr>
          <p:spPr bwMode="auto">
            <a:xfrm rot="19255871">
              <a:off x="5715000" y="5480050"/>
              <a:ext cx="609600" cy="228600"/>
            </a:xfrm>
            <a:prstGeom prst="rect">
              <a:avLst/>
            </a:prstGeom>
            <a:solidFill>
              <a:srgbClr val="00CC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35" name="AutoShape 3"/>
            <p:cNvSpPr>
              <a:spLocks noChangeArrowheads="1"/>
            </p:cNvSpPr>
            <p:nvPr/>
          </p:nvSpPr>
          <p:spPr bwMode="auto">
            <a:xfrm rot="18168406">
              <a:off x="2667000" y="2667000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36" name="Rectangle 31"/>
            <p:cNvSpPr>
              <a:spLocks noChangeArrowheads="1"/>
            </p:cNvSpPr>
            <p:nvPr/>
          </p:nvSpPr>
          <p:spPr bwMode="auto">
            <a:xfrm>
              <a:off x="3935413" y="1187450"/>
              <a:ext cx="823912" cy="200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37" name="AutoShape 24"/>
            <p:cNvSpPr>
              <a:spLocks noChangeArrowheads="1"/>
            </p:cNvSpPr>
            <p:nvPr/>
          </p:nvSpPr>
          <p:spPr bwMode="auto">
            <a:xfrm rot="3578164">
              <a:off x="5486400" y="2717800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38" name="Text Box 37"/>
            <p:cNvSpPr txBox="1">
              <a:spLocks noChangeArrowheads="1"/>
            </p:cNvSpPr>
            <p:nvPr/>
          </p:nvSpPr>
          <p:spPr bwMode="auto">
            <a:xfrm>
              <a:off x="5857875" y="3273425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0</a:t>
              </a:r>
            </a:p>
          </p:txBody>
        </p:sp>
        <p:sp>
          <p:nvSpPr>
            <p:cNvPr id="39" name="Text Box 38"/>
            <p:cNvSpPr txBox="1">
              <a:spLocks noChangeArrowheads="1"/>
            </p:cNvSpPr>
            <p:nvPr/>
          </p:nvSpPr>
          <p:spPr bwMode="auto">
            <a:xfrm>
              <a:off x="5597525" y="2690813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</a:t>
              </a:r>
            </a:p>
          </p:txBody>
        </p:sp>
        <p:sp>
          <p:nvSpPr>
            <p:cNvPr id="40" name="Text Box 39"/>
            <p:cNvSpPr txBox="1">
              <a:spLocks noChangeArrowheads="1"/>
            </p:cNvSpPr>
            <p:nvPr/>
          </p:nvSpPr>
          <p:spPr bwMode="auto">
            <a:xfrm>
              <a:off x="5224463" y="2214563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2</a:t>
              </a:r>
            </a:p>
          </p:txBody>
        </p:sp>
        <p:sp>
          <p:nvSpPr>
            <p:cNvPr id="41" name="Text Box 40"/>
            <p:cNvSpPr txBox="1">
              <a:spLocks noChangeArrowheads="1"/>
            </p:cNvSpPr>
            <p:nvPr/>
          </p:nvSpPr>
          <p:spPr bwMode="auto">
            <a:xfrm>
              <a:off x="4746625" y="1944688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3</a:t>
              </a:r>
            </a:p>
          </p:txBody>
        </p:sp>
        <p:sp>
          <p:nvSpPr>
            <p:cNvPr id="42" name="Text Box 41"/>
            <p:cNvSpPr txBox="1">
              <a:spLocks noChangeArrowheads="1"/>
            </p:cNvSpPr>
            <p:nvPr/>
          </p:nvSpPr>
          <p:spPr bwMode="auto">
            <a:xfrm>
              <a:off x="4192588" y="1827213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4</a:t>
              </a:r>
            </a:p>
          </p:txBody>
        </p:sp>
        <p:sp>
          <p:nvSpPr>
            <p:cNvPr id="43" name="Text Box 42"/>
            <p:cNvSpPr txBox="1">
              <a:spLocks noChangeArrowheads="1"/>
            </p:cNvSpPr>
            <p:nvPr/>
          </p:nvSpPr>
          <p:spPr bwMode="auto">
            <a:xfrm>
              <a:off x="3600450" y="1917700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5</a:t>
              </a:r>
            </a:p>
          </p:txBody>
        </p:sp>
        <p:sp>
          <p:nvSpPr>
            <p:cNvPr id="44" name="Text Box 43"/>
            <p:cNvSpPr txBox="1">
              <a:spLocks noChangeArrowheads="1"/>
            </p:cNvSpPr>
            <p:nvPr/>
          </p:nvSpPr>
          <p:spPr bwMode="auto">
            <a:xfrm>
              <a:off x="3098800" y="2212975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6</a:t>
              </a:r>
            </a:p>
          </p:txBody>
        </p:sp>
        <p:sp>
          <p:nvSpPr>
            <p:cNvPr id="45" name="Text Box 44"/>
            <p:cNvSpPr txBox="1">
              <a:spLocks noChangeArrowheads="1"/>
            </p:cNvSpPr>
            <p:nvPr/>
          </p:nvSpPr>
          <p:spPr bwMode="auto">
            <a:xfrm>
              <a:off x="2749550" y="2625725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7</a:t>
              </a:r>
            </a:p>
          </p:txBody>
        </p:sp>
        <p:sp>
          <p:nvSpPr>
            <p:cNvPr id="46" name="Text Box 45"/>
            <p:cNvSpPr txBox="1">
              <a:spLocks noChangeArrowheads="1"/>
            </p:cNvSpPr>
            <p:nvPr/>
          </p:nvSpPr>
          <p:spPr bwMode="auto">
            <a:xfrm>
              <a:off x="2517775" y="3759200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9</a:t>
              </a:r>
            </a:p>
          </p:txBody>
        </p:sp>
        <p:sp>
          <p:nvSpPr>
            <p:cNvPr id="47" name="Text Box 46"/>
            <p:cNvSpPr txBox="1">
              <a:spLocks noChangeArrowheads="1"/>
            </p:cNvSpPr>
            <p:nvPr/>
          </p:nvSpPr>
          <p:spPr bwMode="auto">
            <a:xfrm>
              <a:off x="2493963" y="3206750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8</a:t>
              </a:r>
            </a:p>
          </p:txBody>
        </p:sp>
        <p:sp>
          <p:nvSpPr>
            <p:cNvPr id="48" name="AutoShape 22"/>
            <p:cNvSpPr>
              <a:spLocks noChangeArrowheads="1"/>
            </p:cNvSpPr>
            <p:nvPr/>
          </p:nvSpPr>
          <p:spPr bwMode="auto">
            <a:xfrm rot="8487452">
              <a:off x="5105400" y="4800600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57150">
              <a:solidFill>
                <a:srgbClr val="FAFE48"/>
              </a:solidFill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49" name="AutoShape 22"/>
            <p:cNvSpPr>
              <a:spLocks noChangeArrowheads="1"/>
            </p:cNvSpPr>
            <p:nvPr/>
          </p:nvSpPr>
          <p:spPr bwMode="auto">
            <a:xfrm rot="13037935">
              <a:off x="2992438" y="4789488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57150">
              <a:solidFill>
                <a:srgbClr val="FAFE48"/>
              </a:solidFill>
              <a:miter lim="800000"/>
              <a:headEnd/>
              <a:tailEnd/>
            </a:ln>
          </p:spPr>
          <p:txBody>
            <a:bodyPr rot="10800000"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50" name="Text Box 49"/>
            <p:cNvSpPr txBox="1">
              <a:spLocks noChangeArrowheads="1"/>
            </p:cNvSpPr>
            <p:nvPr/>
          </p:nvSpPr>
          <p:spPr bwMode="auto">
            <a:xfrm>
              <a:off x="3033713" y="4781550"/>
              <a:ext cx="438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11</a:t>
              </a:r>
            </a:p>
          </p:txBody>
        </p:sp>
        <p:sp>
          <p:nvSpPr>
            <p:cNvPr id="51" name="Text Box 50"/>
            <p:cNvSpPr txBox="1">
              <a:spLocks noChangeArrowheads="1"/>
            </p:cNvSpPr>
            <p:nvPr/>
          </p:nvSpPr>
          <p:spPr bwMode="auto">
            <a:xfrm>
              <a:off x="3495675" y="5081588"/>
              <a:ext cx="438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12</a:t>
              </a:r>
            </a:p>
          </p:txBody>
        </p:sp>
        <p:sp>
          <p:nvSpPr>
            <p:cNvPr id="52" name="Text Box 51"/>
            <p:cNvSpPr txBox="1">
              <a:spLocks noChangeArrowheads="1"/>
            </p:cNvSpPr>
            <p:nvPr/>
          </p:nvSpPr>
          <p:spPr bwMode="auto">
            <a:xfrm>
              <a:off x="4127500" y="5159375"/>
              <a:ext cx="438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13</a:t>
              </a:r>
            </a:p>
          </p:txBody>
        </p:sp>
        <p:sp>
          <p:nvSpPr>
            <p:cNvPr id="53" name="Text Box 52"/>
            <p:cNvSpPr txBox="1">
              <a:spLocks noChangeArrowheads="1"/>
            </p:cNvSpPr>
            <p:nvPr/>
          </p:nvSpPr>
          <p:spPr bwMode="auto">
            <a:xfrm>
              <a:off x="4657725" y="5068888"/>
              <a:ext cx="438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14</a:t>
              </a:r>
            </a:p>
          </p:txBody>
        </p:sp>
        <p:sp>
          <p:nvSpPr>
            <p:cNvPr id="54" name="Text Box 53"/>
            <p:cNvSpPr txBox="1">
              <a:spLocks noChangeArrowheads="1"/>
            </p:cNvSpPr>
            <p:nvPr/>
          </p:nvSpPr>
          <p:spPr bwMode="auto">
            <a:xfrm>
              <a:off x="5153025" y="4760913"/>
              <a:ext cx="438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15</a:t>
              </a:r>
            </a:p>
          </p:txBody>
        </p:sp>
        <p:sp>
          <p:nvSpPr>
            <p:cNvPr id="55" name="Text Box 54"/>
            <p:cNvSpPr txBox="1">
              <a:spLocks noChangeArrowheads="1"/>
            </p:cNvSpPr>
            <p:nvPr/>
          </p:nvSpPr>
          <p:spPr bwMode="auto">
            <a:xfrm>
              <a:off x="5788025" y="3832225"/>
              <a:ext cx="438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17</a:t>
              </a:r>
            </a:p>
          </p:txBody>
        </p:sp>
        <p:sp>
          <p:nvSpPr>
            <p:cNvPr id="56" name="Text Box 55"/>
            <p:cNvSpPr txBox="1">
              <a:spLocks noChangeArrowheads="1"/>
            </p:cNvSpPr>
            <p:nvPr/>
          </p:nvSpPr>
          <p:spPr bwMode="auto">
            <a:xfrm>
              <a:off x="2557463" y="5443538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0</a:t>
              </a:r>
            </a:p>
          </p:txBody>
        </p:sp>
        <p:sp>
          <p:nvSpPr>
            <p:cNvPr id="57" name="Text Box 56"/>
            <p:cNvSpPr txBox="1">
              <a:spLocks noChangeArrowheads="1"/>
            </p:cNvSpPr>
            <p:nvPr/>
          </p:nvSpPr>
          <p:spPr bwMode="auto">
            <a:xfrm>
              <a:off x="3238500" y="5857875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</a:t>
              </a:r>
            </a:p>
          </p:txBody>
        </p:sp>
        <p:sp>
          <p:nvSpPr>
            <p:cNvPr id="58" name="Text Box 57"/>
            <p:cNvSpPr txBox="1">
              <a:spLocks noChangeArrowheads="1"/>
            </p:cNvSpPr>
            <p:nvPr/>
          </p:nvSpPr>
          <p:spPr bwMode="auto">
            <a:xfrm>
              <a:off x="4191000" y="6022975"/>
              <a:ext cx="311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2</a:t>
              </a:r>
            </a:p>
          </p:txBody>
        </p:sp>
        <p:sp>
          <p:nvSpPr>
            <p:cNvPr id="59" name="Text Box 58"/>
            <p:cNvSpPr txBox="1">
              <a:spLocks noChangeArrowheads="1"/>
            </p:cNvSpPr>
            <p:nvPr/>
          </p:nvSpPr>
          <p:spPr bwMode="auto">
            <a:xfrm>
              <a:off x="5094288" y="5856288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3</a:t>
              </a:r>
            </a:p>
          </p:txBody>
        </p:sp>
        <p:sp>
          <p:nvSpPr>
            <p:cNvPr id="60" name="Text Box 59"/>
            <p:cNvSpPr txBox="1">
              <a:spLocks noChangeArrowheads="1"/>
            </p:cNvSpPr>
            <p:nvPr/>
          </p:nvSpPr>
          <p:spPr bwMode="auto">
            <a:xfrm>
              <a:off x="5827713" y="5405438"/>
              <a:ext cx="311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4</a:t>
              </a:r>
            </a:p>
          </p:txBody>
        </p:sp>
        <p:sp>
          <p:nvSpPr>
            <p:cNvPr id="61" name="Rectangle 31"/>
            <p:cNvSpPr>
              <a:spLocks noChangeArrowheads="1"/>
            </p:cNvSpPr>
            <p:nvPr/>
          </p:nvSpPr>
          <p:spPr bwMode="auto">
            <a:xfrm rot="20494878">
              <a:off x="3068638" y="1323975"/>
              <a:ext cx="823912" cy="200025"/>
            </a:xfrm>
            <a:prstGeom prst="rect">
              <a:avLst/>
            </a:prstGeom>
            <a:solidFill>
              <a:schemeClr val="tx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62" name="AutoShape 22"/>
            <p:cNvSpPr>
              <a:spLocks noChangeArrowheads="1"/>
            </p:cNvSpPr>
            <p:nvPr/>
          </p:nvSpPr>
          <p:spPr bwMode="auto">
            <a:xfrm rot="7061624">
              <a:off x="5524500" y="4381500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57150">
              <a:solidFill>
                <a:srgbClr val="FAFE48"/>
              </a:solidFill>
              <a:miter lim="800000"/>
              <a:headEnd/>
              <a:tailEnd/>
            </a:ln>
          </p:spPr>
          <p:txBody>
            <a:bodyPr rot="10800000" vert="eaVert"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63" name="Text Box 62"/>
            <p:cNvSpPr txBox="1">
              <a:spLocks noChangeArrowheads="1"/>
            </p:cNvSpPr>
            <p:nvPr/>
          </p:nvSpPr>
          <p:spPr bwMode="auto">
            <a:xfrm>
              <a:off x="5564188" y="4354513"/>
              <a:ext cx="4381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16</a:t>
              </a:r>
            </a:p>
          </p:txBody>
        </p:sp>
        <p:sp>
          <p:nvSpPr>
            <p:cNvPr id="64" name="AutoShape 3"/>
            <p:cNvSpPr>
              <a:spLocks noChangeArrowheads="1"/>
            </p:cNvSpPr>
            <p:nvPr/>
          </p:nvSpPr>
          <p:spPr bwMode="auto">
            <a:xfrm rot="14206816">
              <a:off x="2628900" y="4368800"/>
              <a:ext cx="533400" cy="304800"/>
            </a:xfrm>
            <a:custGeom>
              <a:avLst/>
              <a:gdLst>
                <a:gd name="T0" fmla="*/ 2147483647 w 21600"/>
                <a:gd name="T1" fmla="*/ 2147483647 h 21600"/>
                <a:gd name="T2" fmla="*/ 2147483647 w 21600"/>
                <a:gd name="T3" fmla="*/ 2147483647 h 21600"/>
                <a:gd name="T4" fmla="*/ 2147483647 w 21600"/>
                <a:gd name="T5" fmla="*/ 2147483647 h 21600"/>
                <a:gd name="T6" fmla="*/ 2147483647 w 21600"/>
                <a:gd name="T7" fmla="*/ 0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4500 w 21600"/>
                <a:gd name="T13" fmla="*/ 4500 h 21600"/>
                <a:gd name="T14" fmla="*/ 17100 w 21600"/>
                <a:gd name="T15" fmla="*/ 17100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>
                  <a:moveTo>
                    <a:pt x="0" y="0"/>
                  </a:moveTo>
                  <a:lnTo>
                    <a:pt x="5400" y="21600"/>
                  </a:lnTo>
                  <a:lnTo>
                    <a:pt x="16200" y="21600"/>
                  </a:lnTo>
                  <a:lnTo>
                    <a:pt x="21600" y="0"/>
                  </a:lnTo>
                  <a:close/>
                </a:path>
              </a:pathLst>
            </a:cu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65" name="Text Box 64"/>
            <p:cNvSpPr txBox="1">
              <a:spLocks noChangeArrowheads="1"/>
            </p:cNvSpPr>
            <p:nvPr/>
          </p:nvSpPr>
          <p:spPr bwMode="auto">
            <a:xfrm>
              <a:off x="2681288" y="4346575"/>
              <a:ext cx="438150" cy="3667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 sz="1800" b="0"/>
                <a:t>10</a:t>
              </a:r>
            </a:p>
          </p:txBody>
        </p:sp>
        <p:sp>
          <p:nvSpPr>
            <p:cNvPr id="66" name="Rectangle 31"/>
            <p:cNvSpPr>
              <a:spLocks noChangeArrowheads="1"/>
            </p:cNvSpPr>
            <p:nvPr/>
          </p:nvSpPr>
          <p:spPr bwMode="auto">
            <a:xfrm rot="19124920">
              <a:off x="2279650" y="1752600"/>
              <a:ext cx="823913" cy="200025"/>
            </a:xfrm>
            <a:prstGeom prst="rect">
              <a:avLst/>
            </a:prstGeom>
            <a:solidFill>
              <a:schemeClr val="tx2"/>
            </a:solidFill>
            <a:ln w="57150">
              <a:solidFill>
                <a:srgbClr val="FAFE48"/>
              </a:solidFill>
              <a:miter lim="800000"/>
              <a:headEnd/>
              <a:tailEnd/>
            </a:ln>
          </p:spPr>
          <p:txBody>
            <a:bodyPr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67" name="Rectangle 31"/>
            <p:cNvSpPr>
              <a:spLocks noChangeArrowheads="1"/>
            </p:cNvSpPr>
            <p:nvPr/>
          </p:nvSpPr>
          <p:spPr bwMode="auto">
            <a:xfrm rot="18000590">
              <a:off x="1731170" y="2412206"/>
              <a:ext cx="823912" cy="200025"/>
            </a:xfrm>
            <a:prstGeom prst="rect">
              <a:avLst/>
            </a:prstGeom>
            <a:solidFill>
              <a:schemeClr val="tx2"/>
            </a:solidFill>
            <a:ln w="57150">
              <a:solidFill>
                <a:srgbClr val="FAFE48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68" name="Rectangle 31"/>
            <p:cNvSpPr>
              <a:spLocks noChangeArrowheads="1"/>
            </p:cNvSpPr>
            <p:nvPr/>
          </p:nvSpPr>
          <p:spPr bwMode="auto">
            <a:xfrm rot="16543447">
              <a:off x="1480345" y="3244056"/>
              <a:ext cx="823912" cy="200025"/>
            </a:xfrm>
            <a:prstGeom prst="rect">
              <a:avLst/>
            </a:prstGeom>
            <a:solidFill>
              <a:schemeClr val="tx2"/>
            </a:solidFill>
            <a:ln w="57150">
              <a:solidFill>
                <a:srgbClr val="FAFE48"/>
              </a:solidFill>
              <a:miter lim="800000"/>
              <a:headEnd/>
              <a:tailEnd/>
            </a:ln>
          </p:spPr>
          <p:txBody>
            <a:bodyPr vert="eaVert" wrap="none" anchor="ctr">
              <a:prstTxWarp prst="textNoShape">
                <a:avLst/>
              </a:prstTxWarp>
            </a:bodyPr>
            <a:lstStyle/>
            <a:p>
              <a:endParaRPr lang="da-DK" sz="1800" b="0"/>
            </a:p>
          </p:txBody>
        </p:sp>
        <p:sp>
          <p:nvSpPr>
            <p:cNvPr id="69" name="Text Box 68"/>
            <p:cNvSpPr txBox="1">
              <a:spLocks noChangeArrowheads="1"/>
            </p:cNvSpPr>
            <p:nvPr/>
          </p:nvSpPr>
          <p:spPr bwMode="auto">
            <a:xfrm>
              <a:off x="3173413" y="1012825"/>
              <a:ext cx="4095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2x</a:t>
              </a:r>
              <a:endParaRPr lang="da-DK"/>
            </a:p>
          </p:txBody>
        </p:sp>
        <p:sp>
          <p:nvSpPr>
            <p:cNvPr id="70" name="Text Box 69"/>
            <p:cNvSpPr txBox="1">
              <a:spLocks noChangeArrowheads="1"/>
            </p:cNvSpPr>
            <p:nvPr/>
          </p:nvSpPr>
          <p:spPr bwMode="auto">
            <a:xfrm>
              <a:off x="4103688" y="849313"/>
              <a:ext cx="4095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2x</a:t>
              </a:r>
              <a:endParaRPr lang="da-DK"/>
            </a:p>
          </p:txBody>
        </p:sp>
        <p:sp>
          <p:nvSpPr>
            <p:cNvPr id="71" name="Text Box 70"/>
            <p:cNvSpPr txBox="1">
              <a:spLocks noChangeArrowheads="1"/>
            </p:cNvSpPr>
            <p:nvPr/>
          </p:nvSpPr>
          <p:spPr bwMode="auto">
            <a:xfrm>
              <a:off x="1724025" y="2144713"/>
              <a:ext cx="4095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2x</a:t>
              </a:r>
              <a:endParaRPr lang="da-DK"/>
            </a:p>
          </p:txBody>
        </p:sp>
        <p:sp>
          <p:nvSpPr>
            <p:cNvPr id="72" name="Text Box 71"/>
            <p:cNvSpPr txBox="1">
              <a:spLocks noChangeArrowheads="1"/>
            </p:cNvSpPr>
            <p:nvPr/>
          </p:nvSpPr>
          <p:spPr bwMode="auto">
            <a:xfrm>
              <a:off x="2257425" y="1492250"/>
              <a:ext cx="4095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2x</a:t>
              </a:r>
              <a:endParaRPr lang="da-DK"/>
            </a:p>
          </p:txBody>
        </p:sp>
        <p:sp>
          <p:nvSpPr>
            <p:cNvPr id="73" name="Text Box 72"/>
            <p:cNvSpPr txBox="1">
              <a:spLocks noChangeArrowheads="1"/>
            </p:cNvSpPr>
            <p:nvPr/>
          </p:nvSpPr>
          <p:spPr bwMode="auto">
            <a:xfrm>
              <a:off x="1419225" y="3092450"/>
              <a:ext cx="409575" cy="3365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prstTxWarp prst="textNoShape">
                <a:avLst/>
              </a:prstTxWarp>
              <a:spAutoFit/>
            </a:bodyPr>
            <a:lstStyle/>
            <a:p>
              <a:r>
                <a:rPr lang="en-US"/>
                <a:t>2x</a:t>
              </a:r>
              <a:endParaRPr lang="da-DK"/>
            </a:p>
          </p:txBody>
        </p:sp>
      </p:grpSp>
      <p:sp>
        <p:nvSpPr>
          <p:cNvPr id="74" name="Slide Number Placeholder 7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5</a:t>
            </a:fld>
            <a:endParaRPr lang="en-GB"/>
          </a:p>
        </p:txBody>
      </p:sp>
      <p:sp>
        <p:nvSpPr>
          <p:cNvPr id="75" name="TextBox 74"/>
          <p:cNvSpPr txBox="1"/>
          <p:nvPr/>
        </p:nvSpPr>
        <p:spPr>
          <a:xfrm>
            <a:off x="6459086" y="383545"/>
            <a:ext cx="2638388" cy="707886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000" dirty="0" smtClean="0"/>
              <a:t>Tight schedule implying </a:t>
            </a:r>
            <a:br>
              <a:rPr lang="en-GB" sz="2000" dirty="0" smtClean="0"/>
            </a:br>
            <a:r>
              <a:rPr lang="en-GB" sz="2000" dirty="0" smtClean="0"/>
              <a:t>working over Christmas</a:t>
            </a:r>
          </a:p>
        </p:txBody>
      </p:sp>
      <p:sp>
        <p:nvSpPr>
          <p:cNvPr id="76" name="Text Box 45"/>
          <p:cNvSpPr txBox="1">
            <a:spLocks noChangeArrowheads="1"/>
          </p:cNvSpPr>
          <p:nvPr/>
        </p:nvSpPr>
        <p:spPr bwMode="auto">
          <a:xfrm>
            <a:off x="43460" y="770364"/>
            <a:ext cx="2048119" cy="1415772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>
            <a:prstTxWarp prst="textNoShape">
              <a:avLst/>
            </a:prstTxWarp>
            <a:spAutoFit/>
          </a:bodyPr>
          <a:lstStyle/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400" b="1" dirty="0" smtClean="0">
                <a:solidFill>
                  <a:srgbClr val="0033CC"/>
                </a:solidFill>
              </a:rPr>
              <a:t>ALICE configuration</a:t>
            </a: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r>
              <a:rPr lang="en-US" sz="2400" b="1" dirty="0" smtClean="0">
                <a:solidFill>
                  <a:srgbClr val="0033CC"/>
                </a:solidFill>
              </a:rPr>
              <a:t>in 2011</a:t>
            </a:r>
            <a:endParaRPr lang="en-US" sz="2400" dirty="0" smtClean="0">
              <a:solidFill>
                <a:schemeClr val="tx1"/>
              </a:solidFill>
            </a:endParaRPr>
          </a:p>
          <a:p>
            <a:pPr eaLnBrk="1" hangingPunct="1">
              <a:lnSpc>
                <a:spcPct val="100000"/>
              </a:lnSpc>
              <a:spcBef>
                <a:spcPct val="0"/>
              </a:spcBef>
              <a:buClrTx/>
              <a:buFontTx/>
              <a:buNone/>
            </a:pPr>
            <a:endParaRPr lang="en-US" sz="1400" dirty="0" smtClean="0">
              <a:solidFill>
                <a:schemeClr val="tx1"/>
              </a:solidFill>
            </a:endParaRPr>
          </a:p>
        </p:txBody>
      </p:sp>
      <p:sp>
        <p:nvSpPr>
          <p:cNvPr id="77" name="Footer Placeholder 7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FF"/>
                </a:solidFill>
              </a:rPr>
              <a:t>ALICE’ goals for </a:t>
            </a:r>
            <a:r>
              <a:rPr lang="en-GB" b="1" dirty="0" smtClean="0">
                <a:solidFill>
                  <a:srgbClr val="FF0000"/>
                </a:solidFill>
              </a:rPr>
              <a:t>2010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31900"/>
            <a:ext cx="8229600" cy="4525963"/>
          </a:xfrm>
        </p:spPr>
        <p:txBody>
          <a:bodyPr>
            <a:normAutofit/>
          </a:bodyPr>
          <a:lstStyle/>
          <a:p>
            <a:r>
              <a:rPr lang="en-GB" sz="2400" b="1" dirty="0" smtClean="0">
                <a:solidFill>
                  <a:srgbClr val="FF0000"/>
                </a:solidFill>
              </a:rPr>
              <a:t>Well within reach!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9D92910-B774-7C4A-819C-14A558DC8230}" type="slidenum">
              <a:rPr lang="en-GB" smtClean="0"/>
              <a:pPr/>
              <a:t>6</a:t>
            </a:fld>
            <a:endParaRPr lang="en-GB"/>
          </a:p>
        </p:txBody>
      </p:sp>
      <p:graphicFrame>
        <p:nvGraphicFramePr>
          <p:cNvPr id="5" name="Table 4"/>
          <p:cNvGraphicFramePr>
            <a:graphicFrameLocks noGrp="1"/>
          </p:cNvGraphicFramePr>
          <p:nvPr/>
        </p:nvGraphicFramePr>
        <p:xfrm>
          <a:off x="63499" y="1701803"/>
          <a:ext cx="8991601" cy="368775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76114"/>
                <a:gridCol w="1802087"/>
                <a:gridCol w="3505200"/>
                <a:gridCol w="2108200"/>
              </a:tblGrid>
              <a:tr h="409751">
                <a:tc>
                  <a:txBody>
                    <a:bodyPr/>
                    <a:lstStyle/>
                    <a:p>
                      <a:r>
                        <a:rPr lang="en-GB" dirty="0" smtClean="0"/>
                        <a:t>Energy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Conditions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dirty="0" smtClean="0"/>
                        <a:t>Triggers</a:t>
                      </a:r>
                      <a:endParaRPr lang="en-GB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Status</a:t>
                      </a:r>
                      <a:endParaRPr lang="en-GB" dirty="0"/>
                    </a:p>
                  </a:txBody>
                  <a:tcPr/>
                </a:tc>
              </a:tr>
              <a:tr h="4097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μ</a:t>
                      </a:r>
                      <a:r>
                        <a:rPr lang="en-GB" dirty="0" smtClean="0"/>
                        <a:t> ≈ 0.05</a:t>
                      </a:r>
                      <a:endParaRPr lang="en-GB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Minimum Bias: 10</a:t>
                      </a:r>
                      <a:r>
                        <a:rPr lang="en-GB" baseline="30000" dirty="0" smtClean="0"/>
                        <a:t>9</a:t>
                      </a:r>
                      <a:endParaRPr lang="en-GB" baseline="30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700 M (10 </a:t>
                      </a:r>
                      <a:r>
                        <a:rPr lang="en-GB" dirty="0" err="1" smtClean="0"/>
                        <a:t>nb</a:t>
                      </a:r>
                      <a:r>
                        <a:rPr lang="en-GB" baseline="30000" dirty="0" smtClean="0"/>
                        <a:t>–1</a:t>
                      </a:r>
                      <a:r>
                        <a:rPr lang="en-GB" dirty="0" smtClean="0"/>
                        <a:t>)</a:t>
                      </a:r>
                      <a:endParaRPr lang="en-GB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097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smtClean="0"/>
                        <a:t>7 </a:t>
                      </a:r>
                      <a:r>
                        <a:rPr lang="en-GB" dirty="0" err="1" smtClean="0"/>
                        <a:t>TeV</a:t>
                      </a:r>
                      <a:r>
                        <a:rPr lang="en-GB" dirty="0" smtClean="0"/>
                        <a:t> pp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/>
                        <a:t>μ</a:t>
                      </a:r>
                      <a:r>
                        <a:rPr lang="en-GB" dirty="0" smtClean="0"/>
                        <a:t> ≈ 0.05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High</a:t>
                      </a:r>
                      <a:r>
                        <a:rPr lang="en-GB" baseline="0" dirty="0" smtClean="0"/>
                        <a:t> Multiplicity: 5x10</a:t>
                      </a:r>
                      <a:r>
                        <a:rPr lang="en-GB" baseline="30000" dirty="0" smtClean="0"/>
                        <a:t>7</a:t>
                      </a:r>
                      <a:endParaRPr lang="en-GB" baseline="30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15.4 M (30 </a:t>
                      </a:r>
                      <a:r>
                        <a:rPr lang="en-GB" dirty="0" err="1" smtClean="0"/>
                        <a:t>nb</a:t>
                      </a:r>
                      <a:r>
                        <a:rPr lang="en-GB" baseline="30000" dirty="0" smtClean="0"/>
                        <a:t>–1</a:t>
                      </a:r>
                      <a:r>
                        <a:rPr lang="en-GB" dirty="0" smtClean="0"/>
                        <a:t>)*</a:t>
                      </a:r>
                      <a:endParaRPr lang="en-GB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097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L ≈ 6x10</a:t>
                      </a:r>
                      <a:r>
                        <a:rPr lang="en-GB" baseline="30000" dirty="0" smtClean="0"/>
                        <a:t>30</a:t>
                      </a:r>
                      <a:r>
                        <a:rPr lang="en-GB" baseline="0" dirty="0" smtClean="0"/>
                        <a:t> cm</a:t>
                      </a:r>
                      <a:r>
                        <a:rPr lang="en-GB" baseline="30000" dirty="0" smtClean="0"/>
                        <a:t>-2</a:t>
                      </a:r>
                      <a:r>
                        <a:rPr lang="en-GB" baseline="0" dirty="0" smtClean="0"/>
                        <a:t>s</a:t>
                      </a:r>
                      <a:r>
                        <a:rPr lang="en-GB" baseline="30000" dirty="0" smtClean="0"/>
                        <a:t>-1</a:t>
                      </a:r>
                      <a:endParaRPr lang="en-GB" baseline="3000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Muon</a:t>
                      </a:r>
                      <a:r>
                        <a:rPr lang="en-GB" dirty="0" smtClean="0"/>
                        <a:t> pairs</a:t>
                      </a:r>
                      <a:r>
                        <a:rPr lang="en-GB" b="0" dirty="0" smtClean="0"/>
                        <a:t>:</a:t>
                      </a:r>
                      <a:r>
                        <a:rPr lang="en-GB" b="0" baseline="0" dirty="0" smtClean="0"/>
                        <a:t> 100k-200k J/ψ 1000 </a:t>
                      </a:r>
                      <a:r>
                        <a:rPr lang="en-GB" b="0" baseline="0" dirty="0" err="1" smtClean="0">
                          <a:latin typeface="Lucida Grande"/>
                          <a:ea typeface="Lucida Grande"/>
                          <a:cs typeface="Lucida Grande"/>
                        </a:rPr>
                        <a:t>ϒ</a:t>
                      </a:r>
                      <a:r>
                        <a:rPr lang="en-GB" b="0" dirty="0" smtClean="0"/>
                        <a:t> </a:t>
                      </a:r>
                      <a:endParaRPr lang="en-GB" b="0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50 M (50 </a:t>
                      </a:r>
                      <a:r>
                        <a:rPr lang="en-GB" dirty="0" err="1" smtClean="0"/>
                        <a:t>nb</a:t>
                      </a:r>
                      <a:r>
                        <a:rPr lang="en-GB" baseline="30000" dirty="0" smtClean="0"/>
                        <a:t>–1</a:t>
                      </a:r>
                      <a:r>
                        <a:rPr lang="en-GB" dirty="0" smtClean="0"/>
                        <a:t>)**</a:t>
                      </a:r>
                      <a:endParaRPr lang="en-GB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09751"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smtClean="0"/>
                        <a:t>(1 to 3 pb</a:t>
                      </a:r>
                      <a:r>
                        <a:rPr lang="en-GB" baseline="30000" dirty="0" smtClean="0"/>
                        <a:t>-1</a:t>
                      </a:r>
                      <a:r>
                        <a:rPr lang="en-GB" dirty="0" smtClean="0"/>
                        <a:t>) (~ 1 week requested)</a:t>
                      </a:r>
                      <a:endParaRPr lang="en-GB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/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09751"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chemeClr val="tx1"/>
                          </a:solidFill>
                        </a:rPr>
                        <a:t>μ</a:t>
                      </a:r>
                      <a:r>
                        <a:rPr lang="en-GB" dirty="0" smtClean="0">
                          <a:solidFill>
                            <a:schemeClr val="tx1"/>
                          </a:solidFill>
                        </a:rPr>
                        <a:t> ≈ 0.05</a:t>
                      </a:r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GB" dirty="0" err="1" smtClean="0"/>
                        <a:t>EmCal</a:t>
                      </a:r>
                      <a:r>
                        <a:rPr lang="en-GB" baseline="0" dirty="0" smtClean="0"/>
                        <a:t> (commissioning)</a:t>
                      </a:r>
                      <a:endParaRPr lang="en-GB" dirty="0"/>
                    </a:p>
                  </a:txBody>
                  <a:tcPr>
                    <a:solidFill>
                      <a:srgbClr val="CCFFCC"/>
                    </a:solidFill>
                  </a:tcPr>
                </a:tc>
                <a:tc>
                  <a:txBody>
                    <a:bodyPr/>
                    <a:lstStyle/>
                    <a:p>
                      <a:endParaRPr lang="en-GB" dirty="0">
                        <a:solidFill>
                          <a:srgbClr val="3366FF"/>
                        </a:solidFill>
                      </a:endParaRPr>
                    </a:p>
                  </a:txBody>
                  <a:tcPr>
                    <a:solidFill>
                      <a:srgbClr val="CCFFCC"/>
                    </a:solidFill>
                  </a:tcPr>
                </a:tc>
              </a:tr>
              <a:tr h="409751"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3366FF"/>
                          </a:solidFill>
                        </a:rPr>
                        <a:t>2.76 </a:t>
                      </a:r>
                      <a:r>
                        <a:rPr lang="en-GB" dirty="0" err="1" smtClean="0">
                          <a:solidFill>
                            <a:srgbClr val="3366FF"/>
                          </a:solidFill>
                        </a:rPr>
                        <a:t>TeV</a:t>
                      </a:r>
                      <a:r>
                        <a:rPr lang="en-GB" dirty="0" smtClean="0">
                          <a:solidFill>
                            <a:srgbClr val="3366FF"/>
                          </a:solidFill>
                        </a:rPr>
                        <a:t> pp</a:t>
                      </a:r>
                      <a:endParaRPr lang="en-GB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dirty="0" err="1" smtClean="0">
                          <a:solidFill>
                            <a:srgbClr val="3366FF"/>
                          </a:solidFill>
                        </a:rPr>
                        <a:t>μ</a:t>
                      </a:r>
                      <a:r>
                        <a:rPr lang="en-GB" dirty="0" smtClean="0">
                          <a:solidFill>
                            <a:srgbClr val="3366FF"/>
                          </a:solidFill>
                        </a:rPr>
                        <a:t> ≈ 0.05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dirty="0" smtClean="0">
                          <a:solidFill>
                            <a:srgbClr val="3366FF"/>
                          </a:solidFill>
                        </a:rPr>
                        <a:t>Minimum Bias: 50 M (1 day)</a:t>
                      </a:r>
                      <a:endParaRPr lang="en-GB" baseline="30000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kern="1200" dirty="0" smtClean="0">
                          <a:solidFill>
                            <a:schemeClr val="dk1"/>
                          </a:solidFill>
                          <a:latin typeface="+mn-lt"/>
                          <a:ea typeface="+mn-ea"/>
                          <a:cs typeface="+mn-cs"/>
                        </a:rPr>
                        <a:t>≥HI-2010 or 2011</a:t>
                      </a:r>
                      <a:endParaRPr lang="en-GB" dirty="0">
                        <a:solidFill>
                          <a:srgbClr val="3366FF"/>
                        </a:solidFill>
                      </a:endParaRPr>
                    </a:p>
                  </a:txBody>
                  <a:tcPr/>
                </a:tc>
              </a:tr>
              <a:tr h="409751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</a:tr>
              <a:tr h="409751"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2.76 </a:t>
                      </a:r>
                      <a:r>
                        <a:rPr lang="en-GB" b="1" dirty="0" err="1" smtClean="0">
                          <a:solidFill>
                            <a:srgbClr val="FF0000"/>
                          </a:solidFill>
                        </a:rPr>
                        <a:t>TeV</a:t>
                      </a:r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GB" b="1" dirty="0" err="1" smtClean="0">
                          <a:solidFill>
                            <a:srgbClr val="FF0000"/>
                          </a:solidFill>
                        </a:rPr>
                        <a:t>PbPb</a:t>
                      </a:r>
                      <a:endParaRPr lang="en-GB" b="1" dirty="0" smtClean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L ≈ 10</a:t>
                      </a:r>
                      <a:r>
                        <a:rPr lang="en-GB" b="1" baseline="30000" dirty="0" smtClean="0">
                          <a:solidFill>
                            <a:srgbClr val="FF0000"/>
                          </a:solidFill>
                        </a:rPr>
                        <a:t>25 </a:t>
                      </a:r>
                      <a:r>
                        <a:rPr lang="en-GB" b="1" baseline="0" dirty="0" smtClean="0">
                          <a:solidFill>
                            <a:srgbClr val="FF0000"/>
                          </a:solidFill>
                        </a:rPr>
                        <a:t>cm</a:t>
                      </a:r>
                      <a:r>
                        <a:rPr lang="en-GB" b="1" baseline="30000" dirty="0" smtClean="0">
                          <a:solidFill>
                            <a:srgbClr val="FF0000"/>
                          </a:solidFill>
                        </a:rPr>
                        <a:t>-2</a:t>
                      </a:r>
                      <a:r>
                        <a:rPr lang="en-GB" b="1" baseline="0" dirty="0" smtClean="0">
                          <a:solidFill>
                            <a:srgbClr val="FF0000"/>
                          </a:solidFill>
                        </a:rPr>
                        <a:t>s</a:t>
                      </a:r>
                      <a:r>
                        <a:rPr lang="en-GB" b="1" baseline="30000" dirty="0" smtClean="0">
                          <a:solidFill>
                            <a:srgbClr val="FF0000"/>
                          </a:solidFill>
                        </a:rPr>
                        <a:t>-1</a:t>
                      </a:r>
                      <a:endParaRPr lang="en-GB" b="1" baseline="30000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GB" b="1" dirty="0" smtClean="0">
                          <a:solidFill>
                            <a:srgbClr val="FF0000"/>
                          </a:solidFill>
                        </a:rPr>
                        <a:t>Minimum Bias</a:t>
                      </a:r>
                      <a:r>
                        <a:rPr lang="en-GB" b="1" baseline="30000" dirty="0" smtClean="0">
                          <a:solidFill>
                            <a:srgbClr val="FF0000"/>
                          </a:solidFill>
                        </a:rPr>
                        <a:t>$</a:t>
                      </a:r>
                      <a:r>
                        <a:rPr lang="en-GB" b="1" baseline="0" dirty="0" smtClean="0">
                          <a:solidFill>
                            <a:srgbClr val="FF0000"/>
                          </a:solidFill>
                        </a:rPr>
                        <a:t>: fewx10</a:t>
                      </a:r>
                      <a:r>
                        <a:rPr lang="en-GB" b="1" baseline="30000" dirty="0" smtClean="0">
                          <a:solidFill>
                            <a:srgbClr val="FF0000"/>
                          </a:solidFill>
                        </a:rPr>
                        <a:t>7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/>
        </p:nvGraphicFramePr>
        <p:xfrm>
          <a:off x="755737" y="5349439"/>
          <a:ext cx="2470062" cy="1502621"/>
        </p:xfrm>
        <a:graphic>
          <a:graphicData uri="http://schemas.openxmlformats.org/presentationml/2006/ole">
            <p:oleObj spid="_x0000_s116738" name="Equation" r:id="rId4" imgW="1524000" imgH="927100" progId="Equation.3">
              <p:embed/>
            </p:oleObj>
          </a:graphicData>
        </a:graphic>
      </p:graphicFrame>
      <p:sp>
        <p:nvSpPr>
          <p:cNvPr id="7" name="TextBox 6"/>
          <p:cNvSpPr txBox="1"/>
          <p:nvPr/>
        </p:nvSpPr>
        <p:spPr>
          <a:xfrm>
            <a:off x="3598333" y="5421868"/>
            <a:ext cx="5376334" cy="646331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GB" dirty="0" smtClean="0"/>
              <a:t>* Overall goal at least a factor 10 over MB pp (150 nb</a:t>
            </a:r>
            <a:r>
              <a:rPr lang="en-GB" baseline="30000" dirty="0" smtClean="0"/>
              <a:t>-1</a:t>
            </a:r>
            <a:r>
              <a:rPr lang="en-GB" dirty="0" smtClean="0"/>
              <a:t>)</a:t>
            </a:r>
          </a:p>
          <a:p>
            <a:r>
              <a:rPr lang="en-GB" dirty="0" smtClean="0"/>
              <a:t>**Overall goal a few tens of thousand </a:t>
            </a:r>
            <a:r>
              <a:rPr lang="en-GB" dirty="0" err="1" smtClean="0">
                <a:latin typeface="Lucida Grande"/>
                <a:ea typeface="Lucida Grande"/>
                <a:cs typeface="Lucida Grande"/>
              </a:rPr>
              <a:t>ϒ</a:t>
            </a:r>
            <a:endParaRPr lang="en-GB" dirty="0" smtClean="0"/>
          </a:p>
        </p:txBody>
      </p:sp>
      <p:sp>
        <p:nvSpPr>
          <p:cNvPr id="8" name="TextBox 7"/>
          <p:cNvSpPr txBox="1"/>
          <p:nvPr/>
        </p:nvSpPr>
        <p:spPr>
          <a:xfrm>
            <a:off x="3632197" y="6151550"/>
            <a:ext cx="185178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b="1" baseline="30000" dirty="0" smtClean="0">
                <a:solidFill>
                  <a:srgbClr val="FF0000"/>
                </a:solidFill>
              </a:rPr>
              <a:t>$</a:t>
            </a:r>
            <a:r>
              <a:rPr lang="en-GB" dirty="0" smtClean="0"/>
              <a:t> </a:t>
            </a:r>
            <a:r>
              <a:rPr lang="en-GB" dirty="0" smtClean="0">
                <a:solidFill>
                  <a:srgbClr val="FF0000"/>
                </a:solidFill>
              </a:rPr>
              <a:t>≈ 50Hz and 10</a:t>
            </a:r>
            <a:r>
              <a:rPr lang="en-GB" baseline="30000" dirty="0" smtClean="0">
                <a:solidFill>
                  <a:srgbClr val="FF0000"/>
                </a:solidFill>
              </a:rPr>
              <a:t>6</a:t>
            </a:r>
            <a:r>
              <a:rPr lang="en-GB" dirty="0" smtClean="0">
                <a:solidFill>
                  <a:srgbClr val="FF0000"/>
                </a:solidFill>
              </a:rPr>
              <a:t>s</a:t>
            </a:r>
            <a:endParaRPr lang="en-GB" dirty="0">
              <a:solidFill>
                <a:srgbClr val="FF0000"/>
              </a:solidFill>
            </a:endParaRP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905000" y="1333500"/>
            <a:ext cx="3746500" cy="8509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5727700" y="1130300"/>
            <a:ext cx="3192588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 err="1" smtClean="0"/>
              <a:t>μ</a:t>
            </a:r>
            <a:r>
              <a:rPr lang="en-US" dirty="0" smtClean="0"/>
              <a:t> = interactions/bunch crossing</a:t>
            </a:r>
            <a:endParaRPr lang="en-US" dirty="0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b="1" dirty="0" smtClean="0">
                <a:solidFill>
                  <a:srgbClr val="3366FF"/>
                </a:solidFill>
              </a:rPr>
              <a:t>Data taking with pp collisions</a:t>
            </a:r>
            <a:endParaRPr lang="en-GB" b="1" dirty="0">
              <a:solidFill>
                <a:srgbClr val="3366FF"/>
              </a:solidFill>
            </a:endParaRPr>
          </a:p>
        </p:txBody>
      </p:sp>
      <p:sp>
        <p:nvSpPr>
          <p:cNvPr id="8" name="Content Placeholder 7"/>
          <p:cNvSpPr>
            <a:spLocks noGrp="1"/>
          </p:cNvSpPr>
          <p:nvPr>
            <p:ph sz="half" idx="1"/>
          </p:nvPr>
        </p:nvSpPr>
        <p:spPr>
          <a:xfrm>
            <a:off x="317500" y="1412875"/>
            <a:ext cx="4038600" cy="4525963"/>
          </a:xfrm>
        </p:spPr>
        <p:txBody>
          <a:bodyPr>
            <a:normAutofit/>
          </a:bodyPr>
          <a:lstStyle/>
          <a:p>
            <a:r>
              <a:rPr lang="en-GB" sz="2200" dirty="0" smtClean="0"/>
              <a:t>18 detectors</a:t>
            </a:r>
          </a:p>
          <a:p>
            <a:r>
              <a:rPr lang="en-GB" sz="2200" dirty="0" smtClean="0"/>
              <a:t>Reduced </a:t>
            </a:r>
            <a:r>
              <a:rPr lang="en-GB" sz="2200" dirty="0"/>
              <a:t>luminosity since 1/7</a:t>
            </a:r>
          </a:p>
          <a:p>
            <a:pPr lvl="1"/>
            <a:r>
              <a:rPr lang="en-GB" sz="1900" dirty="0"/>
              <a:t>displaced </a:t>
            </a:r>
            <a:r>
              <a:rPr lang="en-GB" sz="1900" dirty="0" smtClean="0"/>
              <a:t>beams (3.8σ)</a:t>
            </a:r>
            <a:br>
              <a:rPr lang="en-GB" sz="1900" dirty="0" smtClean="0"/>
            </a:br>
            <a:r>
              <a:rPr lang="en-GB" sz="1900" dirty="0" smtClean="0"/>
              <a:t> </a:t>
            </a:r>
            <a:r>
              <a:rPr lang="en-GB" sz="1900" dirty="0" err="1" smtClean="0">
                <a:latin typeface="Wingdings"/>
                <a:ea typeface="Wingdings"/>
                <a:cs typeface="Wingdings"/>
              </a:rPr>
              <a:t></a:t>
            </a:r>
            <a:r>
              <a:rPr lang="en-GB" sz="1900" dirty="0" smtClean="0"/>
              <a:t> µ &lt; 0.05 (low pileup)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>
          <a:xfrm>
            <a:off x="4284663" y="1411288"/>
            <a:ext cx="4859337" cy="5257800"/>
          </a:xfrm>
        </p:spPr>
        <p:txBody>
          <a:bodyPr>
            <a:normAutofit/>
          </a:bodyPr>
          <a:lstStyle/>
          <a:p>
            <a:pPr>
              <a:buNone/>
            </a:pPr>
            <a:r>
              <a:rPr lang="en-GB" sz="2200" dirty="0" smtClean="0"/>
              <a:t> </a:t>
            </a:r>
          </a:p>
          <a:p>
            <a:endParaRPr lang="en-GB" sz="2200" dirty="0"/>
          </a:p>
          <a:p>
            <a:endParaRPr lang="en-GB" sz="2200" dirty="0"/>
          </a:p>
          <a:p>
            <a:endParaRPr lang="en-GB" sz="2200" dirty="0"/>
          </a:p>
          <a:p>
            <a:endParaRPr lang="en-GB" sz="2200" dirty="0"/>
          </a:p>
          <a:p>
            <a:endParaRPr lang="en-GB" sz="2200" dirty="0"/>
          </a:p>
          <a:p>
            <a:endParaRPr lang="en-GB" sz="2200" dirty="0"/>
          </a:p>
          <a:p>
            <a:endParaRPr lang="en-GB" sz="1800" dirty="0"/>
          </a:p>
          <a:p>
            <a:endParaRPr lang="en-GB" sz="1800" dirty="0" smtClean="0"/>
          </a:p>
          <a:p>
            <a:pPr>
              <a:buNone/>
            </a:pPr>
            <a:endParaRPr lang="en-GB" sz="1800" dirty="0"/>
          </a:p>
        </p:txBody>
      </p:sp>
      <p:grpSp>
        <p:nvGrpSpPr>
          <p:cNvPr id="2" name="Group 11"/>
          <p:cNvGrpSpPr>
            <a:grpSpLocks/>
          </p:cNvGrpSpPr>
          <p:nvPr/>
        </p:nvGrpSpPr>
        <p:grpSpPr bwMode="auto">
          <a:xfrm>
            <a:off x="4508500" y="1286933"/>
            <a:ext cx="3919538" cy="2480734"/>
            <a:chOff x="4189699" y="1628800"/>
            <a:chExt cx="4702781" cy="3384376"/>
          </a:xfrm>
        </p:grpSpPr>
        <p:pic>
          <p:nvPicPr>
            <p:cNvPr id="2055" name="Picture 9" descr="lumi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4189699" y="1628800"/>
              <a:ext cx="4702781" cy="3384376"/>
            </a:xfrm>
            <a:prstGeom prst="rect">
              <a:avLst/>
            </a:prstGeom>
            <a:noFill/>
            <a:ln w="38100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7" name="Rectangle 6"/>
            <p:cNvSpPr/>
            <p:nvPr/>
          </p:nvSpPr>
          <p:spPr>
            <a:xfrm>
              <a:off x="8461419" y="1814225"/>
              <a:ext cx="360062" cy="288086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>
              <a:prstTxWarp prst="textNoShape">
                <a:avLst/>
              </a:prstTxWarp>
            </a:bodyPr>
            <a:lstStyle/>
            <a:p>
              <a:pPr algn="ctr"/>
              <a:endParaRPr lang="en-GB">
                <a:solidFill>
                  <a:srgbClr val="FFFFFF"/>
                </a:solidFill>
              </a:endParaRPr>
            </a:p>
          </p:txBody>
        </p:sp>
      </p:grpSp>
      <p:pic>
        <p:nvPicPr>
          <p:cNvPr id="2054" name="Picture 2" descr="http://lpc-afs.web.cern.ch/lpc-afs/LHC/lui_days_logy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7421" y="2587097"/>
            <a:ext cx="4177242" cy="417556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" name="Picture 10" descr="data-recordi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08500" y="3978996"/>
            <a:ext cx="4000537" cy="2879004"/>
          </a:xfrm>
          <a:prstGeom prst="rect">
            <a:avLst/>
          </a:prstGeom>
          <a:noFill/>
          <a:ln w="381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44C5F-50D1-7043-96A1-E2D458B54951}" type="slidenum">
              <a:rPr lang="en-GB" smtClean="0"/>
              <a:pPr/>
              <a:t>7</a:t>
            </a:fld>
            <a:endParaRPr lang="en-GB"/>
          </a:p>
        </p:txBody>
      </p:sp>
      <p:sp>
        <p:nvSpPr>
          <p:cNvPr id="12" name="Footer Placeholder 1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 smtClean="0">
                <a:solidFill>
                  <a:srgbClr val="3366FF"/>
                </a:solidFill>
              </a:rPr>
              <a:t>High </a:t>
            </a:r>
            <a:r>
              <a:rPr lang="en-US" b="1" smtClean="0">
                <a:solidFill>
                  <a:srgbClr val="3366FF"/>
                </a:solidFill>
              </a:rPr>
              <a:t>Level Trigger</a:t>
            </a:r>
            <a:endParaRPr lang="en-US" b="1" dirty="0">
              <a:solidFill>
                <a:srgbClr val="3366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0" y="1358900"/>
            <a:ext cx="4875776" cy="5207000"/>
          </a:xfrm>
        </p:spPr>
        <p:txBody>
          <a:bodyPr/>
          <a:lstStyle/>
          <a:p>
            <a:r>
              <a:rPr lang="en-US" dirty="0" smtClean="0"/>
              <a:t>Present Hardware:</a:t>
            </a:r>
          </a:p>
          <a:p>
            <a:pPr lvl="1"/>
            <a:r>
              <a:rPr lang="en-US" dirty="0" smtClean="0"/>
              <a:t>~ 1500 CPU cores (60% of final)</a:t>
            </a:r>
          </a:p>
          <a:p>
            <a:r>
              <a:rPr lang="en-US" dirty="0" smtClean="0"/>
              <a:t>Upgrade to 100% computing capacity by beginning of October (for HI)</a:t>
            </a:r>
          </a:p>
          <a:p>
            <a:r>
              <a:rPr lang="en-US" dirty="0" smtClean="0"/>
              <a:t>HLT main tasks:</a:t>
            </a:r>
          </a:p>
          <a:p>
            <a:pPr lvl="1"/>
            <a:r>
              <a:rPr lang="en-US" dirty="0" smtClean="0"/>
              <a:t>On-line Data Quality Monitoring</a:t>
            </a:r>
          </a:p>
          <a:p>
            <a:pPr lvl="1"/>
            <a:r>
              <a:rPr lang="en-US" dirty="0" smtClean="0"/>
              <a:t>Calibration (TRD, etc.)</a:t>
            </a:r>
          </a:p>
          <a:p>
            <a:pPr lvl="1"/>
            <a:r>
              <a:rPr lang="en-US" dirty="0" smtClean="0"/>
              <a:t>High </a:t>
            </a:r>
            <a:r>
              <a:rPr lang="en-US" dirty="0" err="1" smtClean="0"/>
              <a:t>p</a:t>
            </a:r>
            <a:r>
              <a:rPr lang="en-US" baseline="-25000" dirty="0" err="1" smtClean="0"/>
              <a:t>T</a:t>
            </a:r>
            <a:r>
              <a:rPr lang="en-US" dirty="0" smtClean="0"/>
              <a:t> single particle Trigger (under test (mode B), to be activated when needed)</a:t>
            </a:r>
            <a:endParaRPr lang="en-US" dirty="0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850376" y="1189564"/>
            <a:ext cx="4260288" cy="5617636"/>
          </a:xfrm>
          <a:prstGeom prst="rect">
            <a:avLst/>
          </a:prstGeom>
          <a:noFill/>
          <a:ln w="9525">
            <a:noFill/>
            <a:round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FA44C5F-50D1-7043-96A1-E2D458B54951}" type="slidenum">
              <a:rPr lang="en-GB" smtClean="0"/>
              <a:pPr/>
              <a:t>8</a:t>
            </a:fld>
            <a:endParaRPr lang="en-GB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jpr/Mexico/sept.2010</a:t>
            </a: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Screen shot 2010-09-14 at 14.38.09.jp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09085" y="3321845"/>
            <a:ext cx="2534915" cy="1928813"/>
          </a:xfrm>
          <a:prstGeom prst="rect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11265" name="Rectangle 1"/>
          <p:cNvSpPr>
            <a:spLocks noGrp="1" noChangeArrowheads="1"/>
          </p:cNvSpPr>
          <p:nvPr>
            <p:ph type="title"/>
          </p:nvPr>
        </p:nvSpPr>
        <p:spPr>
          <a:xfrm>
            <a:off x="1" y="85231"/>
            <a:ext cx="3900041" cy="535781"/>
          </a:xfrm>
        </p:spPr>
        <p:txBody>
          <a:bodyPr rIns="134839" rtlCol="0">
            <a:normAutofit fontScale="90000"/>
          </a:bodyPr>
          <a:lstStyle/>
          <a:p>
            <a:pPr defTabSz="457154" eaLnBrk="1" fontAlgn="auto" hangingPunct="1">
              <a:spcAft>
                <a:spcPts val="0"/>
              </a:spcAft>
              <a:defRPr/>
            </a:pPr>
            <a:r>
              <a:rPr lang="en-US" b="1" dirty="0" smtClean="0">
                <a:solidFill>
                  <a:srgbClr val="3366FF"/>
                </a:solidFill>
                <a:ea typeface="+mj-ea"/>
                <a:cs typeface="+mj-cs"/>
              </a:rPr>
              <a:t>COMPUTING</a:t>
            </a:r>
            <a:endParaRPr lang="en-US" b="1" dirty="0">
              <a:solidFill>
                <a:srgbClr val="3366FF"/>
              </a:solidFill>
              <a:ea typeface="+mj-ea"/>
              <a:cs typeface="+mj-cs"/>
            </a:endParaRPr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0357DFA-F419-7E46-91AF-A75D8E7B6360}" type="slidenum">
              <a:rPr lang="en-US" sz="1100"/>
              <a:pPr>
                <a:defRPr/>
              </a:pPr>
              <a:t>9</a:t>
            </a:fld>
            <a:endParaRPr lang="en-US" sz="1100" dirty="0"/>
          </a:p>
        </p:txBody>
      </p:sp>
      <p:pic>
        <p:nvPicPr>
          <p:cNvPr id="8" name="Picture 7" descr="Screen shot 2010-09-14 at 14.35.09.jpg"/>
          <p:cNvPicPr>
            <a:picLocks noChangeAspect="1"/>
          </p:cNvPicPr>
          <p:nvPr/>
        </p:nvPicPr>
        <p:blipFill>
          <a:blip r:embed="rId4"/>
          <a:srcRect t="9438"/>
          <a:stretch>
            <a:fillRect/>
          </a:stretch>
        </p:blipFill>
        <p:spPr>
          <a:xfrm>
            <a:off x="4068590" y="0"/>
            <a:ext cx="5075411" cy="3598664"/>
          </a:xfrm>
          <a:prstGeom prst="rect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9" name="Picture 8" descr="Screen shot 2010-09-14 at 14.36.03.jp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3349" y="3375422"/>
            <a:ext cx="6664896" cy="1875234"/>
          </a:xfrm>
          <a:prstGeom prst="rect">
            <a:avLst/>
          </a:prstGeom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pic>
        <p:nvPicPr>
          <p:cNvPr id="10" name="Picture 9" descr="Screen shot 2010-09-14 at 14.36.48.jp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" y="974454"/>
            <a:ext cx="4036219" cy="2400969"/>
          </a:xfrm>
          <a:prstGeom prst="rect">
            <a:avLst/>
          </a:prstGeom>
          <a:ln w="19050" cap="flat" cmpd="sng" algn="ctr">
            <a:solidFill>
              <a:schemeClr val="accent1"/>
            </a:solidFill>
            <a:prstDash val="solid"/>
            <a:round/>
            <a:headEnd type="none" w="med" len="med"/>
            <a:tailEnd type="none" w="med" len="med"/>
          </a:ln>
          <a:effectLst>
            <a:outerShdw blurRad="50800" dist="38100" dir="2700000">
              <a:srgbClr val="000000">
                <a:alpha val="43000"/>
              </a:srgbClr>
            </a:outerShdw>
          </a:effectLst>
        </p:spPr>
      </p:pic>
      <p:sp>
        <p:nvSpPr>
          <p:cNvPr id="25608" name="TextBox 11"/>
          <p:cNvSpPr txBox="1">
            <a:spLocks noChangeArrowheads="1"/>
          </p:cNvSpPr>
          <p:nvPr/>
        </p:nvSpPr>
        <p:spPr bwMode="auto">
          <a:xfrm>
            <a:off x="392908" y="5281107"/>
            <a:ext cx="3809512" cy="895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 lIns="64288" tIns="32144" rIns="64288" bIns="32144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– 30,000 </a:t>
            </a:r>
            <a:r>
              <a:rPr lang="en-US" dirty="0"/>
              <a:t>cores</a:t>
            </a:r>
            <a:endParaRPr lang="en-US" dirty="0" smtClean="0"/>
          </a:p>
          <a:p>
            <a:r>
              <a:rPr lang="en-US" dirty="0" smtClean="0"/>
              <a:t>– 70 </a:t>
            </a:r>
            <a:r>
              <a:rPr lang="en-US" dirty="0"/>
              <a:t>computer </a:t>
            </a:r>
            <a:r>
              <a:rPr lang="en-US" dirty="0" err="1"/>
              <a:t>centres</a:t>
            </a:r>
            <a:r>
              <a:rPr lang="en-US" dirty="0"/>
              <a:t> (1T0, 5T1, 64T2)</a:t>
            </a:r>
            <a:endParaRPr lang="en-US" dirty="0" smtClean="0"/>
          </a:p>
          <a:p>
            <a:r>
              <a:rPr lang="en-US" dirty="0" smtClean="0"/>
              <a:t>– America, Europe, Africa and Asia</a:t>
            </a:r>
            <a:endParaRPr lang="en-US" dirty="0"/>
          </a:p>
        </p:txBody>
      </p:sp>
      <p:sp>
        <p:nvSpPr>
          <p:cNvPr id="25609" name="TextBox 12"/>
          <p:cNvSpPr txBox="1">
            <a:spLocks noChangeArrowheads="1"/>
          </p:cNvSpPr>
          <p:nvPr/>
        </p:nvSpPr>
        <p:spPr bwMode="auto">
          <a:xfrm>
            <a:off x="4543232" y="5289629"/>
            <a:ext cx="4600769" cy="6189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– Stable </a:t>
            </a:r>
            <a:r>
              <a:rPr lang="en-US" dirty="0"/>
              <a:t>and smooth operation 24 </a:t>
            </a:r>
            <a:r>
              <a:rPr lang="en-US" dirty="0" err="1"/>
              <a:t>x</a:t>
            </a:r>
            <a:r>
              <a:rPr lang="en-US" dirty="0"/>
              <a:t> 7</a:t>
            </a:r>
            <a:endParaRPr lang="en-US" dirty="0" smtClean="0"/>
          </a:p>
          <a:p>
            <a:r>
              <a:rPr lang="en-US" dirty="0" smtClean="0"/>
              <a:t>– Operated </a:t>
            </a:r>
            <a:r>
              <a:rPr lang="en-US" dirty="0"/>
              <a:t>according to the Computing Model</a:t>
            </a:r>
          </a:p>
        </p:txBody>
      </p:sp>
      <p:sp>
        <p:nvSpPr>
          <p:cNvPr id="25610" name="TextBox 12"/>
          <p:cNvSpPr txBox="1">
            <a:spLocks noChangeArrowheads="1"/>
          </p:cNvSpPr>
          <p:nvPr/>
        </p:nvSpPr>
        <p:spPr bwMode="auto">
          <a:xfrm>
            <a:off x="392908" y="6174870"/>
            <a:ext cx="4125516" cy="61891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prstTxWarp prst="textNoShape">
              <a:avLst/>
            </a:prstTxWarp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COMSATS/Pakistan </a:t>
            </a:r>
            <a:r>
              <a:rPr lang="en-US" b="1" dirty="0">
                <a:solidFill>
                  <a:srgbClr val="FF0000"/>
                </a:solidFill>
              </a:rPr>
              <a:t>and </a:t>
            </a:r>
            <a:r>
              <a:rPr lang="en-US" b="1" dirty="0" smtClean="0">
                <a:solidFill>
                  <a:srgbClr val="FF0000"/>
                </a:solidFill>
              </a:rPr>
              <a:t>LBL/USA </a:t>
            </a:r>
            <a:r>
              <a:rPr lang="en-US" dirty="0"/>
              <a:t>entered operation in the last three months</a:t>
            </a:r>
          </a:p>
        </p:txBody>
      </p:sp>
      <p:sp>
        <p:nvSpPr>
          <p:cNvPr id="25611" name="TextBox 12"/>
          <p:cNvSpPr txBox="1">
            <a:spLocks noChangeArrowheads="1"/>
          </p:cNvSpPr>
          <p:nvPr/>
        </p:nvSpPr>
        <p:spPr bwMode="auto">
          <a:xfrm>
            <a:off x="4713710" y="6174870"/>
            <a:ext cx="4430290" cy="618914"/>
          </a:xfrm>
          <a:prstGeom prst="rect">
            <a:avLst/>
          </a:prstGeom>
          <a:solidFill>
            <a:srgbClr val="FFFF00"/>
          </a:solidFill>
          <a:ln w="9525">
            <a:noFill/>
            <a:miter lim="800000"/>
            <a:headEnd/>
            <a:tailEnd/>
          </a:ln>
        </p:spPr>
        <p:txBody>
          <a:bodyPr wrap="square" lIns="64288" tIns="32144" rIns="64288" bIns="32144">
            <a:prstTxWarp prst="textNoShape">
              <a:avLst/>
            </a:prstTxWarp>
            <a:spAutoFit/>
          </a:bodyPr>
          <a:lstStyle/>
          <a:p>
            <a:r>
              <a:rPr lang="en-US" dirty="0" smtClean="0"/>
              <a:t>– </a:t>
            </a:r>
            <a:r>
              <a:rPr lang="en-US" b="1" dirty="0" smtClean="0">
                <a:solidFill>
                  <a:srgbClr val="FF0000"/>
                </a:solidFill>
              </a:rPr>
              <a:t>KISTI</a:t>
            </a:r>
            <a:r>
              <a:rPr lang="en-US" dirty="0" smtClean="0"/>
              <a:t> </a:t>
            </a:r>
            <a:r>
              <a:rPr lang="en-US" dirty="0"/>
              <a:t>experimenting T1 service</a:t>
            </a:r>
            <a:endParaRPr lang="en-US" dirty="0" smtClean="0"/>
          </a:p>
          <a:p>
            <a:r>
              <a:rPr lang="en-US" dirty="0" smtClean="0"/>
              <a:t>– </a:t>
            </a:r>
            <a:r>
              <a:rPr lang="en-US" b="1" dirty="0" smtClean="0">
                <a:solidFill>
                  <a:srgbClr val="FF0000"/>
                </a:solidFill>
              </a:rPr>
              <a:t>LLNL </a:t>
            </a:r>
            <a:r>
              <a:rPr lang="en-US" b="1" dirty="0">
                <a:solidFill>
                  <a:srgbClr val="FF0000"/>
                </a:solidFill>
              </a:rPr>
              <a:t>&amp; Yerevan </a:t>
            </a:r>
            <a:r>
              <a:rPr lang="en-US" dirty="0"/>
              <a:t>expected in operation soon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0664" y="1642533"/>
            <a:ext cx="215350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dirty="0" smtClean="0">
                <a:solidFill>
                  <a:srgbClr val="FFFF00"/>
                </a:solidFill>
              </a:rPr>
              <a:t>The ALICE GRID</a:t>
            </a:r>
            <a:endParaRPr lang="en-GB" sz="2400" b="1" dirty="0">
              <a:solidFill>
                <a:srgbClr val="FFFF00"/>
              </a:solidFill>
            </a:endParaRPr>
          </a:p>
        </p:txBody>
      </p:sp>
      <p:cxnSp>
        <p:nvCxnSpPr>
          <p:cNvPr id="15" name="Straight Arrow Connector 14"/>
          <p:cNvCxnSpPr/>
          <p:nvPr/>
        </p:nvCxnSpPr>
        <p:spPr>
          <a:xfrm>
            <a:off x="1625600" y="3217333"/>
            <a:ext cx="524933" cy="1588"/>
          </a:xfrm>
          <a:prstGeom prst="straightConnector1">
            <a:avLst/>
          </a:prstGeom>
          <a:ln w="76200" cap="flat" cmpd="sng" algn="ctr">
            <a:solidFill>
              <a:srgbClr val="FFFF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Footer Placeholder 1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r>
              <a:rPr lang="en-US" smtClean="0"/>
              <a:t>jpr/Mexico/sept.2010</a:t>
            </a:r>
            <a:endParaRPr lang="en-US"/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10000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Custom Design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4805</TotalTime>
  <Words>3972</Words>
  <Application>Microsoft Macintosh PowerPoint</Application>
  <PresentationFormat>On-screen Show (4:3)</PresentationFormat>
  <Paragraphs>628</Paragraphs>
  <Slides>48</Slides>
  <Notes>13</Notes>
  <HiddenSlides>0</HiddenSlides>
  <MMClips>0</MMClips>
  <ScaleCrop>false</ScaleCrop>
  <HeadingPairs>
    <vt:vector size="6" baseType="variant">
      <vt:variant>
        <vt:lpstr>Design Template</vt:lpstr>
      </vt:variant>
      <vt:variant>
        <vt:i4>5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48</vt:i4>
      </vt:variant>
    </vt:vector>
  </HeadingPairs>
  <TitlesOfParts>
    <vt:vector size="55" baseType="lpstr">
      <vt:lpstr>Office Theme</vt:lpstr>
      <vt:lpstr>1_Office Theme</vt:lpstr>
      <vt:lpstr>Custom Design</vt:lpstr>
      <vt:lpstr>2_Office Theme</vt:lpstr>
      <vt:lpstr>3_Office Theme</vt:lpstr>
      <vt:lpstr>Equation</vt:lpstr>
      <vt:lpstr>Photo Editor Photo</vt:lpstr>
      <vt:lpstr>ALICE Status Report</vt:lpstr>
      <vt:lpstr>Slide 2</vt:lpstr>
      <vt:lpstr>Slide 3</vt:lpstr>
      <vt:lpstr>Slide 4</vt:lpstr>
      <vt:lpstr>Slide 5</vt:lpstr>
      <vt:lpstr>ALICE’ goals for 2010</vt:lpstr>
      <vt:lpstr>Data taking with pp collisions</vt:lpstr>
      <vt:lpstr>High Level Trigger</vt:lpstr>
      <vt:lpstr>COMPUTING</vt:lpstr>
      <vt:lpstr>Computing resources</vt:lpstr>
      <vt:lpstr>First Physics Results</vt:lpstr>
      <vt:lpstr>Very First Collision at ALICE</vt:lpstr>
      <vt:lpstr>Very First ALICE Physics publication</vt:lpstr>
      <vt:lpstr>First surprise</vt:lpstr>
      <vt:lpstr>First data at 7 TeV</vt:lpstr>
      <vt:lpstr>Particle production vs √s</vt:lpstr>
      <vt:lpstr>Particle production vs √s</vt:lpstr>
      <vt:lpstr>Parton overlap</vt:lpstr>
      <vt:lpstr>Proton Proton Physics with ALICE</vt:lpstr>
      <vt:lpstr>Multiplicity measurements</vt:lpstr>
      <vt:lpstr>Multiplicity Distributions</vt:lpstr>
      <vt:lpstr>Comparison with other experiments</vt:lpstr>
      <vt:lpstr>Systematics and results</vt:lpstr>
      <vt:lpstr>Momentum Distribution at 900 GeV</vt:lpstr>
      <vt:lpstr>&lt;pT&gt; versus Multiplicity</vt:lpstr>
      <vt:lpstr>Material budget</vt:lpstr>
      <vt:lpstr>ITS Performance</vt:lpstr>
      <vt:lpstr>Impact parameter</vt:lpstr>
      <vt:lpstr>TPC field distortions</vt:lpstr>
      <vt:lpstr>Electromagnetic Calorimeter</vt:lpstr>
      <vt:lpstr>  </vt:lpstr>
      <vt:lpstr>Identified particles</vt:lpstr>
      <vt:lpstr>Charged π, K and p at √s = 900 GeV</vt:lpstr>
      <vt:lpstr>Neutral particles at √s = 900 GeV</vt:lpstr>
      <vt:lpstr>Particle ratios vs pT</vt:lpstr>
      <vt:lpstr>K/π ratio at √s = 900 GeV</vt:lpstr>
      <vt:lpstr>Λ/Ks0 ratio at √s = 900 GeV</vt:lpstr>
      <vt:lpstr>Much more to come: strange particles</vt:lpstr>
      <vt:lpstr>p0 and h from  conversion</vt:lpstr>
      <vt:lpstr> </vt:lpstr>
      <vt:lpstr>J/ψ at √s = 7 TeV</vt:lpstr>
      <vt:lpstr>Proton-antiproton ratio</vt:lpstr>
      <vt:lpstr>Multiplicity dependence of pp properties</vt:lpstr>
      <vt:lpstr>Bose Einstein Correlations</vt:lpstr>
      <vt:lpstr>Event shape analysis</vt:lpstr>
      <vt:lpstr>Underlying Event Studies</vt:lpstr>
      <vt:lpstr>High Multiplicity triggers</vt:lpstr>
      <vt:lpstr>Conclusion</vt:lpstr>
    </vt:vector>
  </TitlesOfParts>
  <Company>CERN</Company>
  <LinksUpToDate>false</LinksUpToDate>
  <SharedDoc>false</SharedDoc>
  <HyperlinksChanged>false</HyperlinksChanged>
  <AppVersion>12.0258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ALICE Status Report</dc:title>
  <dc:creator>JPR</dc:creator>
  <cp:lastModifiedBy>Jean-Pierre Charles Revol</cp:lastModifiedBy>
  <cp:revision>520</cp:revision>
  <cp:lastPrinted>2010-09-25T13:01:12Z</cp:lastPrinted>
  <dcterms:created xsi:type="dcterms:W3CDTF">2010-09-28T16:37:35Z</dcterms:created>
  <dcterms:modified xsi:type="dcterms:W3CDTF">2010-09-28T16:49:21Z</dcterms:modified>
</cp:coreProperties>
</file>