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94" r:id="rId7"/>
    <p:sldId id="295" r:id="rId8"/>
    <p:sldId id="296" r:id="rId9"/>
    <p:sldId id="268" r:id="rId10"/>
    <p:sldId id="283" r:id="rId11"/>
    <p:sldId id="284" r:id="rId12"/>
    <p:sldId id="261" r:id="rId13"/>
    <p:sldId id="265" r:id="rId14"/>
    <p:sldId id="263" r:id="rId15"/>
    <p:sldId id="262" r:id="rId16"/>
    <p:sldId id="269" r:id="rId17"/>
    <p:sldId id="264" r:id="rId18"/>
    <p:sldId id="267" r:id="rId19"/>
    <p:sldId id="271" r:id="rId20"/>
    <p:sldId id="279" r:id="rId21"/>
    <p:sldId id="272" r:id="rId22"/>
    <p:sldId id="285" r:id="rId23"/>
    <p:sldId id="286" r:id="rId24"/>
    <p:sldId id="287" r:id="rId25"/>
    <p:sldId id="288" r:id="rId26"/>
    <p:sldId id="289" r:id="rId27"/>
    <p:sldId id="290" r:id="rId28"/>
    <p:sldId id="297" r:id="rId29"/>
    <p:sldId id="291" r:id="rId30"/>
    <p:sldId id="292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9EF8B-3C66-4BA6-B72A-B1EF3D089C84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C8190-3A57-4401-9E3F-D9EB923A6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68CB8-7F79-40C4-94BD-5C974A4D4AD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94C69-A77A-4829-890D-081FF2A6740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D4649-6CC9-4FA8-9F33-B654F2FF85B7}" type="slidenum">
              <a:rPr lang="en-GB" smtClean="0"/>
              <a:pPr/>
              <a:t>6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1566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325599-4D4C-4510-AB27-76325CB77022}" type="slidenum">
              <a:rPr lang="en-GB" smtClean="0"/>
              <a:pPr/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C8190-3A57-4401-9E3F-D9EB923A6D7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B8600-0CC9-44C0-A079-0573C5E18F4E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9B2BC-42C0-4401-BC3E-F702C177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chapelan.web.cern.ch/chapelan/cern/ALICEcollides/browse/big/img_4487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hyperlink" Target="http://www.asaahsap.com/IMAGES/1000269-Turkish_Flag-Turkey.gif" TargetMode="External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0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wmf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hyperlink" Target="http://www.theodora.com/wfb/south_africa/south_africa_maps.html" TargetMode="External"/><Relationship Id="rId38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jpeg"/><Relationship Id="rId37" Type="http://schemas.openxmlformats.org/officeDocument/2006/relationships/hyperlink" Target="http://astronomy.swin.edu.au/~pbourke/texture/flag/Cuba.jpg" TargetMode="External"/><Relationship Id="rId40" Type="http://schemas.openxmlformats.org/officeDocument/2006/relationships/image" Target="../media/image35.jpeg"/><Relationship Id="rId5" Type="http://schemas.openxmlformats.org/officeDocument/2006/relationships/image" Target="../media/image4.wmf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3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oleObject" Target="../embeddings/Microsoft_Office_Excel_97-2003_Worksheet1.xls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hyperlink" Target="http://images.google.it/imgres?imgurl=http://www.yale.edu/japanus/_borders/japanese%20flag.gif&amp;imgrefurl=http://www.yale.edu/japanus/&amp;h=267&amp;w=400&amp;sz=120&amp;tbnid=TlTw6F11FMD0CM:&amp;tbnh=83&amp;tbnw=124&amp;prev=/images?q=japanese+flag&amp;start=1&amp;sa=X&amp;oi=images&amp;ct=image&amp;cd=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LICE-first-event-combined-logo-2"/>
          <p:cNvPicPr>
            <a:picLocks noChangeAspect="1" noChangeArrowheads="1"/>
          </p:cNvPicPr>
          <p:nvPr/>
        </p:nvPicPr>
        <p:blipFill>
          <a:blip r:embed="rId2" cstate="print"/>
          <a:srcRect l="13606" b="8685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0772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 </a:t>
            </a:r>
            <a:r>
              <a:rPr lang="en-US" b="1" dirty="0" smtClean="0">
                <a:solidFill>
                  <a:srgbClr val="FF0000"/>
                </a:solidFill>
              </a:rPr>
              <a:t>THE FIRST ALICE RESULTS WITH PP COLLISIONS AT 900 GEV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or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after 20 years of work…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Guy </a:t>
            </a:r>
            <a:r>
              <a:rPr lang="en-US" dirty="0" err="1" smtClean="0">
                <a:solidFill>
                  <a:srgbClr val="FF0000"/>
                </a:solidFill>
              </a:rPr>
              <a:t>Paić</a:t>
            </a:r>
            <a:r>
              <a:rPr lang="en-US" dirty="0" smtClean="0">
                <a:solidFill>
                  <a:srgbClr val="FF0000"/>
                </a:solidFill>
              </a:rPr>
              <a:t> for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the ALICE collaboration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Instituto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de </a:t>
            </a:r>
            <a:r>
              <a:rPr lang="en-US" dirty="0" err="1" smtClean="0">
                <a:solidFill>
                  <a:srgbClr val="FF0000"/>
                </a:solidFill>
              </a:rPr>
              <a:t>Ciencias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Nucleares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tremendous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Beyond the hardware commissioning  </a:t>
            </a:r>
            <a:endParaRPr lang="en-US" dirty="0"/>
          </a:p>
          <a:p>
            <a:pPr lvl="1"/>
            <a:r>
              <a:rPr lang="en-US" dirty="0" smtClean="0"/>
              <a:t>Software development</a:t>
            </a:r>
          </a:p>
          <a:p>
            <a:pPr lvl="1"/>
            <a:r>
              <a:rPr lang="en-US" dirty="0" err="1" smtClean="0"/>
              <a:t>Alignement</a:t>
            </a:r>
            <a:r>
              <a:rPr lang="en-US" dirty="0" smtClean="0"/>
              <a:t> with cosmic rays…..</a:t>
            </a:r>
            <a:endParaRPr lang="en-US" dirty="0" err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Gill Sans" pitchFamily="-111" charset="0"/>
                <a:cs typeface="Gill Sans" pitchFamily="-111" charset="0"/>
              </a:rPr>
              <a:t>Impact of ITS misalignment</a:t>
            </a:r>
            <a:br>
              <a:rPr lang="en-US" sz="3200" smtClean="0">
                <a:latin typeface="Gill Sans" pitchFamily="-111" charset="0"/>
                <a:cs typeface="Gill Sans" pitchFamily="-111" charset="0"/>
              </a:rPr>
            </a:br>
            <a:r>
              <a:rPr lang="en-US" sz="3200" smtClean="0">
                <a:latin typeface="Gill Sans" pitchFamily="-111" charset="0"/>
                <a:cs typeface="Gill Sans" pitchFamily="-111" charset="0"/>
              </a:rPr>
              <a:t>on ITS+TPC tracking resolutions</a:t>
            </a:r>
            <a:endParaRPr lang="it-IT" sz="3200" smtClean="0">
              <a:latin typeface="Gill Sans" pitchFamily="-111" charset="0"/>
              <a:cs typeface="Gill Sans" pitchFamily="-111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610600" cy="20574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Gill Sans" pitchFamily="-111" charset="0"/>
                <a:cs typeface="Gill Sans" pitchFamily="-111" charset="0"/>
              </a:rPr>
              <a:t> </a:t>
            </a:r>
            <a:endParaRPr lang="en-US" i="1" dirty="0" smtClean="0">
              <a:latin typeface="Gill Sans" pitchFamily="-111" charset="0"/>
              <a:cs typeface="Gill Sans" pitchFamily="-111" charset="0"/>
            </a:endParaRPr>
          </a:p>
          <a:p>
            <a:pPr eaLnBrk="1" hangingPunct="1"/>
            <a:endParaRPr lang="en-US" i="1" dirty="0" smtClean="0">
              <a:latin typeface="Gill Sans" pitchFamily="-111" charset="0"/>
              <a:cs typeface="Gill Sans" pitchFamily="-111" charset="0"/>
            </a:endParaRPr>
          </a:p>
          <a:p>
            <a:pPr eaLnBrk="1" hangingPunct="1"/>
            <a:endParaRPr lang="en-US" i="1" dirty="0" smtClean="0">
              <a:latin typeface="Gill Sans" pitchFamily="-111" charset="0"/>
              <a:cs typeface="Gill Sans" pitchFamily="-111" charset="0"/>
            </a:endParaRPr>
          </a:p>
          <a:p>
            <a:pPr eaLnBrk="1" hangingPunct="1"/>
            <a:endParaRPr lang="en-US" i="1" dirty="0" smtClean="0">
              <a:latin typeface="Gill Sans" pitchFamily="-111" charset="0"/>
              <a:cs typeface="Gill Sans" pitchFamily="-111" charset="0"/>
            </a:endParaRPr>
          </a:p>
          <a:p>
            <a:pPr eaLnBrk="1" hangingPunct="1"/>
            <a:endParaRPr lang="en-US" i="1" dirty="0" smtClean="0">
              <a:latin typeface="Gill Sans" pitchFamily="-111" charset="0"/>
              <a:cs typeface="Gill Sans" pitchFamily="-111" charset="0"/>
            </a:endParaRPr>
          </a:p>
          <a:p>
            <a:pPr eaLnBrk="1" hangingPunct="1"/>
            <a:endParaRPr lang="en-US" i="1" dirty="0" smtClean="0">
              <a:latin typeface="Gill Sans" pitchFamily="-111" charset="0"/>
              <a:cs typeface="Gill Sans" pitchFamily="-111" charset="0"/>
            </a:endParaRPr>
          </a:p>
          <a:p>
            <a:pPr eaLnBrk="1" hangingPunct="1"/>
            <a:endParaRPr lang="en-US" i="1" dirty="0" smtClean="0">
              <a:latin typeface="Gill Sans" pitchFamily="-111" charset="0"/>
              <a:cs typeface="Gill Sans" pitchFamily="-111" charset="0"/>
            </a:endParaRPr>
          </a:p>
          <a:p>
            <a:pPr eaLnBrk="1" hangingPunct="1"/>
            <a:endParaRPr lang="en-US" i="1" dirty="0" smtClean="0">
              <a:latin typeface="Gill Sans" pitchFamily="-111" charset="0"/>
              <a:cs typeface="Gill Sans" pitchFamily="-111" charset="0"/>
            </a:endParaRPr>
          </a:p>
          <a:p>
            <a:pPr eaLnBrk="1" hangingPunct="1"/>
            <a:endParaRPr lang="en-US" i="1" dirty="0" smtClean="0">
              <a:latin typeface="Gill Sans" pitchFamily="-111" charset="0"/>
              <a:cs typeface="Gill Sans" pitchFamily="-111" charset="0"/>
            </a:endParaRPr>
          </a:p>
          <a:p>
            <a:pPr eaLnBrk="1" hangingPunct="1"/>
            <a:endParaRPr lang="en-US" i="1" dirty="0" smtClean="0">
              <a:latin typeface="Gill Sans" pitchFamily="-111" charset="0"/>
              <a:cs typeface="Gill Sans" pitchFamily="-111" charset="0"/>
            </a:endParaRPr>
          </a:p>
        </p:txBody>
      </p:sp>
      <p:pic>
        <p:nvPicPr>
          <p:cNvPr id="20484" name="Picture 9" descr="d0rphiResolB05_W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ptResol_W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57400"/>
            <a:ext cx="4348163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9"/>
          <p:cNvSpPr txBox="1">
            <a:spLocks noChangeArrowheads="1"/>
          </p:cNvSpPr>
          <p:nvPr/>
        </p:nvSpPr>
        <p:spPr bwMode="auto">
          <a:xfrm>
            <a:off x="990600" y="5353050"/>
            <a:ext cx="2711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606060"/>
                </a:solidFill>
              </a:rPr>
              <a:t>effect of misalignment:</a:t>
            </a:r>
          </a:p>
          <a:p>
            <a:r>
              <a:rPr lang="en-GB" sz="1800">
                <a:solidFill>
                  <a:srgbClr val="008000"/>
                </a:solidFill>
                <a:sym typeface="Wingdings" pitchFamily="2" charset="2"/>
              </a:rPr>
              <a:t> large worsening</a:t>
            </a:r>
            <a:endParaRPr lang="en-GB" sz="1800">
              <a:solidFill>
                <a:srgbClr val="606060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en-GB" sz="1800">
                <a:solidFill>
                  <a:srgbClr val="FF0000"/>
                </a:solidFill>
              </a:rPr>
              <a:t> factor 2 at high </a:t>
            </a:r>
            <a:r>
              <a:rPr lang="en-GB" sz="1800" i="1">
                <a:solidFill>
                  <a:srgbClr val="FF0000"/>
                </a:solidFill>
              </a:rPr>
              <a:t>p</a:t>
            </a:r>
            <a:r>
              <a:rPr lang="en-GB" sz="1800" baseline="-25000">
                <a:solidFill>
                  <a:srgbClr val="FF0000"/>
                </a:solidFill>
              </a:rPr>
              <a:t>t</a:t>
            </a:r>
            <a:endParaRPr lang="en-GB" sz="180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en-GB" sz="1800">
                <a:solidFill>
                  <a:srgbClr val="0000FF"/>
                </a:solidFill>
                <a:sym typeface="Wingdings" pitchFamily="2" charset="2"/>
              </a:rPr>
              <a:t> plus 5 </a:t>
            </a:r>
            <a:r>
              <a:rPr lang="en-GB" sz="180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GB" sz="1800">
                <a:solidFill>
                  <a:srgbClr val="0000FF"/>
                </a:solidFill>
                <a:sym typeface="Wingdings" pitchFamily="2" charset="2"/>
              </a:rPr>
              <a:t>m</a:t>
            </a:r>
          </a:p>
        </p:txBody>
      </p:sp>
      <p:sp>
        <p:nvSpPr>
          <p:cNvPr id="20487" name="TextBox 10"/>
          <p:cNvSpPr txBox="1">
            <a:spLocks noChangeArrowheads="1"/>
          </p:cNvSpPr>
          <p:nvPr/>
        </p:nvSpPr>
        <p:spPr bwMode="auto">
          <a:xfrm>
            <a:off x="5334000" y="5410200"/>
            <a:ext cx="26336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606060"/>
                </a:solidFill>
              </a:rPr>
              <a:t>effect of misalignment</a:t>
            </a:r>
          </a:p>
          <a:p>
            <a:r>
              <a:rPr lang="en-GB" sz="1800">
                <a:solidFill>
                  <a:srgbClr val="606060"/>
                </a:solidFill>
              </a:rPr>
              <a:t>above 10 GeV/c</a:t>
            </a:r>
          </a:p>
        </p:txBody>
      </p: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2362200" y="2474913"/>
            <a:ext cx="1206500" cy="954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no misal</a:t>
            </a:r>
          </a:p>
          <a:p>
            <a:r>
              <a:rPr lang="en-GB" sz="1400">
                <a:solidFill>
                  <a:srgbClr val="0000FF"/>
                </a:solidFill>
              </a:rPr>
              <a:t>misal 10 </a:t>
            </a:r>
            <a:r>
              <a:rPr lang="en-GB" sz="140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GB" sz="1400">
                <a:solidFill>
                  <a:srgbClr val="0000FF"/>
                </a:solidFill>
              </a:rPr>
              <a:t>m</a:t>
            </a:r>
          </a:p>
          <a:p>
            <a:r>
              <a:rPr lang="en-GB" sz="1400">
                <a:solidFill>
                  <a:srgbClr val="FF0000"/>
                </a:solidFill>
              </a:rPr>
              <a:t>misal 20 </a:t>
            </a:r>
            <a:r>
              <a:rPr lang="en-GB" sz="14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 sz="1400">
                <a:solidFill>
                  <a:srgbClr val="FF0000"/>
                </a:solidFill>
              </a:rPr>
              <a:t>m</a:t>
            </a:r>
          </a:p>
          <a:p>
            <a:r>
              <a:rPr lang="en-GB" sz="1400">
                <a:solidFill>
                  <a:srgbClr val="008000"/>
                </a:solidFill>
              </a:rPr>
              <a:t>misal 30 </a:t>
            </a:r>
            <a:r>
              <a:rPr lang="en-GB" sz="140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en-GB" sz="1400">
                <a:solidFill>
                  <a:srgbClr val="008000"/>
                </a:solidFill>
              </a:rPr>
              <a:t>m</a:t>
            </a:r>
          </a:p>
          <a:p>
            <a:endParaRPr lang="en-GB" sz="1400"/>
          </a:p>
        </p:txBody>
      </p:sp>
      <p:sp>
        <p:nvSpPr>
          <p:cNvPr id="20489" name="TextBox 12"/>
          <p:cNvSpPr txBox="1">
            <a:spLocks noChangeArrowheads="1"/>
          </p:cNvSpPr>
          <p:nvPr/>
        </p:nvSpPr>
        <p:spPr bwMode="auto">
          <a:xfrm>
            <a:off x="6248400" y="2514600"/>
            <a:ext cx="1206500" cy="954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no misal</a:t>
            </a:r>
          </a:p>
          <a:p>
            <a:r>
              <a:rPr lang="en-GB" sz="1400">
                <a:solidFill>
                  <a:srgbClr val="0000FF"/>
                </a:solidFill>
              </a:rPr>
              <a:t>misal 10 </a:t>
            </a:r>
            <a:r>
              <a:rPr lang="en-GB" sz="140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GB" sz="1400">
                <a:solidFill>
                  <a:srgbClr val="0000FF"/>
                </a:solidFill>
              </a:rPr>
              <a:t>m</a:t>
            </a:r>
          </a:p>
          <a:p>
            <a:r>
              <a:rPr lang="en-GB" sz="1400">
                <a:solidFill>
                  <a:srgbClr val="FF0000"/>
                </a:solidFill>
              </a:rPr>
              <a:t>misal 20 </a:t>
            </a:r>
            <a:r>
              <a:rPr lang="en-GB" sz="14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 sz="1400">
                <a:solidFill>
                  <a:srgbClr val="FF0000"/>
                </a:solidFill>
              </a:rPr>
              <a:t>m</a:t>
            </a:r>
          </a:p>
          <a:p>
            <a:r>
              <a:rPr lang="en-GB" sz="1400">
                <a:solidFill>
                  <a:srgbClr val="008000"/>
                </a:solidFill>
              </a:rPr>
              <a:t>misal 30 </a:t>
            </a:r>
            <a:r>
              <a:rPr lang="en-GB" sz="140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en-GB" sz="1400">
                <a:solidFill>
                  <a:srgbClr val="008000"/>
                </a:solidFill>
              </a:rPr>
              <a:t>m</a:t>
            </a:r>
          </a:p>
          <a:p>
            <a:endParaRPr lang="en-GB" sz="1400"/>
          </a:p>
        </p:txBody>
      </p:sp>
      <p:sp>
        <p:nvSpPr>
          <p:cNvPr id="20490" name="TextBox 13"/>
          <p:cNvSpPr txBox="1">
            <a:spLocks noChangeArrowheads="1"/>
          </p:cNvSpPr>
          <p:nvPr/>
        </p:nvSpPr>
        <p:spPr bwMode="auto">
          <a:xfrm>
            <a:off x="914400" y="1947863"/>
            <a:ext cx="2590800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/>
              <a:t>           d</a:t>
            </a:r>
            <a:r>
              <a:rPr lang="en-GB" sz="1600" baseline="-25000"/>
              <a:t>0</a:t>
            </a:r>
            <a:r>
              <a:rPr lang="en-GB" sz="1600"/>
              <a:t> resolution</a:t>
            </a:r>
          </a:p>
        </p:txBody>
      </p:sp>
      <p:sp>
        <p:nvSpPr>
          <p:cNvPr id="20491" name="TextBox 14"/>
          <p:cNvSpPr txBox="1">
            <a:spLocks noChangeArrowheads="1"/>
          </p:cNvSpPr>
          <p:nvPr/>
        </p:nvSpPr>
        <p:spPr bwMode="auto">
          <a:xfrm>
            <a:off x="5638800" y="1981200"/>
            <a:ext cx="259080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/>
              <a:t>           </a:t>
            </a:r>
            <a:r>
              <a:rPr lang="en-GB" sz="1600" i="1"/>
              <a:t>p</a:t>
            </a:r>
            <a:r>
              <a:rPr lang="en-GB" sz="1600" baseline="-25000"/>
              <a:t>t</a:t>
            </a:r>
            <a:r>
              <a:rPr lang="en-GB" sz="1600"/>
              <a:t> resolution</a:t>
            </a:r>
          </a:p>
        </p:txBody>
      </p:sp>
      <p:sp>
        <p:nvSpPr>
          <p:cNvPr id="20492" name="TextBox 11"/>
          <p:cNvSpPr txBox="1">
            <a:spLocks noChangeArrowheads="1"/>
          </p:cNvSpPr>
          <p:nvPr/>
        </p:nvSpPr>
        <p:spPr bwMode="auto">
          <a:xfrm>
            <a:off x="3657600" y="2895600"/>
            <a:ext cx="1673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>
                <a:solidFill>
                  <a:srgbClr val="0000FF"/>
                </a:solidFill>
              </a:rPr>
              <a:t>Target</a:t>
            </a:r>
          </a:p>
          <a:p>
            <a:pPr algn="ctr"/>
            <a:r>
              <a:rPr lang="en-GB" sz="1800">
                <a:solidFill>
                  <a:srgbClr val="0000FF"/>
                </a:solidFill>
              </a:rPr>
              <a:t>residual</a:t>
            </a:r>
          </a:p>
          <a:p>
            <a:pPr algn="ctr"/>
            <a:r>
              <a:rPr lang="en-GB" sz="1800">
                <a:solidFill>
                  <a:srgbClr val="0000FF"/>
                </a:solidFill>
              </a:rPr>
              <a:t>misalignment</a:t>
            </a:r>
          </a:p>
        </p:txBody>
      </p:sp>
      <p:cxnSp>
        <p:nvCxnSpPr>
          <p:cNvPr id="20493" name="Straight Arrow Connector 13"/>
          <p:cNvCxnSpPr>
            <a:cxnSpLocks noChangeShapeType="1"/>
            <a:endCxn id="20488" idx="3"/>
          </p:cNvCxnSpPr>
          <p:nvPr/>
        </p:nvCxnSpPr>
        <p:spPr bwMode="auto">
          <a:xfrm rot="10800000">
            <a:off x="3568700" y="2952750"/>
            <a:ext cx="393700" cy="95250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20494" name="Straight Arrow Connector 14"/>
          <p:cNvCxnSpPr>
            <a:cxnSpLocks noChangeShapeType="1"/>
          </p:cNvCxnSpPr>
          <p:nvPr/>
        </p:nvCxnSpPr>
        <p:spPr bwMode="auto">
          <a:xfrm flipV="1">
            <a:off x="4876800" y="2895600"/>
            <a:ext cx="1371600" cy="152400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1800" dirty="0" smtClean="0"/>
              <a:t> </a:t>
            </a:r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pPr>
              <a:buFont typeface="Wingdings 2" pitchFamily="18" charset="2"/>
              <a:buNone/>
            </a:pPr>
            <a:endParaRPr lang="en-GB" sz="2800" dirty="0" smtClean="0"/>
          </a:p>
          <a:p>
            <a:r>
              <a:rPr lang="en-GB" sz="1600" dirty="0" smtClean="0"/>
              <a:t>Trigger: Fast-Or from 2 inner layers (Silicon Pixels) in coincidence with bunches</a:t>
            </a:r>
          </a:p>
          <a:p>
            <a:pPr lvl="1"/>
            <a:endParaRPr lang="en-GB" sz="1800" dirty="0" smtClean="0"/>
          </a:p>
          <a:p>
            <a:endParaRPr lang="en-GB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sz="3600" dirty="0">
                <a:latin typeface="Comic Sans MS" pitchFamily="66" charset="0"/>
              </a:rPr>
              <a:t>ALICE configuration for First Collisions on Monday </a:t>
            </a:r>
            <a:r>
              <a:rPr lang="en-GB" sz="3600" dirty="0" smtClean="0">
                <a:latin typeface="Comic Sans MS" pitchFamily="66" charset="0"/>
              </a:rPr>
              <a:t>23/11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57938" y="2000250"/>
            <a:ext cx="2786062" cy="3862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3050" indent="-273050" eaLnBrk="0" hangingPunct="0">
              <a:spcBef>
                <a:spcPts val="600"/>
              </a:spcBef>
              <a:buClr>
                <a:srgbClr val="F3A447"/>
              </a:buClr>
              <a:buSzPct val="85000"/>
              <a:buFont typeface="Wingdings 2" pitchFamily="18" charset="2"/>
              <a:buChar char=""/>
            </a:pPr>
            <a:endParaRPr lang="en-GB" sz="1800" u="none" dirty="0">
              <a:solidFill>
                <a:srgbClr val="FF0000"/>
              </a:solidFill>
              <a:latin typeface="Constantia" pitchFamily="18" charset="0"/>
            </a:endParaRPr>
          </a:p>
          <a:p>
            <a:pPr marL="273050" indent="-273050" eaLnBrk="0" hangingPunct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en-GB" sz="1600" u="none" dirty="0">
                <a:solidFill>
                  <a:srgbClr val="FF0000"/>
                </a:solidFill>
                <a:latin typeface="Constantia" pitchFamily="18" charset="0"/>
              </a:rPr>
              <a:t>	On: </a:t>
            </a:r>
          </a:p>
          <a:p>
            <a:pPr marL="273050" indent="-273050" eaLnBrk="0" hangingPunct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en-GB" sz="1600" u="none" dirty="0">
                <a:solidFill>
                  <a:srgbClr val="FF0000"/>
                </a:solidFill>
                <a:latin typeface="Constantia" pitchFamily="18" charset="0"/>
              </a:rPr>
              <a:t>	“splash-resistant” detectors: </a:t>
            </a:r>
          </a:p>
          <a:p>
            <a:pPr marL="639763" lvl="1" indent="-2730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</a:pPr>
            <a:r>
              <a:rPr lang="en-GB" sz="1600" u="none" dirty="0">
                <a:solidFill>
                  <a:srgbClr val="FF0000"/>
                </a:solidFill>
                <a:latin typeface="Constantia" pitchFamily="18" charset="0"/>
              </a:rPr>
              <a:t>6 layers of Inner Tracking System </a:t>
            </a:r>
          </a:p>
          <a:p>
            <a:pPr marL="639763" lvl="1" indent="-2730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</a:pPr>
            <a:r>
              <a:rPr lang="en-GB" sz="1600" u="none" dirty="0">
                <a:solidFill>
                  <a:srgbClr val="FF0000"/>
                </a:solidFill>
                <a:latin typeface="Constantia" pitchFamily="18" charset="0"/>
              </a:rPr>
              <a:t>V0 </a:t>
            </a:r>
            <a:r>
              <a:rPr lang="en-GB" sz="1600" u="none" dirty="0" err="1">
                <a:solidFill>
                  <a:srgbClr val="FF0000"/>
                </a:solidFill>
                <a:latin typeface="Constantia" pitchFamily="18" charset="0"/>
              </a:rPr>
              <a:t>scintillators</a:t>
            </a:r>
            <a:endParaRPr lang="en-GB" sz="1600" u="none" dirty="0">
              <a:solidFill>
                <a:srgbClr val="FF0000"/>
              </a:solidFill>
              <a:latin typeface="Constantia" pitchFamily="18" charset="0"/>
            </a:endParaRPr>
          </a:p>
          <a:p>
            <a:pPr marL="639763" lvl="1" indent="-273050" eaLnBrk="0" hangingPunct="0">
              <a:spcBef>
                <a:spcPts val="300"/>
              </a:spcBef>
              <a:buClr>
                <a:srgbClr val="D6903D"/>
              </a:buClr>
              <a:buSzPct val="85000"/>
            </a:pPr>
            <a:r>
              <a:rPr lang="en-GB" sz="1600" u="none" dirty="0">
                <a:solidFill>
                  <a:srgbClr val="FF0000"/>
                </a:solidFill>
                <a:latin typeface="Constantia" pitchFamily="18" charset="0"/>
              </a:rPr>
              <a:t>	</a:t>
            </a:r>
            <a:r>
              <a:rPr lang="en-GB" sz="1400" u="none" dirty="0">
                <a:solidFill>
                  <a:srgbClr val="FF0000"/>
                </a:solidFill>
                <a:latin typeface="Constantia" pitchFamily="18" charset="0"/>
              </a:rPr>
              <a:t>(+ </a:t>
            </a:r>
            <a:r>
              <a:rPr lang="en-GB" sz="1400" u="none" dirty="0" err="1">
                <a:solidFill>
                  <a:srgbClr val="FF0000"/>
                </a:solidFill>
                <a:latin typeface="Constantia" pitchFamily="18" charset="0"/>
              </a:rPr>
              <a:t>calorimetry</a:t>
            </a:r>
            <a:r>
              <a:rPr lang="en-GB" sz="1400" u="none" dirty="0">
                <a:solidFill>
                  <a:srgbClr val="FF0000"/>
                </a:solidFill>
                <a:latin typeface="Constantia" pitchFamily="18" charset="0"/>
              </a:rPr>
              <a:t>:</a:t>
            </a:r>
          </a:p>
          <a:p>
            <a:pPr marL="639763" lvl="1" indent="-273050" eaLnBrk="0" hangingPunct="0">
              <a:spcBef>
                <a:spcPts val="300"/>
              </a:spcBef>
              <a:buClr>
                <a:srgbClr val="D6903D"/>
              </a:buClr>
              <a:buSzPct val="85000"/>
            </a:pPr>
            <a:r>
              <a:rPr lang="en-GB" sz="1400" u="none" dirty="0">
                <a:solidFill>
                  <a:srgbClr val="FF0000"/>
                </a:solidFill>
                <a:latin typeface="Constantia" pitchFamily="18" charset="0"/>
              </a:rPr>
              <a:t>	Zero Degree </a:t>
            </a:r>
            <a:r>
              <a:rPr lang="en-GB" sz="1400" u="none" dirty="0" err="1">
                <a:solidFill>
                  <a:srgbClr val="FF0000"/>
                </a:solidFill>
                <a:latin typeface="Constantia" pitchFamily="18" charset="0"/>
              </a:rPr>
              <a:t>Calo</a:t>
            </a:r>
            <a:endParaRPr lang="en-GB" sz="1400" u="none" dirty="0">
              <a:solidFill>
                <a:srgbClr val="FF0000"/>
              </a:solidFill>
              <a:latin typeface="Constantia" pitchFamily="18" charset="0"/>
            </a:endParaRPr>
          </a:p>
          <a:p>
            <a:pPr marL="639763" lvl="1" indent="-273050" eaLnBrk="0" hangingPunct="0">
              <a:spcBef>
                <a:spcPts val="300"/>
              </a:spcBef>
              <a:buClr>
                <a:srgbClr val="D6903D"/>
              </a:buClr>
              <a:buSzPct val="85000"/>
            </a:pPr>
            <a:r>
              <a:rPr lang="en-GB" sz="1400" u="none" dirty="0">
                <a:solidFill>
                  <a:srgbClr val="FF0000"/>
                </a:solidFill>
                <a:latin typeface="Constantia" pitchFamily="18" charset="0"/>
              </a:rPr>
              <a:t>	Photon Spectrometer</a:t>
            </a:r>
          </a:p>
          <a:p>
            <a:pPr marL="639763" lvl="1" indent="-273050" eaLnBrk="0" hangingPunct="0">
              <a:spcBef>
                <a:spcPts val="300"/>
              </a:spcBef>
              <a:buClr>
                <a:srgbClr val="D6903D"/>
              </a:buClr>
              <a:buSzPct val="85000"/>
            </a:pPr>
            <a:r>
              <a:rPr lang="en-GB" sz="1400" u="none" dirty="0">
                <a:solidFill>
                  <a:srgbClr val="FF0000"/>
                </a:solidFill>
                <a:latin typeface="Constantia" pitchFamily="18" charset="0"/>
              </a:rPr>
              <a:t>	EM Calorimeter)</a:t>
            </a:r>
          </a:p>
          <a:p>
            <a:pPr marL="273050" indent="-273050" eaLnBrk="0" hangingPunct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en-GB" sz="1600" u="none" dirty="0">
                <a:solidFill>
                  <a:srgbClr val="FF0000"/>
                </a:solidFill>
                <a:latin typeface="Constantia" pitchFamily="18" charset="0"/>
              </a:rPr>
              <a:t>	Off: </a:t>
            </a:r>
          </a:p>
          <a:p>
            <a:pPr marL="273050" indent="-273050" eaLnBrk="0" hangingPunct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en-GB" sz="1600" u="none" dirty="0">
                <a:solidFill>
                  <a:srgbClr val="FF0000"/>
                </a:solidFill>
                <a:latin typeface="Constantia" pitchFamily="18" charset="0"/>
              </a:rPr>
              <a:t>	everything else</a:t>
            </a:r>
          </a:p>
        </p:txBody>
      </p:sp>
      <p:pic>
        <p:nvPicPr>
          <p:cNvPr id="14343" name="Picture 2" descr="http://mtadel.home.cern.ch/mtadel/imgs/2009.11.26-LHC-Status-FA/first-beam-dets-4-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91910"/>
            <a:ext cx="5486400" cy="359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  <a:t>When ALICE met the beams</a:t>
            </a:r>
            <a:b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  <a:t>(ca 16:35 on Nov 23rd)</a:t>
            </a:r>
            <a:endParaRPr lang="en-US" dirty="0"/>
          </a:p>
        </p:txBody>
      </p:sp>
    </p:spTree>
  </p:cSld>
  <p:clrMapOvr>
    <a:masterClrMapping/>
  </p:clrMapOvr>
  <p:transition>
    <p:sndAc>
      <p:stSnd loop="1"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492875"/>
            <a:ext cx="2895600" cy="365125"/>
          </a:xfrm>
        </p:spPr>
        <p:txBody>
          <a:bodyPr/>
          <a:lstStyle/>
          <a:p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4" name="Picture 2" descr="C:\Users\federico\AppData\Local\Microsoft\Windows\Temporary Internet Files\Content.Outlook\RJHDAWL7\ev50_screenshot_ver2 (2).png"/>
          <p:cNvPicPr>
            <a:picLocks noChangeAspect="1" noChangeArrowheads="1"/>
          </p:cNvPicPr>
          <p:nvPr/>
        </p:nvPicPr>
        <p:blipFill>
          <a:blip r:embed="rId3" cstate="print"/>
          <a:srcRect l="24986" t="14350" r="27498" b="27766"/>
          <a:stretch>
            <a:fillRect/>
          </a:stretch>
        </p:blipFill>
        <p:spPr bwMode="auto">
          <a:xfrm>
            <a:off x="762000" y="457200"/>
            <a:ext cx="7490460" cy="554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6096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8382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first event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10000"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4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Sequence of events:</a:t>
            </a:r>
          </a:p>
          <a:p>
            <a:pPr lvl="1"/>
            <a:r>
              <a:rPr lang="en-GB" sz="2000" dirty="0" smtClean="0"/>
              <a:t>beam 1 injected, captured, circulating</a:t>
            </a:r>
          </a:p>
          <a:p>
            <a:pPr lvl="1"/>
            <a:r>
              <a:rPr lang="en-GB" sz="2000" dirty="0" smtClean="0"/>
              <a:t>data taking started</a:t>
            </a:r>
          </a:p>
          <a:p>
            <a:pPr lvl="1"/>
            <a:r>
              <a:rPr lang="en-GB" sz="2000" dirty="0" smtClean="0"/>
              <a:t>at 16:38 beam 2 injected on “P2” bucket, captured, circulating</a:t>
            </a:r>
          </a:p>
          <a:p>
            <a:pPr lvl="1"/>
            <a:r>
              <a:rPr lang="en-GB" sz="2000" dirty="0" smtClean="0"/>
              <a:t>as soon as beam 2 injected, the ALICE trigger rate jumps</a:t>
            </a:r>
          </a:p>
          <a:p>
            <a:pPr lvl="1">
              <a:buFont typeface="Wingdings 2" pitchFamily="18" charset="2"/>
              <a:buNone/>
            </a:pPr>
            <a:r>
              <a:rPr lang="en-GB" sz="2000" dirty="0" smtClean="0"/>
              <a:t>	from  a few 10</a:t>
            </a:r>
            <a:r>
              <a:rPr lang="en-GB" sz="2000" baseline="30000" dirty="0" smtClean="0"/>
              <a:t>-3</a:t>
            </a:r>
            <a:r>
              <a:rPr lang="en-GB" sz="2000" dirty="0" smtClean="0"/>
              <a:t> s</a:t>
            </a:r>
            <a:r>
              <a:rPr lang="en-GB" sz="2000" baseline="30000" dirty="0" smtClean="0"/>
              <a:t>-1</a:t>
            </a:r>
            <a:r>
              <a:rPr lang="en-GB" sz="2000" dirty="0" smtClean="0"/>
              <a:t> (with beam 1 bunch only) to ~ 10</a:t>
            </a:r>
            <a:r>
              <a:rPr lang="en-GB" sz="2000" baseline="30000" dirty="0" smtClean="0"/>
              <a:t>-1</a:t>
            </a:r>
            <a:r>
              <a:rPr lang="en-GB" sz="2000" dirty="0" smtClean="0"/>
              <a:t> s</a:t>
            </a:r>
            <a:r>
              <a:rPr lang="en-GB" sz="2000" baseline="30000" dirty="0" smtClean="0"/>
              <a:t>-1</a:t>
            </a:r>
            <a:endParaRPr lang="en-GB" sz="2000" dirty="0" smtClean="0"/>
          </a:p>
          <a:p>
            <a:pPr lvl="2"/>
            <a:r>
              <a:rPr lang="en-GB" sz="1700" dirty="0" smtClean="0">
                <a:sym typeface="Wingdings" pitchFamily="2" charset="2"/>
              </a:rPr>
              <a:t> no further adjustment needed</a:t>
            </a:r>
            <a:endParaRPr lang="en-GB" sz="1700" dirty="0" smtClean="0"/>
          </a:p>
          <a:p>
            <a:pPr lvl="1"/>
            <a:r>
              <a:rPr lang="en-GB" sz="2000" dirty="0" smtClean="0"/>
              <a:t>within seconds, the first event popped up on the display</a:t>
            </a:r>
          </a:p>
          <a:p>
            <a:pPr lvl="1"/>
            <a:r>
              <a:rPr lang="en-GB" sz="2000" dirty="0" smtClean="0"/>
              <a:t>at 17:21 the beams were dumped and the run closed with 284 events</a:t>
            </a:r>
          </a:p>
          <a:p>
            <a:pPr lvl="1">
              <a:buNone/>
            </a:pPr>
            <a:r>
              <a:rPr lang="en-GB" sz="1500" dirty="0" smtClean="0">
                <a:sym typeface="Wingdings" pitchFamily="2" charset="2"/>
              </a:rPr>
              <a:t>	</a:t>
            </a:r>
            <a:endParaRPr lang="en-GB" sz="1500" dirty="0" smtClean="0"/>
          </a:p>
          <a:p>
            <a:pPr lvl="1"/>
            <a:endParaRPr lang="en-GB" sz="1800" dirty="0" smtClean="0"/>
          </a:p>
          <a:p>
            <a:endParaRPr lang="en-GB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rmAutofit/>
          </a:bodyPr>
          <a:lstStyle/>
          <a:p>
            <a:pPr>
              <a:defRPr/>
            </a:pPr>
            <a:endParaRPr lang="en-GB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54102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Sufficient  for  the first LHC paper!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17/12/2009 CERN J. Schukraft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7D5364-A792-4C2E-A798-2429472FAE2A}" type="slidenum">
              <a:rPr lang="en-US"/>
              <a:pPr/>
              <a:t>16</a:t>
            </a:fld>
            <a:endParaRPr lang="en-US"/>
          </a:p>
        </p:txBody>
      </p:sp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8688" y="7938"/>
            <a:ext cx="4908550" cy="585787"/>
          </a:xfrm>
        </p:spPr>
        <p:txBody>
          <a:bodyPr>
            <a:normAutofit fontScale="90000"/>
          </a:bodyPr>
          <a:lstStyle/>
          <a:p>
            <a:r>
              <a:rPr lang="en-GB"/>
              <a:t>Relief and jubilation.. </a:t>
            </a:r>
          </a:p>
        </p:txBody>
      </p:sp>
      <p:pic>
        <p:nvPicPr>
          <p:cNvPr id="594949" name="Picture 5" descr="img_448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3145" r="46230"/>
          <a:stretch>
            <a:fillRect/>
          </a:stretch>
        </p:blipFill>
        <p:spPr bwMode="auto">
          <a:xfrm>
            <a:off x="539750" y="620713"/>
            <a:ext cx="3095625" cy="5076825"/>
          </a:xfrm>
          <a:prstGeom prst="rect">
            <a:avLst/>
          </a:prstGeom>
          <a:noFill/>
        </p:spPr>
      </p:pic>
      <p:pic>
        <p:nvPicPr>
          <p:cNvPr id="594950" name="Picture 5" descr="Picture 5.png"/>
          <p:cNvPicPr>
            <a:picLocks noChangeAspect="1"/>
          </p:cNvPicPr>
          <p:nvPr/>
        </p:nvPicPr>
        <p:blipFill>
          <a:blip r:embed="rId4" cstate="print"/>
          <a:srcRect t="36041" r="15146"/>
          <a:stretch>
            <a:fillRect/>
          </a:stretch>
        </p:blipFill>
        <p:spPr bwMode="auto">
          <a:xfrm>
            <a:off x="3419475" y="3933825"/>
            <a:ext cx="583406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951" name="Picture 7" descr="DSC_5781"/>
          <p:cNvPicPr>
            <a:picLocks noChangeAspect="1" noChangeArrowheads="1"/>
          </p:cNvPicPr>
          <p:nvPr/>
        </p:nvPicPr>
        <p:blipFill>
          <a:blip r:embed="rId5" cstate="print"/>
          <a:srcRect l="28271" t="11694" b="23045"/>
          <a:stretch>
            <a:fillRect/>
          </a:stretch>
        </p:blipFill>
        <p:spPr bwMode="auto">
          <a:xfrm>
            <a:off x="3678238" y="620713"/>
            <a:ext cx="5465762" cy="3313112"/>
          </a:xfrm>
          <a:prstGeom prst="rect">
            <a:avLst/>
          </a:prstGeom>
          <a:noFill/>
        </p:spPr>
      </p:pic>
      <p:sp>
        <p:nvSpPr>
          <p:cNvPr id="594948" name="Text Box 4"/>
          <p:cNvSpPr txBox="1">
            <a:spLocks noChangeArrowheads="1"/>
          </p:cNvSpPr>
          <p:nvPr/>
        </p:nvSpPr>
        <p:spPr bwMode="auto">
          <a:xfrm>
            <a:off x="5953125" y="873125"/>
            <a:ext cx="2078038" cy="312738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/>
              <a:t>Collisions in ALICE !!</a:t>
            </a:r>
          </a:p>
        </p:txBody>
      </p:sp>
      <p:pic>
        <p:nvPicPr>
          <p:cNvPr id="594954" name="Picture 10" descr="125621_962_1104331834783-Champagne_POP_K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92625"/>
            <a:ext cx="2459038" cy="2365375"/>
          </a:xfrm>
          <a:prstGeom prst="rect">
            <a:avLst/>
          </a:prstGeom>
          <a:noFill/>
        </p:spPr>
      </p:pic>
      <p:sp>
        <p:nvSpPr>
          <p:cNvPr id="594955" name="Text Box 11"/>
          <p:cNvSpPr txBox="1">
            <a:spLocks noChangeArrowheads="1"/>
          </p:cNvSpPr>
          <p:nvPr/>
        </p:nvSpPr>
        <p:spPr bwMode="auto">
          <a:xfrm>
            <a:off x="825500" y="6321425"/>
            <a:ext cx="2411413" cy="312738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/>
              <a:t>.. and some celebration..</a:t>
            </a:r>
          </a:p>
        </p:txBody>
      </p:sp>
      <p:sp>
        <p:nvSpPr>
          <p:cNvPr id="594956" name="Text Box 12"/>
          <p:cNvSpPr txBox="1">
            <a:spLocks noChangeArrowheads="1"/>
          </p:cNvSpPr>
          <p:nvPr/>
        </p:nvSpPr>
        <p:spPr bwMode="auto">
          <a:xfrm>
            <a:off x="6056313" y="6134100"/>
            <a:ext cx="962025" cy="34925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GB" sz="1800">
                <a:solidFill>
                  <a:schemeClr val="bg1"/>
                </a:solidFill>
              </a:rPr>
              <a:t>~ 16:42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 high multiplicity event…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/>
              <a:t>Federico Antinori - LHC - 26 November 2009</a:t>
            </a:r>
            <a:endParaRPr lang="en-US"/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1857375"/>
            <a:ext cx="5053012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4135438"/>
            <a:ext cx="3340100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1476375"/>
            <a:ext cx="3286125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mtadel.home.cern.ch/mtadel/imgs/2009.11.26-LHC-Status-FA/first-beam-dets-4-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2143125"/>
            <a:ext cx="38608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Timing in V0 </a:t>
            </a:r>
            <a:r>
              <a:rPr lang="en-GB" err="1" smtClean="0"/>
              <a:t>scintillators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6010C5-14A8-4F28-A73E-79CD642B69A5}" type="slidenum">
              <a:rPr lang="en-US"/>
              <a:pPr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en-US" dirty="0"/>
          </a:p>
        </p:txBody>
      </p:sp>
      <p:pic>
        <p:nvPicPr>
          <p:cNvPr id="1946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114800"/>
            <a:ext cx="442912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0"/>
            <a:ext cx="44338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Box 7"/>
          <p:cNvSpPr txBox="1">
            <a:spLocks noChangeArrowheads="1"/>
          </p:cNvSpPr>
          <p:nvPr/>
        </p:nvSpPr>
        <p:spPr bwMode="auto">
          <a:xfrm>
            <a:off x="857250" y="1928813"/>
            <a:ext cx="12266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u="none" dirty="0">
                <a:solidFill>
                  <a:srgbClr val="FF0000"/>
                </a:solidFill>
              </a:rPr>
              <a:t>V0-A side </a:t>
            </a:r>
          </a:p>
        </p:txBody>
      </p:sp>
      <p:sp>
        <p:nvSpPr>
          <p:cNvPr id="19466" name="TextBox 8"/>
          <p:cNvSpPr txBox="1">
            <a:spLocks noChangeArrowheads="1"/>
          </p:cNvSpPr>
          <p:nvPr/>
        </p:nvSpPr>
        <p:spPr bwMode="auto">
          <a:xfrm>
            <a:off x="857250" y="4429125"/>
            <a:ext cx="12137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u="none" dirty="0">
                <a:solidFill>
                  <a:srgbClr val="FF0000"/>
                </a:solidFill>
              </a:rPr>
              <a:t>V0-C side </a:t>
            </a:r>
          </a:p>
        </p:txBody>
      </p:sp>
      <p:sp>
        <p:nvSpPr>
          <p:cNvPr id="19467" name="TextBox 10"/>
          <p:cNvSpPr txBox="1">
            <a:spLocks noChangeArrowheads="1"/>
          </p:cNvSpPr>
          <p:nvPr/>
        </p:nvSpPr>
        <p:spPr bwMode="auto">
          <a:xfrm>
            <a:off x="7161213" y="2081213"/>
            <a:ext cx="698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u="none">
                <a:solidFill>
                  <a:schemeClr val="bg1"/>
                </a:solidFill>
              </a:rPr>
              <a:t>V0-A</a:t>
            </a:r>
          </a:p>
        </p:txBody>
      </p:sp>
      <p:sp>
        <p:nvSpPr>
          <p:cNvPr id="19468" name="TextBox 11"/>
          <p:cNvSpPr txBox="1">
            <a:spLocks noChangeArrowheads="1"/>
          </p:cNvSpPr>
          <p:nvPr/>
        </p:nvSpPr>
        <p:spPr bwMode="auto">
          <a:xfrm>
            <a:off x="4929188" y="4171950"/>
            <a:ext cx="769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u="none">
                <a:solidFill>
                  <a:schemeClr val="bg1"/>
                </a:solidFill>
              </a:rPr>
              <a:t>V0-C</a:t>
            </a:r>
          </a:p>
        </p:txBody>
      </p:sp>
      <p:sp>
        <p:nvSpPr>
          <p:cNvPr id="19469" name="TextBox 13"/>
          <p:cNvSpPr txBox="1">
            <a:spLocks noChangeArrowheads="1"/>
          </p:cNvSpPr>
          <p:nvPr/>
        </p:nvSpPr>
        <p:spPr bwMode="auto">
          <a:xfrm>
            <a:off x="1695450" y="2286000"/>
            <a:ext cx="1857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u="none" dirty="0">
                <a:solidFill>
                  <a:srgbClr val="FF0000"/>
                </a:solidFill>
              </a:rPr>
              <a:t>from interaction </a:t>
            </a:r>
            <a:r>
              <a:rPr lang="en-GB" u="none" dirty="0">
                <a:solidFill>
                  <a:schemeClr val="bg1"/>
                </a:solidFill>
              </a:rPr>
              <a:t>region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85938" y="2570163"/>
            <a:ext cx="1571625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2" name="TextBox 19"/>
          <p:cNvSpPr txBox="1">
            <a:spLocks noChangeArrowheads="1"/>
          </p:cNvSpPr>
          <p:nvPr/>
        </p:nvSpPr>
        <p:spPr bwMode="auto">
          <a:xfrm>
            <a:off x="1524000" y="3200400"/>
            <a:ext cx="1857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u="none" dirty="0">
                <a:solidFill>
                  <a:srgbClr val="FF0000"/>
                </a:solidFill>
              </a:rPr>
              <a:t>from beam line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1643063" y="3500438"/>
            <a:ext cx="1081087" cy="79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23"/>
          <p:cNvSpPr txBox="1">
            <a:spLocks noChangeArrowheads="1"/>
          </p:cNvSpPr>
          <p:nvPr/>
        </p:nvSpPr>
        <p:spPr bwMode="auto">
          <a:xfrm>
            <a:off x="2786063" y="4500563"/>
            <a:ext cx="1857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u="none" dirty="0">
                <a:solidFill>
                  <a:srgbClr val="FF0000"/>
                </a:solidFill>
              </a:rPr>
              <a:t>from interaction </a:t>
            </a:r>
            <a:r>
              <a:rPr lang="en-GB" u="none" dirty="0">
                <a:solidFill>
                  <a:schemeClr val="bg1"/>
                </a:solidFill>
              </a:rPr>
              <a:t>region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0800000" flipV="1">
            <a:off x="2857500" y="4786313"/>
            <a:ext cx="142875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6" name="TextBox 26"/>
          <p:cNvSpPr txBox="1">
            <a:spLocks noChangeArrowheads="1"/>
          </p:cNvSpPr>
          <p:nvPr/>
        </p:nvSpPr>
        <p:spPr bwMode="auto">
          <a:xfrm>
            <a:off x="785813" y="5938838"/>
            <a:ext cx="1857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u="none" dirty="0">
                <a:solidFill>
                  <a:srgbClr val="FF0000"/>
                </a:solidFill>
              </a:rPr>
              <a:t>from beam line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57250" y="6215063"/>
            <a:ext cx="1285875" cy="95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first paper a week after the first collisions = tremendous readiness!</a:t>
            </a:r>
            <a:endParaRPr lang="en-US" sz="32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1285305"/>
          <a:ext cx="4191000" cy="5572695"/>
        </p:xfrm>
        <a:graphic>
          <a:graphicData uri="http://schemas.openxmlformats.org/presentationml/2006/ole">
            <p:oleObj spid="_x0000_s2050" name="Acrobat Document" r:id="rId3" imgW="6275160" imgH="8342280" progId="AcroExch.Document.7">
              <p:embed/>
            </p:oleObj>
          </a:graphicData>
        </a:graphic>
      </p:graphicFrame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4876800" y="1524000"/>
            <a:ext cx="3429000" cy="2590800"/>
            <a:chOff x="0" y="2191"/>
            <a:chExt cx="2863" cy="2039"/>
          </a:xfrm>
        </p:grpSpPr>
        <p:pic>
          <p:nvPicPr>
            <p:cNvPr id="11" name="Picture 9" descr="figure3"/>
            <p:cNvPicPr>
              <a:picLocks noChangeAspect="1" noChangeArrowheads="1"/>
            </p:cNvPicPr>
            <p:nvPr/>
          </p:nvPicPr>
          <p:blipFill>
            <a:blip r:embed="rId4" cstate="print"/>
            <a:srcRect l="871" t="969" r="1393" b="2180"/>
            <a:stretch>
              <a:fillRect/>
            </a:stretch>
          </p:blipFill>
          <p:spPr bwMode="auto">
            <a:xfrm>
              <a:off x="0" y="2191"/>
              <a:ext cx="2863" cy="2039"/>
            </a:xfrm>
            <a:prstGeom prst="rect">
              <a:avLst/>
            </a:prstGeom>
            <a:noFill/>
          </p:spPr>
        </p:pic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86" y="3546"/>
              <a:ext cx="1903" cy="401"/>
              <a:chOff x="386" y="3546"/>
              <a:chExt cx="1903" cy="401"/>
            </a:xfrm>
          </p:grpSpPr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386" y="3768"/>
                <a:ext cx="1903" cy="17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GB" sz="1400"/>
                  <a:t>last time measured at the ISR for pp</a:t>
                </a:r>
              </a:p>
            </p:txBody>
          </p:sp>
          <p:sp>
            <p:nvSpPr>
              <p:cNvPr id="10" name="Line 11"/>
              <p:cNvSpPr>
                <a:spLocks noChangeShapeType="1"/>
              </p:cNvSpPr>
              <p:nvPr/>
            </p:nvSpPr>
            <p:spPr bwMode="auto">
              <a:xfrm flipH="1" flipV="1">
                <a:off x="819" y="3546"/>
                <a:ext cx="222" cy="17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3962400" y="3200400"/>
            <a:ext cx="4419600" cy="3429000"/>
            <a:chOff x="1447800" y="1752600"/>
            <a:chExt cx="5105400" cy="4622691"/>
          </a:xfrm>
        </p:grpSpPr>
        <p:pic>
          <p:nvPicPr>
            <p:cNvPr id="14" name="Picture 13" descr="dndeta.png"/>
            <p:cNvPicPr>
              <a:picLocks noChangeAspect="1"/>
            </p:cNvPicPr>
            <p:nvPr/>
          </p:nvPicPr>
          <p:blipFill>
            <a:blip r:embed="rId5" cstate="print"/>
            <a:srcRect r="2194"/>
            <a:stretch>
              <a:fillRect/>
            </a:stretch>
          </p:blipFill>
          <p:spPr>
            <a:xfrm>
              <a:off x="1447800" y="1752600"/>
              <a:ext cx="5105400" cy="462269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895600" y="3657600"/>
              <a:ext cx="312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And the first citations!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LHC second start</a:t>
            </a:r>
          </a:p>
          <a:p>
            <a:r>
              <a:rPr lang="en-US" dirty="0" smtClean="0"/>
              <a:t>ALICE   </a:t>
            </a:r>
          </a:p>
          <a:p>
            <a:r>
              <a:rPr lang="en-US" dirty="0" smtClean="0"/>
              <a:t> the first data configuration</a:t>
            </a:r>
          </a:p>
          <a:p>
            <a:r>
              <a:rPr lang="en-US" dirty="0" smtClean="0"/>
              <a:t>The first data </a:t>
            </a:r>
          </a:p>
          <a:p>
            <a:r>
              <a:rPr lang="en-US" dirty="0" smtClean="0"/>
              <a:t>The full orchestra</a:t>
            </a:r>
          </a:p>
          <a:p>
            <a:r>
              <a:rPr lang="en-US" dirty="0" smtClean="0"/>
              <a:t>Preliminary performance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now all together!</a:t>
            </a:r>
            <a:endParaRPr lang="en-US" dirty="0"/>
          </a:p>
        </p:txBody>
      </p:sp>
      <p:pic>
        <p:nvPicPr>
          <p:cNvPr id="3" name="Picture 12" descr="104316_7-204light_RPhi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</a:blip>
          <a:srcRect l="7559" r="7074"/>
          <a:stretch>
            <a:fillRect/>
          </a:stretch>
        </p:blipFill>
        <p:spPr bwMode="auto">
          <a:xfrm>
            <a:off x="2209800" y="1752600"/>
            <a:ext cx="4464050" cy="4257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17/12/2009 CERN J. Schukraft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FF393D-E487-46B9-A1D9-CE529B2FC88B}" type="slidenum">
              <a:rPr lang="en-US"/>
              <a:pPr/>
              <a:t>21</a:t>
            </a:fld>
            <a:endParaRPr lang="en-US"/>
          </a:p>
        </p:txBody>
      </p:sp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>
          <a:xfrm>
            <a:off x="987425" y="49213"/>
            <a:ext cx="7321550" cy="58578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All the systems ready!</a:t>
            </a:r>
            <a:endParaRPr lang="en-GB" dirty="0"/>
          </a:p>
        </p:txBody>
      </p:sp>
      <p:sp>
        <p:nvSpPr>
          <p:cNvPr id="598022" name="Text Box 6"/>
          <p:cNvSpPr txBox="1">
            <a:spLocks noChangeArrowheads="1"/>
          </p:cNvSpPr>
          <p:nvPr/>
        </p:nvSpPr>
        <p:spPr bwMode="auto">
          <a:xfrm>
            <a:off x="5076825" y="3068638"/>
            <a:ext cx="111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800">
                <a:solidFill>
                  <a:schemeClr val="bg1"/>
                </a:solidFill>
                <a:latin typeface="Times New Roman" pitchFamily="18" charset="0"/>
              </a:rPr>
              <a:t>TPC track</a:t>
            </a:r>
          </a:p>
        </p:txBody>
      </p:sp>
      <p:sp>
        <p:nvSpPr>
          <p:cNvPr id="598023" name="Line 7"/>
          <p:cNvSpPr>
            <a:spLocks noChangeShapeType="1"/>
          </p:cNvSpPr>
          <p:nvPr/>
        </p:nvSpPr>
        <p:spPr bwMode="auto">
          <a:xfrm flipV="1">
            <a:off x="5795963" y="1989138"/>
            <a:ext cx="288925" cy="1079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8024" name="Text Box 8"/>
          <p:cNvSpPr txBox="1">
            <a:spLocks noChangeArrowheads="1"/>
          </p:cNvSpPr>
          <p:nvPr/>
        </p:nvSpPr>
        <p:spPr bwMode="auto">
          <a:xfrm>
            <a:off x="6156325" y="2781300"/>
            <a:ext cx="1155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800">
                <a:solidFill>
                  <a:schemeClr val="bg1"/>
                </a:solidFill>
                <a:latin typeface="Times New Roman" pitchFamily="18" charset="0"/>
              </a:rPr>
              <a:t>TRD track</a:t>
            </a:r>
          </a:p>
        </p:txBody>
      </p:sp>
      <p:sp>
        <p:nvSpPr>
          <p:cNvPr id="598025" name="Text Box 9"/>
          <p:cNvSpPr txBox="1">
            <a:spLocks noChangeArrowheads="1"/>
          </p:cNvSpPr>
          <p:nvPr/>
        </p:nvSpPr>
        <p:spPr bwMode="auto">
          <a:xfrm>
            <a:off x="7454900" y="2636838"/>
            <a:ext cx="1689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800">
                <a:solidFill>
                  <a:schemeClr val="bg1"/>
                </a:solidFill>
                <a:latin typeface="Times New Roman" pitchFamily="18" charset="0"/>
              </a:rPr>
              <a:t>HMPID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800">
                <a:solidFill>
                  <a:schemeClr val="bg1"/>
                </a:solidFill>
                <a:latin typeface="Times New Roman" pitchFamily="18" charset="0"/>
              </a:rPr>
              <a:t>Cherenkov Ring</a:t>
            </a:r>
          </a:p>
        </p:txBody>
      </p:sp>
      <p:sp>
        <p:nvSpPr>
          <p:cNvPr id="598026" name="Line 10"/>
          <p:cNvSpPr>
            <a:spLocks noChangeShapeType="1"/>
          </p:cNvSpPr>
          <p:nvPr/>
        </p:nvSpPr>
        <p:spPr bwMode="auto">
          <a:xfrm flipV="1">
            <a:off x="6516688" y="1916113"/>
            <a:ext cx="144462" cy="8651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8027" name="Line 11"/>
          <p:cNvSpPr>
            <a:spLocks noChangeShapeType="1"/>
          </p:cNvSpPr>
          <p:nvPr/>
        </p:nvSpPr>
        <p:spPr bwMode="auto">
          <a:xfrm flipH="1" flipV="1">
            <a:off x="7451725" y="2133600"/>
            <a:ext cx="433388" cy="6477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98028" name="Picture 12" descr="104316_7-204light_RPhi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</a:blip>
          <a:srcRect l="7559" r="7074"/>
          <a:stretch>
            <a:fillRect/>
          </a:stretch>
        </p:blipFill>
        <p:spPr bwMode="auto">
          <a:xfrm>
            <a:off x="0" y="620713"/>
            <a:ext cx="4464050" cy="4257675"/>
          </a:xfrm>
          <a:prstGeom prst="rect">
            <a:avLst/>
          </a:prstGeom>
          <a:noFill/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486275" y="3968750"/>
            <a:ext cx="4657725" cy="2889250"/>
            <a:chOff x="2826" y="2500"/>
            <a:chExt cx="2934" cy="1820"/>
          </a:xfrm>
        </p:grpSpPr>
        <p:pic>
          <p:nvPicPr>
            <p:cNvPr id="598033" name="Picture 17" descr="Dimuon"/>
            <p:cNvPicPr>
              <a:picLocks noChangeAspect="1" noChangeArrowheads="1"/>
            </p:cNvPicPr>
            <p:nvPr/>
          </p:nvPicPr>
          <p:blipFill>
            <a:blip r:embed="rId3" cstate="print"/>
            <a:srcRect l="13803" t="24771" r="43272" b="23544"/>
            <a:stretch>
              <a:fillRect/>
            </a:stretch>
          </p:blipFill>
          <p:spPr bwMode="auto">
            <a:xfrm>
              <a:off x="2826" y="2500"/>
              <a:ext cx="2934" cy="1820"/>
            </a:xfrm>
            <a:prstGeom prst="rect">
              <a:avLst/>
            </a:prstGeom>
            <a:noFill/>
          </p:spPr>
        </p:pic>
        <p:sp>
          <p:nvSpPr>
            <p:cNvPr id="598029" name="Text Box 13"/>
            <p:cNvSpPr txBox="1">
              <a:spLocks noChangeArrowheads="1"/>
            </p:cNvSpPr>
            <p:nvPr/>
          </p:nvSpPr>
          <p:spPr bwMode="auto">
            <a:xfrm>
              <a:off x="4442" y="3893"/>
              <a:ext cx="1151" cy="224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>
                  <a:solidFill>
                    <a:schemeClr val="tx1"/>
                  </a:solidFill>
                  <a:latin typeface="Times New Roman" pitchFamily="18" charset="0"/>
                </a:rPr>
                <a:t>Muon Spectrometer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0" y="4894263"/>
            <a:ext cx="2987675" cy="1963737"/>
            <a:chOff x="0" y="3083"/>
            <a:chExt cx="1882" cy="1237"/>
          </a:xfrm>
        </p:grpSpPr>
        <p:pic>
          <p:nvPicPr>
            <p:cNvPr id="598030" name="Picture 14" descr="ALICE-first-event-combined-logo-2"/>
            <p:cNvPicPr>
              <a:picLocks noChangeAspect="1" noChangeArrowheads="1"/>
            </p:cNvPicPr>
            <p:nvPr/>
          </p:nvPicPr>
          <p:blipFill>
            <a:blip r:embed="rId4" cstate="print"/>
            <a:srcRect l="68030" t="13464" r="-819" b="52029"/>
            <a:stretch>
              <a:fillRect/>
            </a:stretch>
          </p:blipFill>
          <p:spPr bwMode="auto">
            <a:xfrm>
              <a:off x="0" y="3083"/>
              <a:ext cx="1882" cy="1237"/>
            </a:xfrm>
            <a:prstGeom prst="rect">
              <a:avLst/>
            </a:prstGeom>
            <a:noFill/>
          </p:spPr>
        </p:pic>
        <p:sp>
          <p:nvSpPr>
            <p:cNvPr id="598031" name="Text Box 15"/>
            <p:cNvSpPr txBox="1">
              <a:spLocks noChangeArrowheads="1"/>
            </p:cNvSpPr>
            <p:nvPr/>
          </p:nvSpPr>
          <p:spPr bwMode="auto">
            <a:xfrm>
              <a:off x="1292" y="3113"/>
              <a:ext cx="320" cy="224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>
                  <a:solidFill>
                    <a:schemeClr val="tx1"/>
                  </a:solidFill>
                  <a:latin typeface="Times New Roman" pitchFamily="18" charset="0"/>
                </a:rPr>
                <a:t>ITS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535488" y="620713"/>
            <a:ext cx="4608512" cy="3346450"/>
            <a:chOff x="2857" y="391"/>
            <a:chExt cx="2903" cy="2108"/>
          </a:xfrm>
        </p:grpSpPr>
        <p:pic>
          <p:nvPicPr>
            <p:cNvPr id="598020" name="Picture 4" descr="hmpid_run104057_chunk19_ev53_alieve"/>
            <p:cNvPicPr>
              <a:picLocks noChangeAspect="1" noChangeArrowheads="1"/>
            </p:cNvPicPr>
            <p:nvPr/>
          </p:nvPicPr>
          <p:blipFill>
            <a:blip r:embed="rId5" cstate="print">
              <a:lum bright="6000" contrast="24000"/>
            </a:blip>
            <a:srcRect l="42917" t="6944" r="2946" b="40634"/>
            <a:stretch>
              <a:fillRect/>
            </a:stretch>
          </p:blipFill>
          <p:spPr bwMode="auto">
            <a:xfrm>
              <a:off x="2857" y="391"/>
              <a:ext cx="2903" cy="2108"/>
            </a:xfrm>
            <a:prstGeom prst="rect">
              <a:avLst/>
            </a:prstGeom>
            <a:noFill/>
          </p:spPr>
        </p:pic>
        <p:sp>
          <p:nvSpPr>
            <p:cNvPr id="598032" name="Text Box 16"/>
            <p:cNvSpPr txBox="1">
              <a:spLocks noChangeArrowheads="1"/>
            </p:cNvSpPr>
            <p:nvPr/>
          </p:nvSpPr>
          <p:spPr bwMode="auto">
            <a:xfrm>
              <a:off x="4298" y="2251"/>
              <a:ext cx="1462" cy="224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>
                  <a:solidFill>
                    <a:schemeClr val="tx1"/>
                  </a:solidFill>
                  <a:latin typeface="Times New Roman" pitchFamily="18" charset="0"/>
                </a:rPr>
                <a:t>TPC, TRD, TOF, HMPID</a:t>
              </a:r>
            </a:p>
          </p:txBody>
        </p:sp>
      </p:grpSp>
      <p:sp>
        <p:nvSpPr>
          <p:cNvPr id="598034" name="Text Box 18"/>
          <p:cNvSpPr txBox="1">
            <a:spLocks noChangeArrowheads="1"/>
          </p:cNvSpPr>
          <p:nvPr/>
        </p:nvSpPr>
        <p:spPr bwMode="auto">
          <a:xfrm>
            <a:off x="4405313" y="3973513"/>
            <a:ext cx="3306762" cy="795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b="1"/>
              <a:t>On 6</a:t>
            </a:r>
            <a:r>
              <a:rPr lang="en-GB" sz="1400" b="1" baseline="30000"/>
              <a:t>th</a:t>
            </a:r>
            <a:r>
              <a:rPr lang="en-GB" sz="1400" b="1"/>
              <a:t> December, ‘stable beams’ </a:t>
            </a:r>
          </a:p>
          <a:p>
            <a:r>
              <a:rPr lang="en-GB" sz="1400" b="1"/>
              <a:t>were declared &amp; we could switch on</a:t>
            </a:r>
          </a:p>
          <a:p>
            <a:r>
              <a:rPr lang="en-GB" sz="1400" b="1"/>
              <a:t>all ALICE detectors for the first time..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8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8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seven </a:t>
            </a:r>
            <a:r>
              <a:rPr lang="en-US" dirty="0" err="1" smtClean="0"/>
              <a:t>Hmpid</a:t>
            </a:r>
            <a:r>
              <a:rPr lang="en-US" dirty="0" smtClean="0"/>
              <a:t> modules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298" y="1600200"/>
            <a:ext cx="64094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17/12/2009 CERN J. Schukraft</a:t>
            </a:r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50D77-E69F-4269-A6AB-577E69A99532}" type="slidenum">
              <a:rPr lang="en-US"/>
              <a:pPr/>
              <a:t>23</a:t>
            </a:fld>
            <a:endParaRPr lang="en-US"/>
          </a:p>
        </p:txBody>
      </p:sp>
      <p:sp>
        <p:nvSpPr>
          <p:cNvPr id="600078" name="Text Box 14"/>
          <p:cNvSpPr txBox="1">
            <a:spLocks noChangeArrowheads="1"/>
          </p:cNvSpPr>
          <p:nvPr/>
        </p:nvSpPr>
        <p:spPr bwMode="auto">
          <a:xfrm>
            <a:off x="4217988" y="4557713"/>
            <a:ext cx="4738687" cy="606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/>
              <a:t>ALICE special:  </a:t>
            </a:r>
            <a:r>
              <a:rPr lang="en-GB" b="1" u="sng"/>
              <a:t>Particle Identification</a:t>
            </a:r>
            <a:r>
              <a:rPr lang="en-GB" b="1"/>
              <a:t> </a:t>
            </a:r>
          </a:p>
          <a:p>
            <a:r>
              <a:rPr lang="en-GB"/>
              <a:t>(very important for heavy ion physics later in 2010)</a:t>
            </a:r>
          </a:p>
        </p:txBody>
      </p:sp>
      <p:sp>
        <p:nvSpPr>
          <p:cNvPr id="5" name="Date Placeholder 3"/>
          <p:cNvSpPr txBox="1">
            <a:spLocks noGrp="1"/>
          </p:cNvSpPr>
          <p:nvPr/>
        </p:nvSpPr>
        <p:spPr bwMode="auto">
          <a:xfrm>
            <a:off x="6894513" y="6670675"/>
            <a:ext cx="2168525" cy="214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800">
                <a:solidFill>
                  <a:schemeClr val="bg2"/>
                </a:solidFill>
                <a:latin typeface="+mn-lt"/>
              </a:rPr>
              <a:t>15/2/2006 LHCC Status Report J. Schukraft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8675" y="85725"/>
            <a:ext cx="7643813" cy="5302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The basic quality of ALICE - PID is here</a:t>
            </a:r>
            <a:endParaRPr lang="en-US" sz="3200" dirty="0"/>
          </a:p>
        </p:txBody>
      </p:sp>
      <p:sp>
        <p:nvSpPr>
          <p:cNvPr id="600068" name="Text Box 4"/>
          <p:cNvSpPr txBox="1">
            <a:spLocks noChangeArrowheads="1"/>
          </p:cNvSpPr>
          <p:nvPr/>
        </p:nvSpPr>
        <p:spPr bwMode="auto">
          <a:xfrm>
            <a:off x="2625725" y="-150813"/>
            <a:ext cx="169863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78388" y="692150"/>
            <a:ext cx="4265612" cy="3014663"/>
            <a:chOff x="3061" y="436"/>
            <a:chExt cx="2699" cy="1881"/>
          </a:xfrm>
        </p:grpSpPr>
        <p:pic>
          <p:nvPicPr>
            <p:cNvPr id="600073" name="Picture 9" descr="ITSdedxlog"/>
            <p:cNvPicPr>
              <a:picLocks noChangeAspect="1" noChangeArrowheads="1"/>
            </p:cNvPicPr>
            <p:nvPr/>
          </p:nvPicPr>
          <p:blipFill>
            <a:blip r:embed="rId2" cstate="print"/>
            <a:srcRect l="1523" t="8830" r="-201" b="2440"/>
            <a:stretch>
              <a:fillRect/>
            </a:stretch>
          </p:blipFill>
          <p:spPr bwMode="auto">
            <a:xfrm>
              <a:off x="3061" y="436"/>
              <a:ext cx="2699" cy="1881"/>
            </a:xfrm>
            <a:prstGeom prst="rect">
              <a:avLst/>
            </a:prstGeom>
            <a:noFill/>
          </p:spPr>
        </p:pic>
        <p:sp>
          <p:nvSpPr>
            <p:cNvPr id="600074" name="Text Box 10"/>
            <p:cNvSpPr txBox="1">
              <a:spLocks noChangeArrowheads="1"/>
            </p:cNvSpPr>
            <p:nvPr/>
          </p:nvSpPr>
          <p:spPr bwMode="auto">
            <a:xfrm>
              <a:off x="4921" y="845"/>
              <a:ext cx="370" cy="26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2000">
                  <a:solidFill>
                    <a:schemeClr val="tx1"/>
                  </a:solidFill>
                  <a:latin typeface="Times New Roman" pitchFamily="18" charset="0"/>
                </a:rPr>
                <a:t>ITS</a:t>
              </a:r>
            </a:p>
          </p:txBody>
        </p:sp>
      </p:grpSp>
      <p:sp>
        <p:nvSpPr>
          <p:cNvPr id="600079" name="Text Box 15"/>
          <p:cNvSpPr txBox="1">
            <a:spLocks noChangeArrowheads="1"/>
          </p:cNvSpPr>
          <p:nvPr/>
        </p:nvSpPr>
        <p:spPr bwMode="auto">
          <a:xfrm>
            <a:off x="2179638" y="2843213"/>
            <a:ext cx="3543300" cy="1679575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800"/>
              <a:t>Total events collected: </a:t>
            </a:r>
            <a:r>
              <a:rPr lang="en-GB" sz="1800" b="1">
                <a:solidFill>
                  <a:schemeClr val="hlink"/>
                </a:solidFill>
              </a:rPr>
              <a:t>&gt; 1 M</a:t>
            </a:r>
          </a:p>
          <a:p>
            <a:r>
              <a:rPr lang="en-GB" sz="1800"/>
              <a:t>‘Good pp interactions’: </a:t>
            </a:r>
            <a:r>
              <a:rPr lang="en-GB" sz="1800" b="1">
                <a:solidFill>
                  <a:schemeClr val="hlink"/>
                </a:solidFill>
              </a:rPr>
              <a:t>500 k</a:t>
            </a:r>
          </a:p>
          <a:p>
            <a:r>
              <a:rPr lang="en-GB" sz="1800"/>
              <a:t> - </a:t>
            </a:r>
            <a:r>
              <a:rPr lang="en-GB" sz="1800">
                <a:solidFill>
                  <a:srgbClr val="FF00FF"/>
                </a:solidFill>
              </a:rPr>
              <a:t>100 k</a:t>
            </a:r>
            <a:r>
              <a:rPr lang="en-GB" sz="1800"/>
              <a:t> : B = 0  (alignment)</a:t>
            </a:r>
          </a:p>
          <a:p>
            <a:r>
              <a:rPr lang="en-GB" sz="1800"/>
              <a:t> - </a:t>
            </a:r>
            <a:r>
              <a:rPr lang="en-GB" sz="1800">
                <a:solidFill>
                  <a:srgbClr val="FF00FF"/>
                </a:solidFill>
              </a:rPr>
              <a:t>10 k</a:t>
            </a:r>
            <a:r>
              <a:rPr lang="en-GB" sz="1800"/>
              <a:t> : B reversed (systematics)</a:t>
            </a:r>
          </a:p>
          <a:p>
            <a:r>
              <a:rPr lang="en-GB" sz="1800"/>
              <a:t> - </a:t>
            </a:r>
            <a:r>
              <a:rPr lang="en-GB" sz="1800">
                <a:solidFill>
                  <a:srgbClr val="FF00FF"/>
                </a:solidFill>
              </a:rPr>
              <a:t>30 k </a:t>
            </a:r>
            <a:r>
              <a:rPr lang="en-GB" sz="1800"/>
              <a:t>: √s = 2.36 TeV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4248150"/>
            <a:ext cx="3590925" cy="2609850"/>
            <a:chOff x="0" y="2676"/>
            <a:chExt cx="2262" cy="1644"/>
          </a:xfrm>
        </p:grpSpPr>
        <p:pic>
          <p:nvPicPr>
            <p:cNvPr id="600086" name="Picture 22" descr="TRDepidec09_2"/>
            <p:cNvPicPr>
              <a:picLocks noChangeAspect="1" noChangeArrowheads="1"/>
            </p:cNvPicPr>
            <p:nvPr/>
          </p:nvPicPr>
          <p:blipFill>
            <a:blip r:embed="rId3" cstate="print"/>
            <a:srcRect l="1715" t="3424" r="5882" b="2740"/>
            <a:stretch>
              <a:fillRect/>
            </a:stretch>
          </p:blipFill>
          <p:spPr bwMode="auto">
            <a:xfrm>
              <a:off x="0" y="2676"/>
              <a:ext cx="2262" cy="1644"/>
            </a:xfrm>
            <a:prstGeom prst="rect">
              <a:avLst/>
            </a:prstGeom>
            <a:noFill/>
          </p:spPr>
        </p:pic>
        <p:sp>
          <p:nvSpPr>
            <p:cNvPr id="600095" name="Text Box 31"/>
            <p:cNvSpPr txBox="1">
              <a:spLocks noChangeArrowheads="1"/>
            </p:cNvSpPr>
            <p:nvPr/>
          </p:nvSpPr>
          <p:spPr bwMode="auto">
            <a:xfrm>
              <a:off x="931" y="2892"/>
              <a:ext cx="449" cy="26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2000">
                  <a:solidFill>
                    <a:schemeClr val="tx1"/>
                  </a:solidFill>
                  <a:latin typeface="Times New Roman" pitchFamily="18" charset="0"/>
                </a:rPr>
                <a:t>TRD</a:t>
              </a:r>
            </a:p>
          </p:txBody>
        </p:sp>
        <p:sp>
          <p:nvSpPr>
            <p:cNvPr id="600096" name="Text Box 32"/>
            <p:cNvSpPr txBox="1">
              <a:spLocks noChangeArrowheads="1"/>
            </p:cNvSpPr>
            <p:nvPr/>
          </p:nvSpPr>
          <p:spPr bwMode="auto">
            <a:xfrm>
              <a:off x="1184" y="3240"/>
              <a:ext cx="582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</a:rPr>
                <a:t>Electrons</a:t>
              </a:r>
            </a:p>
          </p:txBody>
        </p:sp>
        <p:sp>
          <p:nvSpPr>
            <p:cNvPr id="600097" name="Text Box 33"/>
            <p:cNvSpPr txBox="1">
              <a:spLocks noChangeArrowheads="1"/>
            </p:cNvSpPr>
            <p:nvPr/>
          </p:nvSpPr>
          <p:spPr bwMode="auto">
            <a:xfrm>
              <a:off x="1070" y="3827"/>
              <a:ext cx="396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</a:rPr>
                <a:t>Pions</a:t>
              </a:r>
            </a:p>
          </p:txBody>
        </p:sp>
        <p:sp>
          <p:nvSpPr>
            <p:cNvPr id="600098" name="Line 34"/>
            <p:cNvSpPr>
              <a:spLocks noChangeShapeType="1"/>
            </p:cNvSpPr>
            <p:nvPr/>
          </p:nvSpPr>
          <p:spPr bwMode="auto">
            <a:xfrm flipH="1">
              <a:off x="1180" y="3358"/>
              <a:ext cx="48" cy="1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600099" name="Line 35"/>
            <p:cNvSpPr>
              <a:spLocks noChangeShapeType="1"/>
            </p:cNvSpPr>
            <p:nvPr/>
          </p:nvSpPr>
          <p:spPr bwMode="auto">
            <a:xfrm flipH="1" flipV="1">
              <a:off x="949" y="3808"/>
              <a:ext cx="139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292600" y="3686175"/>
            <a:ext cx="4851400" cy="3171825"/>
            <a:chOff x="2704" y="2322"/>
            <a:chExt cx="3056" cy="1998"/>
          </a:xfrm>
        </p:grpSpPr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2704" y="2322"/>
              <a:ext cx="3056" cy="1998"/>
              <a:chOff x="2704" y="2322"/>
              <a:chExt cx="3056" cy="1998"/>
            </a:xfrm>
          </p:grpSpPr>
          <p:grpSp>
            <p:nvGrpSpPr>
              <p:cNvPr id="7" name="Group 30"/>
              <p:cNvGrpSpPr>
                <a:grpSpLocks/>
              </p:cNvGrpSpPr>
              <p:nvPr/>
            </p:nvGrpSpPr>
            <p:grpSpPr bwMode="auto">
              <a:xfrm>
                <a:off x="2704" y="2322"/>
                <a:ext cx="3056" cy="1998"/>
                <a:chOff x="2704" y="2322"/>
                <a:chExt cx="3056" cy="1998"/>
              </a:xfrm>
            </p:grpSpPr>
            <p:grpSp>
              <p:nvGrpSpPr>
                <p:cNvPr id="8" name="Group 29"/>
                <p:cNvGrpSpPr>
                  <a:grpSpLocks/>
                </p:cNvGrpSpPr>
                <p:nvPr/>
              </p:nvGrpSpPr>
              <p:grpSpPr bwMode="auto">
                <a:xfrm>
                  <a:off x="2704" y="2322"/>
                  <a:ext cx="3056" cy="1998"/>
                  <a:chOff x="2704" y="2322"/>
                  <a:chExt cx="3056" cy="1998"/>
                </a:xfrm>
              </p:grpSpPr>
              <p:pic>
                <p:nvPicPr>
                  <p:cNvPr id="600087" name="Picture 23" descr="betavspt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862" t="9363" r="-829"/>
                  <a:stretch>
                    <a:fillRect/>
                  </a:stretch>
                </p:blipFill>
                <p:spPr bwMode="auto">
                  <a:xfrm>
                    <a:off x="2704" y="2322"/>
                    <a:ext cx="3056" cy="1998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600092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29" y="4123"/>
                    <a:ext cx="742" cy="197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2075" tIns="46038" rIns="92075" bIns="46038">
                    <a:spAutoFit/>
                  </a:bodyPr>
                  <a:lstStyle/>
                  <a:p>
                    <a:r>
                      <a:rPr lang="en-GB">
                        <a:solidFill>
                          <a:schemeClr val="tx1"/>
                        </a:solidFill>
                      </a:rPr>
                      <a:t>velocity v/c</a:t>
                    </a:r>
                  </a:p>
                </p:txBody>
              </p:sp>
            </p:grpSp>
            <p:sp>
              <p:nvSpPr>
                <p:cNvPr id="60009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526" y="2809"/>
                  <a:ext cx="431" cy="262"/>
                </a:xfrm>
                <a:prstGeom prst="rect">
                  <a:avLst/>
                </a:prstGeom>
                <a:solidFill>
                  <a:srgbClr val="FFFF99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GB" sz="2000">
                      <a:solidFill>
                        <a:schemeClr val="tx1"/>
                      </a:solidFill>
                      <a:latin typeface="Times New Roman" pitchFamily="18" charset="0"/>
                    </a:rPr>
                    <a:t>TOF</a:t>
                  </a:r>
                </a:p>
              </p:txBody>
            </p:sp>
          </p:grpSp>
          <p:grpSp>
            <p:nvGrpSpPr>
              <p:cNvPr id="9" name="Group 45"/>
              <p:cNvGrpSpPr>
                <a:grpSpLocks/>
              </p:cNvGrpSpPr>
              <p:nvPr/>
            </p:nvGrpSpPr>
            <p:grpSpPr bwMode="auto">
              <a:xfrm>
                <a:off x="4064" y="2955"/>
                <a:ext cx="1031" cy="1017"/>
                <a:chOff x="4064" y="2955"/>
                <a:chExt cx="1031" cy="1017"/>
              </a:xfrm>
            </p:grpSpPr>
            <p:sp>
              <p:nvSpPr>
                <p:cNvPr id="60010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064" y="2955"/>
                  <a:ext cx="501" cy="17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GB" sz="1400">
                      <a:solidFill>
                        <a:schemeClr val="tx1"/>
                      </a:solidFill>
                    </a:rPr>
                    <a:t>Protons</a:t>
                  </a:r>
                </a:p>
              </p:txBody>
            </p:sp>
            <p:sp>
              <p:nvSpPr>
                <p:cNvPr id="600103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138" y="3250"/>
                  <a:ext cx="433" cy="17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GB" sz="1400">
                      <a:solidFill>
                        <a:schemeClr val="tx1"/>
                      </a:solidFill>
                    </a:rPr>
                    <a:t>Kaons</a:t>
                  </a:r>
                </a:p>
              </p:txBody>
            </p:sp>
            <p:sp>
              <p:nvSpPr>
                <p:cNvPr id="600104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163" y="3505"/>
                  <a:ext cx="396" cy="17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GB" sz="1400">
                      <a:solidFill>
                        <a:schemeClr val="tx1"/>
                      </a:solidFill>
                    </a:rPr>
                    <a:t>Pions</a:t>
                  </a:r>
                </a:p>
              </p:txBody>
            </p:sp>
            <p:sp>
              <p:nvSpPr>
                <p:cNvPr id="600106" name="Line 42"/>
                <p:cNvSpPr>
                  <a:spLocks noChangeShapeType="1"/>
                </p:cNvSpPr>
                <p:nvPr/>
              </p:nvSpPr>
              <p:spPr bwMode="auto">
                <a:xfrm>
                  <a:off x="4525" y="3060"/>
                  <a:ext cx="409" cy="3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0107" name="Line 43"/>
                <p:cNvSpPr>
                  <a:spLocks noChangeShapeType="1"/>
                </p:cNvSpPr>
                <p:nvPr/>
              </p:nvSpPr>
              <p:spPr bwMode="auto">
                <a:xfrm>
                  <a:off x="4536" y="3370"/>
                  <a:ext cx="458" cy="36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0108" name="Line 44"/>
                <p:cNvSpPr>
                  <a:spLocks noChangeShapeType="1"/>
                </p:cNvSpPr>
                <p:nvPr/>
              </p:nvSpPr>
              <p:spPr bwMode="auto">
                <a:xfrm>
                  <a:off x="4547" y="3680"/>
                  <a:ext cx="548" cy="2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600111" name="Text Box 47"/>
            <p:cNvSpPr txBox="1">
              <a:spLocks noChangeArrowheads="1"/>
            </p:cNvSpPr>
            <p:nvPr/>
          </p:nvSpPr>
          <p:spPr bwMode="auto">
            <a:xfrm>
              <a:off x="3065" y="2435"/>
              <a:ext cx="1885" cy="3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GB" sz="1400">
                  <a:solidFill>
                    <a:schemeClr val="tx1"/>
                  </a:solidFill>
                </a:rPr>
                <a:t>all plots:</a:t>
              </a:r>
            </a:p>
            <a:p>
              <a:pPr algn="ctr"/>
              <a:r>
                <a:rPr lang="en-GB" sz="1400">
                  <a:solidFill>
                    <a:schemeClr val="tx1"/>
                  </a:solidFill>
                </a:rPr>
                <a:t>preliminary calibration &amp; alignment !</a:t>
              </a: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0" y="666750"/>
            <a:ext cx="4044950" cy="3586163"/>
            <a:chOff x="0" y="420"/>
            <a:chExt cx="2548" cy="2259"/>
          </a:xfrm>
        </p:grpSpPr>
        <p:grpSp>
          <p:nvGrpSpPr>
            <p:cNvPr id="11" name="Group 24"/>
            <p:cNvGrpSpPr>
              <a:grpSpLocks/>
            </p:cNvGrpSpPr>
            <p:nvPr/>
          </p:nvGrpSpPr>
          <p:grpSpPr bwMode="auto">
            <a:xfrm>
              <a:off x="0" y="420"/>
              <a:ext cx="2548" cy="2259"/>
              <a:chOff x="0" y="814"/>
              <a:chExt cx="3016" cy="2590"/>
            </a:xfrm>
          </p:grpSpPr>
          <p:pic>
            <p:nvPicPr>
              <p:cNvPr id="600089" name="Picture 25" descr="DeDxForSPC3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6000"/>
              </a:blip>
              <a:srcRect l="1077" t="8984" r="8765" b="10544"/>
              <a:stretch>
                <a:fillRect/>
              </a:stretch>
            </p:blipFill>
            <p:spPr bwMode="auto">
              <a:xfrm>
                <a:off x="0" y="814"/>
                <a:ext cx="3016" cy="2590"/>
              </a:xfrm>
              <a:prstGeom prst="rect">
                <a:avLst/>
              </a:prstGeom>
              <a:noFill/>
            </p:spPr>
          </p:pic>
          <p:sp>
            <p:nvSpPr>
              <p:cNvPr id="600090" name="Text Box 26"/>
              <p:cNvSpPr txBox="1">
                <a:spLocks noChangeArrowheads="1"/>
              </p:cNvSpPr>
              <p:nvPr/>
            </p:nvSpPr>
            <p:spPr bwMode="auto">
              <a:xfrm>
                <a:off x="2337" y="2764"/>
                <a:ext cx="499" cy="301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sz="2000">
                    <a:solidFill>
                      <a:schemeClr val="tx1"/>
                    </a:solidFill>
                    <a:latin typeface="Times New Roman" pitchFamily="18" charset="0"/>
                  </a:rPr>
                  <a:t>TPC</a:t>
                </a:r>
              </a:p>
            </p:txBody>
          </p:sp>
        </p:grpSp>
        <p:sp>
          <p:nvSpPr>
            <p:cNvPr id="600113" name="Text Box 49"/>
            <p:cNvSpPr txBox="1">
              <a:spLocks noChangeArrowheads="1"/>
            </p:cNvSpPr>
            <p:nvPr/>
          </p:nvSpPr>
          <p:spPr bwMode="auto">
            <a:xfrm>
              <a:off x="594" y="2128"/>
              <a:ext cx="943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>
                  <a:solidFill>
                    <a:schemeClr val="tx1"/>
                  </a:solidFill>
                </a:rPr>
                <a:t>No vertex cut 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0007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267 0.3516 " pathEditMode="relative" ptsTypes="AA">
                                      <p:cBhvr>
                                        <p:cTn id="8" dur="500" fill="hold"/>
                                        <p:tgtEl>
                                          <p:spTgt spid="600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78" grpId="0"/>
      <p:bldP spid="600079" grpId="0" animBg="1"/>
      <p:bldP spid="60007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17/12/2009 CERN J. Schukraft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348980-DACA-4901-ACF8-E65AA103995B}" type="slidenum">
              <a:rPr lang="en-US"/>
              <a:pPr/>
              <a:t>24</a:t>
            </a:fld>
            <a:endParaRPr lang="en-US"/>
          </a:p>
        </p:txBody>
      </p:sp>
      <p:pic>
        <p:nvPicPr>
          <p:cNvPr id="604179" name="Picture 19" descr="diamEstim"/>
          <p:cNvPicPr>
            <a:picLocks noChangeAspect="1" noChangeArrowheads="1"/>
          </p:cNvPicPr>
          <p:nvPr/>
        </p:nvPicPr>
        <p:blipFill>
          <a:blip r:embed="rId2" cstate="print"/>
          <a:srcRect l="2490" t="6639" r="6322" b="1942"/>
          <a:stretch>
            <a:fillRect/>
          </a:stretch>
        </p:blipFill>
        <p:spPr bwMode="auto">
          <a:xfrm>
            <a:off x="0" y="4073525"/>
            <a:ext cx="4095750" cy="2784475"/>
          </a:xfrm>
          <a:prstGeom prst="rect">
            <a:avLst/>
          </a:prstGeom>
          <a:noFill/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3225" y="49213"/>
            <a:ext cx="5949950" cy="585787"/>
          </a:xfrm>
        </p:spPr>
        <p:txBody>
          <a:bodyPr>
            <a:normAutofit fontScale="90000"/>
          </a:bodyPr>
          <a:lstStyle/>
          <a:p>
            <a:r>
              <a:rPr lang="en-GB" dirty="0"/>
              <a:t>Tracking </a:t>
            </a:r>
            <a:r>
              <a:rPr lang="en-GB" dirty="0" smtClean="0"/>
              <a:t>also</a:t>
            </a:r>
            <a:endParaRPr lang="en-GB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95275" y="733425"/>
            <a:ext cx="4194175" cy="3359150"/>
            <a:chOff x="186" y="462"/>
            <a:chExt cx="2642" cy="2116"/>
          </a:xfrm>
        </p:grpSpPr>
        <p:pic>
          <p:nvPicPr>
            <p:cNvPr id="604171" name="Picture 11" descr="beamSpotXYSPD_2"/>
            <p:cNvPicPr>
              <a:picLocks noChangeAspect="1" noChangeArrowheads="1"/>
            </p:cNvPicPr>
            <p:nvPr/>
          </p:nvPicPr>
          <p:blipFill>
            <a:blip r:embed="rId3" cstate="print"/>
            <a:srcRect t="7755" r="1749" b="407"/>
            <a:stretch>
              <a:fillRect/>
            </a:stretch>
          </p:blipFill>
          <p:spPr bwMode="auto">
            <a:xfrm>
              <a:off x="186" y="462"/>
              <a:ext cx="2642" cy="2116"/>
            </a:xfrm>
            <a:prstGeom prst="rect">
              <a:avLst/>
            </a:prstGeom>
            <a:noFill/>
          </p:spPr>
        </p:pic>
        <p:sp>
          <p:nvSpPr>
            <p:cNvPr id="604172" name="Text Box 12"/>
            <p:cNvSpPr txBox="1">
              <a:spLocks noChangeArrowheads="1"/>
            </p:cNvSpPr>
            <p:nvPr/>
          </p:nvSpPr>
          <p:spPr bwMode="auto">
            <a:xfrm>
              <a:off x="686" y="2072"/>
              <a:ext cx="1430" cy="201"/>
            </a:xfrm>
            <a:prstGeom prst="rect">
              <a:avLst/>
            </a:prstGeom>
            <a:solidFill>
              <a:srgbClr val="FF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/>
                <a:t>Beam spot at 2.36 TeV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97400" y="877888"/>
            <a:ext cx="4546600" cy="5780087"/>
            <a:chOff x="2896" y="553"/>
            <a:chExt cx="2864" cy="3641"/>
          </a:xfrm>
        </p:grpSpPr>
        <p:pic>
          <p:nvPicPr>
            <p:cNvPr id="604170" name="Picture 10" descr="pt_10GeV"/>
            <p:cNvPicPr>
              <a:picLocks noChangeAspect="1" noChangeArrowheads="1"/>
            </p:cNvPicPr>
            <p:nvPr/>
          </p:nvPicPr>
          <p:blipFill>
            <a:blip r:embed="rId4" cstate="print"/>
            <a:srcRect l="1648" t="9077" r="12637" b="2380"/>
            <a:stretch>
              <a:fillRect/>
            </a:stretch>
          </p:blipFill>
          <p:spPr bwMode="auto">
            <a:xfrm>
              <a:off x="2896" y="553"/>
              <a:ext cx="2864" cy="3641"/>
            </a:xfrm>
            <a:prstGeom prst="rect">
              <a:avLst/>
            </a:prstGeom>
            <a:noFill/>
          </p:spPr>
        </p:pic>
        <p:sp>
          <p:nvSpPr>
            <p:cNvPr id="604174" name="Text Box 14"/>
            <p:cNvSpPr txBox="1">
              <a:spLocks noChangeArrowheads="1"/>
            </p:cNvSpPr>
            <p:nvPr/>
          </p:nvSpPr>
          <p:spPr bwMode="auto">
            <a:xfrm>
              <a:off x="3599" y="3246"/>
              <a:ext cx="1069" cy="386"/>
            </a:xfrm>
            <a:prstGeom prst="rect">
              <a:avLst/>
            </a:prstGeom>
            <a:solidFill>
              <a:srgbClr val="FF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/>
                <a:t>TPC p</a:t>
              </a:r>
              <a:r>
                <a:rPr lang="en-GB" baseline="-25000"/>
                <a:t>t</a:t>
              </a:r>
              <a:r>
                <a:rPr lang="en-GB"/>
                <a:t> spectrum</a:t>
              </a:r>
            </a:p>
            <a:p>
              <a:r>
                <a:rPr lang="en-GB"/>
                <a:t>Preliminary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06413" y="4081463"/>
            <a:ext cx="3613150" cy="2319337"/>
            <a:chOff x="319" y="2571"/>
            <a:chExt cx="2276" cy="1461"/>
          </a:xfrm>
        </p:grpSpPr>
        <p:sp>
          <p:nvSpPr>
            <p:cNvPr id="604176" name="Text Box 16"/>
            <p:cNvSpPr txBox="1">
              <a:spLocks noChangeArrowheads="1"/>
            </p:cNvSpPr>
            <p:nvPr/>
          </p:nvSpPr>
          <p:spPr bwMode="auto">
            <a:xfrm>
              <a:off x="488" y="3870"/>
              <a:ext cx="1078" cy="1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200">
                  <a:solidFill>
                    <a:schemeClr val="tx1"/>
                  </a:solidFill>
                </a:rPr>
                <a:t>preliminary alignment !</a:t>
              </a:r>
            </a:p>
          </p:txBody>
        </p:sp>
        <p:sp>
          <p:nvSpPr>
            <p:cNvPr id="604175" name="Text Box 15"/>
            <p:cNvSpPr txBox="1">
              <a:spLocks noChangeArrowheads="1"/>
            </p:cNvSpPr>
            <p:nvPr/>
          </p:nvSpPr>
          <p:spPr bwMode="auto">
            <a:xfrm>
              <a:off x="319" y="2571"/>
              <a:ext cx="2276" cy="201"/>
            </a:xfrm>
            <a:prstGeom prst="rect">
              <a:avLst/>
            </a:prstGeom>
            <a:solidFill>
              <a:srgbClr val="FF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/>
                <a:t>SPD Vertex resolution versus # tracks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17/12/2009 CERN J. Schukraft</a:t>
            </a:r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8A5936-3FED-4B26-98D5-83096AD53BBF}" type="slidenum">
              <a:rPr lang="en-US"/>
              <a:pPr/>
              <a:t>25</a:t>
            </a:fld>
            <a:endParaRPr lang="en-US"/>
          </a:p>
        </p:txBody>
      </p:sp>
      <p:pic>
        <p:nvPicPr>
          <p:cNvPr id="601115" name="Picture 27"/>
          <p:cNvPicPr>
            <a:picLocks noChangeAspect="1" noChangeArrowheads="1"/>
          </p:cNvPicPr>
          <p:nvPr/>
        </p:nvPicPr>
        <p:blipFill>
          <a:blip r:embed="rId2" cstate="print"/>
          <a:srcRect t="15541" r="1254" b="2776"/>
          <a:stretch>
            <a:fillRect/>
          </a:stretch>
        </p:blipFill>
        <p:spPr bwMode="auto">
          <a:xfrm>
            <a:off x="0" y="1162050"/>
            <a:ext cx="8772525" cy="492125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22425" y="49213"/>
            <a:ext cx="6051550" cy="585787"/>
          </a:xfrm>
        </p:spPr>
        <p:txBody>
          <a:bodyPr>
            <a:normAutofit fontScale="90000"/>
          </a:bodyPr>
          <a:lstStyle/>
          <a:p>
            <a:r>
              <a:rPr lang="en-GB" dirty="0"/>
              <a:t>The Particle Zoo Revisited: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0" y="3822700"/>
            <a:ext cx="4087813" cy="3035300"/>
            <a:chOff x="0" y="2408"/>
            <a:chExt cx="2575" cy="1912"/>
          </a:xfrm>
        </p:grpSpPr>
        <p:pic>
          <p:nvPicPr>
            <p:cNvPr id="601110" name="Picture 22" descr="Lambda0"/>
            <p:cNvPicPr>
              <a:picLocks noChangeAspect="1" noChangeArrowheads="1"/>
            </p:cNvPicPr>
            <p:nvPr/>
          </p:nvPicPr>
          <p:blipFill>
            <a:blip r:embed="rId3" cstate="print"/>
            <a:srcRect t="8168" r="7220"/>
            <a:stretch>
              <a:fillRect/>
            </a:stretch>
          </p:blipFill>
          <p:spPr bwMode="auto">
            <a:xfrm>
              <a:off x="0" y="2408"/>
              <a:ext cx="2575" cy="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1095" name="Text Box 7"/>
            <p:cNvSpPr txBox="1">
              <a:spLocks noChangeArrowheads="1"/>
            </p:cNvSpPr>
            <p:nvPr/>
          </p:nvSpPr>
          <p:spPr bwMode="auto">
            <a:xfrm>
              <a:off x="1613" y="3667"/>
              <a:ext cx="731" cy="1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1000">
                  <a:solidFill>
                    <a:schemeClr val="tx1"/>
                  </a:solidFill>
                  <a:latin typeface="Times New Roman" pitchFamily="18" charset="0"/>
                </a:rPr>
                <a:t>PDG: 1115.7 MeV</a:t>
              </a:r>
            </a:p>
          </p:txBody>
        </p:sp>
        <p:sp>
          <p:nvSpPr>
            <p:cNvPr id="601097" name="Text Box 9"/>
            <p:cNvSpPr txBox="1">
              <a:spLocks noChangeArrowheads="1"/>
            </p:cNvSpPr>
            <p:nvPr/>
          </p:nvSpPr>
          <p:spPr bwMode="auto">
            <a:xfrm>
              <a:off x="1338" y="2795"/>
              <a:ext cx="644" cy="26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2000">
                  <a:solidFill>
                    <a:schemeClr val="tx1"/>
                  </a:solidFill>
                  <a:latin typeface="Symbol" pitchFamily="18" charset="2"/>
                </a:rPr>
                <a:t>L ® p</a:t>
              </a:r>
              <a:r>
                <a:rPr lang="en-GB" sz="2000">
                  <a:solidFill>
                    <a:schemeClr val="tx1"/>
                  </a:solidFill>
                  <a:latin typeface="Times New Roman" pitchFamily="18" charset="0"/>
                </a:rPr>
                <a:t>p</a:t>
              </a: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072063" y="631825"/>
            <a:ext cx="4071937" cy="3035300"/>
            <a:chOff x="3195" y="398"/>
            <a:chExt cx="2565" cy="1912"/>
          </a:xfrm>
        </p:grpSpPr>
        <p:pic>
          <p:nvPicPr>
            <p:cNvPr id="601111" name="Picture 23" descr="Ka0"/>
            <p:cNvPicPr>
              <a:picLocks noChangeAspect="1" noChangeArrowheads="1"/>
            </p:cNvPicPr>
            <p:nvPr/>
          </p:nvPicPr>
          <p:blipFill>
            <a:blip r:embed="rId4" cstate="print"/>
            <a:srcRect l="1089" t="8510" r="6848"/>
            <a:stretch>
              <a:fillRect/>
            </a:stretch>
          </p:blipFill>
          <p:spPr bwMode="auto">
            <a:xfrm>
              <a:off x="3195" y="398"/>
              <a:ext cx="2565" cy="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1094" name="Text Box 6"/>
            <p:cNvSpPr txBox="1">
              <a:spLocks noChangeArrowheads="1"/>
            </p:cNvSpPr>
            <p:nvPr/>
          </p:nvSpPr>
          <p:spPr bwMode="auto">
            <a:xfrm>
              <a:off x="4859" y="1626"/>
              <a:ext cx="691" cy="1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1000">
                  <a:solidFill>
                    <a:schemeClr val="tx1"/>
                  </a:solidFill>
                  <a:latin typeface="Times New Roman" pitchFamily="18" charset="0"/>
                </a:rPr>
                <a:t>PDG: 497.6 MeV</a:t>
              </a:r>
            </a:p>
          </p:txBody>
        </p:sp>
        <p:sp>
          <p:nvSpPr>
            <p:cNvPr id="601102" name="Text Box 14"/>
            <p:cNvSpPr txBox="1">
              <a:spLocks noChangeArrowheads="1"/>
            </p:cNvSpPr>
            <p:nvPr/>
          </p:nvSpPr>
          <p:spPr bwMode="auto">
            <a:xfrm>
              <a:off x="3621" y="581"/>
              <a:ext cx="750" cy="26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2000">
                  <a:solidFill>
                    <a:schemeClr val="tx1"/>
                  </a:solidFill>
                  <a:latin typeface="Times New Roman" pitchFamily="18" charset="0"/>
                </a:rPr>
                <a:t>K</a:t>
              </a:r>
              <a:r>
                <a:rPr lang="en-GB" sz="2000" baseline="30000">
                  <a:solidFill>
                    <a:schemeClr val="tx1"/>
                  </a:solidFill>
                  <a:latin typeface="Times New Roman" pitchFamily="18" charset="0"/>
                </a:rPr>
                <a:t>0</a:t>
              </a:r>
              <a:r>
                <a:rPr lang="en-GB" sz="2000" baseline="-25000">
                  <a:solidFill>
                    <a:schemeClr val="tx1"/>
                  </a:solidFill>
                  <a:latin typeface="Times New Roman" pitchFamily="18" charset="0"/>
                </a:rPr>
                <a:t>s</a:t>
              </a:r>
              <a:r>
                <a:rPr lang="en-GB" sz="2000">
                  <a:solidFill>
                    <a:schemeClr val="tx1"/>
                  </a:solidFill>
                  <a:latin typeface="Symbol" pitchFamily="18" charset="2"/>
                </a:rPr>
                <a:t> ® pp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0" y="703263"/>
            <a:ext cx="4022725" cy="2982912"/>
            <a:chOff x="0" y="443"/>
            <a:chExt cx="2534" cy="1879"/>
          </a:xfrm>
        </p:grpSpPr>
        <p:pic>
          <p:nvPicPr>
            <p:cNvPr id="601109" name="Picture 21" descr="aLambda0"/>
            <p:cNvPicPr>
              <a:picLocks noChangeAspect="1" noChangeArrowheads="1"/>
            </p:cNvPicPr>
            <p:nvPr/>
          </p:nvPicPr>
          <p:blipFill>
            <a:blip r:embed="rId5" cstate="print"/>
            <a:srcRect t="8722" r="7422" b="-269"/>
            <a:stretch>
              <a:fillRect/>
            </a:stretch>
          </p:blipFill>
          <p:spPr bwMode="auto">
            <a:xfrm>
              <a:off x="0" y="443"/>
              <a:ext cx="2534" cy="1879"/>
            </a:xfrm>
            <a:prstGeom prst="rect">
              <a:avLst/>
            </a:prstGeom>
            <a:noFill/>
          </p:spPr>
        </p:pic>
        <p:sp>
          <p:nvSpPr>
            <p:cNvPr id="601096" name="Text Box 8"/>
            <p:cNvSpPr txBox="1">
              <a:spLocks noChangeArrowheads="1"/>
            </p:cNvSpPr>
            <p:nvPr/>
          </p:nvSpPr>
          <p:spPr bwMode="auto">
            <a:xfrm>
              <a:off x="1625" y="1636"/>
              <a:ext cx="731" cy="1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1000">
                  <a:solidFill>
                    <a:schemeClr val="tx1"/>
                  </a:solidFill>
                  <a:latin typeface="Times New Roman" pitchFamily="18" charset="0"/>
                </a:rPr>
                <a:t>PDG: 1115.7 MeV</a:t>
              </a:r>
            </a:p>
          </p:txBody>
        </p: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338" y="799"/>
              <a:ext cx="644" cy="262"/>
              <a:chOff x="2835" y="3067"/>
              <a:chExt cx="644" cy="262"/>
            </a:xfrm>
          </p:grpSpPr>
          <p:sp>
            <p:nvSpPr>
              <p:cNvPr id="601099" name="Text Box 11"/>
              <p:cNvSpPr txBox="1">
                <a:spLocks noChangeArrowheads="1"/>
              </p:cNvSpPr>
              <p:nvPr/>
            </p:nvSpPr>
            <p:spPr bwMode="auto">
              <a:xfrm>
                <a:off x="2835" y="3067"/>
                <a:ext cx="644" cy="262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sz="2000">
                    <a:solidFill>
                      <a:schemeClr val="tx1"/>
                    </a:solidFill>
                    <a:latin typeface="Symbol" pitchFamily="18" charset="2"/>
                  </a:rPr>
                  <a:t>L ® p</a:t>
                </a:r>
                <a:r>
                  <a:rPr lang="en-GB" sz="2000">
                    <a:solidFill>
                      <a:schemeClr val="tx1"/>
                    </a:solidFill>
                    <a:latin typeface="Times New Roman" pitchFamily="18" charset="0"/>
                  </a:rPr>
                  <a:t>p</a:t>
                </a:r>
              </a:p>
            </p:txBody>
          </p:sp>
          <p:sp>
            <p:nvSpPr>
              <p:cNvPr id="601100" name="Line 12"/>
              <p:cNvSpPr>
                <a:spLocks noChangeShapeType="1"/>
              </p:cNvSpPr>
              <p:nvPr/>
            </p:nvSpPr>
            <p:spPr bwMode="auto">
              <a:xfrm>
                <a:off x="2911" y="3113"/>
                <a:ext cx="9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01" name="Line 13"/>
              <p:cNvSpPr>
                <a:spLocks noChangeShapeType="1"/>
              </p:cNvSpPr>
              <p:nvPr/>
            </p:nvSpPr>
            <p:spPr bwMode="auto">
              <a:xfrm>
                <a:off x="3348" y="3137"/>
                <a:ext cx="9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1103" name="Text Box 15"/>
            <p:cNvSpPr txBox="1">
              <a:spLocks noChangeArrowheads="1"/>
            </p:cNvSpPr>
            <p:nvPr/>
          </p:nvSpPr>
          <p:spPr bwMode="auto">
            <a:xfrm>
              <a:off x="538" y="560"/>
              <a:ext cx="1512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900"/>
                <a:t>… National Geographic was sort of correct..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5083175" y="3830638"/>
            <a:ext cx="4060825" cy="3027362"/>
            <a:chOff x="3202" y="2413"/>
            <a:chExt cx="2558" cy="1907"/>
          </a:xfrm>
        </p:grpSpPr>
        <p:pic>
          <p:nvPicPr>
            <p:cNvPr id="601108" name="Picture 20" descr="phi"/>
            <p:cNvPicPr>
              <a:picLocks noChangeAspect="1" noChangeArrowheads="1"/>
            </p:cNvPicPr>
            <p:nvPr/>
          </p:nvPicPr>
          <p:blipFill>
            <a:blip r:embed="rId6" cstate="print"/>
            <a:srcRect l="2521" t="9259" r="8487" b="2298"/>
            <a:stretch>
              <a:fillRect/>
            </a:stretch>
          </p:blipFill>
          <p:spPr bwMode="auto">
            <a:xfrm>
              <a:off x="3202" y="2413"/>
              <a:ext cx="2558" cy="1907"/>
            </a:xfrm>
            <a:prstGeom prst="rect">
              <a:avLst/>
            </a:prstGeom>
            <a:noFill/>
          </p:spPr>
        </p:pic>
        <p:sp>
          <p:nvSpPr>
            <p:cNvPr id="601106" name="Text Box 18"/>
            <p:cNvSpPr txBox="1">
              <a:spLocks noChangeArrowheads="1"/>
            </p:cNvSpPr>
            <p:nvPr/>
          </p:nvSpPr>
          <p:spPr bwMode="auto">
            <a:xfrm>
              <a:off x="3656" y="3657"/>
              <a:ext cx="834" cy="26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2000">
                  <a:solidFill>
                    <a:schemeClr val="tx1"/>
                  </a:solidFill>
                  <a:latin typeface="Symbol" pitchFamily="18" charset="2"/>
                </a:rPr>
                <a:t>F ® K</a:t>
              </a:r>
              <a:r>
                <a:rPr lang="en-GB" sz="2000" baseline="30000">
                  <a:solidFill>
                    <a:schemeClr val="tx1"/>
                  </a:solidFill>
                  <a:latin typeface="Symbol" pitchFamily="18" charset="2"/>
                </a:rPr>
                <a:t>+</a:t>
              </a:r>
              <a:r>
                <a:rPr lang="en-GB" sz="2000">
                  <a:solidFill>
                    <a:schemeClr val="tx1"/>
                  </a:solidFill>
                  <a:latin typeface="Symbol" pitchFamily="18" charset="2"/>
                </a:rPr>
                <a:t>K</a:t>
              </a:r>
              <a:r>
                <a:rPr lang="en-GB" sz="2000" baseline="30000">
                  <a:solidFill>
                    <a:schemeClr val="tx1"/>
                  </a:solidFill>
                  <a:latin typeface="Symbol" pitchFamily="18" charset="2"/>
                </a:rPr>
                <a:t>-</a:t>
              </a:r>
              <a:endParaRPr lang="en-GB" sz="2000" baseline="300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01107" name="Text Box 19"/>
            <p:cNvSpPr txBox="1">
              <a:spLocks noChangeArrowheads="1"/>
            </p:cNvSpPr>
            <p:nvPr/>
          </p:nvSpPr>
          <p:spPr bwMode="auto">
            <a:xfrm>
              <a:off x="4812" y="3653"/>
              <a:ext cx="731" cy="1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1000">
                  <a:solidFill>
                    <a:schemeClr val="tx1"/>
                  </a:solidFill>
                  <a:latin typeface="Times New Roman" pitchFamily="18" charset="0"/>
                </a:rPr>
                <a:t>PDG: 1019.5 MeV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01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17/12/2009 CERN J. Schukraft</a:t>
            </a:r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3CE91-DFC7-4127-B2AB-C781911CF8C3}" type="slidenum">
              <a:rPr lang="en-US"/>
              <a:pPr/>
              <a:t>26</a:t>
            </a:fld>
            <a:endParaRPr lang="en-US"/>
          </a:p>
        </p:txBody>
      </p:sp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7025" y="49213"/>
            <a:ext cx="3562350" cy="585787"/>
          </a:xfrm>
        </p:spPr>
        <p:txBody>
          <a:bodyPr>
            <a:normAutofit fontScale="90000"/>
          </a:bodyPr>
          <a:lstStyle/>
          <a:p>
            <a:r>
              <a:rPr lang="en-GB"/>
              <a:t>More Particles..</a:t>
            </a:r>
          </a:p>
        </p:txBody>
      </p:sp>
      <p:sp>
        <p:nvSpPr>
          <p:cNvPr id="602117" name="AutoShape 5" descr="ACB09DD4-7ED3-40F6-B7C9-3FF55209EE71@cern"/>
          <p:cNvSpPr>
            <a:spLocks noChangeAspect="1" noChangeArrowheads="1"/>
          </p:cNvSpPr>
          <p:nvPr/>
        </p:nvSpPr>
        <p:spPr bwMode="auto">
          <a:xfrm>
            <a:off x="168275" y="46038"/>
            <a:ext cx="5676900" cy="54483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685800"/>
            <a:ext cx="4240213" cy="2940050"/>
            <a:chOff x="2984" y="432"/>
            <a:chExt cx="2671" cy="1852"/>
          </a:xfrm>
        </p:grpSpPr>
        <p:pic>
          <p:nvPicPr>
            <p:cNvPr id="602126" name="Picture 14" descr="pi0Fit"/>
            <p:cNvPicPr>
              <a:picLocks noChangeAspect="1" noChangeArrowheads="1"/>
            </p:cNvPicPr>
            <p:nvPr/>
          </p:nvPicPr>
          <p:blipFill>
            <a:blip r:embed="rId2" cstate="print"/>
            <a:srcRect l="2380" t="8842" r="9337" b="896"/>
            <a:stretch>
              <a:fillRect/>
            </a:stretch>
          </p:blipFill>
          <p:spPr bwMode="auto">
            <a:xfrm>
              <a:off x="2984" y="432"/>
              <a:ext cx="2671" cy="1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2120" name="Text Box 8"/>
            <p:cNvSpPr txBox="1">
              <a:spLocks noChangeArrowheads="1"/>
            </p:cNvSpPr>
            <p:nvPr/>
          </p:nvSpPr>
          <p:spPr bwMode="auto">
            <a:xfrm>
              <a:off x="3972" y="548"/>
              <a:ext cx="1388" cy="26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2000">
                  <a:solidFill>
                    <a:schemeClr val="tx1"/>
                  </a:solidFill>
                  <a:latin typeface="Symbol" pitchFamily="18" charset="2"/>
                </a:rPr>
                <a:t>p</a:t>
              </a:r>
              <a:r>
                <a:rPr lang="en-GB" sz="2000" baseline="30000">
                  <a:solidFill>
                    <a:schemeClr val="tx1"/>
                  </a:solidFill>
                  <a:latin typeface="Symbol" pitchFamily="18" charset="2"/>
                </a:rPr>
                <a:t>0</a:t>
              </a:r>
              <a:r>
                <a:rPr lang="en-GB" sz="2000">
                  <a:solidFill>
                    <a:schemeClr val="tx1"/>
                  </a:solidFill>
                  <a:latin typeface="Symbol" pitchFamily="18" charset="2"/>
                </a:rPr>
                <a:t> ® gg ® </a:t>
              </a:r>
              <a:r>
                <a:rPr lang="en-GB" sz="2000">
                  <a:solidFill>
                    <a:schemeClr val="tx1"/>
                  </a:solidFill>
                  <a:latin typeface="Times New Roman" pitchFamily="18" charset="0"/>
                </a:rPr>
                <a:t>e</a:t>
              </a:r>
              <a:r>
                <a:rPr lang="en-GB" sz="2000" baseline="30000">
                  <a:solidFill>
                    <a:schemeClr val="tx1"/>
                  </a:solidFill>
                  <a:latin typeface="Times New Roman" pitchFamily="18" charset="0"/>
                </a:rPr>
                <a:t>+</a:t>
              </a:r>
              <a:r>
                <a:rPr lang="en-GB" sz="2000">
                  <a:solidFill>
                    <a:schemeClr val="tx1"/>
                  </a:solidFill>
                  <a:latin typeface="Times New Roman" pitchFamily="18" charset="0"/>
                </a:rPr>
                <a:t>e</a:t>
              </a:r>
              <a:r>
                <a:rPr lang="en-GB" sz="2000" baseline="30000">
                  <a:solidFill>
                    <a:schemeClr val="tx1"/>
                  </a:solidFill>
                  <a:latin typeface="Times New Roman" pitchFamily="18" charset="0"/>
                </a:rPr>
                <a:t>-</a:t>
              </a:r>
              <a:r>
                <a:rPr lang="en-GB" sz="2000">
                  <a:solidFill>
                    <a:schemeClr val="tx1"/>
                  </a:solidFill>
                  <a:latin typeface="Times New Roman" pitchFamily="18" charset="0"/>
                </a:rPr>
                <a:t> e</a:t>
              </a:r>
              <a:r>
                <a:rPr lang="en-GB" sz="2000" baseline="30000">
                  <a:solidFill>
                    <a:schemeClr val="tx1"/>
                  </a:solidFill>
                  <a:latin typeface="Times New Roman" pitchFamily="18" charset="0"/>
                </a:rPr>
                <a:t>+</a:t>
              </a:r>
              <a:r>
                <a:rPr lang="en-GB" sz="2000">
                  <a:solidFill>
                    <a:schemeClr val="tx1"/>
                  </a:solidFill>
                  <a:latin typeface="Times New Roman" pitchFamily="18" charset="0"/>
                </a:rPr>
                <a:t>e</a:t>
              </a:r>
              <a:r>
                <a:rPr lang="en-GB" sz="2000" baseline="30000">
                  <a:solidFill>
                    <a:schemeClr val="tx1"/>
                  </a:solidFill>
                  <a:latin typeface="Times New Roman" pitchFamily="18" charset="0"/>
                </a:rPr>
                <a:t>-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0" y="3559175"/>
            <a:ext cx="3608388" cy="3298825"/>
            <a:chOff x="0" y="2242"/>
            <a:chExt cx="2273" cy="2078"/>
          </a:xfrm>
        </p:grpSpPr>
        <p:grpSp>
          <p:nvGrpSpPr>
            <p:cNvPr id="4" name="Group 59"/>
            <p:cNvGrpSpPr>
              <a:grpSpLocks/>
            </p:cNvGrpSpPr>
            <p:nvPr/>
          </p:nvGrpSpPr>
          <p:grpSpPr bwMode="auto">
            <a:xfrm>
              <a:off x="0" y="2242"/>
              <a:ext cx="2273" cy="2078"/>
              <a:chOff x="0" y="2242"/>
              <a:chExt cx="2273" cy="2078"/>
            </a:xfrm>
          </p:grpSpPr>
          <p:pic>
            <p:nvPicPr>
              <p:cNvPr id="602150" name="Picture 38" descr="TPC conversions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-261" t="8112" r="9431" b="1816"/>
              <a:stretch>
                <a:fillRect/>
              </a:stretch>
            </p:blipFill>
            <p:spPr bwMode="auto">
              <a:xfrm>
                <a:off x="0" y="2242"/>
                <a:ext cx="2273" cy="2078"/>
              </a:xfrm>
              <a:prstGeom prst="rect">
                <a:avLst/>
              </a:prstGeom>
              <a:noFill/>
            </p:spPr>
          </p:pic>
          <p:grpSp>
            <p:nvGrpSpPr>
              <p:cNvPr id="5" name="Group 58"/>
              <p:cNvGrpSpPr>
                <a:grpSpLocks/>
              </p:cNvGrpSpPr>
              <p:nvPr/>
            </p:nvGrpSpPr>
            <p:grpSpPr bwMode="auto">
              <a:xfrm>
                <a:off x="368" y="2726"/>
                <a:ext cx="1697" cy="1207"/>
                <a:chOff x="368" y="2726"/>
                <a:chExt cx="1697" cy="1207"/>
              </a:xfrm>
            </p:grpSpPr>
            <p:grpSp>
              <p:nvGrpSpPr>
                <p:cNvPr id="6" name="Group 57"/>
                <p:cNvGrpSpPr>
                  <a:grpSpLocks/>
                </p:cNvGrpSpPr>
                <p:nvPr/>
              </p:nvGrpSpPr>
              <p:grpSpPr bwMode="auto">
                <a:xfrm>
                  <a:off x="368" y="2726"/>
                  <a:ext cx="1697" cy="1207"/>
                  <a:chOff x="368" y="2726"/>
                  <a:chExt cx="1697" cy="1207"/>
                </a:xfrm>
              </p:grpSpPr>
              <p:sp>
                <p:nvSpPr>
                  <p:cNvPr id="602135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8" y="3753"/>
                    <a:ext cx="490" cy="150"/>
                  </a:xfrm>
                  <a:prstGeom prst="rect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lIns="92075" tIns="46038" rIns="92075" bIns="46038">
                    <a:spAutoFit/>
                  </a:bodyPr>
                  <a:lstStyle/>
                  <a:p>
                    <a:r>
                      <a:rPr lang="en-GB" sz="1000">
                        <a:solidFill>
                          <a:schemeClr val="tx1"/>
                        </a:solidFill>
                      </a:rPr>
                      <a:t>TPC Rods</a:t>
                    </a:r>
                  </a:p>
                </p:txBody>
              </p:sp>
              <p:sp>
                <p:nvSpPr>
                  <p:cNvPr id="602136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4" y="2726"/>
                    <a:ext cx="286" cy="150"/>
                  </a:xfrm>
                  <a:prstGeom prst="rect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lIns="92075" tIns="46038" rIns="92075" bIns="46038">
                    <a:spAutoFit/>
                  </a:bodyPr>
                  <a:lstStyle/>
                  <a:p>
                    <a:r>
                      <a:rPr lang="en-GB" sz="1000">
                        <a:solidFill>
                          <a:schemeClr val="tx1"/>
                        </a:solidFill>
                      </a:rPr>
                      <a:t>SSD</a:t>
                    </a:r>
                  </a:p>
                </p:txBody>
              </p:sp>
              <p:sp>
                <p:nvSpPr>
                  <p:cNvPr id="602137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56" y="2753"/>
                    <a:ext cx="609" cy="150"/>
                  </a:xfrm>
                  <a:prstGeom prst="rect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lIns="92075" tIns="46038" rIns="92075" bIns="46038">
                    <a:spAutoFit/>
                  </a:bodyPr>
                  <a:lstStyle/>
                  <a:p>
                    <a:r>
                      <a:rPr lang="en-GB" sz="1000">
                        <a:solidFill>
                          <a:schemeClr val="tx1"/>
                        </a:solidFill>
                      </a:rPr>
                      <a:t>TPC Vessel 1</a:t>
                    </a:r>
                  </a:p>
                </p:txBody>
              </p:sp>
              <p:sp>
                <p:nvSpPr>
                  <p:cNvPr id="602138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6" y="3783"/>
                    <a:ext cx="609" cy="150"/>
                  </a:xfrm>
                  <a:prstGeom prst="rect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lIns="92075" tIns="46038" rIns="92075" bIns="46038">
                    <a:spAutoFit/>
                  </a:bodyPr>
                  <a:lstStyle/>
                  <a:p>
                    <a:r>
                      <a:rPr lang="en-GB" sz="1000">
                        <a:solidFill>
                          <a:schemeClr val="tx1"/>
                        </a:solidFill>
                      </a:rPr>
                      <a:t>TPC Vessel 2</a:t>
                    </a:r>
                  </a:p>
                </p:txBody>
              </p:sp>
              <p:sp>
                <p:nvSpPr>
                  <p:cNvPr id="602139" name="Line 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66" y="3424"/>
                    <a:ext cx="323" cy="30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214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677" y="2888"/>
                    <a:ext cx="425" cy="25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2141" name="Line 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54" y="2930"/>
                    <a:ext cx="216" cy="15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2142" name="Line 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78" y="3438"/>
                    <a:ext cx="144" cy="3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lIns="92075" tIns="46038" rIns="92075" bIns="46038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602165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82" y="2966"/>
                  <a:ext cx="291" cy="150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GB" sz="1000">
                      <a:solidFill>
                        <a:schemeClr val="tx1"/>
                      </a:solidFill>
                    </a:rPr>
                    <a:t>SDD</a:t>
                  </a:r>
                </a:p>
              </p:txBody>
            </p:sp>
            <p:sp>
              <p:nvSpPr>
                <p:cNvPr id="602166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34" y="3220"/>
                  <a:ext cx="286" cy="150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GB" sz="1000">
                      <a:solidFill>
                        <a:schemeClr val="tx1"/>
                      </a:solidFill>
                    </a:rPr>
                    <a:t>SPD</a:t>
                  </a:r>
                </a:p>
              </p:txBody>
            </p:sp>
            <p:sp>
              <p:nvSpPr>
                <p:cNvPr id="602167" name="Line 55"/>
                <p:cNvSpPr>
                  <a:spLocks noChangeShapeType="1"/>
                </p:cNvSpPr>
                <p:nvPr/>
              </p:nvSpPr>
              <p:spPr bwMode="auto">
                <a:xfrm>
                  <a:off x="784" y="3102"/>
                  <a:ext cx="354" cy="1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2168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833" y="3248"/>
                  <a:ext cx="38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602134" name="Text Box 22"/>
            <p:cNvSpPr txBox="1">
              <a:spLocks noChangeArrowheads="1"/>
            </p:cNvSpPr>
            <p:nvPr/>
          </p:nvSpPr>
          <p:spPr bwMode="auto">
            <a:xfrm>
              <a:off x="322" y="2265"/>
              <a:ext cx="1642" cy="386"/>
            </a:xfrm>
            <a:prstGeom prst="rect">
              <a:avLst/>
            </a:prstGeom>
            <a:solidFill>
              <a:srgbClr val="FFFF99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GB">
                  <a:solidFill>
                    <a:schemeClr val="tx1"/>
                  </a:solidFill>
                  <a:latin typeface="Symbol" pitchFamily="18" charset="2"/>
                </a:rPr>
                <a:t>g</a:t>
              </a:r>
              <a:r>
                <a:rPr lang="en-GB">
                  <a:solidFill>
                    <a:schemeClr val="tx1"/>
                  </a:solidFill>
                </a:rPr>
                <a:t>-ray image of ALICE</a:t>
              </a:r>
            </a:p>
            <a:p>
              <a:pPr algn="ctr"/>
              <a:r>
                <a:rPr lang="en-GB">
                  <a:solidFill>
                    <a:schemeClr val="tx1"/>
                  </a:solidFill>
                </a:rPr>
                <a:t>photon conversion vertices</a:t>
              </a: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5541963" y="669925"/>
            <a:ext cx="3430587" cy="3219450"/>
            <a:chOff x="3491" y="422"/>
            <a:chExt cx="2161" cy="2028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491" y="422"/>
              <a:ext cx="2161" cy="2028"/>
              <a:chOff x="3491" y="422"/>
              <a:chExt cx="2161" cy="2028"/>
            </a:xfrm>
          </p:grpSpPr>
          <p:grpSp>
            <p:nvGrpSpPr>
              <p:cNvPr id="9" name="Group 16"/>
              <p:cNvGrpSpPr>
                <a:grpSpLocks/>
              </p:cNvGrpSpPr>
              <p:nvPr/>
            </p:nvGrpSpPr>
            <p:grpSpPr bwMode="auto">
              <a:xfrm>
                <a:off x="3491" y="422"/>
                <a:ext cx="2161" cy="2028"/>
                <a:chOff x="96" y="686"/>
                <a:chExt cx="2413" cy="2364"/>
              </a:xfrm>
            </p:grpSpPr>
            <p:pic>
              <p:nvPicPr>
                <p:cNvPr id="602118" name="Picture 6" descr="PhosPi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3561" t="8585" r="6902"/>
                <a:stretch>
                  <a:fillRect/>
                </a:stretch>
              </p:blipFill>
              <p:spPr bwMode="auto">
                <a:xfrm>
                  <a:off x="96" y="686"/>
                  <a:ext cx="2413" cy="2364"/>
                </a:xfrm>
                <a:prstGeom prst="rect">
                  <a:avLst/>
                </a:prstGeom>
                <a:noFill/>
              </p:spPr>
            </p:pic>
            <p:sp>
              <p:nvSpPr>
                <p:cNvPr id="602127" name="Rectangle 15"/>
                <p:cNvSpPr>
                  <a:spLocks noChangeArrowheads="1"/>
                </p:cNvSpPr>
                <p:nvPr/>
              </p:nvSpPr>
              <p:spPr bwMode="auto">
                <a:xfrm>
                  <a:off x="354" y="816"/>
                  <a:ext cx="1950" cy="1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02119" name="Text Box 7"/>
              <p:cNvSpPr txBox="1">
                <a:spLocks noChangeArrowheads="1"/>
              </p:cNvSpPr>
              <p:nvPr/>
            </p:nvSpPr>
            <p:spPr bwMode="auto">
              <a:xfrm>
                <a:off x="4593" y="1437"/>
                <a:ext cx="878" cy="396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sz="2000">
                    <a:solidFill>
                      <a:schemeClr val="tx1"/>
                    </a:solidFill>
                    <a:latin typeface="Symbol" pitchFamily="18" charset="2"/>
                  </a:rPr>
                  <a:t>p</a:t>
                </a:r>
                <a:r>
                  <a:rPr lang="en-GB" sz="2000" baseline="30000">
                    <a:solidFill>
                      <a:schemeClr val="tx1"/>
                    </a:solidFill>
                    <a:latin typeface="Symbol" pitchFamily="18" charset="2"/>
                  </a:rPr>
                  <a:t>0</a:t>
                </a:r>
                <a:r>
                  <a:rPr lang="en-GB" sz="2000">
                    <a:solidFill>
                      <a:schemeClr val="tx1"/>
                    </a:solidFill>
                    <a:latin typeface="Symbol" pitchFamily="18" charset="2"/>
                  </a:rPr>
                  <a:t> ® gg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sz="1400">
                    <a:solidFill>
                      <a:schemeClr val="tx1"/>
                    </a:solidFill>
                    <a:latin typeface="Times New Roman" pitchFamily="18" charset="0"/>
                  </a:rPr>
                  <a:t>1 &lt; p</a:t>
                </a:r>
                <a:r>
                  <a:rPr lang="en-GB" sz="1400" baseline="-25000">
                    <a:solidFill>
                      <a:schemeClr val="tx1"/>
                    </a:solidFill>
                    <a:latin typeface="Times New Roman" pitchFamily="18" charset="0"/>
                  </a:rPr>
                  <a:t>t</a:t>
                </a:r>
                <a:r>
                  <a:rPr lang="en-GB" sz="1400">
                    <a:solidFill>
                      <a:schemeClr val="tx1"/>
                    </a:solidFill>
                    <a:latin typeface="Times New Roman" pitchFamily="18" charset="0"/>
                  </a:rPr>
                  <a:t> &lt; 1.5 GeV</a:t>
                </a:r>
              </a:p>
            </p:txBody>
          </p:sp>
        </p:grpSp>
        <p:sp>
          <p:nvSpPr>
            <p:cNvPr id="602143" name="Text Box 31"/>
            <p:cNvSpPr txBox="1">
              <a:spLocks noChangeArrowheads="1"/>
            </p:cNvSpPr>
            <p:nvPr/>
          </p:nvSpPr>
          <p:spPr bwMode="auto">
            <a:xfrm>
              <a:off x="4356" y="441"/>
              <a:ext cx="863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/>
                <a:t>PHOS (9 m</a:t>
              </a:r>
              <a:r>
                <a:rPr lang="en-GB" baseline="30000"/>
                <a:t>2</a:t>
              </a:r>
              <a:r>
                <a:rPr lang="en-GB"/>
                <a:t>)</a:t>
              </a: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4265613" y="3836988"/>
            <a:ext cx="4878387" cy="3021012"/>
            <a:chOff x="2687" y="2417"/>
            <a:chExt cx="3073" cy="1903"/>
          </a:xfrm>
        </p:grpSpPr>
        <p:pic>
          <p:nvPicPr>
            <p:cNvPr id="602148" name="Picture 36" descr="XiCandidates-GSI-Pass5-V1"/>
            <p:cNvPicPr>
              <a:picLocks noChangeAspect="1" noChangeArrowheads="1"/>
            </p:cNvPicPr>
            <p:nvPr/>
          </p:nvPicPr>
          <p:blipFill>
            <a:blip r:embed="rId5" cstate="print"/>
            <a:srcRect l="1115" t="8781" r="7410" b="1036"/>
            <a:stretch>
              <a:fillRect/>
            </a:stretch>
          </p:blipFill>
          <p:spPr bwMode="auto">
            <a:xfrm>
              <a:off x="2687" y="2417"/>
              <a:ext cx="3073" cy="1903"/>
            </a:xfrm>
            <a:prstGeom prst="rect">
              <a:avLst/>
            </a:prstGeom>
            <a:noFill/>
          </p:spPr>
        </p:pic>
        <p:sp>
          <p:nvSpPr>
            <p:cNvPr id="602124" name="Text Box 12"/>
            <p:cNvSpPr txBox="1">
              <a:spLocks noChangeArrowheads="1"/>
            </p:cNvSpPr>
            <p:nvPr/>
          </p:nvSpPr>
          <p:spPr bwMode="auto">
            <a:xfrm>
              <a:off x="4462" y="3090"/>
              <a:ext cx="1201" cy="26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2000">
                  <a:solidFill>
                    <a:schemeClr val="tx1"/>
                  </a:solidFill>
                  <a:latin typeface="Symbol" pitchFamily="18" charset="2"/>
                </a:rPr>
                <a:t>X ® Lp ® p</a:t>
              </a:r>
              <a:r>
                <a:rPr lang="en-GB" sz="2000">
                  <a:solidFill>
                    <a:schemeClr val="tx1"/>
                  </a:solidFill>
                  <a:latin typeface="Times New Roman" pitchFamily="18" charset="0"/>
                </a:rPr>
                <a:t>p</a:t>
              </a:r>
              <a:r>
                <a:rPr lang="en-GB" sz="2000">
                  <a:solidFill>
                    <a:schemeClr val="tx1"/>
                  </a:solidFill>
                  <a:latin typeface="Symbol" pitchFamily="18" charset="2"/>
                </a:rPr>
                <a:t> 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17/12/2009 CERN J. Schukraft</a:t>
            </a:r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03E429-456F-4F78-80AA-EBE1FC86E712}" type="slidenum">
              <a:rPr lang="en-US"/>
              <a:pPr/>
              <a:t>27</a:t>
            </a:fld>
            <a:endParaRPr lang="en-US"/>
          </a:p>
        </p:txBody>
      </p:sp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25" y="49213"/>
            <a:ext cx="5899150" cy="585787"/>
          </a:xfrm>
        </p:spPr>
        <p:txBody>
          <a:bodyPr>
            <a:normAutofit fontScale="90000"/>
          </a:bodyPr>
          <a:lstStyle/>
          <a:p>
            <a:r>
              <a:rPr lang="en-GB"/>
              <a:t>A taste of things to come..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668338"/>
            <a:ext cx="3849688" cy="3038475"/>
            <a:chOff x="0" y="421"/>
            <a:chExt cx="2425" cy="1914"/>
          </a:xfrm>
        </p:grpSpPr>
        <p:pic>
          <p:nvPicPr>
            <p:cNvPr id="608260" name="Picture 7" descr="Ratio.gif"/>
            <p:cNvPicPr>
              <a:picLocks noChangeAspect="1"/>
            </p:cNvPicPr>
            <p:nvPr/>
          </p:nvPicPr>
          <p:blipFill>
            <a:blip r:embed="rId2" cstate="print"/>
            <a:srcRect t="6932" r="7159" b="-2394"/>
            <a:stretch>
              <a:fillRect/>
            </a:stretch>
          </p:blipFill>
          <p:spPr bwMode="auto">
            <a:xfrm>
              <a:off x="0" y="421"/>
              <a:ext cx="2425" cy="1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29" y="1294"/>
              <a:ext cx="1878" cy="501"/>
              <a:chOff x="492" y="1516"/>
              <a:chExt cx="1878" cy="501"/>
            </a:xfrm>
          </p:grpSpPr>
          <p:sp>
            <p:nvSpPr>
              <p:cNvPr id="608261" name="Rectangle 5"/>
              <p:cNvSpPr>
                <a:spLocks noChangeArrowheads="1"/>
              </p:cNvSpPr>
              <p:nvPr/>
            </p:nvSpPr>
            <p:spPr bwMode="auto">
              <a:xfrm>
                <a:off x="492" y="1516"/>
                <a:ext cx="1878" cy="50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chemeClr val="tx1"/>
                    </a:solidFill>
                  </a:rPr>
                  <a:t>p/p ratio </a:t>
                </a:r>
              </a:p>
              <a:p>
                <a:pPr algn="ctr"/>
                <a:r>
                  <a:rPr lang="en-GB" sz="1400">
                    <a:solidFill>
                      <a:schemeClr val="tx1"/>
                    </a:solidFill>
                  </a:rPr>
                  <a:t> to study </a:t>
                </a:r>
                <a:r>
                  <a:rPr lang="en-GB" sz="1400">
                    <a:solidFill>
                      <a:srgbClr val="FF00FF"/>
                    </a:solidFill>
                  </a:rPr>
                  <a:t>Baryon Transport</a:t>
                </a:r>
                <a:r>
                  <a:rPr lang="en-GB" sz="1400">
                    <a:solidFill>
                      <a:schemeClr val="tx1"/>
                    </a:solidFill>
                  </a:rPr>
                  <a:t> via</a:t>
                </a:r>
              </a:p>
              <a:p>
                <a:pPr algn="ctr"/>
                <a:r>
                  <a:rPr lang="en-GB" sz="1400">
                    <a:solidFill>
                      <a:schemeClr val="tx1"/>
                    </a:solidFill>
                  </a:rPr>
                  <a:t>di-quark stopping or gluon junctions</a:t>
                </a:r>
              </a:p>
            </p:txBody>
          </p:sp>
          <p:sp>
            <p:nvSpPr>
              <p:cNvPr id="608262" name="Line 6"/>
              <p:cNvSpPr>
                <a:spLocks noChangeShapeType="1"/>
              </p:cNvSpPr>
              <p:nvPr/>
            </p:nvSpPr>
            <p:spPr bwMode="auto">
              <a:xfrm>
                <a:off x="1194" y="1555"/>
                <a:ext cx="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0" y="4203700"/>
            <a:ext cx="8675688" cy="2654300"/>
            <a:chOff x="0" y="2648"/>
            <a:chExt cx="5465" cy="1672"/>
          </a:xfrm>
        </p:grpSpPr>
        <p:sp>
          <p:nvSpPr>
            <p:cNvPr id="608264" name="Text Box 8"/>
            <p:cNvSpPr txBox="1">
              <a:spLocks noChangeArrowheads="1"/>
            </p:cNvSpPr>
            <p:nvPr/>
          </p:nvSpPr>
          <p:spPr bwMode="auto">
            <a:xfrm rot="-1904323">
              <a:off x="123" y="2648"/>
              <a:ext cx="5342" cy="203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b="1">
                  <a:solidFill>
                    <a:schemeClr val="hlink"/>
                  </a:solidFill>
                </a:rPr>
                <a:t> ‘raw’  plots</a:t>
              </a:r>
              <a:r>
                <a:rPr lang="en-GB">
                  <a:solidFill>
                    <a:schemeClr val="hlink"/>
                  </a:solidFill>
                </a:rPr>
                <a:t>: no/incomplete correction for efficiency, acceptance, resolution, background, …</a:t>
              </a:r>
            </a:p>
          </p:txBody>
        </p:sp>
        <p:pic>
          <p:nvPicPr>
            <p:cNvPr id="608266" name="Picture 10" descr="warning-sig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06"/>
              <a:ext cx="470" cy="414"/>
            </a:xfrm>
            <a:prstGeom prst="rect">
              <a:avLst/>
            </a:prstGeom>
            <a:noFill/>
          </p:spPr>
        </p:pic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4375150" y="649288"/>
            <a:ext cx="4768850" cy="3395662"/>
            <a:chOff x="2756" y="409"/>
            <a:chExt cx="3004" cy="2139"/>
          </a:xfrm>
        </p:grpSpPr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2756" y="409"/>
              <a:ext cx="3004" cy="2139"/>
              <a:chOff x="2756" y="409"/>
              <a:chExt cx="3004" cy="2139"/>
            </a:xfrm>
          </p:grpSpPr>
          <p:pic>
            <p:nvPicPr>
              <p:cNvPr id="608267" name="Picture 11" descr="HBT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0098" t="8492" r="4556"/>
              <a:stretch>
                <a:fillRect/>
              </a:stretch>
            </p:blipFill>
            <p:spPr bwMode="auto">
              <a:xfrm>
                <a:off x="2756" y="409"/>
                <a:ext cx="3004" cy="2139"/>
              </a:xfrm>
              <a:prstGeom prst="rect">
                <a:avLst/>
              </a:prstGeom>
              <a:noFill/>
            </p:spPr>
          </p:pic>
          <p:sp>
            <p:nvSpPr>
              <p:cNvPr id="608269" name="Rectangle 13"/>
              <p:cNvSpPr>
                <a:spLocks noChangeArrowheads="1"/>
              </p:cNvSpPr>
              <p:nvPr/>
            </p:nvSpPr>
            <p:spPr bwMode="auto">
              <a:xfrm>
                <a:off x="3371" y="692"/>
                <a:ext cx="1815" cy="51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pPr algn="ctr"/>
                <a:r>
                  <a:rPr lang="en-GB" b="1">
                    <a:solidFill>
                      <a:schemeClr val="tx1"/>
                    </a:solidFill>
                    <a:latin typeface="Symbol" pitchFamily="18" charset="2"/>
                  </a:rPr>
                  <a:t>p</a:t>
                </a:r>
                <a:r>
                  <a:rPr lang="en-GB" b="1" baseline="30000">
                    <a:solidFill>
                      <a:schemeClr val="tx1"/>
                    </a:solidFill>
                  </a:rPr>
                  <a:t>-</a:t>
                </a:r>
                <a:r>
                  <a:rPr lang="en-GB" b="1">
                    <a:solidFill>
                      <a:schemeClr val="tx1"/>
                    </a:solidFill>
                  </a:rPr>
                  <a:t> </a:t>
                </a:r>
                <a:r>
                  <a:rPr lang="en-GB" sz="1400" b="1">
                    <a:solidFill>
                      <a:schemeClr val="tx1"/>
                    </a:solidFill>
                  </a:rPr>
                  <a:t>HBT correlation function </a:t>
                </a:r>
              </a:p>
              <a:p>
                <a:pPr algn="ctr"/>
                <a:r>
                  <a:rPr lang="en-GB" sz="1400">
                    <a:solidFill>
                      <a:schemeClr val="tx1"/>
                    </a:solidFill>
                  </a:rPr>
                  <a:t> to study </a:t>
                </a:r>
                <a:r>
                  <a:rPr lang="en-GB" sz="1400">
                    <a:solidFill>
                      <a:srgbClr val="FF00FF"/>
                    </a:solidFill>
                  </a:rPr>
                  <a:t>space-time evolution</a:t>
                </a:r>
              </a:p>
              <a:p>
                <a:pPr algn="ctr"/>
                <a:r>
                  <a:rPr lang="en-GB" sz="1400">
                    <a:solidFill>
                      <a:schemeClr val="tx1"/>
                    </a:solidFill>
                  </a:rPr>
                  <a:t>(also reference for heavy ion data)</a:t>
                </a:r>
              </a:p>
            </p:txBody>
          </p:sp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3428" y="1404"/>
              <a:ext cx="701" cy="226"/>
              <a:chOff x="3560" y="1682"/>
              <a:chExt cx="701" cy="226"/>
            </a:xfrm>
          </p:grpSpPr>
          <p:sp>
            <p:nvSpPr>
              <p:cNvPr id="608272" name="Text Box 16"/>
              <p:cNvSpPr txBox="1">
                <a:spLocks noChangeArrowheads="1"/>
              </p:cNvSpPr>
              <p:nvPr/>
            </p:nvSpPr>
            <p:spPr bwMode="auto">
              <a:xfrm>
                <a:off x="3875" y="1682"/>
                <a:ext cx="386" cy="19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GB">
                    <a:solidFill>
                      <a:schemeClr val="hlink"/>
                    </a:solidFill>
                  </a:rPr>
                  <a:t>Data</a:t>
                </a:r>
              </a:p>
            </p:txBody>
          </p:sp>
          <p:sp>
            <p:nvSpPr>
              <p:cNvPr id="608275" name="Line 19"/>
              <p:cNvSpPr>
                <a:spLocks noChangeShapeType="1"/>
              </p:cNvSpPr>
              <p:nvPr/>
            </p:nvSpPr>
            <p:spPr bwMode="auto">
              <a:xfrm flipH="1">
                <a:off x="3560" y="1804"/>
                <a:ext cx="326" cy="10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3417" y="1989"/>
              <a:ext cx="2232" cy="280"/>
              <a:chOff x="3528" y="2197"/>
              <a:chExt cx="2232" cy="280"/>
            </a:xfrm>
          </p:grpSpPr>
          <p:sp>
            <p:nvSpPr>
              <p:cNvPr id="608271" name="Text Box 15"/>
              <p:cNvSpPr txBox="1">
                <a:spLocks noChangeArrowheads="1"/>
              </p:cNvSpPr>
              <p:nvPr/>
            </p:nvSpPr>
            <p:spPr bwMode="auto">
              <a:xfrm>
                <a:off x="3695" y="2280"/>
                <a:ext cx="2065" cy="19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GB"/>
                  <a:t>Monte Carlo (no HBT correlations)</a:t>
                </a:r>
              </a:p>
            </p:txBody>
          </p:sp>
          <p:sp>
            <p:nvSpPr>
              <p:cNvPr id="608276" name="Line 20"/>
              <p:cNvSpPr>
                <a:spLocks noChangeShapeType="1"/>
              </p:cNvSpPr>
              <p:nvPr/>
            </p:nvSpPr>
            <p:spPr bwMode="auto">
              <a:xfrm flipH="1" flipV="1">
                <a:off x="3528" y="2197"/>
                <a:ext cx="292" cy="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138113" y="3513138"/>
            <a:ext cx="2895600" cy="3344862"/>
            <a:chOff x="87" y="2213"/>
            <a:chExt cx="1824" cy="2107"/>
          </a:xfrm>
        </p:grpSpPr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87" y="2213"/>
              <a:ext cx="1824" cy="2107"/>
              <a:chOff x="75" y="2213"/>
              <a:chExt cx="1824" cy="2107"/>
            </a:xfrm>
          </p:grpSpPr>
          <p:pic>
            <p:nvPicPr>
              <p:cNvPr id="608279" name="Segnaposto contenuto 8" descr="IDspectraNC-2.5.gif"/>
              <p:cNvPicPr>
                <a:picLocks noChangeAspect="1"/>
              </p:cNvPicPr>
              <p:nvPr/>
            </p:nvPicPr>
            <p:blipFill>
              <a:blip r:embed="rId5" cstate="print"/>
              <a:srcRect l="2768" t="9680" r="51698" b="2315"/>
              <a:stretch>
                <a:fillRect/>
              </a:stretch>
            </p:blipFill>
            <p:spPr bwMode="auto">
              <a:xfrm>
                <a:off x="75" y="2213"/>
                <a:ext cx="1824" cy="2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8282" name="Segnaposto contenuto 8" descr="IDspectraNC-2.5.gif"/>
              <p:cNvPicPr>
                <a:picLocks noChangeAspect="1"/>
              </p:cNvPicPr>
              <p:nvPr/>
            </p:nvPicPr>
            <p:blipFill>
              <a:blip r:embed="rId5" cstate="print"/>
              <a:srcRect l="21939" t="63560" r="54994" b="24619"/>
              <a:stretch>
                <a:fillRect/>
              </a:stretch>
            </p:blipFill>
            <p:spPr bwMode="auto">
              <a:xfrm>
                <a:off x="883" y="2301"/>
                <a:ext cx="924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8283" name="Rectangle 27"/>
              <p:cNvSpPr>
                <a:spLocks noChangeArrowheads="1"/>
              </p:cNvSpPr>
              <p:nvPr/>
            </p:nvSpPr>
            <p:spPr bwMode="auto">
              <a:xfrm>
                <a:off x="840" y="3492"/>
                <a:ext cx="930" cy="33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08281" name="Rectangle 25"/>
            <p:cNvSpPr>
              <a:spLocks noChangeArrowheads="1"/>
            </p:cNvSpPr>
            <p:nvPr/>
          </p:nvSpPr>
          <p:spPr bwMode="auto">
            <a:xfrm>
              <a:off x="357" y="3668"/>
              <a:ext cx="1481" cy="35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GB" b="1">
                  <a:solidFill>
                    <a:schemeClr val="tx1"/>
                  </a:solidFill>
                </a:rPr>
                <a:t>TOF PID spectra</a:t>
              </a:r>
              <a:endParaRPr lang="en-GB" sz="1400" b="1">
                <a:solidFill>
                  <a:schemeClr val="tx1"/>
                </a:solidFill>
              </a:endParaRPr>
            </a:p>
            <a:p>
              <a:pPr algn="ctr"/>
              <a:r>
                <a:rPr lang="en-GB" sz="1400">
                  <a:solidFill>
                    <a:schemeClr val="tx1"/>
                  </a:solidFill>
                </a:rPr>
                <a:t> to study </a:t>
              </a:r>
              <a:r>
                <a:rPr lang="en-GB" sz="1400">
                  <a:solidFill>
                    <a:srgbClr val="FF00FF"/>
                  </a:solidFill>
                </a:rPr>
                <a:t>particle production</a:t>
              </a:r>
            </a:p>
          </p:txBody>
        </p:sp>
      </p:grp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2419350" y="3505200"/>
            <a:ext cx="2900363" cy="1016000"/>
            <a:chOff x="0" y="3680"/>
            <a:chExt cx="1827" cy="640"/>
          </a:xfrm>
        </p:grpSpPr>
        <p:sp>
          <p:nvSpPr>
            <p:cNvPr id="608293" name="Text Box 37"/>
            <p:cNvSpPr txBox="1">
              <a:spLocks noChangeArrowheads="1"/>
            </p:cNvSpPr>
            <p:nvPr/>
          </p:nvSpPr>
          <p:spPr bwMode="auto">
            <a:xfrm rot="-1904323">
              <a:off x="416" y="3680"/>
              <a:ext cx="1411" cy="203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b="1">
                  <a:solidFill>
                    <a:schemeClr val="hlink"/>
                  </a:solidFill>
                </a:rPr>
                <a:t> Work in progress ….</a:t>
              </a:r>
              <a:endParaRPr lang="en-GB">
                <a:solidFill>
                  <a:schemeClr val="hlink"/>
                </a:solidFill>
              </a:endParaRPr>
            </a:p>
          </p:txBody>
        </p:sp>
        <p:pic>
          <p:nvPicPr>
            <p:cNvPr id="608294" name="Picture 38" descr="warning-sig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06"/>
              <a:ext cx="470" cy="414"/>
            </a:xfrm>
            <a:prstGeom prst="rect">
              <a:avLst/>
            </a:prstGeom>
            <a:noFill/>
          </p:spPr>
        </p:pic>
      </p:grpSp>
      <p:grpSp>
        <p:nvGrpSpPr>
          <p:cNvPr id="12" name="Group 42"/>
          <p:cNvGrpSpPr>
            <a:grpSpLocks/>
          </p:cNvGrpSpPr>
          <p:nvPr/>
        </p:nvGrpSpPr>
        <p:grpSpPr bwMode="auto">
          <a:xfrm>
            <a:off x="4460875" y="4019550"/>
            <a:ext cx="4529138" cy="2838450"/>
            <a:chOff x="2810" y="2532"/>
            <a:chExt cx="2853" cy="1788"/>
          </a:xfrm>
        </p:grpSpPr>
        <p:grpSp>
          <p:nvGrpSpPr>
            <p:cNvPr id="13" name="Group 35"/>
            <p:cNvGrpSpPr>
              <a:grpSpLocks/>
            </p:cNvGrpSpPr>
            <p:nvPr/>
          </p:nvGrpSpPr>
          <p:grpSpPr bwMode="auto">
            <a:xfrm>
              <a:off x="2810" y="2532"/>
              <a:ext cx="2853" cy="1788"/>
              <a:chOff x="2810" y="2532"/>
              <a:chExt cx="2853" cy="1788"/>
            </a:xfrm>
          </p:grpSpPr>
          <p:pic>
            <p:nvPicPr>
              <p:cNvPr id="608290" name="Picture 34" descr="meanpt_vs_measmult_alice_data_nofit_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814" t="4054" r="11340" b="1892"/>
              <a:stretch>
                <a:fillRect/>
              </a:stretch>
            </p:blipFill>
            <p:spPr bwMode="auto">
              <a:xfrm>
                <a:off x="2810" y="2532"/>
                <a:ext cx="2853" cy="1788"/>
              </a:xfrm>
              <a:prstGeom prst="rect">
                <a:avLst/>
              </a:prstGeom>
              <a:noFill/>
            </p:spPr>
          </p:pic>
          <p:sp>
            <p:nvSpPr>
              <p:cNvPr id="608289" name="Rectangle 33"/>
              <p:cNvSpPr>
                <a:spLocks noChangeArrowheads="1"/>
              </p:cNvSpPr>
              <p:nvPr/>
            </p:nvSpPr>
            <p:spPr bwMode="auto">
              <a:xfrm>
                <a:off x="3855" y="3498"/>
                <a:ext cx="1629" cy="50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pPr algn="ctr"/>
                <a:r>
                  <a:rPr lang="en-GB" sz="1400" b="1">
                    <a:solidFill>
                      <a:schemeClr val="tx1"/>
                    </a:solidFill>
                  </a:rPr>
                  <a:t>&lt;p</a:t>
                </a:r>
                <a:r>
                  <a:rPr lang="en-GB" sz="1400" b="1" baseline="-25000">
                    <a:solidFill>
                      <a:schemeClr val="tx1"/>
                    </a:solidFill>
                  </a:rPr>
                  <a:t>t</a:t>
                </a:r>
                <a:r>
                  <a:rPr lang="en-GB" sz="1400" b="1">
                    <a:solidFill>
                      <a:schemeClr val="tx1"/>
                    </a:solidFill>
                  </a:rPr>
                  <a:t>&gt; versus multiplicity</a:t>
                </a:r>
              </a:p>
              <a:p>
                <a:pPr algn="ctr"/>
                <a:r>
                  <a:rPr lang="en-GB" sz="1400">
                    <a:solidFill>
                      <a:schemeClr val="tx1"/>
                    </a:solidFill>
                  </a:rPr>
                  <a:t> to tune </a:t>
                </a:r>
                <a:r>
                  <a:rPr lang="en-GB" sz="1400">
                    <a:solidFill>
                      <a:srgbClr val="FF00FF"/>
                    </a:solidFill>
                  </a:rPr>
                  <a:t>Monte Carlo</a:t>
                </a:r>
                <a:r>
                  <a:rPr lang="en-GB" sz="1400">
                    <a:solidFill>
                      <a:schemeClr val="tx1"/>
                    </a:solidFill>
                  </a:rPr>
                  <a:t> programs</a:t>
                </a:r>
              </a:p>
              <a:p>
                <a:pPr algn="ctr"/>
                <a:r>
                  <a:rPr lang="en-GB" sz="1400">
                    <a:solidFill>
                      <a:schemeClr val="tx1"/>
                    </a:solidFill>
                  </a:rPr>
                  <a:t>(and watch for surprises ?)</a:t>
                </a:r>
              </a:p>
            </p:txBody>
          </p:sp>
        </p:grpSp>
        <p:sp>
          <p:nvSpPr>
            <p:cNvPr id="608297" name="Text Box 41"/>
            <p:cNvSpPr txBox="1">
              <a:spLocks noChangeArrowheads="1"/>
            </p:cNvSpPr>
            <p:nvPr/>
          </p:nvSpPr>
          <p:spPr bwMode="auto">
            <a:xfrm>
              <a:off x="3377" y="2975"/>
              <a:ext cx="1104" cy="1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</a:rPr>
                <a:t>&lt;p</a:t>
              </a:r>
              <a:r>
                <a:rPr lang="en-GB" sz="1400" baseline="-25000">
                  <a:solidFill>
                    <a:schemeClr val="tx1"/>
                  </a:solidFill>
                </a:rPr>
                <a:t>t</a:t>
              </a:r>
              <a:r>
                <a:rPr lang="en-GB" sz="1400">
                  <a:solidFill>
                    <a:schemeClr val="tx1"/>
                  </a:solidFill>
                </a:rPr>
                <a:t>&gt; in 0.3 to 4 GeV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</a:t>
            </a:r>
            <a:r>
              <a:rPr lang="el-GR" dirty="0" smtClean="0"/>
              <a:t>η</a:t>
            </a:r>
            <a:r>
              <a:rPr lang="en-US" dirty="0" smtClean="0"/>
              <a:t>-</a:t>
            </a:r>
            <a:r>
              <a:rPr lang="el-GR" smtClean="0"/>
              <a:t>φ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1989" r="-305"/>
          <a:stretch>
            <a:fillRect/>
          </a:stretch>
        </p:blipFill>
        <p:spPr bwMode="auto">
          <a:xfrm>
            <a:off x="1066800" y="1524000"/>
            <a:ext cx="7745084" cy="560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17/12/2009 CERN J. Schukraft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E14198-B006-447A-B3D1-3BBBAB0A5DC5}" type="slidenum">
              <a:rPr lang="en-US"/>
              <a:pPr/>
              <a:t>29</a:t>
            </a:fld>
            <a:endParaRPr lang="en-US"/>
          </a:p>
        </p:txBody>
      </p:sp>
      <p:pic>
        <p:nvPicPr>
          <p:cNvPr id="611346" name="Picture 18" descr="dndeta_vs_ener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739775"/>
            <a:ext cx="8382000" cy="5972175"/>
          </a:xfrm>
          <a:prstGeom prst="rect">
            <a:avLst/>
          </a:prstGeom>
          <a:noFill/>
        </p:spPr>
      </p:pic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49213"/>
            <a:ext cx="4114800" cy="58578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Up, up and away</a:t>
            </a:r>
            <a:endParaRPr lang="en-GB" dirty="0"/>
          </a:p>
        </p:txBody>
      </p:sp>
      <p:sp>
        <p:nvSpPr>
          <p:cNvPr id="611333" name="Text Box 5"/>
          <p:cNvSpPr txBox="1">
            <a:spLocks noChangeArrowheads="1"/>
          </p:cNvSpPr>
          <p:nvPr/>
        </p:nvSpPr>
        <p:spPr bwMode="auto">
          <a:xfrm>
            <a:off x="4730750" y="1009650"/>
            <a:ext cx="3617913" cy="14493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GB">
                <a:solidFill>
                  <a:schemeClr val="hlink"/>
                </a:solidFill>
              </a:rPr>
              <a:t>Work in progress..</a:t>
            </a:r>
          </a:p>
          <a:p>
            <a:pPr algn="ctr"/>
            <a:r>
              <a:rPr lang="en-GB"/>
              <a:t>dN/d</a:t>
            </a:r>
            <a:r>
              <a:rPr lang="en-GB">
                <a:latin typeface="Symbol" pitchFamily="18" charset="2"/>
              </a:rPr>
              <a:t>h</a:t>
            </a:r>
            <a:r>
              <a:rPr lang="en-GB"/>
              <a:t> at 2.36 TeV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statistical error negligible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final systematic error under evaluation</a:t>
            </a:r>
          </a:p>
          <a:p>
            <a:pPr algn="ctr"/>
            <a:r>
              <a:rPr lang="en-GB" sz="1400">
                <a:solidFill>
                  <a:schemeClr val="tx1"/>
                </a:solidFill>
              </a:rPr>
              <a:t>(still 7% for the time being)</a:t>
            </a:r>
          </a:p>
        </p:txBody>
      </p:sp>
      <p:sp>
        <p:nvSpPr>
          <p:cNvPr id="611337" name="Text Box 9"/>
          <p:cNvSpPr txBox="1">
            <a:spLocks noChangeArrowheads="1"/>
          </p:cNvSpPr>
          <p:nvPr/>
        </p:nvSpPr>
        <p:spPr bwMode="auto">
          <a:xfrm>
            <a:off x="5159375" y="4381500"/>
            <a:ext cx="1484313" cy="6254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GB" b="1">
                <a:solidFill>
                  <a:schemeClr val="tx1"/>
                </a:solidFill>
              </a:rPr>
              <a:t>LHC</a:t>
            </a:r>
          </a:p>
          <a:p>
            <a:pPr algn="ctr"/>
            <a:r>
              <a:rPr lang="en-GB" b="1">
                <a:solidFill>
                  <a:schemeClr val="tx1"/>
                </a:solidFill>
                <a:latin typeface="Symbol" pitchFamily="18" charset="2"/>
              </a:rPr>
              <a:t>Ö</a:t>
            </a:r>
            <a:r>
              <a:rPr lang="en-GB" b="1">
                <a:solidFill>
                  <a:schemeClr val="tx1"/>
                </a:solidFill>
              </a:rPr>
              <a:t>s = 2.36 TeV</a:t>
            </a:r>
          </a:p>
        </p:txBody>
      </p:sp>
      <p:sp>
        <p:nvSpPr>
          <p:cNvPr id="611340" name="Line 12"/>
          <p:cNvSpPr>
            <a:spLocks noChangeShapeType="1"/>
          </p:cNvSpPr>
          <p:nvPr/>
        </p:nvSpPr>
        <p:spPr bwMode="auto">
          <a:xfrm flipH="1" flipV="1">
            <a:off x="5838825" y="3579813"/>
            <a:ext cx="22225" cy="795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364038" y="3895725"/>
            <a:ext cx="1462087" cy="1889125"/>
            <a:chOff x="3258" y="2255"/>
            <a:chExt cx="921" cy="1190"/>
          </a:xfrm>
        </p:grpSpPr>
        <p:sp>
          <p:nvSpPr>
            <p:cNvPr id="611344" name="Text Box 16"/>
            <p:cNvSpPr txBox="1">
              <a:spLocks noChangeArrowheads="1"/>
            </p:cNvSpPr>
            <p:nvPr/>
          </p:nvSpPr>
          <p:spPr bwMode="auto">
            <a:xfrm>
              <a:off x="3258" y="3051"/>
              <a:ext cx="921" cy="39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GB" b="1">
                  <a:solidFill>
                    <a:schemeClr val="tx1"/>
                  </a:solidFill>
                </a:rPr>
                <a:t>LHC</a:t>
              </a:r>
            </a:p>
            <a:p>
              <a:pPr algn="ctr"/>
              <a:r>
                <a:rPr lang="en-GB" b="1">
                  <a:solidFill>
                    <a:schemeClr val="tx1"/>
                  </a:solidFill>
                  <a:latin typeface="Symbol" pitchFamily="18" charset="2"/>
                </a:rPr>
                <a:t>Ö</a:t>
              </a:r>
              <a:r>
                <a:rPr lang="en-GB" b="1">
                  <a:solidFill>
                    <a:schemeClr val="tx1"/>
                  </a:solidFill>
                </a:rPr>
                <a:t>s = 900 GeV</a:t>
              </a:r>
            </a:p>
          </p:txBody>
        </p:sp>
        <p:sp>
          <p:nvSpPr>
            <p:cNvPr id="611345" name="Line 17"/>
            <p:cNvSpPr>
              <a:spLocks noChangeShapeType="1"/>
            </p:cNvSpPr>
            <p:nvPr/>
          </p:nvSpPr>
          <p:spPr bwMode="auto">
            <a:xfrm flipV="1">
              <a:off x="3678" y="2255"/>
              <a:ext cx="0" cy="7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endParaRPr lang="en-US"/>
            </a:p>
          </p:txBody>
        </p:sp>
      </p:grpSp>
      <p:sp>
        <p:nvSpPr>
          <p:cNvPr id="611348" name="Rectangle 20"/>
          <p:cNvSpPr>
            <a:spLocks noChangeArrowheads="1"/>
          </p:cNvSpPr>
          <p:nvPr/>
        </p:nvSpPr>
        <p:spPr bwMode="auto">
          <a:xfrm>
            <a:off x="5124450" y="2403475"/>
            <a:ext cx="2009775" cy="2673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11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3" grpId="0" animBg="1"/>
      <p:bldP spid="6113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4EDF-7DE6-4369-B527-B79B2EF0026D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914400"/>
          <a:ext cx="8229600" cy="5737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337"/>
                <a:gridCol w="638504"/>
                <a:gridCol w="6739759"/>
              </a:tblGrid>
              <a:tr h="3941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Day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Achieved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582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Nov 20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Each beam circulating. Key beam instrumentation working.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582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Nov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First collisions at 450 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. First ramp (reached 560 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).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Nov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26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Magnetic cycling established (reproducibility).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Nov 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Energy matching.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Nov 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Ramp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to 1.18 </a:t>
                      </a:r>
                      <a:r>
                        <a:rPr lang="en-US" sz="1400" b="1" baseline="0" dirty="0" err="1" smtClean="0">
                          <a:solidFill>
                            <a:srgbClr val="FF0000"/>
                          </a:solidFill>
                        </a:rPr>
                        <a:t>TeV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Nov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Experiment solenoids on.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Dec 04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Aperture measurement campaign finished.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LHCb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and ALICE dipoles on.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Dec 05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Machine protection (Injection, Beam dump, Collimators) ready for safe operation with pilots.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Dec 06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STABLE BEAMS, 4 on 4 pilots at 450 </a:t>
                      </a:r>
                      <a:r>
                        <a:rPr lang="en-US" sz="1600" b="1" baseline="0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, rates around 1Hz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Dec 08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Ramp colliding bunches to 1.18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Dec 11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Collisions with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STABLE BEAMS, 4 on 4 at 450 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&gt; 10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per bunch, rates around 10Hz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Dec 13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Ramp 2 bunches per beam to 1.18 </a:t>
                      </a:r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</a:rPr>
                        <a:t>TeV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. Collisions for 90mins.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Dec 14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Collisions with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STABLE BEAMS, 16 on 16 at 450 </a:t>
                      </a:r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&gt; 10</a:t>
                      </a:r>
                      <a:r>
                        <a:rPr lang="en-US" sz="1400" b="1" baseline="30000" dirty="0" smtClean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per bunch, rates around 50Hz.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Dec 16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Ramp 4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on 4 to 1.18 </a:t>
                      </a: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Squeeze to 7 m.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438401" y="667616"/>
          <a:ext cx="4419600" cy="5720008"/>
        </p:xfrm>
        <a:graphic>
          <a:graphicData uri="http://schemas.openxmlformats.org/presentationml/2006/ole">
            <p:oleObj spid="_x0000_s46082" name="Acrobat Document" r:id="rId4" imgW="4406400" imgH="5702400" progId="AcroExch.Document.7">
              <p:embed/>
            </p:oleObj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ions in 2010!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performance of the machine and of all </a:t>
            </a:r>
            <a:r>
              <a:rPr lang="en-US" dirty="0" err="1" smtClean="0"/>
              <a:t>th</a:t>
            </a:r>
            <a:r>
              <a:rPr lang="en-US" dirty="0" smtClean="0"/>
              <a:t> experiments has been outstanding</a:t>
            </a:r>
          </a:p>
          <a:p>
            <a:r>
              <a:rPr lang="en-US" dirty="0" smtClean="0"/>
              <a:t>From the “proof of existence “ we have to move to discoveries that will be probably our deal in 2010</a:t>
            </a:r>
          </a:p>
          <a:p>
            <a:r>
              <a:rPr lang="en-US" dirty="0" smtClean="0"/>
              <a:t>2010 will not be solely the bicentenary of the Mexican revolution but also the dawn of new physics!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4213" y="25400"/>
            <a:ext cx="8229600" cy="52387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13.12.2009: 24 hours running - currents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9" name="Picture 8" descr="2009121223275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0925"/>
            <a:ext cx="9144000" cy="496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971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Very smooth and fast ramping </a:t>
            </a:r>
            <a:r>
              <a:rPr lang="en-US" dirty="0" smtClean="0"/>
              <a:t> </a:t>
            </a:r>
            <a:r>
              <a:rPr lang="en-US" dirty="0" smtClean="0"/>
              <a:t>of the operations!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16300" y="758825"/>
          <a:ext cx="4013200" cy="3679825"/>
        </p:xfrm>
        <a:graphic>
          <a:graphicData uri="http://schemas.openxmlformats.org/presentationml/2006/ole">
            <p:oleObj spid="_x0000_s56322" name="Chart" r:id="rId4" imgW="6077070" imgH="4267200" progId="Excel.Sheet.8">
              <p:embed/>
            </p:oleObj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00938" cy="714375"/>
          </a:xfrm>
        </p:spPr>
        <p:txBody>
          <a:bodyPr>
            <a:normAutofit fontScale="90000"/>
          </a:bodyPr>
          <a:lstStyle/>
          <a:p>
            <a:r>
              <a:rPr lang="en-GB" smtClean="0"/>
              <a:t>Who is ALICE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0788" y="0"/>
            <a:ext cx="1573212" cy="1573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0" y="642938"/>
            <a:ext cx="34290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~ 1000</a:t>
            </a:r>
            <a:r>
              <a:rPr lang="en-US" b="1"/>
              <a:t>  Members         from </a:t>
            </a:r>
            <a:r>
              <a:rPr lang="en-US" b="1">
                <a:solidFill>
                  <a:srgbClr val="0000FF"/>
                </a:solidFill>
              </a:rPr>
              <a:t>both NP and HEP </a:t>
            </a:r>
            <a:r>
              <a:rPr lang="en-US" b="1"/>
              <a:t>communities</a:t>
            </a:r>
            <a:endParaRPr lang="en-US"/>
          </a:p>
          <a:p>
            <a:r>
              <a:rPr lang="en-US" b="1">
                <a:solidFill>
                  <a:srgbClr val="FF3300"/>
                </a:solidFill>
              </a:rPr>
              <a:t>~30</a:t>
            </a:r>
            <a:r>
              <a:rPr lang="en-US" b="1"/>
              <a:t>	Countries</a:t>
            </a:r>
          </a:p>
          <a:p>
            <a:r>
              <a:rPr lang="en-US" b="1">
                <a:solidFill>
                  <a:srgbClr val="FF3300"/>
                </a:solidFill>
              </a:rPr>
              <a:t>~100</a:t>
            </a:r>
            <a:r>
              <a:rPr lang="en-US" b="1"/>
              <a:t>	Institutes</a:t>
            </a:r>
            <a:br>
              <a:rPr lang="en-US" b="1"/>
            </a:br>
            <a:r>
              <a:rPr lang="en-US" b="1">
                <a:solidFill>
                  <a:schemeClr val="hlink"/>
                </a:solidFill>
              </a:rPr>
              <a:t>~ 150</a:t>
            </a:r>
            <a:r>
              <a:rPr lang="en-US" b="1">
                <a:solidFill>
                  <a:srgbClr val="FF00FF"/>
                </a:solidFill>
              </a:rPr>
              <a:t> </a:t>
            </a:r>
            <a:r>
              <a:rPr lang="en-US" b="1"/>
              <a:t>MCHF capital cost</a:t>
            </a:r>
            <a:endParaRPr lang="en-US" sz="2000" b="1"/>
          </a:p>
          <a:p>
            <a:r>
              <a:rPr lang="en-US" sz="2000" b="1"/>
              <a:t>	(+ ‘free’ magnet)</a:t>
            </a:r>
          </a:p>
        </p:txBody>
      </p:sp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6763" y="2328863"/>
            <a:ext cx="6365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96288" y="2968625"/>
            <a:ext cx="604837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646488"/>
            <a:ext cx="57626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16925" y="4267200"/>
            <a:ext cx="65563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24875" y="5584825"/>
            <a:ext cx="5476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8850" y="6129338"/>
            <a:ext cx="47466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3175" y="2298700"/>
            <a:ext cx="685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62863" y="2992438"/>
            <a:ext cx="623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4763" y="3663950"/>
            <a:ext cx="695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78738" y="4176713"/>
            <a:ext cx="5365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02550" y="492442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824788" y="5592763"/>
            <a:ext cx="5667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24788" y="6115050"/>
            <a:ext cx="5969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2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19638" y="4929188"/>
            <a:ext cx="5762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54838" y="4959350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024688" y="5568950"/>
            <a:ext cx="561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2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188075" y="4957763"/>
            <a:ext cx="58578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2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297613" y="5597525"/>
            <a:ext cx="531812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353175" y="6175375"/>
            <a:ext cx="57626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2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507038" y="4965700"/>
            <a:ext cx="561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27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510213" y="564515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8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567363" y="6189663"/>
            <a:ext cx="55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Picture 29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729163" y="5605463"/>
            <a:ext cx="6889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Picture 30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805363" y="6161088"/>
            <a:ext cx="5969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1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135813" y="6137275"/>
            <a:ext cx="479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" name="Picture 32" descr="flag_of_Brazil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639050" y="1706563"/>
            <a:ext cx="636588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6" name="Picture 33" descr="images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458200" y="1749425"/>
            <a:ext cx="57308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7" name="Picture 34" descr="sf-t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501063" y="4892675"/>
            <a:ext cx="571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8" name="Picture 35" descr="http://www.yale.edu/japanus/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978275" y="6161088"/>
            <a:ext cx="623888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9" name="Picture 36" descr="Cuba">
            <a:hlinkClick r:id="rId37"/>
          </p:cNvPr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4011613" y="5619750"/>
            <a:ext cx="5826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0" name="Picture 38" descr="1000269-Turkish_Flag-Turkey">
            <a:hlinkClick r:id="rId39"/>
          </p:cNvPr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978275" y="4949825"/>
            <a:ext cx="6350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1" name="Text Box 39"/>
          <p:cNvSpPr txBox="1">
            <a:spLocks noChangeArrowheads="1"/>
          </p:cNvSpPr>
          <p:nvPr/>
        </p:nvSpPr>
        <p:spPr bwMode="auto">
          <a:xfrm>
            <a:off x="71438" y="3143250"/>
            <a:ext cx="3714750" cy="3786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US" u="sng">
                <a:solidFill>
                  <a:srgbClr val="FF33CC"/>
                </a:solidFill>
              </a:rPr>
              <a:t> History</a:t>
            </a:r>
          </a:p>
          <a:p>
            <a:r>
              <a:rPr lang="en-US">
                <a:solidFill>
                  <a:srgbClr val="FF0000"/>
                </a:solidFill>
              </a:rPr>
              <a:t>1990-1996:</a:t>
            </a:r>
            <a:r>
              <a:rPr lang="en-US"/>
              <a:t>  Design</a:t>
            </a:r>
          </a:p>
          <a:p>
            <a:r>
              <a:rPr lang="en-US">
                <a:solidFill>
                  <a:srgbClr val="FF0000"/>
                </a:solidFill>
              </a:rPr>
              <a:t>1992-2002:</a:t>
            </a:r>
            <a:r>
              <a:rPr lang="en-US"/>
              <a:t>  R&amp;D</a:t>
            </a:r>
          </a:p>
          <a:p>
            <a:r>
              <a:rPr lang="en-US">
                <a:solidFill>
                  <a:srgbClr val="FF0000"/>
                </a:solidFill>
              </a:rPr>
              <a:t>2000-2010:</a:t>
            </a:r>
            <a:r>
              <a:rPr lang="en-US"/>
              <a:t>  Construction</a:t>
            </a:r>
          </a:p>
          <a:p>
            <a:r>
              <a:rPr lang="en-US">
                <a:solidFill>
                  <a:srgbClr val="FF0000"/>
                </a:solidFill>
              </a:rPr>
              <a:t>2002-2007:</a:t>
            </a:r>
            <a:r>
              <a:rPr lang="en-US"/>
              <a:t>  Installation</a:t>
            </a:r>
          </a:p>
          <a:p>
            <a:r>
              <a:rPr lang="en-US">
                <a:solidFill>
                  <a:srgbClr val="FF0000"/>
                </a:solidFill>
              </a:rPr>
              <a:t>2008 -&gt; :</a:t>
            </a:r>
            <a:r>
              <a:rPr lang="en-US"/>
              <a:t>  Commissioning</a:t>
            </a:r>
          </a:p>
          <a:p>
            <a:r>
              <a:rPr lang="en-US"/>
              <a:t>3 TP addenda along the way: </a:t>
            </a:r>
            <a:r>
              <a:rPr lang="en-US">
                <a:solidFill>
                  <a:srgbClr val="FF0000"/>
                </a:solidFill>
              </a:rPr>
              <a:t>1996</a:t>
            </a:r>
            <a:r>
              <a:rPr lang="en-US"/>
              <a:t> : </a:t>
            </a:r>
            <a:r>
              <a:rPr lang="en-US">
                <a:solidFill>
                  <a:srgbClr val="7030A0"/>
                </a:solidFill>
              </a:rPr>
              <a:t>muon spectrometer </a:t>
            </a:r>
            <a:r>
              <a:rPr lang="en-US">
                <a:solidFill>
                  <a:srgbClr val="FF0000"/>
                </a:solidFill>
              </a:rPr>
              <a:t>1999</a:t>
            </a:r>
            <a:r>
              <a:rPr lang="en-US"/>
              <a:t> : </a:t>
            </a:r>
            <a:r>
              <a:rPr lang="en-US">
                <a:solidFill>
                  <a:srgbClr val="7030A0"/>
                </a:solidFill>
              </a:rPr>
              <a:t>TRD</a:t>
            </a:r>
            <a:r>
              <a:rPr lang="en-US"/>
              <a:t> </a:t>
            </a:r>
          </a:p>
          <a:p>
            <a:r>
              <a:rPr lang="en-US">
                <a:solidFill>
                  <a:srgbClr val="FF0000"/>
                </a:solidFill>
              </a:rPr>
              <a:t>2006 </a:t>
            </a:r>
            <a:r>
              <a:rPr lang="en-US"/>
              <a:t>: </a:t>
            </a:r>
            <a:r>
              <a:rPr lang="en-US">
                <a:solidFill>
                  <a:srgbClr val="7030A0"/>
                </a:solidFill>
              </a:rPr>
              <a:t>EMCAL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  <a:solidFill>
            <a:schemeClr val="bg1"/>
          </a:solidFill>
        </p:grpSpPr>
        <p:pic>
          <p:nvPicPr>
            <p:cNvPr id="138246" name="Picture 4" descr="ALIce_SETUP_final_cf"/>
            <p:cNvPicPr>
              <a:picLocks noChangeAspect="1" noChangeArrowheads="1"/>
            </p:cNvPicPr>
            <p:nvPr/>
          </p:nvPicPr>
          <p:blipFill>
            <a:blip r:embed="rId3" cstate="print"/>
            <a:srcRect r="4427"/>
            <a:stretch>
              <a:fillRect/>
            </a:stretch>
          </p:blipFill>
          <p:spPr bwMode="auto">
            <a:xfrm>
              <a:off x="0" y="224"/>
              <a:ext cx="5760" cy="40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38247" name="Rectangle 19"/>
            <p:cNvSpPr>
              <a:spLocks noChangeArrowheads="1"/>
            </p:cNvSpPr>
            <p:nvPr/>
          </p:nvSpPr>
          <p:spPr bwMode="auto">
            <a:xfrm>
              <a:off x="3878" y="375"/>
              <a:ext cx="1882" cy="1280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3734" y="0"/>
              <a:ext cx="2026" cy="1495"/>
              <a:chOff x="2977" y="246"/>
              <a:chExt cx="2026" cy="1495"/>
            </a:xfrm>
            <a:grpFill/>
          </p:grpSpPr>
          <p:pic>
            <p:nvPicPr>
              <p:cNvPr id="138250" name="Picture 15" descr="ALIce_SETUP_final_c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9832" t="6055" r="8464" b="71506"/>
              <a:stretch>
                <a:fillRect/>
              </a:stretch>
            </p:blipFill>
            <p:spPr bwMode="auto">
              <a:xfrm>
                <a:off x="3062" y="377"/>
                <a:ext cx="1941" cy="136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8251" name="Picture 16" descr="ALIce_SETUP_final_c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94846" t="18721" b="70404"/>
              <a:stretch>
                <a:fillRect/>
              </a:stretch>
            </p:blipFill>
            <p:spPr bwMode="auto">
              <a:xfrm>
                <a:off x="4662" y="1033"/>
                <a:ext cx="337" cy="48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8252" name="Picture 17" descr="ALIce_SETUP_final_c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68111" r="13776" b="97302"/>
              <a:stretch>
                <a:fillRect/>
              </a:stretch>
            </p:blipFill>
            <p:spPr bwMode="auto">
              <a:xfrm>
                <a:off x="2977" y="246"/>
                <a:ext cx="1486" cy="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8249" name="Picture 23" descr="ALIce_SETUP_final_cf"/>
            <p:cNvPicPr>
              <a:picLocks noChangeAspect="1" noChangeArrowheads="1"/>
            </p:cNvPicPr>
            <p:nvPr/>
          </p:nvPicPr>
          <p:blipFill>
            <a:blip r:embed="rId3" cstate="print"/>
            <a:srcRect l="57576" t="26001" r="33315" b="68188"/>
            <a:stretch>
              <a:fillRect/>
            </a:stretch>
          </p:blipFill>
          <p:spPr bwMode="auto">
            <a:xfrm>
              <a:off x="3483" y="1296"/>
              <a:ext cx="549" cy="2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3907" name="Rettangolo 13"/>
          <p:cNvSpPr>
            <a:spLocks noChangeArrowheads="1"/>
          </p:cNvSpPr>
          <p:nvPr/>
        </p:nvSpPr>
        <p:spPr bwMode="auto">
          <a:xfrm>
            <a:off x="2357438" y="0"/>
            <a:ext cx="3571875" cy="3571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it-IT"/>
          </a:p>
        </p:txBody>
      </p:sp>
      <p:sp>
        <p:nvSpPr>
          <p:cNvPr id="123908" name="Rettangolo 12"/>
          <p:cNvSpPr>
            <a:spLocks noChangeArrowheads="1"/>
          </p:cNvSpPr>
          <p:nvPr/>
        </p:nvSpPr>
        <p:spPr bwMode="auto">
          <a:xfrm>
            <a:off x="0" y="0"/>
            <a:ext cx="2428875" cy="50006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it-IT"/>
          </a:p>
        </p:txBody>
      </p:sp>
      <p:sp>
        <p:nvSpPr>
          <p:cNvPr id="123909" name="CasellaDiTesto 14"/>
          <p:cNvSpPr txBox="1">
            <a:spLocks noChangeArrowheads="1"/>
          </p:cNvSpPr>
          <p:nvPr/>
        </p:nvSpPr>
        <p:spPr bwMode="auto">
          <a:xfrm>
            <a:off x="0" y="-6350"/>
            <a:ext cx="23574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>
                <a:solidFill>
                  <a:srgbClr val="FF0000"/>
                </a:solidFill>
                <a:latin typeface="Comic Sans MS" pitchFamily="66" charset="0"/>
              </a:rPr>
              <a:t>The ALICE detector</a:t>
            </a:r>
          </a:p>
        </p:txBody>
      </p:sp>
      <p:sp>
        <p:nvSpPr>
          <p:cNvPr id="123910" name="Text Box 22"/>
          <p:cNvSpPr txBox="1">
            <a:spLocks noChangeArrowheads="1"/>
          </p:cNvSpPr>
          <p:nvPr/>
        </p:nvSpPr>
        <p:spPr bwMode="auto">
          <a:xfrm>
            <a:off x="6286500" y="6026150"/>
            <a:ext cx="2874963" cy="831850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Size</a:t>
            </a:r>
            <a:r>
              <a:rPr lang="en-US">
                <a:solidFill>
                  <a:srgbClr val="000000"/>
                </a:solidFill>
              </a:rPr>
              <a:t>: </a:t>
            </a:r>
            <a:r>
              <a:rPr lang="en-US">
                <a:solidFill>
                  <a:srgbClr val="FC0128"/>
                </a:solidFill>
              </a:rPr>
              <a:t>16 x 26</a:t>
            </a:r>
            <a:r>
              <a:rPr lang="en-US">
                <a:solidFill>
                  <a:srgbClr val="000000"/>
                </a:solidFill>
              </a:rPr>
              <a:t> meters</a:t>
            </a:r>
          </a:p>
          <a:p>
            <a:r>
              <a:rPr lang="en-US" b="1">
                <a:solidFill>
                  <a:srgbClr val="000000"/>
                </a:solidFill>
              </a:rPr>
              <a:t>Weight</a:t>
            </a:r>
            <a:r>
              <a:rPr lang="en-US">
                <a:solidFill>
                  <a:srgbClr val="000000"/>
                </a:solidFill>
              </a:rPr>
              <a:t>: </a:t>
            </a:r>
            <a:r>
              <a:rPr lang="en-US">
                <a:solidFill>
                  <a:srgbClr val="FC0128"/>
                </a:solidFill>
              </a:rPr>
              <a:t>10,000</a:t>
            </a:r>
            <a:r>
              <a:rPr lang="en-US">
                <a:solidFill>
                  <a:srgbClr val="000000"/>
                </a:solidFill>
              </a:rPr>
              <a:t> tons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dirty="0" smtClean="0"/>
              <a:t>It was not always like that!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49213"/>
            <a:ext cx="7296150" cy="585787"/>
          </a:xfrm>
        </p:spPr>
        <p:txBody>
          <a:bodyPr>
            <a:noAutofit/>
          </a:bodyPr>
          <a:lstStyle/>
          <a:p>
            <a:r>
              <a:rPr lang="en-GB" sz="3200" dirty="0" smtClean="0"/>
              <a:t>ALICE  </a:t>
            </a:r>
            <a:r>
              <a:rPr lang="en-GB" sz="3200" dirty="0"/>
              <a:t>19 years ago..</a:t>
            </a:r>
          </a:p>
        </p:txBody>
      </p:sp>
      <p:pic>
        <p:nvPicPr>
          <p:cNvPr id="609284" name="Picture 4"/>
          <p:cNvPicPr>
            <a:picLocks noChangeAspect="1" noChangeArrowheads="1"/>
          </p:cNvPicPr>
          <p:nvPr/>
        </p:nvPicPr>
        <p:blipFill>
          <a:blip r:embed="rId2" cstate="print"/>
          <a:srcRect b="54355"/>
          <a:stretch>
            <a:fillRect/>
          </a:stretch>
        </p:blipFill>
        <p:spPr bwMode="auto">
          <a:xfrm>
            <a:off x="168275" y="682625"/>
            <a:ext cx="8975725" cy="2479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09285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t="46370"/>
          <a:stretch>
            <a:fillRect/>
          </a:stretch>
        </p:blipFill>
        <p:spPr>
          <a:xfrm>
            <a:off x="147638" y="3624263"/>
            <a:ext cx="8680450" cy="1606550"/>
          </a:xfrm>
          <a:noFill/>
          <a:ln/>
        </p:spPr>
      </p:pic>
      <p:sp>
        <p:nvSpPr>
          <p:cNvPr id="609286" name="Oval 6"/>
          <p:cNvSpPr>
            <a:spLocks noChangeArrowheads="1"/>
          </p:cNvSpPr>
          <p:nvPr/>
        </p:nvSpPr>
        <p:spPr bwMode="auto">
          <a:xfrm>
            <a:off x="5187950" y="1851025"/>
            <a:ext cx="1266825" cy="474663"/>
          </a:xfrm>
          <a:prstGeom prst="ellipse">
            <a:avLst/>
          </a:prstGeom>
          <a:noFill/>
          <a:ln w="19050" algn="ctr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86013" y="2354263"/>
            <a:ext cx="6200775" cy="474662"/>
            <a:chOff x="1503" y="1483"/>
            <a:chExt cx="3906" cy="299"/>
          </a:xfrm>
        </p:grpSpPr>
        <p:sp>
          <p:nvSpPr>
            <p:cNvPr id="609287" name="Oval 7"/>
            <p:cNvSpPr>
              <a:spLocks noChangeArrowheads="1"/>
            </p:cNvSpPr>
            <p:nvPr/>
          </p:nvSpPr>
          <p:spPr bwMode="auto">
            <a:xfrm>
              <a:off x="3625" y="1483"/>
              <a:ext cx="1784" cy="299"/>
            </a:xfrm>
            <a:prstGeom prst="ellips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609294" name="Text Box 14"/>
            <p:cNvSpPr txBox="1">
              <a:spLocks noChangeArrowheads="1"/>
            </p:cNvSpPr>
            <p:nvPr/>
          </p:nvSpPr>
          <p:spPr bwMode="auto">
            <a:xfrm>
              <a:off x="1503" y="1532"/>
              <a:ext cx="2052" cy="21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800"/>
                <a:t>attended by over 60 physicists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004888" y="3132138"/>
            <a:ext cx="4765675" cy="871537"/>
            <a:chOff x="633" y="1973"/>
            <a:chExt cx="3002" cy="549"/>
          </a:xfrm>
        </p:grpSpPr>
        <p:sp>
          <p:nvSpPr>
            <p:cNvPr id="609288" name="Oval 8"/>
            <p:cNvSpPr>
              <a:spLocks noChangeArrowheads="1"/>
            </p:cNvSpPr>
            <p:nvPr/>
          </p:nvSpPr>
          <p:spPr bwMode="auto">
            <a:xfrm>
              <a:off x="1206" y="2223"/>
              <a:ext cx="2429" cy="299"/>
            </a:xfrm>
            <a:prstGeom prst="ellips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609295" name="Text Box 15"/>
            <p:cNvSpPr txBox="1">
              <a:spLocks noChangeArrowheads="1"/>
            </p:cNvSpPr>
            <p:nvPr/>
          </p:nvSpPr>
          <p:spPr bwMode="auto">
            <a:xfrm>
              <a:off x="633" y="1973"/>
              <a:ext cx="2847" cy="23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800" dirty="0">
                  <a:solidFill>
                    <a:srgbClr val="FF0000"/>
                  </a:solidFill>
                </a:rPr>
                <a:t>experimental areas will be finalized by end ‘91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976563" y="3970338"/>
            <a:ext cx="5888037" cy="692150"/>
            <a:chOff x="1875" y="2501"/>
            <a:chExt cx="3709" cy="436"/>
          </a:xfrm>
        </p:grpSpPr>
        <p:sp>
          <p:nvSpPr>
            <p:cNvPr id="609289" name="Oval 9"/>
            <p:cNvSpPr>
              <a:spLocks noChangeArrowheads="1"/>
            </p:cNvSpPr>
            <p:nvPr/>
          </p:nvSpPr>
          <p:spPr bwMode="auto">
            <a:xfrm>
              <a:off x="1875" y="2755"/>
              <a:ext cx="3060" cy="182"/>
            </a:xfrm>
            <a:prstGeom prst="ellips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609296" name="Text Box 16"/>
            <p:cNvSpPr txBox="1">
              <a:spLocks noChangeArrowheads="1"/>
            </p:cNvSpPr>
            <p:nvPr/>
          </p:nvSpPr>
          <p:spPr bwMode="auto">
            <a:xfrm>
              <a:off x="2660" y="2501"/>
              <a:ext cx="2924" cy="21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800"/>
                <a:t>start of physics operation foreseen  for 1998</a:t>
              </a: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2511425" y="4645028"/>
            <a:ext cx="5283200" cy="749301"/>
            <a:chOff x="1582" y="2926"/>
            <a:chExt cx="3328" cy="472"/>
          </a:xfrm>
        </p:grpSpPr>
        <p:sp>
          <p:nvSpPr>
            <p:cNvPr id="609290" name="Oval 10"/>
            <p:cNvSpPr>
              <a:spLocks noChangeArrowheads="1"/>
            </p:cNvSpPr>
            <p:nvPr/>
          </p:nvSpPr>
          <p:spPr bwMode="auto">
            <a:xfrm>
              <a:off x="2224" y="2926"/>
              <a:ext cx="1721" cy="202"/>
            </a:xfrm>
            <a:prstGeom prst="ellips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609297" name="Text Box 17"/>
            <p:cNvSpPr txBox="1">
              <a:spLocks noChangeArrowheads="1"/>
            </p:cNvSpPr>
            <p:nvPr/>
          </p:nvSpPr>
          <p:spPr bwMode="auto">
            <a:xfrm>
              <a:off x="1582" y="3165"/>
              <a:ext cx="3328" cy="23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800" dirty="0">
                  <a:solidFill>
                    <a:srgbClr val="FF0000"/>
                  </a:solidFill>
                </a:rPr>
                <a:t>.. should it slip, we stretch the construction schedule ..</a:t>
              </a:r>
            </a:p>
          </p:txBody>
        </p:sp>
      </p:grpSp>
      <p:sp>
        <p:nvSpPr>
          <p:cNvPr id="609304" name="Line 24"/>
          <p:cNvSpPr>
            <a:spLocks noChangeShapeType="1"/>
          </p:cNvSpPr>
          <p:nvPr/>
        </p:nvSpPr>
        <p:spPr bwMode="auto">
          <a:xfrm>
            <a:off x="1233488" y="1244600"/>
            <a:ext cx="638968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609306" name="Oval 26"/>
          <p:cNvSpPr>
            <a:spLocks noChangeArrowheads="1"/>
          </p:cNvSpPr>
          <p:nvPr/>
        </p:nvSpPr>
        <p:spPr bwMode="auto">
          <a:xfrm>
            <a:off x="2641600" y="942975"/>
            <a:ext cx="381000" cy="369888"/>
          </a:xfrm>
          <a:prstGeom prst="ellipse">
            <a:avLst/>
          </a:prstGeom>
          <a:noFill/>
          <a:ln w="19050" algn="ctr">
            <a:solidFill>
              <a:srgbClr val="FF3300"/>
            </a:solidFill>
            <a:round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</TotalTime>
  <Words>1107</Words>
  <Application>Microsoft Office PowerPoint</Application>
  <PresentationFormat>On-screen Show (4:3)</PresentationFormat>
  <Paragraphs>301</Paragraphs>
  <Slides>31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Chart</vt:lpstr>
      <vt:lpstr>Acrobat Document</vt:lpstr>
      <vt:lpstr> THE FIRST ALICE RESULTS WITH PP COLLISIONS AT 900 GEV or after 20 years of work… </vt:lpstr>
      <vt:lpstr>outline</vt:lpstr>
      <vt:lpstr>Milestones</vt:lpstr>
      <vt:lpstr>13.12.2009: 24 hours running - currents</vt:lpstr>
      <vt:lpstr>Very smooth and fast ramping  of the operations!</vt:lpstr>
      <vt:lpstr>Who is ALICE</vt:lpstr>
      <vt:lpstr>Slide 7</vt:lpstr>
      <vt:lpstr>It was not always like that!</vt:lpstr>
      <vt:lpstr>ALICE  19 years ago..</vt:lpstr>
      <vt:lpstr>A tremendous preparation</vt:lpstr>
      <vt:lpstr>Impact of ITS misalignment on ITS+TPC tracking resolutions</vt:lpstr>
      <vt:lpstr>ALICE configuration for First Collisions on Monday 23/11  </vt:lpstr>
      <vt:lpstr>When ALICE met the beams (ca 16:35 on Nov 23rd)</vt:lpstr>
      <vt:lpstr> </vt:lpstr>
      <vt:lpstr>Slide 15</vt:lpstr>
      <vt:lpstr>Relief and jubilation.. </vt:lpstr>
      <vt:lpstr>A high multiplicity event…</vt:lpstr>
      <vt:lpstr>Timing in V0 scintillators</vt:lpstr>
      <vt:lpstr>The first paper a week after the first collisions = tremendous readiness!</vt:lpstr>
      <vt:lpstr>And now all together!</vt:lpstr>
      <vt:lpstr>All the systems ready!</vt:lpstr>
      <vt:lpstr>The seven Hmpid modules</vt:lpstr>
      <vt:lpstr>The basic quality of ALICE - PID is here</vt:lpstr>
      <vt:lpstr>Tracking also</vt:lpstr>
      <vt:lpstr>The Particle Zoo Revisited:</vt:lpstr>
      <vt:lpstr>More Particles..</vt:lpstr>
      <vt:lpstr>A taste of things to come..</vt:lpstr>
      <vt:lpstr>And η-φ</vt:lpstr>
      <vt:lpstr>Up, up and away</vt:lpstr>
      <vt:lpstr>Heavy ions in 2010!</vt:lpstr>
      <vt:lpstr>conclusions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paic</dc:creator>
  <cp:lastModifiedBy>paic</cp:lastModifiedBy>
  <cp:revision>59</cp:revision>
  <dcterms:created xsi:type="dcterms:W3CDTF">2010-01-03T17:13:49Z</dcterms:created>
  <dcterms:modified xsi:type="dcterms:W3CDTF">2010-01-05T16:55:34Z</dcterms:modified>
</cp:coreProperties>
</file>