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8" r:id="rId3"/>
    <p:sldMasterId id="2147483722" r:id="rId4"/>
    <p:sldMasterId id="2147483734" r:id="rId5"/>
    <p:sldMasterId id="2147483746" r:id="rId6"/>
    <p:sldMasterId id="2147483758" r:id="rId7"/>
    <p:sldMasterId id="2147483770" r:id="rId8"/>
    <p:sldMasterId id="2147483782" r:id="rId9"/>
    <p:sldMasterId id="2147483795" r:id="rId10"/>
    <p:sldMasterId id="2147483807" r:id="rId11"/>
    <p:sldMasterId id="2147483822" r:id="rId12"/>
    <p:sldMasterId id="2147483875" r:id="rId13"/>
    <p:sldMasterId id="2147483900" r:id="rId14"/>
    <p:sldMasterId id="2147483912" r:id="rId15"/>
    <p:sldMasterId id="2147483924" r:id="rId16"/>
  </p:sldMasterIdLst>
  <p:notesMasterIdLst>
    <p:notesMasterId r:id="rId64"/>
  </p:notesMasterIdLst>
  <p:sldIdLst>
    <p:sldId id="1217" r:id="rId17"/>
    <p:sldId id="284" r:id="rId18"/>
    <p:sldId id="281" r:id="rId19"/>
    <p:sldId id="1379" r:id="rId20"/>
    <p:sldId id="653" r:id="rId21"/>
    <p:sldId id="260" r:id="rId22"/>
    <p:sldId id="304" r:id="rId23"/>
    <p:sldId id="328" r:id="rId24"/>
    <p:sldId id="341" r:id="rId25"/>
    <p:sldId id="303" r:id="rId26"/>
    <p:sldId id="329" r:id="rId27"/>
    <p:sldId id="1410" r:id="rId28"/>
    <p:sldId id="298" r:id="rId29"/>
    <p:sldId id="273" r:id="rId30"/>
    <p:sldId id="1411" r:id="rId31"/>
    <p:sldId id="333" r:id="rId32"/>
    <p:sldId id="610" r:id="rId33"/>
    <p:sldId id="346" r:id="rId34"/>
    <p:sldId id="342" r:id="rId35"/>
    <p:sldId id="343" r:id="rId36"/>
    <p:sldId id="1409" r:id="rId37"/>
    <p:sldId id="354" r:id="rId38"/>
    <p:sldId id="257" r:id="rId39"/>
    <p:sldId id="270" r:id="rId40"/>
    <p:sldId id="264" r:id="rId41"/>
    <p:sldId id="1412" r:id="rId42"/>
    <p:sldId id="1364" r:id="rId43"/>
    <p:sldId id="1102" r:id="rId44"/>
    <p:sldId id="1329" r:id="rId45"/>
    <p:sldId id="1386" r:id="rId46"/>
    <p:sldId id="1388" r:id="rId47"/>
    <p:sldId id="1391" r:id="rId48"/>
    <p:sldId id="1395" r:id="rId49"/>
    <p:sldId id="1394" r:id="rId50"/>
    <p:sldId id="1393" r:id="rId51"/>
    <p:sldId id="535" r:id="rId52"/>
    <p:sldId id="1397" r:id="rId53"/>
    <p:sldId id="258" r:id="rId54"/>
    <p:sldId id="259" r:id="rId55"/>
    <p:sldId id="1398" r:id="rId56"/>
    <p:sldId id="1403" r:id="rId57"/>
    <p:sldId id="1408" r:id="rId58"/>
    <p:sldId id="1400" r:id="rId59"/>
    <p:sldId id="1401" r:id="rId60"/>
    <p:sldId id="1404" r:id="rId61"/>
    <p:sldId id="1405" r:id="rId62"/>
    <p:sldId id="1399" r:id="rId6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9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0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theme" Target="theme/theme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18ADD-2938-4DCD-B77C-CDEBA8CF58D2}" type="datetimeFigureOut">
              <a:rPr lang="es-MX" smtClean="0"/>
              <a:t>16/12/2022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7C6A2-DBAE-4781-A9BC-8E1CA7BE96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6669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D1E2BB-D33C-46E0-BF73-B64D6CF68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4F3FA3-73AF-4A55-8725-44DB3546A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400B62-865B-4100-A7B0-C64B07713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16/12/2022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36160D-69B4-4CB1-890C-02AD4B36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94D529-B9D8-4B79-870A-721E31F6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105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9F377-1614-4F7E-8377-689166E9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FD2D9E3-7A34-45F1-83CD-92758DF21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CBCE87-1A07-47C0-BB65-0BC5945D4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16/12/2022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87A1D4-D03A-4773-B7A2-B98287A52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19B49B-C48F-4283-BF41-79D904DB2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10131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6FEF50-543F-D4B5-4108-948845AA72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DD7791-844A-45D6-14AA-82FFD63A5A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B85486-4A0C-4A3F-0A89-C2986CDDC1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97305-64E3-4492-B1F6-536F11651882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923663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7E5FAC-18C0-1B42-F584-C1D8A1A6AE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BDCBFE-D2F4-2AF7-5755-FB8B6A1042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EC701C-D793-5707-C3D3-7156D457A9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1EEBC8-9D3D-4382-BA87-838F96E01835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3120640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2F21E5B-E3D9-EFC4-76B9-FD967E91AF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27F4E6-3077-BF6A-5B5B-07B3E6AFB3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EEB86EE-BB1A-0DBD-850A-9AA9A1F545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7B45B-87BB-4848-AEC4-E5BE2AF51A38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3682676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82298F-D05E-68C1-322C-0D4894092B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7AB45B-EA8E-480D-926D-09DC91BEDC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283FD2-77D9-4B2D-4B14-C09C471869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3B722D-D0D1-4E22-9F77-557B41B8BF6A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587425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88DE59-CA00-51BC-7E75-D800C0DBA0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BCA1E8-E37C-D2A8-6DC3-438DA71725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F47729-E822-BF38-163B-91A6EFA6CA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5CA00-E65B-48D7-923F-E3242E18C8A5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3348697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4EE0AB-B588-CFFC-10B7-F6FA3B483D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632573-0457-2B89-64D1-9C22D6AB39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17471A-B383-14CA-6A60-933B5325E9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B6098D-2FD7-48A6-A289-E22ADFAD7F58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000987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BA227C-1FA6-7CCD-326D-AA52790F10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92B765-7EAD-A5C0-D9CD-ED9BD15201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CD9341-1FC7-8092-AD9F-B62B368658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78FDFF-1897-41EC-8FAF-CD3E31810D2B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1957856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40F600F-25AD-809B-D31C-C7D51850D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A8A8F47-AC40-A339-0907-6878E20D7B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7A41F06-6DA0-F956-19AC-B845656284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35424D-6AD3-425C-93B3-739BF80E82F3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2850927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B471D8D-68FF-C7BF-59D5-02FA71D462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DBEC4D1-BC9E-3E10-9A19-0DE76143D1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A92F14-66F7-3BDA-ED8A-51D5799B35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30D131-4A87-4E12-8FF7-14E856E03A8B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1320240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89B2216-5AA6-F3B3-9892-A258194491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C88F0B5-BD98-B79F-471F-EB7DEE891E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DEC76D-D0EB-A3AA-34E8-91C2D00449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D0C4A-A6CE-420A-B76F-2D9F46D333F4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034088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0FC3BD-DBC1-49A4-9AFF-32E63B599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3FFF92-17EC-4D7D-885B-130500623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E26F07-B0FB-4FE2-B00A-6D4B96209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16/12/2022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ABF2E9-31F4-4F67-B462-5451E4A0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5BD7EE-2B52-4C56-AB5F-E5F3B218A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30254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E2C542-AF26-E414-144E-7CE67C3950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3EC41F-3D18-A073-874C-DFFC5FB956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D2C20B-2A35-30DC-EF6F-439DF50608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DC32C-83DB-4B3B-8AB6-A06DC1FC35CF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557702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C90FF3-CDBB-E854-F49A-1A58B8A8A2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5C3D05-7EEC-5AC0-819B-3C22A8BF10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C3BE6-9C68-0141-7C53-8B396B07CD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C1212-5BAF-4795-863D-D04B772E7A5C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6611595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D0DB4A-03CA-D0F9-C43B-AF640E17A4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93BB5B-1638-025D-D666-2E81566373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0469BE-48CA-3823-6A6A-DCAC99FDBB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67EEF-1F21-4C07-862E-112537381ECA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8103604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CB60A0-2C88-95D7-871F-6AA8A21A8B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BED4EE-2E8B-BA82-2AF3-1E00CC0544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21FC5D-B3E0-D4FB-AC3D-F9AB6B70BB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31D5E-2494-4547-9655-F826AE3B1B1B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43510355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0D97F4-0B2C-D8A0-8D04-1CDC82A8D7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21913B-B77E-028B-2ACE-1EBF5E969B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9719DD-579D-5E8E-B207-F7F4AC0636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BE3CFE-75E3-48E7-8E53-B977E75AFE91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194216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74B518-23F9-B2E7-051C-36F9B5FC76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14C11A-C152-0CC8-D716-4AD9770941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9ACF35-5870-B189-924B-E3E1060937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F96EF-4517-4A6E-A0A8-008B9B938644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2649306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C0A70F-A53B-C3A0-829F-2D8E13F6DE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3801EE-4394-6E85-8D56-ECA60B6A91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0F8018-6A65-5249-DF82-D685E0C111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216BC-8A64-4881-9372-6BCA8C36CA10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423710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1B47D1-9D1B-9BC3-7FEB-60B7951ACF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AB9D2C-5510-915B-CA30-1E7F0FEBFD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C53C0B-C7A4-9434-D793-574D241DE3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3A62AD-A7D3-4D85-B959-0900D06FF148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8529991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D9ECE27-9C02-6DA4-BC61-C6A387E165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8ECA1F0-5BA8-2648-4F0C-31C7E6FECF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0B65AE8-AE64-A704-52B0-F6FC223D63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1D9923-4AE9-43A3-8782-6130C39D5EE9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3752153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E08D389-E374-D4A5-9B62-2193E7BBF1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F01E2B5-EDD2-01A7-42F8-5F3DD8F24B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B3DFDD4-1B62-B73A-5E8C-0F94D69DD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9D591-F842-41C2-A584-B86C784ABDAA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214001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4FB4E5-D8AD-4C59-B293-369F38D8C9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7CA84F-DD86-415E-A125-559FCE154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1B22BA-C4E3-4184-8A4D-3F2B09F437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7FBF387-5546-43D7-A35C-B587D74B62A8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36649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D143D80-01B9-4450-06F8-A457632116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94D4D29-EF1A-1CED-E146-E39FF42499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19EC5B8-3CFD-0B70-5EC1-85989C7E18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B5BB2B-12AE-4DAC-AD31-20C470CBEBE6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7375951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D6F72-4957-39B7-06F6-AA68960C31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D6CB5B-08D6-4FCB-E745-04C0BE3707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C77847-1400-EF99-16D8-E2A73D9924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BAF0C0-578A-4E9B-AED3-BDCCEF8BE654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303619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E09A6-8F39-191F-E5F5-2A1A905D49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B80D70-6699-5640-D5C8-5DE3488EAD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0B66A3-4D81-667A-6B4A-757802DAA7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851EF-3AE6-4F34-8D0E-E94452BD76B4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2863275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E7DB0E-0D83-A1BD-C3DB-2B686F9777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9051C9-B21E-283F-DA08-911AA77018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65E5FA-798A-5E90-C6F4-0137C9999D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62A26E-82E8-4BD6-AE40-F7208E735C5A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6165280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C7C3A0-A197-3B04-C98F-59E1695928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2C5011-1C5C-2546-56AB-4F58DD9AF0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1258D8-1FF2-A70F-E5E0-F074C931F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272A31-6A7B-4D2E-BA93-3010EA9B5485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837371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7DA52D-AB63-9D61-08BF-8B510E1214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D6A0F0-F5EB-DC71-842D-DDAAF5D1B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1FB2A7-B450-C7CB-4345-32D9805071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7496D6-6BBE-4DB7-82A6-D69690E0E1DC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6569041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65566AC-3048-C947-94FD-44AEE80AC3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51E5F3F-A9B7-FB57-C7FE-3BD7097972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A261240-8E13-2937-1D77-42731DA431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204AE-B97C-4874-88F5-81CB875F5766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5745938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C7981B3-973C-5CB6-4F06-CBA47D5906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B23E597-DA32-26C2-09B2-EDE2347564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EE77323-A550-5BDD-9900-228A3B4247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2E863-71C2-4239-AD23-7E74ADBD883D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6279218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643751-04AB-1472-73C9-1F88DE3DCA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E489D4-9846-F678-5AFA-28F050DD0E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FC0378-08C7-5F50-732B-24BAF90FCF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D507B7-E11E-477C-A079-32EEE02CDF27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3905824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B58AE0-24AD-C0EE-C616-05231EC930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96FABF-6628-20D3-88E5-1F042DCC1A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BF3FA6-1B67-0CF0-046D-876EB7F458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787F44-BB02-4299-892F-6176332DD05A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040422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FBADBA-6248-4BA6-8F71-07ED507CB6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FB670C-B3E9-4F77-8AE4-47D3364739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B89A90-B917-4C5C-A598-23C7BE1D90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5520716-E9D9-40CF-9C8D-6A71E8BF27EA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89728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ACFCFD-18B1-908A-8126-A18B69FD66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8EF96C-D222-A2A0-A1DA-2C682AD450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0A955C-0E0E-86CD-1E87-F1F8691C69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0CC87-A29C-4E17-872A-B9F83D8968E0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860246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F1C564-CB4A-D543-CDA6-99244D86B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65FB6B-0417-C459-5268-53A8AFC18D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4E7607-DAD1-C4D5-74D2-E2D0318060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51AF48-A30A-4044-82E8-F310EA350213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619954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1417C02-4E17-ECDA-37A9-0A1A0D5BD9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3F2C9C3-9343-2E4C-888F-C3997B4E12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6E3BB55-A36D-FB3F-FB1D-40469925D6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6CC34-1F75-40AA-934C-AE2656601AB1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5363091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7DC1548-B6F8-EDAD-626F-D73814F61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1EB4C3-3D0A-6C00-66AE-30BAD68101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46B538-02C9-FE9D-62AB-13BD2B7490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DE7019-B2A6-4E47-9B47-2F116D3C051E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724906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2F8CEDC-992B-A647-CBCC-4134AAD55D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44B1BE7-BCCB-B209-A9A6-5A4E7C44D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CF054B-27B1-C7DD-F7EC-0E511F40DF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AF4219-ECB7-40D7-900C-1B018B7EA560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7857409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5A8306-490B-F665-0D74-F0EE901033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FEEDB4-C280-FB72-7B61-73A766D0AF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8DB83C-2AA3-FF5E-9B9E-C4FF820E9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F8191-656C-444D-B6CF-ECFFB5A4DBAE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5909466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F8469F-7FB4-7DEA-1E27-E66B2D22A4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C9132C-D53C-878A-A20B-5693F26671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0FC3C5-0DBC-A26E-CC7B-ADC8CA72D6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8A7C1F-B60B-4F4C-9719-0990B25B0706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26473482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8618F2-BC5D-31B9-B1AF-54111A44D9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0F3AE2-D9B6-5319-16F8-0169A4DC2E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C9E1BB-D861-F1AC-B17D-C29BD9AE36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A3C930-2710-4CA8-94AE-BD4CB12D8A92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637641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9E2E1F-83D5-A524-F9EB-3EB5471826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30C9EE-BB0A-71AD-29BE-2DEA904218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EEF5EC-05D4-6942-3692-057F20026A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3E8EB-DADE-4E61-9CB1-A97673CDB861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52858822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77C7E5-2C05-191A-D5F4-F29D0D7632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F6AEB-903B-04F9-94ED-D05F58062C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B6B4AA-9049-3F22-986B-841F496751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A3A44-A977-4AD0-A901-5BBB863982F6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006212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FB2BBC-ACD7-4109-9EFF-6C144ED7CA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4C6F1A-99D5-4657-A365-D0BBFD0F98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29A393-BB3C-4691-8404-BDD0F6FE57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B5B16ED-D569-4C86-A509-60C5AD68875F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856768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B427EDB-9198-EBE1-3274-02786F38FE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D06CE1D-7F93-E1AF-335E-812DF999B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EB6E1CB-EAA3-04DA-7E86-190E2CE529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7604E-DE88-4ECB-B999-0C022535B653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7056640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DD0B53-6C70-3B4B-4AEC-D91D19F86E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B4F2F6A-F1C0-8A49-F06C-9777A8B046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16A0B19-7FE2-3D9B-685B-639727BD95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C38690-4674-48B8-9544-E2DDCE0A630F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0892587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95157" y="3188772"/>
            <a:ext cx="10972800" cy="1143000"/>
          </a:xfrm>
        </p:spPr>
        <p:txBody>
          <a:bodyPr>
            <a:normAutofit/>
          </a:bodyPr>
          <a:lstStyle>
            <a:lvl1pPr algn="l">
              <a:defRPr sz="3500" b="1"/>
            </a:lvl1pPr>
          </a:lstStyle>
          <a:p>
            <a:r>
              <a:rPr lang="es-ES"/>
              <a:t>Haga clic para modificar el estilo de título del patrón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62297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>
          <a:xfrm>
            <a:off x="845677" y="850258"/>
            <a:ext cx="9615423" cy="612409"/>
          </a:xfrm>
          <a:prstGeom prst="rect">
            <a:avLst/>
          </a:prstGeom>
        </p:spPr>
        <p:txBody>
          <a:bodyPr tIns="0" bIns="0" rtlCol="0" anchor="t">
            <a:normAutofit/>
          </a:bodyPr>
          <a:lstStyle>
            <a:lvl1pPr algn="l">
              <a:defRPr sz="2300" b="1" baseline="0"/>
            </a:lvl1pPr>
          </a:lstStyle>
          <a:p>
            <a:r>
              <a:rPr lang="es-ES"/>
              <a:t>Haga clic para modificar el estilo de título del patrón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/>
          </p:nvPr>
        </p:nvSpPr>
        <p:spPr>
          <a:xfrm>
            <a:off x="845677" y="1219343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/>
          </p:nvPr>
        </p:nvSpPr>
        <p:spPr>
          <a:xfrm>
            <a:off x="845677" y="2027238"/>
            <a:ext cx="10392420" cy="4000500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1300" baseline="0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D54A97B5-40F0-061B-756F-4A52FD6550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269317" y="6356351"/>
            <a:ext cx="6771216" cy="365125"/>
          </a:xfrm>
        </p:spPr>
        <p:txBody>
          <a:bodyPr/>
          <a:lstStyle>
            <a:lvl1pPr algn="r" defTabSz="91440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141313">
                    <a:tint val="75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ALICE | Title of the Meeting | Date | Speaker </a:t>
            </a:r>
            <a:endParaRPr lang="en-US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495F7E2A-7F8C-CA1C-345D-99B1462DB7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36818" y="6356351"/>
            <a:ext cx="645583" cy="365125"/>
          </a:xfrm>
        </p:spPr>
        <p:txBody>
          <a:bodyPr/>
          <a:lstStyle>
            <a:lvl1pPr defTabSz="914400">
              <a:defRPr sz="1000"/>
            </a:lvl1pPr>
          </a:lstStyle>
          <a:p>
            <a:fld id="{0EB75921-F4EC-4957-8E03-C54C7503188C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11612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Espace réservé du titre 1"/>
          <p:cNvSpPr>
            <a:spLocks noGrp="1"/>
          </p:cNvSpPr>
          <p:nvPr>
            <p:ph type="title"/>
          </p:nvPr>
        </p:nvSpPr>
        <p:spPr>
          <a:xfrm>
            <a:off x="845677" y="850258"/>
            <a:ext cx="9615423" cy="612409"/>
          </a:xfrm>
          <a:prstGeom prst="rect">
            <a:avLst/>
          </a:prstGeom>
        </p:spPr>
        <p:txBody>
          <a:bodyPr tIns="0" bIns="0" rtlCol="0" anchor="t">
            <a:normAutofit/>
          </a:bodyPr>
          <a:lstStyle>
            <a:lvl1pPr algn="l">
              <a:defRPr sz="2300" b="1" baseline="0"/>
            </a:lvl1pPr>
          </a:lstStyle>
          <a:p>
            <a:r>
              <a:rPr lang="es-ES"/>
              <a:t>Haga clic para modificar el estilo de título del patrón</a:t>
            </a:r>
            <a:endParaRPr lang="fr-FR" dirty="0"/>
          </a:p>
        </p:txBody>
      </p:sp>
      <p:sp>
        <p:nvSpPr>
          <p:cNvPr id="10" name="Espace réservé du contenu 23"/>
          <p:cNvSpPr>
            <a:spLocks noGrp="1"/>
          </p:cNvSpPr>
          <p:nvPr>
            <p:ph sz="quarter" idx="10"/>
          </p:nvPr>
        </p:nvSpPr>
        <p:spPr>
          <a:xfrm>
            <a:off x="845677" y="1219343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2DA23FDF-97EF-A8C7-3936-FE698F3C3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9317" y="6356351"/>
            <a:ext cx="6771216" cy="365125"/>
          </a:xfrm>
        </p:spPr>
        <p:txBody>
          <a:bodyPr/>
          <a:lstStyle>
            <a:lvl1pPr algn="r" defTabSz="91440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141313">
                    <a:tint val="75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ALICE | Title of the Meeting | Date | Speaker </a:t>
            </a:r>
            <a:endParaRPr lang="en-US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D62BF81-D404-2608-4ACD-8E064F47C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818" y="6356351"/>
            <a:ext cx="645583" cy="365125"/>
          </a:xfrm>
        </p:spPr>
        <p:txBody>
          <a:bodyPr/>
          <a:lstStyle>
            <a:lvl1pPr defTabSz="914400">
              <a:defRPr sz="1000"/>
            </a:lvl1pPr>
          </a:lstStyle>
          <a:p>
            <a:fld id="{726F3659-A2EB-4C4A-A85F-DCAB602CDAEE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84810470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Espace réservé du titre 1"/>
          <p:cNvSpPr>
            <a:spLocks noGrp="1"/>
          </p:cNvSpPr>
          <p:nvPr>
            <p:ph type="title"/>
          </p:nvPr>
        </p:nvSpPr>
        <p:spPr>
          <a:xfrm>
            <a:off x="845677" y="850258"/>
            <a:ext cx="9615423" cy="612409"/>
          </a:xfrm>
          <a:prstGeom prst="rect">
            <a:avLst/>
          </a:prstGeom>
        </p:spPr>
        <p:txBody>
          <a:bodyPr tIns="0" bIns="0" rtlCol="0" anchor="t">
            <a:normAutofit/>
          </a:bodyPr>
          <a:lstStyle>
            <a:lvl1pPr algn="l">
              <a:defRPr sz="2300" b="1" baseline="0"/>
            </a:lvl1pPr>
          </a:lstStyle>
          <a:p>
            <a:r>
              <a:rPr lang="es-ES"/>
              <a:t>Haga clic para modificar el estilo de título del patrón</a:t>
            </a:r>
            <a:endParaRPr lang="fr-FR" dirty="0"/>
          </a:p>
        </p:txBody>
      </p:sp>
      <p:sp>
        <p:nvSpPr>
          <p:cNvPr id="11" name="Espace réservé du contenu 23"/>
          <p:cNvSpPr>
            <a:spLocks noGrp="1"/>
          </p:cNvSpPr>
          <p:nvPr>
            <p:ph sz="quarter" idx="10"/>
          </p:nvPr>
        </p:nvSpPr>
        <p:spPr>
          <a:xfrm>
            <a:off x="845677" y="1219343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59479A46-2BA3-A533-E75B-90F9CC32D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9317" y="6356351"/>
            <a:ext cx="6771216" cy="365125"/>
          </a:xfrm>
        </p:spPr>
        <p:txBody>
          <a:bodyPr/>
          <a:lstStyle>
            <a:lvl1pPr algn="r" defTabSz="91440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141313">
                    <a:tint val="75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ALICE | Title of the Meeting | Date | Speaker </a:t>
            </a:r>
            <a:endParaRPr lang="en-US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20DEF8E-DFFA-65DC-C16F-DC0F7D69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818" y="6356351"/>
            <a:ext cx="645583" cy="365125"/>
          </a:xfrm>
        </p:spPr>
        <p:txBody>
          <a:bodyPr/>
          <a:lstStyle>
            <a:lvl1pPr defTabSz="914400">
              <a:defRPr sz="1000"/>
            </a:lvl1pPr>
          </a:lstStyle>
          <a:p>
            <a:fld id="{7DA602D2-D7C2-47A9-A79B-F5740619F9A0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52025937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rgbClr val="DE622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rgbClr val="1D262B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Espace réservé du titre 1"/>
          <p:cNvSpPr>
            <a:spLocks noGrp="1"/>
          </p:cNvSpPr>
          <p:nvPr>
            <p:ph type="title"/>
          </p:nvPr>
        </p:nvSpPr>
        <p:spPr>
          <a:xfrm>
            <a:off x="845677" y="850258"/>
            <a:ext cx="9615423" cy="612409"/>
          </a:xfrm>
          <a:prstGeom prst="rect">
            <a:avLst/>
          </a:prstGeom>
        </p:spPr>
        <p:txBody>
          <a:bodyPr tIns="0" bIns="0" rtlCol="0" anchor="t">
            <a:normAutofit/>
          </a:bodyPr>
          <a:lstStyle>
            <a:lvl1pPr algn="l">
              <a:defRPr sz="2300" b="1" baseline="0"/>
            </a:lvl1pPr>
          </a:lstStyle>
          <a:p>
            <a:r>
              <a:rPr lang="es-ES"/>
              <a:t>Haga clic para modificar el estilo de título del patrón</a:t>
            </a:r>
            <a:endParaRPr lang="fr-FR" dirty="0"/>
          </a:p>
        </p:txBody>
      </p:sp>
      <p:sp>
        <p:nvSpPr>
          <p:cNvPr id="20" name="Espace réservé du contenu 23"/>
          <p:cNvSpPr>
            <a:spLocks noGrp="1"/>
          </p:cNvSpPr>
          <p:nvPr>
            <p:ph sz="quarter" idx="12"/>
          </p:nvPr>
        </p:nvSpPr>
        <p:spPr>
          <a:xfrm>
            <a:off x="845677" y="1219343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FACC0174-9842-9B7F-4256-2EA114D0D9F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269317" y="6356351"/>
            <a:ext cx="6771216" cy="365125"/>
          </a:xfrm>
        </p:spPr>
        <p:txBody>
          <a:bodyPr/>
          <a:lstStyle>
            <a:lvl1pPr algn="r" defTabSz="91440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141313">
                    <a:tint val="75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ALICE | Title of the Meeting | Date | Speaker </a:t>
            </a:r>
            <a:endParaRPr lang="en-US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FBF72F46-7B32-00EC-5014-CC66A45069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936818" y="6356351"/>
            <a:ext cx="645583" cy="365125"/>
          </a:xfrm>
        </p:spPr>
        <p:txBody>
          <a:bodyPr/>
          <a:lstStyle>
            <a:lvl1pPr defTabSz="914400">
              <a:defRPr sz="1000"/>
            </a:lvl1pPr>
          </a:lstStyle>
          <a:p>
            <a:fld id="{353C88A1-045C-44E2-8253-305D951D1A1A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72497832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845677" y="850258"/>
            <a:ext cx="9615423" cy="612409"/>
          </a:xfrm>
          <a:prstGeom prst="rect">
            <a:avLst/>
          </a:prstGeom>
        </p:spPr>
        <p:txBody>
          <a:bodyPr tIns="0" bIns="0" rtlCol="0" anchor="t">
            <a:normAutofit/>
          </a:bodyPr>
          <a:lstStyle>
            <a:lvl1pPr algn="l">
              <a:defRPr sz="2300" b="1" baseline="0"/>
            </a:lvl1pPr>
          </a:lstStyle>
          <a:p>
            <a:r>
              <a:rPr lang="es-ES"/>
              <a:t>Haga clic para modificar el estilo de título del patrón</a:t>
            </a:r>
            <a:endParaRPr lang="fr-FR" dirty="0"/>
          </a:p>
        </p:txBody>
      </p:sp>
      <p:sp>
        <p:nvSpPr>
          <p:cNvPr id="9" name="Espace réservé du contenu 23"/>
          <p:cNvSpPr>
            <a:spLocks noGrp="1"/>
          </p:cNvSpPr>
          <p:nvPr>
            <p:ph sz="quarter" idx="10"/>
          </p:nvPr>
        </p:nvSpPr>
        <p:spPr>
          <a:xfrm>
            <a:off x="845677" y="1219343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4E22D718-4148-CEFA-402D-E1D9FA6B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9317" y="6356351"/>
            <a:ext cx="6771216" cy="365125"/>
          </a:xfrm>
        </p:spPr>
        <p:txBody>
          <a:bodyPr/>
          <a:lstStyle>
            <a:lvl1pPr algn="r" defTabSz="91440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141313">
                    <a:tint val="75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ALICE | Title of the Meeting | Date | Speaker </a:t>
            </a:r>
            <a:endParaRPr lang="en-US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BC9CBDE-3791-2800-1FA7-E84DDCD4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818" y="6356351"/>
            <a:ext cx="645583" cy="365125"/>
          </a:xfrm>
        </p:spPr>
        <p:txBody>
          <a:bodyPr/>
          <a:lstStyle>
            <a:lvl1pPr defTabSz="914400">
              <a:defRPr sz="1000"/>
            </a:lvl1pPr>
          </a:lstStyle>
          <a:p>
            <a:fld id="{E20FC64D-3356-4E4F-9D63-3DA8460BC694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2134107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solidFill>
            <a:srgbClr val="DE6224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845677" y="850258"/>
            <a:ext cx="9615423" cy="612409"/>
          </a:xfrm>
          <a:prstGeom prst="rect">
            <a:avLst/>
          </a:prstGeom>
        </p:spPr>
        <p:txBody>
          <a:bodyPr tIns="0" bIns="0" rtlCol="0" anchor="t">
            <a:normAutofit/>
          </a:bodyPr>
          <a:lstStyle>
            <a:lvl1pPr algn="l">
              <a:defRPr sz="2300" b="1" baseline="0"/>
            </a:lvl1pPr>
          </a:lstStyle>
          <a:p>
            <a:r>
              <a:rPr lang="es-ES"/>
              <a:t>Haga clic para modificar el estilo de título del patrón</a:t>
            </a:r>
            <a:endParaRPr lang="fr-FR" dirty="0"/>
          </a:p>
        </p:txBody>
      </p:sp>
      <p:sp>
        <p:nvSpPr>
          <p:cNvPr id="12" name="Espace réservé du contenu 23"/>
          <p:cNvSpPr>
            <a:spLocks noGrp="1"/>
          </p:cNvSpPr>
          <p:nvPr>
            <p:ph sz="quarter" idx="10"/>
          </p:nvPr>
        </p:nvSpPr>
        <p:spPr>
          <a:xfrm>
            <a:off x="845677" y="1219343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12FA4D37-A8CB-054A-029E-9EC21D9F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9317" y="6356351"/>
            <a:ext cx="6771216" cy="365125"/>
          </a:xfrm>
        </p:spPr>
        <p:txBody>
          <a:bodyPr/>
          <a:lstStyle>
            <a:lvl1pPr algn="r" defTabSz="91440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141313">
                    <a:tint val="75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ALICE | Title of the Meeting | Date | Speaker </a:t>
            </a:r>
            <a:endParaRPr lang="en-US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AA8C7FC7-861B-BC79-515B-E9F70665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818" y="6356351"/>
            <a:ext cx="645583" cy="365125"/>
          </a:xfrm>
        </p:spPr>
        <p:txBody>
          <a:bodyPr/>
          <a:lstStyle>
            <a:lvl1pPr defTabSz="914400">
              <a:defRPr sz="1000"/>
            </a:lvl1pPr>
          </a:lstStyle>
          <a:p>
            <a:fld id="{2DCC5350-635C-43B4-84A5-130A1DBF9FFB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5058701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7ACC3FA-3208-CE1E-08A7-35552ED8DBF0}"/>
              </a:ext>
            </a:extLst>
          </p:cNvPr>
          <p:cNvSpPr/>
          <p:nvPr/>
        </p:nvSpPr>
        <p:spPr bwMode="white">
          <a:xfrm>
            <a:off x="-12700" y="4572001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E"/>
              </a:solidFill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9B4D80F-432C-303A-9160-8F4E7CC5E288}"/>
              </a:ext>
            </a:extLst>
          </p:cNvPr>
          <p:cNvSpPr/>
          <p:nvPr/>
        </p:nvSpPr>
        <p:spPr>
          <a:xfrm>
            <a:off x="-12699" y="4664075"/>
            <a:ext cx="1951567" cy="712788"/>
          </a:xfrm>
          <a:prstGeom prst="rect">
            <a:avLst/>
          </a:prstGeom>
          <a:solidFill>
            <a:srgbClr val="1D262B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E"/>
              </a:solidFill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1CC28A78-C179-1C18-700F-65EE3614A682}"/>
              </a:ext>
            </a:extLst>
          </p:cNvPr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rgbClr val="CD092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E"/>
              </a:solidFill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109BBA29-2A46-9A73-428E-23D200602A15}"/>
              </a:ext>
            </a:extLst>
          </p:cNvPr>
          <p:cNvSpPr/>
          <p:nvPr/>
        </p:nvSpPr>
        <p:spPr bwMode="white">
          <a:xfrm>
            <a:off x="1930401" y="1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E"/>
              </a:solidFill>
            </a:endParaRP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008AD1B5-AF2A-FCC4-73D7-958A0BC49A65}"/>
              </a:ext>
            </a:extLst>
          </p:cNvPr>
          <p:cNvSpPr txBox="1">
            <a:spLocks/>
          </p:cNvSpPr>
          <p:nvPr userDrawn="1"/>
        </p:nvSpPr>
        <p:spPr>
          <a:xfrm>
            <a:off x="10936818" y="6356351"/>
            <a:ext cx="645583" cy="365125"/>
          </a:xfrm>
          <a:prstGeom prst="rect">
            <a:avLst/>
          </a:prstGeom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B4E47E0-6B69-498C-BED2-FB1AF1DC8EBE}" type="slidenum">
              <a:rPr lang="en-US" altLang="es-MX" sz="1000">
                <a:solidFill>
                  <a:srgbClr val="8A8A8A"/>
                </a:solidFill>
              </a:rPr>
              <a:pPr algn="r" eaLnBrk="1" hangingPunct="1"/>
              <a:t>‹Nº›</a:t>
            </a:fld>
            <a:endParaRPr lang="en-US" altLang="es-MX" sz="1000">
              <a:solidFill>
                <a:srgbClr val="8A8A8A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bg1">
              <a:alpha val="23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A8406D78-BFB9-A526-A3C2-5BA8E8642A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667251"/>
            <a:ext cx="1930400" cy="663575"/>
          </a:xfrm>
        </p:spPr>
        <p:txBody>
          <a:bodyPr/>
          <a:lstStyle>
            <a:lvl1pPr defTabSz="914400">
              <a:defRPr sz="2800"/>
            </a:lvl1pPr>
          </a:lstStyle>
          <a:p>
            <a:fld id="{FDB99D8D-A2AC-4365-91FB-37AB9C31C8CB}" type="slidenum">
              <a:rPr lang="en-US" altLang="es-MX"/>
              <a:pPr/>
              <a:t>‹Nº›</a:t>
            </a:fld>
            <a:endParaRPr lang="en-US" altLang="es-MX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78629687-B692-8182-36E2-DE21E5D53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9317" y="6356351"/>
            <a:ext cx="6771216" cy="365125"/>
          </a:xfrm>
        </p:spPr>
        <p:txBody>
          <a:bodyPr/>
          <a:lstStyle>
            <a:lvl1pPr algn="r" defTabSz="91440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141313">
                    <a:tint val="75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ALICE | Title of the Meeting | Date | Speaker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610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2DA9F2-2C81-4D95-AF7C-BCD32F90BD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0FF746-41E4-4669-BA7C-586BFE51B1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E14D44-CD9E-407B-8A5D-3FCA71EC5B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7500E4F-1626-4437-9989-91FEF84A3742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520866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>
          <a:xfrm>
            <a:off x="845677" y="850258"/>
            <a:ext cx="9615423" cy="612409"/>
          </a:xfrm>
          <a:prstGeom prst="rect">
            <a:avLst/>
          </a:prstGeom>
        </p:spPr>
        <p:txBody>
          <a:bodyPr tIns="0" bIns="0" rtlCol="0" anchor="t">
            <a:normAutofit/>
          </a:bodyPr>
          <a:lstStyle>
            <a:lvl1pPr algn="l">
              <a:defRPr sz="2300" b="1" cap="all" baseline="0"/>
            </a:lvl1pPr>
          </a:lstStyle>
          <a:p>
            <a:r>
              <a:rPr lang="es-ES"/>
              <a:t>Haga clic para modificar el estilo de título del patrón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/>
          </p:nvPr>
        </p:nvSpPr>
        <p:spPr>
          <a:xfrm>
            <a:off x="845677" y="1219343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/>
          </p:nvPr>
        </p:nvSpPr>
        <p:spPr>
          <a:xfrm>
            <a:off x="845677" y="2027238"/>
            <a:ext cx="10392420" cy="4000500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1300" baseline="0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9EFFC955-B6EE-134A-B8D1-42EC55C3732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269317" y="6356351"/>
            <a:ext cx="6771216" cy="365125"/>
          </a:xfrm>
        </p:spPr>
        <p:txBody>
          <a:bodyPr/>
          <a:lstStyle>
            <a:lvl1pPr algn="r" defTabSz="91440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141313">
                    <a:tint val="75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ALICE | Title of the Meeting | Date | Speaker </a:t>
            </a:r>
            <a:endParaRPr lang="en-US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743C9E28-1143-6721-3062-0285211E68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36818" y="6356351"/>
            <a:ext cx="645583" cy="365125"/>
          </a:xfrm>
        </p:spPr>
        <p:txBody>
          <a:bodyPr/>
          <a:lstStyle>
            <a:lvl1pPr defTabSz="914400">
              <a:defRPr sz="1000"/>
            </a:lvl1pPr>
          </a:lstStyle>
          <a:p>
            <a:fld id="{0C78FA47-93E6-4441-AEE7-30B7EDC24EEE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28892913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>
          <a:xfrm>
            <a:off x="845677" y="850258"/>
            <a:ext cx="9615423" cy="612409"/>
          </a:xfrm>
          <a:prstGeom prst="rect">
            <a:avLst/>
          </a:prstGeom>
        </p:spPr>
        <p:txBody>
          <a:bodyPr tIns="0" bIns="0" rtlCol="0" anchor="t">
            <a:normAutofit/>
          </a:bodyPr>
          <a:lstStyle>
            <a:lvl1pPr algn="l">
              <a:defRPr sz="2300" b="1" cap="all" baseline="0"/>
            </a:lvl1pPr>
          </a:lstStyle>
          <a:p>
            <a:r>
              <a:rPr lang="es-ES"/>
              <a:t>Haga clic para modificar el estilo de título del patrón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/>
          </p:nvPr>
        </p:nvSpPr>
        <p:spPr>
          <a:xfrm>
            <a:off x="845677" y="1219343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/>
          </p:nvPr>
        </p:nvSpPr>
        <p:spPr>
          <a:xfrm>
            <a:off x="845677" y="2027238"/>
            <a:ext cx="10392420" cy="4000500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1300" baseline="0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C27599AF-171D-6A23-22AD-11B5816E87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269317" y="6356351"/>
            <a:ext cx="6771216" cy="365125"/>
          </a:xfrm>
        </p:spPr>
        <p:txBody>
          <a:bodyPr/>
          <a:lstStyle>
            <a:lvl1pPr algn="r" defTabSz="91440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141313">
                    <a:tint val="75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ALICE | Title of the Meeting | Date | Speaker </a:t>
            </a:r>
            <a:endParaRPr lang="en-US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77C62FDF-3710-FC2C-2688-C174CE454D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36818" y="6356351"/>
            <a:ext cx="645583" cy="365125"/>
          </a:xfrm>
        </p:spPr>
        <p:txBody>
          <a:bodyPr/>
          <a:lstStyle>
            <a:lvl1pPr defTabSz="914400">
              <a:defRPr sz="1000"/>
            </a:lvl1pPr>
          </a:lstStyle>
          <a:p>
            <a:fld id="{7D4096F2-3B39-4021-82AB-B33969B8282C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9082608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1FFCD-C50F-7C45-9722-7F53FD5391A2}" type="datetime1">
              <a:rPr lang="en-US" smtClean="0"/>
              <a:t>12/16/2022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‹Nº›</a:t>
            </a:fld>
            <a:endParaRPr lang="fr-FR"/>
          </a:p>
        </p:txBody>
      </p:sp>
      <p:sp>
        <p:nvSpPr>
          <p:cNvPr id="7" name="TextBox 6"/>
          <p:cNvSpPr txBox="1"/>
          <p:nvPr userDrawn="1"/>
        </p:nvSpPr>
        <p:spPr>
          <a:xfrm rot="20339058">
            <a:off x="1279689" y="3133414"/>
            <a:ext cx="6947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chemeClr val="bg2">
                    <a:lumMod val="90000"/>
                  </a:schemeClr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4491240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8C9E-ED41-1C41-B51E-1D3A6696AE18}" type="datetime1">
              <a:rPr lang="en-US" smtClean="0"/>
              <a:t>12/16/2022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2563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A62-C578-AB4D-B994-AD2866DB97F3}" type="datetime1">
              <a:rPr lang="en-US" smtClean="0"/>
              <a:t>12/16/2022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930156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0924-AA6C-B94F-8D22-A7E19CC0422C}" type="datetime1">
              <a:rPr lang="en-US" smtClean="0"/>
              <a:t>12/16/2022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98277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9E90-4E83-0246-8379-7E57B24E3114}" type="datetime1">
              <a:rPr lang="en-US" smtClean="0"/>
              <a:t>12/16/2022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52292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EB02-C8EC-E841-B3FB-781B7F991AD3}" type="datetime1">
              <a:rPr lang="en-US" smtClean="0"/>
              <a:t>12/16/2022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1090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ADBEA-28F9-BE4C-9F56-3AAD7118F19F}" type="datetime1">
              <a:rPr lang="en-US" smtClean="0"/>
              <a:t>12/16/2022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9636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0F29-6692-7049-A09A-5242641778D5}" type="datetime1">
              <a:rPr lang="en-US" smtClean="0"/>
              <a:t>12/16/2022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183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5033F15-ABBA-4DB3-8E03-7DE93621E4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BC0D2B4-10BD-4458-ABD9-4DDA493FCA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D1D42BB-94DD-4510-A8E2-D6F6C4B38F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27DBFD0-4BC3-4A47-870F-DDCDA534B1F0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18374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D58D-349A-734B-AAF2-AE21E5E53117}" type="datetime1">
              <a:rPr lang="en-US" smtClean="0"/>
              <a:t>12/16/2022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69892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CD6AC-ADE3-0146-B4FE-5550851B998C}" type="datetime1">
              <a:rPr lang="en-US" smtClean="0"/>
              <a:t>12/16/2022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12628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C831-E96E-3C4D-AD35-5185DC61AD7A}" type="datetime1">
              <a:rPr lang="en-US" smtClean="0"/>
              <a:t>12/16/2022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JPR/AD Upgrade Strategy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43871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066254-E30A-57AB-7421-D9B8BF05C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6F3554-AB68-4A85-B439-90CBB42E8476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490995-75BD-C335-6579-81C6C11C2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998F92-8BAA-A1E5-6749-51E872DA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BD2D94-0740-4B1C-B2D9-ABF04FE3DAED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90236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4B4014-E493-51FF-3D85-4C35401CC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A85A20-0C16-434B-9C4B-02EEF03CA49A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C5088E-2FBB-7C16-7644-E3EACD990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B3B0CE-3B85-5DCD-86DE-418AE3D24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57D5BE-D2B1-4089-A1C7-24A4ACFD371C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85831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4B02B-BAB6-84D1-C499-C82C31617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17E7A7-7838-4D74-8CA1-7F50B5F9A7D3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12540B-64E7-8121-CC66-62B72D082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4F0042-470A-C792-432C-15FB3174E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D7790F-0458-4C7B-8D30-BCD2CCAAB21B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856991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29E5D84-9DCB-FAD3-C81B-1C597BEAA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134807-C238-4D96-8B72-ACF2A2092DB5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E827F6-2984-863C-52B1-9154633B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7DE885-FA86-238F-555E-4B8876B85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88FF19-6EAF-4675-92A6-9E5700350728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802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74E43A8-2E72-7D18-B210-F79578E3B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B4E2CD-DFB5-4582-8C7B-742465F09C1E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AC00865-CC76-5DBE-5239-DBFF1E9F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CE7239E-1108-3E02-AF7F-C78BE3B0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61FF75-B34F-46F3-A7F1-7398D808F776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149283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6A539D-291A-6185-CA72-DBD22B2DA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E3D824-AE1F-4839-8CAA-F2088461B37C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60AFE7-96DF-27E2-B50A-3A485A327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8029E7-720A-4CBC-E409-88CFEB5D6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2D66C5-00D7-4794-B435-8FFEFDFBD829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528999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B97CEC7-557D-F820-E2C2-9F6E457B5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7C1340-F684-4578-9F64-99C64BF5E4BC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172AE2-EC3D-7134-6DE8-EA3275E22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E0684C-452C-42D5-5FF5-E038AD19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7A8B6D-5C20-4D24-BAEB-6E1AD0789F22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8655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4359C2-81FF-468D-9BD7-542D2852B5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4F64EF-734F-4EA6-946A-369280CF4A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0BE4733-A121-4526-AD1A-1B1BE66EED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F744EE6-94F8-471D-B9D8-046F1601AB7F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785702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8FB4F2-E8B1-96C0-37F0-9A9129D0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A753448-80EE-4631-B456-2B9F87955ABD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3B9AD8-EDF9-9FCB-3BBD-7473D9B42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0EE9DE-6D54-09CC-12E6-400B5E44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E8D0C0-93B8-4E4F-A7EB-1D09884B4ABC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90369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MX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7C9232-360D-F6D1-05E1-9E3C0886C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144231-2ABB-4DD1-9970-5466A305FD12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D76519-6700-C3B7-4FDF-08DEFB028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FE5B4B-E3B6-463F-39AA-54038D05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39938C-B8B3-4586-B956-65E2D2B2D278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24787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65CCC0-73DB-A8C3-F2EF-9EC3F2503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563C981-356D-45DB-A4AF-B069476588D5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18411A-D434-FCE6-ECB8-8253EBCC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4AA90E-41B8-3A4F-58E0-850A92FA6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5F6B29-76FD-46C8-97EE-D3D157276BF0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794892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E58A0E-CA4C-9F01-AB71-0BD9ECA26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64C928-CF94-45DB-9316-ED830A111DFF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9D79FB-6469-FC2B-F14E-8D190FB1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A902EE-5EBB-4DF0-38B5-12B731BE3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99A243-6C20-451A-A4EB-54BE711E66F9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109199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924D-11D8-F746-8001-B36538392FFF}" type="datetime1">
              <a:rPr lang="es-MX" smtClean="0"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ED2AF-561F-D04F-A8F0-C421CFA33B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648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13A50-DE91-EC47-9C80-191430694FE0}" type="datetime1">
              <a:rPr lang="es-MX" smtClean="0"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ED2AF-561F-D04F-A8F0-C421CFA33B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6338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D871-6BE1-9F4E-A786-761962656E7F}" type="datetime1">
              <a:rPr lang="es-MX" smtClean="0"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ED2AF-561F-D04F-A8F0-C421CFA33B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880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A36F9-4E43-9C4E-9992-C5619FDC7D1D}" type="datetime1">
              <a:rPr lang="es-MX" smtClean="0"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ED2AF-561F-D04F-A8F0-C421CFA33B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221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4B304-549E-9D4A-B8F9-8DD093E34C51}" type="datetime1">
              <a:rPr lang="es-MX" smtClean="0"/>
              <a:t>16/12/2022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ED2AF-561F-D04F-A8F0-C421CFA33B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2750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54DF1-85DD-ED48-8E7A-9FF429EBFF96}" type="datetime1">
              <a:rPr lang="es-MX" smtClean="0"/>
              <a:t>16/12/2022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ED2AF-561F-D04F-A8F0-C421CFA33B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03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5BD4DF-92B8-470F-888C-6A288DF06F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0B81B69-2AD1-4D07-9466-8D5EA67734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6901DFA-DD0A-4462-9044-6E3B4C03F0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CFE716D-A6B3-4B8A-9B64-6E90C90BBFCA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887527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29D3-9324-2642-8103-6B59A45ADCF5}" type="datetime1">
              <a:rPr lang="es-MX" smtClean="0"/>
              <a:t>16/12/2022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ED2AF-561F-D04F-A8F0-C421CFA33B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5918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45B2B-EB63-1447-816A-579174FFD21D}" type="datetime1">
              <a:rPr lang="es-MX" smtClean="0"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ED2AF-561F-D04F-A8F0-C421CFA33B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7524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57B2-E14E-9F4E-8340-F8ACD714CF60}" type="datetime1">
              <a:rPr lang="es-MX" smtClean="0"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ED2AF-561F-D04F-A8F0-C421CFA33B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8904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9237-0772-6F46-BD69-54DF6D8E6302}" type="datetime1">
              <a:rPr lang="es-MX" smtClean="0"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ED2AF-561F-D04F-A8F0-C421CFA33B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9392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8CDEA-E825-6348-8F43-984EDCD6D9F1}" type="datetime1">
              <a:rPr lang="es-MX" smtClean="0"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ED2AF-561F-D04F-A8F0-C421CFA33B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41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FC6388-7E94-4FF6-BC3B-906C4D7373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4DD05-62B6-4D3D-A1BC-2E31910D50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3BD51D-3DEA-4BC1-9B0A-0B92BFD88D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CC7DD09-46C6-4099-80D7-E7AEF2F9CA60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1423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652B64-ED22-4E70-81F4-64BFE80E5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DFBC02-D960-4F58-A6C1-15096C569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89B61A-71F9-44BB-8379-F012F993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16/12/2022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673A89-0A9D-4DD4-8DEA-B611390C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F51722-7434-4748-A5E5-AB1111B41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1439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10C09-1D38-4825-8695-BA2EC17EF0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3709C9-7DF4-4D85-B329-C68FA1AA04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FA77AE-4674-44B6-B0E1-00AB012669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CA5EFC8-D6EA-4076-83BA-52B88486C759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6973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900F68-FF97-4475-98B0-622D9D7012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96F9A9-8066-4D5F-84AD-8271338227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77BD95-F62D-4F13-8946-5085B5FD3A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37B8118-D6B1-48BF-AFA4-EDF2F83CDBA8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5936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36642D-D022-4784-BD8D-F44C6256F7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3C2184-6E56-406D-9A30-81F7DE9FD7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3821E5-32D8-4F78-BDA8-E75F728614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153706-88C7-4DC9-AA10-04E397F6FE97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3920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ABB332-469B-409D-9FAF-3AF8D2B7C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7F3E68-9C62-4B3F-8A97-FF0A3FCB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893A85-FD05-4F56-8DBE-82D2357C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2F02853-6AAE-4F13-9E62-02868992DA32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804852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32ED99-71EC-4E6B-8C5F-44C11FAB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441D47-3F5A-4B51-8390-55B2FB3F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A51D80-46C1-4191-8201-81B517F3D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DA0AE67-E168-4C48-AE30-047DBC2F81B2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231495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7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B699E2-0775-42AF-83CE-DC225A22F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9F65A7-3F9F-4396-ABD4-389BA4B71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EFC0A8-9765-4FF3-AEFB-660ACAD0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40AD10F-293B-4D29-9982-5CFEB0420055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549010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FF4F1C2-835E-4A26-91BF-833F2EF7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98C208-8637-41B7-9FA0-C5DE8F800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A05261-3819-48EA-986A-6F59B7B06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EBFC361-03B3-44AB-8380-6EC7805A14B7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504405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EDAF841-4980-4017-B9C2-567EE3B8C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C7AAF1C-3899-4CE0-9194-75D2B643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85B6163-BD45-430A-9E62-58219AD8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AAF86AC-A546-4C9D-8C13-F63196C80BFA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069836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13D84C3-DF56-49A0-A7F4-BAEC6DE4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62C5FDF-54EB-42B5-A329-BAEE38E7E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A6366F-64E5-4731-9C22-E854BE339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64ACD66-DA09-45AC-A423-45DB34FF8C6A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9653478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273539-137B-40EB-86EA-5D116B5FB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D6E4309-96E2-43B9-9AC2-558131F0F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C95EDE6-2308-4FA8-BC41-67E1B380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586049F-8683-4302-949E-442A743A3989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05140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E3ECCA-5A5E-4502-9BC5-D84784FC2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4B00CC-221D-45E3-A844-97F1AD0EE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E0FC0D-5AA4-4440-9660-CEE072F33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16/12/2022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C2C32D-54FB-4F7C-9ED7-AA83D7D2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307122-FCC3-4DC2-A75E-F892EDF6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0833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25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25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79C7A2-4AB9-4CB6-B3BD-36F3908A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D013C7-FDA5-489B-9312-EFAAB9D5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EDBFFD-8BE2-4F8A-BFFE-014E15F42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32D9CDC-BFDD-4E94-9CEC-CF21C4D0A4F4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203384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25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25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1D6A74-6E12-47BE-94C4-6BF9446E2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66A661-6C1C-4FD9-9B67-7F4F5379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3606E4-4663-4F16-9B67-3560660F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97EC4FD-A7F8-4282-B5E3-AF4054B678B9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489702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162F0B-781E-4808-BBDA-8CD9B95C0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237D50-8CD4-4361-87D0-F5ACF6461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500CBA-4F4A-44CB-B940-E7D245719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0E94523-3F30-4271-AD25-C9E5A3FD8DA1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499564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E4CD18-0300-4518-99A7-D16C16139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DBA184-88E4-465D-9638-9B005798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BD5ACF-C764-4C03-A2BE-ACB71FCA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4CDE495-0525-4890-A210-2B26606E4DD0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218787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49D12919-766E-4707-B597-81E6597C1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827ABA86-4A26-45D2-99DC-737A0485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C5031E24-DC81-46A6-AAC7-ACEDE852C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1979CFC-B3B3-4943-AE0F-EEC3437BD769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961892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92A1CC-9D6F-451F-9826-D9596DE6E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BD249DC-6695-4FE6-A048-06444A88B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70EED54-266B-4528-8A98-FE010BF1B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8A739B7-4FFF-4D8D-A050-BE620D737FB6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275324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DE86AD-48B2-4A0D-9496-5D4AF0F32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62F6-6065-4B7F-9878-88BAAF64D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347B6D-1759-4023-89F1-1640A17A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6E1BE827-057D-42B6-8770-8412151B9C76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165688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83C445-4B9D-4256-A23F-D62C7512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B5E4E2-2E8B-43E9-9E0B-3D9A3032E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08B32A-836D-4079-87A8-4E787148A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8AC49667-B6A0-4F4C-8281-A269996B90B5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201209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93AD6-FBE4-4698-8261-536702664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4988A1-A7E4-413E-9B69-E3DABAE9B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09C6E-AFDC-480B-942F-D4315961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33D45272-18BF-498A-A0BF-901118F6A634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779709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25B218-2832-414D-BE88-F21FB634F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F9DBDC-45D2-4C7E-9540-5324D6C53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1B6AAB-74FA-49B6-9C89-CB9F42F03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582D175E-69D7-4E50-81AA-14BB81176F19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83589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5C590-3B4D-4ED8-90C3-AD6FA8EA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AD56BE-8CFA-4ADD-B1D6-7CD722E1D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29E5B3-4FB5-40BA-B74A-42E71B2D5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0E960D-50AC-4263-BBE0-001C936D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16/12/2022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7D4B7B-43BA-42EB-BA0C-495D97C9F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53EA7D-C1E7-459D-8E9A-F9CE3FB7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03676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C02184-B41A-436E-8384-A1B4007E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80A3903-A9A1-4FD1-946A-707767CEF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C323312-648D-4FCE-A904-12AB9ACA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D4908298-BAFA-48E2-8EA8-BF05FBC966A4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4860931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988EA0-3811-431E-B274-34A0D74FC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2EDD9D9-E2FB-4D0F-B34B-9F00BBE8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8755A0-BE0F-4DCF-B994-1EEAD5040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45966BED-F660-464C-B14F-CDA6704BEB05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246808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F7A9A8D-94A4-496B-BABC-3473E036D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ADC87F5-998E-47F9-93A5-DA7DD0B9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1EE8A-EBAA-4F0A-919E-CED8A691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75BEA440-A896-460B-AD82-172680328B96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18548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FDA091-864D-41F1-8848-146DBA8D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98B8E1-00C0-49B1-8BBC-0E4B9A245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3573C2-1EB3-4EC8-BEA3-31E5C395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541EE8AF-BA8B-40A1-B376-59DA77701698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901725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009BF2-BDF0-47A3-B16E-2825CA082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5EE612-AD1D-41F9-8AED-ACA7DC3A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C1849A-335E-4A3B-A822-6AC990C9C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C5F93590-459A-4A05-826D-81D5FE612697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6901345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F347EB-AEE8-4316-A8E8-A4CF50D72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1E69E0-D073-46F6-B849-4E274D6D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B83424-B56C-4D1D-877A-5D1D368AE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79CC56C0-8E0C-4AED-BD90-D166914609C8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20178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66E15E-9A31-4C28-866C-B6F6A36BF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14117B-C36F-448B-A64A-4645522B3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2239A3-EDC9-47E7-98DD-82330E1D6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B6F9B7C1-E242-408D-B63F-EB1421685742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2108386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67625B-94C8-4497-868F-6CE598622E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1F9C82-9CAD-473C-A190-C5EDD22EA4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43B941-BF8E-4A25-B345-5BB8D0CD26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C0B6D-404A-4D09-AB64-5158792182F2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013844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F59A5F-ED8F-4191-8083-C5E13A9D5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F13B8A-ECA2-4565-A48E-39B44F6027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16DBC3-E426-4C0B-BF18-F2EF33856B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9139E-9BCD-4267-810E-102B641B4886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5649802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333CD7-944D-4DF3-A6F7-17E35F180B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5569C8-AB8E-4070-8538-2C89F2ACFF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FA90DB-3A77-4E57-92D5-1251ADF26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D7EAE-6AAB-4D1C-AB50-FB114EB5DCA3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090759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7FFCD2-B3AE-44AA-8E6D-943F4621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F03865-A522-4767-A29C-A6EBC0CFA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6CF7C21-A49D-4295-B088-B5712B6F6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E66488-C452-4D61-A4C3-791AFC24DA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6B255DC-CABC-4F4F-A77E-2EF1217C0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29EB6F5-154C-4338-BC0F-444E3630B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16/12/2022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6A3213D-30FA-47DD-9C3E-6A5288631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FB46238-1B98-466A-B810-FED3FDB4B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13182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29EEDE-4AA7-49BC-8055-85A3F4129B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A16EAA-5DDE-48E1-8E1D-105D0F8257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63ED1A-29B8-45E7-A49F-A8E09F1582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349D8-42CC-46FF-ABAB-7DD693215FCA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9450807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EB15E7-B778-4984-96A6-7803A60519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DE86464-D293-4706-9514-B3AE31AF2C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DFE5A95-83D6-495B-9698-20A937B74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0849D-C206-41C1-800C-97DD304ADCA7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794194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016BB1-F654-4177-BB11-2154A9EDDC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C8BC50-9FB5-4371-B9E7-BE0A17635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EF56A47-67A2-4CEB-9692-55422CA5DE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E14EF-0EF9-4BB4-983D-2B8FA4AF5744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40219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E40D380-DA0B-4768-A2F2-5F950CFB2D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5645D25-EB9F-46E0-B48F-67813BCA53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57ED2D-42A5-4D28-B27B-7038A81ECB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5F981-B06B-4D2D-B4B8-47128F13BE45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0430437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E919A0-812E-4065-B588-7E602B856F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724C93-1889-4DD0-A285-83342D77F5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97600-3BA6-41F3-AB3F-575E8C0DCC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91300-82EC-4428-A643-681F9B7A8770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2165538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E21EA6-C406-493A-B33B-A4A6EB7C11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B4A9CA-9D39-41CC-AC4B-38A218DC06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C4F921-1897-4356-8963-F21C2BE797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C881B-2600-4F6F-A5A6-B958069B7BBC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259039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DDCB8B-1645-4641-ACC1-1F4A4CD515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CABEF4-48AD-4659-96B3-54A4198E4E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33FC19-D60B-412D-BD3E-A04E540402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FAF46-1D86-4745-937B-8C37B66FD1C8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5916415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71132C-6A78-4726-A847-4B3B3E1599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949D9E-105A-4164-BBE8-4F2A572CC2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B58496-086B-40A4-890C-455DC88BE4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6763E-9A51-4D1A-985F-8A2A14636CCD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1161025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31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81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36C333-FDA0-4729-B0AB-D47E5512F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D6F662A-1B16-4005-B031-744821118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16/12/2022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8E9F3B0-DAE5-40B1-B580-4335786A1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68777AE-C9A5-4404-AE92-C3AF815C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72095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477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774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825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398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365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652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528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465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044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995ABAD-2BC6-4795-A828-C5AE2CD716E8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E115E9-8CB8-4A22-B845-F8C790EA1D0D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44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09664B8-7E03-4FFF-AAD1-94BE964B3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16/12/2022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F52F91F-10BF-4AF1-9264-C77270E0E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11CE25F-AA19-4E72-BBBA-ABA1DF25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6451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D39971-C8DE-4689-9F70-913CD3EFC555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6C067A-D4E9-4DD1-A40E-048C408BC382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01823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E7A9D3-DF67-4C60-AF9D-AF4615D213AA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9D57EE-16F4-4ADA-A35D-55DBD7906388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4079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9EE85A-5431-4D68-A9AA-C1EDACD007B1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200E77-6952-4F44-84CC-6BF31F7F118C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2703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8CF7B5-C8F3-4D10-8692-3D4350C1932D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01F36D-3A13-4633-B7F3-CFC5C41B6C1A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53159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68DEA9-4585-4629-9A24-1B191A7D25FE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2B6D0E-69DF-4C29-9D03-DD911508FAD8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59596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3751A4-272C-44B1-BCBC-22CF2CA59AF9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CB2DF3-6063-4C0A-B2BB-E912065BA57F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1403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EF866C-0EDC-40C1-BFC5-5027D9CCB9DA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22AA5D-0D2E-4515-80C2-CD765808A562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43740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2E1D5D-15D5-4693-9F93-4D76EA5AEA4B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F3DE79-50C6-4AC2-9C07-751BBB164EA2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24308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24AF7B-68AE-4C8A-A6F3-D15C36CDABDA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E69431-6743-443C-9C92-18B9386FB520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58689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D821C5-F4D6-4E11-AD62-487827A77613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6A1B83D-B42E-4941-B609-E9CC698D0F74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443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8EE43-C229-4CDE-9F8D-6CD097AC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68CCE2-137A-4DE0-B960-21371AF48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645FD4-0A64-4BC6-9A1D-18AFB3123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80227F-662E-44CD-81C1-276038B17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16/12/2022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E55D11-3F70-43FB-BCBA-4F59CE9DF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923F38-60CB-45EB-A591-B7F63B957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82813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>
          <a:xfrm>
            <a:off x="795157" y="3188772"/>
            <a:ext cx="10972800" cy="1143000"/>
          </a:xfrm>
        </p:spPr>
        <p:txBody>
          <a:bodyPr>
            <a:normAutofit/>
          </a:bodyPr>
          <a:lstStyle>
            <a:lvl1pPr algn="l">
              <a:defRPr sz="3500" b="1"/>
            </a:lvl1pPr>
          </a:lstStyle>
          <a:p>
            <a:r>
              <a:rPr lang="fr-CH" dirty="0"/>
              <a:t>YOUR TITLE</a:t>
            </a:r>
            <a:br>
              <a:rPr lang="fr-CH" dirty="0"/>
            </a:br>
            <a:r>
              <a:rPr lang="fr-CH" dirty="0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29861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845677" y="850258"/>
            <a:ext cx="9615423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845677" y="1219343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845677" y="2027238"/>
            <a:ext cx="10392420" cy="4000500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1300" baseline="0"/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269976" y="6356351"/>
            <a:ext cx="6770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srgbClr val="141313">
                    <a:tint val="75000"/>
                  </a:srgbClr>
                </a:solidFill>
              </a:rPr>
              <a:t>ALICE | Title of the meeting | Date | Speaker </a:t>
            </a:r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36557" y="6356351"/>
            <a:ext cx="645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srgbClr val="141313">
                    <a:tint val="7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66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269976" y="6356351"/>
            <a:ext cx="6770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srgbClr val="141313">
                    <a:tint val="75000"/>
                  </a:srgbClr>
                </a:solidFill>
              </a:rPr>
              <a:t>ALICE | Title of the meeting | Date | Speaker </a:t>
            </a:r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36557" y="6356351"/>
            <a:ext cx="645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srgbClr val="141313">
                    <a:tint val="7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9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845677" y="850258"/>
            <a:ext cx="9615423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10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845677" y="1219343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8501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269976" y="6356351"/>
            <a:ext cx="6770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srgbClr val="141313">
                    <a:tint val="75000"/>
                  </a:srgbClr>
                </a:solidFill>
              </a:rPr>
              <a:t>ALICE | Title of the meeting | Date | Speaker </a:t>
            </a:r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36557" y="6356351"/>
            <a:ext cx="645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srgbClr val="141313">
                    <a:tint val="7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10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845677" y="850258"/>
            <a:ext cx="9615423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11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845677" y="1219343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80404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rgbClr val="DE622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rgbClr val="1D262B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4269976" y="6356351"/>
            <a:ext cx="6770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srgbClr val="141313">
                    <a:tint val="75000"/>
                  </a:srgbClr>
                </a:solidFill>
              </a:rPr>
              <a:t>ALICE | Title of the meeting | Date | Speaker </a:t>
            </a:r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18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10936557" y="6356351"/>
            <a:ext cx="645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srgbClr val="141313">
                    <a:tint val="7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19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845677" y="850258"/>
            <a:ext cx="9615423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20" name="Espace réservé du contenu 23"/>
          <p:cNvSpPr>
            <a:spLocks noGrp="1"/>
          </p:cNvSpPr>
          <p:nvPr>
            <p:ph sz="quarter" idx="12" hasCustomPrompt="1"/>
          </p:nvPr>
        </p:nvSpPr>
        <p:spPr>
          <a:xfrm>
            <a:off x="845677" y="1219343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08434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269976" y="6356351"/>
            <a:ext cx="6770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srgbClr val="141313">
                    <a:tint val="75000"/>
                  </a:srgbClr>
                </a:solidFill>
              </a:rPr>
              <a:t>ALICE | Title of the meeting | Date | Speaker </a:t>
            </a:r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36557" y="6356351"/>
            <a:ext cx="645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srgbClr val="141313">
                    <a:tint val="7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845677" y="850258"/>
            <a:ext cx="9615423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9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845677" y="1219343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6211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269976" y="6356351"/>
            <a:ext cx="6770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srgbClr val="141313">
                    <a:tint val="75000"/>
                  </a:srgbClr>
                </a:solidFill>
              </a:rPr>
              <a:t>ALICE | Title of the meeting | Date | Speaker </a:t>
            </a:r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36557" y="6356351"/>
            <a:ext cx="645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srgbClr val="141313">
                    <a:tint val="7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15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845677" y="850258"/>
            <a:ext cx="9615423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16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845677" y="1219343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2484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solidFill>
            <a:srgbClr val="DE6224"/>
          </a:solidFill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269976" y="6356351"/>
            <a:ext cx="6770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srgbClr val="141313">
                    <a:tint val="75000"/>
                  </a:srgbClr>
                </a:solidFill>
              </a:rPr>
              <a:t>ALICE | Title of the meeting | Date | Speaker </a:t>
            </a:r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36557" y="6356351"/>
            <a:ext cx="645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srgbClr val="141313">
                    <a:tint val="7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845677" y="850258"/>
            <a:ext cx="9615423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/>
              <a:t>YOUR TITLE HERE</a:t>
            </a:r>
            <a:endParaRPr lang="fr-FR" dirty="0"/>
          </a:p>
        </p:txBody>
      </p:sp>
      <p:sp>
        <p:nvSpPr>
          <p:cNvPr id="12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845677" y="1219343"/>
            <a:ext cx="9615379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/>
              <a:t>YOUR SUBTITLE HERE IF NEEDED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51364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800">
              <a:solidFill>
                <a:srgbClr val="FFFFF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rgbClr val="1D262B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800">
              <a:solidFill>
                <a:srgbClr val="FFFFF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rgbClr val="CD092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800">
              <a:solidFill>
                <a:srgbClr val="FFFFF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800">
              <a:solidFill>
                <a:srgbClr val="FFFFFE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BD128DC-4C32-8040-A80D-BA434B5EC5BD}" type="slidenum">
              <a:rPr lang="en-US" smtClean="0">
                <a:solidFill>
                  <a:srgbClr val="141313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bg1">
              <a:alpha val="23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269976" y="6356351"/>
            <a:ext cx="6770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srgbClr val="141313">
                    <a:tint val="75000"/>
                  </a:srgbClr>
                </a:solidFill>
              </a:rPr>
              <a:t>ALICE | Title of the meeting | Date | Speaker </a:t>
            </a:r>
            <a:endParaRPr lang="en-US" dirty="0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16" name="Espace réservé du numéro de diapositive 5"/>
          <p:cNvSpPr txBox="1">
            <a:spLocks/>
          </p:cNvSpPr>
          <p:nvPr userDrawn="1"/>
        </p:nvSpPr>
        <p:spPr>
          <a:xfrm>
            <a:off x="10936557" y="6356351"/>
            <a:ext cx="645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66355A-084C-D24E-9AD2-7E4FC41EA627}" type="slidenum">
              <a:rPr lang="en-US" sz="1000" smtClean="0">
                <a:solidFill>
                  <a:srgbClr val="141313">
                    <a:tint val="75000"/>
                  </a:srgbClr>
                </a:solidFill>
              </a:rPr>
              <a:pPr/>
              <a:t>‹Nº›</a:t>
            </a:fld>
            <a:endParaRPr lang="en-US" sz="1000" dirty="0">
              <a:solidFill>
                <a:srgbClr val="14131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638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s-MX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s-MX">
                <a:solidFill>
                  <a:srgbClr val="141313">
                    <a:tint val="75000"/>
                  </a:srgbClr>
                </a:solidFill>
              </a:rPr>
              <a:t>ALICE | Title of the meeting | Date | Speaker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E1DE547-77CF-449D-B893-F8DF20BDDEF0}" type="slidenum">
              <a:rPr lang="es-MX">
                <a:solidFill>
                  <a:srgbClr val="141313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s-MX">
              <a:solidFill>
                <a:srgbClr val="14131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68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4165C6-2C2B-4AAF-9C0C-820982697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33669F9-4CB4-4BDD-A1D4-CD22493F0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2D81FC-4DD6-466D-8BB1-885C3E41A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BF2681-1AF4-4B5D-B68F-0313466E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F934-D5BB-485A-AAF0-C30E463D441C}" type="datetimeFigureOut">
              <a:rPr lang="es-MX" smtClean="0"/>
              <a:t>16/12/2022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C6CA6D-7539-4C9F-84DC-0E831189F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97E1C5-B078-4DD6-87AB-9202B8AF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959D-FEF9-4AB0-8791-A70534C47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71553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41313">
                    <a:tint val="75000"/>
                  </a:srgbClr>
                </a:solidFill>
              </a:rPr>
              <a:t>ALICE | Title of the meeting | Date | 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BD128DC-4C32-8040-A80D-BA434B5EC5B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808236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2D822B-27F8-D8C3-A907-1B53FCDF29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BBA0D2-F52E-5BF2-547F-563DAB8CC5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1E7EC8-764B-35AD-B6C6-E1721BF55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24C15-C672-4DB6-8FF7-99FF4941314B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2761024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F617FE-60AA-CAD2-E17B-6BD1377859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8E5EB8-D7BF-5148-7278-DB05C22C0E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251552-C5D4-82FA-E79A-69490B0521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9BD022-B286-4E2E-9B84-ADD5CD6D2520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2679471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7A4E05-355C-2863-1487-D36CEAC8C3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006625-780F-82AD-57DA-A5FA2924DB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ECE859-EE9B-4FF0-FECF-8ABF82375D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6C08B-5EF9-4E93-8474-989183683694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2319515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965966-FD56-1595-35F5-E627E89B6C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032AB5-A628-5286-0EB5-1D490DC1B0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E40D4B-531C-8F6E-76B8-6E2684A37A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226F39-535D-45DA-A1AC-4F7BFCD854BB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913903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84099FB-C8D6-3948-2806-D500619EF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AB9A247-61DD-30A2-2CC3-6E35EC21FF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67BB240-47AA-F22A-A164-8A9248195A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9F94C5-6E87-4F4E-A6F1-835D7DDCCECA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5020675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E33FB66-5032-C1A5-2E06-AF0158A8B2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23587A-B775-B2D4-A07B-0611C32E08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D7B2D4-92CA-7045-0CC6-4F48CB11AF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0C5D0C-2812-4207-B7CD-7031B6ACD6E6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8617479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279BC3-3B2D-1327-FFEE-DDA3856E3A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64EE912-D971-7224-8210-263C2A1360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0FA9FED-6A7B-73B5-6732-B7FB599B67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56E00-1B69-4F5B-83F5-7F74A7C64232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21886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D07574-3250-30A4-A691-1461C1DA1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6118A0-33E7-B2B2-6C31-EB3A39A180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2CF50A-88B5-79AD-A080-D7C92590D4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8211C0-8AB7-4E32-BF72-1D3DDB578BCE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935238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6783EF-B46F-03F0-9F45-9B5704C1BD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B15B57-876E-F89B-6666-DEFB9EA2EE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356B23-82F8-03B1-AC44-330A3DED8C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6C435-5961-47C5-9828-8CEC95E94A85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097395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2BD04E8-2EA1-4655-B865-2584726B1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4D2E15-767B-4D45-A53B-B4089C09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BC8E01-F36A-47E4-A724-11E4D677F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AF934-D5BB-485A-AAF0-C30E463D441C}" type="datetimeFigureOut">
              <a:rPr lang="es-MX" smtClean="0"/>
              <a:t>16/12/2022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1CF53C-6D6F-473D-9530-C3375D885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30CD6-7AEC-407A-BD00-E5BBE579E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E959D-FEF9-4AB0-8791-A70534C47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9757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873B888-A89A-4095-0929-2300B4404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891B354-92D4-C930-C6DC-86AA6D5C3B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C35FB03-469B-9D92-FA22-434999E0DFB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17FA03B-E96D-3096-AD6C-6F35AB3212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9A89DC1-C26D-7F0A-9685-8D28CFEA306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11DA4D09-6830-43DF-94EC-8E7795CFBB9A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46997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D631117-EC6E-BF39-2DBD-FB442EF9F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39A087A-D1F2-A496-C79F-1F990F121B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303CD1F-3AA7-B4F6-ED4A-2591B76D5C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24B7C99-E2CD-343F-4E33-211431CE26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E6DC8B6-03C3-8DE3-CF66-EFD8CA6479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A97C050C-8ECF-43EC-854E-0DDFB324F51E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31505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C7682AF-60A8-E9C7-AC6B-FE71E9090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5E6471A-67C2-2361-9D96-BD127F1C82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6616D1E-FE06-3658-3C2B-7AC99D63DB9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3B0DB6C-F2EE-0D56-FEE3-0D13F02CDB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22BB9D-3FD6-A70B-15D9-1C6FBE4A89E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9828DAFC-D20E-42DE-996F-9DA09A9661AB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65603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u titre 1">
            <a:extLst>
              <a:ext uri="{FF2B5EF4-FFF2-40B4-BE49-F238E27FC236}">
                <a16:creationId xmlns:a16="http://schemas.microsoft.com/office/drawing/2014/main" id="{151CE6F6-65F3-3FC1-73BE-59983DB5726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es-MX"/>
              <a:t>Cliquez et modifiez le titre</a:t>
            </a:r>
            <a:endParaRPr lang="fr-FR" altLang="es-MX"/>
          </a:p>
        </p:txBody>
      </p:sp>
      <p:sp>
        <p:nvSpPr>
          <p:cNvPr id="7171" name="Espace réservé du texte 2">
            <a:extLst>
              <a:ext uri="{FF2B5EF4-FFF2-40B4-BE49-F238E27FC236}">
                <a16:creationId xmlns:a16="http://schemas.microsoft.com/office/drawing/2014/main" id="{EC2017BA-EFE5-9B4D-C6B5-D17539E8C8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es-MX"/>
              <a:t>Cliquez pour modifier les styles du texte du masque</a:t>
            </a:r>
          </a:p>
          <a:p>
            <a:pPr lvl="1"/>
            <a:r>
              <a:rPr lang="fr-CH" altLang="es-MX"/>
              <a:t>Deuxième niveau</a:t>
            </a:r>
          </a:p>
          <a:p>
            <a:pPr lvl="2"/>
            <a:r>
              <a:rPr lang="fr-CH" altLang="es-MX"/>
              <a:t>Troisième niveau</a:t>
            </a:r>
          </a:p>
          <a:p>
            <a:pPr lvl="3"/>
            <a:r>
              <a:rPr lang="fr-CH" altLang="es-MX"/>
              <a:t>Quatrième niveau</a:t>
            </a:r>
          </a:p>
          <a:p>
            <a:pPr lvl="4"/>
            <a:r>
              <a:rPr lang="fr-CH" altLang="es-MX"/>
              <a:t>Cinquième niveau</a:t>
            </a:r>
            <a:endParaRPr lang="fr-FR" altLang="es-MX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8199FF-0657-576B-0A2E-21B4BF9CE1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41313">
                    <a:tint val="75000"/>
                  </a:srgbClr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6480B9-5CDB-0FED-0BD0-12600838B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41313">
                    <a:tint val="75000"/>
                  </a:srgbClr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ALICE | Title of the Meeting | Date | Speaker 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6A1785-5348-C1A0-F338-C217815DC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A8A8A"/>
                </a:solidFill>
              </a:defRPr>
            </a:lvl1pPr>
          </a:lstStyle>
          <a:p>
            <a:fld id="{E04F4FF0-695A-4BB4-BDE8-D28D22BF89BC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411832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3" r:id="rId7"/>
    <p:sldLayoutId id="2147483884" r:id="rId8"/>
    <p:sldLayoutId id="2147483885" r:id="rId9"/>
    <p:sldLayoutId id="2147483886" r:id="rId10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9C2CF-E981-6442-8D46-AB420A839F5C}" type="datetime1">
              <a:rPr lang="en-US" smtClean="0"/>
              <a:t>12/16/2022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JPR/AD Upgrade Strategy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00576-2BA4-4244-BA8C-76275C2266E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1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título 1">
            <a:extLst>
              <a:ext uri="{FF2B5EF4-FFF2-40B4-BE49-F238E27FC236}">
                <a16:creationId xmlns:a16="http://schemas.microsoft.com/office/drawing/2014/main" id="{DD1B7F3C-C61F-94A2-593A-59429BABCDE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  <a:endParaRPr lang="es-MX" altLang="es-MX"/>
          </a:p>
        </p:txBody>
      </p:sp>
      <p:sp>
        <p:nvSpPr>
          <p:cNvPr id="22531" name="Marcador de texto 2">
            <a:extLst>
              <a:ext uri="{FF2B5EF4-FFF2-40B4-BE49-F238E27FC236}">
                <a16:creationId xmlns:a16="http://schemas.microsoft.com/office/drawing/2014/main" id="{E1D2F9DD-6D55-AA6B-FD2F-542C4DD17A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  <a:endParaRPr lang="es-MX" alt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0D3895-E5A3-999C-0641-97A1089D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358CB91-E141-4C11-8B54-A2011203022B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FB02C2-4069-7984-B6E7-EBB0F3011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001F50-A2FB-DABD-FEAC-AF24D24F3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33F139EC-96AD-438E-806D-94753004330C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480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616D8-E642-EC47-B43E-B7BB8595BCD5}" type="datetime1">
              <a:rPr lang="es-MX" smtClean="0"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ED2AF-561F-D04F-A8F0-C421CFA33B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5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169FD6B8-6DE3-4AD1-B00B-3C0C5A082C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866691C-5F04-4D5E-80AF-F30AD4660F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9DD4BB5-CD50-4A0C-B485-F42D0FAB8D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97C27E1-DAE0-4702-9BDA-D3CE514CCB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A7A58EF-62BE-4456-A3C3-771E9CC61E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1EB560B8-E4D2-4AAC-B5B3-DAE94246FD76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8532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5262BC0-64B1-4AD1-8980-10E1E8B128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3B39963-3A39-4761-A5E7-77F7517BB3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CA88623-219F-4B9D-A18C-027B312F577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BFF41AA-F1F1-47C1-980C-784B0EB159F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4FF5B3B-BD3C-4003-A5D9-5B85EDA7826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CE819DC7-5648-4149-85F9-D17BD2C34DFB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8031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1AB1568-67E4-4A0A-A6C4-821E8D1F58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D404FEC-D752-42F4-8074-FAC5ACA8A5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351EB2C-757F-4496-B1FA-F91BD4A3EC8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4B2F5E5-9712-4747-AAE3-C19933F235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3129257-79AE-4721-A445-805AB4E8AF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FBD9A60-98FF-4670-944D-790C0B265AAB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22354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A3F3D1B-FBCE-49F5-9DE1-83FBF7CCAD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E96B8B9-6401-47DD-8B29-6C13A9AD3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ABA47D1-BBF2-4298-A7F1-883D6FA709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B3357F0-A53F-4175-B642-447BC4B5EF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B3502AD-522A-43D1-AA84-039CB14D14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73B2DAE-0272-4062-9638-38AFF896C347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935262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001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  <a:endParaRPr lang="es-MX" altLang="es-MX"/>
          </a:p>
        </p:txBody>
      </p:sp>
      <p:sp>
        <p:nvSpPr>
          <p:cNvPr id="10243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  <a:endParaRPr lang="es-MX" alt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D38CB52-6558-4ABD-833E-97961EF8B475}" type="datetimeFigureOut">
              <a:rPr lang="es-MX"/>
              <a:pPr>
                <a:defRPr/>
              </a:pPr>
              <a:t>16/12/2022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7D4ABAE-09D4-4D29-9281-3AB427EC358A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326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dirty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GB">
                <a:solidFill>
                  <a:srgbClr val="141313">
                    <a:tint val="75000"/>
                  </a:srgbClr>
                </a:solidFill>
              </a:rPr>
              <a:t>ALICE | Title of the meeting | Date | Speaker </a:t>
            </a:r>
            <a:endParaRPr lang="en-US">
              <a:solidFill>
                <a:srgbClr val="141313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066355A-084C-D24E-9AD2-7E4FC41EA627}" type="slidenum">
              <a:rPr lang="en-US" smtClean="0">
                <a:solidFill>
                  <a:srgbClr val="141313">
                    <a:tint val="75000"/>
                  </a:srgbClr>
                </a:solidFill>
              </a:rPr>
              <a:pPr defTabSz="457200"/>
              <a:t>‹Nº›</a:t>
            </a:fld>
            <a:endParaRPr lang="en-US">
              <a:solidFill>
                <a:srgbClr val="14131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8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1BFD673-8A98-E1F7-C92D-8B359A9A38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0AB696E-AE87-02DD-AD3E-7EC6FCD04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Haga clic para modificar el estilo de texto del patrón</a:t>
            </a:r>
          </a:p>
          <a:p>
            <a:pPr lvl="1"/>
            <a:r>
              <a:rPr lang="es-MX" altLang="es-MX"/>
              <a:t>Segundo nivel</a:t>
            </a:r>
          </a:p>
          <a:p>
            <a:pPr lvl="2"/>
            <a:r>
              <a:rPr lang="es-MX" altLang="es-MX"/>
              <a:t>Tercer nivel</a:t>
            </a:r>
          </a:p>
          <a:p>
            <a:pPr lvl="3"/>
            <a:r>
              <a:rPr lang="es-MX" altLang="es-MX"/>
              <a:t>Cuarto nivel</a:t>
            </a:r>
          </a:p>
          <a:p>
            <a:pPr lvl="4"/>
            <a:r>
              <a:rPr lang="es-MX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874F6B-AA11-7E63-B442-AE04BCE290D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7E7289E-BB75-CA43-D873-70B842DD982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MX" alt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25BD356-0E26-FD26-C5D7-249559EC1A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D1570B-C25F-4144-A3C3-A959A7201531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85374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9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0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004.1408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5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5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58.xml"/><Relationship Id="rId5" Type="http://schemas.openxmlformats.org/officeDocument/2006/relationships/image" Target="../media/image8.gif"/><Relationship Id="rId4" Type="http://schemas.openxmlformats.org/officeDocument/2006/relationships/hyperlink" Target="http://arxiv.org/abs/1109.6289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5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63189BF-2718-465B-A3A6-0606F54A2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628" y="700444"/>
            <a:ext cx="9144000" cy="6096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0025B44-7AA5-46DF-8C22-D77F473D3A00}"/>
              </a:ext>
            </a:extLst>
          </p:cNvPr>
          <p:cNvSpPr/>
          <p:nvPr/>
        </p:nvSpPr>
        <p:spPr>
          <a:xfrm>
            <a:off x="423976" y="115669"/>
            <a:ext cx="115321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México en el</a:t>
            </a:r>
            <a:r>
              <a:rPr lang="es-ES" sz="3200" b="0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experimento ALICE del Gran Colisionador de Hadrones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B2AED89-29D7-4257-A266-26976FC79D9A}"/>
              </a:ext>
            </a:extLst>
          </p:cNvPr>
          <p:cNvSpPr/>
          <p:nvPr/>
        </p:nvSpPr>
        <p:spPr>
          <a:xfrm>
            <a:off x="10835442" y="5819001"/>
            <a:ext cx="1124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2022</a:t>
            </a:r>
          </a:p>
          <a:p>
            <a:pPr algn="ctr"/>
            <a:r>
              <a:rPr lang="es-ES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diciembre</a:t>
            </a:r>
            <a:endParaRPr lang="es-ES" b="0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1255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4">
            <a:extLst>
              <a:ext uri="{FF2B5EF4-FFF2-40B4-BE49-F238E27FC236}">
                <a16:creationId xmlns:a16="http://schemas.microsoft.com/office/drawing/2014/main" id="{756B1D48-E59F-7D84-D679-8EF6D4AE07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404751"/>
              </p:ext>
            </p:extLst>
          </p:nvPr>
        </p:nvGraphicFramePr>
        <p:xfrm>
          <a:off x="381000" y="0"/>
          <a:ext cx="51577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75" imgH="7534275" progId="AcroExch.Document.7">
                  <p:embed/>
                </p:oleObj>
              </mc:Choice>
              <mc:Fallback>
                <p:oleObj name="Acrobat Document" r:id="rId2" imgW="5667375" imgH="7534275" progId="AcroExch.Document.7">
                  <p:embed/>
                  <p:pic>
                    <p:nvPicPr>
                      <p:cNvPr id="36866" name="Object 4">
                        <a:extLst>
                          <a:ext uri="{FF2B5EF4-FFF2-40B4-BE49-F238E27FC236}">
                            <a16:creationId xmlns:a16="http://schemas.microsoft.com/office/drawing/2014/main" id="{756B1D48-E59F-7D84-D679-8EF6D4AE07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0"/>
                        <a:ext cx="51577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7" name="Text Box 5">
            <a:extLst>
              <a:ext uri="{FF2B5EF4-FFF2-40B4-BE49-F238E27FC236}">
                <a16:creationId xmlns:a16="http://schemas.microsoft.com/office/drawing/2014/main" id="{0377AC9F-1491-8ACF-1BE8-35970CD1F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7513" y="1484313"/>
            <a:ext cx="4095750" cy="507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R. Alfaro Molina, E. Almaraz Aviña,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A. </a:t>
            </a:r>
            <a:r>
              <a:rPr lang="es-ES_tradnl" altLang="es-MX" sz="1800" dirty="0" err="1">
                <a:solidFill>
                  <a:srgbClr val="000000"/>
                </a:solidFill>
              </a:rPr>
              <a:t>Anzo</a:t>
            </a:r>
            <a:r>
              <a:rPr lang="es-ES_tradnl" altLang="es-MX" sz="1800" dirty="0">
                <a:solidFill>
                  <a:srgbClr val="000000"/>
                </a:solidFill>
              </a:rPr>
              <a:t>, </a:t>
            </a:r>
            <a:r>
              <a:rPr lang="es-ES_tradnl" altLang="es-MX" sz="1800" dirty="0" err="1">
                <a:solidFill>
                  <a:srgbClr val="000000"/>
                </a:solidFill>
              </a:rPr>
              <a:t>E.Belmont</a:t>
            </a:r>
            <a:r>
              <a:rPr lang="es-ES_tradnl" altLang="es-MX" sz="1800" dirty="0">
                <a:solidFill>
                  <a:srgbClr val="000000"/>
                </a:solidFill>
              </a:rPr>
              <a:t>-Moreno,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E. Camacho, J.G. Contreras,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I. Cortes Maldonado, E. Cuautle,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I. Domínguez, A. Fernández </a:t>
            </a:r>
            <a:r>
              <a:rPr lang="es-ES_tradnl" altLang="es-MX" sz="1800" dirty="0" err="1">
                <a:solidFill>
                  <a:srgbClr val="000000"/>
                </a:solidFill>
              </a:rPr>
              <a:t>Tellez</a:t>
            </a:r>
            <a:r>
              <a:rPr lang="es-ES_tradnl" altLang="es-MX" sz="1800" dirty="0">
                <a:solidFill>
                  <a:srgbClr val="000000"/>
                </a:solidFill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R. Gómez, H. González-Santos,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L.H.  González-Trueba, V. </a:t>
            </a:r>
            <a:r>
              <a:rPr lang="es-ES_tradnl" altLang="es-MX" sz="1800" dirty="0" err="1">
                <a:solidFill>
                  <a:srgbClr val="000000"/>
                </a:solidFill>
              </a:rPr>
              <a:t>Grabski</a:t>
            </a:r>
            <a:r>
              <a:rPr lang="es-ES_tradnl" altLang="es-MX" sz="1800" dirty="0">
                <a:solidFill>
                  <a:srgbClr val="000000"/>
                </a:solidFill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G. Herrera </a:t>
            </a:r>
            <a:r>
              <a:rPr lang="es-ES_tradnl" altLang="es-MX" sz="1800" dirty="0" err="1">
                <a:solidFill>
                  <a:srgbClr val="000000"/>
                </a:solidFill>
              </a:rPr>
              <a:t>Corral,I</a:t>
            </a:r>
            <a:r>
              <a:rPr lang="es-ES_tradnl" altLang="es-MX" sz="1800" dirty="0">
                <a:solidFill>
                  <a:srgbClr val="000000"/>
                </a:solidFill>
              </a:rPr>
              <a:t>. León Monzón,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R. López Ramírez, M.I. Martínez,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A. Martínez Dávalos, D. </a:t>
            </a:r>
            <a:r>
              <a:rPr lang="es-ES_tradnl" altLang="es-MX" sz="1800" dirty="0" err="1">
                <a:solidFill>
                  <a:srgbClr val="000000"/>
                </a:solidFill>
              </a:rPr>
              <a:t>Mayani</a:t>
            </a:r>
            <a:r>
              <a:rPr lang="es-ES_tradnl" altLang="es-MX" sz="1800" dirty="0">
                <a:solidFill>
                  <a:srgbClr val="000000"/>
                </a:solidFill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A. Menchaca Rocha,  L. Montaño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Zetina, J. Muñoz, A. Ortiz  Velázquez,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G. </a:t>
            </a:r>
            <a:r>
              <a:rPr lang="es-ES_tradnl" altLang="es-MX" sz="1800" dirty="0" err="1">
                <a:solidFill>
                  <a:srgbClr val="000000"/>
                </a:solidFill>
              </a:rPr>
              <a:t>Paic</a:t>
            </a:r>
            <a:r>
              <a:rPr lang="es-ES_tradnl" altLang="es-MX" sz="1800" dirty="0">
                <a:solidFill>
                  <a:srgbClr val="000000"/>
                </a:solidFill>
              </a:rPr>
              <a:t>, V. </a:t>
            </a:r>
            <a:r>
              <a:rPr lang="es-ES_tradnl" altLang="es-MX" sz="1800" dirty="0" err="1">
                <a:solidFill>
                  <a:srgbClr val="000000"/>
                </a:solidFill>
              </a:rPr>
              <a:t>Peskov</a:t>
            </a:r>
            <a:r>
              <a:rPr lang="es-ES_tradnl" altLang="es-MX" sz="1800" dirty="0">
                <a:solidFill>
                  <a:srgbClr val="000000"/>
                </a:solidFill>
              </a:rPr>
              <a:t>, </a:t>
            </a:r>
            <a:r>
              <a:rPr lang="es-ES_tradnl" altLang="es-MX" sz="1800" dirty="0" err="1">
                <a:solidFill>
                  <a:srgbClr val="000000"/>
                </a:solidFill>
              </a:rPr>
              <a:t>P.Podesta</a:t>
            </a:r>
            <a:r>
              <a:rPr lang="es-ES_tradnl" altLang="es-MX" sz="1800" dirty="0">
                <a:solidFill>
                  <a:srgbClr val="000000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Lerma,  A. Ramírez Reyes,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S. Román López,  M. Rodríguez,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A. Sandoval, O. Sokolov, G. Tejeda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Muñoz, L. Valencia Palomo,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A. Vargas,  S. Vergara, A. Zepeda</a:t>
            </a:r>
            <a:endParaRPr lang="es-ES_tradnl" altLang="es-MX" sz="1600" dirty="0">
              <a:solidFill>
                <a:srgbClr val="000000"/>
              </a:solidFill>
            </a:endParaRPr>
          </a:p>
        </p:txBody>
      </p:sp>
      <p:sp>
        <p:nvSpPr>
          <p:cNvPr id="36868" name="Text Box 6">
            <a:extLst>
              <a:ext uri="{FF2B5EF4-FFF2-40B4-BE49-F238E27FC236}">
                <a16:creationId xmlns:a16="http://schemas.microsoft.com/office/drawing/2014/main" id="{5E0C0A18-3E18-5877-50A4-FFDB8C257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7513" y="1084203"/>
            <a:ext cx="39026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2000" b="1" dirty="0">
                <a:solidFill>
                  <a:srgbClr val="333399"/>
                </a:solidFill>
              </a:rPr>
              <a:t>BUAP-CINVESTAV-UAS-UNAM</a:t>
            </a:r>
            <a:endParaRPr lang="es-MX" altLang="es-MX" sz="2000" b="1" dirty="0">
              <a:solidFill>
                <a:srgbClr val="333399"/>
              </a:solidFill>
            </a:endParaRPr>
          </a:p>
        </p:txBody>
      </p:sp>
      <p:sp>
        <p:nvSpPr>
          <p:cNvPr id="36869" name="1 CuadroTexto">
            <a:extLst>
              <a:ext uri="{FF2B5EF4-FFF2-40B4-BE49-F238E27FC236}">
                <a16:creationId xmlns:a16="http://schemas.microsoft.com/office/drawing/2014/main" id="{BF98971C-D117-258B-359F-7BBB18134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914" y="9526"/>
            <a:ext cx="35512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400" b="1">
                <a:solidFill>
                  <a:srgbClr val="C00000"/>
                </a:solidFill>
              </a:rPr>
              <a:t>La primera publicación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400" b="1">
                <a:solidFill>
                  <a:srgbClr val="C00000"/>
                </a:solidFill>
              </a:rPr>
              <a:t>          enero 2010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ALICE95">
            <a:extLst>
              <a:ext uri="{FF2B5EF4-FFF2-40B4-BE49-F238E27FC236}">
                <a16:creationId xmlns:a16="http://schemas.microsoft.com/office/drawing/2014/main" id="{A4173FBD-2EDE-C46D-8D99-EDD66EFAC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10536" r="8852" b="8461"/>
          <a:stretch>
            <a:fillRect/>
          </a:stretch>
        </p:blipFill>
        <p:spPr bwMode="auto">
          <a:xfrm>
            <a:off x="1524000" y="1"/>
            <a:ext cx="4946650" cy="68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A86FFEB-FE8A-16A1-8584-0CA4167C21B8}"/>
              </a:ext>
            </a:extLst>
          </p:cNvPr>
          <p:cNvSpPr/>
          <p:nvPr/>
        </p:nvSpPr>
        <p:spPr>
          <a:xfrm>
            <a:off x="7599919" y="1969045"/>
            <a:ext cx="1723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1995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96F51704-8F04-C9D9-1369-9AAE3E5B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765175"/>
            <a:ext cx="7099300" cy="501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4" name="Text Box 10">
            <a:extLst>
              <a:ext uri="{FF2B5EF4-FFF2-40B4-BE49-F238E27FC236}">
                <a16:creationId xmlns:a16="http://schemas.microsoft.com/office/drawing/2014/main" id="{1FA28F93-AF98-38EA-5A71-B7E7A5C57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188913"/>
            <a:ext cx="41783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MX" sz="2400" b="1" i="1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Activities of the Mexican Team</a:t>
            </a:r>
            <a:r>
              <a:rPr kumimoji="0" lang="es-ES_tradnl" altLang="es-MX" sz="2800" b="1" i="1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s-MX" altLang="es-MX" sz="2800" b="1" i="1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533059C-251A-FA1B-80CE-1D39B85BA3C7}"/>
              </a:ext>
            </a:extLst>
          </p:cNvPr>
          <p:cNvSpPr/>
          <p:nvPr/>
        </p:nvSpPr>
        <p:spPr>
          <a:xfrm>
            <a:off x="10204450" y="2057400"/>
            <a:ext cx="1723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2010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893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96F51704-8F04-C9D9-1369-9AAE3E5B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765175"/>
            <a:ext cx="7099300" cy="501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ext Box 3">
            <a:extLst>
              <a:ext uri="{FF2B5EF4-FFF2-40B4-BE49-F238E27FC236}">
                <a16:creationId xmlns:a16="http://schemas.microsoft.com/office/drawing/2014/main" id="{F67149E3-4A3F-F153-9DDF-0B4337F64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85800"/>
            <a:ext cx="1506538" cy="4572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s-MX" sz="2400" b="1" u="sng">
                <a:solidFill>
                  <a:srgbClr val="000099"/>
                </a:solidFill>
                <a:latin typeface="Times New Roman" panose="02020603050405020304" pitchFamily="18" charset="0"/>
              </a:rPr>
              <a:t>ACORDE</a:t>
            </a:r>
            <a:endParaRPr lang="es-ES" altLang="es-MX" sz="2400" b="1" u="sng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2D5A3AD8-E28C-AC3D-78BC-D7A7BF087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1600200"/>
            <a:ext cx="777875" cy="4572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s-MX" sz="2400" b="1" u="sng">
                <a:solidFill>
                  <a:srgbClr val="000099"/>
                </a:solidFill>
                <a:latin typeface="Times New Roman" panose="02020603050405020304" pitchFamily="18" charset="0"/>
              </a:rPr>
              <a:t>V0A</a:t>
            </a:r>
            <a:endParaRPr lang="es-ES" altLang="es-MX" sz="2400" b="1" u="sng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42" name="Text Box 6">
            <a:extLst>
              <a:ext uri="{FF2B5EF4-FFF2-40B4-BE49-F238E27FC236}">
                <a16:creationId xmlns:a16="http://schemas.microsoft.com/office/drawing/2014/main" id="{49A1A7E7-6E6B-979B-5B62-C1530724F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1" y="3429000"/>
            <a:ext cx="625475" cy="4572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s-MX" sz="2400" b="1" u="sng">
                <a:solidFill>
                  <a:srgbClr val="000099"/>
                </a:solidFill>
                <a:latin typeface="Times New Roman" panose="02020603050405020304" pitchFamily="18" charset="0"/>
              </a:rPr>
              <a:t>AD</a:t>
            </a:r>
            <a:endParaRPr lang="es-ES" altLang="es-MX" sz="2400" b="1" u="sng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43" name="Text Box 7">
            <a:extLst>
              <a:ext uri="{FF2B5EF4-FFF2-40B4-BE49-F238E27FC236}">
                <a16:creationId xmlns:a16="http://schemas.microsoft.com/office/drawing/2014/main" id="{365ED9B0-4086-0A1B-407E-DF0CE498A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172200"/>
            <a:ext cx="3468688" cy="4572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s-MX" sz="2400" b="1" u="sng">
                <a:solidFill>
                  <a:srgbClr val="000099"/>
                </a:solidFill>
                <a:latin typeface="Times New Roman" panose="02020603050405020304" pitchFamily="18" charset="0"/>
              </a:rPr>
              <a:t>physics analysis activities</a:t>
            </a:r>
            <a:endParaRPr lang="es-ES" altLang="es-MX" sz="2400" b="1" u="sng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44" name="Text Box 10">
            <a:extLst>
              <a:ext uri="{FF2B5EF4-FFF2-40B4-BE49-F238E27FC236}">
                <a16:creationId xmlns:a16="http://schemas.microsoft.com/office/drawing/2014/main" id="{1FA28F93-AF98-38EA-5A71-B7E7A5C57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188913"/>
            <a:ext cx="41783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2400" b="1" i="1">
                <a:solidFill>
                  <a:srgbClr val="FF9900"/>
                </a:solidFill>
                <a:latin typeface="Times New Roman" panose="02020603050405020304" pitchFamily="18" charset="0"/>
              </a:rPr>
              <a:t>Activities of the Mexican Team</a:t>
            </a:r>
            <a:r>
              <a:rPr lang="es-ES_tradnl" altLang="es-MX" sz="2800" b="1" i="1">
                <a:solidFill>
                  <a:srgbClr val="FF9900"/>
                </a:solidFill>
                <a:latin typeface="Times New Roman" panose="02020603050405020304" pitchFamily="18" charset="0"/>
              </a:rPr>
              <a:t> </a:t>
            </a:r>
            <a:endParaRPr lang="es-MX" altLang="es-MX" sz="2800" b="1" i="1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ED2AF-561F-D04F-A8F0-C421CFA33B6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Resultado de imagen para ACORDE a cosmic ray detector ALICE cern">
            <a:extLst>
              <a:ext uri="{FF2B5EF4-FFF2-40B4-BE49-F238E27FC236}">
                <a16:creationId xmlns:a16="http://schemas.microsoft.com/office/drawing/2014/main" id="{E855CBA0-EEB5-4130-A390-6276FAFBE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9" y="0"/>
            <a:ext cx="102987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61348" y="6233765"/>
            <a:ext cx="2499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ACORDE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07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EAA2732-5FAB-C64D-7692-8F2C26D4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ED2AF-561F-D04F-A8F0-C421CFA33B6B}" type="slidenum">
              <a:rPr lang="en-US" smtClean="0"/>
              <a:t>15</a:t>
            </a:fld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D3E37BF-9292-07CA-31C2-CECC4AE3B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918" r="3333" b="5994"/>
          <a:stretch/>
        </p:blipFill>
        <p:spPr>
          <a:xfrm>
            <a:off x="0" y="1394691"/>
            <a:ext cx="11785600" cy="425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71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md-2005-002">
            <a:extLst>
              <a:ext uri="{FF2B5EF4-FFF2-40B4-BE49-F238E27FC236}">
                <a16:creationId xmlns:a16="http://schemas.microsoft.com/office/drawing/2014/main" id="{BB436224-67A3-6389-6577-329BAE74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IMG_4917">
            <a:extLst>
              <a:ext uri="{FF2B5EF4-FFF2-40B4-BE49-F238E27FC236}">
                <a16:creationId xmlns:a16="http://schemas.microsoft.com/office/drawing/2014/main" id="{A369DAF2-E1CF-2B5B-EC74-6BDC12EBF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1148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WordArt 4">
            <a:extLst>
              <a:ext uri="{FF2B5EF4-FFF2-40B4-BE49-F238E27FC236}">
                <a16:creationId xmlns:a16="http://schemas.microsoft.com/office/drawing/2014/main" id="{730E3149-D0AA-B144-CDFE-BA9DB39574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0" y="6324600"/>
            <a:ext cx="762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V0C</a:t>
            </a:r>
          </a:p>
        </p:txBody>
      </p:sp>
      <p:sp>
        <p:nvSpPr>
          <p:cNvPr id="40965" name="WordArt 5">
            <a:extLst>
              <a:ext uri="{FF2B5EF4-FFF2-40B4-BE49-F238E27FC236}">
                <a16:creationId xmlns:a16="http://schemas.microsoft.com/office/drawing/2014/main" id="{446D8480-498A-41F9-AD40-F55483BAF2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76800" y="6324600"/>
            <a:ext cx="762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V0A</a:t>
            </a:r>
          </a:p>
        </p:txBody>
      </p:sp>
      <p:sp>
        <p:nvSpPr>
          <p:cNvPr id="40966" name="Text Box 6">
            <a:extLst>
              <a:ext uri="{FF2B5EF4-FFF2-40B4-BE49-F238E27FC236}">
                <a16:creationId xmlns:a16="http://schemas.microsoft.com/office/drawing/2014/main" id="{BC6455D7-9301-8A04-588E-7EF796C3F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1" y="1"/>
            <a:ext cx="2384425" cy="9556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Mexico </a:t>
            </a:r>
            <a:r>
              <a:rPr lang="es-ES_tradnl" altLang="es-MX" sz="2800" b="1" i="1">
                <a:solidFill>
                  <a:srgbClr val="FFFFFF"/>
                </a:solidFill>
                <a:latin typeface="Times New Roman" panose="02020603050405020304" pitchFamily="18" charset="0"/>
              </a:rPr>
              <a:t>–</a:t>
            </a:r>
            <a:r>
              <a:rPr lang="es-ES_tradnl" altLang="es-MX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 Lyon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 collab</a:t>
            </a:r>
            <a:r>
              <a:rPr lang="es-ES_tradnl" altLang="es-MX" sz="2800" b="1" i="1">
                <a:solidFill>
                  <a:srgbClr val="FFFFFF"/>
                </a:solidFill>
                <a:latin typeface="Times New Roman" panose="02020603050405020304" pitchFamily="18" charset="0"/>
              </a:rPr>
              <a:t>ora</a:t>
            </a:r>
            <a:r>
              <a:rPr lang="es-ES_tradnl" altLang="es-MX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tion</a:t>
            </a:r>
            <a:endParaRPr lang="es-MX" altLang="es-MX" sz="2800" b="1" i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http://enjambre.cultura.gob.mx/images/publicaciones/7278adf9c0e8787e91667414d552f804.gif">
            <a:extLst>
              <a:ext uri="{FF2B5EF4-FFF2-40B4-BE49-F238E27FC236}">
                <a16:creationId xmlns:a16="http://schemas.microsoft.com/office/drawing/2014/main" id="{87686E67-98C1-A30B-E22A-2FB2F5AA6C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"/>
            <a:ext cx="785812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2E43534-527E-C9EF-3F2F-620D3DB248B6}"/>
              </a:ext>
            </a:extLst>
          </p:cNvPr>
          <p:cNvSpPr txBox="1"/>
          <p:nvPr/>
        </p:nvSpPr>
        <p:spPr>
          <a:xfrm>
            <a:off x="1963024" y="2785145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V0A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0E0950-2C69-9D14-56FC-B35C868418CC}"/>
              </a:ext>
            </a:extLst>
          </p:cNvPr>
          <p:cNvSpPr txBox="1"/>
          <p:nvPr/>
        </p:nvSpPr>
        <p:spPr>
          <a:xfrm>
            <a:off x="7283043" y="63057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V0C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>
            <a:extLst>
              <a:ext uri="{FF2B5EF4-FFF2-40B4-BE49-F238E27FC236}">
                <a16:creationId xmlns:a16="http://schemas.microsoft.com/office/drawing/2014/main" id="{969BA119-CC4E-70FC-52EF-62D8E10F69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0"/>
          <a:ext cx="51593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146" imgH="7534046" progId="AcroExch.Document.7">
                  <p:embed/>
                </p:oleObj>
              </mc:Choice>
              <mc:Fallback>
                <p:oleObj name="Acrobat Document" r:id="rId2" imgW="5667146" imgH="7534046" progId="AcroExch.Document.7">
                  <p:embed/>
                  <p:pic>
                    <p:nvPicPr>
                      <p:cNvPr id="44034" name="Object 2">
                        <a:extLst>
                          <a:ext uri="{FF2B5EF4-FFF2-40B4-BE49-F238E27FC236}">
                            <a16:creationId xmlns:a16="http://schemas.microsoft.com/office/drawing/2014/main" id="{969BA119-CC4E-70FC-52EF-62D8E10F69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0"/>
                        <a:ext cx="51593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" name="Text Box 3">
            <a:extLst>
              <a:ext uri="{FF2B5EF4-FFF2-40B4-BE49-F238E27FC236}">
                <a16:creationId xmlns:a16="http://schemas.microsoft.com/office/drawing/2014/main" id="{70B52BEB-D551-7EE2-BBA9-EB96CA52F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692151"/>
            <a:ext cx="3271838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2000" b="1">
                <a:solidFill>
                  <a:srgbClr val="FFFF00"/>
                </a:solidFill>
              </a:rPr>
              <a:t>La primera publicación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2000" b="1">
                <a:solidFill>
                  <a:srgbClr val="FFFF00"/>
                </a:solidFill>
              </a:rPr>
              <a:t>del Proyecto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2000" b="1">
                <a:solidFill>
                  <a:srgbClr val="FFFF00"/>
                </a:solidFill>
              </a:rPr>
              <a:t>Gran Colisionador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2000" b="1">
                <a:solidFill>
                  <a:srgbClr val="FFFF00"/>
                </a:solidFill>
              </a:rPr>
              <a:t>de Hadrones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2000" b="1">
                <a:solidFill>
                  <a:srgbClr val="FFFF00"/>
                </a:solidFill>
              </a:rPr>
              <a:t>en general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2000" b="1">
                <a:solidFill>
                  <a:srgbClr val="FFFF00"/>
                </a:solidFill>
              </a:rPr>
              <a:t>y primera de ALICE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2000" b="1">
                <a:solidFill>
                  <a:srgbClr val="FFFF00"/>
                </a:solidFill>
              </a:rPr>
              <a:t>en  particular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ES_tradnl" altLang="es-MX" sz="2000" b="1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ES_tradnl" altLang="es-MX" sz="2000" b="1">
              <a:solidFill>
                <a:srgbClr val="FFFF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2000" b="1">
                <a:solidFill>
                  <a:srgbClr val="FFFF00"/>
                </a:solidFill>
              </a:rPr>
              <a:t>El detector V0 fue  pieza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2000" b="1">
                <a:solidFill>
                  <a:srgbClr val="FFFF00"/>
                </a:solidFill>
              </a:rPr>
              <a:t>fundamental.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>
            <a:extLst>
              <a:ext uri="{FF2B5EF4-FFF2-40B4-BE49-F238E27FC236}">
                <a16:creationId xmlns:a16="http://schemas.microsoft.com/office/drawing/2014/main" id="{270C2829-C926-41FB-F120-B3BDFB499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763" y="3213100"/>
            <a:ext cx="1873250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graphicFrame>
        <p:nvGraphicFramePr>
          <p:cNvPr id="45059" name="Object 2">
            <a:extLst>
              <a:ext uri="{FF2B5EF4-FFF2-40B4-BE49-F238E27FC236}">
                <a16:creationId xmlns:a16="http://schemas.microsoft.com/office/drawing/2014/main" id="{46C0822B-9C54-3D65-1E41-C18F707279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0"/>
          <a:ext cx="51593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146" imgH="7534046" progId="AcroExch.Document.7">
                  <p:embed/>
                </p:oleObj>
              </mc:Choice>
              <mc:Fallback>
                <p:oleObj name="Acrobat Document" r:id="rId2" imgW="5667146" imgH="7534046" progId="AcroExch.Document.7">
                  <p:embed/>
                  <p:pic>
                    <p:nvPicPr>
                      <p:cNvPr id="45059" name="Object 2">
                        <a:extLst>
                          <a:ext uri="{FF2B5EF4-FFF2-40B4-BE49-F238E27FC236}">
                            <a16:creationId xmlns:a16="http://schemas.microsoft.com/office/drawing/2014/main" id="{46C0822B-9C54-3D65-1E41-C18F707279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0"/>
                        <a:ext cx="51593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Text Box 3">
            <a:extLst>
              <a:ext uri="{FF2B5EF4-FFF2-40B4-BE49-F238E27FC236}">
                <a16:creationId xmlns:a16="http://schemas.microsoft.com/office/drawing/2014/main" id="{0D391477-7D7B-A206-296E-C30596143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692151"/>
            <a:ext cx="3455988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b="1">
                <a:solidFill>
                  <a:srgbClr val="FFFF00"/>
                </a:solidFill>
              </a:rPr>
              <a:t>first publication of the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b="1">
                <a:solidFill>
                  <a:srgbClr val="FFFF00"/>
                </a:solidFill>
              </a:rPr>
              <a:t>whole LHC project</a:t>
            </a:r>
            <a:r>
              <a:rPr lang="es-ES_tradnl" altLang="es-MX" sz="2000" b="1">
                <a:solidFill>
                  <a:srgbClr val="FFFF00"/>
                </a:solidFill>
              </a:rPr>
              <a:t>   </a:t>
            </a:r>
          </a:p>
        </p:txBody>
      </p:sp>
      <p:sp>
        <p:nvSpPr>
          <p:cNvPr id="45061" name="Text Box 4">
            <a:extLst>
              <a:ext uri="{FF2B5EF4-FFF2-40B4-BE49-F238E27FC236}">
                <a16:creationId xmlns:a16="http://schemas.microsoft.com/office/drawing/2014/main" id="{53EDFFC0-275A-BAF7-6587-B98A94055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3" y="2205039"/>
            <a:ext cx="36131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23 Nov. 2009 two counter rotating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proton bunches  for the first time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in the  machine  </a:t>
            </a:r>
          </a:p>
        </p:txBody>
      </p:sp>
      <p:graphicFrame>
        <p:nvGraphicFramePr>
          <p:cNvPr id="45062" name="Object 5">
            <a:extLst>
              <a:ext uri="{FF2B5EF4-FFF2-40B4-BE49-F238E27FC236}">
                <a16:creationId xmlns:a16="http://schemas.microsoft.com/office/drawing/2014/main" id="{EB385C68-CD28-02F7-EA6D-2F79B01587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96226" y="3357563"/>
          <a:ext cx="160337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01309" imgH="228501" progId="Equation.3">
                  <p:embed/>
                </p:oleObj>
              </mc:Choice>
              <mc:Fallback>
                <p:oleObj name="Equation" r:id="rId4" imgW="901309" imgH="228501" progId="Equation.3">
                  <p:embed/>
                  <p:pic>
                    <p:nvPicPr>
                      <p:cNvPr id="45062" name="Object 5">
                        <a:extLst>
                          <a:ext uri="{FF2B5EF4-FFF2-40B4-BE49-F238E27FC236}">
                            <a16:creationId xmlns:a16="http://schemas.microsoft.com/office/drawing/2014/main" id="{EB385C68-CD28-02F7-EA6D-2F79B01587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6226" y="3357563"/>
                        <a:ext cx="1603375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3" name="Text Box 7">
            <a:extLst>
              <a:ext uri="{FF2B5EF4-FFF2-40B4-BE49-F238E27FC236}">
                <a16:creationId xmlns:a16="http://schemas.microsoft.com/office/drawing/2014/main" id="{C2129E01-12EE-8B4C-98CA-2CC4DB49C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550" y="4384675"/>
            <a:ext cx="3346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received: Nov. 28th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>
                <a:solidFill>
                  <a:srgbClr val="FFFFFF"/>
                </a:solidFill>
              </a:rPr>
              <a:t>Published online: 11 Dec. 2009</a:t>
            </a:r>
          </a:p>
        </p:txBody>
      </p:sp>
      <p:sp>
        <p:nvSpPr>
          <p:cNvPr id="45064" name="Text Box 8">
            <a:extLst>
              <a:ext uri="{FF2B5EF4-FFF2-40B4-BE49-F238E27FC236}">
                <a16:creationId xmlns:a16="http://schemas.microsoft.com/office/drawing/2014/main" id="{E032EE69-D9E8-864B-6C36-F1B804E63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0" y="5373689"/>
            <a:ext cx="2673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 b="1">
                <a:solidFill>
                  <a:srgbClr val="FFFF00"/>
                </a:solidFill>
              </a:rPr>
              <a:t>ALICE systems used: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 b="1">
                <a:solidFill>
                  <a:srgbClr val="FFFF00"/>
                </a:solidFill>
              </a:rPr>
              <a:t>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1800" b="1">
                <a:solidFill>
                  <a:srgbClr val="FFFF00"/>
                </a:solidFill>
              </a:rPr>
              <a:t>V0 and SPD, SDD, SSD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17B13F8-2FCB-4CD2-9B17-99CCE495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9678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00576-2BA4-4244-BA8C-76275C2266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ttps://quark.phy.bnl.gov/~bschenke/images/music.gif">
            <a:extLst>
              <a:ext uri="{FF2B5EF4-FFF2-40B4-BE49-F238E27FC236}">
                <a16:creationId xmlns:a16="http://schemas.microsoft.com/office/drawing/2014/main" id="{57C8D816-01D1-4CF7-A95C-9BDC65D46C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05" y="333996"/>
            <a:ext cx="11178916" cy="509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E9382FC-EEC5-46DC-A916-6896324FCAAB}"/>
              </a:ext>
            </a:extLst>
          </p:cNvPr>
          <p:cNvSpPr/>
          <p:nvPr/>
        </p:nvSpPr>
        <p:spPr>
          <a:xfrm>
            <a:off x="134679" y="524673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Hydro simulation of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Au+Au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collision at impact parameter b=2.4fm using a lattice equation of state. Shown is a view towards the z-x-plane of contours of constant temperature ranging from 130 MeV (blue) to 240 MeV (red). For more information on the simulation refer to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/>
              </a:rPr>
              <a:t>arXiv:1004.1408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8CAB4DF-2E90-4B22-8B27-DF7F37375230}"/>
              </a:ext>
            </a:extLst>
          </p:cNvPr>
          <p:cNvSpPr/>
          <p:nvPr/>
        </p:nvSpPr>
        <p:spPr>
          <a:xfrm>
            <a:off x="152400" y="133941"/>
            <a:ext cx="116644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dirty="0">
                <a:solidFill>
                  <a:srgbClr val="FFFF00"/>
                </a:solidFill>
                <a:latin typeface="Roboto"/>
              </a:rPr>
              <a:t>Estudio de colisiones de iones pesados -  QCD 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18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>
            <a:extLst>
              <a:ext uri="{FF2B5EF4-FFF2-40B4-BE49-F238E27FC236}">
                <a16:creationId xmlns:a16="http://schemas.microsoft.com/office/drawing/2014/main" id="{EF39B93D-0200-457F-7827-89D4ECF75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5"/>
          <a:stretch>
            <a:fillRect/>
          </a:stretch>
        </p:blipFill>
        <p:spPr bwMode="auto">
          <a:xfrm>
            <a:off x="1524000" y="188913"/>
            <a:ext cx="467995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5">
            <a:extLst>
              <a:ext uri="{FF2B5EF4-FFF2-40B4-BE49-F238E27FC236}">
                <a16:creationId xmlns:a16="http://schemas.microsoft.com/office/drawing/2014/main" id="{14CD0A1C-6A4B-2AD1-15C0-418C873C7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8" y="404814"/>
            <a:ext cx="4430712" cy="597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4" name="Oval 6">
            <a:extLst>
              <a:ext uri="{FF2B5EF4-FFF2-40B4-BE49-F238E27FC236}">
                <a16:creationId xmlns:a16="http://schemas.microsoft.com/office/drawing/2014/main" id="{FA0B5190-C082-9CA5-9CD2-07EC98DD2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5661026"/>
            <a:ext cx="647700" cy="3603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085" name="Oval 7">
            <a:extLst>
              <a:ext uri="{FF2B5EF4-FFF2-40B4-BE49-F238E27FC236}">
                <a16:creationId xmlns:a16="http://schemas.microsoft.com/office/drawing/2014/main" id="{285E4544-CF71-A5C4-DEFF-A992DA990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805488"/>
            <a:ext cx="647700" cy="3603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086" name="Oval 8">
            <a:extLst>
              <a:ext uri="{FF2B5EF4-FFF2-40B4-BE49-F238E27FC236}">
                <a16:creationId xmlns:a16="http://schemas.microsoft.com/office/drawing/2014/main" id="{0BE0F159-9712-DF5E-F05E-E3748F50A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8" y="6021388"/>
            <a:ext cx="647700" cy="3603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087" name="Oval 9">
            <a:extLst>
              <a:ext uri="{FF2B5EF4-FFF2-40B4-BE49-F238E27FC236}">
                <a16:creationId xmlns:a16="http://schemas.microsoft.com/office/drawing/2014/main" id="{A6570743-A2D4-0C0E-3DFB-ACF3BE320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5300663"/>
            <a:ext cx="647700" cy="3603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088" name="Oval 10">
            <a:extLst>
              <a:ext uri="{FF2B5EF4-FFF2-40B4-BE49-F238E27FC236}">
                <a16:creationId xmlns:a16="http://schemas.microsoft.com/office/drawing/2014/main" id="{82D6B790-E655-0986-72D5-E6FD29D9F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0300" y="2276476"/>
            <a:ext cx="647700" cy="3603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089" name="Oval 11">
            <a:extLst>
              <a:ext uri="{FF2B5EF4-FFF2-40B4-BE49-F238E27FC236}">
                <a16:creationId xmlns:a16="http://schemas.microsoft.com/office/drawing/2014/main" id="{890881DA-A786-B6D4-AF41-A3CA00CC3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3925" y="2133601"/>
            <a:ext cx="647700" cy="3603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090" name="Oval 12">
            <a:extLst>
              <a:ext uri="{FF2B5EF4-FFF2-40B4-BE49-F238E27FC236}">
                <a16:creationId xmlns:a16="http://schemas.microsoft.com/office/drawing/2014/main" id="{05AECE05-2C13-0FDE-E213-2F6F11482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8" y="2276476"/>
            <a:ext cx="647700" cy="3603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091" name="Oval 13">
            <a:extLst>
              <a:ext uri="{FF2B5EF4-FFF2-40B4-BE49-F238E27FC236}">
                <a16:creationId xmlns:a16="http://schemas.microsoft.com/office/drawing/2014/main" id="{EE4722BD-5BD4-C2BD-FAA9-5FE24B695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725" y="2420938"/>
            <a:ext cx="647700" cy="3603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092" name="Oval 14">
            <a:extLst>
              <a:ext uri="{FF2B5EF4-FFF2-40B4-BE49-F238E27FC236}">
                <a16:creationId xmlns:a16="http://schemas.microsoft.com/office/drawing/2014/main" id="{CD4E0157-08D6-64A7-75D7-EC47403C3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3" y="2276476"/>
            <a:ext cx="647700" cy="3603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093" name="Oval 15">
            <a:extLst>
              <a:ext uri="{FF2B5EF4-FFF2-40B4-BE49-F238E27FC236}">
                <a16:creationId xmlns:a16="http://schemas.microsoft.com/office/drawing/2014/main" id="{94E01735-90EB-6146-55E8-2AF8EABE0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50" y="1844676"/>
            <a:ext cx="647700" cy="3603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094" name="Oval 16">
            <a:extLst>
              <a:ext uri="{FF2B5EF4-FFF2-40B4-BE49-F238E27FC236}">
                <a16:creationId xmlns:a16="http://schemas.microsoft.com/office/drawing/2014/main" id="{9FB6A9AB-9927-9B18-B916-8EFA64F33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76251"/>
            <a:ext cx="647700" cy="3603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095" name="Oval 17">
            <a:extLst>
              <a:ext uri="{FF2B5EF4-FFF2-40B4-BE49-F238E27FC236}">
                <a16:creationId xmlns:a16="http://schemas.microsoft.com/office/drawing/2014/main" id="{7A4C95A7-51A1-418B-0D55-F21F91AE8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4724401"/>
            <a:ext cx="647700" cy="3603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096" name="Oval 18">
            <a:extLst>
              <a:ext uri="{FF2B5EF4-FFF2-40B4-BE49-F238E27FC236}">
                <a16:creationId xmlns:a16="http://schemas.microsoft.com/office/drawing/2014/main" id="{9A8981E2-B39F-4ECD-6322-CBDAA7083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8" y="4724401"/>
            <a:ext cx="647700" cy="3603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097" name="Oval 19">
            <a:extLst>
              <a:ext uri="{FF2B5EF4-FFF2-40B4-BE49-F238E27FC236}">
                <a16:creationId xmlns:a16="http://schemas.microsoft.com/office/drawing/2014/main" id="{7BD42A80-C817-2CD9-9A28-CA818582D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3" y="3860801"/>
            <a:ext cx="647700" cy="3603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098" name="Oval 20">
            <a:extLst>
              <a:ext uri="{FF2B5EF4-FFF2-40B4-BE49-F238E27FC236}">
                <a16:creationId xmlns:a16="http://schemas.microsoft.com/office/drawing/2014/main" id="{2F3CD616-E3F2-0C60-A92F-D4D2C7269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5516563"/>
            <a:ext cx="647700" cy="3603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099" name="Oval 21">
            <a:extLst>
              <a:ext uri="{FF2B5EF4-FFF2-40B4-BE49-F238E27FC236}">
                <a16:creationId xmlns:a16="http://schemas.microsoft.com/office/drawing/2014/main" id="{AD15E1BD-8D79-DC7D-EC1E-86BEF966B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3" y="5300663"/>
            <a:ext cx="647700" cy="3603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100" name="Oval 22">
            <a:extLst>
              <a:ext uri="{FF2B5EF4-FFF2-40B4-BE49-F238E27FC236}">
                <a16:creationId xmlns:a16="http://schemas.microsoft.com/office/drawing/2014/main" id="{ACE36F0A-21FB-9E7D-FFC0-D5EBE1FC0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5" y="5876926"/>
            <a:ext cx="647700" cy="3603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101" name="Oval 23">
            <a:extLst>
              <a:ext uri="{FF2B5EF4-FFF2-40B4-BE49-F238E27FC236}">
                <a16:creationId xmlns:a16="http://schemas.microsoft.com/office/drawing/2014/main" id="{AFAF2125-5414-6981-2228-D34BD9827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5734051"/>
            <a:ext cx="647700" cy="3603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102" name="Oval 24">
            <a:extLst>
              <a:ext uri="{FF2B5EF4-FFF2-40B4-BE49-F238E27FC236}">
                <a16:creationId xmlns:a16="http://schemas.microsoft.com/office/drawing/2014/main" id="{10ECA81E-003E-D2B0-E63B-1EAD19A8E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13" y="3860801"/>
            <a:ext cx="647700" cy="3603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103" name="Oval 25">
            <a:extLst>
              <a:ext uri="{FF2B5EF4-FFF2-40B4-BE49-F238E27FC236}">
                <a16:creationId xmlns:a16="http://schemas.microsoft.com/office/drawing/2014/main" id="{E988592B-6A57-10FF-6477-2E3090C52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650" y="4437063"/>
            <a:ext cx="647700" cy="3603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46104" name="Oval 26">
            <a:extLst>
              <a:ext uri="{FF2B5EF4-FFF2-40B4-BE49-F238E27FC236}">
                <a16:creationId xmlns:a16="http://schemas.microsoft.com/office/drawing/2014/main" id="{87551C84-89F4-C348-3022-5E8D1F1D7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550" y="4724401"/>
            <a:ext cx="647700" cy="3603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1D986BF-AB09-7CF1-92B8-2705A8670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6" t="12600" r="4427" b="6055"/>
          <a:stretch/>
        </p:blipFill>
        <p:spPr>
          <a:xfrm>
            <a:off x="529904" y="639660"/>
            <a:ext cx="11132191" cy="557867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620E385-FABF-FF4F-D663-FEF8D5BB1994}"/>
              </a:ext>
            </a:extLst>
          </p:cNvPr>
          <p:cNvSpPr txBox="1"/>
          <p:nvPr/>
        </p:nvSpPr>
        <p:spPr>
          <a:xfrm>
            <a:off x="4286774" y="167780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</a:rPr>
              <a:t>en marzo de 2019 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B74213D-8E40-0D02-8B74-81E9D72CEE54}"/>
              </a:ext>
            </a:extLst>
          </p:cNvPr>
          <p:cNvCxnSpPr>
            <a:cxnSpLocks/>
          </p:cNvCxnSpPr>
          <p:nvPr/>
        </p:nvCxnSpPr>
        <p:spPr>
          <a:xfrm>
            <a:off x="1224793" y="6006517"/>
            <a:ext cx="59561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036D966F-F693-EC65-70CF-30D6A479DA69}"/>
              </a:ext>
            </a:extLst>
          </p:cNvPr>
          <p:cNvCxnSpPr>
            <a:cxnSpLocks/>
          </p:cNvCxnSpPr>
          <p:nvPr/>
        </p:nvCxnSpPr>
        <p:spPr>
          <a:xfrm>
            <a:off x="1224793" y="2383871"/>
            <a:ext cx="59561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9F41B38-3EBE-4B99-35E1-C99CE9CF2EF1}"/>
              </a:ext>
            </a:extLst>
          </p:cNvPr>
          <p:cNvCxnSpPr>
            <a:cxnSpLocks/>
          </p:cNvCxnSpPr>
          <p:nvPr/>
        </p:nvCxnSpPr>
        <p:spPr>
          <a:xfrm>
            <a:off x="1224793" y="3835167"/>
            <a:ext cx="59561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8CE90DD-7269-AAD1-5153-B457ED342018}"/>
              </a:ext>
            </a:extLst>
          </p:cNvPr>
          <p:cNvCxnSpPr>
            <a:cxnSpLocks/>
          </p:cNvCxnSpPr>
          <p:nvPr/>
        </p:nvCxnSpPr>
        <p:spPr>
          <a:xfrm>
            <a:off x="1224792" y="4212671"/>
            <a:ext cx="59561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02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Placeholder 20">
            <a:extLst>
              <a:ext uri="{FF2B5EF4-FFF2-40B4-BE49-F238E27FC236}">
                <a16:creationId xmlns:a16="http://schemas.microsoft.com/office/drawing/2014/main" id="{882F9631-5A56-9275-0374-9EADD520B9F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ln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MX" sz="1300">
                <a:solidFill>
                  <a:schemeClr val="bg1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A proposal to enhance the capabilities of ALICE to address several diffractive physics topics as well as in photon-photon interaction in both proton-proton and ion-ion collisions is been developed. </a:t>
            </a:r>
          </a:p>
          <a:p>
            <a:pPr eaLnBrk="1" hangingPunct="1"/>
            <a:r>
              <a:rPr lang="en-US" altLang="es-MX" sz="1300">
                <a:solidFill>
                  <a:schemeClr val="bg1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In a first phase, beam shower counters have been placed in the forward direction on both sides of the interaction region. </a:t>
            </a:r>
          </a:p>
        </p:txBody>
      </p:sp>
      <p:sp>
        <p:nvSpPr>
          <p:cNvPr id="57347" name="Title 1">
            <a:extLst>
              <a:ext uri="{FF2B5EF4-FFF2-40B4-BE49-F238E27FC236}">
                <a16:creationId xmlns:a16="http://schemas.microsoft.com/office/drawing/2014/main" id="{EC70BCAF-4DAD-0158-7918-B3AE5813F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1" y="850900"/>
            <a:ext cx="7210425" cy="611188"/>
          </a:xfrm>
        </p:spPr>
        <p:txBody>
          <a:bodyPr/>
          <a:lstStyle/>
          <a:p>
            <a:pPr eaLnBrk="1" hangingPunct="1"/>
            <a:r>
              <a:rPr lang="en-US" altLang="es-MX"/>
              <a:t>DIFFRACTIVE PHYSICS IN ALICE         </a:t>
            </a:r>
            <a:r>
              <a:rPr lang="en-US" altLang="es-MX" sz="2800">
                <a:solidFill>
                  <a:srgbClr val="0070C0"/>
                </a:solidFill>
              </a:rPr>
              <a:t>AD</a:t>
            </a:r>
          </a:p>
        </p:txBody>
      </p:sp>
      <p:sp>
        <p:nvSpPr>
          <p:cNvPr id="57348" name="Footer Placeholder 2">
            <a:extLst>
              <a:ext uri="{FF2B5EF4-FFF2-40B4-BE49-F238E27FC236}">
                <a16:creationId xmlns:a16="http://schemas.microsoft.com/office/drawing/2014/main" id="{C8B0995C-3857-464D-3D89-6F0848A3C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es-MX" sz="1000">
                <a:solidFill>
                  <a:srgbClr val="8A8A8A"/>
                </a:solidFill>
              </a:rPr>
              <a:t>ALICE | Title of the Meeting | Date | Speaker </a:t>
            </a:r>
            <a:endParaRPr lang="en-US" altLang="es-MX" sz="1000">
              <a:solidFill>
                <a:srgbClr val="8A8A8A"/>
              </a:solidFill>
            </a:endParaRPr>
          </a:p>
        </p:txBody>
      </p:sp>
      <p:sp>
        <p:nvSpPr>
          <p:cNvPr id="57349" name="Slide Number Placeholder 3">
            <a:extLst>
              <a:ext uri="{FF2B5EF4-FFF2-40B4-BE49-F238E27FC236}">
                <a16:creationId xmlns:a16="http://schemas.microsoft.com/office/drawing/2014/main" id="{5F1AED6C-E0E7-4BD6-37EA-6780AEA3C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0F40B10D-4916-4A65-9C35-0D019B845E04}" type="slidenum">
              <a:rPr lang="en-US" altLang="es-MX" sz="1000">
                <a:solidFill>
                  <a:srgbClr val="8A8A8A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22</a:t>
            </a:fld>
            <a:endParaRPr lang="en-US" altLang="es-MX" sz="1000">
              <a:solidFill>
                <a:srgbClr val="8A8A8A"/>
              </a:solidFill>
            </a:endParaRPr>
          </a:p>
        </p:txBody>
      </p:sp>
      <p:pic>
        <p:nvPicPr>
          <p:cNvPr id="57350" name="Picture 2">
            <a:extLst>
              <a:ext uri="{FF2B5EF4-FFF2-40B4-BE49-F238E27FC236}">
                <a16:creationId xmlns:a16="http://schemas.microsoft.com/office/drawing/2014/main" id="{26966EDB-5BE6-72F8-B496-8B52E68B6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1" y="1571626"/>
            <a:ext cx="3490913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C5747E72-4018-0F1E-DA27-48B5182DB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571626"/>
            <a:ext cx="2249488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 defTabSz="457200">
              <a:buFont typeface="Wingdings" pitchFamily="2" charset="2"/>
              <a:buChar char="q"/>
              <a:defRPr/>
            </a:pP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beam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monitor </a:t>
            </a:r>
          </a:p>
          <a:p>
            <a:pPr defTabSz="457200">
              <a:defRPr/>
            </a:pP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    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with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an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</a:t>
            </a:r>
          </a:p>
          <a:p>
            <a:pPr defTabSz="457200">
              <a:defRPr/>
            </a:pP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    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asynchronous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</a:t>
            </a:r>
          </a:p>
          <a:p>
            <a:pPr defTabSz="457200">
              <a:defRPr/>
            </a:pP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    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readout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of </a:t>
            </a:r>
          </a:p>
          <a:p>
            <a:pPr defTabSz="457200">
              <a:defRPr/>
            </a:pP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    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charge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deposited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</a:t>
            </a:r>
          </a:p>
          <a:p>
            <a:pPr defTabSz="457200">
              <a:defRPr/>
            </a:pP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    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on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</a:t>
            </a:r>
          </a:p>
          <a:p>
            <a:pPr defTabSz="457200">
              <a:defRPr/>
            </a:pP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    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the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detectors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 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</a:t>
            </a:r>
          </a:p>
          <a:p>
            <a:pPr defTabSz="457200">
              <a:defRPr/>
            </a:pP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    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already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working</a:t>
            </a:r>
            <a:endParaRPr lang="es-MX" b="1" dirty="0">
              <a:solidFill>
                <a:srgbClr val="141313"/>
              </a:solidFill>
              <a:latin typeface="Times New Roman" pitchFamily="18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79A94E44-FF72-F09A-34AA-025BD8109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7776" y="3840164"/>
            <a:ext cx="244792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 defTabSz="457200">
              <a:buFont typeface="Wingdings" pitchFamily="2" charset="2"/>
              <a:buChar char="q"/>
              <a:defRPr/>
            </a:pP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interesting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</a:t>
            </a:r>
          </a:p>
          <a:p>
            <a:pPr defTabSz="457200">
              <a:defRPr/>
            </a:pP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   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diffractive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physics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  </a:t>
            </a:r>
          </a:p>
          <a:p>
            <a:pPr defTabSz="457200">
              <a:defRPr/>
            </a:pP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   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using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the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excelent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</a:t>
            </a:r>
          </a:p>
          <a:p>
            <a:pPr defTabSz="457200">
              <a:defRPr/>
            </a:pP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   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particle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</a:t>
            </a:r>
          </a:p>
          <a:p>
            <a:pPr defTabSz="457200">
              <a:defRPr/>
            </a:pP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   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identification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of </a:t>
            </a:r>
          </a:p>
          <a:p>
            <a:pPr defTabSz="457200">
              <a:defRPr/>
            </a:pP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    ALICE</a:t>
            </a:r>
          </a:p>
          <a:p>
            <a:pPr defTabSz="457200">
              <a:defRPr/>
            </a:pP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   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could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be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used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as </a:t>
            </a:r>
          </a:p>
          <a:p>
            <a:pPr defTabSz="457200">
              <a:defRPr/>
            </a:pP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    offline </a:t>
            </a:r>
            <a:r>
              <a:rPr lang="es-MX" b="1" dirty="0" err="1">
                <a:solidFill>
                  <a:srgbClr val="141313"/>
                </a:solidFill>
                <a:latin typeface="Times New Roman" pitchFamily="18" charset="0"/>
              </a:rPr>
              <a:t>trigger</a:t>
            </a:r>
            <a:r>
              <a:rPr lang="es-MX" b="1" dirty="0">
                <a:solidFill>
                  <a:srgbClr val="141313"/>
                </a:solidFill>
                <a:latin typeface="Times New Roman" pitchFamily="18" charset="0"/>
              </a:rPr>
              <a:t>   </a:t>
            </a:r>
          </a:p>
        </p:txBody>
      </p:sp>
      <p:sp>
        <p:nvSpPr>
          <p:cNvPr id="2" name="1 Rectángulo">
            <a:extLst>
              <a:ext uri="{FF2B5EF4-FFF2-40B4-BE49-F238E27FC236}">
                <a16:creationId xmlns:a16="http://schemas.microsoft.com/office/drawing/2014/main" id="{C7DCEC75-0D19-35B3-F517-F9009732CF3C}"/>
              </a:ext>
            </a:extLst>
          </p:cNvPr>
          <p:cNvSpPr/>
          <p:nvPr/>
        </p:nvSpPr>
        <p:spPr>
          <a:xfrm>
            <a:off x="5373926" y="-171400"/>
            <a:ext cx="172354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5400" b="1" dirty="0">
                <a:ln w="11430"/>
                <a:gradFill>
                  <a:gsLst>
                    <a:gs pos="0">
                      <a:srgbClr val="DE6224">
                        <a:tint val="70000"/>
                        <a:satMod val="245000"/>
                      </a:srgbClr>
                    </a:gs>
                    <a:gs pos="75000">
                      <a:srgbClr val="DE6224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E6224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2015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B4FB899-82D8-430A-AB54-F1AB498E7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602" y="0"/>
            <a:ext cx="9200795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C7449F1-827C-46C7-A99B-BD0DC485093E}"/>
              </a:ext>
            </a:extLst>
          </p:cNvPr>
          <p:cNvSpPr txBox="1"/>
          <p:nvPr/>
        </p:nvSpPr>
        <p:spPr>
          <a:xfrm>
            <a:off x="8757725" y="630877"/>
            <a:ext cx="193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detector AD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E6EC058E-322D-4AD2-8F0C-69C4AF13D0C8}"/>
              </a:ext>
            </a:extLst>
          </p:cNvPr>
          <p:cNvCxnSpPr>
            <a:cxnSpLocks/>
          </p:cNvCxnSpPr>
          <p:nvPr/>
        </p:nvCxnSpPr>
        <p:spPr>
          <a:xfrm>
            <a:off x="10466773" y="1154097"/>
            <a:ext cx="0" cy="2574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010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989907"/>
            <a:ext cx="8975623" cy="34600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451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dirty="0" err="1"/>
              <a:t>Pseudorapidity</a:t>
            </a:r>
            <a:r>
              <a:rPr lang="en-GB" sz="3200" dirty="0"/>
              <a:t> coverage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54427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       The AD extends the ALICE coverage to 13.3 units of </a:t>
            </a:r>
            <a:r>
              <a:rPr lang="en-US" sz="2400" dirty="0" err="1"/>
              <a:t>pseudorapidity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00576-2BA4-4244-BA8C-76275C2266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509B9C0-5D6C-486C-B457-B23A38070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614" y="3532227"/>
            <a:ext cx="8745794" cy="332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01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832" y="136525"/>
            <a:ext cx="10515600" cy="1325563"/>
          </a:xfrm>
        </p:spPr>
        <p:txBody>
          <a:bodyPr/>
          <a:lstStyle/>
          <a:p>
            <a:r>
              <a:rPr lang="en-US" dirty="0"/>
              <a:t>The AD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Content Placeholder 73"/>
              <p:cNvSpPr>
                <a:spLocks noGrp="1"/>
              </p:cNvSpPr>
              <p:nvPr>
                <p:ph idx="1"/>
              </p:nvPr>
            </p:nvSpPr>
            <p:spPr>
              <a:xfrm>
                <a:off x="22800" y="1462088"/>
                <a:ext cx="2622091" cy="5085016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</a:rPr>
                  <a:t>The AD consists of two assemblies 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C00000"/>
                    </a:solidFill>
                  </a:rPr>
                  <a:t> ADA (z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+16.97m)     &amp; 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C00000"/>
                    </a:solidFill>
                  </a:rPr>
                  <a:t>ADC (z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-19.54m)</a:t>
                </a:r>
                <a:br>
                  <a:rPr lang="en-US" sz="2400" dirty="0">
                    <a:solidFill>
                      <a:srgbClr val="C00000"/>
                    </a:solidFill>
                  </a:rPr>
                </a:br>
                <a:r>
                  <a:rPr lang="en-US" sz="2400" dirty="0">
                    <a:solidFill>
                      <a:srgbClr val="C00000"/>
                    </a:solidFill>
                  </a:rPr>
                  <a:t>layers of scintillator modules.</a:t>
                </a:r>
              </a:p>
              <a:p>
                <a:pPr marL="0" indent="0">
                  <a:buNone/>
                </a:pPr>
                <a:endParaRPr lang="en-US" sz="2400" dirty="0">
                  <a:solidFill>
                    <a:srgbClr val="C00000"/>
                  </a:solidFill>
                </a:endParaRPr>
              </a:p>
              <a:p>
                <a:r>
                  <a:rPr lang="en-US" sz="2400" dirty="0">
                    <a:solidFill>
                      <a:srgbClr val="C00000"/>
                    </a:solidFill>
                  </a:rPr>
                  <a:t>Time coincidences </a:t>
                </a:r>
                <a:br>
                  <a:rPr lang="en-US" sz="2400" dirty="0">
                    <a:solidFill>
                      <a:srgbClr val="C00000"/>
                    </a:solidFill>
                  </a:rPr>
                </a:br>
                <a:r>
                  <a:rPr lang="en-US" sz="2400" dirty="0">
                    <a:solidFill>
                      <a:srgbClr val="C00000"/>
                    </a:solidFill>
                  </a:rPr>
                  <a:t>between adjacent modules</a:t>
                </a:r>
              </a:p>
            </p:txBody>
          </p:sp>
        </mc:Choice>
        <mc:Fallback xmlns="">
          <p:sp>
            <p:nvSpPr>
              <p:cNvPr id="74" name="Content Placeholder 7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00" y="1462088"/>
                <a:ext cx="2622091" cy="5085016"/>
              </a:xfrm>
              <a:blipFill>
                <a:blip r:embed="rId2"/>
                <a:stretch>
                  <a:fillRect l="-3023" t="-1559" r="-697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00576-2BA4-4244-BA8C-76275C2266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C99942A5-0120-4543-A78C-79E667F81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859" y="1372870"/>
            <a:ext cx="9704141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46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F88416A-C97E-3920-EA0E-AB1C4521F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0576-2BA4-4244-BA8C-76275C2266E3}" type="slidenum">
              <a:rPr lang="fr-FR" smtClean="0"/>
              <a:t>26</a:t>
            </a:fld>
            <a:endParaRPr lang="fr-FR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FE07D05-AC33-BACF-DE55-646AE473003E}"/>
              </a:ext>
            </a:extLst>
          </p:cNvPr>
          <p:cNvSpPr txBox="1"/>
          <p:nvPr/>
        </p:nvSpPr>
        <p:spPr>
          <a:xfrm>
            <a:off x="98570" y="497373"/>
            <a:ext cx="11994859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100" dirty="0">
                <a:solidFill>
                  <a:srgbClr val="C00000"/>
                </a:solidFill>
              </a:rPr>
              <a:t>“Performance </a:t>
            </a:r>
            <a:r>
              <a:rPr lang="es-MX" sz="2100" dirty="0" err="1">
                <a:solidFill>
                  <a:srgbClr val="C00000"/>
                </a:solidFill>
              </a:rPr>
              <a:t>of</a:t>
            </a:r>
            <a:r>
              <a:rPr lang="es-MX" sz="2100" dirty="0">
                <a:solidFill>
                  <a:srgbClr val="C00000"/>
                </a:solidFill>
              </a:rPr>
              <a:t> ALICE AD modules in </a:t>
            </a:r>
            <a:r>
              <a:rPr lang="es-MX" sz="2100" dirty="0" err="1">
                <a:solidFill>
                  <a:srgbClr val="C00000"/>
                </a:solidFill>
              </a:rPr>
              <a:t>the</a:t>
            </a:r>
            <a:r>
              <a:rPr lang="es-MX" sz="2100" dirty="0">
                <a:solidFill>
                  <a:srgbClr val="C00000"/>
                </a:solidFill>
              </a:rPr>
              <a:t> CERN PS test </a:t>
            </a:r>
            <a:r>
              <a:rPr lang="es-MX" sz="2100" dirty="0" err="1">
                <a:solidFill>
                  <a:srgbClr val="C00000"/>
                </a:solidFill>
              </a:rPr>
              <a:t>beam</a:t>
            </a:r>
            <a:r>
              <a:rPr lang="es-MX" sz="2100" dirty="0">
                <a:solidFill>
                  <a:srgbClr val="C00000"/>
                </a:solidFill>
              </a:rPr>
              <a:t>”</a:t>
            </a:r>
          </a:p>
          <a:p>
            <a:r>
              <a:rPr lang="es-MX" sz="2100" dirty="0">
                <a:solidFill>
                  <a:srgbClr val="C00000"/>
                </a:solidFill>
              </a:rPr>
              <a:t>JINST 16.01 (2021), P01017</a:t>
            </a:r>
          </a:p>
          <a:p>
            <a:endParaRPr lang="es-MX" sz="2100" dirty="0"/>
          </a:p>
          <a:p>
            <a:r>
              <a:rPr lang="es-MX" sz="2100" dirty="0"/>
              <a:t>“</a:t>
            </a:r>
            <a:r>
              <a:rPr lang="es-MX" sz="2100" dirty="0" err="1">
                <a:solidFill>
                  <a:srgbClr val="002060"/>
                </a:solidFill>
              </a:rPr>
              <a:t>Coherent</a:t>
            </a:r>
            <a:r>
              <a:rPr lang="es-MX" sz="2100" dirty="0">
                <a:solidFill>
                  <a:srgbClr val="002060"/>
                </a:solidFill>
              </a:rPr>
              <a:t> J/</a:t>
            </a:r>
            <a:r>
              <a:rPr lang="el-GR" sz="2100" dirty="0">
                <a:solidFill>
                  <a:srgbClr val="002060"/>
                </a:solidFill>
              </a:rPr>
              <a:t>ψ </a:t>
            </a:r>
            <a:r>
              <a:rPr lang="es-MX" sz="2100" dirty="0" err="1">
                <a:solidFill>
                  <a:srgbClr val="002060"/>
                </a:solidFill>
              </a:rPr>
              <a:t>photoproduction</a:t>
            </a:r>
            <a:r>
              <a:rPr lang="es-MX" sz="2100" dirty="0">
                <a:solidFill>
                  <a:srgbClr val="002060"/>
                </a:solidFill>
              </a:rPr>
              <a:t> at forward </a:t>
            </a:r>
            <a:r>
              <a:rPr lang="es-MX" sz="2100" dirty="0" err="1">
                <a:solidFill>
                  <a:srgbClr val="002060"/>
                </a:solidFill>
              </a:rPr>
              <a:t>rapidity</a:t>
            </a:r>
            <a:r>
              <a:rPr lang="es-MX" sz="2100" dirty="0">
                <a:solidFill>
                  <a:srgbClr val="002060"/>
                </a:solidFill>
              </a:rPr>
              <a:t> in </a:t>
            </a:r>
            <a:r>
              <a:rPr lang="es-MX" sz="2100" dirty="0" err="1">
                <a:solidFill>
                  <a:srgbClr val="002060"/>
                </a:solidFill>
              </a:rPr>
              <a:t>ultra-peripheral</a:t>
            </a:r>
            <a:r>
              <a:rPr lang="es-MX" sz="2100" dirty="0">
                <a:solidFill>
                  <a:srgbClr val="002060"/>
                </a:solidFill>
              </a:rPr>
              <a:t> Pb-Pb </a:t>
            </a:r>
            <a:r>
              <a:rPr lang="es-MX" sz="2100" dirty="0" err="1">
                <a:solidFill>
                  <a:srgbClr val="002060"/>
                </a:solidFill>
              </a:rPr>
              <a:t>collisions</a:t>
            </a:r>
            <a:r>
              <a:rPr lang="es-MX" sz="2100" dirty="0">
                <a:solidFill>
                  <a:srgbClr val="002060"/>
                </a:solidFill>
              </a:rPr>
              <a:t> at √</a:t>
            </a:r>
            <a:r>
              <a:rPr lang="es-MX" sz="2100" dirty="0" err="1">
                <a:solidFill>
                  <a:srgbClr val="002060"/>
                </a:solidFill>
              </a:rPr>
              <a:t>snn</a:t>
            </a:r>
            <a:r>
              <a:rPr lang="es-MX" sz="2100" dirty="0">
                <a:solidFill>
                  <a:srgbClr val="002060"/>
                </a:solidFill>
              </a:rPr>
              <a:t> = 5.02 </a:t>
            </a:r>
            <a:r>
              <a:rPr lang="es-MX" sz="2100" dirty="0" err="1">
                <a:solidFill>
                  <a:srgbClr val="002060"/>
                </a:solidFill>
              </a:rPr>
              <a:t>TeV</a:t>
            </a:r>
            <a:r>
              <a:rPr lang="es-MX" sz="2100" dirty="0">
                <a:solidFill>
                  <a:srgbClr val="002060"/>
                </a:solidFill>
              </a:rPr>
              <a:t>”</a:t>
            </a:r>
          </a:p>
          <a:p>
            <a:r>
              <a:rPr lang="es-MX" sz="2100" dirty="0" err="1">
                <a:solidFill>
                  <a:srgbClr val="002060"/>
                </a:solidFill>
              </a:rPr>
              <a:t>Phys</a:t>
            </a:r>
            <a:r>
              <a:rPr lang="es-MX" sz="2100" dirty="0">
                <a:solidFill>
                  <a:srgbClr val="002060"/>
                </a:solidFill>
              </a:rPr>
              <a:t>. </a:t>
            </a:r>
            <a:r>
              <a:rPr lang="es-MX" sz="2100" dirty="0" err="1">
                <a:solidFill>
                  <a:srgbClr val="002060"/>
                </a:solidFill>
              </a:rPr>
              <a:t>Lett</a:t>
            </a:r>
            <a:r>
              <a:rPr lang="es-MX" sz="2100" dirty="0">
                <a:solidFill>
                  <a:srgbClr val="002060"/>
                </a:solidFill>
              </a:rPr>
              <a:t>. B798 (2019), p. 134926</a:t>
            </a:r>
          </a:p>
          <a:p>
            <a:endParaRPr lang="es-MX" sz="2100" dirty="0"/>
          </a:p>
          <a:p>
            <a:r>
              <a:rPr lang="es-MX" sz="2100" dirty="0">
                <a:solidFill>
                  <a:srgbClr val="C00000"/>
                </a:solidFill>
              </a:rPr>
              <a:t>“</a:t>
            </a:r>
            <a:r>
              <a:rPr lang="es-MX" sz="2100" dirty="0" err="1">
                <a:solidFill>
                  <a:srgbClr val="C00000"/>
                </a:solidFill>
              </a:rPr>
              <a:t>Coherent</a:t>
            </a:r>
            <a:r>
              <a:rPr lang="es-MX" sz="2100" dirty="0">
                <a:solidFill>
                  <a:srgbClr val="C00000"/>
                </a:solidFill>
              </a:rPr>
              <a:t> J/</a:t>
            </a:r>
            <a:r>
              <a:rPr lang="el-GR" sz="2100" dirty="0">
                <a:solidFill>
                  <a:srgbClr val="C00000"/>
                </a:solidFill>
              </a:rPr>
              <a:t>ψ </a:t>
            </a:r>
            <a:r>
              <a:rPr lang="es-MX" sz="2100" dirty="0">
                <a:solidFill>
                  <a:srgbClr val="C00000"/>
                </a:solidFill>
              </a:rPr>
              <a:t>and </a:t>
            </a:r>
            <a:r>
              <a:rPr lang="el-GR" sz="2100" dirty="0">
                <a:solidFill>
                  <a:srgbClr val="C00000"/>
                </a:solidFill>
              </a:rPr>
              <a:t>ψ′ </a:t>
            </a:r>
            <a:r>
              <a:rPr lang="es-MX" sz="2100" dirty="0" err="1">
                <a:solidFill>
                  <a:srgbClr val="C00000"/>
                </a:solidFill>
              </a:rPr>
              <a:t>photoproduction</a:t>
            </a:r>
            <a:r>
              <a:rPr lang="es-MX" sz="2100" dirty="0">
                <a:solidFill>
                  <a:srgbClr val="C00000"/>
                </a:solidFill>
              </a:rPr>
              <a:t> at </a:t>
            </a:r>
            <a:r>
              <a:rPr lang="es-MX" sz="2100" dirty="0" err="1">
                <a:solidFill>
                  <a:srgbClr val="C00000"/>
                </a:solidFill>
              </a:rPr>
              <a:t>midrapidity</a:t>
            </a:r>
            <a:r>
              <a:rPr lang="es-MX" sz="2100" dirty="0">
                <a:solidFill>
                  <a:srgbClr val="C00000"/>
                </a:solidFill>
              </a:rPr>
              <a:t> in </a:t>
            </a:r>
            <a:r>
              <a:rPr lang="es-MX" sz="2100" dirty="0" err="1">
                <a:solidFill>
                  <a:srgbClr val="C00000"/>
                </a:solidFill>
              </a:rPr>
              <a:t>ultra-peripheral</a:t>
            </a:r>
            <a:r>
              <a:rPr lang="es-MX" sz="2100" dirty="0">
                <a:solidFill>
                  <a:srgbClr val="C00000"/>
                </a:solidFill>
              </a:rPr>
              <a:t> Pb-Pb </a:t>
            </a:r>
            <a:r>
              <a:rPr lang="es-MX" sz="2100" dirty="0" err="1">
                <a:solidFill>
                  <a:srgbClr val="C00000"/>
                </a:solidFill>
              </a:rPr>
              <a:t>collisions</a:t>
            </a:r>
            <a:r>
              <a:rPr lang="es-MX" sz="2100" dirty="0">
                <a:solidFill>
                  <a:srgbClr val="C00000"/>
                </a:solidFill>
              </a:rPr>
              <a:t> at √</a:t>
            </a:r>
            <a:r>
              <a:rPr lang="es-MX" sz="2100" dirty="0" err="1">
                <a:solidFill>
                  <a:srgbClr val="C00000"/>
                </a:solidFill>
              </a:rPr>
              <a:t>snn</a:t>
            </a:r>
            <a:r>
              <a:rPr lang="es-MX" sz="2100" dirty="0">
                <a:solidFill>
                  <a:srgbClr val="C00000"/>
                </a:solidFill>
              </a:rPr>
              <a:t> = 5.02 </a:t>
            </a:r>
            <a:r>
              <a:rPr lang="es-MX" sz="2100" dirty="0" err="1">
                <a:solidFill>
                  <a:srgbClr val="C00000"/>
                </a:solidFill>
              </a:rPr>
              <a:t>TeV</a:t>
            </a:r>
            <a:r>
              <a:rPr lang="es-MX" sz="2100" dirty="0">
                <a:solidFill>
                  <a:srgbClr val="C00000"/>
                </a:solidFill>
              </a:rPr>
              <a:t>”</a:t>
            </a:r>
          </a:p>
          <a:p>
            <a:r>
              <a:rPr lang="es-MX" sz="2100" dirty="0" err="1">
                <a:solidFill>
                  <a:srgbClr val="C00000"/>
                </a:solidFill>
              </a:rPr>
              <a:t>Eur</a:t>
            </a:r>
            <a:r>
              <a:rPr lang="es-MX" sz="2100" dirty="0">
                <a:solidFill>
                  <a:srgbClr val="C00000"/>
                </a:solidFill>
              </a:rPr>
              <a:t>. </a:t>
            </a:r>
            <a:r>
              <a:rPr lang="es-MX" sz="2100" dirty="0" err="1">
                <a:solidFill>
                  <a:srgbClr val="C00000"/>
                </a:solidFill>
              </a:rPr>
              <a:t>Phys</a:t>
            </a:r>
            <a:r>
              <a:rPr lang="es-MX" sz="2100" dirty="0">
                <a:solidFill>
                  <a:srgbClr val="C00000"/>
                </a:solidFill>
              </a:rPr>
              <a:t>. J. C 81.8 (2021), p. 712</a:t>
            </a:r>
          </a:p>
          <a:p>
            <a:endParaRPr lang="es-MX" sz="2100" dirty="0"/>
          </a:p>
          <a:p>
            <a:r>
              <a:rPr lang="es-MX" sz="2100" dirty="0">
                <a:solidFill>
                  <a:srgbClr val="002060"/>
                </a:solidFill>
              </a:rPr>
              <a:t>“</a:t>
            </a:r>
            <a:r>
              <a:rPr lang="es-MX" sz="2100" dirty="0" err="1">
                <a:solidFill>
                  <a:srgbClr val="002060"/>
                </a:solidFill>
              </a:rPr>
              <a:t>First</a:t>
            </a:r>
            <a:r>
              <a:rPr lang="es-MX" sz="2100" dirty="0">
                <a:solidFill>
                  <a:srgbClr val="002060"/>
                </a:solidFill>
              </a:rPr>
              <a:t> </a:t>
            </a:r>
            <a:r>
              <a:rPr lang="es-MX" sz="2100" dirty="0" err="1">
                <a:solidFill>
                  <a:srgbClr val="002060"/>
                </a:solidFill>
              </a:rPr>
              <a:t>measurement</a:t>
            </a:r>
            <a:r>
              <a:rPr lang="es-MX" sz="2100" dirty="0">
                <a:solidFill>
                  <a:srgbClr val="002060"/>
                </a:solidFill>
              </a:rPr>
              <a:t> </a:t>
            </a:r>
            <a:r>
              <a:rPr lang="es-MX" sz="2100" dirty="0" err="1">
                <a:solidFill>
                  <a:srgbClr val="002060"/>
                </a:solidFill>
              </a:rPr>
              <a:t>of</a:t>
            </a:r>
            <a:r>
              <a:rPr lang="es-MX" sz="2100" dirty="0">
                <a:solidFill>
                  <a:srgbClr val="002060"/>
                </a:solidFill>
              </a:rPr>
              <a:t> </a:t>
            </a:r>
            <a:r>
              <a:rPr lang="es-MX" sz="2100" dirty="0" err="1">
                <a:solidFill>
                  <a:srgbClr val="002060"/>
                </a:solidFill>
              </a:rPr>
              <a:t>the</a:t>
            </a:r>
            <a:r>
              <a:rPr lang="es-MX" sz="2100" dirty="0">
                <a:solidFill>
                  <a:srgbClr val="002060"/>
                </a:solidFill>
              </a:rPr>
              <a:t> |t|-</a:t>
            </a:r>
            <a:r>
              <a:rPr lang="es-MX" sz="2100" dirty="0" err="1">
                <a:solidFill>
                  <a:srgbClr val="002060"/>
                </a:solidFill>
              </a:rPr>
              <a:t>dependence</a:t>
            </a:r>
            <a:r>
              <a:rPr lang="es-MX" sz="2100" dirty="0">
                <a:solidFill>
                  <a:srgbClr val="002060"/>
                </a:solidFill>
              </a:rPr>
              <a:t> </a:t>
            </a:r>
            <a:r>
              <a:rPr lang="es-MX" sz="2100" dirty="0" err="1">
                <a:solidFill>
                  <a:srgbClr val="002060"/>
                </a:solidFill>
              </a:rPr>
              <a:t>of</a:t>
            </a:r>
            <a:r>
              <a:rPr lang="es-MX" sz="2100" dirty="0">
                <a:solidFill>
                  <a:srgbClr val="002060"/>
                </a:solidFill>
              </a:rPr>
              <a:t> </a:t>
            </a:r>
            <a:r>
              <a:rPr lang="es-MX" sz="2100" dirty="0" err="1">
                <a:solidFill>
                  <a:srgbClr val="002060"/>
                </a:solidFill>
              </a:rPr>
              <a:t>coherent</a:t>
            </a:r>
            <a:r>
              <a:rPr lang="es-MX" sz="2100" dirty="0">
                <a:solidFill>
                  <a:srgbClr val="002060"/>
                </a:solidFill>
              </a:rPr>
              <a:t> J/</a:t>
            </a:r>
            <a:r>
              <a:rPr lang="el-GR" sz="2100" dirty="0">
                <a:solidFill>
                  <a:srgbClr val="002060"/>
                </a:solidFill>
              </a:rPr>
              <a:t>ψ </a:t>
            </a:r>
            <a:r>
              <a:rPr lang="es-MX" sz="2100" dirty="0" err="1">
                <a:solidFill>
                  <a:srgbClr val="002060"/>
                </a:solidFill>
              </a:rPr>
              <a:t>photonuclear</a:t>
            </a:r>
            <a:r>
              <a:rPr lang="es-MX" sz="2100" dirty="0">
                <a:solidFill>
                  <a:srgbClr val="002060"/>
                </a:solidFill>
              </a:rPr>
              <a:t> </a:t>
            </a:r>
            <a:r>
              <a:rPr lang="es-MX" sz="2100" dirty="0" err="1">
                <a:solidFill>
                  <a:srgbClr val="002060"/>
                </a:solidFill>
              </a:rPr>
              <a:t>production</a:t>
            </a:r>
            <a:r>
              <a:rPr lang="es-MX" sz="2100" dirty="0">
                <a:solidFill>
                  <a:srgbClr val="002060"/>
                </a:solidFill>
              </a:rPr>
              <a:t>”. </a:t>
            </a:r>
          </a:p>
          <a:p>
            <a:r>
              <a:rPr lang="es-MX" sz="2100" dirty="0" err="1">
                <a:solidFill>
                  <a:srgbClr val="002060"/>
                </a:solidFill>
              </a:rPr>
              <a:t>Phys</a:t>
            </a:r>
            <a:r>
              <a:rPr lang="es-MX" sz="2100" dirty="0">
                <a:solidFill>
                  <a:srgbClr val="002060"/>
                </a:solidFill>
              </a:rPr>
              <a:t>. </a:t>
            </a:r>
            <a:r>
              <a:rPr lang="es-MX" sz="2100" dirty="0" err="1">
                <a:solidFill>
                  <a:srgbClr val="002060"/>
                </a:solidFill>
              </a:rPr>
              <a:t>Lett</a:t>
            </a:r>
            <a:r>
              <a:rPr lang="es-MX" sz="2100" dirty="0">
                <a:solidFill>
                  <a:srgbClr val="002060"/>
                </a:solidFill>
              </a:rPr>
              <a:t>. B 817 (2021),p. 136280</a:t>
            </a:r>
          </a:p>
          <a:p>
            <a:endParaRPr lang="es-MX" sz="2100" dirty="0"/>
          </a:p>
          <a:p>
            <a:r>
              <a:rPr lang="es-MX" sz="2100" dirty="0">
                <a:solidFill>
                  <a:srgbClr val="C00000"/>
                </a:solidFill>
              </a:rPr>
              <a:t>“</a:t>
            </a:r>
            <a:r>
              <a:rPr lang="es-MX" sz="2100" dirty="0" err="1">
                <a:solidFill>
                  <a:srgbClr val="C00000"/>
                </a:solidFill>
              </a:rPr>
              <a:t>Coherent</a:t>
            </a:r>
            <a:r>
              <a:rPr lang="es-MX" sz="2100" dirty="0">
                <a:solidFill>
                  <a:srgbClr val="C00000"/>
                </a:solidFill>
              </a:rPr>
              <a:t> </a:t>
            </a:r>
            <a:r>
              <a:rPr lang="es-MX" sz="2100" dirty="0" err="1">
                <a:solidFill>
                  <a:srgbClr val="C00000"/>
                </a:solidFill>
              </a:rPr>
              <a:t>photoproduction</a:t>
            </a:r>
            <a:r>
              <a:rPr lang="es-MX" sz="2100" dirty="0">
                <a:solidFill>
                  <a:srgbClr val="C00000"/>
                </a:solidFill>
              </a:rPr>
              <a:t> </a:t>
            </a:r>
            <a:r>
              <a:rPr lang="es-MX" sz="2100" dirty="0" err="1">
                <a:solidFill>
                  <a:srgbClr val="C00000"/>
                </a:solidFill>
              </a:rPr>
              <a:t>of</a:t>
            </a:r>
            <a:r>
              <a:rPr lang="es-MX" sz="2100" dirty="0">
                <a:solidFill>
                  <a:srgbClr val="C00000"/>
                </a:solidFill>
              </a:rPr>
              <a:t> </a:t>
            </a:r>
            <a:r>
              <a:rPr lang="el-GR" sz="2100" dirty="0">
                <a:solidFill>
                  <a:srgbClr val="C00000"/>
                </a:solidFill>
              </a:rPr>
              <a:t>ρ0 </a:t>
            </a:r>
            <a:r>
              <a:rPr lang="es-MX" sz="2100" dirty="0">
                <a:solidFill>
                  <a:srgbClr val="C00000"/>
                </a:solidFill>
              </a:rPr>
              <a:t>vector </a:t>
            </a:r>
            <a:r>
              <a:rPr lang="es-MX" sz="2100" dirty="0" err="1">
                <a:solidFill>
                  <a:srgbClr val="C00000"/>
                </a:solidFill>
              </a:rPr>
              <a:t>mesons</a:t>
            </a:r>
            <a:r>
              <a:rPr lang="es-MX" sz="2100" dirty="0">
                <a:solidFill>
                  <a:srgbClr val="C00000"/>
                </a:solidFill>
              </a:rPr>
              <a:t> in </a:t>
            </a:r>
            <a:r>
              <a:rPr lang="es-MX" sz="2100" dirty="0" err="1">
                <a:solidFill>
                  <a:srgbClr val="C00000"/>
                </a:solidFill>
              </a:rPr>
              <a:t>ultra-peripheral</a:t>
            </a:r>
            <a:r>
              <a:rPr lang="es-MX" sz="2100" dirty="0">
                <a:solidFill>
                  <a:srgbClr val="C00000"/>
                </a:solidFill>
              </a:rPr>
              <a:t> Pb-Pb </a:t>
            </a:r>
            <a:r>
              <a:rPr lang="es-MX" sz="2100" dirty="0" err="1">
                <a:solidFill>
                  <a:srgbClr val="C00000"/>
                </a:solidFill>
              </a:rPr>
              <a:t>collisions</a:t>
            </a:r>
            <a:r>
              <a:rPr lang="es-MX" sz="2100" dirty="0">
                <a:solidFill>
                  <a:srgbClr val="C00000"/>
                </a:solidFill>
              </a:rPr>
              <a:t> at √</a:t>
            </a:r>
            <a:r>
              <a:rPr lang="es-MX" sz="2100" dirty="0" err="1">
                <a:solidFill>
                  <a:srgbClr val="C00000"/>
                </a:solidFill>
              </a:rPr>
              <a:t>snn</a:t>
            </a:r>
            <a:r>
              <a:rPr lang="es-MX" sz="2100" dirty="0">
                <a:solidFill>
                  <a:srgbClr val="C00000"/>
                </a:solidFill>
              </a:rPr>
              <a:t> = 5.02 </a:t>
            </a:r>
            <a:r>
              <a:rPr lang="es-MX" sz="2100" dirty="0" err="1">
                <a:solidFill>
                  <a:srgbClr val="C00000"/>
                </a:solidFill>
              </a:rPr>
              <a:t>TeV</a:t>
            </a:r>
            <a:r>
              <a:rPr lang="es-MX" sz="2100" dirty="0">
                <a:solidFill>
                  <a:srgbClr val="C00000"/>
                </a:solidFill>
              </a:rPr>
              <a:t>”  </a:t>
            </a:r>
          </a:p>
          <a:p>
            <a:r>
              <a:rPr lang="es-MX" sz="2100" dirty="0">
                <a:solidFill>
                  <a:srgbClr val="C00000"/>
                </a:solidFill>
              </a:rPr>
              <a:t>JHEP 06 (2020), p. 035. </a:t>
            </a:r>
          </a:p>
          <a:p>
            <a:endParaRPr lang="es-MX" sz="2100" dirty="0"/>
          </a:p>
          <a:p>
            <a:r>
              <a:rPr lang="es-MX" sz="2100" dirty="0">
                <a:solidFill>
                  <a:srgbClr val="002060"/>
                </a:solidFill>
              </a:rPr>
              <a:t>“</a:t>
            </a:r>
            <a:r>
              <a:rPr lang="es-MX" sz="2100" dirty="0" err="1">
                <a:solidFill>
                  <a:srgbClr val="002060"/>
                </a:solidFill>
              </a:rPr>
              <a:t>First</a:t>
            </a:r>
            <a:r>
              <a:rPr lang="es-MX" sz="2100" dirty="0">
                <a:solidFill>
                  <a:srgbClr val="002060"/>
                </a:solidFill>
              </a:rPr>
              <a:t> </a:t>
            </a:r>
            <a:r>
              <a:rPr lang="es-MX" sz="2100" dirty="0" err="1">
                <a:solidFill>
                  <a:srgbClr val="002060"/>
                </a:solidFill>
              </a:rPr>
              <a:t>measurement</a:t>
            </a:r>
            <a:r>
              <a:rPr lang="es-MX" sz="2100" dirty="0">
                <a:solidFill>
                  <a:srgbClr val="002060"/>
                </a:solidFill>
              </a:rPr>
              <a:t> </a:t>
            </a:r>
            <a:r>
              <a:rPr lang="es-MX" sz="2100" dirty="0" err="1">
                <a:solidFill>
                  <a:srgbClr val="002060"/>
                </a:solidFill>
              </a:rPr>
              <a:t>of</a:t>
            </a:r>
            <a:r>
              <a:rPr lang="es-MX" sz="2100" dirty="0">
                <a:solidFill>
                  <a:srgbClr val="002060"/>
                </a:solidFill>
              </a:rPr>
              <a:t> </a:t>
            </a:r>
            <a:r>
              <a:rPr lang="es-MX" sz="2100" dirty="0" err="1">
                <a:solidFill>
                  <a:srgbClr val="002060"/>
                </a:solidFill>
              </a:rPr>
              <a:t>coherent</a:t>
            </a:r>
            <a:r>
              <a:rPr lang="es-MX" sz="2100" dirty="0">
                <a:solidFill>
                  <a:srgbClr val="002060"/>
                </a:solidFill>
              </a:rPr>
              <a:t> </a:t>
            </a:r>
            <a:r>
              <a:rPr lang="el-GR" sz="2100" dirty="0">
                <a:solidFill>
                  <a:srgbClr val="002060"/>
                </a:solidFill>
              </a:rPr>
              <a:t>ρ0 </a:t>
            </a:r>
            <a:r>
              <a:rPr lang="es-MX" sz="2100" dirty="0" err="1">
                <a:solidFill>
                  <a:srgbClr val="002060"/>
                </a:solidFill>
              </a:rPr>
              <a:t>photoproduction</a:t>
            </a:r>
            <a:r>
              <a:rPr lang="es-MX" sz="2100" dirty="0">
                <a:solidFill>
                  <a:srgbClr val="002060"/>
                </a:solidFill>
              </a:rPr>
              <a:t> in </a:t>
            </a:r>
            <a:r>
              <a:rPr lang="es-MX" sz="2100" dirty="0" err="1">
                <a:solidFill>
                  <a:srgbClr val="002060"/>
                </a:solidFill>
              </a:rPr>
              <a:t>ultra-peripheral</a:t>
            </a:r>
            <a:r>
              <a:rPr lang="es-MX" sz="2100" dirty="0">
                <a:solidFill>
                  <a:srgbClr val="002060"/>
                </a:solidFill>
              </a:rPr>
              <a:t> Xe–Xe </a:t>
            </a:r>
            <a:r>
              <a:rPr lang="es-MX" sz="2100" dirty="0" err="1">
                <a:solidFill>
                  <a:srgbClr val="002060"/>
                </a:solidFill>
              </a:rPr>
              <a:t>collisions</a:t>
            </a:r>
            <a:r>
              <a:rPr lang="es-MX" sz="2100" dirty="0">
                <a:solidFill>
                  <a:srgbClr val="002060"/>
                </a:solidFill>
              </a:rPr>
              <a:t> at </a:t>
            </a:r>
            <a:r>
              <a:rPr lang="es-MX" sz="2100" dirty="0" err="1">
                <a:solidFill>
                  <a:srgbClr val="002060"/>
                </a:solidFill>
              </a:rPr>
              <a:t>snn</a:t>
            </a:r>
            <a:r>
              <a:rPr lang="es-MX" sz="2100" dirty="0">
                <a:solidFill>
                  <a:srgbClr val="002060"/>
                </a:solidFill>
              </a:rPr>
              <a:t>=5.44 </a:t>
            </a:r>
            <a:r>
              <a:rPr lang="es-MX" sz="2100" dirty="0" err="1">
                <a:solidFill>
                  <a:srgbClr val="002060"/>
                </a:solidFill>
              </a:rPr>
              <a:t>TeV</a:t>
            </a:r>
            <a:r>
              <a:rPr lang="es-MX" sz="2100" dirty="0">
                <a:solidFill>
                  <a:srgbClr val="002060"/>
                </a:solidFill>
              </a:rPr>
              <a:t>”</a:t>
            </a:r>
          </a:p>
          <a:p>
            <a:r>
              <a:rPr lang="es-MX" sz="2100" dirty="0" err="1">
                <a:solidFill>
                  <a:srgbClr val="002060"/>
                </a:solidFill>
              </a:rPr>
              <a:t>Phys.Lett</a:t>
            </a:r>
            <a:r>
              <a:rPr lang="es-MX" sz="2100" dirty="0">
                <a:solidFill>
                  <a:srgbClr val="002060"/>
                </a:solidFill>
              </a:rPr>
              <a:t>. B 820 (2021), p. 136481 </a:t>
            </a:r>
          </a:p>
        </p:txBody>
      </p:sp>
    </p:spTree>
    <p:extLst>
      <p:ext uri="{BB962C8B-B14F-4D97-AF65-F5344CB8AC3E}">
        <p14:creationId xmlns:p14="http://schemas.microsoft.com/office/powerpoint/2010/main" val="1382744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ALICE - Science and Technology Facilities Council">
            <a:extLst>
              <a:ext uri="{FF2B5EF4-FFF2-40B4-BE49-F238E27FC236}">
                <a16:creationId xmlns:a16="http://schemas.microsoft.com/office/drawing/2014/main" id="{C5F5121E-9883-4D7C-9206-DC204BC03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9" y="15876"/>
            <a:ext cx="7940675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76C51660-A26D-466E-84FE-E0A18F820922}"/>
              </a:ext>
            </a:extLst>
          </p:cNvPr>
          <p:cNvCxnSpPr/>
          <p:nvPr/>
        </p:nvCxnSpPr>
        <p:spPr>
          <a:xfrm>
            <a:off x="8904288" y="836614"/>
            <a:ext cx="144462" cy="50482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9C48058-6045-4FA5-A458-B45096A85533}"/>
              </a:ext>
            </a:extLst>
          </p:cNvPr>
          <p:cNvCxnSpPr>
            <a:cxnSpLocks/>
          </p:cNvCxnSpPr>
          <p:nvPr/>
        </p:nvCxnSpPr>
        <p:spPr>
          <a:xfrm>
            <a:off x="5087939" y="3860801"/>
            <a:ext cx="71437" cy="50482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85B509B-1C58-4695-B21D-3058D3805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176" y="3462339"/>
            <a:ext cx="51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A404272-0686-42AC-8B74-96E325437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13" y="466725"/>
            <a:ext cx="590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4CB399EE-26FD-4A72-A011-2EC2E99EB6F6}"/>
              </a:ext>
            </a:extLst>
          </p:cNvPr>
          <p:cNvCxnSpPr>
            <a:cxnSpLocks/>
          </p:cNvCxnSpPr>
          <p:nvPr/>
        </p:nvCxnSpPr>
        <p:spPr>
          <a:xfrm>
            <a:off x="6024564" y="652463"/>
            <a:ext cx="261937" cy="43656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C967BCF-5B5E-4847-9503-4917526C0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700" y="282575"/>
            <a:ext cx="1181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ACORDE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CE32587F-D458-4E25-B1B7-2D0E4C679DAE}"/>
              </a:ext>
            </a:extLst>
          </p:cNvPr>
          <p:cNvCxnSpPr>
            <a:cxnSpLocks/>
          </p:cNvCxnSpPr>
          <p:nvPr/>
        </p:nvCxnSpPr>
        <p:spPr>
          <a:xfrm>
            <a:off x="6816725" y="2852738"/>
            <a:ext cx="261938" cy="43656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00D42AE-2AFF-406E-AF3B-9F65299F4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789" y="2503489"/>
            <a:ext cx="974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VZERO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EBBE0AE-79D5-48FF-87B7-E4B5FF208F05}"/>
              </a:ext>
            </a:extLst>
          </p:cNvPr>
          <p:cNvSpPr txBox="1"/>
          <p:nvPr/>
        </p:nvSpPr>
        <p:spPr>
          <a:xfrm>
            <a:off x="10262587" y="6081204"/>
            <a:ext cx="1829347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FFFF00"/>
                </a:solidFill>
              </a:rPr>
              <a:t>1995 - 2018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Immagine 2" descr="alice_setup_nomi_09.png">
            <a:extLst>
              <a:ext uri="{FF2B5EF4-FFF2-40B4-BE49-F238E27FC236}">
                <a16:creationId xmlns:a16="http://schemas.microsoft.com/office/drawing/2014/main" id="{C024ECBF-CD17-4DDF-83A6-3F759B53A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2389"/>
            <a:ext cx="9144000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aralelogramo 2">
            <a:extLst>
              <a:ext uri="{FF2B5EF4-FFF2-40B4-BE49-F238E27FC236}">
                <a16:creationId xmlns:a16="http://schemas.microsoft.com/office/drawing/2014/main" id="{F21AEA0D-6FF5-4805-ABAB-481A1842821D}"/>
              </a:ext>
            </a:extLst>
          </p:cNvPr>
          <p:cNvSpPr/>
          <p:nvPr/>
        </p:nvSpPr>
        <p:spPr bwMode="auto">
          <a:xfrm rot="21367866">
            <a:off x="2856006" y="2952011"/>
            <a:ext cx="125503" cy="126355"/>
          </a:xfrm>
          <a:prstGeom prst="parallelogram">
            <a:avLst>
              <a:gd name="adj" fmla="val 14299"/>
            </a:avLst>
          </a:prstGeom>
          <a:solidFill>
            <a:schemeClr val="accent2">
              <a:lumMod val="20000"/>
              <a:lumOff val="80000"/>
              <a:alpha val="3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9499990" rev="0"/>
            </a:camera>
            <a:lightRig rig="threePt" dir="t"/>
          </a:scene3d>
          <a:sp3d>
            <a:bevelT w="0" h="0"/>
            <a:bevelB w="520700" h="342900"/>
          </a:sp3d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8837" name="Imagen 3">
            <a:extLst>
              <a:ext uri="{FF2B5EF4-FFF2-40B4-BE49-F238E27FC236}">
                <a16:creationId xmlns:a16="http://schemas.microsoft.com/office/drawing/2014/main" id="{D2CD642C-6625-4DA8-AC05-25099F1B10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0" y="4103689"/>
            <a:ext cx="2873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8" name="CuadroTexto 4">
            <a:extLst>
              <a:ext uri="{FF2B5EF4-FFF2-40B4-BE49-F238E27FC236}">
                <a16:creationId xmlns:a16="http://schemas.microsoft.com/office/drawing/2014/main" id="{F15A023B-5E63-4A5F-8C6F-9C7C3A38C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9" y="1438275"/>
            <a:ext cx="517525" cy="36988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</a:t>
            </a:r>
          </a:p>
        </p:txBody>
      </p:sp>
      <p:cxnSp>
        <p:nvCxnSpPr>
          <p:cNvPr id="248839" name="Conector recto de flecha 8">
            <a:extLst>
              <a:ext uri="{FF2B5EF4-FFF2-40B4-BE49-F238E27FC236}">
                <a16:creationId xmlns:a16="http://schemas.microsoft.com/office/drawing/2014/main" id="{BB146A84-5A2A-4E40-8B92-DE2685C44E87}"/>
              </a:ext>
            </a:extLst>
          </p:cNvPr>
          <p:cNvCxnSpPr>
            <a:cxnSpLocks noChangeShapeType="1"/>
            <a:stCxn id="248838" idx="2"/>
          </p:cNvCxnSpPr>
          <p:nvPr/>
        </p:nvCxnSpPr>
        <p:spPr bwMode="auto">
          <a:xfrm>
            <a:off x="2247900" y="1808163"/>
            <a:ext cx="560388" cy="1174750"/>
          </a:xfrm>
          <a:prstGeom prst="straightConnector1">
            <a:avLst/>
          </a:prstGeom>
          <a:noFill/>
          <a:ln w="9525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8840" name="Imagen 10">
            <a:extLst>
              <a:ext uri="{FF2B5EF4-FFF2-40B4-BE49-F238E27FC236}">
                <a16:creationId xmlns:a16="http://schemas.microsoft.com/office/drawing/2014/main" id="{23BDEB0B-214F-4DBF-BAE7-A363C15B9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63" y="3240088"/>
            <a:ext cx="61436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8841" name="Conector recto de flecha 12">
            <a:extLst>
              <a:ext uri="{FF2B5EF4-FFF2-40B4-BE49-F238E27FC236}">
                <a16:creationId xmlns:a16="http://schemas.microsoft.com/office/drawing/2014/main" id="{9354CFE1-562F-4733-B273-C8F9F495CD7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191626" y="3644901"/>
            <a:ext cx="531813" cy="360363"/>
          </a:xfrm>
          <a:prstGeom prst="straightConnector1">
            <a:avLst/>
          </a:prstGeom>
          <a:noFill/>
          <a:ln w="9525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8842" name="Rectángulo 3">
            <a:extLst>
              <a:ext uri="{FF2B5EF4-FFF2-40B4-BE49-F238E27FC236}">
                <a16:creationId xmlns:a16="http://schemas.microsoft.com/office/drawing/2014/main" id="{8212B4D3-D837-4B2B-98F4-2048109D2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6039" y="1028700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V0</a:t>
            </a:r>
          </a:p>
        </p:txBody>
      </p:sp>
      <p:sp>
        <p:nvSpPr>
          <p:cNvPr id="248843" name="Rectángulo 4">
            <a:extLst>
              <a:ext uri="{FF2B5EF4-FFF2-40B4-BE49-F238E27FC236}">
                <a16:creationId xmlns:a16="http://schemas.microsoft.com/office/drawing/2014/main" id="{007590EB-29E6-40FD-9442-64120434F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2863" y="1028700"/>
            <a:ext cx="431800" cy="369888"/>
          </a:xfrm>
          <a:prstGeom prst="rect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8844" name="Rectángulo 7">
            <a:extLst>
              <a:ext uri="{FF2B5EF4-FFF2-40B4-BE49-F238E27FC236}">
                <a16:creationId xmlns:a16="http://schemas.microsoft.com/office/drawing/2014/main" id="{2EE64789-7265-4142-B8D4-1B4A32231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6889" y="623889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ACORDE</a:t>
            </a:r>
          </a:p>
        </p:txBody>
      </p:sp>
      <p:sp>
        <p:nvSpPr>
          <p:cNvPr id="248845" name="Rectángulo 19">
            <a:extLst>
              <a:ext uri="{FF2B5EF4-FFF2-40B4-BE49-F238E27FC236}">
                <a16:creationId xmlns:a16="http://schemas.microsoft.com/office/drawing/2014/main" id="{ADC3D026-6055-4C0B-B797-7791ED5A0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638" y="625476"/>
            <a:ext cx="1154112" cy="366713"/>
          </a:xfrm>
          <a:prstGeom prst="rect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48846" name="Conector recto de flecha 8">
            <a:extLst>
              <a:ext uri="{FF2B5EF4-FFF2-40B4-BE49-F238E27FC236}">
                <a16:creationId xmlns:a16="http://schemas.microsoft.com/office/drawing/2014/main" id="{2CB11FDE-8423-4B74-89F1-00AF56EA5385}"/>
              </a:ext>
            </a:extLst>
          </p:cNvPr>
          <p:cNvCxnSpPr>
            <a:cxnSpLocks noChangeShapeType="1"/>
            <a:stCxn id="248845" idx="3"/>
          </p:cNvCxnSpPr>
          <p:nvPr/>
        </p:nvCxnSpPr>
        <p:spPr bwMode="auto">
          <a:xfrm>
            <a:off x="4222750" y="809626"/>
            <a:ext cx="793750" cy="747713"/>
          </a:xfrm>
          <a:prstGeom prst="straightConnector1">
            <a:avLst/>
          </a:prstGeom>
          <a:noFill/>
          <a:ln w="9525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4">
            <a:extLst>
              <a:ext uri="{FF2B5EF4-FFF2-40B4-BE49-F238E27FC236}">
                <a16:creationId xmlns:a16="http://schemas.microsoft.com/office/drawing/2014/main" id="{5C1B3DE6-6E8C-4226-9BDB-5B93A4C4A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8817" y="234952"/>
            <a:ext cx="3078214" cy="55399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México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ALICE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s-MX" altLang="es-MX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2F475D7-C946-490A-A546-F0A0AED8700E}"/>
              </a:ext>
            </a:extLst>
          </p:cNvPr>
          <p:cNvSpPr txBox="1"/>
          <p:nvPr/>
        </p:nvSpPr>
        <p:spPr>
          <a:xfrm>
            <a:off x="266330" y="355107"/>
            <a:ext cx="1672253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FFFF00"/>
                </a:solidFill>
              </a:rPr>
              <a:t>2009 - 2018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Immagine 2" descr="alice_setup_nomi_09.png">
            <a:extLst>
              <a:ext uri="{FF2B5EF4-FFF2-40B4-BE49-F238E27FC236}">
                <a16:creationId xmlns:a16="http://schemas.microsoft.com/office/drawing/2014/main" id="{C024ECBF-CD17-4DDF-83A6-3F759B53A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2389"/>
            <a:ext cx="9144000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aralelogramo 2">
            <a:extLst>
              <a:ext uri="{FF2B5EF4-FFF2-40B4-BE49-F238E27FC236}">
                <a16:creationId xmlns:a16="http://schemas.microsoft.com/office/drawing/2014/main" id="{F21AEA0D-6FF5-4805-ABAB-481A1842821D}"/>
              </a:ext>
            </a:extLst>
          </p:cNvPr>
          <p:cNvSpPr/>
          <p:nvPr/>
        </p:nvSpPr>
        <p:spPr bwMode="auto">
          <a:xfrm rot="21367866">
            <a:off x="2856006" y="2952011"/>
            <a:ext cx="125503" cy="126355"/>
          </a:xfrm>
          <a:prstGeom prst="parallelogram">
            <a:avLst>
              <a:gd name="adj" fmla="val 14299"/>
            </a:avLst>
          </a:prstGeom>
          <a:solidFill>
            <a:schemeClr val="accent2">
              <a:lumMod val="20000"/>
              <a:lumOff val="80000"/>
              <a:alpha val="3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9499990" rev="0"/>
            </a:camera>
            <a:lightRig rig="threePt" dir="t"/>
          </a:scene3d>
          <a:sp3d>
            <a:bevelT w="0" h="0"/>
            <a:bevelB w="520700" h="342900"/>
          </a:sp3d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8837" name="Imagen 3">
            <a:extLst>
              <a:ext uri="{FF2B5EF4-FFF2-40B4-BE49-F238E27FC236}">
                <a16:creationId xmlns:a16="http://schemas.microsoft.com/office/drawing/2014/main" id="{D2CD642C-6625-4DA8-AC05-25099F1B10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0" y="4103689"/>
            <a:ext cx="2873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8" name="CuadroTexto 4">
            <a:extLst>
              <a:ext uri="{FF2B5EF4-FFF2-40B4-BE49-F238E27FC236}">
                <a16:creationId xmlns:a16="http://schemas.microsoft.com/office/drawing/2014/main" id="{F15A023B-5E63-4A5F-8C6F-9C7C3A38C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9" y="1438275"/>
            <a:ext cx="683040" cy="36988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FDD</a:t>
            </a:r>
          </a:p>
        </p:txBody>
      </p:sp>
      <p:cxnSp>
        <p:nvCxnSpPr>
          <p:cNvPr id="248839" name="Conector recto de flecha 8">
            <a:extLst>
              <a:ext uri="{FF2B5EF4-FFF2-40B4-BE49-F238E27FC236}">
                <a16:creationId xmlns:a16="http://schemas.microsoft.com/office/drawing/2014/main" id="{BB146A84-5A2A-4E40-8B92-DE2685C44E87}"/>
              </a:ext>
            </a:extLst>
          </p:cNvPr>
          <p:cNvCxnSpPr>
            <a:cxnSpLocks noChangeShapeType="1"/>
            <a:stCxn id="248838" idx="2"/>
          </p:cNvCxnSpPr>
          <p:nvPr/>
        </p:nvCxnSpPr>
        <p:spPr bwMode="auto">
          <a:xfrm>
            <a:off x="2330659" y="1808163"/>
            <a:ext cx="477629" cy="1174750"/>
          </a:xfrm>
          <a:prstGeom prst="straightConnector1">
            <a:avLst/>
          </a:prstGeom>
          <a:noFill/>
          <a:ln w="9525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8841" name="Conector recto de flecha 12">
            <a:extLst>
              <a:ext uri="{FF2B5EF4-FFF2-40B4-BE49-F238E27FC236}">
                <a16:creationId xmlns:a16="http://schemas.microsoft.com/office/drawing/2014/main" id="{9354CFE1-562F-4733-B273-C8F9F495CD7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191626" y="3644901"/>
            <a:ext cx="531813" cy="360363"/>
          </a:xfrm>
          <a:prstGeom prst="straightConnector1">
            <a:avLst/>
          </a:prstGeom>
          <a:noFill/>
          <a:ln w="9525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8842" name="Rectángulo 3">
            <a:extLst>
              <a:ext uri="{FF2B5EF4-FFF2-40B4-BE49-F238E27FC236}">
                <a16:creationId xmlns:a16="http://schemas.microsoft.com/office/drawing/2014/main" id="{8212B4D3-D837-4B2B-98F4-2048109D2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6039" y="1028700"/>
            <a:ext cx="6014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V0+</a:t>
            </a:r>
          </a:p>
        </p:txBody>
      </p:sp>
      <p:sp>
        <p:nvSpPr>
          <p:cNvPr id="248843" name="Rectángulo 4">
            <a:extLst>
              <a:ext uri="{FF2B5EF4-FFF2-40B4-BE49-F238E27FC236}">
                <a16:creationId xmlns:a16="http://schemas.microsoft.com/office/drawing/2014/main" id="{007590EB-29E6-40FD-9442-64120434F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2862" y="1028700"/>
            <a:ext cx="560387" cy="369888"/>
          </a:xfrm>
          <a:prstGeom prst="rect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8844" name="Rectángulo 7">
            <a:extLst>
              <a:ext uri="{FF2B5EF4-FFF2-40B4-BE49-F238E27FC236}">
                <a16:creationId xmlns:a16="http://schemas.microsoft.com/office/drawing/2014/main" id="{2EE64789-7265-4142-B8D4-1B4A32231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6889" y="623889"/>
            <a:ext cx="1544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TPC-fuentes</a:t>
            </a:r>
          </a:p>
        </p:txBody>
      </p:sp>
      <p:sp>
        <p:nvSpPr>
          <p:cNvPr id="248845" name="Rectángulo 19">
            <a:extLst>
              <a:ext uri="{FF2B5EF4-FFF2-40B4-BE49-F238E27FC236}">
                <a16:creationId xmlns:a16="http://schemas.microsoft.com/office/drawing/2014/main" id="{ADC3D026-6055-4C0B-B797-7791ED5A0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638" y="625476"/>
            <a:ext cx="1512263" cy="366713"/>
          </a:xfrm>
          <a:prstGeom prst="rect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48846" name="Conector recto de flecha 8">
            <a:extLst>
              <a:ext uri="{FF2B5EF4-FFF2-40B4-BE49-F238E27FC236}">
                <a16:creationId xmlns:a16="http://schemas.microsoft.com/office/drawing/2014/main" id="{2CB11FDE-8423-4B74-89F1-00AF56EA5385}"/>
              </a:ext>
            </a:extLst>
          </p:cNvPr>
          <p:cNvCxnSpPr>
            <a:cxnSpLocks noChangeShapeType="1"/>
            <a:stCxn id="248845" idx="3"/>
          </p:cNvCxnSpPr>
          <p:nvPr/>
        </p:nvCxnSpPr>
        <p:spPr bwMode="auto">
          <a:xfrm>
            <a:off x="4580901" y="808833"/>
            <a:ext cx="435599" cy="748506"/>
          </a:xfrm>
          <a:prstGeom prst="straightConnector1">
            <a:avLst/>
          </a:prstGeom>
          <a:noFill/>
          <a:ln w="9525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CuadroTexto 4">
            <a:extLst>
              <a:ext uri="{FF2B5EF4-FFF2-40B4-BE49-F238E27FC236}">
                <a16:creationId xmlns:a16="http://schemas.microsoft.com/office/drawing/2014/main" id="{745D0395-3B18-459E-B687-78B986461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0716" y="3275013"/>
            <a:ext cx="683040" cy="36988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FDD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55503B8-FA7C-49BE-9EA4-4383E49EB0F9}"/>
              </a:ext>
            </a:extLst>
          </p:cNvPr>
          <p:cNvSpPr txBox="1"/>
          <p:nvPr/>
        </p:nvSpPr>
        <p:spPr>
          <a:xfrm>
            <a:off x="266330" y="355107"/>
            <a:ext cx="1672253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FFFF00"/>
                </a:solidFill>
              </a:rPr>
              <a:t>2022 - 2025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D8078CEF-22B1-4F2E-AE73-6A2E51F51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8817" y="234952"/>
            <a:ext cx="3078214" cy="55399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México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ALICE</a:t>
            </a:r>
            <a:r>
              <a:rPr kumimoji="0" lang="es-ES_tradnl" alt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s-MX" altLang="es-MX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34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C6C1BD5-8C60-4E83-9D72-7A483C349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00576-2BA4-4244-BA8C-76275C2266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B175378-4824-4AAD-9027-F167626F4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201" y="1350628"/>
            <a:ext cx="4841788" cy="53415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AA9B4A7-7A69-48B0-BC57-23B08AA7586D}"/>
              </a:ext>
            </a:extLst>
          </p:cNvPr>
          <p:cNvSpPr txBox="1"/>
          <p:nvPr/>
        </p:nvSpPr>
        <p:spPr>
          <a:xfrm>
            <a:off x="351692" y="165788"/>
            <a:ext cx="11500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200" dirty="0">
                <a:solidFill>
                  <a:srgbClr val="C00000"/>
                </a:solidFill>
                <a:latin typeface="Bookman Old Style" panose="02050604050505020204" pitchFamily="18" charset="0"/>
              </a:rPr>
              <a:t>Materia de quarks y gluones en condiciones extremas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6378CA8-FF1D-44BF-A121-56D9DC5A66CD}"/>
              </a:ext>
            </a:extLst>
          </p:cNvPr>
          <p:cNvSpPr txBox="1"/>
          <p:nvPr/>
        </p:nvSpPr>
        <p:spPr>
          <a:xfrm>
            <a:off x="6002048" y="1139037"/>
            <a:ext cx="5955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Restauración de la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simetr</a:t>
            </a:r>
            <a:r>
              <a:rPr lang="es-MX" sz="2400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ía</a:t>
            </a:r>
            <a:r>
              <a:rPr lang="es-MX" sz="2400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es-MX" sz="2400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chiral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2050" name="Picture 2" descr="https://quark.phy.bnl.gov/~bschenke/images/vis.gif">
            <a:extLst>
              <a:ext uri="{FF2B5EF4-FFF2-40B4-BE49-F238E27FC236}">
                <a16:creationId xmlns:a16="http://schemas.microsoft.com/office/drawing/2014/main" id="{849C93CA-24FD-4256-8A8C-AB8BD5E0FC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047" y="2727840"/>
            <a:ext cx="5955944" cy="297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CE34D69-EAB8-4BEB-9C1B-4F0A8FEC9DFB}"/>
              </a:ext>
            </a:extLst>
          </p:cNvPr>
          <p:cNvSpPr/>
          <p:nvPr/>
        </p:nvSpPr>
        <p:spPr>
          <a:xfrm>
            <a:off x="5930582" y="5861215"/>
            <a:ext cx="6292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Time evolution of the energy density distribution in the transverse plane at zero space-time rapidity.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Ideal hydrodynamics.                                  Viscous hydrodynamics with shear viscosity to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                                                   entropy density ratio = 0.16.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arXiv:1109.6289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Swoosh">
            <a:extLst>
              <a:ext uri="{FF2B5EF4-FFF2-40B4-BE49-F238E27FC236}">
                <a16:creationId xmlns:a16="http://schemas.microsoft.com/office/drawing/2014/main" id="{342805CD-23B1-4D86-B47C-8C9590951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3" y="5033394"/>
            <a:ext cx="1053419" cy="131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7EA676D-C435-C83F-CBE4-9155D97E4DA3}"/>
              </a:ext>
            </a:extLst>
          </p:cNvPr>
          <p:cNvSpPr txBox="1"/>
          <p:nvPr/>
        </p:nvSpPr>
        <p:spPr>
          <a:xfrm>
            <a:off x="6019107" y="1600702"/>
            <a:ext cx="5955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2400" dirty="0">
                <a:solidFill>
                  <a:srgbClr val="C00000"/>
                </a:solidFill>
                <a:latin typeface="Bookman Old Style" panose="02050604050505020204" pitchFamily="18" charset="0"/>
              </a:rPr>
              <a:t>Dualidad </a:t>
            </a:r>
            <a:r>
              <a:rPr lang="es-MX" sz="2400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AdS</a:t>
            </a:r>
            <a:r>
              <a:rPr lang="es-MX" sz="2400" dirty="0">
                <a:solidFill>
                  <a:srgbClr val="C00000"/>
                </a:solidFill>
                <a:latin typeface="Bookman Old Style" panose="02050604050505020204" pitchFamily="18" charset="0"/>
              </a:rPr>
              <a:t>/CFT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743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T -1">
            <a:extLst>
              <a:ext uri="{FF2B5EF4-FFF2-40B4-BE49-F238E27FC236}">
                <a16:creationId xmlns:a16="http://schemas.microsoft.com/office/drawing/2014/main" id="{AF0FE1B2-F555-4F39-A08A-B55D8F3F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AF8DEA4-4820-4021-AA2D-2240950AFA1E}"/>
              </a:ext>
            </a:extLst>
          </p:cNvPr>
          <p:cNvSpPr txBox="1"/>
          <p:nvPr/>
        </p:nvSpPr>
        <p:spPr>
          <a:xfrm>
            <a:off x="7803472" y="5805996"/>
            <a:ext cx="388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err="1">
                <a:solidFill>
                  <a:srgbClr val="C00000"/>
                </a:solidFill>
              </a:rPr>
              <a:t>F</a:t>
            </a:r>
            <a:r>
              <a:rPr lang="es-MX" sz="2800" dirty="0" err="1"/>
              <a:t>ast</a:t>
            </a:r>
            <a:r>
              <a:rPr lang="es-MX" sz="2800" dirty="0"/>
              <a:t> </a:t>
            </a:r>
            <a:r>
              <a:rPr lang="es-MX" sz="2800" b="1" dirty="0" err="1">
                <a:solidFill>
                  <a:srgbClr val="C00000"/>
                </a:solidFill>
              </a:rPr>
              <a:t>I</a:t>
            </a:r>
            <a:r>
              <a:rPr lang="es-MX" sz="2800" dirty="0" err="1"/>
              <a:t>nteraction</a:t>
            </a:r>
            <a:r>
              <a:rPr lang="es-MX" sz="2800" dirty="0"/>
              <a:t> </a:t>
            </a:r>
            <a:r>
              <a:rPr lang="es-MX" sz="2800" b="1" dirty="0" err="1">
                <a:solidFill>
                  <a:srgbClr val="C00000"/>
                </a:solidFill>
              </a:rPr>
              <a:t>T</a:t>
            </a:r>
            <a:r>
              <a:rPr lang="es-MX" sz="2800" dirty="0" err="1"/>
              <a:t>rigger</a:t>
            </a:r>
            <a:endParaRPr lang="es-MX" sz="28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F09EC4-870E-4CE0-AE4F-9AB5BF9EFB8A}"/>
              </a:ext>
            </a:extLst>
          </p:cNvPr>
          <p:cNvSpPr txBox="1"/>
          <p:nvPr/>
        </p:nvSpPr>
        <p:spPr>
          <a:xfrm>
            <a:off x="1748901" y="397702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>
                <a:solidFill>
                  <a:srgbClr val="C00000"/>
                </a:solidFill>
              </a:rPr>
              <a:t>Vzero</a:t>
            </a:r>
            <a:r>
              <a:rPr lang="es-MX" sz="2400" b="1" dirty="0">
                <a:solidFill>
                  <a:srgbClr val="C00000"/>
                </a:solidFill>
              </a:rPr>
              <a:t>-plus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BBF4C7-FD6D-460A-94C5-541636DAF467}"/>
              </a:ext>
            </a:extLst>
          </p:cNvPr>
          <p:cNvSpPr txBox="1"/>
          <p:nvPr/>
        </p:nvSpPr>
        <p:spPr>
          <a:xfrm>
            <a:off x="9419207" y="397702"/>
            <a:ext cx="2627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C00000"/>
                </a:solidFill>
              </a:rPr>
              <a:t>FDD</a:t>
            </a:r>
          </a:p>
          <a:p>
            <a:pPr algn="ctr"/>
            <a:r>
              <a:rPr lang="es-MX" b="1" dirty="0">
                <a:solidFill>
                  <a:srgbClr val="C00000"/>
                </a:solidFill>
              </a:rPr>
              <a:t>F</a:t>
            </a:r>
            <a:r>
              <a:rPr lang="es-MX" b="1" dirty="0"/>
              <a:t>orward </a:t>
            </a:r>
            <a:r>
              <a:rPr lang="es-MX" b="1" dirty="0" err="1">
                <a:solidFill>
                  <a:srgbClr val="C00000"/>
                </a:solidFill>
              </a:rPr>
              <a:t>D</a:t>
            </a:r>
            <a:r>
              <a:rPr lang="es-MX" b="1" dirty="0" err="1"/>
              <a:t>iffractive</a:t>
            </a:r>
            <a:r>
              <a:rPr lang="es-MX" b="1" dirty="0"/>
              <a:t> </a:t>
            </a:r>
            <a:r>
              <a:rPr lang="es-MX" b="1" dirty="0">
                <a:solidFill>
                  <a:srgbClr val="C00000"/>
                </a:solidFill>
              </a:rPr>
              <a:t>D</a:t>
            </a:r>
            <a:r>
              <a:rPr lang="es-MX" b="1" dirty="0"/>
              <a:t>etector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97B1543-9C1F-48DA-8416-0C455221C32F}"/>
              </a:ext>
            </a:extLst>
          </p:cNvPr>
          <p:cNvSpPr/>
          <p:nvPr/>
        </p:nvSpPr>
        <p:spPr>
          <a:xfrm>
            <a:off x="7732450" y="4332303"/>
            <a:ext cx="4065973" cy="2127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5940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123D87-A5BF-47FB-BE30-31ED671F2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727"/>
            <a:ext cx="12192000" cy="583454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71CDAB0-E491-43F0-A6E9-7F8680B58A2E}"/>
              </a:ext>
            </a:extLst>
          </p:cNvPr>
          <p:cNvSpPr/>
          <p:nvPr/>
        </p:nvSpPr>
        <p:spPr>
          <a:xfrm>
            <a:off x="5378496" y="5699002"/>
            <a:ext cx="1435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</a:rPr>
              <a:t>V0+</a:t>
            </a:r>
            <a:endParaRPr kumimoji="0" lang="es-ES" sz="54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21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objeto, edificio, bicicleta, estacionado&#10;&#10;Descripción generada automáticamente">
            <a:extLst>
              <a:ext uri="{FF2B5EF4-FFF2-40B4-BE49-F238E27FC236}">
                <a16:creationId xmlns:a16="http://schemas.microsoft.com/office/drawing/2014/main" id="{0434227E-ADB2-4026-B067-104B9E4D6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29" y="7950"/>
            <a:ext cx="10296525" cy="685005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630E756-8951-4FBA-A7FC-775B904DE2AD}"/>
              </a:ext>
            </a:extLst>
          </p:cNvPr>
          <p:cNvSpPr/>
          <p:nvPr/>
        </p:nvSpPr>
        <p:spPr>
          <a:xfrm>
            <a:off x="286915" y="5974209"/>
            <a:ext cx="8338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Arial"/>
              </a:rPr>
              <a:t>V0+</a:t>
            </a:r>
            <a:endParaRPr kumimoji="0" lang="es-ES" sz="28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306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1DACC1-CB92-4E95-873E-B1EF66C39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" r="1718" b="4722"/>
          <a:stretch/>
        </p:blipFill>
        <p:spPr>
          <a:xfrm>
            <a:off x="0" y="26351"/>
            <a:ext cx="12192000" cy="680529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2E1D05A-B6F2-46A9-8E74-A5EEBD43F1FD}"/>
              </a:ext>
            </a:extLst>
          </p:cNvPr>
          <p:cNvSpPr/>
          <p:nvPr/>
        </p:nvSpPr>
        <p:spPr>
          <a:xfrm>
            <a:off x="560135" y="1859845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ea typeface="+mn-ea"/>
                <a:cs typeface="+mn-cs"/>
              </a:rPr>
              <a:t>FDD</a:t>
            </a:r>
          </a:p>
        </p:txBody>
      </p:sp>
    </p:spTree>
    <p:extLst>
      <p:ext uri="{BB962C8B-B14F-4D97-AF65-F5344CB8AC3E}">
        <p14:creationId xmlns:p14="http://schemas.microsoft.com/office/powerpoint/2010/main" val="1542855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motor, tabla, tren, cuarto&#10;&#10;Descripción generada automáticamente">
            <a:extLst>
              <a:ext uri="{FF2B5EF4-FFF2-40B4-BE49-F238E27FC236}">
                <a16:creationId xmlns:a16="http://schemas.microsoft.com/office/drawing/2014/main" id="{B962567D-0AEA-426E-B721-ECEB84FAA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909"/>
            <a:ext cx="12192000" cy="5610225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760B68BB-E706-4187-A5D2-E533A26DA38B}"/>
              </a:ext>
            </a:extLst>
          </p:cNvPr>
          <p:cNvCxnSpPr>
            <a:cxnSpLocks/>
          </p:cNvCxnSpPr>
          <p:nvPr/>
        </p:nvCxnSpPr>
        <p:spPr>
          <a:xfrm flipV="1">
            <a:off x="1553592" y="3790765"/>
            <a:ext cx="2618912" cy="292963"/>
          </a:xfrm>
          <a:prstGeom prst="line">
            <a:avLst/>
          </a:prstGeom>
          <a:ln w="19050">
            <a:solidFill>
              <a:srgbClr val="FFFF00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D89664D5-C9E0-4C6D-BB0B-99631B2389AC}"/>
              </a:ext>
            </a:extLst>
          </p:cNvPr>
          <p:cNvSpPr txBox="1"/>
          <p:nvPr/>
        </p:nvSpPr>
        <p:spPr>
          <a:xfrm rot="21255949">
            <a:off x="1306241" y="4019808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 del LHC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0715F8-F799-4594-921C-5984BA0F7B47}"/>
              </a:ext>
            </a:extLst>
          </p:cNvPr>
          <p:cNvSpPr txBox="1"/>
          <p:nvPr/>
        </p:nvSpPr>
        <p:spPr>
          <a:xfrm>
            <a:off x="180642" y="3206282"/>
            <a:ext cx="99976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caverna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túnel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5D6D07-42BF-4886-95FF-776D754B1E94}"/>
              </a:ext>
            </a:extLst>
          </p:cNvPr>
          <p:cNvSpPr txBox="1"/>
          <p:nvPr/>
        </p:nvSpPr>
        <p:spPr>
          <a:xfrm>
            <a:off x="4616388" y="5793759"/>
            <a:ext cx="42393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detector FDD en el túnel de LHC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BF7AA364-36ED-4CEC-9BA5-2B79DC0164A7}"/>
              </a:ext>
            </a:extLst>
          </p:cNvPr>
          <p:cNvCxnSpPr/>
          <p:nvPr/>
        </p:nvCxnSpPr>
        <p:spPr>
          <a:xfrm flipH="1" flipV="1">
            <a:off x="4811697" y="4607511"/>
            <a:ext cx="692458" cy="102093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BF83738-B42F-4687-87F0-7ED8F3BC8D9B}"/>
              </a:ext>
            </a:extLst>
          </p:cNvPr>
          <p:cNvSpPr txBox="1"/>
          <p:nvPr/>
        </p:nvSpPr>
        <p:spPr>
          <a:xfrm rot="21072088">
            <a:off x="6857256" y="4483555"/>
            <a:ext cx="1713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dipolo del LHC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DA3015B-B9DB-4632-9FE5-38DE43B6981F}"/>
              </a:ext>
            </a:extLst>
          </p:cNvPr>
          <p:cNvSpPr txBox="1"/>
          <p:nvPr/>
        </p:nvSpPr>
        <p:spPr>
          <a:xfrm>
            <a:off x="549654" y="1050545"/>
            <a:ext cx="1868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bomba de vacío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AFEB7B8-7616-4A61-9F1A-4E3287CFE6CC}"/>
              </a:ext>
            </a:extLst>
          </p:cNvPr>
          <p:cNvCxnSpPr>
            <a:cxnSpLocks/>
          </p:cNvCxnSpPr>
          <p:nvPr/>
        </p:nvCxnSpPr>
        <p:spPr>
          <a:xfrm>
            <a:off x="1784412" y="1419877"/>
            <a:ext cx="497149" cy="34605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8112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cuarto, silla, tabla&#10;&#10;Descripción generada automáticamente">
            <a:extLst>
              <a:ext uri="{FF2B5EF4-FFF2-40B4-BE49-F238E27FC236}">
                <a16:creationId xmlns:a16="http://schemas.microsoft.com/office/drawing/2014/main" id="{1F4DFDF1-555D-4E94-A516-1A0F158B0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8" y="0"/>
            <a:ext cx="3155752" cy="6858000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003F1CF-AB71-4819-B6D0-D2F00320AB22}"/>
              </a:ext>
            </a:extLst>
          </p:cNvPr>
          <p:cNvCxnSpPr>
            <a:cxnSpLocks/>
          </p:cNvCxnSpPr>
          <p:nvPr/>
        </p:nvCxnSpPr>
        <p:spPr>
          <a:xfrm>
            <a:off x="787478" y="1257956"/>
            <a:ext cx="348654" cy="90819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F156FDB9-3588-483E-B0CE-A8449F5AB62D}"/>
              </a:ext>
            </a:extLst>
          </p:cNvPr>
          <p:cNvSpPr txBox="1"/>
          <p:nvPr/>
        </p:nvSpPr>
        <p:spPr>
          <a:xfrm>
            <a:off x="0" y="529519"/>
            <a:ext cx="1798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>
                <a:solidFill>
                  <a:prstClr val="black"/>
                </a:solidFill>
                <a:latin typeface="Calibri" panose="020F0502020204030204"/>
              </a:rPr>
              <a:t>cámara de </a:t>
            </a:r>
            <a:r>
              <a:rPr lang="es-MX" b="1" dirty="0">
                <a:latin typeface="Calibri" panose="020F0502020204030204"/>
              </a:rPr>
              <a:t>vacío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 acelerador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D2188DB-74A9-4405-AADB-AF7FB3A16C69}"/>
              </a:ext>
            </a:extLst>
          </p:cNvPr>
          <p:cNvSpPr txBox="1"/>
          <p:nvPr/>
        </p:nvSpPr>
        <p:spPr>
          <a:xfrm>
            <a:off x="2292147" y="4461600"/>
            <a:ext cx="1253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dípolo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acelerador 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75A274AC-93EE-447C-B907-F0C01AC6A458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2918954" y="3293616"/>
            <a:ext cx="30202" cy="116798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11C147E-6F44-4657-8EF4-B71EFE3ED9BC}"/>
              </a:ext>
            </a:extLst>
          </p:cNvPr>
          <p:cNvSpPr txBox="1"/>
          <p:nvPr/>
        </p:nvSpPr>
        <p:spPr>
          <a:xfrm>
            <a:off x="481010" y="4230185"/>
            <a:ext cx="993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29C70A54-0A85-41DA-A0B0-E3FF2C10C244}"/>
              </a:ext>
            </a:extLst>
          </p:cNvPr>
          <p:cNvCxnSpPr>
            <a:cxnSpLocks/>
          </p:cNvCxnSpPr>
          <p:nvPr/>
        </p:nvCxnSpPr>
        <p:spPr>
          <a:xfrm flipV="1">
            <a:off x="1136132" y="2627815"/>
            <a:ext cx="831752" cy="143815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C375762-AD5C-4F74-908B-D3279BE6CFCC}"/>
              </a:ext>
            </a:extLst>
          </p:cNvPr>
          <p:cNvCxnSpPr>
            <a:cxnSpLocks/>
          </p:cNvCxnSpPr>
          <p:nvPr/>
        </p:nvCxnSpPr>
        <p:spPr>
          <a:xfrm>
            <a:off x="262778" y="2135054"/>
            <a:ext cx="1314505" cy="195309"/>
          </a:xfrm>
          <a:prstGeom prst="line">
            <a:avLst/>
          </a:prstGeom>
          <a:ln w="28575">
            <a:solidFill>
              <a:srgbClr val="FFFF00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Imagen que contiene interior, silla, cuarto, tabla&#10;&#10;Descripción generada automáticamente">
            <a:extLst>
              <a:ext uri="{FF2B5EF4-FFF2-40B4-BE49-F238E27FC236}">
                <a16:creationId xmlns:a16="http://schemas.microsoft.com/office/drawing/2014/main" id="{3E0D2A3B-940C-4F25-8AD1-EDC753C46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15" y="0"/>
            <a:ext cx="3167969" cy="685800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763BD91D-87FA-4FE8-B059-A19151EB1FD4}"/>
              </a:ext>
            </a:extLst>
          </p:cNvPr>
          <p:cNvSpPr/>
          <p:nvPr/>
        </p:nvSpPr>
        <p:spPr>
          <a:xfrm>
            <a:off x="4139220" y="1486984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ea typeface="+mn-ea"/>
                <a:cs typeface="+mn-cs"/>
              </a:rPr>
              <a:t>FDD</a:t>
            </a:r>
          </a:p>
        </p:txBody>
      </p:sp>
    </p:spTree>
    <p:extLst>
      <p:ext uri="{BB962C8B-B14F-4D97-AF65-F5344CB8AC3E}">
        <p14:creationId xmlns:p14="http://schemas.microsoft.com/office/powerpoint/2010/main" val="3823609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09228" y="136524"/>
            <a:ext cx="7211567" cy="612409"/>
          </a:xfrm>
        </p:spPr>
        <p:txBody>
          <a:bodyPr/>
          <a:lstStyle/>
          <a:p>
            <a:r>
              <a:rPr lang="fr-FR" dirty="0"/>
              <a:t>La </a:t>
            </a:r>
            <a:r>
              <a:rPr lang="fr-FR" dirty="0" err="1"/>
              <a:t>colaboración</a:t>
            </a:r>
            <a:r>
              <a:rPr lang="fr-FR" dirty="0"/>
              <a:t>  ALICE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066355A-084C-D24E-9AD2-7E4FC41EA627}" type="slidenum">
              <a:rPr lang="en-US">
                <a:solidFill>
                  <a:srgbClr val="141313">
                    <a:tint val="75000"/>
                  </a:srgbClr>
                </a:solidFill>
                <a:latin typeface="Arial"/>
              </a:rPr>
              <a:pPr>
                <a:defRPr/>
              </a:pPr>
              <a:t>36</a:t>
            </a:fld>
            <a:endParaRPr lang="en-US" dirty="0">
              <a:solidFill>
                <a:srgbClr val="141313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E68D4E-E6A2-4701-BB95-EDD13F3868BD}"/>
              </a:ext>
            </a:extLst>
          </p:cNvPr>
          <p:cNvSpPr txBox="1"/>
          <p:nvPr/>
        </p:nvSpPr>
        <p:spPr>
          <a:xfrm>
            <a:off x="174943" y="5481956"/>
            <a:ext cx="109568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/>
              <a:t>Alrededor de 400 publicaciones en las revistas de más alto impacto y entre las más citadas </a:t>
            </a:r>
          </a:p>
          <a:p>
            <a:r>
              <a:rPr lang="es-MX" sz="2000" dirty="0"/>
              <a:t>     del proyecto LHC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/>
              <a:t>Medio centenar de tesis de estudiantes mexicanos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/>
              <a:t>Investigadores de todo el país involucrados … más allá de las instituciones formales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4299EF5-A7FA-4DC2-8D4E-B8FECFC85D73}"/>
              </a:ext>
            </a:extLst>
          </p:cNvPr>
          <p:cNvSpPr/>
          <p:nvPr/>
        </p:nvSpPr>
        <p:spPr>
          <a:xfrm>
            <a:off x="9853658" y="1559631"/>
            <a:ext cx="2210540" cy="3347928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3422B378-070A-F1F3-3BF9-A8388DBA5ED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7BE5BFC-691D-BB21-C60C-83FB6845E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03" t="19106" r="27471" b="27584"/>
          <a:stretch/>
        </p:blipFill>
        <p:spPr>
          <a:xfrm>
            <a:off x="102367" y="852961"/>
            <a:ext cx="9528357" cy="462899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5DEDE23-C74C-AD5C-0F27-B7E839B8A0F3}"/>
              </a:ext>
            </a:extLst>
          </p:cNvPr>
          <p:cNvSpPr txBox="1"/>
          <p:nvPr/>
        </p:nvSpPr>
        <p:spPr>
          <a:xfrm>
            <a:off x="9879093" y="1693618"/>
            <a:ext cx="22105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Análisis de datos</a:t>
            </a:r>
          </a:p>
          <a:p>
            <a:endParaRPr lang="es-MX" dirty="0"/>
          </a:p>
          <a:p>
            <a:r>
              <a:rPr lang="es-MX" dirty="0"/>
              <a:t>    grupo fuerte</a:t>
            </a:r>
          </a:p>
          <a:p>
            <a:r>
              <a:rPr lang="es-MX" dirty="0"/>
              <a:t>    con importantes</a:t>
            </a:r>
          </a:p>
          <a:p>
            <a:r>
              <a:rPr lang="es-MX" dirty="0"/>
              <a:t>    contribuciones</a:t>
            </a:r>
          </a:p>
          <a:p>
            <a:endParaRPr lang="es-MX" dirty="0"/>
          </a:p>
          <a:p>
            <a:r>
              <a:rPr lang="es-MX" dirty="0"/>
              <a:t>    más de 17    </a:t>
            </a:r>
          </a:p>
          <a:p>
            <a:r>
              <a:rPr lang="es-MX" dirty="0"/>
              <a:t>    publicaciones </a:t>
            </a:r>
          </a:p>
          <a:p>
            <a:r>
              <a:rPr lang="es-MX" dirty="0"/>
              <a:t>    con participación</a:t>
            </a:r>
          </a:p>
          <a:p>
            <a:r>
              <a:rPr lang="es-MX" dirty="0"/>
              <a:t>    crucial</a:t>
            </a:r>
          </a:p>
          <a:p>
            <a:r>
              <a:rPr lang="es-MX" dirty="0"/>
              <a:t>        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91106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3749" y="37141"/>
            <a:ext cx="8229600" cy="1143000"/>
          </a:xfrm>
        </p:spPr>
        <p:txBody>
          <a:bodyPr/>
          <a:lstStyle/>
          <a:p>
            <a:r>
              <a:rPr lang="en-GB" dirty="0"/>
              <a:t>MÉXICO EN ALICE</a:t>
            </a:r>
          </a:p>
        </p:txBody>
      </p:sp>
      <p:pic>
        <p:nvPicPr>
          <p:cNvPr id="4" name="Imagen 3" descr="conacyt_blanc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99" y="3229099"/>
            <a:ext cx="1977277" cy="1209126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195854" y="1148746"/>
            <a:ext cx="8827108" cy="4787646"/>
            <a:chOff x="-1019280" y="1293498"/>
            <a:chExt cx="8827108" cy="4787646"/>
          </a:xfrm>
        </p:grpSpPr>
        <p:sp>
          <p:nvSpPr>
            <p:cNvPr id="7" name="CuadroTexto 6"/>
            <p:cNvSpPr txBox="1"/>
            <p:nvPr/>
          </p:nvSpPr>
          <p:spPr>
            <a:xfrm>
              <a:off x="-1019280" y="1293498"/>
              <a:ext cx="18451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s-ES_tradnl" sz="2400" dirty="0">
                  <a:solidFill>
                    <a:prstClr val="white"/>
                  </a:solidFill>
                  <a:latin typeface="Calibri"/>
                </a:rPr>
                <a:t>Instituciones </a:t>
              </a:r>
            </a:p>
            <a:p>
              <a:pPr>
                <a:defRPr/>
              </a:pPr>
              <a:r>
                <a:rPr lang="es-ES_tradnl" sz="2400" dirty="0">
                  <a:solidFill>
                    <a:prstClr val="white"/>
                  </a:solidFill>
                  <a:latin typeface="Calibri"/>
                </a:rPr>
                <a:t>participantes</a:t>
              </a:r>
            </a:p>
          </p:txBody>
        </p:sp>
        <p:grpSp>
          <p:nvGrpSpPr>
            <p:cNvPr id="8" name="Agrupar 7"/>
            <p:cNvGrpSpPr/>
            <p:nvPr/>
          </p:nvGrpSpPr>
          <p:grpSpPr>
            <a:xfrm>
              <a:off x="2093577" y="1845560"/>
              <a:ext cx="5714251" cy="4235584"/>
              <a:chOff x="2093577" y="1858790"/>
              <a:chExt cx="5714251" cy="4235584"/>
            </a:xfrm>
          </p:grpSpPr>
          <p:pic>
            <p:nvPicPr>
              <p:cNvPr id="10" name="Imagen 9" descr="Cinvestav-2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3775" y="1858790"/>
                <a:ext cx="1697356" cy="1825524"/>
              </a:xfrm>
              <a:prstGeom prst="rect">
                <a:avLst/>
              </a:prstGeom>
            </p:spPr>
          </p:pic>
          <p:pic>
            <p:nvPicPr>
              <p:cNvPr id="11" name="Imagen 10" descr="uas1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7001" y="1977858"/>
                <a:ext cx="1158845" cy="1511125"/>
              </a:xfrm>
              <a:prstGeom prst="rect">
                <a:avLst/>
              </a:prstGeom>
            </p:spPr>
          </p:pic>
          <p:pic>
            <p:nvPicPr>
              <p:cNvPr id="3" name="Imagen 2" descr="Escudo_BUAP_Negativo.p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77" y="4296623"/>
                <a:ext cx="1797751" cy="1797751"/>
              </a:xfrm>
              <a:prstGeom prst="rect">
                <a:avLst/>
              </a:prstGeom>
            </p:spPr>
          </p:pic>
          <p:pic>
            <p:nvPicPr>
              <p:cNvPr id="5" name="Imagen 4" descr="UNAM_blanco.pn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4278" y="4288877"/>
                <a:ext cx="1563550" cy="1755249"/>
              </a:xfrm>
              <a:prstGeom prst="rect">
                <a:avLst/>
              </a:prstGeom>
            </p:spPr>
          </p:pic>
        </p:grp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401C3AA0-B7A5-4B62-B6B9-01D5C28A4D6B}"/>
              </a:ext>
            </a:extLst>
          </p:cNvPr>
          <p:cNvSpPr txBox="1"/>
          <p:nvPr/>
        </p:nvSpPr>
        <p:spPr>
          <a:xfrm>
            <a:off x="375999" y="3044151"/>
            <a:ext cx="1484830" cy="95410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rgbClr val="FFFF00"/>
                </a:solidFill>
              </a:rPr>
              <a:t>trabajo </a:t>
            </a:r>
          </a:p>
          <a:p>
            <a:r>
              <a:rPr lang="es-MX" sz="2800" dirty="0">
                <a:solidFill>
                  <a:srgbClr val="FFFF00"/>
                </a:solidFill>
              </a:rPr>
              <a:t>colectivo</a:t>
            </a:r>
          </a:p>
        </p:txBody>
      </p:sp>
      <p:sp>
        <p:nvSpPr>
          <p:cNvPr id="12" name="AutoShape 2" descr="Tecnológico Nacional de México - Wikipedia, la enciclopedia libre">
            <a:extLst>
              <a:ext uri="{FF2B5EF4-FFF2-40B4-BE49-F238E27FC236}">
                <a16:creationId xmlns:a16="http://schemas.microsoft.com/office/drawing/2014/main" id="{EEB38330-0DF6-5DCD-031C-27378060B5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AutoShape 4" descr="Tecnológico Nacional de México - Wikipedia, la enciclopedia libre">
            <a:extLst>
              <a:ext uri="{FF2B5EF4-FFF2-40B4-BE49-F238E27FC236}">
                <a16:creationId xmlns:a16="http://schemas.microsoft.com/office/drawing/2014/main" id="{7025A3DE-A94E-4C5B-3B68-2B0BA3CC4B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450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D784822-9F0F-4043-8F2C-01B9D48A9D91}"/>
              </a:ext>
            </a:extLst>
          </p:cNvPr>
          <p:cNvSpPr txBox="1"/>
          <p:nvPr/>
        </p:nvSpPr>
        <p:spPr>
          <a:xfrm>
            <a:off x="403158" y="132165"/>
            <a:ext cx="110339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002060"/>
                </a:solidFill>
              </a:rPr>
              <a:t>Acuerdo de Cooperación Internacional     entre el Consejo Nacional de Ciencia y </a:t>
            </a:r>
          </a:p>
          <a:p>
            <a:r>
              <a:rPr lang="es-MX" sz="2400" b="1" dirty="0">
                <a:solidFill>
                  <a:srgbClr val="002060"/>
                </a:solidFill>
              </a:rPr>
              <a:t>Tecnología (CONACYT) y el Centro Europeo de Investigaciones Nucleares CERN -  1998</a:t>
            </a:r>
          </a:p>
          <a:p>
            <a:endParaRPr lang="es-MX" sz="2400" b="1" dirty="0">
              <a:solidFill>
                <a:srgbClr val="002060"/>
              </a:solidFill>
            </a:endParaRPr>
          </a:p>
          <a:p>
            <a:r>
              <a:rPr lang="es-MX" sz="2400" b="1" dirty="0">
                <a:solidFill>
                  <a:srgbClr val="002060"/>
                </a:solidFill>
              </a:rPr>
              <a:t>           Se extendió por 5 años en 2018                                 </a:t>
            </a:r>
            <a:r>
              <a:rPr lang="es-MX" sz="2800" b="1" dirty="0">
                <a:solidFill>
                  <a:srgbClr val="C00000"/>
                </a:solidFill>
              </a:rPr>
              <a:t>Renovación 2023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4D6D22-DE3F-4C41-8F77-B62041CFA887}"/>
              </a:ext>
            </a:extLst>
          </p:cNvPr>
          <p:cNvSpPr txBox="1"/>
          <p:nvPr/>
        </p:nvSpPr>
        <p:spPr>
          <a:xfrm>
            <a:off x="403158" y="2228671"/>
            <a:ext cx="102181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002060"/>
                </a:solidFill>
              </a:rPr>
              <a:t>La Comisión Europea apoyó la cooperación México-CERN a través del proyecto </a:t>
            </a:r>
          </a:p>
          <a:p>
            <a:r>
              <a:rPr lang="es-MX" sz="2400" b="1" dirty="0">
                <a:solidFill>
                  <a:srgbClr val="002060"/>
                </a:solidFill>
              </a:rPr>
              <a:t>HELEN (2005-2009)                      2  millones de euros</a:t>
            </a:r>
          </a:p>
          <a:p>
            <a:r>
              <a:rPr lang="es-MX" sz="2400" b="1" dirty="0">
                <a:solidFill>
                  <a:srgbClr val="002060"/>
                </a:solidFill>
              </a:rPr>
              <a:t>EPLANET  (2011-2016)                 4 millones de euros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7019D20-2623-4D3A-BA8B-611FBC1AE8D3}"/>
              </a:ext>
            </a:extLst>
          </p:cNvPr>
          <p:cNvSpPr txBox="1"/>
          <p:nvPr/>
        </p:nvSpPr>
        <p:spPr>
          <a:xfrm>
            <a:off x="403158" y="3894291"/>
            <a:ext cx="11263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002060"/>
                </a:solidFill>
              </a:rPr>
              <a:t>En agosto de 2015 se donaron servidores del Centro de Computo de CERN a la facultad </a:t>
            </a:r>
          </a:p>
          <a:p>
            <a:r>
              <a:rPr lang="es-MX" sz="2400" b="1" dirty="0">
                <a:solidFill>
                  <a:srgbClr val="002060"/>
                </a:solidFill>
              </a:rPr>
              <a:t>de ciencias físicas   y matemáticas y al Centro Mesoamericano de Física Teórica en la</a:t>
            </a:r>
          </a:p>
          <a:p>
            <a:r>
              <a:rPr lang="es-MX" sz="2400" b="1" dirty="0">
                <a:solidFill>
                  <a:srgbClr val="002060"/>
                </a:solidFill>
              </a:rPr>
              <a:t>Universidad de Chiapas.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96A457-83A9-4B41-8B8E-C76CDD7FEAC4}"/>
              </a:ext>
            </a:extLst>
          </p:cNvPr>
          <p:cNvSpPr txBox="1"/>
          <p:nvPr/>
        </p:nvSpPr>
        <p:spPr>
          <a:xfrm>
            <a:off x="2112885" y="6090082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   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3BC4D54-B5D1-4256-9374-3780B9BF8B48}"/>
              </a:ext>
            </a:extLst>
          </p:cNvPr>
          <p:cNvSpPr txBox="1"/>
          <p:nvPr/>
        </p:nvSpPr>
        <p:spPr>
          <a:xfrm>
            <a:off x="288447" y="5559910"/>
            <a:ext cx="11739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002060"/>
                </a:solidFill>
              </a:rPr>
              <a:t>Donación de la fuente de protones de CERN  a la UA Sinaloa  con un valor de 200 mil euro</a:t>
            </a:r>
          </a:p>
        </p:txBody>
      </p:sp>
    </p:spTree>
    <p:extLst>
      <p:ext uri="{BB962C8B-B14F-4D97-AF65-F5344CB8AC3E}">
        <p14:creationId xmlns:p14="http://schemas.microsoft.com/office/powerpoint/2010/main" val="3607498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C553596-64ED-4FAC-93B7-EDF721364032}"/>
              </a:ext>
            </a:extLst>
          </p:cNvPr>
          <p:cNvSpPr txBox="1"/>
          <p:nvPr/>
        </p:nvSpPr>
        <p:spPr>
          <a:xfrm>
            <a:off x="3250058" y="57705"/>
            <a:ext cx="5825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002060"/>
                </a:solidFill>
              </a:rPr>
              <a:t>Actividades educativas México - CERN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0C04E07-5835-4EF0-A1C5-71254D1C1B31}"/>
              </a:ext>
            </a:extLst>
          </p:cNvPr>
          <p:cNvSpPr txBox="1"/>
          <p:nvPr/>
        </p:nvSpPr>
        <p:spPr>
          <a:xfrm>
            <a:off x="997527" y="580925"/>
            <a:ext cx="82060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err="1">
                <a:solidFill>
                  <a:srgbClr val="C00000"/>
                </a:solidFill>
              </a:rPr>
              <a:t>Latin</a:t>
            </a:r>
            <a:r>
              <a:rPr lang="es-MX" sz="2000" b="1" dirty="0">
                <a:solidFill>
                  <a:srgbClr val="C00000"/>
                </a:solidFill>
              </a:rPr>
              <a:t> American </a:t>
            </a:r>
            <a:r>
              <a:rPr lang="es-MX" sz="2000" b="1" dirty="0" err="1">
                <a:solidFill>
                  <a:srgbClr val="C00000"/>
                </a:solidFill>
              </a:rPr>
              <a:t>School</a:t>
            </a:r>
            <a:r>
              <a:rPr lang="es-MX" sz="2000" b="1" dirty="0">
                <a:solidFill>
                  <a:srgbClr val="C00000"/>
                </a:solidFill>
              </a:rPr>
              <a:t> </a:t>
            </a:r>
            <a:r>
              <a:rPr lang="es-MX" sz="2000" b="1" dirty="0" err="1">
                <a:solidFill>
                  <a:srgbClr val="C00000"/>
                </a:solidFill>
              </a:rPr>
              <a:t>of</a:t>
            </a:r>
            <a:r>
              <a:rPr lang="es-MX" sz="2000" b="1" dirty="0">
                <a:solidFill>
                  <a:srgbClr val="C00000"/>
                </a:solidFill>
              </a:rPr>
              <a:t> High Energy </a:t>
            </a:r>
            <a:r>
              <a:rPr lang="es-MX" sz="2000" b="1" dirty="0" err="1">
                <a:solidFill>
                  <a:srgbClr val="C00000"/>
                </a:solidFill>
              </a:rPr>
              <a:t>Physics</a:t>
            </a:r>
            <a:r>
              <a:rPr lang="es-MX" sz="2000" b="1" dirty="0">
                <a:solidFill>
                  <a:srgbClr val="C00000"/>
                </a:solidFill>
              </a:rPr>
              <a:t>                           México 2003</a:t>
            </a:r>
          </a:p>
          <a:p>
            <a:r>
              <a:rPr lang="es-MX" sz="2000" b="1" dirty="0">
                <a:solidFill>
                  <a:srgbClr val="C00000"/>
                </a:solidFill>
              </a:rPr>
              <a:t>                                                                                                              Ecuador 2015</a:t>
            </a:r>
          </a:p>
          <a:p>
            <a:r>
              <a:rPr lang="es-MX" sz="2000" b="1" dirty="0">
                <a:solidFill>
                  <a:srgbClr val="C00000"/>
                </a:solidFill>
              </a:rPr>
              <a:t>                                                                                                              México 2017</a:t>
            </a:r>
          </a:p>
          <a:p>
            <a:r>
              <a:rPr lang="es-MX" sz="2000" b="1" dirty="0">
                <a:solidFill>
                  <a:srgbClr val="C00000"/>
                </a:solidFill>
              </a:rPr>
              <a:t>                                                                                                              Argentina 2019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21B9981-247C-4F52-89F1-67E27F462AEF}"/>
              </a:ext>
            </a:extLst>
          </p:cNvPr>
          <p:cNvSpPr txBox="1"/>
          <p:nvPr/>
        </p:nvSpPr>
        <p:spPr>
          <a:xfrm>
            <a:off x="997526" y="2073641"/>
            <a:ext cx="11194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</a:rPr>
              <a:t>Summer </a:t>
            </a:r>
            <a:r>
              <a:rPr lang="es-MX" sz="2000" b="1" dirty="0" err="1">
                <a:solidFill>
                  <a:srgbClr val="C00000"/>
                </a:solidFill>
              </a:rPr>
              <a:t>Students</a:t>
            </a:r>
            <a:r>
              <a:rPr lang="es-MX" sz="2000" b="1" dirty="0">
                <a:solidFill>
                  <a:srgbClr val="C00000"/>
                </a:solidFill>
              </a:rPr>
              <a:t> </a:t>
            </a:r>
            <a:r>
              <a:rPr lang="es-MX" sz="2000" b="1" dirty="0" err="1">
                <a:solidFill>
                  <a:srgbClr val="C00000"/>
                </a:solidFill>
              </a:rPr>
              <a:t>Program</a:t>
            </a:r>
            <a:r>
              <a:rPr lang="es-MX" sz="2000" b="1" dirty="0">
                <a:solidFill>
                  <a:srgbClr val="C00000"/>
                </a:solidFill>
              </a:rPr>
              <a:t>                                                            México participa desde hace </a:t>
            </a:r>
          </a:p>
          <a:p>
            <a:r>
              <a:rPr lang="es-MX" sz="2000" b="1" dirty="0">
                <a:solidFill>
                  <a:srgbClr val="C00000"/>
                </a:solidFill>
              </a:rPr>
              <a:t>                                                                                                              más de 20 años 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25E9A1-CAB3-4302-B977-32A96EC1514F}"/>
              </a:ext>
            </a:extLst>
          </p:cNvPr>
          <p:cNvSpPr txBox="1"/>
          <p:nvPr/>
        </p:nvSpPr>
        <p:spPr>
          <a:xfrm>
            <a:off x="997527" y="2944713"/>
            <a:ext cx="1137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</a:rPr>
              <a:t>CERN </a:t>
            </a:r>
            <a:r>
              <a:rPr lang="es-MX" sz="2000" b="1" dirty="0" err="1">
                <a:solidFill>
                  <a:srgbClr val="C00000"/>
                </a:solidFill>
              </a:rPr>
              <a:t>Teachers</a:t>
            </a:r>
            <a:r>
              <a:rPr lang="es-MX" sz="2000" b="1" dirty="0">
                <a:solidFill>
                  <a:srgbClr val="C00000"/>
                </a:solidFill>
              </a:rPr>
              <a:t> </a:t>
            </a:r>
            <a:r>
              <a:rPr lang="es-MX" sz="2000" b="1" dirty="0" err="1">
                <a:solidFill>
                  <a:srgbClr val="C00000"/>
                </a:solidFill>
              </a:rPr>
              <a:t>School</a:t>
            </a:r>
            <a:r>
              <a:rPr lang="es-MX" sz="2000" b="1" dirty="0">
                <a:solidFill>
                  <a:srgbClr val="C00000"/>
                </a:solidFill>
              </a:rPr>
              <a:t>                                             México participa desde hace 15 años  1998-2018        </a:t>
            </a:r>
          </a:p>
          <a:p>
            <a:r>
              <a:rPr lang="es-MX" sz="2000" b="1" dirty="0">
                <a:solidFill>
                  <a:srgbClr val="C00000"/>
                </a:solidFill>
              </a:rPr>
              <a:t>                                                                                     12320 maestros del mundo han participado: 83 de México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E1E9AD-CE53-4BF8-A600-182CE3A0D341}"/>
              </a:ext>
            </a:extLst>
          </p:cNvPr>
          <p:cNvSpPr txBox="1"/>
          <p:nvPr/>
        </p:nvSpPr>
        <p:spPr>
          <a:xfrm>
            <a:off x="987614" y="4020032"/>
            <a:ext cx="1100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</a:rPr>
              <a:t>Visitas públicas                                                          135 mil visitantes -  México ha sido muy activo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9B67CD9-8202-4385-8C20-CBB793691693}"/>
              </a:ext>
            </a:extLst>
          </p:cNvPr>
          <p:cNvSpPr txBox="1"/>
          <p:nvPr/>
        </p:nvSpPr>
        <p:spPr>
          <a:xfrm>
            <a:off x="987614" y="4787575"/>
            <a:ext cx="10907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</a:rPr>
              <a:t>Beam </a:t>
            </a:r>
            <a:r>
              <a:rPr lang="es-MX" sz="2000" b="1" dirty="0" err="1">
                <a:solidFill>
                  <a:srgbClr val="C00000"/>
                </a:solidFill>
              </a:rPr>
              <a:t>for</a:t>
            </a:r>
            <a:r>
              <a:rPr lang="es-MX" sz="2000" b="1" dirty="0">
                <a:solidFill>
                  <a:srgbClr val="C00000"/>
                </a:solidFill>
              </a:rPr>
              <a:t> </a:t>
            </a:r>
            <a:r>
              <a:rPr lang="es-MX" sz="2000" b="1" dirty="0" err="1">
                <a:solidFill>
                  <a:srgbClr val="C00000"/>
                </a:solidFill>
              </a:rPr>
              <a:t>School</a:t>
            </a:r>
            <a:r>
              <a:rPr lang="es-MX" sz="2000" b="1" dirty="0">
                <a:solidFill>
                  <a:srgbClr val="C00000"/>
                </a:solidFill>
              </a:rPr>
              <a:t>                                                        Un equipo mexicano de jóvenes de preparatoria  </a:t>
            </a:r>
          </a:p>
          <a:p>
            <a:r>
              <a:rPr lang="es-MX" sz="2000" b="1" dirty="0">
                <a:solidFill>
                  <a:srgbClr val="C00000"/>
                </a:solidFill>
              </a:rPr>
              <a:t>                                                                                      ganó en 2021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170971D-A3D8-4A39-845C-17A8FB57167E}"/>
              </a:ext>
            </a:extLst>
          </p:cNvPr>
          <p:cNvSpPr txBox="1"/>
          <p:nvPr/>
        </p:nvSpPr>
        <p:spPr>
          <a:xfrm>
            <a:off x="997527" y="5665652"/>
            <a:ext cx="11143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</a:rPr>
              <a:t>1ª Clase magistral estudiantil                               Clase magistrales: Instituto de Educación Media Superior </a:t>
            </a:r>
          </a:p>
          <a:p>
            <a:r>
              <a:rPr lang="es-MX" sz="2000" b="1" dirty="0">
                <a:solidFill>
                  <a:srgbClr val="C00000"/>
                </a:solidFill>
              </a:rPr>
              <a:t>                                                                                    del DF -    IEMS DF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1E758BD-A74D-43E5-9335-8768A7E2AA3D}"/>
              </a:ext>
            </a:extLst>
          </p:cNvPr>
          <p:cNvSpPr txBox="1"/>
          <p:nvPr/>
        </p:nvSpPr>
        <p:spPr>
          <a:xfrm>
            <a:off x="5303795" y="6433195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… y más </a:t>
            </a:r>
          </a:p>
        </p:txBody>
      </p:sp>
    </p:spTree>
    <p:extLst>
      <p:ext uri="{BB962C8B-B14F-4D97-AF65-F5344CB8AC3E}">
        <p14:creationId xmlns:p14="http://schemas.microsoft.com/office/powerpoint/2010/main" val="4164536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 Kilometer soll der Tunnel des neuen Teilchenbeschleunigers zwischen Genf und Lausanne lang sein. ">
            <a:extLst>
              <a:ext uri="{FF2B5EF4-FFF2-40B4-BE49-F238E27FC236}">
                <a16:creationId xmlns:a16="http://schemas.microsoft.com/office/drawing/2014/main" id="{9CB8EF34-F7FE-4245-8F24-0D9012B06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0248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7F5B3D2-E378-4C36-BFF8-E9F11DA85D1A}"/>
              </a:ext>
            </a:extLst>
          </p:cNvPr>
          <p:cNvSpPr txBox="1"/>
          <p:nvPr/>
        </p:nvSpPr>
        <p:spPr>
          <a:xfrm>
            <a:off x="4371338" y="6081204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El acelerador más </a:t>
            </a:r>
          </a:p>
          <a:p>
            <a:r>
              <a:rPr lang="es-MX" dirty="0"/>
              <a:t>grande del mundo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8FF8C59-BC4D-4804-B950-0A9AC51A2DE6}"/>
              </a:ext>
            </a:extLst>
          </p:cNvPr>
          <p:cNvSpPr txBox="1"/>
          <p:nvPr/>
        </p:nvSpPr>
        <p:spPr>
          <a:xfrm>
            <a:off x="9879395" y="4532267"/>
            <a:ext cx="22461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rgbClr val="FFFF00"/>
                </a:solidFill>
              </a:rPr>
              <a:t>un proyecto </a:t>
            </a:r>
          </a:p>
          <a:p>
            <a:r>
              <a:rPr lang="es-MX" sz="2800" dirty="0">
                <a:solidFill>
                  <a:srgbClr val="FFFF00"/>
                </a:solidFill>
              </a:rPr>
              <a:t>de </a:t>
            </a:r>
          </a:p>
          <a:p>
            <a:r>
              <a:rPr lang="es-MX" sz="2800" dirty="0">
                <a:solidFill>
                  <a:srgbClr val="FFFF00"/>
                </a:solidFill>
              </a:rPr>
              <a:t>cooperación </a:t>
            </a:r>
          </a:p>
          <a:p>
            <a:r>
              <a:rPr lang="es-MX" sz="2800" dirty="0">
                <a:solidFill>
                  <a:srgbClr val="FFFF00"/>
                </a:solidFill>
              </a:rPr>
              <a:t>internacional</a:t>
            </a:r>
          </a:p>
        </p:txBody>
      </p:sp>
    </p:spTree>
    <p:extLst>
      <p:ext uri="{BB962C8B-B14F-4D97-AF65-F5344CB8AC3E}">
        <p14:creationId xmlns:p14="http://schemas.microsoft.com/office/powerpoint/2010/main" val="29252359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C553596-64ED-4FAC-93B7-EDF721364032}"/>
              </a:ext>
            </a:extLst>
          </p:cNvPr>
          <p:cNvSpPr txBox="1"/>
          <p:nvPr/>
        </p:nvSpPr>
        <p:spPr>
          <a:xfrm>
            <a:off x="3464516" y="57705"/>
            <a:ext cx="3272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Derrama tecnológica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0C04E07-5835-4EF0-A1C5-71254D1C1B31}"/>
              </a:ext>
            </a:extLst>
          </p:cNvPr>
          <p:cNvSpPr txBox="1"/>
          <p:nvPr/>
        </p:nvSpPr>
        <p:spPr>
          <a:xfrm>
            <a:off x="997527" y="884712"/>
            <a:ext cx="10783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>
                <a:solidFill>
                  <a:srgbClr val="C00000"/>
                </a:solidFill>
                <a:latin typeface="Calibri" panose="020F0502020204030204"/>
              </a:rPr>
              <a:t>Acercamiento a la Secretaria de Marina para desarrollo y transferencia de tecnología 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21B9981-247C-4F52-89F1-67E27F462AEF}"/>
              </a:ext>
            </a:extLst>
          </p:cNvPr>
          <p:cNvSpPr txBox="1"/>
          <p:nvPr/>
        </p:nvSpPr>
        <p:spPr>
          <a:xfrm>
            <a:off x="997527" y="1650164"/>
            <a:ext cx="9966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>
                <a:solidFill>
                  <a:srgbClr val="C00000"/>
                </a:solidFill>
                <a:latin typeface="Calibri" panose="020F0502020204030204"/>
              </a:rPr>
              <a:t>Nuestra gente trabaja en PEMEX a través del Instituto Mexicano del Petróleo estudiando la  extracción de petróleo 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25E9A1-CAB3-4302-B977-32A96EC1514F}"/>
              </a:ext>
            </a:extLst>
          </p:cNvPr>
          <p:cNvSpPr txBox="1"/>
          <p:nvPr/>
        </p:nvSpPr>
        <p:spPr>
          <a:xfrm>
            <a:off x="997527" y="2807462"/>
            <a:ext cx="7977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Participación en proyectos internacionales como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NICA 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Nucleotron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Ion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Collider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FAcility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lang="es-MX" sz="2400" dirty="0">
                <a:solidFill>
                  <a:srgbClr val="C00000"/>
                </a:solidFill>
                <a:latin typeface="Calibri" panose="020F0502020204030204"/>
              </a:rPr>
              <a:t>de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Dubna</a:t>
            </a:r>
            <a:r>
              <a:rPr lang="es-MX" sz="2400" dirty="0">
                <a:solidFill>
                  <a:srgbClr val="C00000"/>
                </a:solidFill>
                <a:latin typeface="Calibri" panose="020F0502020204030204"/>
              </a:rPr>
              <a:t>,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Rusia  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E1E9AD-CE53-4BF8-A600-182CE3A0D341}"/>
              </a:ext>
            </a:extLst>
          </p:cNvPr>
          <p:cNvSpPr txBox="1"/>
          <p:nvPr/>
        </p:nvSpPr>
        <p:spPr>
          <a:xfrm>
            <a:off x="997527" y="3964760"/>
            <a:ext cx="100317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>
                <a:solidFill>
                  <a:srgbClr val="C00000"/>
                </a:solidFill>
                <a:latin typeface="Calibri" panose="020F0502020204030204"/>
              </a:rPr>
              <a:t>Desarrollo de materiales centelladores para aplicaciones  en ambientes de alta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>
                <a:solidFill>
                  <a:srgbClr val="C00000"/>
                </a:solidFill>
                <a:latin typeface="Calibri" panose="020F0502020204030204"/>
              </a:rPr>
              <a:t>temperatura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9B67CD9-8202-4385-8C20-CBB793691693}"/>
              </a:ext>
            </a:extLst>
          </p:cNvPr>
          <p:cNvSpPr txBox="1"/>
          <p:nvPr/>
        </p:nvSpPr>
        <p:spPr>
          <a:xfrm>
            <a:off x="997527" y="5103945"/>
            <a:ext cx="7596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>
                <a:solidFill>
                  <a:srgbClr val="C00000"/>
                </a:solidFill>
                <a:latin typeface="Calibri" panose="020F0502020204030204"/>
              </a:rPr>
              <a:t>Desarrollo de aceleradores en varias universidades del país 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591F096-DD71-4174-9D2C-80BD7C9DD1A2}"/>
              </a:ext>
            </a:extLst>
          </p:cNvPr>
          <p:cNvSpPr txBox="1"/>
          <p:nvPr/>
        </p:nvSpPr>
        <p:spPr>
          <a:xfrm>
            <a:off x="997527" y="5869271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>
                <a:solidFill>
                  <a:prstClr val="black"/>
                </a:solidFill>
                <a:latin typeface="Calibri" panose="020F0502020204030204"/>
              </a:rPr>
              <a:t>… y más  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299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8FC5E638-2456-819E-ADAD-73D90A7A37BE}"/>
              </a:ext>
            </a:extLst>
          </p:cNvPr>
          <p:cNvGrpSpPr/>
          <p:nvPr/>
        </p:nvGrpSpPr>
        <p:grpSpPr>
          <a:xfrm>
            <a:off x="218114" y="1342239"/>
            <a:ext cx="11116261" cy="4857226"/>
            <a:chOff x="218114" y="2835479"/>
            <a:chExt cx="8276982" cy="336398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10587216-A108-9750-7F6F-9CC1E2934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89" t="41346" r="35390" b="9602"/>
            <a:stretch/>
          </p:blipFill>
          <p:spPr>
            <a:xfrm>
              <a:off x="218114" y="2835479"/>
              <a:ext cx="7659148" cy="3363986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0FF8F56-9768-1361-719E-8B64E11E7D89}"/>
                </a:ext>
              </a:extLst>
            </p:cNvPr>
            <p:cNvSpPr txBox="1"/>
            <p:nvPr/>
          </p:nvSpPr>
          <p:spPr>
            <a:xfrm>
              <a:off x="7795477" y="2937217"/>
              <a:ext cx="309373" cy="426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3400" b="1" dirty="0">
                  <a:solidFill>
                    <a:srgbClr val="FF0000"/>
                  </a:solidFill>
                </a:rPr>
                <a:t>C</a:t>
              </a:r>
            </a:p>
          </p:txBody>
        </p:sp>
        <p:cxnSp>
          <p:nvCxnSpPr>
            <p:cNvPr id="6" name="Conector recto de flecha 5">
              <a:extLst>
                <a:ext uri="{FF2B5EF4-FFF2-40B4-BE49-F238E27FC236}">
                  <a16:creationId xmlns:a16="http://schemas.microsoft.com/office/drawing/2014/main" id="{F3DF7780-2CC7-4C60-532D-86ED235C8002}"/>
                </a:ext>
              </a:extLst>
            </p:cNvPr>
            <p:cNvCxnSpPr/>
            <p:nvPr/>
          </p:nvCxnSpPr>
          <p:spPr>
            <a:xfrm>
              <a:off x="6952623" y="3413542"/>
              <a:ext cx="154247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DC1C6F85-FF1C-A168-46BE-437059DF9E67}"/>
              </a:ext>
            </a:extLst>
          </p:cNvPr>
          <p:cNvSpPr txBox="1"/>
          <p:nvPr/>
        </p:nvSpPr>
        <p:spPr>
          <a:xfrm>
            <a:off x="4178181" y="73760"/>
            <a:ext cx="2366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>
                <a:solidFill>
                  <a:srgbClr val="C00000"/>
                </a:solidFill>
              </a:rPr>
              <a:t>THE FUTURE </a:t>
            </a:r>
          </a:p>
        </p:txBody>
      </p:sp>
    </p:spTree>
    <p:extLst>
      <p:ext uri="{BB962C8B-B14F-4D97-AF65-F5344CB8AC3E}">
        <p14:creationId xmlns:p14="http://schemas.microsoft.com/office/powerpoint/2010/main" val="33461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23749" y="37141"/>
            <a:ext cx="8229600" cy="1143000"/>
          </a:xfrm>
        </p:spPr>
        <p:txBody>
          <a:bodyPr/>
          <a:lstStyle/>
          <a:p>
            <a:r>
              <a:rPr lang="en-GB" dirty="0"/>
              <a:t>MÉXICO EN ALICE</a:t>
            </a:r>
          </a:p>
        </p:txBody>
      </p:sp>
      <p:pic>
        <p:nvPicPr>
          <p:cNvPr id="4" name="Imagen 3" descr="conacyt_blanc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99" y="3229099"/>
            <a:ext cx="1977277" cy="1209126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195854" y="1148746"/>
            <a:ext cx="8827108" cy="4787646"/>
            <a:chOff x="-1019280" y="1293498"/>
            <a:chExt cx="8827108" cy="4787646"/>
          </a:xfrm>
        </p:grpSpPr>
        <p:sp>
          <p:nvSpPr>
            <p:cNvPr id="7" name="CuadroTexto 6"/>
            <p:cNvSpPr txBox="1"/>
            <p:nvPr/>
          </p:nvSpPr>
          <p:spPr>
            <a:xfrm>
              <a:off x="-1019280" y="1293498"/>
              <a:ext cx="18451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Instituciones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participantes</a:t>
              </a:r>
            </a:p>
          </p:txBody>
        </p:sp>
        <p:grpSp>
          <p:nvGrpSpPr>
            <p:cNvPr id="8" name="Agrupar 7"/>
            <p:cNvGrpSpPr/>
            <p:nvPr/>
          </p:nvGrpSpPr>
          <p:grpSpPr>
            <a:xfrm>
              <a:off x="2093577" y="1845560"/>
              <a:ext cx="5714251" cy="4235584"/>
              <a:chOff x="2093577" y="1858790"/>
              <a:chExt cx="5714251" cy="4235584"/>
            </a:xfrm>
          </p:grpSpPr>
          <p:pic>
            <p:nvPicPr>
              <p:cNvPr id="10" name="Imagen 9" descr="Cinvestav-2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3775" y="1858790"/>
                <a:ext cx="1697356" cy="1825524"/>
              </a:xfrm>
              <a:prstGeom prst="rect">
                <a:avLst/>
              </a:prstGeom>
            </p:spPr>
          </p:pic>
          <p:pic>
            <p:nvPicPr>
              <p:cNvPr id="11" name="Imagen 10" descr="uas1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7001" y="1977858"/>
                <a:ext cx="1158845" cy="1511125"/>
              </a:xfrm>
              <a:prstGeom prst="rect">
                <a:avLst/>
              </a:prstGeom>
            </p:spPr>
          </p:pic>
          <p:pic>
            <p:nvPicPr>
              <p:cNvPr id="3" name="Imagen 2" descr="Escudo_BUAP_Negativo.p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577" y="4296623"/>
                <a:ext cx="1797751" cy="1797751"/>
              </a:xfrm>
              <a:prstGeom prst="rect">
                <a:avLst/>
              </a:prstGeom>
            </p:spPr>
          </p:pic>
          <p:pic>
            <p:nvPicPr>
              <p:cNvPr id="5" name="Imagen 4" descr="UNAM_blanco.pn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4278" y="4288877"/>
                <a:ext cx="1563550" cy="1755249"/>
              </a:xfrm>
              <a:prstGeom prst="rect">
                <a:avLst/>
              </a:prstGeom>
            </p:spPr>
          </p:pic>
        </p:grp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401C3AA0-B7A5-4B62-B6B9-01D5C28A4D6B}"/>
              </a:ext>
            </a:extLst>
          </p:cNvPr>
          <p:cNvSpPr txBox="1"/>
          <p:nvPr/>
        </p:nvSpPr>
        <p:spPr>
          <a:xfrm>
            <a:off x="375999" y="3044151"/>
            <a:ext cx="1484830" cy="95410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trabajo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colectivo</a:t>
            </a:r>
          </a:p>
        </p:txBody>
      </p:sp>
      <p:pic>
        <p:nvPicPr>
          <p:cNvPr id="1032" name="Picture 8" descr="Tecnológico de Monterrey Online Courses | Coursera">
            <a:extLst>
              <a:ext uri="{FF2B5EF4-FFF2-40B4-BE49-F238E27FC236}">
                <a16:creationId xmlns:a16="http://schemas.microsoft.com/office/drawing/2014/main" id="{5ED8B0A3-2944-4BEF-B908-4FAED0B3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94" y="1202362"/>
            <a:ext cx="1287885" cy="99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NAOE">
            <a:extLst>
              <a:ext uri="{FF2B5EF4-FFF2-40B4-BE49-F238E27FC236}">
                <a16:creationId xmlns:a16="http://schemas.microsoft.com/office/drawing/2014/main" id="{C4071C31-8905-B5D1-B90C-4D580EF5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94" y="5655638"/>
            <a:ext cx="1287884" cy="87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Tecnológico Nacional de México - Wikipedia, la enciclopedia libre">
            <a:extLst>
              <a:ext uri="{FF2B5EF4-FFF2-40B4-BE49-F238E27FC236}">
                <a16:creationId xmlns:a16="http://schemas.microsoft.com/office/drawing/2014/main" id="{EEB38330-0DF6-5DCD-031C-27378060B5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4" descr="Tecnológico Nacional de México - Wikipedia, la enciclopedia libre">
            <a:extLst>
              <a:ext uri="{FF2B5EF4-FFF2-40B4-BE49-F238E27FC236}">
                <a16:creationId xmlns:a16="http://schemas.microsoft.com/office/drawing/2014/main" id="{7025A3DE-A94E-4C5B-3B68-2B0BA3CC4B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334171C-E047-EB5D-6DF7-EC442CB8D7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8639" y="3100497"/>
            <a:ext cx="1287885" cy="65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441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9AE7C0C-E788-C9DD-FD30-8B6C124003E9}"/>
              </a:ext>
            </a:extLst>
          </p:cNvPr>
          <p:cNvSpPr txBox="1"/>
          <p:nvPr/>
        </p:nvSpPr>
        <p:spPr>
          <a:xfrm>
            <a:off x="620786" y="58723"/>
            <a:ext cx="7003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C00000"/>
                </a:solidFill>
              </a:rPr>
              <a:t>Formas de integración a la colaboración ALICE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1D831DE-1E57-D4F4-6384-05199A1C2823}"/>
              </a:ext>
            </a:extLst>
          </p:cNvPr>
          <p:cNvSpPr txBox="1"/>
          <p:nvPr/>
        </p:nvSpPr>
        <p:spPr>
          <a:xfrm>
            <a:off x="981511" y="557348"/>
            <a:ext cx="10380342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002060"/>
                </a:solidFill>
              </a:rPr>
              <a:t>Miembro asociado (</a:t>
            </a:r>
            <a:r>
              <a:rPr lang="es-MX" sz="2800" dirty="0" err="1">
                <a:solidFill>
                  <a:srgbClr val="002060"/>
                </a:solidFill>
              </a:rPr>
              <a:t>associated</a:t>
            </a:r>
            <a:r>
              <a:rPr lang="es-MX" sz="2800" dirty="0">
                <a:solidFill>
                  <a:srgbClr val="002060"/>
                </a:solidFill>
              </a:rPr>
              <a:t> </a:t>
            </a:r>
            <a:r>
              <a:rPr lang="es-MX" sz="2800" dirty="0" err="1">
                <a:solidFill>
                  <a:srgbClr val="002060"/>
                </a:solidFill>
              </a:rPr>
              <a:t>member</a:t>
            </a:r>
            <a:r>
              <a:rPr lang="es-MX" sz="2800" dirty="0">
                <a:solidFill>
                  <a:srgbClr val="002060"/>
                </a:solidFill>
              </a:rPr>
              <a:t> </a:t>
            </a:r>
            <a:r>
              <a:rPr lang="es-MX" sz="2800" dirty="0" err="1">
                <a:solidFill>
                  <a:srgbClr val="002060"/>
                </a:solidFill>
              </a:rPr>
              <a:t>institute</a:t>
            </a:r>
            <a:r>
              <a:rPr lang="es-MX" sz="2800" dirty="0">
                <a:solidFill>
                  <a:srgbClr val="002060"/>
                </a:solidFill>
              </a:rPr>
              <a:t>)</a:t>
            </a:r>
          </a:p>
          <a:p>
            <a:r>
              <a:rPr lang="es-MX" sz="2800" dirty="0">
                <a:solidFill>
                  <a:srgbClr val="002060"/>
                </a:solidFill>
              </a:rPr>
              <a:t>                             </a:t>
            </a:r>
            <a:r>
              <a:rPr lang="es-MX" sz="2000" dirty="0">
                <a:solidFill>
                  <a:srgbClr val="002060"/>
                </a:solidFill>
              </a:rPr>
              <a:t>M&amp;O no es necesario</a:t>
            </a:r>
          </a:p>
          <a:p>
            <a:r>
              <a:rPr lang="es-MX" sz="2000" dirty="0">
                <a:solidFill>
                  <a:srgbClr val="002060"/>
                </a:solidFill>
              </a:rPr>
              <a:t>                                         </a:t>
            </a:r>
            <a:r>
              <a:rPr lang="es-MX" sz="2000" dirty="0" err="1">
                <a:solidFill>
                  <a:srgbClr val="002060"/>
                </a:solidFill>
              </a:rPr>
              <a:t>shifts</a:t>
            </a:r>
            <a:r>
              <a:rPr lang="es-MX" sz="2000" dirty="0">
                <a:solidFill>
                  <a:srgbClr val="002060"/>
                </a:solidFill>
              </a:rPr>
              <a:t> no necesarios</a:t>
            </a:r>
          </a:p>
          <a:p>
            <a:r>
              <a:rPr lang="es-MX" sz="2000" dirty="0">
                <a:solidFill>
                  <a:srgbClr val="002060"/>
                </a:solidFill>
              </a:rPr>
              <a:t>                                         servicio no necesario </a:t>
            </a:r>
          </a:p>
          <a:p>
            <a:r>
              <a:rPr lang="es-MX" sz="2000" dirty="0">
                <a:solidFill>
                  <a:srgbClr val="002060"/>
                </a:solidFill>
              </a:rPr>
              <a:t>                                         autoría solo en trabajos con participación importante</a:t>
            </a:r>
          </a:p>
          <a:p>
            <a:r>
              <a:rPr lang="es-MX" sz="2000" dirty="0">
                <a:solidFill>
                  <a:srgbClr val="002060"/>
                </a:solidFill>
              </a:rPr>
              <a:t>                                         contribución inicial no es necesaria</a:t>
            </a:r>
          </a:p>
          <a:p>
            <a:endParaRPr lang="es-MX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002060"/>
                </a:solidFill>
              </a:rPr>
              <a:t>Membresía completa (</a:t>
            </a:r>
            <a:r>
              <a:rPr lang="es-MX" sz="2800" dirty="0" err="1">
                <a:solidFill>
                  <a:srgbClr val="002060"/>
                </a:solidFill>
              </a:rPr>
              <a:t>member</a:t>
            </a:r>
            <a:r>
              <a:rPr lang="es-MX" sz="2800" dirty="0">
                <a:solidFill>
                  <a:srgbClr val="002060"/>
                </a:solidFill>
              </a:rPr>
              <a:t> </a:t>
            </a:r>
            <a:r>
              <a:rPr lang="es-MX" sz="2800" dirty="0" err="1">
                <a:solidFill>
                  <a:srgbClr val="002060"/>
                </a:solidFill>
              </a:rPr>
              <a:t>institute</a:t>
            </a:r>
            <a:r>
              <a:rPr lang="es-MX" sz="2800" dirty="0">
                <a:solidFill>
                  <a:srgbClr val="002060"/>
                </a:solidFill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M&amp;O necesario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dirty="0">
                <a:solidFill>
                  <a:srgbClr val="002060"/>
                </a:solidFill>
                <a:latin typeface="Calibri" panose="020F0502020204030204"/>
              </a:rPr>
              <a:t>                                         </a:t>
            </a:r>
            <a:r>
              <a:rPr lang="es-MX" sz="2000" dirty="0" err="1">
                <a:solidFill>
                  <a:srgbClr val="002060"/>
                </a:solidFill>
                <a:latin typeface="Calibri" panose="020F0502020204030204"/>
              </a:rPr>
              <a:t>shifts</a:t>
            </a:r>
            <a:r>
              <a:rPr lang="es-MX" sz="2000" dirty="0">
                <a:solidFill>
                  <a:srgbClr val="002060"/>
                </a:solidFill>
                <a:latin typeface="Calibri" panose="020F0502020204030204"/>
              </a:rPr>
              <a:t> necesarios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servicio necesario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autoría en todos los trabajos (de acuerdo con las reglas)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2800" dirty="0">
              <a:solidFill>
                <a:srgbClr val="002060"/>
              </a:solidFill>
            </a:endParaRPr>
          </a:p>
          <a:p>
            <a:pPr>
              <a:buSzPct val="40000"/>
            </a:pPr>
            <a:r>
              <a:rPr lang="es-MX" sz="2800" dirty="0">
                <a:solidFill>
                  <a:srgbClr val="002060"/>
                </a:solidFill>
              </a:rPr>
              <a:t>    - </a:t>
            </a:r>
            <a:r>
              <a:rPr lang="es-MX" sz="2400" dirty="0">
                <a:solidFill>
                  <a:srgbClr val="002060"/>
                </a:solidFill>
              </a:rPr>
              <a:t>Membresía agrupada     -  </a:t>
            </a:r>
            <a:r>
              <a:rPr lang="es-MX" sz="2400" dirty="0" err="1">
                <a:solidFill>
                  <a:srgbClr val="002060"/>
                </a:solidFill>
              </a:rPr>
              <a:t>Cluster</a:t>
            </a:r>
            <a:r>
              <a:rPr lang="es-MX" sz="2400" dirty="0">
                <a:solidFill>
                  <a:srgbClr val="002060"/>
                </a:solidFill>
              </a:rPr>
              <a:t> </a:t>
            </a:r>
            <a:r>
              <a:rPr lang="es-MX" sz="2400" dirty="0" err="1">
                <a:solidFill>
                  <a:srgbClr val="002060"/>
                </a:solidFill>
              </a:rPr>
              <a:t>membership</a:t>
            </a:r>
            <a:r>
              <a:rPr lang="es-MX" sz="2400" dirty="0">
                <a:solidFill>
                  <a:srgbClr val="002060"/>
                </a:solidFill>
              </a:rPr>
              <a:t>      -   parte del grupo mexicano</a:t>
            </a:r>
          </a:p>
          <a:p>
            <a:pPr>
              <a:buSzPct val="40000"/>
            </a:pPr>
            <a:r>
              <a:rPr lang="es-MX" sz="2400" dirty="0">
                <a:solidFill>
                  <a:srgbClr val="002060"/>
                </a:solidFill>
              </a:rPr>
              <a:t>                                   </a:t>
            </a:r>
            <a:r>
              <a:rPr lang="es-MX" sz="2000" dirty="0">
                <a:solidFill>
                  <a:srgbClr val="002060"/>
                </a:solidFill>
              </a:rPr>
              <a:t>contribución inicial no es necesaria </a:t>
            </a:r>
          </a:p>
          <a:p>
            <a:pPr>
              <a:buSzPct val="50000"/>
            </a:pPr>
            <a:r>
              <a:rPr lang="es-MX" sz="2400" dirty="0">
                <a:solidFill>
                  <a:srgbClr val="002060"/>
                </a:solidFill>
              </a:rPr>
              <a:t>     </a:t>
            </a:r>
            <a:r>
              <a:rPr lang="es-MX" sz="2800" dirty="0">
                <a:solidFill>
                  <a:srgbClr val="002060"/>
                </a:solidFill>
              </a:rPr>
              <a:t>- </a:t>
            </a:r>
            <a:r>
              <a:rPr lang="es-MX" sz="2400" dirty="0">
                <a:solidFill>
                  <a:srgbClr val="002060"/>
                </a:solidFill>
              </a:rPr>
              <a:t>Independiente                  -  </a:t>
            </a:r>
            <a:r>
              <a:rPr lang="es-MX" sz="2400" dirty="0" err="1">
                <a:solidFill>
                  <a:srgbClr val="002060"/>
                </a:solidFill>
              </a:rPr>
              <a:t>Independent</a:t>
            </a:r>
            <a:r>
              <a:rPr lang="es-MX" sz="2400" dirty="0">
                <a:solidFill>
                  <a:srgbClr val="002060"/>
                </a:solidFill>
              </a:rPr>
              <a:t> </a:t>
            </a:r>
            <a:r>
              <a:rPr lang="es-MX" sz="2400" dirty="0" err="1">
                <a:solidFill>
                  <a:srgbClr val="002060"/>
                </a:solidFill>
              </a:rPr>
              <a:t>member</a:t>
            </a:r>
            <a:r>
              <a:rPr lang="es-MX" sz="2400" dirty="0">
                <a:solidFill>
                  <a:srgbClr val="002060"/>
                </a:solidFill>
              </a:rPr>
              <a:t>  -  proyecto propio </a:t>
            </a:r>
          </a:p>
          <a:p>
            <a:pPr>
              <a:buSzPct val="50000"/>
            </a:pPr>
            <a:r>
              <a:rPr lang="es-MX" sz="2400" dirty="0">
                <a:solidFill>
                  <a:srgbClr val="002060"/>
                </a:solidFill>
              </a:rPr>
              <a:t>                                  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contribución inicial necesaria</a:t>
            </a:r>
            <a:endParaRPr lang="es-MX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59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C35EF2-C92A-60E6-7106-FC2118C72A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92" t="24709" r="21560" b="15230"/>
          <a:stretch/>
        </p:blipFill>
        <p:spPr>
          <a:xfrm>
            <a:off x="210614" y="0"/>
            <a:ext cx="11844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514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7BE6A83-63CC-C641-C6A8-D36E164C9EB7}"/>
              </a:ext>
            </a:extLst>
          </p:cNvPr>
          <p:cNvSpPr txBox="1"/>
          <p:nvPr/>
        </p:nvSpPr>
        <p:spPr>
          <a:xfrm>
            <a:off x="6779491" y="1233604"/>
            <a:ext cx="5337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  Haz de prueba en mayo 2023                  </a:t>
            </a:r>
          </a:p>
          <a:p>
            <a:r>
              <a:rPr lang="es-MX" dirty="0"/>
              <a:t>        Muon ID  centelladores y Resistive </a:t>
            </a:r>
            <a:r>
              <a:rPr lang="es-MX" dirty="0" err="1"/>
              <a:t>Plate</a:t>
            </a:r>
            <a:r>
              <a:rPr lang="es-MX" dirty="0"/>
              <a:t> Chambers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681870-B6FD-34BF-3FAC-D1FCD64CE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58" t="18991" r="40528" b="12727"/>
          <a:stretch/>
        </p:blipFill>
        <p:spPr>
          <a:xfrm>
            <a:off x="215404" y="740738"/>
            <a:ext cx="6564087" cy="611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429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51851A-CCDD-BB48-50FD-C0FA9DAF2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18" t="19124" r="33405" b="13670"/>
          <a:stretch/>
        </p:blipFill>
        <p:spPr>
          <a:xfrm>
            <a:off x="766618" y="-8422"/>
            <a:ext cx="6253017" cy="679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118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12-01 at 15.02.34 (1)">
            <a:hlinkClick r:id="" action="ppaction://media"/>
            <a:extLst>
              <a:ext uri="{FF2B5EF4-FFF2-40B4-BE49-F238E27FC236}">
                <a16:creationId xmlns:a16="http://schemas.microsoft.com/office/drawing/2014/main" id="{982425ED-599A-10FD-0DA2-46A3EFECF9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3881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4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4" descr="0507033_02">
            <a:extLst>
              <a:ext uri="{FF2B5EF4-FFF2-40B4-BE49-F238E27FC236}">
                <a16:creationId xmlns:a16="http://schemas.microsoft.com/office/drawing/2014/main" id="{215727FC-DF02-4E8D-8C88-7C90ACD6E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28" y="40857"/>
            <a:ext cx="10176635" cy="681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ED4160A-8949-4907-90AC-5B88FFB09F80}"/>
              </a:ext>
            </a:extLst>
          </p:cNvPr>
          <p:cNvSpPr txBox="1"/>
          <p:nvPr/>
        </p:nvSpPr>
        <p:spPr>
          <a:xfrm>
            <a:off x="1180731" y="710214"/>
            <a:ext cx="477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w"/>
                <a:ea typeface="+mn-ea"/>
                <a:cs typeface="+mn-cs"/>
              </a:rPr>
              <a:t>Área experimental de la colaboración  ALICE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ACAB6E31-774C-4FFF-B1E5-CA7D795683A0}"/>
              </a:ext>
            </a:extLst>
          </p:cNvPr>
          <p:cNvCxnSpPr/>
          <p:nvPr/>
        </p:nvCxnSpPr>
        <p:spPr>
          <a:xfrm flipH="1" flipV="1">
            <a:off x="8140823" y="4634144"/>
            <a:ext cx="3045040" cy="754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D7591C7A-8D9A-4CE1-B2D1-802DD147DB7D}"/>
              </a:ext>
            </a:extLst>
          </p:cNvPr>
          <p:cNvCxnSpPr>
            <a:cxnSpLocks/>
          </p:cNvCxnSpPr>
          <p:nvPr/>
        </p:nvCxnSpPr>
        <p:spPr>
          <a:xfrm flipH="1" flipV="1">
            <a:off x="1006137" y="2654423"/>
            <a:ext cx="5341398" cy="149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FDF5FCC-C19A-4C3B-AC41-222A2E508B66}"/>
              </a:ext>
            </a:extLst>
          </p:cNvPr>
          <p:cNvSpPr txBox="1"/>
          <p:nvPr/>
        </p:nvSpPr>
        <p:spPr>
          <a:xfrm>
            <a:off x="985490" y="182191"/>
            <a:ext cx="3666517" cy="38164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MX" sz="2800" dirty="0"/>
              <a:t>       </a:t>
            </a:r>
            <a:r>
              <a:rPr lang="es-MX" sz="2800" b="1" dirty="0">
                <a:solidFill>
                  <a:srgbClr val="C00000"/>
                </a:solidFill>
              </a:rPr>
              <a:t>ALICE</a:t>
            </a:r>
            <a:r>
              <a:rPr lang="es-MX" sz="2800" dirty="0"/>
              <a:t> </a:t>
            </a:r>
          </a:p>
          <a:p>
            <a:r>
              <a:rPr lang="es-MX" sz="2800" dirty="0"/>
              <a:t>                       </a:t>
            </a:r>
            <a:r>
              <a:rPr lang="es-MX" sz="2800" dirty="0">
                <a:solidFill>
                  <a:srgbClr val="C00000"/>
                </a:solidFill>
              </a:rPr>
              <a:t>BUAP</a:t>
            </a:r>
          </a:p>
          <a:p>
            <a:r>
              <a:rPr lang="es-MX" sz="2800" dirty="0">
                <a:solidFill>
                  <a:srgbClr val="C00000"/>
                </a:solidFill>
              </a:rPr>
              <a:t>                       CINVESTAV</a:t>
            </a:r>
          </a:p>
          <a:p>
            <a:r>
              <a:rPr lang="es-MX" sz="2800" dirty="0">
                <a:solidFill>
                  <a:srgbClr val="C00000"/>
                </a:solidFill>
              </a:rPr>
              <a:t>                       UAS</a:t>
            </a:r>
          </a:p>
          <a:p>
            <a:r>
              <a:rPr lang="es-MX" sz="2800" dirty="0">
                <a:solidFill>
                  <a:srgbClr val="C00000"/>
                </a:solidFill>
              </a:rPr>
              <a:t>                       UNAM</a:t>
            </a:r>
          </a:p>
          <a:p>
            <a:r>
              <a:rPr lang="es-MX" sz="2800" dirty="0"/>
              <a:t>                             </a:t>
            </a:r>
            <a:r>
              <a:rPr lang="es-MX" sz="2800" dirty="0">
                <a:solidFill>
                  <a:srgbClr val="002060"/>
                </a:solidFill>
              </a:rPr>
              <a:t>ITESM</a:t>
            </a:r>
          </a:p>
          <a:p>
            <a:r>
              <a:rPr lang="es-MX" sz="2800" dirty="0">
                <a:solidFill>
                  <a:srgbClr val="002060"/>
                </a:solidFill>
              </a:rPr>
              <a:t>                             INAOE</a:t>
            </a:r>
          </a:p>
          <a:p>
            <a:r>
              <a:rPr lang="es-MX" sz="2800" dirty="0">
                <a:solidFill>
                  <a:srgbClr val="002060"/>
                </a:solidFill>
              </a:rPr>
              <a:t>                             </a:t>
            </a:r>
            <a:r>
              <a:rPr lang="es-MX" sz="2800" dirty="0" err="1">
                <a:solidFill>
                  <a:srgbClr val="002060"/>
                </a:solidFill>
              </a:rPr>
              <a:t>Tec</a:t>
            </a:r>
            <a:r>
              <a:rPr lang="es-MX" sz="2800" dirty="0">
                <a:solidFill>
                  <a:srgbClr val="002060"/>
                </a:solidFill>
              </a:rPr>
              <a:t> </a:t>
            </a:r>
            <a:r>
              <a:rPr lang="es-MX" sz="2800" dirty="0" err="1">
                <a:solidFill>
                  <a:srgbClr val="002060"/>
                </a:solidFill>
              </a:rPr>
              <a:t>Nac</a:t>
            </a:r>
            <a:endParaRPr lang="es-MX" sz="2800" dirty="0">
              <a:solidFill>
                <a:srgbClr val="002060"/>
              </a:solidFill>
            </a:endParaRPr>
          </a:p>
          <a:p>
            <a:endParaRPr lang="es-MX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8936E5D-D929-4DFA-A3A0-63540A5E9BB5}"/>
              </a:ext>
            </a:extLst>
          </p:cNvPr>
          <p:cNvSpPr txBox="1"/>
          <p:nvPr/>
        </p:nvSpPr>
        <p:spPr>
          <a:xfrm>
            <a:off x="986574" y="4117027"/>
            <a:ext cx="3311291" cy="17543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MX" dirty="0"/>
              <a:t>CMS </a:t>
            </a:r>
          </a:p>
          <a:p>
            <a:r>
              <a:rPr lang="es-MX" dirty="0"/>
              <a:t>                          BUAP</a:t>
            </a:r>
          </a:p>
          <a:p>
            <a:r>
              <a:rPr lang="es-MX" dirty="0"/>
              <a:t>                          CINVESTAV</a:t>
            </a:r>
          </a:p>
          <a:p>
            <a:r>
              <a:rPr lang="es-MX" dirty="0"/>
              <a:t>                          UA SLP</a:t>
            </a:r>
          </a:p>
          <a:p>
            <a:r>
              <a:rPr lang="es-MX" dirty="0"/>
              <a:t>                          UA Sonora</a:t>
            </a:r>
          </a:p>
          <a:p>
            <a:r>
              <a:rPr lang="es-MX" dirty="0"/>
              <a:t>                          U Ibero Americana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8C6F95-2647-41CB-B238-DE9481B76BAF}"/>
              </a:ext>
            </a:extLst>
          </p:cNvPr>
          <p:cNvSpPr txBox="1"/>
          <p:nvPr/>
        </p:nvSpPr>
        <p:spPr>
          <a:xfrm>
            <a:off x="986574" y="5989760"/>
            <a:ext cx="3311291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NA62   </a:t>
            </a:r>
          </a:p>
          <a:p>
            <a:r>
              <a:rPr lang="es-MX" dirty="0"/>
              <a:t>                                  UA SLP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3CA4E6-060F-482B-9162-C1B3394C0DBE}"/>
              </a:ext>
            </a:extLst>
          </p:cNvPr>
          <p:cNvSpPr txBox="1"/>
          <p:nvPr/>
        </p:nvSpPr>
        <p:spPr>
          <a:xfrm>
            <a:off x="7490688" y="1964733"/>
            <a:ext cx="3350789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AMS </a:t>
            </a:r>
          </a:p>
          <a:p>
            <a:r>
              <a:rPr lang="es-MX" dirty="0"/>
              <a:t>                                 UNAM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0AEEE1-D074-4BAE-993B-E8F28061A218}"/>
              </a:ext>
            </a:extLst>
          </p:cNvPr>
          <p:cNvSpPr txBox="1"/>
          <p:nvPr/>
        </p:nvSpPr>
        <p:spPr>
          <a:xfrm>
            <a:off x="7490689" y="2840182"/>
            <a:ext cx="3350789" cy="12003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MX" dirty="0"/>
              <a:t>FCC </a:t>
            </a:r>
          </a:p>
          <a:p>
            <a:r>
              <a:rPr lang="es-MX" dirty="0"/>
              <a:t>                                 CINVESTAV</a:t>
            </a:r>
          </a:p>
          <a:p>
            <a:r>
              <a:rPr lang="es-MX" dirty="0"/>
              <a:t>                                 UA de Colima</a:t>
            </a:r>
          </a:p>
          <a:p>
            <a:r>
              <a:rPr lang="es-MX" dirty="0"/>
              <a:t>                                 UA Guanajuato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5B1F6A9-94A4-4EEC-9E32-0596F61DF4B5}"/>
              </a:ext>
            </a:extLst>
          </p:cNvPr>
          <p:cNvSpPr txBox="1"/>
          <p:nvPr/>
        </p:nvSpPr>
        <p:spPr>
          <a:xfrm>
            <a:off x="7490688" y="4289467"/>
            <a:ext cx="3350789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BEAM </a:t>
            </a:r>
          </a:p>
          <a:p>
            <a:r>
              <a:rPr lang="es-MX" dirty="0"/>
              <a:t>                                 Participación </a:t>
            </a:r>
          </a:p>
          <a:p>
            <a:r>
              <a:rPr lang="es-MX" dirty="0"/>
              <a:t>                                 general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4632FDA-E1F6-4ABE-A982-79EEBD9AD6A2}"/>
              </a:ext>
            </a:extLst>
          </p:cNvPr>
          <p:cNvSpPr txBox="1"/>
          <p:nvPr/>
        </p:nvSpPr>
        <p:spPr>
          <a:xfrm>
            <a:off x="6720221" y="286330"/>
            <a:ext cx="41212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>
                <a:solidFill>
                  <a:srgbClr val="0070C0"/>
                </a:solidFill>
              </a:rPr>
              <a:t>México en CERN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96951E5-6CC9-0265-6A36-7D4D3C3909BF}"/>
              </a:ext>
            </a:extLst>
          </p:cNvPr>
          <p:cNvSpPr txBox="1"/>
          <p:nvPr/>
        </p:nvSpPr>
        <p:spPr>
          <a:xfrm>
            <a:off x="7490688" y="5484075"/>
            <a:ext cx="3350789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IPPOG </a:t>
            </a:r>
          </a:p>
          <a:p>
            <a:r>
              <a:rPr lang="es-MX" dirty="0"/>
              <a:t>                                 U Chiapas</a:t>
            </a:r>
          </a:p>
          <a:p>
            <a:r>
              <a:rPr lang="es-MX" dirty="0"/>
              <a:t>                                  BUAP </a:t>
            </a:r>
          </a:p>
        </p:txBody>
      </p:sp>
    </p:spTree>
    <p:extLst>
      <p:ext uri="{BB962C8B-B14F-4D97-AF65-F5344CB8AC3E}">
        <p14:creationId xmlns:p14="http://schemas.microsoft.com/office/powerpoint/2010/main" val="2850662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6">
            <a:extLst>
              <a:ext uri="{FF2B5EF4-FFF2-40B4-BE49-F238E27FC236}">
                <a16:creationId xmlns:a16="http://schemas.microsoft.com/office/drawing/2014/main" id="{13E75FAD-EF29-2A34-DD99-85185C2AE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925" y="260351"/>
            <a:ext cx="638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>
                <a:solidFill>
                  <a:srgbClr val="000000"/>
                </a:solidFill>
              </a:rPr>
              <a:t>ALICE Letter of Intent . CERN /LHCC/93-16, 1st March, 1993</a:t>
            </a:r>
            <a:endParaRPr lang="es-MX" altLang="es-MX" sz="1800">
              <a:solidFill>
                <a:srgbClr val="000000"/>
              </a:solidFill>
            </a:endParaRPr>
          </a:p>
        </p:txBody>
      </p:sp>
      <p:sp>
        <p:nvSpPr>
          <p:cNvPr id="33795" name="Text Box 7">
            <a:extLst>
              <a:ext uri="{FF2B5EF4-FFF2-40B4-BE49-F238E27FC236}">
                <a16:creationId xmlns:a16="http://schemas.microsoft.com/office/drawing/2014/main" id="{68DC79BC-0B5B-AF4D-1DF4-00491F498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5951539"/>
            <a:ext cx="74390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b="1">
                <a:solidFill>
                  <a:srgbClr val="000000"/>
                </a:solidFill>
              </a:rPr>
              <a:t>ALICE Technical Proposal  CERN /LHCC/95-71, 15 December, 1995</a:t>
            </a:r>
            <a:endParaRPr lang="es-MX" altLang="es-MX" sz="1800" b="1">
              <a:solidFill>
                <a:srgbClr val="000000"/>
              </a:solidFill>
            </a:endParaRPr>
          </a:p>
        </p:txBody>
      </p:sp>
      <p:pic>
        <p:nvPicPr>
          <p:cNvPr id="33796" name="Picture 8">
            <a:extLst>
              <a:ext uri="{FF2B5EF4-FFF2-40B4-BE49-F238E27FC236}">
                <a16:creationId xmlns:a16="http://schemas.microsoft.com/office/drawing/2014/main" id="{3E530239-F6A3-2E90-8BAF-D3C3F7C09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627063"/>
            <a:ext cx="6759575" cy="420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10" descr="bandera">
            <a:extLst>
              <a:ext uri="{FF2B5EF4-FFF2-40B4-BE49-F238E27FC236}">
                <a16:creationId xmlns:a16="http://schemas.microsoft.com/office/drawing/2014/main" id="{D7848367-5660-6AB4-2205-A46153BB4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563" y="1268413"/>
            <a:ext cx="118745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11">
            <a:extLst>
              <a:ext uri="{FF2B5EF4-FFF2-40B4-BE49-F238E27FC236}">
                <a16:creationId xmlns:a16="http://schemas.microsoft.com/office/drawing/2014/main" id="{BCC5AF05-EA11-5D01-A2ED-3AC76485D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349" y="4895517"/>
            <a:ext cx="39878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s-MX" sz="2400" b="1" dirty="0">
                <a:solidFill>
                  <a:srgbClr val="333399"/>
                </a:solidFill>
              </a:rPr>
              <a:t>28 </a:t>
            </a:r>
            <a:r>
              <a:rPr lang="en-GB" altLang="es-MX" sz="2400" b="1" dirty="0" err="1">
                <a:solidFill>
                  <a:srgbClr val="333399"/>
                </a:solidFill>
              </a:rPr>
              <a:t>años</a:t>
            </a:r>
            <a:r>
              <a:rPr lang="en-GB" altLang="es-MX" sz="2400" b="1" dirty="0">
                <a:solidFill>
                  <a:srgbClr val="333399"/>
                </a:solidFill>
              </a:rPr>
              <a:t> de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s-MX" sz="2400" b="1" dirty="0">
                <a:solidFill>
                  <a:srgbClr val="333399"/>
                </a:solidFill>
              </a:rPr>
              <a:t>Mexico   -    ALICE</a:t>
            </a:r>
          </a:p>
        </p:txBody>
      </p:sp>
      <p:sp>
        <p:nvSpPr>
          <p:cNvPr id="33799" name="Text Box 12">
            <a:extLst>
              <a:ext uri="{FF2B5EF4-FFF2-40B4-BE49-F238E27FC236}">
                <a16:creationId xmlns:a16="http://schemas.microsoft.com/office/drawing/2014/main" id="{B1B1476E-BE6B-687E-87A7-21A0C0181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5081254"/>
            <a:ext cx="47275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2000" b="1" dirty="0">
                <a:solidFill>
                  <a:srgbClr val="333399"/>
                </a:solidFill>
              </a:rPr>
              <a:t>febrero de 1995                      feb. 2023</a:t>
            </a:r>
            <a:endParaRPr lang="es-MX" altLang="es-MX" sz="2000" b="1" dirty="0">
              <a:solidFill>
                <a:srgbClr val="333399"/>
              </a:solidFill>
            </a:endParaRPr>
          </a:p>
        </p:txBody>
      </p:sp>
      <p:sp>
        <p:nvSpPr>
          <p:cNvPr id="33800" name="AutoShape 13">
            <a:extLst>
              <a:ext uri="{FF2B5EF4-FFF2-40B4-BE49-F238E27FC236}">
                <a16:creationId xmlns:a16="http://schemas.microsoft.com/office/drawing/2014/main" id="{C54B264E-0701-6265-9E9E-3E4044DBA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1076" y="5094288"/>
            <a:ext cx="720725" cy="342900"/>
          </a:xfrm>
          <a:prstGeom prst="rightArrow">
            <a:avLst>
              <a:gd name="adj1" fmla="val 50000"/>
              <a:gd name="adj2" fmla="val 52546"/>
            </a:avLst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s-MX" altLang="es-MX" sz="1800">
              <a:solidFill>
                <a:srgbClr val="FFFFFF"/>
              </a:solidFill>
            </a:endParaRP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5F5AFBCC-6B16-07F4-928B-617F40681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3156" y="2041800"/>
            <a:ext cx="18501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2000" b="1" dirty="0">
                <a:solidFill>
                  <a:srgbClr val="333399"/>
                </a:solidFill>
              </a:rPr>
              <a:t>Gestión 1994</a:t>
            </a:r>
            <a:endParaRPr lang="es-MX" altLang="es-MX" sz="2000" b="1" dirty="0">
              <a:solidFill>
                <a:srgbClr val="33339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TechProp">
            <a:extLst>
              <a:ext uri="{FF2B5EF4-FFF2-40B4-BE49-F238E27FC236}">
                <a16:creationId xmlns:a16="http://schemas.microsoft.com/office/drawing/2014/main" id="{9DAB7018-38E5-64C7-544F-1CDF9DCC2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4" y="0"/>
            <a:ext cx="4859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>
            <a:extLst>
              <a:ext uri="{FF2B5EF4-FFF2-40B4-BE49-F238E27FC236}">
                <a16:creationId xmlns:a16="http://schemas.microsoft.com/office/drawing/2014/main" id="{B84E6D52-DC03-6916-4968-08991B66E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2" y="1519238"/>
            <a:ext cx="164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2000" b="1" dirty="0">
                <a:solidFill>
                  <a:srgbClr val="279D43"/>
                </a:solidFill>
              </a:rPr>
              <a:t>CINVESTAV</a:t>
            </a:r>
            <a:endParaRPr lang="es-MX" altLang="es-MX" sz="2000" b="1" dirty="0">
              <a:solidFill>
                <a:srgbClr val="279D43"/>
              </a:solidFill>
            </a:endParaRPr>
          </a:p>
        </p:txBody>
      </p:sp>
      <p:sp>
        <p:nvSpPr>
          <p:cNvPr id="34820" name="Text Box 6">
            <a:extLst>
              <a:ext uri="{FF2B5EF4-FFF2-40B4-BE49-F238E27FC236}">
                <a16:creationId xmlns:a16="http://schemas.microsoft.com/office/drawing/2014/main" id="{D2D202CF-0DA5-6929-FAC0-CD9AD1EA9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2" y="1916113"/>
            <a:ext cx="50490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altLang="es-MX" sz="1800" dirty="0">
                <a:solidFill>
                  <a:srgbClr val="000000"/>
                </a:solidFill>
              </a:rPr>
              <a:t>G. Herrera Corral, E. Linares, H. Méndez</a:t>
            </a:r>
            <a:endParaRPr lang="es-MX" altLang="es-MX" sz="1600" dirty="0">
              <a:solidFill>
                <a:srgbClr val="000000"/>
              </a:solidFill>
            </a:endParaRPr>
          </a:p>
        </p:txBody>
      </p:sp>
      <p:sp>
        <p:nvSpPr>
          <p:cNvPr id="34821" name="4 CuadroTexto">
            <a:extLst>
              <a:ext uri="{FF2B5EF4-FFF2-40B4-BE49-F238E27FC236}">
                <a16:creationId xmlns:a16="http://schemas.microsoft.com/office/drawing/2014/main" id="{1B1620EF-D711-C56C-71C0-AE0E15247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514" y="9526"/>
            <a:ext cx="33480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400" b="1">
                <a:solidFill>
                  <a:srgbClr val="C00000"/>
                </a:solidFill>
              </a:rPr>
              <a:t>La propuesta técnica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400" b="1">
                <a:solidFill>
                  <a:srgbClr val="C00000"/>
                </a:solidFill>
              </a:rPr>
              <a:t>      diciembre 1995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1D59A766-E807-B6A8-A2DF-2B848F4A7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2"/>
          <a:stretch>
            <a:fillRect/>
          </a:stretch>
        </p:blipFill>
        <p:spPr bwMode="auto">
          <a:xfrm>
            <a:off x="326937" y="0"/>
            <a:ext cx="54150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16452279-A405-5C33-115F-5363D96DB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8110" y="1501091"/>
            <a:ext cx="4070350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ES_tradnl" altLang="es-MX" sz="1800" dirty="0">
                <a:solidFill>
                  <a:srgbClr val="000000"/>
                </a:solidFill>
              </a:rPr>
              <a:t>R. Alfaro Molina, A. Ayala,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ES_tradnl" altLang="es-MX" sz="1800" dirty="0" err="1">
                <a:solidFill>
                  <a:srgbClr val="000000"/>
                </a:solidFill>
              </a:rPr>
              <a:t>E.Belmont</a:t>
            </a:r>
            <a:r>
              <a:rPr lang="es-ES_tradnl" altLang="es-MX" sz="1800" dirty="0">
                <a:solidFill>
                  <a:srgbClr val="000000"/>
                </a:solidFill>
              </a:rPr>
              <a:t>-Moreno, J.G. Contreras, </a:t>
            </a: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ES_tradnl" altLang="es-MX" sz="1800" dirty="0">
                <a:solidFill>
                  <a:srgbClr val="000000"/>
                </a:solidFill>
              </a:rPr>
              <a:t>Cortes Maldonado, E. </a:t>
            </a:r>
            <a:r>
              <a:rPr lang="es-ES_tradnl" altLang="es-MX" sz="1800" dirty="0" err="1">
                <a:solidFill>
                  <a:srgbClr val="000000"/>
                </a:solidFill>
              </a:rPr>
              <a:t>Cuautle</a:t>
            </a:r>
            <a:r>
              <a:rPr lang="es-ES_tradnl" altLang="es-MX" sz="1800" dirty="0">
                <a:solidFill>
                  <a:srgbClr val="000000"/>
                </a:solidFill>
              </a:rPr>
              <a:t>, </a:t>
            </a: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ES_tradnl" altLang="es-MX" sz="1800" dirty="0">
                <a:solidFill>
                  <a:srgbClr val="000000"/>
                </a:solidFill>
              </a:rPr>
              <a:t>J.C. </a:t>
            </a:r>
            <a:r>
              <a:rPr lang="es-ES_tradnl" altLang="es-MX" sz="1800" dirty="0" err="1">
                <a:solidFill>
                  <a:srgbClr val="000000"/>
                </a:solidFill>
              </a:rPr>
              <a:t>Dolivo</a:t>
            </a:r>
            <a:r>
              <a:rPr lang="es-ES_tradnl" altLang="es-MX" sz="1800" dirty="0">
                <a:solidFill>
                  <a:srgbClr val="000000"/>
                </a:solidFill>
              </a:rPr>
              <a:t>, I. Domínguez, A. Flores, </a:t>
            </a: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ES_tradnl" altLang="es-MX" sz="1800" dirty="0">
                <a:solidFill>
                  <a:srgbClr val="000000"/>
                </a:solidFill>
              </a:rPr>
              <a:t>G. Herrera Corral, I. León Monzón</a:t>
            </a: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ES_tradnl" altLang="es-MX" sz="1800" dirty="0">
                <a:solidFill>
                  <a:srgbClr val="000000"/>
                </a:solidFill>
              </a:rPr>
              <a:t>M. Linares, J. Martínez Castro, 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s-ES_tradnl" altLang="es-MX" sz="1800" dirty="0">
                <a:solidFill>
                  <a:srgbClr val="000000"/>
                </a:solidFill>
              </a:rPr>
              <a:t>Fernández Téllez, M.I. Martínez</a:t>
            </a: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ES_tradnl" altLang="es-MX" sz="1800" dirty="0">
                <a:solidFill>
                  <a:srgbClr val="000000"/>
                </a:solidFill>
              </a:rPr>
              <a:t>G. Tejeda, R. López, E. Gámez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s-ES_tradnl" altLang="es-MX" sz="1800" dirty="0">
                <a:solidFill>
                  <a:srgbClr val="000000"/>
                </a:solidFill>
              </a:rPr>
              <a:t>Martínez Dávalos,  A. Menchaca </a:t>
            </a: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ES_tradnl" altLang="es-MX" sz="1800" dirty="0">
                <a:solidFill>
                  <a:srgbClr val="000000"/>
                </a:solidFill>
              </a:rPr>
              <a:t>Rocha,  L. Montaño </a:t>
            </a:r>
            <a:r>
              <a:rPr lang="es-ES_tradnl" altLang="es-MX" sz="1800" dirty="0" err="1">
                <a:solidFill>
                  <a:srgbClr val="000000"/>
                </a:solidFill>
              </a:rPr>
              <a:t>Zetina</a:t>
            </a:r>
            <a:r>
              <a:rPr lang="es-ES_tradnl" altLang="es-MX" sz="1800" dirty="0">
                <a:solidFill>
                  <a:srgbClr val="000000"/>
                </a:solidFill>
              </a:rPr>
              <a:t>, L. </a:t>
            </a:r>
            <a:r>
              <a:rPr lang="es-ES_tradnl" altLang="es-MX" sz="1800" dirty="0" err="1">
                <a:solidFill>
                  <a:srgbClr val="000000"/>
                </a:solidFill>
              </a:rPr>
              <a:t>Nellen</a:t>
            </a:r>
            <a:r>
              <a:rPr lang="es-ES_tradnl" altLang="es-MX" sz="1800" dirty="0">
                <a:solidFill>
                  <a:srgbClr val="000000"/>
                </a:solidFill>
              </a:rPr>
              <a:t>, </a:t>
            </a: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ES_tradnl" altLang="es-MX" sz="1800" dirty="0">
                <a:solidFill>
                  <a:srgbClr val="000000"/>
                </a:solidFill>
              </a:rPr>
              <a:t>J. del Pino, P. Reyes G. </a:t>
            </a:r>
            <a:r>
              <a:rPr lang="es-ES_tradnl" altLang="es-MX" sz="1800" dirty="0" err="1">
                <a:solidFill>
                  <a:srgbClr val="000000"/>
                </a:solidFill>
              </a:rPr>
              <a:t>Paic</a:t>
            </a:r>
            <a:r>
              <a:rPr lang="es-ES_tradnl" altLang="es-MX" sz="1800" dirty="0">
                <a:solidFill>
                  <a:srgbClr val="000000"/>
                </a:solidFill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ES_tradnl" altLang="es-MX" sz="1800" dirty="0">
                <a:solidFill>
                  <a:srgbClr val="000000"/>
                </a:solidFill>
              </a:rPr>
              <a:t>A. Sandoval, J. Solano,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ES_tradnl" altLang="es-MX" sz="1800" dirty="0">
                <a:solidFill>
                  <a:srgbClr val="000000"/>
                </a:solidFill>
              </a:rPr>
              <a:t>A. Vargas,  S. Vergara, A. Zepeda</a:t>
            </a:r>
            <a:endParaRPr lang="es-ES_tradnl" altLang="es-MX" sz="1600" dirty="0">
              <a:solidFill>
                <a:srgbClr val="000000"/>
              </a:solidFill>
            </a:endParaRPr>
          </a:p>
        </p:txBody>
      </p:sp>
      <p:sp>
        <p:nvSpPr>
          <p:cNvPr id="35844" name="4 CuadroTexto">
            <a:extLst>
              <a:ext uri="{FF2B5EF4-FFF2-40B4-BE49-F238E27FC236}">
                <a16:creationId xmlns:a16="http://schemas.microsoft.com/office/drawing/2014/main" id="{B4DF7640-F00C-3B32-44F7-A26A5C6F1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810" y="76638"/>
            <a:ext cx="4298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400" b="1" dirty="0">
                <a:solidFill>
                  <a:srgbClr val="C00000"/>
                </a:solidFill>
              </a:rPr>
              <a:t>Reporte de Diseño Técnico 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s-MX" altLang="es-MX" sz="2400" b="1" dirty="0">
                <a:solidFill>
                  <a:srgbClr val="C00000"/>
                </a:solidFill>
              </a:rPr>
              <a:t>      septiembre 2004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ALICE_Collaboration">
  <a:themeElements>
    <a:clrScheme name="ALICE COLORS 1">
      <a:dk1>
        <a:srgbClr val="141313"/>
      </a:dk1>
      <a:lt1>
        <a:srgbClr val="FFFFFE"/>
      </a:lt1>
      <a:dk2>
        <a:srgbClr val="141313"/>
      </a:dk2>
      <a:lt2>
        <a:srgbClr val="FFFFFE"/>
      </a:lt2>
      <a:accent1>
        <a:srgbClr val="CD0920"/>
      </a:accent1>
      <a:accent2>
        <a:srgbClr val="DE6224"/>
      </a:accent2>
      <a:accent3>
        <a:srgbClr val="AA3639"/>
      </a:accent3>
      <a:accent4>
        <a:srgbClr val="1D262B"/>
      </a:accent4>
      <a:accent5>
        <a:srgbClr val="777877"/>
      </a:accent5>
      <a:accent6>
        <a:srgbClr val="777877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4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MX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MX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7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Neg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ALICE_Collaboration">
  <a:themeElements>
    <a:clrScheme name="ALICE COLORS 1">
      <a:dk1>
        <a:srgbClr val="141313"/>
      </a:dk1>
      <a:lt1>
        <a:srgbClr val="FFFFFE"/>
      </a:lt1>
      <a:dk2>
        <a:srgbClr val="141313"/>
      </a:dk2>
      <a:lt2>
        <a:srgbClr val="FFFFFE"/>
      </a:lt2>
      <a:accent1>
        <a:srgbClr val="CD0920"/>
      </a:accent1>
      <a:accent2>
        <a:srgbClr val="DE6224"/>
      </a:accent2>
      <a:accent3>
        <a:srgbClr val="AA3639"/>
      </a:accent3>
      <a:accent4>
        <a:srgbClr val="1D262B"/>
      </a:accent4>
      <a:accent5>
        <a:srgbClr val="777877"/>
      </a:accent5>
      <a:accent6>
        <a:srgbClr val="777877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1601</Words>
  <Application>Microsoft Office PowerPoint</Application>
  <PresentationFormat>Panorámica</PresentationFormat>
  <Paragraphs>313</Paragraphs>
  <Slides>47</Slides>
  <Notes>0</Notes>
  <HiddenSlides>0</HiddenSlides>
  <MMClips>1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16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47</vt:i4>
      </vt:variant>
    </vt:vector>
  </HeadingPairs>
  <TitlesOfParts>
    <vt:vector size="75" baseType="lpstr">
      <vt:lpstr>Arial</vt:lpstr>
      <vt:lpstr>Arial Black</vt:lpstr>
      <vt:lpstr>Bookman Old Style</vt:lpstr>
      <vt:lpstr>Calibri</vt:lpstr>
      <vt:lpstr>Calibri Light</vt:lpstr>
      <vt:lpstr>Cambria Math</vt:lpstr>
      <vt:lpstr>Helvetica new</vt:lpstr>
      <vt:lpstr>Roboto</vt:lpstr>
      <vt:lpstr>Times New Roman</vt:lpstr>
      <vt:lpstr>Wingdings</vt:lpstr>
      <vt:lpstr>Tema de Office</vt:lpstr>
      <vt:lpstr>7_Diseño predeterminado</vt:lpstr>
      <vt:lpstr>14_Diseño predeterminado</vt:lpstr>
      <vt:lpstr>17_Diseño predeterminado</vt:lpstr>
      <vt:lpstr>3_Diseño predeterminado</vt:lpstr>
      <vt:lpstr>Negro</vt:lpstr>
      <vt:lpstr>1_Tema de Office</vt:lpstr>
      <vt:lpstr>ALICE_Collaboration</vt:lpstr>
      <vt:lpstr>Diseño predeterminado</vt:lpstr>
      <vt:lpstr>5_Diseño predeterminado</vt:lpstr>
      <vt:lpstr>1_Diseño predeterminado</vt:lpstr>
      <vt:lpstr>2_Diseño predeterminado</vt:lpstr>
      <vt:lpstr>1_ALICE_Collaboration</vt:lpstr>
      <vt:lpstr>1_Office Theme</vt:lpstr>
      <vt:lpstr>15_Tema de Office</vt:lpstr>
      <vt:lpstr>2_Office Theme</vt:lpstr>
      <vt:lpstr>Acrobat Document</vt:lpstr>
      <vt:lpstr>Equation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DIFFRACTIVE PHYSICS IN ALICE         AD</vt:lpstr>
      <vt:lpstr>Presentación de PowerPoint</vt:lpstr>
      <vt:lpstr>Pseudorapidity coverage</vt:lpstr>
      <vt:lpstr>The AD layout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colaboración  ALICE </vt:lpstr>
      <vt:lpstr>MÉXICO EN ALICE</vt:lpstr>
      <vt:lpstr>Presentación de PowerPoint</vt:lpstr>
      <vt:lpstr>Presentación de PowerPoint</vt:lpstr>
      <vt:lpstr>Presentación de PowerPoint</vt:lpstr>
      <vt:lpstr>Presentación de PowerPoint</vt:lpstr>
      <vt:lpstr>MÉXICO EN ALICE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Herrera Corral</dc:creator>
  <cp:lastModifiedBy>Gerardo Herrera Corral</cp:lastModifiedBy>
  <cp:revision>38</cp:revision>
  <dcterms:created xsi:type="dcterms:W3CDTF">2021-11-06T14:55:28Z</dcterms:created>
  <dcterms:modified xsi:type="dcterms:W3CDTF">2022-12-16T12:23:34Z</dcterms:modified>
</cp:coreProperties>
</file>