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72" r:id="rId1"/>
  </p:sldMasterIdLst>
  <p:notesMasterIdLst>
    <p:notesMasterId r:id="rId32"/>
  </p:notesMasterIdLst>
  <p:handoutMasterIdLst>
    <p:handoutMasterId r:id="rId33"/>
  </p:handoutMasterIdLst>
  <p:sldIdLst>
    <p:sldId id="256" r:id="rId2"/>
    <p:sldId id="622" r:id="rId3"/>
    <p:sldId id="623" r:id="rId4"/>
    <p:sldId id="624" r:id="rId5"/>
    <p:sldId id="581" r:id="rId6"/>
    <p:sldId id="626" r:id="rId7"/>
    <p:sldId id="627" r:id="rId8"/>
    <p:sldId id="628" r:id="rId9"/>
    <p:sldId id="673" r:id="rId10"/>
    <p:sldId id="377" r:id="rId11"/>
    <p:sldId id="650" r:id="rId12"/>
    <p:sldId id="371" r:id="rId13"/>
    <p:sldId id="367" r:id="rId14"/>
    <p:sldId id="653" r:id="rId15"/>
    <p:sldId id="640" r:id="rId16"/>
    <p:sldId id="641" r:id="rId17"/>
    <p:sldId id="339" r:id="rId18"/>
    <p:sldId id="675" r:id="rId19"/>
    <p:sldId id="676" r:id="rId20"/>
    <p:sldId id="319" r:id="rId21"/>
    <p:sldId id="335" r:id="rId22"/>
    <p:sldId id="667" r:id="rId23"/>
    <p:sldId id="636" r:id="rId24"/>
    <p:sldId id="337" r:id="rId25"/>
    <p:sldId id="338" r:id="rId26"/>
    <p:sldId id="634" r:id="rId27"/>
    <p:sldId id="671" r:id="rId28"/>
    <p:sldId id="672" r:id="rId29"/>
    <p:sldId id="674" r:id="rId30"/>
    <p:sldId id="670" r:id="rId31"/>
  </p:sldIdLst>
  <p:sldSz cx="9144000" cy="5143500" type="screen16x9"/>
  <p:notesSz cx="6888163"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E97D3"/>
    <a:srgbClr val="3654A1"/>
    <a:srgbClr val="3A53A1"/>
    <a:srgbClr val="C71C67"/>
    <a:srgbClr val="B3C30E"/>
    <a:srgbClr val="92A6D6"/>
    <a:srgbClr val="7171C6"/>
    <a:srgbClr val="4271C5"/>
    <a:srgbClr val="5A5A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687"/>
    <p:restoredTop sz="94681"/>
  </p:normalViewPr>
  <p:slideViewPr>
    <p:cSldViewPr snapToGrid="0" snapToObjects="1">
      <p:cViewPr varScale="1">
        <p:scale>
          <a:sx n="140" d="100"/>
          <a:sy n="140" d="100"/>
        </p:scale>
        <p:origin x="200" y="360"/>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902075" y="0"/>
            <a:ext cx="2984500" cy="501650"/>
          </a:xfrm>
          <a:prstGeom prst="rect">
            <a:avLst/>
          </a:prstGeom>
        </p:spPr>
        <p:txBody>
          <a:bodyPr vert="horz" lIns="91440" tIns="45720" rIns="91440" bIns="45720" rtlCol="0"/>
          <a:lstStyle>
            <a:lvl1pPr algn="r">
              <a:defRPr sz="1200"/>
            </a:lvl1pPr>
          </a:lstStyle>
          <a:p>
            <a:fld id="{BD5CDE7A-F349-4DD6-AE08-94253B91A377}" type="datetimeFigureOut">
              <a:rPr lang="en-GB" smtClean="0"/>
              <a:t>23/11/2022</a:t>
            </a:fld>
            <a:endParaRPr lang="en-GB"/>
          </a:p>
        </p:txBody>
      </p:sp>
      <p:sp>
        <p:nvSpPr>
          <p:cNvPr id="4" name="Footer Placeholder 3"/>
          <p:cNvSpPr>
            <a:spLocks noGrp="1"/>
          </p:cNvSpPr>
          <p:nvPr>
            <p:ph type="ftr" sz="quarter" idx="2"/>
          </p:nvPr>
        </p:nvSpPr>
        <p:spPr>
          <a:xfrm>
            <a:off x="0" y="9517063"/>
            <a:ext cx="2984500" cy="50165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902075" y="9517063"/>
            <a:ext cx="2984500" cy="501650"/>
          </a:xfrm>
          <a:prstGeom prst="rect">
            <a:avLst/>
          </a:prstGeom>
        </p:spPr>
        <p:txBody>
          <a:bodyPr vert="horz" lIns="91440" tIns="45720" rIns="91440" bIns="45720" rtlCol="0" anchor="b"/>
          <a:lstStyle>
            <a:lvl1pPr algn="r">
              <a:defRPr sz="1200"/>
            </a:lvl1pPr>
          </a:lstStyle>
          <a:p>
            <a:fld id="{0C7E0384-14C8-4070-B0CA-46F33A60D751}" type="slidenum">
              <a:rPr lang="en-GB" smtClean="0"/>
              <a:t>‹#›</a:t>
            </a:fld>
            <a:endParaRPr lang="en-GB"/>
          </a:p>
        </p:txBody>
      </p:sp>
    </p:spTree>
    <p:extLst>
      <p:ext uri="{BB962C8B-B14F-4D97-AF65-F5344CB8AC3E}">
        <p14:creationId xmlns:p14="http://schemas.microsoft.com/office/powerpoint/2010/main" val="2913266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871" cy="502676"/>
          </a:xfrm>
          <a:prstGeom prst="rect">
            <a:avLst/>
          </a:prstGeom>
        </p:spPr>
        <p:txBody>
          <a:bodyPr vert="horz" lIns="96606" tIns="48303" rIns="96606" bIns="48303" rtlCol="0"/>
          <a:lstStyle>
            <a:lvl1pPr algn="l">
              <a:defRPr sz="1300"/>
            </a:lvl1pPr>
          </a:lstStyle>
          <a:p>
            <a:endParaRPr lang="en-GB"/>
          </a:p>
        </p:txBody>
      </p:sp>
      <p:sp>
        <p:nvSpPr>
          <p:cNvPr id="3" name="Date Placeholder 2"/>
          <p:cNvSpPr>
            <a:spLocks noGrp="1"/>
          </p:cNvSpPr>
          <p:nvPr>
            <p:ph type="dt" idx="1"/>
          </p:nvPr>
        </p:nvSpPr>
        <p:spPr>
          <a:xfrm>
            <a:off x="3901698" y="0"/>
            <a:ext cx="2984871" cy="502676"/>
          </a:xfrm>
          <a:prstGeom prst="rect">
            <a:avLst/>
          </a:prstGeom>
        </p:spPr>
        <p:txBody>
          <a:bodyPr vert="horz" lIns="96606" tIns="48303" rIns="96606" bIns="48303" rtlCol="0"/>
          <a:lstStyle>
            <a:lvl1pPr algn="r">
              <a:defRPr sz="1300"/>
            </a:lvl1pPr>
          </a:lstStyle>
          <a:p>
            <a:fld id="{DE11550E-02AB-3444-ACA7-557604EECCE1}" type="datetimeFigureOut">
              <a:rPr lang="en-GB" smtClean="0"/>
              <a:t>23/11/2022</a:t>
            </a:fld>
            <a:endParaRPr lang="en-GB"/>
          </a:p>
        </p:txBody>
      </p:sp>
      <p:sp>
        <p:nvSpPr>
          <p:cNvPr id="4" name="Slide Image Placeholder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6606" tIns="48303" rIns="96606" bIns="48303" rtlCol="0" anchor="ctr"/>
          <a:lstStyle/>
          <a:p>
            <a:endParaRPr lang="en-GB"/>
          </a:p>
        </p:txBody>
      </p:sp>
      <p:sp>
        <p:nvSpPr>
          <p:cNvPr id="5" name="Notes Placeholder 4"/>
          <p:cNvSpPr>
            <a:spLocks noGrp="1"/>
          </p:cNvSpPr>
          <p:nvPr>
            <p:ph type="body" sz="quarter" idx="3"/>
          </p:nvPr>
        </p:nvSpPr>
        <p:spPr>
          <a:xfrm>
            <a:off x="688817" y="4821506"/>
            <a:ext cx="5510530" cy="3944868"/>
          </a:xfrm>
          <a:prstGeom prst="rect">
            <a:avLst/>
          </a:prstGeom>
        </p:spPr>
        <p:txBody>
          <a:bodyPr vert="horz" lIns="96606" tIns="48303" rIns="96606" bIns="4830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516039"/>
            <a:ext cx="2984871" cy="502674"/>
          </a:xfrm>
          <a:prstGeom prst="rect">
            <a:avLst/>
          </a:prstGeom>
        </p:spPr>
        <p:txBody>
          <a:bodyPr vert="horz" lIns="96606" tIns="48303" rIns="96606" bIns="48303" rtlCol="0" anchor="b"/>
          <a:lstStyle>
            <a:lvl1pPr algn="l">
              <a:defRPr sz="1300"/>
            </a:lvl1pPr>
          </a:lstStyle>
          <a:p>
            <a:endParaRPr lang="en-GB"/>
          </a:p>
        </p:txBody>
      </p:sp>
      <p:sp>
        <p:nvSpPr>
          <p:cNvPr id="7" name="Slide Number Placeholder 6"/>
          <p:cNvSpPr>
            <a:spLocks noGrp="1"/>
          </p:cNvSpPr>
          <p:nvPr>
            <p:ph type="sldNum" sz="quarter" idx="5"/>
          </p:nvPr>
        </p:nvSpPr>
        <p:spPr>
          <a:xfrm>
            <a:off x="3901698" y="9516039"/>
            <a:ext cx="2984871" cy="502674"/>
          </a:xfrm>
          <a:prstGeom prst="rect">
            <a:avLst/>
          </a:prstGeom>
        </p:spPr>
        <p:txBody>
          <a:bodyPr vert="horz" lIns="96606" tIns="48303" rIns="96606" bIns="48303" rtlCol="0" anchor="b"/>
          <a:lstStyle>
            <a:lvl1pPr algn="r">
              <a:defRPr sz="1300"/>
            </a:lvl1pPr>
          </a:lstStyle>
          <a:p>
            <a:fld id="{50D9B9BD-A099-3541-A743-49318701A305}" type="slidenum">
              <a:rPr lang="en-GB" smtClean="0"/>
              <a:t>‹#›</a:t>
            </a:fld>
            <a:endParaRPr lang="en-GB"/>
          </a:p>
        </p:txBody>
      </p:sp>
    </p:spTree>
    <p:extLst>
      <p:ext uri="{BB962C8B-B14F-4D97-AF65-F5344CB8AC3E}">
        <p14:creationId xmlns:p14="http://schemas.microsoft.com/office/powerpoint/2010/main" val="17446190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0D9B9BD-A099-3541-A743-49318701A305}" type="slidenum">
              <a:rPr lang="en-GB" smtClean="0"/>
              <a:t>1</a:t>
            </a:fld>
            <a:endParaRPr lang="en-GB"/>
          </a:p>
        </p:txBody>
      </p:sp>
    </p:spTree>
    <p:extLst>
      <p:ext uri="{BB962C8B-B14F-4D97-AF65-F5344CB8AC3E}">
        <p14:creationId xmlns:p14="http://schemas.microsoft.com/office/powerpoint/2010/main" val="6983117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D9B9BD-A099-3541-A743-49318701A305}" type="slidenum">
              <a:rPr lang="en-GB" smtClean="0"/>
              <a:t>26</a:t>
            </a:fld>
            <a:endParaRPr lang="en-GB"/>
          </a:p>
        </p:txBody>
      </p:sp>
    </p:spTree>
    <p:extLst>
      <p:ext uri="{BB962C8B-B14F-4D97-AF65-F5344CB8AC3E}">
        <p14:creationId xmlns:p14="http://schemas.microsoft.com/office/powerpoint/2010/main" val="30778229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DECB95E-B7E6-854B-8AFE-5ECD8E0360D4}" type="slidenum">
              <a:rPr lang="en-GB" smtClean="0"/>
              <a:t>2</a:t>
            </a:fld>
            <a:endParaRPr lang="en-GB"/>
          </a:p>
        </p:txBody>
      </p:sp>
    </p:spTree>
    <p:extLst>
      <p:ext uri="{BB962C8B-B14F-4D97-AF65-F5344CB8AC3E}">
        <p14:creationId xmlns:p14="http://schemas.microsoft.com/office/powerpoint/2010/main" val="40237170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0D9B9BD-A099-3541-A743-49318701A305}" type="slidenum">
              <a:rPr lang="en-GB" smtClean="0"/>
              <a:t>6</a:t>
            </a:fld>
            <a:endParaRPr lang="en-GB"/>
          </a:p>
        </p:txBody>
      </p:sp>
    </p:spTree>
    <p:extLst>
      <p:ext uri="{BB962C8B-B14F-4D97-AF65-F5344CB8AC3E}">
        <p14:creationId xmlns:p14="http://schemas.microsoft.com/office/powerpoint/2010/main" val="32507116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9</a:t>
            </a:fld>
            <a:endParaRPr kumimoji="0" lang="en-GB"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41688154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0D9B9BD-A099-3541-A743-49318701A305}" type="slidenum">
              <a:rPr lang="en-GB" smtClean="0"/>
              <a:t>12</a:t>
            </a:fld>
            <a:endParaRPr lang="en-GB"/>
          </a:p>
        </p:txBody>
      </p:sp>
    </p:spTree>
    <p:extLst>
      <p:ext uri="{BB962C8B-B14F-4D97-AF65-F5344CB8AC3E}">
        <p14:creationId xmlns:p14="http://schemas.microsoft.com/office/powerpoint/2010/main" val="26381896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0D9B9BD-A099-3541-A743-49318701A305}" type="slidenum">
              <a:rPr lang="en-GB" smtClean="0"/>
              <a:t>13</a:t>
            </a:fld>
            <a:endParaRPr lang="en-GB"/>
          </a:p>
        </p:txBody>
      </p:sp>
    </p:spTree>
    <p:extLst>
      <p:ext uri="{BB962C8B-B14F-4D97-AF65-F5344CB8AC3E}">
        <p14:creationId xmlns:p14="http://schemas.microsoft.com/office/powerpoint/2010/main" val="41022138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D9B9BD-A099-3541-A743-49318701A305}" type="slidenum">
              <a:rPr lang="en-GB" smtClean="0"/>
              <a:t>15</a:t>
            </a:fld>
            <a:endParaRPr lang="en-GB"/>
          </a:p>
        </p:txBody>
      </p:sp>
    </p:spTree>
    <p:extLst>
      <p:ext uri="{BB962C8B-B14F-4D97-AF65-F5344CB8AC3E}">
        <p14:creationId xmlns:p14="http://schemas.microsoft.com/office/powerpoint/2010/main" val="11046929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0D9B9BD-A099-3541-A743-49318701A305}" type="slidenum">
              <a:rPr lang="en-GB" smtClean="0"/>
              <a:t>20</a:t>
            </a:fld>
            <a:endParaRPr lang="en-GB"/>
          </a:p>
        </p:txBody>
      </p:sp>
    </p:spTree>
    <p:extLst>
      <p:ext uri="{BB962C8B-B14F-4D97-AF65-F5344CB8AC3E}">
        <p14:creationId xmlns:p14="http://schemas.microsoft.com/office/powerpoint/2010/main" val="32307652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0D9B9BD-A099-3541-A743-49318701A305}" type="slidenum">
              <a:rPr lang="en-GB" smtClean="0"/>
              <a:t>21</a:t>
            </a:fld>
            <a:endParaRPr lang="en-GB"/>
          </a:p>
        </p:txBody>
      </p:sp>
    </p:spTree>
    <p:extLst>
      <p:ext uri="{BB962C8B-B14F-4D97-AF65-F5344CB8AC3E}">
        <p14:creationId xmlns:p14="http://schemas.microsoft.com/office/powerpoint/2010/main" val="4038251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2307431"/>
            <a:ext cx="6858000" cy="325041"/>
          </a:xfrm>
        </p:spPr>
        <p:txBody>
          <a:bodyPr anchor="b">
            <a:normAutofit/>
          </a:bodyPr>
          <a:lstStyle>
            <a:lvl1pPr algn="l">
              <a:defRPr sz="1500">
                <a:solidFill>
                  <a:srgbClr val="3E97D3"/>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1143000" y="2786062"/>
            <a:ext cx="6858000" cy="1328738"/>
          </a:xfrm>
        </p:spPr>
        <p:txBody>
          <a:bodyPr>
            <a:noAutofit/>
          </a:bodyPr>
          <a:lstStyle>
            <a:lvl1pPr marL="0" indent="0" algn="l">
              <a:buNone/>
              <a:defRPr sz="4500">
                <a:solidFill>
                  <a:srgbClr val="3654A1"/>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dirty="0"/>
              <a:t>Click to edit Master subtitle style</a:t>
            </a:r>
            <a:endParaRPr lang="en-GB" dirty="0"/>
          </a:p>
        </p:txBody>
      </p:sp>
      <p:cxnSp>
        <p:nvCxnSpPr>
          <p:cNvPr id="7" name="Straight Connector 6"/>
          <p:cNvCxnSpPr/>
          <p:nvPr userDrawn="1"/>
        </p:nvCxnSpPr>
        <p:spPr>
          <a:xfrm>
            <a:off x="1143000" y="2694074"/>
            <a:ext cx="6858000" cy="0"/>
          </a:xfrm>
          <a:prstGeom prst="line">
            <a:avLst/>
          </a:prstGeom>
          <a:ln w="38100">
            <a:solidFill>
              <a:srgbClr val="3A53A1"/>
            </a:solidFill>
          </a:ln>
        </p:spPr>
        <p:style>
          <a:lnRef idx="1">
            <a:schemeClr val="accent1"/>
          </a:lnRef>
          <a:fillRef idx="0">
            <a:schemeClr val="accent1"/>
          </a:fillRef>
          <a:effectRef idx="0">
            <a:schemeClr val="accent1"/>
          </a:effectRef>
          <a:fontRef idx="minor">
            <a:schemeClr val="tx1"/>
          </a:fontRef>
        </p:style>
      </p:cxnSp>
      <p:pic>
        <p:nvPicPr>
          <p:cNvPr id="9" name="Picture 8" descr="Graphical user interface&#10;&#10;Description automatically generated with medium confidence">
            <a:extLst>
              <a:ext uri="{FF2B5EF4-FFF2-40B4-BE49-F238E27FC236}">
                <a16:creationId xmlns:a16="http://schemas.microsoft.com/office/drawing/2014/main" id="{0BB5FB8B-7AF7-B0A4-3E64-C26CC51C1589}"/>
              </a:ext>
            </a:extLst>
          </p:cNvPr>
          <p:cNvPicPr>
            <a:picLocks noChangeAspect="1"/>
          </p:cNvPicPr>
          <p:nvPr userDrawn="1"/>
        </p:nvPicPr>
        <p:blipFill>
          <a:blip r:embed="rId2"/>
          <a:stretch>
            <a:fillRect/>
          </a:stretch>
        </p:blipFill>
        <p:spPr>
          <a:xfrm>
            <a:off x="463551" y="254314"/>
            <a:ext cx="3207914" cy="1709946"/>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837267" y="264319"/>
            <a:ext cx="6945583" cy="607727"/>
          </a:xfrm>
        </p:spPr>
        <p:txBody>
          <a:bodyPr>
            <a:normAutofit/>
          </a:bodyPr>
          <a:lstStyle>
            <a:lvl1pPr>
              <a:defRPr sz="2800">
                <a:solidFill>
                  <a:srgbClr val="3A53A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317769" y="905934"/>
            <a:ext cx="8465079" cy="3603414"/>
          </a:xfrm>
        </p:spPr>
        <p:txBody>
          <a:bodyPr/>
          <a:lstStyle>
            <a:lvl1pPr>
              <a:defRPr sz="1800">
                <a:solidFill>
                  <a:srgbClr val="3A53A1"/>
                </a:solidFill>
                <a:latin typeface="Arial" charset="0"/>
                <a:ea typeface="Arial" charset="0"/>
                <a:cs typeface="Arial" charset="0"/>
              </a:defRPr>
            </a:lvl1pPr>
            <a:lvl2pPr>
              <a:defRPr sz="1500">
                <a:solidFill>
                  <a:srgbClr val="3E97D3"/>
                </a:solidFill>
                <a:latin typeface="Arial" charset="0"/>
                <a:ea typeface="Arial" charset="0"/>
                <a:cs typeface="Arial" charset="0"/>
              </a:defRPr>
            </a:lvl2pPr>
            <a:lvl3pPr>
              <a:defRPr sz="1350">
                <a:solidFill>
                  <a:srgbClr val="C71C67"/>
                </a:solidFill>
                <a:latin typeface="Arial" charset="0"/>
                <a:ea typeface="Arial" charset="0"/>
                <a:cs typeface="Arial" charset="0"/>
              </a:defRPr>
            </a:lvl3pPr>
            <a:lvl4pPr>
              <a:defRPr sz="1200">
                <a:solidFill>
                  <a:srgbClr val="B3C30E"/>
                </a:solidFill>
                <a:latin typeface="Arial" charset="0"/>
                <a:ea typeface="Arial" charset="0"/>
                <a:cs typeface="Arial" charset="0"/>
              </a:defRPr>
            </a:lvl4pPr>
            <a:lvl5pPr>
              <a:defRPr sz="1050">
                <a:solidFill>
                  <a:srgbClr val="3A53A1"/>
                </a:solidFill>
                <a:latin typeface="Arial" charset="0"/>
                <a:ea typeface="Arial" charset="0"/>
                <a:cs typeface="Arial"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a:xfrm>
            <a:off x="4797555" y="4590327"/>
            <a:ext cx="3985290" cy="223070"/>
          </a:xfrm>
          <a:prstGeom prst="rect">
            <a:avLst/>
          </a:prstGeom>
        </p:spPr>
        <p:txBody>
          <a:bodyPr/>
          <a:lstStyle>
            <a:lvl1pPr algn="r">
              <a:defRPr sz="900">
                <a:solidFill>
                  <a:schemeClr val="accent1"/>
                </a:solidFill>
              </a:defRPr>
            </a:lvl1pPr>
          </a:lstStyle>
          <a:p>
            <a:r>
              <a:rPr lang="de-CH"/>
              <a:t>The International Particle Physics Outreach Group</a:t>
            </a:r>
            <a:endParaRPr lang="en-GB" dirty="0"/>
          </a:p>
        </p:txBody>
      </p:sp>
      <p:sp>
        <p:nvSpPr>
          <p:cNvPr id="5" name="Footer Placeholder 4"/>
          <p:cNvSpPr>
            <a:spLocks noGrp="1"/>
          </p:cNvSpPr>
          <p:nvPr>
            <p:ph type="ftr" sz="quarter" idx="11"/>
          </p:nvPr>
        </p:nvSpPr>
        <p:spPr>
          <a:xfrm>
            <a:off x="745593" y="4594100"/>
            <a:ext cx="3985290" cy="223070"/>
          </a:xfrm>
          <a:prstGeom prst="rect">
            <a:avLst/>
          </a:prstGeom>
        </p:spPr>
        <p:txBody>
          <a:bodyPr/>
          <a:lstStyle>
            <a:lvl1pPr algn="l">
              <a:defRPr sz="900">
                <a:solidFill>
                  <a:schemeClr val="accent1"/>
                </a:solidFill>
              </a:defRPr>
            </a:lvl1pPr>
          </a:lstStyle>
          <a:p>
            <a:r>
              <a:rPr lang="en-GB"/>
              <a:t>S. Goldfarb, Puebla, Mexico, 24 November 2022</a:t>
            </a:r>
            <a:endParaRPr lang="en-GB" dirty="0"/>
          </a:p>
        </p:txBody>
      </p:sp>
      <p:sp>
        <p:nvSpPr>
          <p:cNvPr id="6" name="Slide Number Placeholder 5"/>
          <p:cNvSpPr>
            <a:spLocks noGrp="1"/>
          </p:cNvSpPr>
          <p:nvPr>
            <p:ph type="sldNum" sz="quarter" idx="12"/>
          </p:nvPr>
        </p:nvSpPr>
        <p:spPr>
          <a:xfrm>
            <a:off x="317768" y="4589075"/>
            <a:ext cx="361154" cy="223070"/>
          </a:xfrm>
          <a:prstGeom prst="rect">
            <a:avLst/>
          </a:prstGeom>
        </p:spPr>
        <p:txBody>
          <a:bodyPr/>
          <a:lstStyle>
            <a:lvl1pPr algn="l">
              <a:defRPr sz="900">
                <a:solidFill>
                  <a:schemeClr val="accent1"/>
                </a:solidFill>
              </a:defRPr>
            </a:lvl1pPr>
          </a:lstStyle>
          <a:p>
            <a:fld id="{8DE9D450-AD3B-A24D-8A95-F027C5FCDEC4}" type="slidenum">
              <a:rPr lang="en-GB" smtClean="0"/>
              <a:pPr/>
              <a:t>‹#›</a:t>
            </a:fld>
            <a:r>
              <a:rPr lang="en-GB"/>
              <a:t> </a:t>
            </a:r>
            <a:endParaRPr lang="en-GB" dirty="0"/>
          </a:p>
        </p:txBody>
      </p:sp>
      <p:cxnSp>
        <p:nvCxnSpPr>
          <p:cNvPr id="8" name="Straight Connector 7"/>
          <p:cNvCxnSpPr>
            <a:cxnSpLocks/>
          </p:cNvCxnSpPr>
          <p:nvPr userDrawn="1"/>
        </p:nvCxnSpPr>
        <p:spPr>
          <a:xfrm flipV="1">
            <a:off x="317768" y="4543271"/>
            <a:ext cx="8465079" cy="16906"/>
          </a:xfrm>
          <a:prstGeom prst="line">
            <a:avLst/>
          </a:prstGeom>
          <a:ln w="25400">
            <a:solidFill>
              <a:srgbClr val="3A53A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a:cxnSpLocks/>
          </p:cNvCxnSpPr>
          <p:nvPr userDrawn="1"/>
        </p:nvCxnSpPr>
        <p:spPr>
          <a:xfrm>
            <a:off x="1837267" y="824011"/>
            <a:ext cx="6945583" cy="0"/>
          </a:xfrm>
          <a:prstGeom prst="line">
            <a:avLst/>
          </a:prstGeom>
          <a:ln w="38100">
            <a:solidFill>
              <a:srgbClr val="3A53A1"/>
            </a:solidFill>
          </a:ln>
        </p:spPr>
        <p:style>
          <a:lnRef idx="1">
            <a:schemeClr val="accent1"/>
          </a:lnRef>
          <a:fillRef idx="0">
            <a:schemeClr val="accent1"/>
          </a:fillRef>
          <a:effectRef idx="0">
            <a:schemeClr val="accent1"/>
          </a:effectRef>
          <a:fontRef idx="minor">
            <a:schemeClr val="tx1"/>
          </a:fontRef>
        </p:style>
      </p:cxnSp>
      <p:pic>
        <p:nvPicPr>
          <p:cNvPr id="13" name="2021_IPPOG_design.png" descr="2021_IPPOG_design.png">
            <a:extLst>
              <a:ext uri="{FF2B5EF4-FFF2-40B4-BE49-F238E27FC236}">
                <a16:creationId xmlns:a16="http://schemas.microsoft.com/office/drawing/2014/main" id="{18A2EA7C-415C-C94B-9B88-048033F58C80}"/>
              </a:ext>
            </a:extLst>
          </p:cNvPr>
          <p:cNvPicPr>
            <a:picLocks noChangeAspect="1"/>
          </p:cNvPicPr>
          <p:nvPr userDrawn="1"/>
        </p:nvPicPr>
        <p:blipFill>
          <a:blip r:embed="rId2"/>
          <a:srcRect t="276" b="276"/>
          <a:stretch>
            <a:fillRect/>
          </a:stretch>
        </p:blipFill>
        <p:spPr>
          <a:xfrm>
            <a:off x="0" y="4812144"/>
            <a:ext cx="9144000" cy="331355"/>
          </a:xfrm>
          <a:prstGeom prst="rect">
            <a:avLst/>
          </a:prstGeom>
          <a:ln w="12700">
            <a:miter lim="400000"/>
          </a:ln>
        </p:spPr>
      </p:pic>
      <p:pic>
        <p:nvPicPr>
          <p:cNvPr id="10" name="Picture 9" descr="Graphical user interface&#10;&#10;Description automatically generated with medium confidence">
            <a:extLst>
              <a:ext uri="{FF2B5EF4-FFF2-40B4-BE49-F238E27FC236}">
                <a16:creationId xmlns:a16="http://schemas.microsoft.com/office/drawing/2014/main" id="{5157DD18-3257-D918-851A-F7BFA18094C6}"/>
              </a:ext>
            </a:extLst>
          </p:cNvPr>
          <p:cNvPicPr>
            <a:picLocks noChangeAspect="1"/>
          </p:cNvPicPr>
          <p:nvPr userDrawn="1"/>
        </p:nvPicPr>
        <p:blipFill>
          <a:blip r:embed="rId3"/>
          <a:stretch>
            <a:fillRect/>
          </a:stretch>
        </p:blipFill>
        <p:spPr>
          <a:xfrm>
            <a:off x="317768" y="171632"/>
            <a:ext cx="1392499" cy="742257"/>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17769" y="1077233"/>
            <a:ext cx="4153697" cy="3335995"/>
          </a:xfrm>
        </p:spPr>
        <p:txBody>
          <a:bodyPr/>
          <a:lstStyle>
            <a:lvl1pPr>
              <a:defRPr sz="1800"/>
            </a:lvl1pPr>
            <a:lvl2pPr>
              <a:defRPr sz="1500"/>
            </a:lvl2pPr>
            <a:lvl3pPr>
              <a:defRPr sz="1350"/>
            </a:lvl3pPr>
            <a:lvl4pPr>
              <a:defRPr sz="1200"/>
            </a:lvl4pPr>
            <a:lvl5pPr>
              <a:defRPr sz="105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4629152" y="1077233"/>
            <a:ext cx="4153696" cy="3335993"/>
          </a:xfrm>
        </p:spPr>
        <p:txBody>
          <a:bodyPr/>
          <a:lstStyle>
            <a:lvl1pPr>
              <a:defRPr sz="1800"/>
            </a:lvl1pPr>
            <a:lvl2pPr>
              <a:defRPr sz="1500"/>
            </a:lvl2pPr>
            <a:lvl3pPr>
              <a:defRPr sz="1350"/>
            </a:lvl3pPr>
            <a:lvl4pPr>
              <a:defRPr sz="1200"/>
            </a:lvl4pPr>
            <a:lvl5pPr>
              <a:defRPr sz="105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0" name="Title 1">
            <a:extLst>
              <a:ext uri="{FF2B5EF4-FFF2-40B4-BE49-F238E27FC236}">
                <a16:creationId xmlns:a16="http://schemas.microsoft.com/office/drawing/2014/main" id="{A5AEEFF2-0A69-A34D-9328-7C7C842B2418}"/>
              </a:ext>
            </a:extLst>
          </p:cNvPr>
          <p:cNvSpPr>
            <a:spLocks noGrp="1"/>
          </p:cNvSpPr>
          <p:nvPr>
            <p:ph type="title"/>
          </p:nvPr>
        </p:nvSpPr>
        <p:spPr>
          <a:xfrm>
            <a:off x="1158851" y="264319"/>
            <a:ext cx="7623999" cy="611866"/>
          </a:xfrm>
        </p:spPr>
        <p:txBody>
          <a:bodyPr/>
          <a:lstStyle>
            <a:lvl1pPr>
              <a:defRPr>
                <a:solidFill>
                  <a:srgbClr val="3A53A1"/>
                </a:solidFill>
              </a:defRPr>
            </a:lvl1pPr>
          </a:lstStyle>
          <a:p>
            <a:r>
              <a:rPr lang="en-US" dirty="0"/>
              <a:t>Click to edit Master title style</a:t>
            </a:r>
            <a:endParaRPr lang="en-GB" dirty="0"/>
          </a:p>
        </p:txBody>
      </p:sp>
      <p:cxnSp>
        <p:nvCxnSpPr>
          <p:cNvPr id="21" name="Straight Connector 20">
            <a:extLst>
              <a:ext uri="{FF2B5EF4-FFF2-40B4-BE49-F238E27FC236}">
                <a16:creationId xmlns:a16="http://schemas.microsoft.com/office/drawing/2014/main" id="{7FBC278F-037C-BA41-861B-E50F28B8B7AA}"/>
              </a:ext>
            </a:extLst>
          </p:cNvPr>
          <p:cNvCxnSpPr>
            <a:cxnSpLocks/>
          </p:cNvCxnSpPr>
          <p:nvPr userDrawn="1"/>
        </p:nvCxnSpPr>
        <p:spPr>
          <a:xfrm flipV="1">
            <a:off x="1158850" y="958033"/>
            <a:ext cx="7623999" cy="1"/>
          </a:xfrm>
          <a:prstGeom prst="line">
            <a:avLst/>
          </a:prstGeom>
          <a:ln w="38100">
            <a:solidFill>
              <a:srgbClr val="3A53A1"/>
            </a:solidFill>
          </a:ln>
        </p:spPr>
        <p:style>
          <a:lnRef idx="1">
            <a:schemeClr val="accent1"/>
          </a:lnRef>
          <a:fillRef idx="0">
            <a:schemeClr val="accent1"/>
          </a:fillRef>
          <a:effectRef idx="0">
            <a:schemeClr val="accent1"/>
          </a:effectRef>
          <a:fontRef idx="minor">
            <a:schemeClr val="tx1"/>
          </a:fontRef>
        </p:style>
      </p:cxnSp>
      <p:pic>
        <p:nvPicPr>
          <p:cNvPr id="22" name="Picture 21" descr="Logo, icon&#10;&#10;Description automatically generated with medium confidence">
            <a:extLst>
              <a:ext uri="{FF2B5EF4-FFF2-40B4-BE49-F238E27FC236}">
                <a16:creationId xmlns:a16="http://schemas.microsoft.com/office/drawing/2014/main" id="{F32CE339-7863-A94E-AC28-5AD07E991E44}"/>
              </a:ext>
            </a:extLst>
          </p:cNvPr>
          <p:cNvPicPr>
            <a:picLocks noChangeAspect="1"/>
          </p:cNvPicPr>
          <p:nvPr userDrawn="1"/>
        </p:nvPicPr>
        <p:blipFill>
          <a:blip r:embed="rId2"/>
          <a:stretch>
            <a:fillRect/>
          </a:stretch>
        </p:blipFill>
        <p:spPr>
          <a:xfrm>
            <a:off x="345781" y="166797"/>
            <a:ext cx="860611" cy="860611"/>
          </a:xfrm>
          <a:prstGeom prst="rect">
            <a:avLst/>
          </a:prstGeom>
        </p:spPr>
      </p:pic>
      <p:sp>
        <p:nvSpPr>
          <p:cNvPr id="13" name="Date Placeholder 3">
            <a:extLst>
              <a:ext uri="{FF2B5EF4-FFF2-40B4-BE49-F238E27FC236}">
                <a16:creationId xmlns:a16="http://schemas.microsoft.com/office/drawing/2014/main" id="{22AE8F20-6892-1B47-8E96-E0A6F505EAB9}"/>
              </a:ext>
            </a:extLst>
          </p:cNvPr>
          <p:cNvSpPr>
            <a:spLocks noGrp="1"/>
          </p:cNvSpPr>
          <p:nvPr>
            <p:ph type="dt" sz="half" idx="10"/>
          </p:nvPr>
        </p:nvSpPr>
        <p:spPr>
          <a:xfrm>
            <a:off x="4797555" y="4590327"/>
            <a:ext cx="3985290" cy="223070"/>
          </a:xfrm>
          <a:prstGeom prst="rect">
            <a:avLst/>
          </a:prstGeom>
        </p:spPr>
        <p:txBody>
          <a:bodyPr/>
          <a:lstStyle>
            <a:lvl1pPr algn="r">
              <a:defRPr sz="900">
                <a:solidFill>
                  <a:schemeClr val="accent1"/>
                </a:solidFill>
              </a:defRPr>
            </a:lvl1pPr>
          </a:lstStyle>
          <a:p>
            <a:r>
              <a:rPr lang="de-CH"/>
              <a:t>The International Particle Physics Outreach Group</a:t>
            </a:r>
            <a:endParaRPr lang="en-GB" dirty="0"/>
          </a:p>
        </p:txBody>
      </p:sp>
      <p:sp>
        <p:nvSpPr>
          <p:cNvPr id="14" name="Footer Placeholder 4">
            <a:extLst>
              <a:ext uri="{FF2B5EF4-FFF2-40B4-BE49-F238E27FC236}">
                <a16:creationId xmlns:a16="http://schemas.microsoft.com/office/drawing/2014/main" id="{4B27577F-4C96-354A-A41A-B8FDEE280D8F}"/>
              </a:ext>
            </a:extLst>
          </p:cNvPr>
          <p:cNvSpPr>
            <a:spLocks noGrp="1"/>
          </p:cNvSpPr>
          <p:nvPr>
            <p:ph type="ftr" sz="quarter" idx="11"/>
          </p:nvPr>
        </p:nvSpPr>
        <p:spPr>
          <a:xfrm>
            <a:off x="745593" y="4594100"/>
            <a:ext cx="3985290" cy="223070"/>
          </a:xfrm>
          <a:prstGeom prst="rect">
            <a:avLst/>
          </a:prstGeom>
        </p:spPr>
        <p:txBody>
          <a:bodyPr/>
          <a:lstStyle>
            <a:lvl1pPr algn="l">
              <a:defRPr sz="900">
                <a:solidFill>
                  <a:schemeClr val="accent1"/>
                </a:solidFill>
              </a:defRPr>
            </a:lvl1pPr>
          </a:lstStyle>
          <a:p>
            <a:r>
              <a:rPr lang="en-GB"/>
              <a:t>S. Goldfarb, Puebla, Mexico, 24 November 2022</a:t>
            </a:r>
            <a:endParaRPr lang="en-GB" dirty="0"/>
          </a:p>
        </p:txBody>
      </p:sp>
      <p:sp>
        <p:nvSpPr>
          <p:cNvPr id="15" name="Slide Number Placeholder 5">
            <a:extLst>
              <a:ext uri="{FF2B5EF4-FFF2-40B4-BE49-F238E27FC236}">
                <a16:creationId xmlns:a16="http://schemas.microsoft.com/office/drawing/2014/main" id="{5A29B207-80BA-EF4D-BECC-53F41375EF35}"/>
              </a:ext>
            </a:extLst>
          </p:cNvPr>
          <p:cNvSpPr>
            <a:spLocks noGrp="1"/>
          </p:cNvSpPr>
          <p:nvPr>
            <p:ph type="sldNum" sz="quarter" idx="12"/>
          </p:nvPr>
        </p:nvSpPr>
        <p:spPr>
          <a:xfrm>
            <a:off x="317768" y="4589075"/>
            <a:ext cx="361154" cy="223070"/>
          </a:xfrm>
          <a:prstGeom prst="rect">
            <a:avLst/>
          </a:prstGeom>
        </p:spPr>
        <p:txBody>
          <a:bodyPr/>
          <a:lstStyle>
            <a:lvl1pPr algn="l">
              <a:defRPr sz="900">
                <a:solidFill>
                  <a:schemeClr val="accent1"/>
                </a:solidFill>
              </a:defRPr>
            </a:lvl1pPr>
          </a:lstStyle>
          <a:p>
            <a:fld id="{8DE9D450-AD3B-A24D-8A95-F027C5FCDEC4}" type="slidenum">
              <a:rPr lang="en-GB" smtClean="0"/>
              <a:pPr/>
              <a:t>‹#›</a:t>
            </a:fld>
            <a:r>
              <a:rPr lang="en-GB"/>
              <a:t> </a:t>
            </a:r>
            <a:endParaRPr lang="en-GB" dirty="0"/>
          </a:p>
        </p:txBody>
      </p:sp>
      <p:cxnSp>
        <p:nvCxnSpPr>
          <p:cNvPr id="16" name="Straight Connector 15">
            <a:extLst>
              <a:ext uri="{FF2B5EF4-FFF2-40B4-BE49-F238E27FC236}">
                <a16:creationId xmlns:a16="http://schemas.microsoft.com/office/drawing/2014/main" id="{CBFCC13F-C498-AE49-80BE-12D1386660C8}"/>
              </a:ext>
            </a:extLst>
          </p:cNvPr>
          <p:cNvCxnSpPr>
            <a:cxnSpLocks/>
          </p:cNvCxnSpPr>
          <p:nvPr userDrawn="1"/>
        </p:nvCxnSpPr>
        <p:spPr>
          <a:xfrm flipV="1">
            <a:off x="317768" y="4543271"/>
            <a:ext cx="8465079" cy="16906"/>
          </a:xfrm>
          <a:prstGeom prst="line">
            <a:avLst/>
          </a:prstGeom>
          <a:ln w="25400">
            <a:solidFill>
              <a:srgbClr val="3A53A1"/>
            </a:solidFill>
          </a:ln>
        </p:spPr>
        <p:style>
          <a:lnRef idx="1">
            <a:schemeClr val="accent1"/>
          </a:lnRef>
          <a:fillRef idx="0">
            <a:schemeClr val="accent1"/>
          </a:fillRef>
          <a:effectRef idx="0">
            <a:schemeClr val="accent1"/>
          </a:effectRef>
          <a:fontRef idx="minor">
            <a:schemeClr val="tx1"/>
          </a:fontRef>
        </p:style>
      </p:cxnSp>
      <p:pic>
        <p:nvPicPr>
          <p:cNvPr id="23" name="2021_IPPOG_design.png" descr="2021_IPPOG_design.png">
            <a:extLst>
              <a:ext uri="{FF2B5EF4-FFF2-40B4-BE49-F238E27FC236}">
                <a16:creationId xmlns:a16="http://schemas.microsoft.com/office/drawing/2014/main" id="{B0A0D9FF-5761-8540-88A3-821E13458835}"/>
              </a:ext>
            </a:extLst>
          </p:cNvPr>
          <p:cNvPicPr>
            <a:picLocks noChangeAspect="1"/>
          </p:cNvPicPr>
          <p:nvPr userDrawn="1"/>
        </p:nvPicPr>
        <p:blipFill>
          <a:blip r:embed="rId3"/>
          <a:srcRect t="276" b="276"/>
          <a:stretch>
            <a:fillRect/>
          </a:stretch>
        </p:blipFill>
        <p:spPr>
          <a:xfrm>
            <a:off x="0" y="4812144"/>
            <a:ext cx="9144000" cy="331355"/>
          </a:xfrm>
          <a:prstGeom prst="rect">
            <a:avLst/>
          </a:prstGeom>
          <a:ln w="12700">
            <a:miter lim="400000"/>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1F079C32-003A-BE43-A71A-8BDF1B86ED8C}"/>
              </a:ext>
            </a:extLst>
          </p:cNvPr>
          <p:cNvSpPr>
            <a:spLocks noGrp="1"/>
          </p:cNvSpPr>
          <p:nvPr>
            <p:ph type="title"/>
          </p:nvPr>
        </p:nvSpPr>
        <p:spPr>
          <a:xfrm>
            <a:off x="1158851" y="264319"/>
            <a:ext cx="7623999" cy="611866"/>
          </a:xfrm>
        </p:spPr>
        <p:txBody>
          <a:bodyPr/>
          <a:lstStyle>
            <a:lvl1pPr>
              <a:defRPr>
                <a:solidFill>
                  <a:srgbClr val="3A53A1"/>
                </a:solidFill>
              </a:defRPr>
            </a:lvl1pPr>
          </a:lstStyle>
          <a:p>
            <a:r>
              <a:rPr lang="en-US" dirty="0"/>
              <a:t>Click to edit Master title style</a:t>
            </a:r>
            <a:endParaRPr lang="en-GB" dirty="0"/>
          </a:p>
        </p:txBody>
      </p:sp>
      <p:cxnSp>
        <p:nvCxnSpPr>
          <p:cNvPr id="18" name="Straight Connector 17">
            <a:extLst>
              <a:ext uri="{FF2B5EF4-FFF2-40B4-BE49-F238E27FC236}">
                <a16:creationId xmlns:a16="http://schemas.microsoft.com/office/drawing/2014/main" id="{CB2FC997-ABED-424B-BBE7-CA1F0D2A75A7}"/>
              </a:ext>
            </a:extLst>
          </p:cNvPr>
          <p:cNvCxnSpPr>
            <a:cxnSpLocks/>
          </p:cNvCxnSpPr>
          <p:nvPr userDrawn="1"/>
        </p:nvCxnSpPr>
        <p:spPr>
          <a:xfrm flipV="1">
            <a:off x="1158850" y="958033"/>
            <a:ext cx="7623999" cy="1"/>
          </a:xfrm>
          <a:prstGeom prst="line">
            <a:avLst/>
          </a:prstGeom>
          <a:ln w="38100">
            <a:solidFill>
              <a:srgbClr val="3A53A1"/>
            </a:solidFill>
          </a:ln>
        </p:spPr>
        <p:style>
          <a:lnRef idx="1">
            <a:schemeClr val="accent1"/>
          </a:lnRef>
          <a:fillRef idx="0">
            <a:schemeClr val="accent1"/>
          </a:fillRef>
          <a:effectRef idx="0">
            <a:schemeClr val="accent1"/>
          </a:effectRef>
          <a:fontRef idx="minor">
            <a:schemeClr val="tx1"/>
          </a:fontRef>
        </p:style>
      </p:cxnSp>
      <p:pic>
        <p:nvPicPr>
          <p:cNvPr id="19" name="Picture 18" descr="Logo, icon&#10;&#10;Description automatically generated with medium confidence">
            <a:extLst>
              <a:ext uri="{FF2B5EF4-FFF2-40B4-BE49-F238E27FC236}">
                <a16:creationId xmlns:a16="http://schemas.microsoft.com/office/drawing/2014/main" id="{CDC6060D-4580-4842-A82A-813489FE750B}"/>
              </a:ext>
            </a:extLst>
          </p:cNvPr>
          <p:cNvPicPr>
            <a:picLocks noChangeAspect="1"/>
          </p:cNvPicPr>
          <p:nvPr userDrawn="1"/>
        </p:nvPicPr>
        <p:blipFill>
          <a:blip r:embed="rId2"/>
          <a:stretch>
            <a:fillRect/>
          </a:stretch>
        </p:blipFill>
        <p:spPr>
          <a:xfrm>
            <a:off x="345781" y="166797"/>
            <a:ext cx="860611" cy="860611"/>
          </a:xfrm>
          <a:prstGeom prst="rect">
            <a:avLst/>
          </a:prstGeom>
        </p:spPr>
      </p:pic>
      <p:sp>
        <p:nvSpPr>
          <p:cNvPr id="10" name="Date Placeholder 3">
            <a:extLst>
              <a:ext uri="{FF2B5EF4-FFF2-40B4-BE49-F238E27FC236}">
                <a16:creationId xmlns:a16="http://schemas.microsoft.com/office/drawing/2014/main" id="{25ED36E6-EEE5-7B42-AAD4-7AA20C3C02F6}"/>
              </a:ext>
            </a:extLst>
          </p:cNvPr>
          <p:cNvSpPr>
            <a:spLocks noGrp="1"/>
          </p:cNvSpPr>
          <p:nvPr>
            <p:ph type="dt" sz="half" idx="10"/>
          </p:nvPr>
        </p:nvSpPr>
        <p:spPr>
          <a:xfrm>
            <a:off x="4797555" y="4590327"/>
            <a:ext cx="3985290" cy="223070"/>
          </a:xfrm>
          <a:prstGeom prst="rect">
            <a:avLst/>
          </a:prstGeom>
        </p:spPr>
        <p:txBody>
          <a:bodyPr/>
          <a:lstStyle>
            <a:lvl1pPr algn="r">
              <a:defRPr sz="900">
                <a:solidFill>
                  <a:schemeClr val="accent1"/>
                </a:solidFill>
              </a:defRPr>
            </a:lvl1pPr>
          </a:lstStyle>
          <a:p>
            <a:r>
              <a:rPr lang="de-CH"/>
              <a:t>The International Particle Physics Outreach Group</a:t>
            </a:r>
            <a:endParaRPr lang="en-GB" dirty="0"/>
          </a:p>
        </p:txBody>
      </p:sp>
      <p:sp>
        <p:nvSpPr>
          <p:cNvPr id="12" name="Footer Placeholder 4">
            <a:extLst>
              <a:ext uri="{FF2B5EF4-FFF2-40B4-BE49-F238E27FC236}">
                <a16:creationId xmlns:a16="http://schemas.microsoft.com/office/drawing/2014/main" id="{E010A3BE-8A32-7E46-A0E8-04121ACE0FA1}"/>
              </a:ext>
            </a:extLst>
          </p:cNvPr>
          <p:cNvSpPr>
            <a:spLocks noGrp="1"/>
          </p:cNvSpPr>
          <p:nvPr>
            <p:ph type="ftr" sz="quarter" idx="11"/>
          </p:nvPr>
        </p:nvSpPr>
        <p:spPr>
          <a:xfrm>
            <a:off x="745593" y="4594100"/>
            <a:ext cx="3985290" cy="223070"/>
          </a:xfrm>
          <a:prstGeom prst="rect">
            <a:avLst/>
          </a:prstGeom>
        </p:spPr>
        <p:txBody>
          <a:bodyPr/>
          <a:lstStyle>
            <a:lvl1pPr algn="l">
              <a:defRPr sz="900">
                <a:solidFill>
                  <a:schemeClr val="accent1"/>
                </a:solidFill>
              </a:defRPr>
            </a:lvl1pPr>
          </a:lstStyle>
          <a:p>
            <a:r>
              <a:rPr lang="en-GB"/>
              <a:t>S. Goldfarb, Puebla, Mexico, 24 November 2022</a:t>
            </a:r>
            <a:endParaRPr lang="en-GB" dirty="0"/>
          </a:p>
        </p:txBody>
      </p:sp>
      <p:sp>
        <p:nvSpPr>
          <p:cNvPr id="13" name="Slide Number Placeholder 5">
            <a:extLst>
              <a:ext uri="{FF2B5EF4-FFF2-40B4-BE49-F238E27FC236}">
                <a16:creationId xmlns:a16="http://schemas.microsoft.com/office/drawing/2014/main" id="{80EEF4E1-7DC2-EE47-A288-38DCCA2D5669}"/>
              </a:ext>
            </a:extLst>
          </p:cNvPr>
          <p:cNvSpPr>
            <a:spLocks noGrp="1"/>
          </p:cNvSpPr>
          <p:nvPr>
            <p:ph type="sldNum" sz="quarter" idx="12"/>
          </p:nvPr>
        </p:nvSpPr>
        <p:spPr>
          <a:xfrm>
            <a:off x="317768" y="4589075"/>
            <a:ext cx="361154" cy="223070"/>
          </a:xfrm>
          <a:prstGeom prst="rect">
            <a:avLst/>
          </a:prstGeom>
        </p:spPr>
        <p:txBody>
          <a:bodyPr/>
          <a:lstStyle>
            <a:lvl1pPr algn="l">
              <a:defRPr sz="900">
                <a:solidFill>
                  <a:schemeClr val="accent1"/>
                </a:solidFill>
              </a:defRPr>
            </a:lvl1pPr>
          </a:lstStyle>
          <a:p>
            <a:fld id="{8DE9D450-AD3B-A24D-8A95-F027C5FCDEC4}" type="slidenum">
              <a:rPr lang="en-GB" smtClean="0"/>
              <a:pPr/>
              <a:t>‹#›</a:t>
            </a:fld>
            <a:r>
              <a:rPr lang="en-GB"/>
              <a:t> </a:t>
            </a:r>
            <a:endParaRPr lang="en-GB" dirty="0"/>
          </a:p>
        </p:txBody>
      </p:sp>
      <p:cxnSp>
        <p:nvCxnSpPr>
          <p:cNvPr id="14" name="Straight Connector 13">
            <a:extLst>
              <a:ext uri="{FF2B5EF4-FFF2-40B4-BE49-F238E27FC236}">
                <a16:creationId xmlns:a16="http://schemas.microsoft.com/office/drawing/2014/main" id="{5B8E3FB3-130F-CE4D-9210-FFCC3AF6F340}"/>
              </a:ext>
            </a:extLst>
          </p:cNvPr>
          <p:cNvCxnSpPr>
            <a:cxnSpLocks/>
          </p:cNvCxnSpPr>
          <p:nvPr userDrawn="1"/>
        </p:nvCxnSpPr>
        <p:spPr>
          <a:xfrm flipV="1">
            <a:off x="317768" y="4543271"/>
            <a:ext cx="8465079" cy="16906"/>
          </a:xfrm>
          <a:prstGeom prst="line">
            <a:avLst/>
          </a:prstGeom>
          <a:ln w="25400">
            <a:solidFill>
              <a:srgbClr val="3A53A1"/>
            </a:solidFill>
          </a:ln>
        </p:spPr>
        <p:style>
          <a:lnRef idx="1">
            <a:schemeClr val="accent1"/>
          </a:lnRef>
          <a:fillRef idx="0">
            <a:schemeClr val="accent1"/>
          </a:fillRef>
          <a:effectRef idx="0">
            <a:schemeClr val="accent1"/>
          </a:effectRef>
          <a:fontRef idx="minor">
            <a:schemeClr val="tx1"/>
          </a:fontRef>
        </p:style>
      </p:cxnSp>
      <p:pic>
        <p:nvPicPr>
          <p:cNvPr id="20" name="2021_IPPOG_design.png" descr="2021_IPPOG_design.png">
            <a:extLst>
              <a:ext uri="{FF2B5EF4-FFF2-40B4-BE49-F238E27FC236}">
                <a16:creationId xmlns:a16="http://schemas.microsoft.com/office/drawing/2014/main" id="{474BDF92-3CC6-6746-8F40-4511EC451E3D}"/>
              </a:ext>
            </a:extLst>
          </p:cNvPr>
          <p:cNvPicPr>
            <a:picLocks noChangeAspect="1"/>
          </p:cNvPicPr>
          <p:nvPr userDrawn="1"/>
        </p:nvPicPr>
        <p:blipFill>
          <a:blip r:embed="rId3"/>
          <a:srcRect t="276" b="276"/>
          <a:stretch>
            <a:fillRect/>
          </a:stretch>
        </p:blipFill>
        <p:spPr>
          <a:xfrm>
            <a:off x="0" y="4812144"/>
            <a:ext cx="9144000" cy="331355"/>
          </a:xfrm>
          <a:prstGeom prst="rect">
            <a:avLst/>
          </a:prstGeom>
          <a:ln w="12700">
            <a:miter lim="400000"/>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Date Placeholder 3">
            <a:extLst>
              <a:ext uri="{FF2B5EF4-FFF2-40B4-BE49-F238E27FC236}">
                <a16:creationId xmlns:a16="http://schemas.microsoft.com/office/drawing/2014/main" id="{F7AD76F7-3D83-B84A-90EF-F2D757F7507D}"/>
              </a:ext>
            </a:extLst>
          </p:cNvPr>
          <p:cNvSpPr>
            <a:spLocks noGrp="1"/>
          </p:cNvSpPr>
          <p:nvPr>
            <p:ph type="dt" sz="half" idx="10"/>
          </p:nvPr>
        </p:nvSpPr>
        <p:spPr>
          <a:xfrm>
            <a:off x="4797555" y="4590327"/>
            <a:ext cx="3985290" cy="223070"/>
          </a:xfrm>
          <a:prstGeom prst="rect">
            <a:avLst/>
          </a:prstGeom>
        </p:spPr>
        <p:txBody>
          <a:bodyPr/>
          <a:lstStyle>
            <a:lvl1pPr algn="r">
              <a:defRPr sz="900">
                <a:solidFill>
                  <a:schemeClr val="accent1"/>
                </a:solidFill>
              </a:defRPr>
            </a:lvl1pPr>
          </a:lstStyle>
          <a:p>
            <a:r>
              <a:rPr lang="de-CH"/>
              <a:t>The International Particle Physics Outreach Group</a:t>
            </a:r>
            <a:endParaRPr lang="en-GB" dirty="0"/>
          </a:p>
        </p:txBody>
      </p:sp>
      <p:sp>
        <p:nvSpPr>
          <p:cNvPr id="10" name="Footer Placeholder 4">
            <a:extLst>
              <a:ext uri="{FF2B5EF4-FFF2-40B4-BE49-F238E27FC236}">
                <a16:creationId xmlns:a16="http://schemas.microsoft.com/office/drawing/2014/main" id="{4DF22D42-2E72-5C48-8CD7-BFCED03C8CAB}"/>
              </a:ext>
            </a:extLst>
          </p:cNvPr>
          <p:cNvSpPr>
            <a:spLocks noGrp="1"/>
          </p:cNvSpPr>
          <p:nvPr>
            <p:ph type="ftr" sz="quarter" idx="11"/>
          </p:nvPr>
        </p:nvSpPr>
        <p:spPr>
          <a:xfrm>
            <a:off x="745593" y="4594100"/>
            <a:ext cx="3985290" cy="223070"/>
          </a:xfrm>
          <a:prstGeom prst="rect">
            <a:avLst/>
          </a:prstGeom>
        </p:spPr>
        <p:txBody>
          <a:bodyPr/>
          <a:lstStyle>
            <a:lvl1pPr algn="l">
              <a:defRPr sz="900">
                <a:solidFill>
                  <a:schemeClr val="accent1"/>
                </a:solidFill>
              </a:defRPr>
            </a:lvl1pPr>
          </a:lstStyle>
          <a:p>
            <a:r>
              <a:rPr lang="en-GB"/>
              <a:t>S. Goldfarb, Puebla, Mexico, 24 November 2022</a:t>
            </a:r>
            <a:endParaRPr lang="en-GB" dirty="0"/>
          </a:p>
        </p:txBody>
      </p:sp>
      <p:sp>
        <p:nvSpPr>
          <p:cNvPr id="11" name="Slide Number Placeholder 5">
            <a:extLst>
              <a:ext uri="{FF2B5EF4-FFF2-40B4-BE49-F238E27FC236}">
                <a16:creationId xmlns:a16="http://schemas.microsoft.com/office/drawing/2014/main" id="{82472DD2-2706-6542-9E05-28D804E8FA55}"/>
              </a:ext>
            </a:extLst>
          </p:cNvPr>
          <p:cNvSpPr>
            <a:spLocks noGrp="1"/>
          </p:cNvSpPr>
          <p:nvPr>
            <p:ph type="sldNum" sz="quarter" idx="12"/>
          </p:nvPr>
        </p:nvSpPr>
        <p:spPr>
          <a:xfrm>
            <a:off x="317768" y="4589075"/>
            <a:ext cx="361154" cy="223070"/>
          </a:xfrm>
          <a:prstGeom prst="rect">
            <a:avLst/>
          </a:prstGeom>
        </p:spPr>
        <p:txBody>
          <a:bodyPr/>
          <a:lstStyle>
            <a:lvl1pPr algn="l">
              <a:defRPr sz="900">
                <a:solidFill>
                  <a:schemeClr val="accent1"/>
                </a:solidFill>
              </a:defRPr>
            </a:lvl1pPr>
          </a:lstStyle>
          <a:p>
            <a:fld id="{8DE9D450-AD3B-A24D-8A95-F027C5FCDEC4}" type="slidenum">
              <a:rPr lang="en-GB" smtClean="0"/>
              <a:pPr/>
              <a:t>‹#›</a:t>
            </a:fld>
            <a:r>
              <a:rPr lang="en-GB"/>
              <a:t> </a:t>
            </a:r>
            <a:endParaRPr lang="en-GB" dirty="0"/>
          </a:p>
        </p:txBody>
      </p:sp>
      <p:cxnSp>
        <p:nvCxnSpPr>
          <p:cNvPr id="12" name="Straight Connector 11">
            <a:extLst>
              <a:ext uri="{FF2B5EF4-FFF2-40B4-BE49-F238E27FC236}">
                <a16:creationId xmlns:a16="http://schemas.microsoft.com/office/drawing/2014/main" id="{0F633585-CAC6-554E-9BC8-52C6D2436322}"/>
              </a:ext>
            </a:extLst>
          </p:cNvPr>
          <p:cNvCxnSpPr>
            <a:cxnSpLocks/>
          </p:cNvCxnSpPr>
          <p:nvPr userDrawn="1"/>
        </p:nvCxnSpPr>
        <p:spPr>
          <a:xfrm flipV="1">
            <a:off x="317768" y="4543271"/>
            <a:ext cx="8465079" cy="16906"/>
          </a:xfrm>
          <a:prstGeom prst="line">
            <a:avLst/>
          </a:prstGeom>
          <a:ln w="25400">
            <a:solidFill>
              <a:srgbClr val="3A53A1"/>
            </a:solidFill>
          </a:ln>
        </p:spPr>
        <p:style>
          <a:lnRef idx="1">
            <a:schemeClr val="accent1"/>
          </a:lnRef>
          <a:fillRef idx="0">
            <a:schemeClr val="accent1"/>
          </a:fillRef>
          <a:effectRef idx="0">
            <a:schemeClr val="accent1"/>
          </a:effectRef>
          <a:fontRef idx="minor">
            <a:schemeClr val="tx1"/>
          </a:fontRef>
        </p:style>
      </p:cxnSp>
      <p:pic>
        <p:nvPicPr>
          <p:cNvPr id="16" name="2021_IPPOG_design.png" descr="2021_IPPOG_design.png">
            <a:extLst>
              <a:ext uri="{FF2B5EF4-FFF2-40B4-BE49-F238E27FC236}">
                <a16:creationId xmlns:a16="http://schemas.microsoft.com/office/drawing/2014/main" id="{BAE55505-06C5-FD49-A733-E8C2D0039726}"/>
              </a:ext>
            </a:extLst>
          </p:cNvPr>
          <p:cNvPicPr>
            <a:picLocks noChangeAspect="1"/>
          </p:cNvPicPr>
          <p:nvPr userDrawn="1"/>
        </p:nvPicPr>
        <p:blipFill>
          <a:blip r:embed="rId2"/>
          <a:srcRect t="276" b="276"/>
          <a:stretch>
            <a:fillRect/>
          </a:stretch>
        </p:blipFill>
        <p:spPr>
          <a:xfrm>
            <a:off x="0" y="4812144"/>
            <a:ext cx="9144000" cy="331355"/>
          </a:xfrm>
          <a:prstGeom prst="rect">
            <a:avLst/>
          </a:prstGeom>
          <a:ln w="12700">
            <a:miter lim="400000"/>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1102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ustom Layou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55144240"/>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25"/>
        <p:cNvGrpSpPr/>
        <p:nvPr/>
      </p:nvGrpSpPr>
      <p:grpSpPr>
        <a:xfrm>
          <a:off x="0" y="0"/>
          <a:ext cx="0" cy="0"/>
          <a:chOff x="0" y="0"/>
          <a:chExt cx="0" cy="0"/>
        </a:xfrm>
      </p:grpSpPr>
      <p:sp>
        <p:nvSpPr>
          <p:cNvPr id="26" name="Google Shape;26;p57"/>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57"/>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de-CH"/>
              <a:t>The International Particle Physics Outreach Group</a:t>
            </a:r>
            <a:endParaRPr/>
          </a:p>
        </p:txBody>
      </p:sp>
      <p:sp>
        <p:nvSpPr>
          <p:cNvPr id="28" name="Google Shape;28;p57"/>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GB"/>
              <a:t>S. Goldfarb, Puebla, Mexico, 24 November 2022</a:t>
            </a:r>
            <a:endParaRPr/>
          </a:p>
        </p:txBody>
      </p:sp>
      <p:sp>
        <p:nvSpPr>
          <p:cNvPr id="29" name="Google Shape;29;p57"/>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993496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3" y="264318"/>
            <a:ext cx="7877175" cy="66556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638175" y="1064419"/>
            <a:ext cx="7867650" cy="356830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91862060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6" r:id="rId3"/>
    <p:sldLayoutId id="2147483678" r:id="rId4"/>
    <p:sldLayoutId id="2147483679" r:id="rId5"/>
    <p:sldLayoutId id="2147483684" r:id="rId6"/>
    <p:sldLayoutId id="2147483685" r:id="rId7"/>
    <p:sldLayoutId id="2147483686" r:id="rId8"/>
  </p:sldLayoutIdLst>
  <p:hf hdr="0"/>
  <p:txStyles>
    <p:titleStyle>
      <a:lvl1pPr algn="l" defTabSz="514350" rtl="0" eaLnBrk="1" latinLnBrk="0" hangingPunct="1">
        <a:lnSpc>
          <a:spcPct val="90000"/>
        </a:lnSpc>
        <a:spcBef>
          <a:spcPct val="0"/>
        </a:spcBef>
        <a:buNone/>
        <a:defRPr sz="2800" kern="1200">
          <a:solidFill>
            <a:srgbClr val="3A53A1"/>
          </a:solidFill>
          <a:latin typeface="Arial" charset="0"/>
          <a:ea typeface="Arial" charset="0"/>
          <a:cs typeface="Arial" charset="0"/>
        </a:defRPr>
      </a:lvl1pPr>
    </p:titleStyle>
    <p:bodyStyle>
      <a:lvl1pPr marL="0" indent="0" algn="l" defTabSz="514350" rtl="0" eaLnBrk="1" latinLnBrk="0" hangingPunct="1">
        <a:lnSpc>
          <a:spcPct val="90000"/>
        </a:lnSpc>
        <a:spcBef>
          <a:spcPts val="563"/>
        </a:spcBef>
        <a:buFont typeface="Arial"/>
        <a:buNone/>
        <a:defRPr sz="2100" kern="1200">
          <a:solidFill>
            <a:srgbClr val="3A53A1"/>
          </a:solidFill>
          <a:latin typeface="Arial" charset="0"/>
          <a:ea typeface="Arial" charset="0"/>
          <a:cs typeface="Arial" charset="0"/>
        </a:defRPr>
      </a:lvl1pPr>
      <a:lvl2pPr marL="385763" indent="-128588" algn="l" defTabSz="514350" rtl="0" eaLnBrk="1" latinLnBrk="0" hangingPunct="1">
        <a:lnSpc>
          <a:spcPct val="90000"/>
        </a:lnSpc>
        <a:spcBef>
          <a:spcPts val="281"/>
        </a:spcBef>
        <a:buFont typeface="Arial"/>
        <a:buChar char="•"/>
        <a:defRPr sz="1800" kern="1200">
          <a:solidFill>
            <a:srgbClr val="3E97D3"/>
          </a:solidFill>
          <a:latin typeface="Arial" charset="0"/>
          <a:ea typeface="Arial" charset="0"/>
          <a:cs typeface="Arial" charset="0"/>
        </a:defRPr>
      </a:lvl2pPr>
      <a:lvl3pPr marL="642938" indent="-128588" algn="l" defTabSz="514350" rtl="0" eaLnBrk="1" latinLnBrk="0" hangingPunct="1">
        <a:lnSpc>
          <a:spcPct val="90000"/>
        </a:lnSpc>
        <a:spcBef>
          <a:spcPts val="281"/>
        </a:spcBef>
        <a:buFont typeface="Arial"/>
        <a:buChar char="•"/>
        <a:defRPr sz="1500" kern="1200">
          <a:solidFill>
            <a:srgbClr val="C71C67"/>
          </a:solidFill>
          <a:latin typeface="Arial" charset="0"/>
          <a:ea typeface="Arial" charset="0"/>
          <a:cs typeface="Arial" charset="0"/>
        </a:defRPr>
      </a:lvl3pPr>
      <a:lvl4pPr marL="900113" indent="-128588" algn="l" defTabSz="514350" rtl="0" eaLnBrk="1" latinLnBrk="0" hangingPunct="1">
        <a:lnSpc>
          <a:spcPct val="90000"/>
        </a:lnSpc>
        <a:spcBef>
          <a:spcPts val="281"/>
        </a:spcBef>
        <a:buFont typeface="Arial"/>
        <a:buChar char="•"/>
        <a:defRPr sz="1350" kern="1200">
          <a:solidFill>
            <a:srgbClr val="B3C30E"/>
          </a:solidFill>
          <a:latin typeface="Arial" charset="0"/>
          <a:ea typeface="Arial" charset="0"/>
          <a:cs typeface="Arial" charset="0"/>
        </a:defRPr>
      </a:lvl4pPr>
      <a:lvl5pPr marL="1157288" indent="-128588" algn="l" defTabSz="514350" rtl="0" eaLnBrk="1" latinLnBrk="0" hangingPunct="1">
        <a:lnSpc>
          <a:spcPct val="90000"/>
        </a:lnSpc>
        <a:spcBef>
          <a:spcPts val="281"/>
        </a:spcBef>
        <a:buFont typeface="Arial"/>
        <a:buChar char="•"/>
        <a:defRPr sz="1200" kern="1200">
          <a:solidFill>
            <a:srgbClr val="3A53A1"/>
          </a:solidFill>
          <a:latin typeface="Arial" charset="0"/>
          <a:ea typeface="Arial" charset="0"/>
          <a:cs typeface="Arial" charset="0"/>
        </a:defRPr>
      </a:lvl5pPr>
      <a:lvl6pPr marL="1414463" indent="-128588" algn="l" defTabSz="514350" rtl="0" eaLnBrk="1" latinLnBrk="0" hangingPunct="1">
        <a:lnSpc>
          <a:spcPct val="90000"/>
        </a:lnSpc>
        <a:spcBef>
          <a:spcPts val="281"/>
        </a:spcBef>
        <a:buFont typeface="Arial"/>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1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53.jpg"/><Relationship Id="rId3" Type="http://schemas.openxmlformats.org/officeDocument/2006/relationships/image" Target="../media/image48.jpg"/><Relationship Id="rId7" Type="http://schemas.openxmlformats.org/officeDocument/2006/relationships/image" Target="../media/image52.jpg"/><Relationship Id="rId2" Type="http://schemas.openxmlformats.org/officeDocument/2006/relationships/image" Target="../media/image47.jpg"/><Relationship Id="rId1" Type="http://schemas.openxmlformats.org/officeDocument/2006/relationships/slideLayout" Target="../slideLayouts/slideLayout2.xml"/><Relationship Id="rId6" Type="http://schemas.openxmlformats.org/officeDocument/2006/relationships/image" Target="../media/image51.jpg"/><Relationship Id="rId5" Type="http://schemas.openxmlformats.org/officeDocument/2006/relationships/image" Target="../media/image50.jpg"/><Relationship Id="rId4" Type="http://schemas.openxmlformats.org/officeDocument/2006/relationships/image" Target="../media/image49.jpg"/><Relationship Id="rId9" Type="http://schemas.openxmlformats.org/officeDocument/2006/relationships/image" Target="../media/image54.jp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hyperlink" Target="http://instagram.com/ippogOrg" TargetMode="External"/><Relationship Id="rId3" Type="http://schemas.openxmlformats.org/officeDocument/2006/relationships/image" Target="../media/image55.png"/><Relationship Id="rId7" Type="http://schemas.openxmlformats.org/officeDocument/2006/relationships/image" Target="../media/image59.png"/><Relationship Id="rId12" Type="http://schemas.openxmlformats.org/officeDocument/2006/relationships/hyperlink" Target="http://twitter.com/ippogOrg"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58.png"/><Relationship Id="rId11" Type="http://schemas.openxmlformats.org/officeDocument/2006/relationships/hyperlink" Target="http://facebook.com/groups/friends.ippog" TargetMode="External"/><Relationship Id="rId5" Type="http://schemas.openxmlformats.org/officeDocument/2006/relationships/image" Target="../media/image57.png"/><Relationship Id="rId15" Type="http://schemas.openxmlformats.org/officeDocument/2006/relationships/hyperlink" Target="https://linkedin.com/ippogOrg" TargetMode="External"/><Relationship Id="rId10" Type="http://schemas.openxmlformats.org/officeDocument/2006/relationships/hyperlink" Target="http://facebook.com/ippog/" TargetMode="External"/><Relationship Id="rId4" Type="http://schemas.openxmlformats.org/officeDocument/2006/relationships/image" Target="../media/image56.png"/><Relationship Id="rId9" Type="http://schemas.openxmlformats.org/officeDocument/2006/relationships/image" Target="../media/image61.png"/><Relationship Id="rId14" Type="http://schemas.openxmlformats.org/officeDocument/2006/relationships/hyperlink" Target="http://tiktok.com/ippogOrg"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65.jpeg"/><Relationship Id="rId5" Type="http://schemas.openxmlformats.org/officeDocument/2006/relationships/image" Target="../media/image64.jpeg"/><Relationship Id="rId4" Type="http://schemas.openxmlformats.org/officeDocument/2006/relationships/image" Target="../media/image63.jpg"/></Relationships>
</file>

<file path=ppt/slides/_rels/slide22.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image" Target="../media/image69.jpeg"/><Relationship Id="rId4" Type="http://schemas.openxmlformats.org/officeDocument/2006/relationships/image" Target="../media/image68.jpeg"/></Relationships>
</file>

<file path=ppt/slides/_rels/slide2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2.xml"/><Relationship Id="rId4" Type="http://schemas.openxmlformats.org/officeDocument/2006/relationships/image" Target="../media/image73.png"/></Relationships>
</file>

<file path=ppt/slides/_rels/slide2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hyperlink" Target="https://quarknet.org/content/world-wide-data-day" TargetMode="External"/><Relationship Id="rId1" Type="http://schemas.openxmlformats.org/officeDocument/2006/relationships/slideLayout" Target="../slideLayouts/slideLayout2.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25.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85.jpeg"/><Relationship Id="rId3" Type="http://schemas.openxmlformats.org/officeDocument/2006/relationships/image" Target="../media/image80.jpeg"/><Relationship Id="rId7" Type="http://schemas.openxmlformats.org/officeDocument/2006/relationships/image" Target="../media/image84.jp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83.JPG"/><Relationship Id="rId5" Type="http://schemas.openxmlformats.org/officeDocument/2006/relationships/image" Target="../media/image82.jpg"/><Relationship Id="rId4" Type="http://schemas.openxmlformats.org/officeDocument/2006/relationships/image" Target="../media/image81.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png"/><Relationship Id="rId1" Type="http://schemas.openxmlformats.org/officeDocument/2006/relationships/slideLayout" Target="../slideLayouts/slideLayout2.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png"/></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6.xml"/><Relationship Id="rId6" Type="http://schemas.openxmlformats.org/officeDocument/2006/relationships/image" Target="../media/image13.jpeg"/><Relationship Id="rId5" Type="http://schemas.openxmlformats.org/officeDocument/2006/relationships/image" Target="../media/image12.jpg"/><Relationship Id="rId4" Type="http://schemas.openxmlformats.org/officeDocument/2006/relationships/image" Target="../media/image11.jpg"/></Relationships>
</file>

<file path=ppt/slides/_rels/slide3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Layout" Target="../slideLayouts/slideLayout6.xml"/><Relationship Id="rId6" Type="http://schemas.openxmlformats.org/officeDocument/2006/relationships/image" Target="../media/image18.jpg"/><Relationship Id="rId5" Type="http://schemas.openxmlformats.org/officeDocument/2006/relationships/image" Target="../media/image17.jpg"/><Relationship Id="rId4" Type="http://schemas.openxmlformats.org/officeDocument/2006/relationships/image" Target="../media/image16.gif"/></Relationships>
</file>

<file path=ppt/slides/_rels/slide5.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openxmlformats.org/officeDocument/2006/relationships/image" Target="../media/image24.jpg"/><Relationship Id="rId3" Type="http://schemas.openxmlformats.org/officeDocument/2006/relationships/image" Target="../media/image20.png"/><Relationship Id="rId7" Type="http://schemas.openxmlformats.org/officeDocument/2006/relationships/image" Target="../media/image23.jpg"/><Relationship Id="rId12" Type="http://schemas.openxmlformats.org/officeDocument/2006/relationships/image" Target="../media/image28.jp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2.jpg"/><Relationship Id="rId11" Type="http://schemas.openxmlformats.org/officeDocument/2006/relationships/image" Target="../media/image27.png"/><Relationship Id="rId5" Type="http://schemas.openxmlformats.org/officeDocument/2006/relationships/hyperlink" Target="https://www.iheart.com/podcast/960-conservative-circus-w-jame-28823469/episode/betsy-devos-speaks-on-reopening-schools-68570885/" TargetMode="External"/><Relationship Id="rId10" Type="http://schemas.openxmlformats.org/officeDocument/2006/relationships/image" Target="../media/image26.jpg"/><Relationship Id="rId4" Type="http://schemas.openxmlformats.org/officeDocument/2006/relationships/image" Target="../media/image21.jpeg"/><Relationship Id="rId9" Type="http://schemas.openxmlformats.org/officeDocument/2006/relationships/image" Target="../media/image25.jpg"/></Relationships>
</file>

<file path=ppt/slides/_rels/slide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png"/><Relationship Id="rId1" Type="http://schemas.openxmlformats.org/officeDocument/2006/relationships/slideLayout" Target="../slideLayouts/slideLayout6.xml"/><Relationship Id="rId4" Type="http://schemas.openxmlformats.org/officeDocument/2006/relationships/image" Target="../media/image31.jpg"/></Relationships>
</file>

<file path=ppt/slides/_rels/slide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2400" dirty="0"/>
              <a:t>International Particle Physics Outreach Group</a:t>
            </a:r>
            <a:endParaRPr lang="en-GB" sz="2400" dirty="0"/>
          </a:p>
        </p:txBody>
      </p:sp>
      <p:sp>
        <p:nvSpPr>
          <p:cNvPr id="3" name="Subtitle 2"/>
          <p:cNvSpPr>
            <a:spLocks noGrp="1"/>
          </p:cNvSpPr>
          <p:nvPr>
            <p:ph type="subTitle" idx="1"/>
          </p:nvPr>
        </p:nvSpPr>
        <p:spPr>
          <a:xfrm>
            <a:off x="1143000" y="2786062"/>
            <a:ext cx="6858000" cy="1974474"/>
          </a:xfrm>
        </p:spPr>
        <p:txBody>
          <a:bodyPr/>
          <a:lstStyle/>
          <a:p>
            <a:r>
              <a:rPr lang="en-GB" sz="2700" dirty="0"/>
              <a:t>25 years of Global Engagement</a:t>
            </a:r>
          </a:p>
          <a:p>
            <a:r>
              <a:rPr lang="en-GB" sz="1400" dirty="0"/>
              <a:t>P. Abreu, </a:t>
            </a:r>
            <a:r>
              <a:rPr lang="en-GB" sz="1400" i="1" dirty="0"/>
              <a:t>LIP and IST, IPPOG Co-Chair</a:t>
            </a:r>
            <a:endParaRPr lang="en-GB" sz="1400" b="1" dirty="0"/>
          </a:p>
          <a:p>
            <a:r>
              <a:rPr lang="en-GB" sz="1400" b="1" dirty="0"/>
              <a:t>S. Goldfarb, </a:t>
            </a:r>
            <a:r>
              <a:rPr lang="en-GB" sz="1400" b="1" i="1" dirty="0"/>
              <a:t>University of Melbourne, IPPOG Co-Chair</a:t>
            </a:r>
          </a:p>
          <a:p>
            <a:r>
              <a:rPr lang="en-GB" sz="1400" dirty="0"/>
              <a:t>Puebla, Mexico, 24 November 2022</a:t>
            </a:r>
          </a:p>
        </p:txBody>
      </p:sp>
      <p:pic>
        <p:nvPicPr>
          <p:cNvPr id="5" name="2021_IPPOG_design.png" descr="2021_IPPOG_design.png">
            <a:extLst>
              <a:ext uri="{FF2B5EF4-FFF2-40B4-BE49-F238E27FC236}">
                <a16:creationId xmlns:a16="http://schemas.microsoft.com/office/drawing/2014/main" id="{F2A56E75-85F8-7441-9D9A-8ED4F923826B}"/>
              </a:ext>
            </a:extLst>
          </p:cNvPr>
          <p:cNvPicPr>
            <a:picLocks noChangeAspect="1"/>
          </p:cNvPicPr>
          <p:nvPr/>
        </p:nvPicPr>
        <p:blipFill>
          <a:blip r:embed="rId3"/>
          <a:srcRect t="276" b="276"/>
          <a:stretch>
            <a:fillRect/>
          </a:stretch>
        </p:blipFill>
        <p:spPr>
          <a:xfrm>
            <a:off x="0" y="4751922"/>
            <a:ext cx="9144000" cy="400972"/>
          </a:xfrm>
          <a:prstGeom prst="rect">
            <a:avLst/>
          </a:prstGeom>
          <a:ln w="12700">
            <a:miter lim="400000"/>
          </a:ln>
        </p:spPr>
      </p:pic>
    </p:spTree>
    <p:extLst>
      <p:ext uri="{BB962C8B-B14F-4D97-AF65-F5344CB8AC3E}">
        <p14:creationId xmlns:p14="http://schemas.microsoft.com/office/powerpoint/2010/main" val="17937532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6FE8C-B2BA-FC4C-B348-A9DBCA453129}"/>
              </a:ext>
            </a:extLst>
          </p:cNvPr>
          <p:cNvSpPr>
            <a:spLocks noGrp="1"/>
          </p:cNvSpPr>
          <p:nvPr>
            <p:ph type="title"/>
          </p:nvPr>
        </p:nvSpPr>
        <p:spPr/>
        <p:txBody>
          <a:bodyPr/>
          <a:lstStyle/>
          <a:p>
            <a:r>
              <a:rPr lang="en-US" dirty="0"/>
              <a:t>Future Plans for Particle Physics</a:t>
            </a:r>
          </a:p>
        </p:txBody>
      </p:sp>
      <p:sp>
        <p:nvSpPr>
          <p:cNvPr id="4" name="Date Placeholder 3">
            <a:extLst>
              <a:ext uri="{FF2B5EF4-FFF2-40B4-BE49-F238E27FC236}">
                <a16:creationId xmlns:a16="http://schemas.microsoft.com/office/drawing/2014/main" id="{B5BE8D09-3FA3-FF45-98D4-7545E8B19A4E}"/>
              </a:ext>
            </a:extLst>
          </p:cNvPr>
          <p:cNvSpPr>
            <a:spLocks noGrp="1"/>
          </p:cNvSpPr>
          <p:nvPr>
            <p:ph type="dt" sz="half" idx="10"/>
          </p:nvPr>
        </p:nvSpPr>
        <p:spPr/>
        <p:txBody>
          <a:bodyPr/>
          <a:lstStyle/>
          <a:p>
            <a:r>
              <a:rPr lang="de-CH"/>
              <a:t>The International Particle Physics Outreach Group</a:t>
            </a:r>
            <a:endParaRPr lang="en-GB"/>
          </a:p>
        </p:txBody>
      </p:sp>
      <p:sp>
        <p:nvSpPr>
          <p:cNvPr id="5" name="Footer Placeholder 4">
            <a:extLst>
              <a:ext uri="{FF2B5EF4-FFF2-40B4-BE49-F238E27FC236}">
                <a16:creationId xmlns:a16="http://schemas.microsoft.com/office/drawing/2014/main" id="{C6BE25B8-131D-9E48-AA44-72052480CBE3}"/>
              </a:ext>
            </a:extLst>
          </p:cNvPr>
          <p:cNvSpPr>
            <a:spLocks noGrp="1"/>
          </p:cNvSpPr>
          <p:nvPr>
            <p:ph type="ftr" sz="quarter" idx="11"/>
          </p:nvPr>
        </p:nvSpPr>
        <p:spPr/>
        <p:txBody>
          <a:bodyPr/>
          <a:lstStyle/>
          <a:p>
            <a:r>
              <a:rPr lang="en-GB"/>
              <a:t>S. Goldfarb, Puebla, Mexico, 24 November 2022</a:t>
            </a:r>
          </a:p>
        </p:txBody>
      </p:sp>
      <p:pic>
        <p:nvPicPr>
          <p:cNvPr id="8" name="Picture 7">
            <a:extLst>
              <a:ext uri="{FF2B5EF4-FFF2-40B4-BE49-F238E27FC236}">
                <a16:creationId xmlns:a16="http://schemas.microsoft.com/office/drawing/2014/main" id="{E9C69123-133A-074F-AE4F-D8242A66B882}"/>
              </a:ext>
            </a:extLst>
          </p:cNvPr>
          <p:cNvPicPr>
            <a:picLocks noChangeAspect="1"/>
          </p:cNvPicPr>
          <p:nvPr/>
        </p:nvPicPr>
        <p:blipFill>
          <a:blip r:embed="rId2"/>
          <a:stretch>
            <a:fillRect/>
          </a:stretch>
        </p:blipFill>
        <p:spPr>
          <a:xfrm>
            <a:off x="1030942" y="963630"/>
            <a:ext cx="6622794" cy="3509988"/>
          </a:xfrm>
          <a:prstGeom prst="rect">
            <a:avLst/>
          </a:prstGeom>
        </p:spPr>
      </p:pic>
      <p:sp>
        <p:nvSpPr>
          <p:cNvPr id="13" name="Oval 12">
            <a:extLst>
              <a:ext uri="{FF2B5EF4-FFF2-40B4-BE49-F238E27FC236}">
                <a16:creationId xmlns:a16="http://schemas.microsoft.com/office/drawing/2014/main" id="{517480BE-9FB1-7741-BD33-A6903961682A}"/>
              </a:ext>
            </a:extLst>
          </p:cNvPr>
          <p:cNvSpPr/>
          <p:nvPr/>
        </p:nvSpPr>
        <p:spPr>
          <a:xfrm>
            <a:off x="7104298" y="4139727"/>
            <a:ext cx="559500" cy="435462"/>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E5BA7954-5AED-F54F-87D9-0ACEDC1CEB85}"/>
              </a:ext>
            </a:extLst>
          </p:cNvPr>
          <p:cNvSpPr>
            <a:spLocks noGrp="1"/>
          </p:cNvSpPr>
          <p:nvPr>
            <p:ph type="sldNum" sz="quarter" idx="12"/>
          </p:nvPr>
        </p:nvSpPr>
        <p:spPr/>
        <p:txBody>
          <a:bodyPr/>
          <a:lstStyle/>
          <a:p>
            <a:fld id="{8DE9D450-AD3B-A24D-8A95-F027C5FCDEC4}" type="slidenum">
              <a:rPr lang="en-GB" smtClean="0"/>
              <a:pPr/>
              <a:t>10</a:t>
            </a:fld>
            <a:r>
              <a:rPr lang="en-GB"/>
              <a:t> </a:t>
            </a:r>
            <a:endParaRPr lang="en-GB" dirty="0"/>
          </a:p>
        </p:txBody>
      </p:sp>
    </p:spTree>
    <p:extLst>
      <p:ext uri="{BB962C8B-B14F-4D97-AF65-F5344CB8AC3E}">
        <p14:creationId xmlns:p14="http://schemas.microsoft.com/office/powerpoint/2010/main" val="8394817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extBox 1"/>
          <p:cNvSpPr txBox="1"/>
          <p:nvPr/>
        </p:nvSpPr>
        <p:spPr>
          <a:xfrm>
            <a:off x="2555013" y="1961138"/>
            <a:ext cx="4144276" cy="461665"/>
          </a:xfrm>
          <a:prstGeom prst="rect">
            <a:avLst/>
          </a:prstGeom>
          <a:noFill/>
        </p:spPr>
        <p:txBody>
          <a:bodyPr wrap="none" rtlCol="0">
            <a:spAutoFit/>
          </a:bodyPr>
          <a:lstStyle/>
          <a:p>
            <a:pPr algn="ctr"/>
            <a:r>
              <a:rPr lang="en-GB" sz="2400" dirty="0">
                <a:solidFill>
                  <a:schemeClr val="bg1"/>
                </a:solidFill>
                <a:ea typeface="Open Sans" charset="0"/>
                <a:cs typeface="Open Sans" charset="0"/>
              </a:rPr>
              <a:t>How do we prepare for this?</a:t>
            </a:r>
          </a:p>
        </p:txBody>
      </p:sp>
    </p:spTree>
    <p:extLst>
      <p:ext uri="{BB962C8B-B14F-4D97-AF65-F5344CB8AC3E}">
        <p14:creationId xmlns:p14="http://schemas.microsoft.com/office/powerpoint/2010/main" val="25551982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AE9580-DEB0-0246-B0CF-2227FF9F9ECE}"/>
              </a:ext>
            </a:extLst>
          </p:cNvPr>
          <p:cNvSpPr>
            <a:spLocks noGrp="1"/>
          </p:cNvSpPr>
          <p:nvPr>
            <p:ph type="title"/>
          </p:nvPr>
        </p:nvSpPr>
        <p:spPr/>
        <p:txBody>
          <a:bodyPr>
            <a:normAutofit/>
          </a:bodyPr>
          <a:lstStyle/>
          <a:p>
            <a:r>
              <a:rPr lang="en-GB" dirty="0">
                <a:latin typeface="+mn-lt"/>
              </a:rPr>
              <a:t>Education, Outreach, Communication</a:t>
            </a:r>
          </a:p>
        </p:txBody>
      </p:sp>
      <p:sp>
        <p:nvSpPr>
          <p:cNvPr id="3" name="Content Placeholder 2">
            <a:extLst>
              <a:ext uri="{FF2B5EF4-FFF2-40B4-BE49-F238E27FC236}">
                <a16:creationId xmlns:a16="http://schemas.microsoft.com/office/drawing/2014/main" id="{CB543074-D722-4A4E-AEAE-887DB7E50713}"/>
              </a:ext>
            </a:extLst>
          </p:cNvPr>
          <p:cNvSpPr>
            <a:spLocks noGrp="1"/>
          </p:cNvSpPr>
          <p:nvPr>
            <p:ph idx="1"/>
          </p:nvPr>
        </p:nvSpPr>
        <p:spPr/>
        <p:txBody>
          <a:bodyPr/>
          <a:lstStyle/>
          <a:p>
            <a:r>
              <a:rPr lang="en-GB" dirty="0"/>
              <a:t>Communication (EPPCN, Interactions,…)</a:t>
            </a:r>
          </a:p>
          <a:p>
            <a:pPr lvl="1"/>
            <a:r>
              <a:rPr lang="en-GB" b="1" dirty="0"/>
              <a:t>Develop </a:t>
            </a:r>
            <a:r>
              <a:rPr lang="en-GB" dirty="0"/>
              <a:t>messages &amp; strategies</a:t>
            </a:r>
          </a:p>
          <a:p>
            <a:pPr lvl="1"/>
            <a:r>
              <a:rPr lang="en-GB" b="1" dirty="0"/>
              <a:t>Optimise </a:t>
            </a:r>
            <a:r>
              <a:rPr lang="en-GB" dirty="0"/>
              <a:t>platforms &amp; networks</a:t>
            </a:r>
          </a:p>
          <a:p>
            <a:pPr lvl="1"/>
            <a:r>
              <a:rPr lang="en-GB" b="1" dirty="0"/>
              <a:t>Create </a:t>
            </a:r>
            <a:r>
              <a:rPr lang="en-GB" dirty="0"/>
              <a:t>effective material</a:t>
            </a:r>
          </a:p>
          <a:p>
            <a:pPr lvl="1"/>
            <a:r>
              <a:rPr lang="en-GB" b="1" dirty="0"/>
              <a:t>Implement </a:t>
            </a:r>
            <a:r>
              <a:rPr lang="en-GB" dirty="0"/>
              <a:t>and evaluate</a:t>
            </a:r>
          </a:p>
          <a:p>
            <a:r>
              <a:rPr lang="en-GB" dirty="0"/>
              <a:t>Education &amp; Outreach (IPPOG)</a:t>
            </a:r>
          </a:p>
          <a:p>
            <a:pPr lvl="1"/>
            <a:r>
              <a:rPr lang="en-GB" b="1" dirty="0"/>
              <a:t>Establish Understanding</a:t>
            </a:r>
            <a:r>
              <a:rPr lang="en-GB" dirty="0"/>
              <a:t> of scientific process</a:t>
            </a:r>
          </a:p>
          <a:p>
            <a:pPr lvl="1"/>
            <a:r>
              <a:rPr lang="en-GB" b="1" dirty="0"/>
              <a:t>Instil</a:t>
            </a:r>
            <a:r>
              <a:rPr lang="en-GB" dirty="0"/>
              <a:t> </a:t>
            </a:r>
            <a:r>
              <a:rPr lang="en-GB" b="1" dirty="0"/>
              <a:t>Appreciation </a:t>
            </a:r>
            <a:r>
              <a:rPr lang="en-GB" dirty="0"/>
              <a:t>of fundamental research</a:t>
            </a:r>
          </a:p>
          <a:p>
            <a:pPr lvl="1"/>
            <a:r>
              <a:rPr lang="en-GB" b="1" dirty="0"/>
              <a:t>Build</a:t>
            </a:r>
            <a:r>
              <a:rPr lang="en-GB" dirty="0"/>
              <a:t> </a:t>
            </a:r>
            <a:r>
              <a:rPr lang="en-GB" b="1" dirty="0"/>
              <a:t>Trust</a:t>
            </a:r>
            <a:r>
              <a:rPr lang="en-GB" dirty="0"/>
              <a:t> with communities</a:t>
            </a:r>
          </a:p>
          <a:p>
            <a:pPr lvl="1"/>
            <a:r>
              <a:rPr lang="en-GB" b="1" dirty="0"/>
              <a:t>Train Next Generation </a:t>
            </a:r>
            <a:r>
              <a:rPr lang="en-GB" dirty="0"/>
              <a:t>of scientists</a:t>
            </a:r>
          </a:p>
        </p:txBody>
      </p:sp>
      <p:sp>
        <p:nvSpPr>
          <p:cNvPr id="4" name="Date Placeholder 3">
            <a:extLst>
              <a:ext uri="{FF2B5EF4-FFF2-40B4-BE49-F238E27FC236}">
                <a16:creationId xmlns:a16="http://schemas.microsoft.com/office/drawing/2014/main" id="{2BFA3A08-285E-C548-AE01-D352C5F64AFC}"/>
              </a:ext>
            </a:extLst>
          </p:cNvPr>
          <p:cNvSpPr>
            <a:spLocks noGrp="1"/>
          </p:cNvSpPr>
          <p:nvPr>
            <p:ph type="dt" sz="half" idx="10"/>
          </p:nvPr>
        </p:nvSpPr>
        <p:spPr/>
        <p:txBody>
          <a:bodyPr/>
          <a:lstStyle/>
          <a:p>
            <a:r>
              <a:rPr lang="de-CH"/>
              <a:t>The International Particle Physics Outreach Group</a:t>
            </a:r>
            <a:endParaRPr lang="en-GB"/>
          </a:p>
        </p:txBody>
      </p:sp>
      <p:sp>
        <p:nvSpPr>
          <p:cNvPr id="5" name="Footer Placeholder 4">
            <a:extLst>
              <a:ext uri="{FF2B5EF4-FFF2-40B4-BE49-F238E27FC236}">
                <a16:creationId xmlns:a16="http://schemas.microsoft.com/office/drawing/2014/main" id="{47324219-1754-0C48-8573-65724CD92834}"/>
              </a:ext>
            </a:extLst>
          </p:cNvPr>
          <p:cNvSpPr>
            <a:spLocks noGrp="1"/>
          </p:cNvSpPr>
          <p:nvPr>
            <p:ph type="ftr" sz="quarter" idx="11"/>
          </p:nvPr>
        </p:nvSpPr>
        <p:spPr/>
        <p:txBody>
          <a:bodyPr/>
          <a:lstStyle/>
          <a:p>
            <a:r>
              <a:rPr lang="en-GB"/>
              <a:t>S. Goldfarb, Puebla, Mexico, 24 November 2022</a:t>
            </a:r>
          </a:p>
        </p:txBody>
      </p:sp>
      <p:pic>
        <p:nvPicPr>
          <p:cNvPr id="8" name="Picture 7">
            <a:extLst>
              <a:ext uri="{FF2B5EF4-FFF2-40B4-BE49-F238E27FC236}">
                <a16:creationId xmlns:a16="http://schemas.microsoft.com/office/drawing/2014/main" id="{F4C4C4C0-B501-984E-A0F0-74FE6A6B4EE2}"/>
              </a:ext>
            </a:extLst>
          </p:cNvPr>
          <p:cNvPicPr>
            <a:picLocks noChangeAspect="1"/>
          </p:cNvPicPr>
          <p:nvPr/>
        </p:nvPicPr>
        <p:blipFill>
          <a:blip r:embed="rId3"/>
          <a:stretch>
            <a:fillRect/>
          </a:stretch>
        </p:blipFill>
        <p:spPr>
          <a:xfrm>
            <a:off x="5172133" y="1190263"/>
            <a:ext cx="3721588" cy="2077886"/>
          </a:xfrm>
          <a:prstGeom prst="rect">
            <a:avLst/>
          </a:prstGeom>
          <a:ln>
            <a:solidFill>
              <a:schemeClr val="tx1"/>
            </a:solidFill>
          </a:ln>
          <a:effectLst>
            <a:outerShdw blurRad="50800" dist="38100" dir="2700000" algn="tl" rotWithShape="0">
              <a:prstClr val="black">
                <a:alpha val="40000"/>
              </a:prstClr>
            </a:outerShdw>
          </a:effectLst>
        </p:spPr>
      </p:pic>
      <p:sp>
        <p:nvSpPr>
          <p:cNvPr id="10" name="TextBox 9">
            <a:extLst>
              <a:ext uri="{FF2B5EF4-FFF2-40B4-BE49-F238E27FC236}">
                <a16:creationId xmlns:a16="http://schemas.microsoft.com/office/drawing/2014/main" id="{5610F2F1-F207-904F-9BC7-89E29ED27A49}"/>
              </a:ext>
            </a:extLst>
          </p:cNvPr>
          <p:cNvSpPr txBox="1"/>
          <p:nvPr/>
        </p:nvSpPr>
        <p:spPr>
          <a:xfrm>
            <a:off x="665006" y="3612899"/>
            <a:ext cx="7813988" cy="646331"/>
          </a:xfrm>
          <a:prstGeom prst="rect">
            <a:avLst/>
          </a:prstGeom>
          <a:solidFill>
            <a:schemeClr val="bg2"/>
          </a:solidFill>
          <a:ln>
            <a:solidFill>
              <a:schemeClr val="tx1"/>
            </a:solidFill>
          </a:ln>
          <a:effectLst>
            <a:outerShdw blurRad="50800" dist="38100" dir="2700000" algn="tl" rotWithShape="0">
              <a:prstClr val="black">
                <a:alpha val="40000"/>
              </a:prstClr>
            </a:outerShdw>
          </a:effectLst>
        </p:spPr>
        <p:txBody>
          <a:bodyPr wrap="square" rtlCol="0">
            <a:spAutoFit/>
          </a:bodyPr>
          <a:lstStyle/>
          <a:p>
            <a:pPr algn="ctr"/>
            <a:r>
              <a:rPr lang="en-GB" dirty="0">
                <a:solidFill>
                  <a:schemeClr val="tx1">
                    <a:lumMod val="75000"/>
                    <a:lumOff val="25000"/>
                  </a:schemeClr>
                </a:solidFill>
              </a:rPr>
              <a:t>The Education, Outreach &amp; Communication we do </a:t>
            </a:r>
            <a:r>
              <a:rPr lang="en-GB" b="1" dirty="0">
                <a:solidFill>
                  <a:schemeClr val="tx1">
                    <a:lumMod val="75000"/>
                    <a:lumOff val="25000"/>
                  </a:schemeClr>
                </a:solidFill>
              </a:rPr>
              <a:t>today</a:t>
            </a:r>
            <a:r>
              <a:rPr lang="en-GB" dirty="0">
                <a:solidFill>
                  <a:schemeClr val="tx1">
                    <a:lumMod val="75000"/>
                    <a:lumOff val="25000"/>
                  </a:schemeClr>
                </a:solidFill>
              </a:rPr>
              <a:t> lay the foundation for </a:t>
            </a:r>
            <a:r>
              <a:rPr lang="en-GB" b="1" dirty="0">
                <a:solidFill>
                  <a:schemeClr val="tx1">
                    <a:lumMod val="75000"/>
                    <a:lumOff val="25000"/>
                  </a:schemeClr>
                </a:solidFill>
              </a:rPr>
              <a:t>tomorrow’s</a:t>
            </a:r>
            <a:r>
              <a:rPr lang="en-GB" dirty="0">
                <a:solidFill>
                  <a:schemeClr val="tx1">
                    <a:lumMod val="75000"/>
                    <a:lumOff val="25000"/>
                  </a:schemeClr>
                </a:solidFill>
              </a:rPr>
              <a:t> support and secure the </a:t>
            </a:r>
            <a:r>
              <a:rPr lang="en-GB" b="1" dirty="0">
                <a:solidFill>
                  <a:schemeClr val="tx1">
                    <a:lumMod val="75000"/>
                    <a:lumOff val="25000"/>
                  </a:schemeClr>
                </a:solidFill>
              </a:rPr>
              <a:t>next generation </a:t>
            </a:r>
            <a:r>
              <a:rPr lang="en-GB" dirty="0">
                <a:solidFill>
                  <a:schemeClr val="tx1">
                    <a:lumMod val="75000"/>
                    <a:lumOff val="25000"/>
                  </a:schemeClr>
                </a:solidFill>
              </a:rPr>
              <a:t>of scientists.  </a:t>
            </a:r>
          </a:p>
        </p:txBody>
      </p:sp>
      <p:sp>
        <p:nvSpPr>
          <p:cNvPr id="6" name="Slide Number Placeholder 5">
            <a:extLst>
              <a:ext uri="{FF2B5EF4-FFF2-40B4-BE49-F238E27FC236}">
                <a16:creationId xmlns:a16="http://schemas.microsoft.com/office/drawing/2014/main" id="{097A8C60-2C3D-9849-822D-9260BFF9EF03}"/>
              </a:ext>
            </a:extLst>
          </p:cNvPr>
          <p:cNvSpPr>
            <a:spLocks noGrp="1"/>
          </p:cNvSpPr>
          <p:nvPr>
            <p:ph type="sldNum" sz="quarter" idx="12"/>
          </p:nvPr>
        </p:nvSpPr>
        <p:spPr/>
        <p:txBody>
          <a:bodyPr/>
          <a:lstStyle/>
          <a:p>
            <a:fld id="{8DE9D450-AD3B-A24D-8A95-F027C5FCDEC4}" type="slidenum">
              <a:rPr lang="en-GB" smtClean="0"/>
              <a:pPr/>
              <a:t>12</a:t>
            </a:fld>
            <a:r>
              <a:rPr lang="en-GB"/>
              <a:t> </a:t>
            </a:r>
            <a:endParaRPr lang="en-GB" dirty="0"/>
          </a:p>
        </p:txBody>
      </p:sp>
    </p:spTree>
    <p:extLst>
      <p:ext uri="{BB962C8B-B14F-4D97-AF65-F5344CB8AC3E}">
        <p14:creationId xmlns:p14="http://schemas.microsoft.com/office/powerpoint/2010/main" val="36399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03CBBED-DDE3-4145-8366-73F081F941B7}"/>
              </a:ext>
            </a:extLst>
          </p:cNvPr>
          <p:cNvSpPr>
            <a:spLocks noGrp="1"/>
          </p:cNvSpPr>
          <p:nvPr>
            <p:ph type="title"/>
          </p:nvPr>
        </p:nvSpPr>
        <p:spPr/>
        <p:txBody>
          <a:bodyPr/>
          <a:lstStyle/>
          <a:p>
            <a:r>
              <a:rPr lang="en-GB" dirty="0"/>
              <a:t>IPPOG</a:t>
            </a:r>
          </a:p>
        </p:txBody>
      </p:sp>
      <p:sp>
        <p:nvSpPr>
          <p:cNvPr id="9" name="Content Placeholder 8">
            <a:extLst>
              <a:ext uri="{FF2B5EF4-FFF2-40B4-BE49-F238E27FC236}">
                <a16:creationId xmlns:a16="http://schemas.microsoft.com/office/drawing/2014/main" id="{8678012B-53F5-5642-9BA5-D3AC839B3419}"/>
              </a:ext>
            </a:extLst>
          </p:cNvPr>
          <p:cNvSpPr>
            <a:spLocks noGrp="1"/>
          </p:cNvSpPr>
          <p:nvPr>
            <p:ph idx="1"/>
          </p:nvPr>
        </p:nvSpPr>
        <p:spPr/>
        <p:txBody>
          <a:bodyPr>
            <a:normAutofit fontScale="92500" lnSpcReduction="20000"/>
          </a:bodyPr>
          <a:lstStyle/>
          <a:p>
            <a:pPr>
              <a:lnSpc>
                <a:spcPct val="120000"/>
              </a:lnSpc>
            </a:pPr>
            <a:r>
              <a:rPr lang="en-GB" dirty="0"/>
              <a:t>International Scientific Collaboration</a:t>
            </a:r>
          </a:p>
          <a:p>
            <a:pPr lvl="1">
              <a:lnSpc>
                <a:spcPct val="120000"/>
              </a:lnSpc>
            </a:pPr>
            <a:r>
              <a:rPr lang="en-GB" dirty="0"/>
              <a:t>Active Researchers with Experience in Education &amp; Public Engagement</a:t>
            </a:r>
          </a:p>
          <a:p>
            <a:pPr lvl="1">
              <a:lnSpc>
                <a:spcPct val="120000"/>
              </a:lnSpc>
            </a:pPr>
            <a:r>
              <a:rPr lang="en-GB" dirty="0"/>
              <a:t>Experts in Communication &amp; Education</a:t>
            </a:r>
          </a:p>
          <a:p>
            <a:pPr>
              <a:lnSpc>
                <a:spcPct val="120000"/>
              </a:lnSpc>
            </a:pPr>
            <a:r>
              <a:rPr lang="en-GB" dirty="0"/>
              <a:t>Global Network</a:t>
            </a:r>
          </a:p>
          <a:p>
            <a:pPr lvl="1">
              <a:lnSpc>
                <a:spcPct val="120000"/>
              </a:lnSpc>
            </a:pPr>
            <a:r>
              <a:rPr lang="en-GB" dirty="0"/>
              <a:t>39 members: 32 countries, 6 experiments, 1 </a:t>
            </a:r>
            <a:r>
              <a:rPr lang="en-GB" dirty="0" err="1"/>
              <a:t>intl</a:t>
            </a:r>
            <a:r>
              <a:rPr lang="en-GB" dirty="0"/>
              <a:t> lab (CERN)</a:t>
            </a:r>
          </a:p>
          <a:p>
            <a:pPr lvl="1">
              <a:lnSpc>
                <a:spcPct val="120000"/>
              </a:lnSpc>
            </a:pPr>
            <a:r>
              <a:rPr lang="en-GB" dirty="0"/>
              <a:t>2 associate members: 2 national labs (DESY, GSI)</a:t>
            </a:r>
          </a:p>
          <a:p>
            <a:pPr>
              <a:lnSpc>
                <a:spcPct val="120000"/>
              </a:lnSpc>
            </a:pPr>
            <a:r>
              <a:rPr lang="en-GB" dirty="0"/>
              <a:t>Organise Global Activities</a:t>
            </a:r>
          </a:p>
          <a:p>
            <a:pPr lvl="1">
              <a:lnSpc>
                <a:spcPct val="120000"/>
              </a:lnSpc>
            </a:pPr>
            <a:r>
              <a:rPr lang="en-GB" dirty="0"/>
              <a:t>International Particle Physics Masterclasses</a:t>
            </a:r>
          </a:p>
          <a:p>
            <a:pPr lvl="1">
              <a:lnSpc>
                <a:spcPct val="120000"/>
              </a:lnSpc>
            </a:pPr>
            <a:r>
              <a:rPr lang="en-GB" dirty="0"/>
              <a:t>World-Wide Data Day, Global </a:t>
            </a:r>
            <a:r>
              <a:rPr lang="en-GB" dirty="0" err="1"/>
              <a:t>Cosmics</a:t>
            </a:r>
            <a:r>
              <a:rPr lang="en-GB" dirty="0"/>
              <a:t>, etc.</a:t>
            </a:r>
          </a:p>
          <a:p>
            <a:pPr>
              <a:lnSpc>
                <a:spcPct val="120000"/>
              </a:lnSpc>
            </a:pPr>
            <a:r>
              <a:rPr lang="en-GB" dirty="0"/>
              <a:t>Support Local Activities</a:t>
            </a:r>
          </a:p>
          <a:p>
            <a:pPr lvl="1">
              <a:lnSpc>
                <a:spcPct val="120000"/>
              </a:lnSpc>
            </a:pPr>
            <a:r>
              <a:rPr lang="en-GB" dirty="0"/>
              <a:t>Sharing of expertise, best practices, material database</a:t>
            </a:r>
          </a:p>
          <a:p>
            <a:pPr lvl="1">
              <a:lnSpc>
                <a:spcPct val="120000"/>
              </a:lnSpc>
            </a:pPr>
            <a:r>
              <a:rPr lang="en-GB" dirty="0"/>
              <a:t>Resources to support events, kick-start activities</a:t>
            </a:r>
          </a:p>
          <a:p>
            <a:pPr lvl="1"/>
            <a:endParaRPr lang="en-GB" dirty="0"/>
          </a:p>
          <a:p>
            <a:pPr lvl="1"/>
            <a:endParaRPr lang="en-GB" dirty="0"/>
          </a:p>
          <a:p>
            <a:pPr lvl="1"/>
            <a:endParaRPr lang="en-GB" dirty="0"/>
          </a:p>
        </p:txBody>
      </p:sp>
      <p:sp>
        <p:nvSpPr>
          <p:cNvPr id="3" name="Date Placeholder 2">
            <a:extLst>
              <a:ext uri="{FF2B5EF4-FFF2-40B4-BE49-F238E27FC236}">
                <a16:creationId xmlns:a16="http://schemas.microsoft.com/office/drawing/2014/main" id="{040F6B41-3B66-3447-A80F-D5ACC9BB842D}"/>
              </a:ext>
            </a:extLst>
          </p:cNvPr>
          <p:cNvSpPr>
            <a:spLocks noGrp="1"/>
          </p:cNvSpPr>
          <p:nvPr>
            <p:ph type="dt" sz="half" idx="10"/>
          </p:nvPr>
        </p:nvSpPr>
        <p:spPr/>
        <p:txBody>
          <a:bodyPr/>
          <a:lstStyle/>
          <a:p>
            <a:r>
              <a:rPr lang="de-CH"/>
              <a:t>The International Particle Physics Outreach Group</a:t>
            </a:r>
            <a:endParaRPr lang="en-GB" dirty="0"/>
          </a:p>
        </p:txBody>
      </p:sp>
      <p:sp>
        <p:nvSpPr>
          <p:cNvPr id="4" name="Footer Placeholder 3">
            <a:extLst>
              <a:ext uri="{FF2B5EF4-FFF2-40B4-BE49-F238E27FC236}">
                <a16:creationId xmlns:a16="http://schemas.microsoft.com/office/drawing/2014/main" id="{1FD14EF8-8114-8B49-BFE7-3BAA41920824}"/>
              </a:ext>
            </a:extLst>
          </p:cNvPr>
          <p:cNvSpPr>
            <a:spLocks noGrp="1"/>
          </p:cNvSpPr>
          <p:nvPr>
            <p:ph type="ftr" sz="quarter" idx="11"/>
          </p:nvPr>
        </p:nvSpPr>
        <p:spPr/>
        <p:txBody>
          <a:bodyPr/>
          <a:lstStyle/>
          <a:p>
            <a:r>
              <a:rPr lang="en-GB"/>
              <a:t>S. Goldfarb, Puebla, Mexico, 24 November 2022</a:t>
            </a:r>
            <a:endParaRPr lang="en-GB" dirty="0"/>
          </a:p>
        </p:txBody>
      </p:sp>
      <p:pic>
        <p:nvPicPr>
          <p:cNvPr id="7" name="Picture 6">
            <a:extLst>
              <a:ext uri="{FF2B5EF4-FFF2-40B4-BE49-F238E27FC236}">
                <a16:creationId xmlns:a16="http://schemas.microsoft.com/office/drawing/2014/main" id="{C68FEFBC-8538-5344-8721-6E34B3F570E0}"/>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5937037" y="1834712"/>
            <a:ext cx="2899521" cy="2174641"/>
          </a:xfrm>
          <a:prstGeom prst="rect">
            <a:avLst/>
          </a:prstGeom>
          <a:ln>
            <a:solidFill>
              <a:schemeClr val="tx1"/>
            </a:solidFill>
          </a:ln>
          <a:effectLst>
            <a:outerShdw blurRad="50800" dist="38100" dir="2700000" algn="tl" rotWithShape="0">
              <a:prstClr val="black">
                <a:alpha val="40000"/>
              </a:prstClr>
            </a:outerShdw>
          </a:effectLst>
        </p:spPr>
      </p:pic>
      <p:sp>
        <p:nvSpPr>
          <p:cNvPr id="2" name="Slide Number Placeholder 1">
            <a:extLst>
              <a:ext uri="{FF2B5EF4-FFF2-40B4-BE49-F238E27FC236}">
                <a16:creationId xmlns:a16="http://schemas.microsoft.com/office/drawing/2014/main" id="{B761DAB4-3F8F-9B4D-AEA6-E5A5029524D0}"/>
              </a:ext>
            </a:extLst>
          </p:cNvPr>
          <p:cNvSpPr>
            <a:spLocks noGrp="1"/>
          </p:cNvSpPr>
          <p:nvPr>
            <p:ph type="sldNum" sz="quarter" idx="12"/>
          </p:nvPr>
        </p:nvSpPr>
        <p:spPr/>
        <p:txBody>
          <a:bodyPr/>
          <a:lstStyle/>
          <a:p>
            <a:fld id="{8DE9D450-AD3B-A24D-8A95-F027C5FCDEC4}" type="slidenum">
              <a:rPr lang="en-GB" smtClean="0"/>
              <a:pPr/>
              <a:t>13</a:t>
            </a:fld>
            <a:r>
              <a:rPr lang="en-GB"/>
              <a:t> </a:t>
            </a:r>
            <a:endParaRPr lang="en-GB" dirty="0"/>
          </a:p>
        </p:txBody>
      </p:sp>
    </p:spTree>
    <p:extLst>
      <p:ext uri="{BB962C8B-B14F-4D97-AF65-F5344CB8AC3E}">
        <p14:creationId xmlns:p14="http://schemas.microsoft.com/office/powerpoint/2010/main" val="25943430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5B25FC33-3405-9446-8AE1-0A6DEA4D1204}"/>
              </a:ext>
            </a:extLst>
          </p:cNvPr>
          <p:cNvSpPr txBox="1">
            <a:spLocks noGrp="1"/>
          </p:cNvSpPr>
          <p:nvPr>
            <p:ph idx="1"/>
          </p:nvPr>
        </p:nvSpPr>
        <p:spPr>
          <a:xfrm>
            <a:off x="317770" y="905933"/>
            <a:ext cx="6236360" cy="2797725"/>
          </a:xfrm>
          <a:prstGeom prst="rect">
            <a:avLst/>
          </a:prstGeom>
          <a:noFill/>
        </p:spPr>
        <p:txBody>
          <a:bodyPr wrap="square" rtlCol="0">
            <a:noAutofit/>
          </a:bodyPr>
          <a:lstStyle/>
          <a:p>
            <a:pPr>
              <a:lnSpc>
                <a:spcPct val="100000"/>
              </a:lnSpc>
            </a:pPr>
            <a:r>
              <a:rPr lang="en-GB" sz="1600" b="1" dirty="0">
                <a:latin typeface="Helvetica" pitchFamily="2" charset="0"/>
              </a:rPr>
              <a:t>1997</a:t>
            </a:r>
            <a:r>
              <a:rPr lang="en-GB" sz="1600" dirty="0">
                <a:latin typeface="Helvetica" pitchFamily="2" charset="0"/>
              </a:rPr>
              <a:t> Birth of European Particle Physics Outreach Group (EPOG)</a:t>
            </a:r>
          </a:p>
          <a:p>
            <a:pPr lvl="1">
              <a:lnSpc>
                <a:spcPct val="100000"/>
              </a:lnSpc>
            </a:pPr>
            <a:r>
              <a:rPr lang="en-GB" sz="1400" dirty="0">
                <a:latin typeface="Helvetica" pitchFamily="2" charset="0"/>
              </a:rPr>
              <a:t>formed under the joint auspices of ECFA and EPS-HEPP</a:t>
            </a:r>
          </a:p>
          <a:p>
            <a:pPr>
              <a:lnSpc>
                <a:spcPct val="100000"/>
              </a:lnSpc>
            </a:pPr>
            <a:r>
              <a:rPr lang="en-GB" sz="1600" b="1" dirty="0">
                <a:latin typeface="Helvetica" pitchFamily="2" charset="0"/>
              </a:rPr>
              <a:t>2005</a:t>
            </a:r>
            <a:r>
              <a:rPr lang="en-GB" sz="1600" dirty="0">
                <a:latin typeface="Helvetica" pitchFamily="2" charset="0"/>
              </a:rPr>
              <a:t> Birth of International Particle Physics Masterclasses</a:t>
            </a:r>
          </a:p>
          <a:p>
            <a:pPr lvl="1">
              <a:lnSpc>
                <a:spcPct val="100000"/>
              </a:lnSpc>
            </a:pPr>
            <a:r>
              <a:rPr lang="en-GB" sz="1400" dirty="0">
                <a:latin typeface="Helvetica" pitchFamily="2" charset="0"/>
              </a:rPr>
              <a:t>now in over 60 countries worldwide</a:t>
            </a:r>
          </a:p>
          <a:p>
            <a:pPr>
              <a:lnSpc>
                <a:spcPct val="100000"/>
              </a:lnSpc>
            </a:pPr>
            <a:r>
              <a:rPr lang="en-GB" sz="1600" b="1" dirty="0">
                <a:latin typeface="Helvetica" pitchFamily="2" charset="0"/>
              </a:rPr>
              <a:t>2011</a:t>
            </a:r>
            <a:r>
              <a:rPr lang="en-GB" sz="1600" dirty="0">
                <a:latin typeface="Helvetica" pitchFamily="2" charset="0"/>
              </a:rPr>
              <a:t> Global Expansion to IPPOG</a:t>
            </a:r>
          </a:p>
          <a:p>
            <a:pPr lvl="1">
              <a:lnSpc>
                <a:spcPct val="100000"/>
              </a:lnSpc>
            </a:pPr>
            <a:r>
              <a:rPr lang="en-GB" sz="1400" dirty="0">
                <a:latin typeface="Helvetica" pitchFamily="2" charset="0"/>
              </a:rPr>
              <a:t>Israel, Australia, USA, South Africa, Brazil, India, Mexico,…</a:t>
            </a:r>
          </a:p>
          <a:p>
            <a:pPr>
              <a:lnSpc>
                <a:spcPct val="100000"/>
              </a:lnSpc>
            </a:pPr>
            <a:r>
              <a:rPr lang="en-GB" sz="1600" b="1" dirty="0">
                <a:latin typeface="Helvetica" pitchFamily="2" charset="0"/>
              </a:rPr>
              <a:t>2016</a:t>
            </a:r>
            <a:r>
              <a:rPr lang="en-GB" sz="1600" dirty="0">
                <a:latin typeface="Helvetica" pitchFamily="2" charset="0"/>
              </a:rPr>
              <a:t> Formal Scientific Collaboration</a:t>
            </a:r>
          </a:p>
          <a:p>
            <a:pPr lvl="1">
              <a:lnSpc>
                <a:spcPct val="100000"/>
              </a:lnSpc>
            </a:pPr>
            <a:r>
              <a:rPr lang="en-GB" sz="1400" dirty="0">
                <a:latin typeface="Helvetica" pitchFamily="2" charset="0"/>
              </a:rPr>
              <a:t>Memorandum of Understanding</a:t>
            </a:r>
          </a:p>
          <a:p>
            <a:pPr>
              <a:lnSpc>
                <a:spcPct val="100000"/>
              </a:lnSpc>
            </a:pPr>
            <a:r>
              <a:rPr lang="en-GB" sz="1600" b="1" dirty="0">
                <a:latin typeface="Helvetica" pitchFamily="2" charset="0"/>
              </a:rPr>
              <a:t>2022</a:t>
            </a:r>
            <a:r>
              <a:rPr lang="en-GB" sz="1600" dirty="0">
                <a:latin typeface="Helvetica" pitchFamily="2" charset="0"/>
              </a:rPr>
              <a:t> Celebrating 25 Years of Outreach Excellence</a:t>
            </a:r>
          </a:p>
          <a:p>
            <a:pPr lvl="1">
              <a:lnSpc>
                <a:spcPct val="100000"/>
              </a:lnSpc>
            </a:pPr>
            <a:r>
              <a:rPr lang="en-GB" sz="1400" dirty="0">
                <a:latin typeface="Helvetica" pitchFamily="2" charset="0"/>
              </a:rPr>
              <a:t>Most recent new members: India and Cyprus</a:t>
            </a:r>
          </a:p>
          <a:p>
            <a:endParaRPr lang="en-GB" sz="1400" dirty="0"/>
          </a:p>
        </p:txBody>
      </p:sp>
      <p:sp>
        <p:nvSpPr>
          <p:cNvPr id="2" name="Title 1">
            <a:extLst>
              <a:ext uri="{FF2B5EF4-FFF2-40B4-BE49-F238E27FC236}">
                <a16:creationId xmlns:a16="http://schemas.microsoft.com/office/drawing/2014/main" id="{F0B3E10A-2419-9449-BD90-90E86BD3482E}"/>
              </a:ext>
            </a:extLst>
          </p:cNvPr>
          <p:cNvSpPr>
            <a:spLocks noGrp="1"/>
          </p:cNvSpPr>
          <p:nvPr>
            <p:ph type="title"/>
          </p:nvPr>
        </p:nvSpPr>
        <p:spPr/>
        <p:txBody>
          <a:bodyPr/>
          <a:lstStyle/>
          <a:p>
            <a:r>
              <a:rPr lang="en-GB" dirty="0"/>
              <a:t>IPPOG Timeline</a:t>
            </a:r>
          </a:p>
        </p:txBody>
      </p:sp>
      <p:sp>
        <p:nvSpPr>
          <p:cNvPr id="4" name="Date Placeholder 3">
            <a:extLst>
              <a:ext uri="{FF2B5EF4-FFF2-40B4-BE49-F238E27FC236}">
                <a16:creationId xmlns:a16="http://schemas.microsoft.com/office/drawing/2014/main" id="{571A4802-26C8-4745-9648-AF678D787AE8}"/>
              </a:ext>
            </a:extLst>
          </p:cNvPr>
          <p:cNvSpPr>
            <a:spLocks noGrp="1"/>
          </p:cNvSpPr>
          <p:nvPr>
            <p:ph type="dt" sz="half" idx="10"/>
          </p:nvPr>
        </p:nvSpPr>
        <p:spPr/>
        <p:txBody>
          <a:bodyPr/>
          <a:lstStyle/>
          <a:p>
            <a:r>
              <a:rPr lang="de-CH"/>
              <a:t>The International Particle Physics Outreach Group</a:t>
            </a:r>
            <a:endParaRPr lang="en-GB"/>
          </a:p>
        </p:txBody>
      </p:sp>
      <p:sp>
        <p:nvSpPr>
          <p:cNvPr id="5" name="Footer Placeholder 4">
            <a:extLst>
              <a:ext uri="{FF2B5EF4-FFF2-40B4-BE49-F238E27FC236}">
                <a16:creationId xmlns:a16="http://schemas.microsoft.com/office/drawing/2014/main" id="{5A1EA7D2-9B40-AD42-990F-EFB99A6E465C}"/>
              </a:ext>
            </a:extLst>
          </p:cNvPr>
          <p:cNvSpPr>
            <a:spLocks noGrp="1"/>
          </p:cNvSpPr>
          <p:nvPr>
            <p:ph type="ftr" sz="quarter" idx="11"/>
          </p:nvPr>
        </p:nvSpPr>
        <p:spPr/>
        <p:txBody>
          <a:bodyPr/>
          <a:lstStyle/>
          <a:p>
            <a:r>
              <a:rPr lang="en-GB"/>
              <a:t>S. Goldfarb, Puebla, Mexico, 24 November 2022</a:t>
            </a:r>
          </a:p>
        </p:txBody>
      </p:sp>
      <p:pic>
        <p:nvPicPr>
          <p:cNvPr id="9" name="Picture 8">
            <a:extLst>
              <a:ext uri="{FF2B5EF4-FFF2-40B4-BE49-F238E27FC236}">
                <a16:creationId xmlns:a16="http://schemas.microsoft.com/office/drawing/2014/main" id="{B03B1B32-7276-284F-81DE-5A26981B98AD}"/>
              </a:ext>
            </a:extLst>
          </p:cNvPr>
          <p:cNvPicPr>
            <a:picLocks noChangeAspect="1"/>
          </p:cNvPicPr>
          <p:nvPr/>
        </p:nvPicPr>
        <p:blipFill>
          <a:blip r:embed="rId2"/>
          <a:stretch>
            <a:fillRect/>
          </a:stretch>
        </p:blipFill>
        <p:spPr>
          <a:xfrm>
            <a:off x="6629399" y="457929"/>
            <a:ext cx="2078182" cy="3111196"/>
          </a:xfrm>
          <a:prstGeom prst="rect">
            <a:avLst/>
          </a:prstGeom>
        </p:spPr>
      </p:pic>
      <p:sp>
        <p:nvSpPr>
          <p:cNvPr id="6" name="Slide Number Placeholder 5">
            <a:extLst>
              <a:ext uri="{FF2B5EF4-FFF2-40B4-BE49-F238E27FC236}">
                <a16:creationId xmlns:a16="http://schemas.microsoft.com/office/drawing/2014/main" id="{19E24B63-2FE5-A84A-929A-5F00229E74B5}"/>
              </a:ext>
            </a:extLst>
          </p:cNvPr>
          <p:cNvSpPr>
            <a:spLocks noGrp="1"/>
          </p:cNvSpPr>
          <p:nvPr>
            <p:ph type="sldNum" sz="quarter" idx="12"/>
          </p:nvPr>
        </p:nvSpPr>
        <p:spPr/>
        <p:txBody>
          <a:bodyPr/>
          <a:lstStyle/>
          <a:p>
            <a:fld id="{8DE9D450-AD3B-A24D-8A95-F027C5FCDEC4}" type="slidenum">
              <a:rPr lang="en-GB" smtClean="0"/>
              <a:pPr/>
              <a:t>14</a:t>
            </a:fld>
            <a:r>
              <a:rPr lang="en-GB"/>
              <a:t> </a:t>
            </a:r>
            <a:endParaRPr lang="en-GB" dirty="0"/>
          </a:p>
        </p:txBody>
      </p:sp>
      <p:sp>
        <p:nvSpPr>
          <p:cNvPr id="13" name="TextBox 12">
            <a:extLst>
              <a:ext uri="{FF2B5EF4-FFF2-40B4-BE49-F238E27FC236}">
                <a16:creationId xmlns:a16="http://schemas.microsoft.com/office/drawing/2014/main" id="{7EA1D1F9-4E3D-A94F-8E4B-834C23596720}"/>
              </a:ext>
            </a:extLst>
          </p:cNvPr>
          <p:cNvSpPr txBox="1"/>
          <p:nvPr/>
        </p:nvSpPr>
        <p:spPr>
          <a:xfrm>
            <a:off x="317769" y="3811942"/>
            <a:ext cx="8465076" cy="676113"/>
          </a:xfrm>
          <a:prstGeom prst="rect">
            <a:avLst/>
          </a:prstGeom>
          <a:solidFill>
            <a:schemeClr val="bg1">
              <a:lumMod val="95000"/>
            </a:schemeClr>
          </a:solidFill>
          <a:ln>
            <a:solidFill>
              <a:schemeClr val="tx1"/>
            </a:solidFill>
          </a:ln>
          <a:effectLst>
            <a:outerShdw blurRad="50800" dist="38100" dir="2700000" algn="tl" rotWithShape="0">
              <a:prstClr val="black">
                <a:alpha val="40000"/>
              </a:prstClr>
            </a:outerShdw>
          </a:effectLst>
        </p:spPr>
        <p:txBody>
          <a:bodyPr wrap="square" rtlCol="0">
            <a:noAutofit/>
          </a:bodyPr>
          <a:lstStyle/>
          <a:p>
            <a:r>
              <a:rPr lang="en-GB" sz="1200" i="1" dirty="0">
                <a:latin typeface="Helvetica" pitchFamily="2" charset="0"/>
              </a:rPr>
              <a:t>“…the particle physics community has a moral obligation to inform the public on its activities. To do this well, experiences must be shared among countries in view of the need to optimize the use of resources.”</a:t>
            </a:r>
          </a:p>
          <a:p>
            <a:pPr algn="r"/>
            <a:r>
              <a:rPr lang="en-GB" sz="1200" dirty="0">
                <a:latin typeface="Helvetica" pitchFamily="2" charset="0"/>
              </a:rPr>
              <a:t>- Chris Llewellyn-Smith, CERN Director General, 1997</a:t>
            </a:r>
          </a:p>
        </p:txBody>
      </p:sp>
    </p:spTree>
    <p:extLst>
      <p:ext uri="{BB962C8B-B14F-4D97-AF65-F5344CB8AC3E}">
        <p14:creationId xmlns:p14="http://schemas.microsoft.com/office/powerpoint/2010/main" val="1542665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BD74D30-8455-9543-9FE8-AD4BD7507962}"/>
              </a:ext>
            </a:extLst>
          </p:cNvPr>
          <p:cNvPicPr>
            <a:picLocks noChangeAspect="1"/>
          </p:cNvPicPr>
          <p:nvPr/>
        </p:nvPicPr>
        <p:blipFill>
          <a:blip r:embed="rId3"/>
          <a:stretch>
            <a:fillRect/>
          </a:stretch>
        </p:blipFill>
        <p:spPr>
          <a:xfrm>
            <a:off x="-10886" y="0"/>
            <a:ext cx="9144000" cy="5143500"/>
          </a:xfrm>
          <a:prstGeom prst="rect">
            <a:avLst/>
          </a:prstGeom>
        </p:spPr>
      </p:pic>
      <p:sp>
        <p:nvSpPr>
          <p:cNvPr id="12" name="TextBox 11">
            <a:extLst>
              <a:ext uri="{FF2B5EF4-FFF2-40B4-BE49-F238E27FC236}">
                <a16:creationId xmlns:a16="http://schemas.microsoft.com/office/drawing/2014/main" id="{43EEA706-52DF-F549-8BDF-EFB1E1210023}"/>
              </a:ext>
            </a:extLst>
          </p:cNvPr>
          <p:cNvSpPr txBox="1"/>
          <p:nvPr/>
        </p:nvSpPr>
        <p:spPr>
          <a:xfrm>
            <a:off x="3574925" y="4336327"/>
            <a:ext cx="3978974" cy="461665"/>
          </a:xfrm>
          <a:prstGeom prst="rect">
            <a:avLst/>
          </a:prstGeom>
          <a:solidFill>
            <a:schemeClr val="bg1">
              <a:lumMod val="95000"/>
            </a:schemeClr>
          </a:solidFill>
          <a:ln>
            <a:solidFill>
              <a:schemeClr val="tx1"/>
            </a:solidFill>
          </a:ln>
        </p:spPr>
        <p:txBody>
          <a:bodyPr wrap="none" rtlCol="0">
            <a:spAutoFit/>
          </a:bodyPr>
          <a:lstStyle/>
          <a:p>
            <a:r>
              <a:rPr lang="en-GB" sz="1400" dirty="0"/>
              <a:t>IPPOG Membership</a:t>
            </a:r>
          </a:p>
          <a:p>
            <a:r>
              <a:rPr lang="en-GB" sz="1000" dirty="0"/>
              <a:t>32 Countries, 6 Collaborations, 1 International Lab, </a:t>
            </a:r>
            <a:r>
              <a:rPr lang="en-GB" sz="1000" i="1" dirty="0"/>
              <a:t>2 National Labs</a:t>
            </a:r>
          </a:p>
        </p:txBody>
      </p:sp>
    </p:spTree>
    <p:extLst>
      <p:ext uri="{BB962C8B-B14F-4D97-AF65-F5344CB8AC3E}">
        <p14:creationId xmlns:p14="http://schemas.microsoft.com/office/powerpoint/2010/main" val="5548806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EED5F-FAED-B04F-9AC4-38C0613E91F2}"/>
              </a:ext>
            </a:extLst>
          </p:cNvPr>
          <p:cNvSpPr>
            <a:spLocks noGrp="1"/>
          </p:cNvSpPr>
          <p:nvPr>
            <p:ph type="title"/>
          </p:nvPr>
        </p:nvSpPr>
        <p:spPr/>
        <p:txBody>
          <a:bodyPr/>
          <a:lstStyle/>
          <a:p>
            <a:r>
              <a:rPr lang="en-GB" dirty="0"/>
              <a:t>Organisation</a:t>
            </a:r>
          </a:p>
        </p:txBody>
      </p:sp>
      <p:sp>
        <p:nvSpPr>
          <p:cNvPr id="3" name="Content Placeholder 2">
            <a:extLst>
              <a:ext uri="{FF2B5EF4-FFF2-40B4-BE49-F238E27FC236}">
                <a16:creationId xmlns:a16="http://schemas.microsoft.com/office/drawing/2014/main" id="{EF38E620-F33C-F542-B855-C4AABE59BE01}"/>
              </a:ext>
            </a:extLst>
          </p:cNvPr>
          <p:cNvSpPr>
            <a:spLocks noGrp="1"/>
          </p:cNvSpPr>
          <p:nvPr>
            <p:ph idx="1"/>
          </p:nvPr>
        </p:nvSpPr>
        <p:spPr>
          <a:xfrm>
            <a:off x="317769" y="905933"/>
            <a:ext cx="8465079" cy="3683141"/>
          </a:xfrm>
        </p:spPr>
        <p:txBody>
          <a:bodyPr>
            <a:normAutofit fontScale="92500" lnSpcReduction="10000"/>
          </a:bodyPr>
          <a:lstStyle/>
          <a:p>
            <a:r>
              <a:rPr lang="en-GB" dirty="0"/>
              <a:t>Chairs</a:t>
            </a:r>
          </a:p>
          <a:p>
            <a:pPr lvl="1"/>
            <a:r>
              <a:rPr lang="en-GB" sz="1300" dirty="0"/>
              <a:t>Steven Goldfarb (University of Melbourne) 2017-2022 (outgoing)</a:t>
            </a:r>
          </a:p>
          <a:p>
            <a:pPr lvl="1"/>
            <a:r>
              <a:rPr lang="en-GB" sz="1300" dirty="0"/>
              <a:t>Pedro Abreu (LIP, IST </a:t>
            </a:r>
            <a:r>
              <a:rPr lang="en-GB" sz="1300" dirty="0" err="1"/>
              <a:t>Universidade</a:t>
            </a:r>
            <a:r>
              <a:rPr lang="en-GB" sz="1300" dirty="0"/>
              <a:t> de </a:t>
            </a:r>
            <a:r>
              <a:rPr lang="en-GB" sz="1300" dirty="0" err="1"/>
              <a:t>Lisboa</a:t>
            </a:r>
            <a:r>
              <a:rPr lang="en-GB" sz="1300" i="1" dirty="0"/>
              <a:t>)</a:t>
            </a:r>
            <a:r>
              <a:rPr lang="en-GB" sz="1300" dirty="0"/>
              <a:t> 2020-2025</a:t>
            </a:r>
          </a:p>
          <a:p>
            <a:pPr lvl="1"/>
            <a:r>
              <a:rPr lang="en-GB" sz="1300" dirty="0"/>
              <a:t>Claire Adam (LAPP, Annecy) 2023-2025 (incoming)</a:t>
            </a:r>
          </a:p>
          <a:p>
            <a:r>
              <a:rPr lang="en-GB" dirty="0"/>
              <a:t>Core Team</a:t>
            </a:r>
          </a:p>
          <a:p>
            <a:pPr lvl="1"/>
            <a:r>
              <a:rPr lang="en-GB" sz="1300" b="1" dirty="0"/>
              <a:t>Strategic Development &amp; Communication</a:t>
            </a:r>
            <a:r>
              <a:rPr lang="en-GB" sz="1300" dirty="0"/>
              <a:t>: </a:t>
            </a:r>
            <a:r>
              <a:rPr lang="en-GB" sz="1300" dirty="0" err="1"/>
              <a:t>Barbora</a:t>
            </a:r>
            <a:r>
              <a:rPr lang="en-GB" sz="1300" dirty="0"/>
              <a:t> </a:t>
            </a:r>
            <a:r>
              <a:rPr lang="en-GB" sz="1300" dirty="0" err="1"/>
              <a:t>Bruant</a:t>
            </a:r>
            <a:r>
              <a:rPr lang="en-GB" sz="1300" dirty="0"/>
              <a:t> </a:t>
            </a:r>
            <a:r>
              <a:rPr lang="en-GB" sz="1300" dirty="0" err="1"/>
              <a:t>Gulejova</a:t>
            </a:r>
            <a:r>
              <a:rPr lang="en-GB" sz="1300" dirty="0"/>
              <a:t> (Universität Bern)</a:t>
            </a:r>
          </a:p>
          <a:p>
            <a:pPr lvl="1"/>
            <a:r>
              <a:rPr lang="en-GB" sz="1300" b="1" dirty="0"/>
              <a:t>Communications</a:t>
            </a:r>
            <a:r>
              <a:rPr lang="en-GB" sz="1300" dirty="0"/>
              <a:t>: Lila </a:t>
            </a:r>
            <a:r>
              <a:rPr lang="en-GB" sz="1300" dirty="0" err="1"/>
              <a:t>Mabiala</a:t>
            </a:r>
            <a:r>
              <a:rPr lang="en-GB" sz="1300" dirty="0"/>
              <a:t> (CERN), Fabiola Cacciatore (CERN)</a:t>
            </a:r>
          </a:p>
          <a:p>
            <a:pPr lvl="1"/>
            <a:r>
              <a:rPr lang="en-GB" sz="1300" b="1" dirty="0"/>
              <a:t>Administrative Support</a:t>
            </a:r>
            <a:r>
              <a:rPr lang="en-GB" sz="1300" dirty="0"/>
              <a:t>: </a:t>
            </a:r>
            <a:r>
              <a:rPr lang="en-GB" sz="1300" dirty="0" err="1"/>
              <a:t>Hanife</a:t>
            </a:r>
            <a:r>
              <a:rPr lang="en-GB" sz="1300" dirty="0"/>
              <a:t> </a:t>
            </a:r>
            <a:r>
              <a:rPr lang="en-GB" sz="1300" dirty="0" err="1"/>
              <a:t>Olgunsoy</a:t>
            </a:r>
            <a:r>
              <a:rPr lang="en-GB" sz="1300" dirty="0"/>
              <a:t> (CERN), Zoe </a:t>
            </a:r>
            <a:r>
              <a:rPr lang="en-GB" sz="1300" dirty="0" err="1"/>
              <a:t>Nikolaidou</a:t>
            </a:r>
            <a:r>
              <a:rPr lang="en-GB" sz="1300" dirty="0"/>
              <a:t> (CERN)</a:t>
            </a:r>
          </a:p>
          <a:p>
            <a:pPr lvl="1"/>
            <a:r>
              <a:rPr lang="en-GB" sz="1300" b="1" dirty="0"/>
              <a:t>Scientific Secretary</a:t>
            </a:r>
            <a:r>
              <a:rPr lang="en-GB" sz="1300" dirty="0"/>
              <a:t>: Fabiola Cacciatore – starting 1 Feb 2023 (University of Notre Dame)</a:t>
            </a:r>
          </a:p>
          <a:p>
            <a:r>
              <a:rPr lang="en-GB" dirty="0"/>
              <a:t>Coordination</a:t>
            </a:r>
          </a:p>
          <a:p>
            <a:pPr lvl="1"/>
            <a:r>
              <a:rPr lang="en-GB" sz="1300" b="1" dirty="0"/>
              <a:t>Masterclasses</a:t>
            </a:r>
            <a:r>
              <a:rPr lang="en-GB" sz="1300" dirty="0"/>
              <a:t>: </a:t>
            </a:r>
            <a:r>
              <a:rPr lang="en-GB" sz="1300" dirty="0" err="1"/>
              <a:t>Uta</a:t>
            </a:r>
            <a:r>
              <a:rPr lang="en-GB" sz="1300" dirty="0"/>
              <a:t> </a:t>
            </a:r>
            <a:r>
              <a:rPr lang="en-GB" sz="1300" dirty="0" err="1"/>
              <a:t>Bilow</a:t>
            </a:r>
            <a:r>
              <a:rPr lang="en-GB" sz="1300" dirty="0"/>
              <a:t> (Dresden University), Ken </a:t>
            </a:r>
            <a:r>
              <a:rPr lang="en-GB" sz="1300" dirty="0" err="1"/>
              <a:t>Cecire</a:t>
            </a:r>
            <a:r>
              <a:rPr lang="en-GB" sz="1300" dirty="0"/>
              <a:t> (University of Notre Dame)</a:t>
            </a:r>
          </a:p>
          <a:p>
            <a:pPr lvl="1"/>
            <a:r>
              <a:rPr lang="en-GB" sz="1300" b="1" dirty="0"/>
              <a:t>Global </a:t>
            </a:r>
            <a:r>
              <a:rPr lang="en-GB" sz="1300" b="1" dirty="0" err="1"/>
              <a:t>Cosmics</a:t>
            </a:r>
            <a:r>
              <a:rPr lang="en-GB" sz="1300" dirty="0"/>
              <a:t>: Sabine Hemmer (INFN), </a:t>
            </a:r>
            <a:r>
              <a:rPr lang="en-GB" sz="1300" dirty="0" err="1"/>
              <a:t>Carolin</a:t>
            </a:r>
            <a:r>
              <a:rPr lang="en-GB" sz="1300" dirty="0"/>
              <a:t> </a:t>
            </a:r>
            <a:r>
              <a:rPr lang="en-GB" sz="1300" dirty="0" err="1"/>
              <a:t>Schwerdt</a:t>
            </a:r>
            <a:r>
              <a:rPr lang="en-GB" sz="1300" dirty="0"/>
              <a:t> (DESY)</a:t>
            </a:r>
          </a:p>
          <a:p>
            <a:r>
              <a:rPr lang="en-GB" dirty="0"/>
              <a:t>Organisational Bodies</a:t>
            </a:r>
          </a:p>
          <a:p>
            <a:pPr lvl="1"/>
            <a:r>
              <a:rPr lang="en-GB" sz="1300" b="1" dirty="0"/>
              <a:t>Advisory Boards &amp; Committees</a:t>
            </a:r>
            <a:r>
              <a:rPr lang="en-GB" sz="1300" dirty="0"/>
              <a:t>: Finance, Speakers &amp; Publications</a:t>
            </a:r>
          </a:p>
          <a:p>
            <a:pPr lvl="1"/>
            <a:r>
              <a:rPr lang="en-GB" sz="1300" b="1" dirty="0"/>
              <a:t>Steering Groups</a:t>
            </a:r>
            <a:r>
              <a:rPr lang="en-GB" sz="1300" dirty="0"/>
              <a:t>: Masterclasses, Global </a:t>
            </a:r>
            <a:r>
              <a:rPr lang="en-GB" sz="1300" dirty="0" err="1"/>
              <a:t>Cosmics</a:t>
            </a:r>
            <a:r>
              <a:rPr lang="en-GB" sz="1300" dirty="0"/>
              <a:t>, Web Development, Resource Database</a:t>
            </a:r>
          </a:p>
          <a:p>
            <a:pPr lvl="1"/>
            <a:r>
              <a:rPr lang="en-GB" sz="1300" b="1" dirty="0"/>
              <a:t>Working Groups</a:t>
            </a:r>
            <a:r>
              <a:rPr lang="en-GB" sz="1300" dirty="0"/>
              <a:t>: Bringing Masterclasses to New Countries, Explaining Particle Physics Hot Topics, Exhibits &amp; Public Events, Applications for Society, Diversity, Inclusion &amp; Accessibility</a:t>
            </a:r>
          </a:p>
        </p:txBody>
      </p:sp>
      <p:sp>
        <p:nvSpPr>
          <p:cNvPr id="4" name="Date Placeholder 3">
            <a:extLst>
              <a:ext uri="{FF2B5EF4-FFF2-40B4-BE49-F238E27FC236}">
                <a16:creationId xmlns:a16="http://schemas.microsoft.com/office/drawing/2014/main" id="{4F6032E8-401B-9B45-A8C3-6B1CC7B85968}"/>
              </a:ext>
            </a:extLst>
          </p:cNvPr>
          <p:cNvSpPr>
            <a:spLocks noGrp="1"/>
          </p:cNvSpPr>
          <p:nvPr>
            <p:ph type="dt" sz="half" idx="10"/>
          </p:nvPr>
        </p:nvSpPr>
        <p:spPr/>
        <p:txBody>
          <a:bodyPr/>
          <a:lstStyle/>
          <a:p>
            <a:r>
              <a:rPr lang="de-CH"/>
              <a:t>The International Particle Physics Outreach Group</a:t>
            </a:r>
            <a:endParaRPr lang="en-GB"/>
          </a:p>
        </p:txBody>
      </p:sp>
      <p:sp>
        <p:nvSpPr>
          <p:cNvPr id="5" name="Footer Placeholder 4">
            <a:extLst>
              <a:ext uri="{FF2B5EF4-FFF2-40B4-BE49-F238E27FC236}">
                <a16:creationId xmlns:a16="http://schemas.microsoft.com/office/drawing/2014/main" id="{705226B7-9280-4C4D-9F35-3B01B6588D44}"/>
              </a:ext>
            </a:extLst>
          </p:cNvPr>
          <p:cNvSpPr>
            <a:spLocks noGrp="1"/>
          </p:cNvSpPr>
          <p:nvPr>
            <p:ph type="ftr" sz="quarter" idx="11"/>
          </p:nvPr>
        </p:nvSpPr>
        <p:spPr/>
        <p:txBody>
          <a:bodyPr/>
          <a:lstStyle/>
          <a:p>
            <a:r>
              <a:rPr lang="en-GB"/>
              <a:t>S. Goldfarb, Puebla, Mexico, 24 November 2022</a:t>
            </a:r>
          </a:p>
        </p:txBody>
      </p:sp>
      <p:sp>
        <p:nvSpPr>
          <p:cNvPr id="6" name="Slide Number Placeholder 5">
            <a:extLst>
              <a:ext uri="{FF2B5EF4-FFF2-40B4-BE49-F238E27FC236}">
                <a16:creationId xmlns:a16="http://schemas.microsoft.com/office/drawing/2014/main" id="{DD032E5B-994E-5149-8822-B4EBC1683872}"/>
              </a:ext>
            </a:extLst>
          </p:cNvPr>
          <p:cNvSpPr>
            <a:spLocks noGrp="1"/>
          </p:cNvSpPr>
          <p:nvPr>
            <p:ph type="sldNum" sz="quarter" idx="12"/>
          </p:nvPr>
        </p:nvSpPr>
        <p:spPr/>
        <p:txBody>
          <a:bodyPr/>
          <a:lstStyle/>
          <a:p>
            <a:fld id="{8DE9D450-AD3B-A24D-8A95-F027C5FCDEC4}" type="slidenum">
              <a:rPr lang="en-GB" smtClean="0"/>
              <a:pPr/>
              <a:t>16</a:t>
            </a:fld>
            <a:r>
              <a:rPr lang="en-GB"/>
              <a:t> </a:t>
            </a:r>
            <a:endParaRPr lang="en-GB" dirty="0"/>
          </a:p>
        </p:txBody>
      </p:sp>
    </p:spTree>
    <p:extLst>
      <p:ext uri="{BB962C8B-B14F-4D97-AF65-F5344CB8AC3E}">
        <p14:creationId xmlns:p14="http://schemas.microsoft.com/office/powerpoint/2010/main" val="23584910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30942E7-6A7C-1F64-20CA-206AA5E34692}"/>
              </a:ext>
            </a:extLst>
          </p:cNvPr>
          <p:cNvPicPr>
            <a:picLocks noChangeAspect="1"/>
          </p:cNvPicPr>
          <p:nvPr/>
        </p:nvPicPr>
        <p:blipFill rotWithShape="1">
          <a:blip r:embed="rId2"/>
          <a:srcRect t="22001" b="13342"/>
          <a:stretch/>
        </p:blipFill>
        <p:spPr>
          <a:xfrm>
            <a:off x="4691223" y="906663"/>
            <a:ext cx="3820880" cy="1852882"/>
          </a:xfrm>
          <a:prstGeom prst="rect">
            <a:avLst/>
          </a:prstGeom>
        </p:spPr>
      </p:pic>
      <p:sp>
        <p:nvSpPr>
          <p:cNvPr id="2" name="Title 1">
            <a:extLst>
              <a:ext uri="{FF2B5EF4-FFF2-40B4-BE49-F238E27FC236}">
                <a16:creationId xmlns:a16="http://schemas.microsoft.com/office/drawing/2014/main" id="{6DCF118F-D27E-C940-A3F1-65E60FCAD090}"/>
              </a:ext>
            </a:extLst>
          </p:cNvPr>
          <p:cNvSpPr>
            <a:spLocks noGrp="1"/>
          </p:cNvSpPr>
          <p:nvPr>
            <p:ph type="title"/>
          </p:nvPr>
        </p:nvSpPr>
        <p:spPr/>
        <p:txBody>
          <a:bodyPr/>
          <a:lstStyle/>
          <a:p>
            <a:r>
              <a:rPr lang="en-GB" dirty="0"/>
              <a:t>Sharing Ideas &amp; Best Practices</a:t>
            </a:r>
          </a:p>
        </p:txBody>
      </p:sp>
      <p:sp>
        <p:nvSpPr>
          <p:cNvPr id="3" name="Content Placeholder 2">
            <a:extLst>
              <a:ext uri="{FF2B5EF4-FFF2-40B4-BE49-F238E27FC236}">
                <a16:creationId xmlns:a16="http://schemas.microsoft.com/office/drawing/2014/main" id="{361CC697-7914-BB47-BD5C-70C34987DC3C}"/>
              </a:ext>
            </a:extLst>
          </p:cNvPr>
          <p:cNvSpPr>
            <a:spLocks noGrp="1"/>
          </p:cNvSpPr>
          <p:nvPr>
            <p:ph idx="1"/>
          </p:nvPr>
        </p:nvSpPr>
        <p:spPr>
          <a:xfrm>
            <a:off x="317768" y="1030603"/>
            <a:ext cx="4410563" cy="3508798"/>
          </a:xfrm>
        </p:spPr>
        <p:txBody>
          <a:bodyPr>
            <a:normAutofit lnSpcReduction="10000"/>
          </a:bodyPr>
          <a:lstStyle/>
          <a:p>
            <a:r>
              <a:rPr lang="en-GB" dirty="0"/>
              <a:t>23</a:t>
            </a:r>
            <a:r>
              <a:rPr lang="en-GB" baseline="30000" dirty="0"/>
              <a:t>rd</a:t>
            </a:r>
            <a:r>
              <a:rPr lang="en-GB" dirty="0"/>
              <a:t> IPPOG Meeting</a:t>
            </a:r>
          </a:p>
          <a:p>
            <a:pPr lvl="1"/>
            <a:r>
              <a:rPr lang="en-GB" dirty="0"/>
              <a:t>Podgorica, Montenegro, 11-13 May 2022</a:t>
            </a:r>
          </a:p>
          <a:p>
            <a:pPr lvl="1"/>
            <a:r>
              <a:rPr lang="en-GB" dirty="0"/>
              <a:t>Working Group Meetings &amp; Reports:</a:t>
            </a:r>
          </a:p>
          <a:p>
            <a:pPr lvl="2"/>
            <a:r>
              <a:rPr lang="en-GB" dirty="0"/>
              <a:t>Expanding Masterclasses to New Countries, Exhibits &amp; Public Events, Explaining Particle Physics, Applications for Society, Diversity &amp; Inclusion</a:t>
            </a:r>
          </a:p>
          <a:p>
            <a:pPr lvl="1"/>
            <a:r>
              <a:rPr lang="en-GB" dirty="0"/>
              <a:t>Workshop: “Masterclasses for different targets”</a:t>
            </a:r>
          </a:p>
          <a:p>
            <a:pPr lvl="2"/>
            <a:r>
              <a:rPr lang="en-GB" dirty="0"/>
              <a:t>Middle School, Public, Journalists</a:t>
            </a:r>
          </a:p>
          <a:p>
            <a:r>
              <a:rPr lang="en-GB" dirty="0"/>
              <a:t>24</a:t>
            </a:r>
            <a:r>
              <a:rPr lang="en-GB" baseline="30000" dirty="0"/>
              <a:t>th</a:t>
            </a:r>
            <a:r>
              <a:rPr lang="en-GB" dirty="0"/>
              <a:t> IPPOG Meeting</a:t>
            </a:r>
          </a:p>
          <a:p>
            <a:pPr lvl="1"/>
            <a:r>
              <a:rPr lang="en-GB" dirty="0"/>
              <a:t>CERN, Geneva, 26-28 Oct 2022</a:t>
            </a:r>
          </a:p>
          <a:p>
            <a:pPr lvl="1"/>
            <a:r>
              <a:rPr lang="en-GB" dirty="0"/>
              <a:t>Masterclass for non-scientific CERN staff</a:t>
            </a:r>
          </a:p>
          <a:p>
            <a:pPr lvl="1"/>
            <a:r>
              <a:rPr lang="en-GB" dirty="0"/>
              <a:t>17 Success Stories, 5 Working Groups</a:t>
            </a:r>
          </a:p>
          <a:p>
            <a:pPr lvl="1"/>
            <a:r>
              <a:rPr lang="en-GB" dirty="0"/>
              <a:t>Panel discussion on future facilities</a:t>
            </a:r>
          </a:p>
          <a:p>
            <a:pPr lvl="2"/>
            <a:r>
              <a:rPr lang="en-GB" dirty="0"/>
              <a:t>FCC, DUNE, Intl Muon Collider, Podcast</a:t>
            </a:r>
          </a:p>
          <a:p>
            <a:pPr lvl="2"/>
            <a:endParaRPr lang="en-GB" dirty="0"/>
          </a:p>
        </p:txBody>
      </p:sp>
      <p:sp>
        <p:nvSpPr>
          <p:cNvPr id="4" name="Date Placeholder 3">
            <a:extLst>
              <a:ext uri="{FF2B5EF4-FFF2-40B4-BE49-F238E27FC236}">
                <a16:creationId xmlns:a16="http://schemas.microsoft.com/office/drawing/2014/main" id="{45B15D51-546F-6248-B90E-5EA5FE2B88E4}"/>
              </a:ext>
            </a:extLst>
          </p:cNvPr>
          <p:cNvSpPr>
            <a:spLocks noGrp="1"/>
          </p:cNvSpPr>
          <p:nvPr>
            <p:ph type="dt" sz="half" idx="10"/>
          </p:nvPr>
        </p:nvSpPr>
        <p:spPr/>
        <p:txBody>
          <a:bodyPr/>
          <a:lstStyle/>
          <a:p>
            <a:r>
              <a:rPr lang="de-CH"/>
              <a:t>The International Particle Physics Outreach Group</a:t>
            </a:r>
            <a:endParaRPr lang="en-GB"/>
          </a:p>
        </p:txBody>
      </p:sp>
      <p:sp>
        <p:nvSpPr>
          <p:cNvPr id="5" name="Footer Placeholder 4">
            <a:extLst>
              <a:ext uri="{FF2B5EF4-FFF2-40B4-BE49-F238E27FC236}">
                <a16:creationId xmlns:a16="http://schemas.microsoft.com/office/drawing/2014/main" id="{EA35F348-5DB9-D84F-9E62-704A95328E96}"/>
              </a:ext>
            </a:extLst>
          </p:cNvPr>
          <p:cNvSpPr>
            <a:spLocks noGrp="1"/>
          </p:cNvSpPr>
          <p:nvPr>
            <p:ph type="ftr" sz="quarter" idx="11"/>
          </p:nvPr>
        </p:nvSpPr>
        <p:spPr/>
        <p:txBody>
          <a:bodyPr/>
          <a:lstStyle/>
          <a:p>
            <a:r>
              <a:rPr lang="en-GB"/>
              <a:t>S. Goldfarb, Puebla, Mexico, 24 November 2022</a:t>
            </a:r>
          </a:p>
        </p:txBody>
      </p:sp>
      <p:sp>
        <p:nvSpPr>
          <p:cNvPr id="6" name="Slide Number Placeholder 5">
            <a:extLst>
              <a:ext uri="{FF2B5EF4-FFF2-40B4-BE49-F238E27FC236}">
                <a16:creationId xmlns:a16="http://schemas.microsoft.com/office/drawing/2014/main" id="{03663909-3EBF-AE44-A6F6-F30B7910A8CF}"/>
              </a:ext>
            </a:extLst>
          </p:cNvPr>
          <p:cNvSpPr>
            <a:spLocks noGrp="1"/>
          </p:cNvSpPr>
          <p:nvPr>
            <p:ph type="sldNum" sz="quarter" idx="12"/>
          </p:nvPr>
        </p:nvSpPr>
        <p:spPr/>
        <p:txBody>
          <a:bodyPr/>
          <a:lstStyle/>
          <a:p>
            <a:fld id="{8DE9D450-AD3B-A24D-8A95-F027C5FCDEC4}" type="slidenum">
              <a:rPr lang="en-GB" smtClean="0"/>
              <a:pPr/>
              <a:t>17</a:t>
            </a:fld>
            <a:r>
              <a:rPr lang="en-GB"/>
              <a:t> </a:t>
            </a:r>
            <a:endParaRPr lang="en-GB" dirty="0"/>
          </a:p>
        </p:txBody>
      </p:sp>
      <p:pic>
        <p:nvPicPr>
          <p:cNvPr id="11" name="Picture 10" descr="A group of people in a meeting&#10;&#10;Description automatically generated with medium confidence">
            <a:extLst>
              <a:ext uri="{FF2B5EF4-FFF2-40B4-BE49-F238E27FC236}">
                <a16:creationId xmlns:a16="http://schemas.microsoft.com/office/drawing/2014/main" id="{D6DC1967-E3B9-AF1D-1BFA-7D6C4D077415}"/>
              </a:ext>
            </a:extLst>
          </p:cNvPr>
          <p:cNvPicPr>
            <a:picLocks noChangeAspect="1"/>
          </p:cNvPicPr>
          <p:nvPr/>
        </p:nvPicPr>
        <p:blipFill>
          <a:blip r:embed="rId3"/>
          <a:stretch>
            <a:fillRect/>
          </a:stretch>
        </p:blipFill>
        <p:spPr>
          <a:xfrm>
            <a:off x="4452777" y="2571750"/>
            <a:ext cx="2378328" cy="1783746"/>
          </a:xfrm>
          <a:prstGeom prst="rect">
            <a:avLst/>
          </a:prstGeom>
        </p:spPr>
      </p:pic>
      <p:pic>
        <p:nvPicPr>
          <p:cNvPr id="17" name="Picture 16">
            <a:extLst>
              <a:ext uri="{FF2B5EF4-FFF2-40B4-BE49-F238E27FC236}">
                <a16:creationId xmlns:a16="http://schemas.microsoft.com/office/drawing/2014/main" id="{F024EC41-A550-13FC-42DD-467EFF678596}"/>
              </a:ext>
            </a:extLst>
          </p:cNvPr>
          <p:cNvPicPr>
            <a:picLocks noChangeAspect="1"/>
          </p:cNvPicPr>
          <p:nvPr/>
        </p:nvPicPr>
        <p:blipFill>
          <a:blip r:embed="rId4"/>
          <a:stretch>
            <a:fillRect/>
          </a:stretch>
        </p:blipFill>
        <p:spPr>
          <a:xfrm>
            <a:off x="6703227" y="2812092"/>
            <a:ext cx="2207547" cy="1655660"/>
          </a:xfrm>
          <a:prstGeom prst="rect">
            <a:avLst/>
          </a:prstGeom>
        </p:spPr>
      </p:pic>
      <p:sp>
        <p:nvSpPr>
          <p:cNvPr id="9" name="TextBox 8">
            <a:extLst>
              <a:ext uri="{FF2B5EF4-FFF2-40B4-BE49-F238E27FC236}">
                <a16:creationId xmlns:a16="http://schemas.microsoft.com/office/drawing/2014/main" id="{DF9F4DC2-3316-B442-BB9E-7DE1E8AB1057}"/>
              </a:ext>
            </a:extLst>
          </p:cNvPr>
          <p:cNvSpPr txBox="1"/>
          <p:nvPr/>
        </p:nvSpPr>
        <p:spPr>
          <a:xfrm rot="19851436">
            <a:off x="6881128" y="2324741"/>
            <a:ext cx="2044149" cy="276999"/>
          </a:xfrm>
          <a:prstGeom prst="rect">
            <a:avLst/>
          </a:prstGeom>
          <a:solidFill>
            <a:schemeClr val="bg1">
              <a:lumMod val="85000"/>
            </a:schemeClr>
          </a:solidFill>
          <a:ln>
            <a:solidFill>
              <a:schemeClr val="tx1"/>
            </a:solidFill>
          </a:ln>
        </p:spPr>
        <p:txBody>
          <a:bodyPr wrap="none" rtlCol="0">
            <a:spAutoFit/>
          </a:bodyPr>
          <a:lstStyle/>
          <a:p>
            <a:r>
              <a:rPr lang="en-GB" sz="1200" dirty="0"/>
              <a:t>Intensive 2.5-Day Meetings</a:t>
            </a:r>
          </a:p>
        </p:txBody>
      </p:sp>
    </p:spTree>
    <p:extLst>
      <p:ext uri="{BB962C8B-B14F-4D97-AF65-F5344CB8AC3E}">
        <p14:creationId xmlns:p14="http://schemas.microsoft.com/office/powerpoint/2010/main" val="20306530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F118F-D27E-C940-A3F1-65E60FCAD090}"/>
              </a:ext>
            </a:extLst>
          </p:cNvPr>
          <p:cNvSpPr>
            <a:spLocks noGrp="1"/>
          </p:cNvSpPr>
          <p:nvPr>
            <p:ph type="title"/>
          </p:nvPr>
        </p:nvSpPr>
        <p:spPr/>
        <p:txBody>
          <a:bodyPr/>
          <a:lstStyle/>
          <a:p>
            <a:r>
              <a:rPr lang="en-GB" dirty="0"/>
              <a:t>Sharing Ideas &amp; Best Practices</a:t>
            </a:r>
          </a:p>
        </p:txBody>
      </p:sp>
      <p:sp>
        <p:nvSpPr>
          <p:cNvPr id="4" name="Date Placeholder 3">
            <a:extLst>
              <a:ext uri="{FF2B5EF4-FFF2-40B4-BE49-F238E27FC236}">
                <a16:creationId xmlns:a16="http://schemas.microsoft.com/office/drawing/2014/main" id="{45B15D51-546F-6248-B90E-5EA5FE2B88E4}"/>
              </a:ext>
            </a:extLst>
          </p:cNvPr>
          <p:cNvSpPr>
            <a:spLocks noGrp="1"/>
          </p:cNvSpPr>
          <p:nvPr>
            <p:ph type="dt" sz="half" idx="10"/>
          </p:nvPr>
        </p:nvSpPr>
        <p:spPr/>
        <p:txBody>
          <a:bodyPr/>
          <a:lstStyle/>
          <a:p>
            <a:r>
              <a:rPr lang="de-CH"/>
              <a:t>The International Particle Physics Outreach Group</a:t>
            </a:r>
            <a:endParaRPr lang="en-GB"/>
          </a:p>
        </p:txBody>
      </p:sp>
      <p:sp>
        <p:nvSpPr>
          <p:cNvPr id="5" name="Footer Placeholder 4">
            <a:extLst>
              <a:ext uri="{FF2B5EF4-FFF2-40B4-BE49-F238E27FC236}">
                <a16:creationId xmlns:a16="http://schemas.microsoft.com/office/drawing/2014/main" id="{EA35F348-5DB9-D84F-9E62-704A95328E96}"/>
              </a:ext>
            </a:extLst>
          </p:cNvPr>
          <p:cNvSpPr>
            <a:spLocks noGrp="1"/>
          </p:cNvSpPr>
          <p:nvPr>
            <p:ph type="ftr" sz="quarter" idx="11"/>
          </p:nvPr>
        </p:nvSpPr>
        <p:spPr/>
        <p:txBody>
          <a:bodyPr/>
          <a:lstStyle/>
          <a:p>
            <a:r>
              <a:rPr lang="en-GB"/>
              <a:t>S. Goldfarb, Puebla, Mexico, 24 November 2022</a:t>
            </a:r>
          </a:p>
        </p:txBody>
      </p:sp>
      <p:sp>
        <p:nvSpPr>
          <p:cNvPr id="6" name="Slide Number Placeholder 5">
            <a:extLst>
              <a:ext uri="{FF2B5EF4-FFF2-40B4-BE49-F238E27FC236}">
                <a16:creationId xmlns:a16="http://schemas.microsoft.com/office/drawing/2014/main" id="{03663909-3EBF-AE44-A6F6-F30B7910A8CF}"/>
              </a:ext>
            </a:extLst>
          </p:cNvPr>
          <p:cNvSpPr>
            <a:spLocks noGrp="1"/>
          </p:cNvSpPr>
          <p:nvPr>
            <p:ph type="sldNum" sz="quarter" idx="12"/>
          </p:nvPr>
        </p:nvSpPr>
        <p:spPr/>
        <p:txBody>
          <a:bodyPr/>
          <a:lstStyle/>
          <a:p>
            <a:fld id="{8DE9D450-AD3B-A24D-8A95-F027C5FCDEC4}" type="slidenum">
              <a:rPr lang="en-GB" smtClean="0"/>
              <a:pPr/>
              <a:t>18</a:t>
            </a:fld>
            <a:r>
              <a:rPr lang="en-GB"/>
              <a:t> </a:t>
            </a:r>
            <a:endParaRPr lang="en-GB" dirty="0"/>
          </a:p>
        </p:txBody>
      </p:sp>
      <p:pic>
        <p:nvPicPr>
          <p:cNvPr id="13" name="Picture 12" descr="Graphical user interface, application&#10;&#10;Description automatically generated">
            <a:extLst>
              <a:ext uri="{FF2B5EF4-FFF2-40B4-BE49-F238E27FC236}">
                <a16:creationId xmlns:a16="http://schemas.microsoft.com/office/drawing/2014/main" id="{2DB544F5-A0C1-0F31-8476-FB91F35CDBF7}"/>
              </a:ext>
            </a:extLst>
          </p:cNvPr>
          <p:cNvPicPr>
            <a:picLocks noChangeAspect="1"/>
          </p:cNvPicPr>
          <p:nvPr/>
        </p:nvPicPr>
        <p:blipFill>
          <a:blip r:embed="rId2"/>
          <a:stretch>
            <a:fillRect/>
          </a:stretch>
        </p:blipFill>
        <p:spPr>
          <a:xfrm>
            <a:off x="873609" y="1005161"/>
            <a:ext cx="3549916" cy="3452049"/>
          </a:xfrm>
          <a:prstGeom prst="rect">
            <a:avLst/>
          </a:prstGeom>
          <a:ln>
            <a:solidFill>
              <a:schemeClr val="tx1"/>
            </a:solidFill>
          </a:ln>
          <a:effectLst>
            <a:outerShdw blurRad="50800" dist="38100" dir="2700000" algn="tl" rotWithShape="0">
              <a:prstClr val="black">
                <a:alpha val="40000"/>
              </a:prstClr>
            </a:outerShdw>
          </a:effectLst>
        </p:spPr>
      </p:pic>
      <p:pic>
        <p:nvPicPr>
          <p:cNvPr id="15" name="Picture 14" descr="Graphical user interface, text, application&#10;&#10;Description automatically generated">
            <a:extLst>
              <a:ext uri="{FF2B5EF4-FFF2-40B4-BE49-F238E27FC236}">
                <a16:creationId xmlns:a16="http://schemas.microsoft.com/office/drawing/2014/main" id="{6AECB6DB-741D-D569-FDF9-237BE921B037}"/>
              </a:ext>
            </a:extLst>
          </p:cNvPr>
          <p:cNvPicPr>
            <a:picLocks noChangeAspect="1"/>
          </p:cNvPicPr>
          <p:nvPr/>
        </p:nvPicPr>
        <p:blipFill>
          <a:blip r:embed="rId3"/>
          <a:stretch>
            <a:fillRect/>
          </a:stretch>
        </p:blipFill>
        <p:spPr>
          <a:xfrm>
            <a:off x="4720477" y="1003276"/>
            <a:ext cx="3460733" cy="3452049"/>
          </a:xfrm>
          <a:prstGeom prst="rect">
            <a:avLst/>
          </a:prstGeom>
          <a:ln>
            <a:solidFill>
              <a:schemeClr val="tx1"/>
            </a:solidFill>
          </a:ln>
          <a:effectLst>
            <a:outerShdw blurRad="50800" dist="38100" dir="2700000" algn="tl" rotWithShape="0">
              <a:prstClr val="black">
                <a:alpha val="40000"/>
              </a:prstClr>
            </a:outerShdw>
          </a:effectLst>
        </p:spPr>
      </p:pic>
      <p:sp>
        <p:nvSpPr>
          <p:cNvPr id="35" name="TextBox 34">
            <a:extLst>
              <a:ext uri="{FF2B5EF4-FFF2-40B4-BE49-F238E27FC236}">
                <a16:creationId xmlns:a16="http://schemas.microsoft.com/office/drawing/2014/main" id="{C77AC0F2-3142-A6D9-DCD1-A5CC4AE95663}"/>
              </a:ext>
            </a:extLst>
          </p:cNvPr>
          <p:cNvSpPr txBox="1"/>
          <p:nvPr/>
        </p:nvSpPr>
        <p:spPr>
          <a:xfrm rot="19851436">
            <a:off x="3989150" y="2279021"/>
            <a:ext cx="1165704" cy="276999"/>
          </a:xfrm>
          <a:prstGeom prst="rect">
            <a:avLst/>
          </a:prstGeom>
          <a:solidFill>
            <a:schemeClr val="bg1">
              <a:lumMod val="85000"/>
            </a:schemeClr>
          </a:solidFill>
          <a:ln>
            <a:solidFill>
              <a:schemeClr val="tx1"/>
            </a:solidFill>
          </a:ln>
        </p:spPr>
        <p:txBody>
          <a:bodyPr wrap="none" rtlCol="0">
            <a:spAutoFit/>
          </a:bodyPr>
          <a:lstStyle/>
          <a:p>
            <a:r>
              <a:rPr lang="en-GB" sz="1200" dirty="0"/>
              <a:t>One afternoon</a:t>
            </a:r>
          </a:p>
        </p:txBody>
      </p:sp>
    </p:spTree>
    <p:extLst>
      <p:ext uri="{BB962C8B-B14F-4D97-AF65-F5344CB8AC3E}">
        <p14:creationId xmlns:p14="http://schemas.microsoft.com/office/powerpoint/2010/main" val="19393277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F118F-D27E-C940-A3F1-65E60FCAD090}"/>
              </a:ext>
            </a:extLst>
          </p:cNvPr>
          <p:cNvSpPr>
            <a:spLocks noGrp="1"/>
          </p:cNvSpPr>
          <p:nvPr>
            <p:ph type="title"/>
          </p:nvPr>
        </p:nvSpPr>
        <p:spPr/>
        <p:txBody>
          <a:bodyPr/>
          <a:lstStyle/>
          <a:p>
            <a:r>
              <a:rPr lang="en-GB" dirty="0"/>
              <a:t>Sharing Ideas &amp; Best Practices</a:t>
            </a:r>
          </a:p>
        </p:txBody>
      </p:sp>
      <p:sp>
        <p:nvSpPr>
          <p:cNvPr id="4" name="Date Placeholder 3">
            <a:extLst>
              <a:ext uri="{FF2B5EF4-FFF2-40B4-BE49-F238E27FC236}">
                <a16:creationId xmlns:a16="http://schemas.microsoft.com/office/drawing/2014/main" id="{45B15D51-546F-6248-B90E-5EA5FE2B88E4}"/>
              </a:ext>
            </a:extLst>
          </p:cNvPr>
          <p:cNvSpPr>
            <a:spLocks noGrp="1"/>
          </p:cNvSpPr>
          <p:nvPr>
            <p:ph type="dt" sz="half" idx="10"/>
          </p:nvPr>
        </p:nvSpPr>
        <p:spPr/>
        <p:txBody>
          <a:bodyPr/>
          <a:lstStyle/>
          <a:p>
            <a:r>
              <a:rPr lang="de-CH"/>
              <a:t>The International Particle Physics Outreach Group</a:t>
            </a:r>
            <a:endParaRPr lang="en-GB"/>
          </a:p>
        </p:txBody>
      </p:sp>
      <p:sp>
        <p:nvSpPr>
          <p:cNvPr id="5" name="Footer Placeholder 4">
            <a:extLst>
              <a:ext uri="{FF2B5EF4-FFF2-40B4-BE49-F238E27FC236}">
                <a16:creationId xmlns:a16="http://schemas.microsoft.com/office/drawing/2014/main" id="{EA35F348-5DB9-D84F-9E62-704A95328E96}"/>
              </a:ext>
            </a:extLst>
          </p:cNvPr>
          <p:cNvSpPr>
            <a:spLocks noGrp="1"/>
          </p:cNvSpPr>
          <p:nvPr>
            <p:ph type="ftr" sz="quarter" idx="11"/>
          </p:nvPr>
        </p:nvSpPr>
        <p:spPr/>
        <p:txBody>
          <a:bodyPr/>
          <a:lstStyle/>
          <a:p>
            <a:r>
              <a:rPr lang="en-GB"/>
              <a:t>S. Goldfarb, Puebla, Mexico, 24 November 2022</a:t>
            </a:r>
          </a:p>
        </p:txBody>
      </p:sp>
      <p:sp>
        <p:nvSpPr>
          <p:cNvPr id="6" name="Slide Number Placeholder 5">
            <a:extLst>
              <a:ext uri="{FF2B5EF4-FFF2-40B4-BE49-F238E27FC236}">
                <a16:creationId xmlns:a16="http://schemas.microsoft.com/office/drawing/2014/main" id="{03663909-3EBF-AE44-A6F6-F30B7910A8CF}"/>
              </a:ext>
            </a:extLst>
          </p:cNvPr>
          <p:cNvSpPr>
            <a:spLocks noGrp="1"/>
          </p:cNvSpPr>
          <p:nvPr>
            <p:ph type="sldNum" sz="quarter" idx="12"/>
          </p:nvPr>
        </p:nvSpPr>
        <p:spPr/>
        <p:txBody>
          <a:bodyPr/>
          <a:lstStyle/>
          <a:p>
            <a:fld id="{8DE9D450-AD3B-A24D-8A95-F027C5FCDEC4}" type="slidenum">
              <a:rPr lang="en-GB" smtClean="0"/>
              <a:pPr/>
              <a:t>19</a:t>
            </a:fld>
            <a:r>
              <a:rPr lang="en-GB"/>
              <a:t> </a:t>
            </a:r>
            <a:endParaRPr lang="en-GB" dirty="0"/>
          </a:p>
        </p:txBody>
      </p:sp>
      <p:pic>
        <p:nvPicPr>
          <p:cNvPr id="18" name="Picture 17" descr="A person standing next to a poster&#10;&#10;Description automatically generated with medium confidence">
            <a:extLst>
              <a:ext uri="{FF2B5EF4-FFF2-40B4-BE49-F238E27FC236}">
                <a16:creationId xmlns:a16="http://schemas.microsoft.com/office/drawing/2014/main" id="{0CE172F9-3C62-6AC7-AC88-73FA9BA5C33E}"/>
              </a:ext>
            </a:extLst>
          </p:cNvPr>
          <p:cNvPicPr>
            <a:picLocks noChangeAspect="1"/>
          </p:cNvPicPr>
          <p:nvPr/>
        </p:nvPicPr>
        <p:blipFill>
          <a:blip r:embed="rId2"/>
          <a:stretch>
            <a:fillRect/>
          </a:stretch>
        </p:blipFill>
        <p:spPr>
          <a:xfrm>
            <a:off x="2329937" y="1105296"/>
            <a:ext cx="2334677" cy="1751008"/>
          </a:xfrm>
          <a:prstGeom prst="rect">
            <a:avLst/>
          </a:prstGeom>
        </p:spPr>
      </p:pic>
      <p:pic>
        <p:nvPicPr>
          <p:cNvPr id="20" name="Picture 19" descr="A picture containing text, person, indoor, person&#10;&#10;Description automatically generated">
            <a:extLst>
              <a:ext uri="{FF2B5EF4-FFF2-40B4-BE49-F238E27FC236}">
                <a16:creationId xmlns:a16="http://schemas.microsoft.com/office/drawing/2014/main" id="{D38D8CB5-0D2F-10A5-20AD-9AFC628D4DDE}"/>
              </a:ext>
            </a:extLst>
          </p:cNvPr>
          <p:cNvPicPr>
            <a:picLocks noChangeAspect="1"/>
          </p:cNvPicPr>
          <p:nvPr/>
        </p:nvPicPr>
        <p:blipFill>
          <a:blip r:embed="rId3"/>
          <a:stretch>
            <a:fillRect/>
          </a:stretch>
        </p:blipFill>
        <p:spPr>
          <a:xfrm>
            <a:off x="173248" y="1048747"/>
            <a:ext cx="2265965" cy="1699474"/>
          </a:xfrm>
          <a:prstGeom prst="rect">
            <a:avLst/>
          </a:prstGeom>
        </p:spPr>
      </p:pic>
      <p:pic>
        <p:nvPicPr>
          <p:cNvPr id="24" name="Picture 23" descr="A person giving a presentation&#10;&#10;Description automatically generated">
            <a:extLst>
              <a:ext uri="{FF2B5EF4-FFF2-40B4-BE49-F238E27FC236}">
                <a16:creationId xmlns:a16="http://schemas.microsoft.com/office/drawing/2014/main" id="{371E6B3C-6B79-961E-7507-7B2FDEB66880}"/>
              </a:ext>
            </a:extLst>
          </p:cNvPr>
          <p:cNvPicPr>
            <a:picLocks noChangeAspect="1"/>
          </p:cNvPicPr>
          <p:nvPr/>
        </p:nvPicPr>
        <p:blipFill rotWithShape="1">
          <a:blip r:embed="rId4"/>
          <a:srcRect t="19187" r="9986"/>
          <a:stretch/>
        </p:blipFill>
        <p:spPr>
          <a:xfrm>
            <a:off x="6605617" y="1000460"/>
            <a:ext cx="2442507" cy="1644621"/>
          </a:xfrm>
          <a:prstGeom prst="rect">
            <a:avLst/>
          </a:prstGeom>
        </p:spPr>
      </p:pic>
      <p:pic>
        <p:nvPicPr>
          <p:cNvPr id="30" name="Picture 29" descr="A person writing on a whiteboard&#10;&#10;Description automatically generated with medium confidence">
            <a:extLst>
              <a:ext uri="{FF2B5EF4-FFF2-40B4-BE49-F238E27FC236}">
                <a16:creationId xmlns:a16="http://schemas.microsoft.com/office/drawing/2014/main" id="{DAD8B68D-A54D-2DA8-55F3-01C46CE24271}"/>
              </a:ext>
            </a:extLst>
          </p:cNvPr>
          <p:cNvPicPr>
            <a:picLocks noChangeAspect="1"/>
          </p:cNvPicPr>
          <p:nvPr/>
        </p:nvPicPr>
        <p:blipFill>
          <a:blip r:embed="rId5"/>
          <a:stretch>
            <a:fillRect/>
          </a:stretch>
        </p:blipFill>
        <p:spPr>
          <a:xfrm>
            <a:off x="266788" y="2570648"/>
            <a:ext cx="2510342" cy="1882756"/>
          </a:xfrm>
          <a:prstGeom prst="rect">
            <a:avLst/>
          </a:prstGeom>
        </p:spPr>
      </p:pic>
      <p:pic>
        <p:nvPicPr>
          <p:cNvPr id="32" name="Picture 31" descr="A person standing in front of a large screen&#10;&#10;Description automatically generated with medium confidence">
            <a:extLst>
              <a:ext uri="{FF2B5EF4-FFF2-40B4-BE49-F238E27FC236}">
                <a16:creationId xmlns:a16="http://schemas.microsoft.com/office/drawing/2014/main" id="{D389137E-79A3-D6E5-D75E-3094E9A5857F}"/>
              </a:ext>
            </a:extLst>
          </p:cNvPr>
          <p:cNvPicPr>
            <a:picLocks noChangeAspect="1"/>
          </p:cNvPicPr>
          <p:nvPr/>
        </p:nvPicPr>
        <p:blipFill>
          <a:blip r:embed="rId6"/>
          <a:stretch>
            <a:fillRect/>
          </a:stretch>
        </p:blipFill>
        <p:spPr>
          <a:xfrm>
            <a:off x="1957091" y="2645081"/>
            <a:ext cx="2334677" cy="1751008"/>
          </a:xfrm>
          <a:prstGeom prst="rect">
            <a:avLst/>
          </a:prstGeom>
        </p:spPr>
      </p:pic>
      <p:pic>
        <p:nvPicPr>
          <p:cNvPr id="34" name="Picture 33" descr="A picture containing text, person, indoor, standing&#10;&#10;Description automatically generated">
            <a:extLst>
              <a:ext uri="{FF2B5EF4-FFF2-40B4-BE49-F238E27FC236}">
                <a16:creationId xmlns:a16="http://schemas.microsoft.com/office/drawing/2014/main" id="{5153FE40-169B-2EC7-782E-59BA77FA6610}"/>
              </a:ext>
            </a:extLst>
          </p:cNvPr>
          <p:cNvPicPr>
            <a:picLocks noChangeAspect="1"/>
          </p:cNvPicPr>
          <p:nvPr/>
        </p:nvPicPr>
        <p:blipFill>
          <a:blip r:embed="rId7"/>
          <a:stretch>
            <a:fillRect/>
          </a:stretch>
        </p:blipFill>
        <p:spPr>
          <a:xfrm>
            <a:off x="4445410" y="922629"/>
            <a:ext cx="2198828" cy="1649121"/>
          </a:xfrm>
          <a:prstGeom prst="rect">
            <a:avLst/>
          </a:prstGeom>
        </p:spPr>
      </p:pic>
      <p:pic>
        <p:nvPicPr>
          <p:cNvPr id="22" name="Picture 21" descr="A person giving a presentation&#10;&#10;Description automatically generated with low confidence">
            <a:extLst>
              <a:ext uri="{FF2B5EF4-FFF2-40B4-BE49-F238E27FC236}">
                <a16:creationId xmlns:a16="http://schemas.microsoft.com/office/drawing/2014/main" id="{F333FDA8-0478-8B3A-4DC3-3DD886E813A7}"/>
              </a:ext>
            </a:extLst>
          </p:cNvPr>
          <p:cNvPicPr>
            <a:picLocks noChangeAspect="1"/>
          </p:cNvPicPr>
          <p:nvPr/>
        </p:nvPicPr>
        <p:blipFill rotWithShape="1">
          <a:blip r:embed="rId8"/>
          <a:srcRect t="10019"/>
          <a:stretch/>
        </p:blipFill>
        <p:spPr>
          <a:xfrm>
            <a:off x="3496398" y="2511028"/>
            <a:ext cx="2807285" cy="1894523"/>
          </a:xfrm>
          <a:prstGeom prst="rect">
            <a:avLst/>
          </a:prstGeom>
        </p:spPr>
      </p:pic>
      <p:pic>
        <p:nvPicPr>
          <p:cNvPr id="26" name="Picture 25" descr="A group of people sitting around a table with food&#10;&#10;Description automatically generated with medium confidence">
            <a:extLst>
              <a:ext uri="{FF2B5EF4-FFF2-40B4-BE49-F238E27FC236}">
                <a16:creationId xmlns:a16="http://schemas.microsoft.com/office/drawing/2014/main" id="{0CC49450-BBA3-9031-43FB-646105CF95AC}"/>
              </a:ext>
            </a:extLst>
          </p:cNvPr>
          <p:cNvPicPr>
            <a:picLocks noChangeAspect="1"/>
          </p:cNvPicPr>
          <p:nvPr/>
        </p:nvPicPr>
        <p:blipFill rotWithShape="1">
          <a:blip r:embed="rId9"/>
          <a:srcRect t="19225"/>
          <a:stretch/>
        </p:blipFill>
        <p:spPr>
          <a:xfrm>
            <a:off x="5873422" y="2567250"/>
            <a:ext cx="3097330" cy="1876414"/>
          </a:xfrm>
          <a:prstGeom prst="rect">
            <a:avLst/>
          </a:prstGeom>
        </p:spPr>
      </p:pic>
    </p:spTree>
    <p:extLst>
      <p:ext uri="{BB962C8B-B14F-4D97-AF65-F5344CB8AC3E}">
        <p14:creationId xmlns:p14="http://schemas.microsoft.com/office/powerpoint/2010/main" val="26851110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CBA732D2-B2A1-D84B-8F42-FEA9812F5DD5}"/>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13" name="Picture 12">
            <a:extLst>
              <a:ext uri="{FF2B5EF4-FFF2-40B4-BE49-F238E27FC236}">
                <a16:creationId xmlns:a16="http://schemas.microsoft.com/office/drawing/2014/main" id="{B1DF5789-4802-1C47-B15B-C018902DF5FD}"/>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598970" y="176055"/>
            <a:ext cx="3934603" cy="2428600"/>
          </a:xfrm>
          <a:prstGeom prst="rect">
            <a:avLst/>
          </a:prstGeom>
        </p:spPr>
      </p:pic>
      <p:pic>
        <p:nvPicPr>
          <p:cNvPr id="9" name="Picture 8">
            <a:extLst>
              <a:ext uri="{FF2B5EF4-FFF2-40B4-BE49-F238E27FC236}">
                <a16:creationId xmlns:a16="http://schemas.microsoft.com/office/drawing/2014/main" id="{70BF978C-5EFB-654F-8B97-181098425F3A}"/>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442435" y="2355272"/>
            <a:ext cx="3566196" cy="2677391"/>
          </a:xfrm>
          <a:prstGeom prst="rect">
            <a:avLst/>
          </a:prstGeom>
        </p:spPr>
      </p:pic>
      <p:pic>
        <p:nvPicPr>
          <p:cNvPr id="17" name="Picture 16">
            <a:extLst>
              <a:ext uri="{FF2B5EF4-FFF2-40B4-BE49-F238E27FC236}">
                <a16:creationId xmlns:a16="http://schemas.microsoft.com/office/drawing/2014/main" id="{85E97AA2-F6AB-EE49-9EEA-E7AF2BC4283F}"/>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134880" y="2355271"/>
            <a:ext cx="4008070" cy="2677391"/>
          </a:xfrm>
          <a:prstGeom prst="rect">
            <a:avLst/>
          </a:prstGeom>
          <a:scene3d>
            <a:camera prst="orthographicFront">
              <a:rot lat="0" lon="10800000" rev="0"/>
            </a:camera>
            <a:lightRig rig="threePt" dir="t"/>
          </a:scene3d>
        </p:spPr>
      </p:pic>
      <p:sp>
        <p:nvSpPr>
          <p:cNvPr id="18" name="Title 1">
            <a:extLst>
              <a:ext uri="{FF2B5EF4-FFF2-40B4-BE49-F238E27FC236}">
                <a16:creationId xmlns:a16="http://schemas.microsoft.com/office/drawing/2014/main" id="{2720AD1C-A357-EF49-99D4-ECE308246893}"/>
              </a:ext>
            </a:extLst>
          </p:cNvPr>
          <p:cNvSpPr txBox="1">
            <a:spLocks/>
          </p:cNvSpPr>
          <p:nvPr/>
        </p:nvSpPr>
        <p:spPr>
          <a:xfrm>
            <a:off x="4271591" y="4169541"/>
            <a:ext cx="1035475" cy="596422"/>
          </a:xfrm>
          <a:prstGeom prst="rect">
            <a:avLst/>
          </a:prstGeom>
          <a:solidFill>
            <a:schemeClr val="tx1">
              <a:alpha val="56000"/>
            </a:schemeClr>
          </a:solidFill>
        </p:spPr>
        <p:txBody>
          <a:bodyPr vert="horz" lIns="91440" tIns="45720" rIns="91440" bIns="45720" rtlCol="0" anchor="ctr">
            <a:no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l"/>
            <a:r>
              <a:rPr lang="en-US" sz="2400" b="1" dirty="0">
                <a:solidFill>
                  <a:schemeClr val="bg1"/>
                </a:solidFill>
                <a:latin typeface="+mn-lt"/>
                <a:ea typeface="Open Sans" charset="0"/>
                <a:cs typeface="Open Sans" charset="0"/>
              </a:rPr>
              <a:t>Why</a:t>
            </a:r>
            <a:r>
              <a:rPr lang="en-US" sz="2400" b="1" dirty="0">
                <a:solidFill>
                  <a:schemeClr val="bg1"/>
                </a:solidFill>
                <a:latin typeface="Avenir Next" panose="020B0503020202020204" pitchFamily="34" charset="0"/>
                <a:ea typeface="Open Sans" charset="0"/>
                <a:cs typeface="Open Sans" charset="0"/>
              </a:rPr>
              <a:t>?</a:t>
            </a:r>
            <a:endParaRPr lang="en-US" sz="2400" dirty="0">
              <a:solidFill>
                <a:schemeClr val="bg1"/>
              </a:solidFill>
              <a:latin typeface="Avenir Next" panose="020B0503020202020204" pitchFamily="34" charset="0"/>
              <a:ea typeface="Open Sans" charset="0"/>
              <a:cs typeface="Open Sans" charset="0"/>
            </a:endParaRPr>
          </a:p>
        </p:txBody>
      </p:sp>
    </p:spTree>
    <p:extLst>
      <p:ext uri="{BB962C8B-B14F-4D97-AF65-F5344CB8AC3E}">
        <p14:creationId xmlns:p14="http://schemas.microsoft.com/office/powerpoint/2010/main" val="1427131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42BED59-ACA1-6147-A6B3-DDFF334DDAF7}"/>
              </a:ext>
            </a:extLst>
          </p:cNvPr>
          <p:cNvPicPr>
            <a:picLocks noChangeAspect="1"/>
          </p:cNvPicPr>
          <p:nvPr/>
        </p:nvPicPr>
        <p:blipFill>
          <a:blip r:embed="rId3"/>
          <a:stretch>
            <a:fillRect/>
          </a:stretch>
        </p:blipFill>
        <p:spPr>
          <a:xfrm>
            <a:off x="317768" y="213291"/>
            <a:ext cx="4264683" cy="4281149"/>
          </a:xfrm>
          <a:prstGeom prst="rect">
            <a:avLst/>
          </a:prstGeom>
          <a:ln>
            <a:solidFill>
              <a:schemeClr val="tx1"/>
            </a:solidFill>
          </a:ln>
          <a:effectLst>
            <a:outerShdw blurRad="50800" dist="38100" dir="2700000" algn="tl" rotWithShape="0">
              <a:prstClr val="black">
                <a:alpha val="40000"/>
              </a:prstClr>
            </a:outerShdw>
          </a:effectLst>
        </p:spPr>
      </p:pic>
      <p:sp>
        <p:nvSpPr>
          <p:cNvPr id="4" name="Date Placeholder 3"/>
          <p:cNvSpPr>
            <a:spLocks noGrp="1"/>
          </p:cNvSpPr>
          <p:nvPr>
            <p:ph type="dt" sz="half" idx="10"/>
          </p:nvPr>
        </p:nvSpPr>
        <p:spPr>
          <a:prstGeom prst="rect">
            <a:avLst/>
          </a:prstGeom>
        </p:spPr>
        <p:txBody>
          <a:bodyPr/>
          <a:lstStyle/>
          <a:p>
            <a:r>
              <a:rPr lang="de-CH"/>
              <a:t>The International Particle Physics Outreach Group</a:t>
            </a:r>
            <a:endParaRPr lang="en-GB"/>
          </a:p>
        </p:txBody>
      </p:sp>
      <p:sp>
        <p:nvSpPr>
          <p:cNvPr id="5" name="Footer Placeholder 4"/>
          <p:cNvSpPr>
            <a:spLocks noGrp="1"/>
          </p:cNvSpPr>
          <p:nvPr>
            <p:ph type="ftr" sz="quarter" idx="11"/>
          </p:nvPr>
        </p:nvSpPr>
        <p:spPr>
          <a:prstGeom prst="rect">
            <a:avLst/>
          </a:prstGeom>
        </p:spPr>
        <p:txBody>
          <a:bodyPr/>
          <a:lstStyle/>
          <a:p>
            <a:r>
              <a:rPr lang="en-GB"/>
              <a:t>S. Goldfarb, Puebla, Mexico, 24 November 2022</a:t>
            </a:r>
          </a:p>
        </p:txBody>
      </p:sp>
      <p:sp>
        <p:nvSpPr>
          <p:cNvPr id="2" name="Slide Number Placeholder 1">
            <a:extLst>
              <a:ext uri="{FF2B5EF4-FFF2-40B4-BE49-F238E27FC236}">
                <a16:creationId xmlns:a16="http://schemas.microsoft.com/office/drawing/2014/main" id="{B51CA817-A6C9-8345-95BD-5A9CCFAB5F21}"/>
              </a:ext>
            </a:extLst>
          </p:cNvPr>
          <p:cNvSpPr>
            <a:spLocks noGrp="1"/>
          </p:cNvSpPr>
          <p:nvPr>
            <p:ph type="sldNum" sz="quarter" idx="12"/>
          </p:nvPr>
        </p:nvSpPr>
        <p:spPr>
          <a:prstGeom prst="rect">
            <a:avLst/>
          </a:prstGeom>
        </p:spPr>
        <p:txBody>
          <a:bodyPr/>
          <a:lstStyle/>
          <a:p>
            <a:fld id="{8DE9D450-AD3B-A24D-8A95-F027C5FCDEC4}" type="slidenum">
              <a:rPr lang="en-GB" smtClean="0"/>
              <a:pPr/>
              <a:t>20</a:t>
            </a:fld>
            <a:endParaRPr lang="en-GB" dirty="0"/>
          </a:p>
        </p:txBody>
      </p:sp>
      <p:pic>
        <p:nvPicPr>
          <p:cNvPr id="8" name="Picture 7">
            <a:extLst>
              <a:ext uri="{FF2B5EF4-FFF2-40B4-BE49-F238E27FC236}">
                <a16:creationId xmlns:a16="http://schemas.microsoft.com/office/drawing/2014/main" id="{0F6F937D-3D4F-584C-9DDD-26A8EC6A48DC}"/>
              </a:ext>
            </a:extLst>
          </p:cNvPr>
          <p:cNvPicPr>
            <a:picLocks noChangeAspect="1"/>
          </p:cNvPicPr>
          <p:nvPr/>
        </p:nvPicPr>
        <p:blipFill>
          <a:blip r:embed="rId4"/>
          <a:stretch>
            <a:fillRect/>
          </a:stretch>
        </p:blipFill>
        <p:spPr>
          <a:xfrm>
            <a:off x="999492" y="233496"/>
            <a:ext cx="4856459" cy="4274428"/>
          </a:xfrm>
          <a:prstGeom prst="rect">
            <a:avLst/>
          </a:prstGeom>
          <a:ln>
            <a:solidFill>
              <a:schemeClr val="tx1"/>
            </a:solidFill>
          </a:ln>
          <a:effectLst>
            <a:outerShdw blurRad="50800" dist="38100" dir="2700000" algn="tl" rotWithShape="0">
              <a:prstClr val="black">
                <a:alpha val="40000"/>
              </a:prstClr>
            </a:outerShdw>
          </a:effectLst>
        </p:spPr>
      </p:pic>
      <p:pic>
        <p:nvPicPr>
          <p:cNvPr id="14" name="Picture 13">
            <a:extLst>
              <a:ext uri="{FF2B5EF4-FFF2-40B4-BE49-F238E27FC236}">
                <a16:creationId xmlns:a16="http://schemas.microsoft.com/office/drawing/2014/main" id="{6391B8DA-F7FD-4D4E-A5BA-B81B27B23B96}"/>
              </a:ext>
            </a:extLst>
          </p:cNvPr>
          <p:cNvPicPr>
            <a:picLocks noChangeAspect="1"/>
          </p:cNvPicPr>
          <p:nvPr/>
        </p:nvPicPr>
        <p:blipFill>
          <a:blip r:embed="rId5"/>
          <a:stretch>
            <a:fillRect/>
          </a:stretch>
        </p:blipFill>
        <p:spPr>
          <a:xfrm>
            <a:off x="1662683" y="213291"/>
            <a:ext cx="4264682" cy="4281149"/>
          </a:xfrm>
          <a:prstGeom prst="rect">
            <a:avLst/>
          </a:prstGeom>
          <a:ln>
            <a:solidFill>
              <a:schemeClr val="tx1"/>
            </a:solidFill>
          </a:ln>
          <a:effectLst>
            <a:outerShdw blurRad="50800" dist="38100" dir="2700000" algn="tl" rotWithShape="0">
              <a:prstClr val="black">
                <a:alpha val="40000"/>
              </a:prstClr>
            </a:outerShdw>
          </a:effectLst>
        </p:spPr>
      </p:pic>
      <p:pic>
        <p:nvPicPr>
          <p:cNvPr id="17" name="Picture 16">
            <a:extLst>
              <a:ext uri="{FF2B5EF4-FFF2-40B4-BE49-F238E27FC236}">
                <a16:creationId xmlns:a16="http://schemas.microsoft.com/office/drawing/2014/main" id="{15C5FCEE-052B-DC4C-8FD6-2D435FB9FE69}"/>
              </a:ext>
            </a:extLst>
          </p:cNvPr>
          <p:cNvPicPr>
            <a:picLocks noChangeAspect="1"/>
          </p:cNvPicPr>
          <p:nvPr/>
        </p:nvPicPr>
        <p:blipFill rotWithShape="1">
          <a:blip r:embed="rId6"/>
          <a:srcRect l="2019" r="2210"/>
          <a:stretch/>
        </p:blipFill>
        <p:spPr>
          <a:xfrm>
            <a:off x="2384786" y="228465"/>
            <a:ext cx="4080566" cy="4277215"/>
          </a:xfrm>
          <a:prstGeom prst="rect">
            <a:avLst/>
          </a:prstGeom>
          <a:ln>
            <a:solidFill>
              <a:schemeClr val="tx1"/>
            </a:solidFill>
          </a:ln>
          <a:effectLst>
            <a:outerShdw blurRad="50800" dist="38100" dir="2700000" algn="tl" rotWithShape="0">
              <a:prstClr val="black">
                <a:alpha val="40000"/>
              </a:prstClr>
            </a:outerShdw>
          </a:effectLst>
        </p:spPr>
      </p:pic>
      <p:pic>
        <p:nvPicPr>
          <p:cNvPr id="12" name="Picture 11" descr="Graphical user interface, website&#10;&#10;Description automatically generated">
            <a:extLst>
              <a:ext uri="{FF2B5EF4-FFF2-40B4-BE49-F238E27FC236}">
                <a16:creationId xmlns:a16="http://schemas.microsoft.com/office/drawing/2014/main" id="{18307B2F-32B0-255F-B279-B9539079DCC9}"/>
              </a:ext>
            </a:extLst>
          </p:cNvPr>
          <p:cNvPicPr>
            <a:picLocks noChangeAspect="1"/>
          </p:cNvPicPr>
          <p:nvPr/>
        </p:nvPicPr>
        <p:blipFill>
          <a:blip r:embed="rId7"/>
          <a:stretch>
            <a:fillRect/>
          </a:stretch>
        </p:blipFill>
        <p:spPr>
          <a:xfrm>
            <a:off x="3131634" y="214915"/>
            <a:ext cx="4425461" cy="4293009"/>
          </a:xfrm>
          <a:prstGeom prst="rect">
            <a:avLst/>
          </a:prstGeom>
          <a:ln>
            <a:solidFill>
              <a:schemeClr val="tx1"/>
            </a:solidFill>
          </a:ln>
          <a:effectLst>
            <a:outerShdw blurRad="50800" dist="38100" dir="2700000" algn="tl" rotWithShape="0">
              <a:prstClr val="black">
                <a:alpha val="40000"/>
              </a:prstClr>
            </a:outerShdw>
          </a:effectLst>
        </p:spPr>
      </p:pic>
      <p:pic>
        <p:nvPicPr>
          <p:cNvPr id="18" name="Picture 17" descr="Graphical user interface, text, application, chat or text message&#10;&#10;Description automatically generated">
            <a:extLst>
              <a:ext uri="{FF2B5EF4-FFF2-40B4-BE49-F238E27FC236}">
                <a16:creationId xmlns:a16="http://schemas.microsoft.com/office/drawing/2014/main" id="{D67FD6B7-74C9-0731-ACC9-0BADDFCFA918}"/>
              </a:ext>
            </a:extLst>
          </p:cNvPr>
          <p:cNvPicPr>
            <a:picLocks noChangeAspect="1"/>
          </p:cNvPicPr>
          <p:nvPr/>
        </p:nvPicPr>
        <p:blipFill>
          <a:blip r:embed="rId8"/>
          <a:stretch>
            <a:fillRect/>
          </a:stretch>
        </p:blipFill>
        <p:spPr>
          <a:xfrm>
            <a:off x="3868191" y="233496"/>
            <a:ext cx="4413235" cy="4281149"/>
          </a:xfrm>
          <a:prstGeom prst="rect">
            <a:avLst/>
          </a:prstGeom>
          <a:ln>
            <a:solidFill>
              <a:schemeClr val="tx1"/>
            </a:solidFill>
          </a:ln>
          <a:effectLst>
            <a:outerShdw blurRad="50800" dist="38100" dir="2700000" algn="tl" rotWithShape="0">
              <a:prstClr val="black">
                <a:alpha val="40000"/>
              </a:prstClr>
            </a:outerShdw>
          </a:effectLst>
        </p:spPr>
      </p:pic>
      <p:pic>
        <p:nvPicPr>
          <p:cNvPr id="7" name="Picture 6" descr="Graphical user interface, website&#10;&#10;Description automatically generated">
            <a:extLst>
              <a:ext uri="{FF2B5EF4-FFF2-40B4-BE49-F238E27FC236}">
                <a16:creationId xmlns:a16="http://schemas.microsoft.com/office/drawing/2014/main" id="{B4D7A3D5-8E9C-A41F-472D-C991259F6116}"/>
              </a:ext>
            </a:extLst>
          </p:cNvPr>
          <p:cNvPicPr>
            <a:picLocks noChangeAspect="1"/>
          </p:cNvPicPr>
          <p:nvPr/>
        </p:nvPicPr>
        <p:blipFill>
          <a:blip r:embed="rId9"/>
          <a:stretch>
            <a:fillRect/>
          </a:stretch>
        </p:blipFill>
        <p:spPr>
          <a:xfrm>
            <a:off x="4780879" y="213291"/>
            <a:ext cx="3956619" cy="4301354"/>
          </a:xfrm>
          <a:prstGeom prst="rect">
            <a:avLst/>
          </a:prstGeom>
          <a:ln>
            <a:solidFill>
              <a:schemeClr val="tx1"/>
            </a:solidFill>
          </a:ln>
          <a:effectLst>
            <a:outerShdw blurRad="50800" dist="38100" dir="2700000" algn="tl" rotWithShape="0">
              <a:prstClr val="black">
                <a:alpha val="40000"/>
              </a:prstClr>
            </a:outerShdw>
          </a:effectLst>
        </p:spPr>
      </p:pic>
      <p:sp>
        <p:nvSpPr>
          <p:cNvPr id="11" name="TextBox 10">
            <a:extLst>
              <a:ext uri="{FF2B5EF4-FFF2-40B4-BE49-F238E27FC236}">
                <a16:creationId xmlns:a16="http://schemas.microsoft.com/office/drawing/2014/main" id="{91F717AF-C6C2-F545-9442-1A1901C3DEF0}"/>
              </a:ext>
            </a:extLst>
          </p:cNvPr>
          <p:cNvSpPr txBox="1"/>
          <p:nvPr/>
        </p:nvSpPr>
        <p:spPr>
          <a:xfrm rot="19960808">
            <a:off x="2351720" y="1610931"/>
            <a:ext cx="2826415" cy="369332"/>
          </a:xfrm>
          <a:prstGeom prst="rect">
            <a:avLst/>
          </a:prstGeom>
          <a:solidFill>
            <a:schemeClr val="bg2"/>
          </a:solidFill>
          <a:ln>
            <a:solidFill>
              <a:schemeClr val="tx1"/>
            </a:solidFill>
          </a:ln>
          <a:effectLst>
            <a:outerShdw blurRad="50800" dist="38100" dir="2700000" algn="tl" rotWithShape="0">
              <a:prstClr val="black">
                <a:alpha val="40000"/>
              </a:prstClr>
            </a:outerShdw>
          </a:effectLst>
        </p:spPr>
        <p:txBody>
          <a:bodyPr wrap="none" rtlCol="0">
            <a:spAutoFit/>
          </a:bodyPr>
          <a:lstStyle/>
          <a:p>
            <a:pPr algn="ctr"/>
            <a:r>
              <a:rPr lang="en-GB" dirty="0">
                <a:solidFill>
                  <a:schemeClr val="tx1">
                    <a:lumMod val="75000"/>
                    <a:lumOff val="25000"/>
                  </a:schemeClr>
                </a:solidFill>
              </a:rPr>
              <a:t>Communication Platforms</a:t>
            </a:r>
          </a:p>
        </p:txBody>
      </p:sp>
      <p:sp>
        <p:nvSpPr>
          <p:cNvPr id="16" name="TextBox 15">
            <a:extLst>
              <a:ext uri="{FF2B5EF4-FFF2-40B4-BE49-F238E27FC236}">
                <a16:creationId xmlns:a16="http://schemas.microsoft.com/office/drawing/2014/main" id="{0C8982FC-96DF-CD44-806C-AE35B758E6FF}"/>
              </a:ext>
            </a:extLst>
          </p:cNvPr>
          <p:cNvSpPr txBox="1"/>
          <p:nvPr/>
        </p:nvSpPr>
        <p:spPr>
          <a:xfrm>
            <a:off x="3140937" y="3145702"/>
            <a:ext cx="2857842" cy="1323439"/>
          </a:xfrm>
          <a:prstGeom prst="rect">
            <a:avLst/>
          </a:prstGeom>
          <a:solidFill>
            <a:schemeClr val="bg1">
              <a:lumMod val="85000"/>
            </a:schemeClr>
          </a:solidFill>
          <a:ln>
            <a:solidFill>
              <a:schemeClr val="tx1"/>
            </a:solidFill>
          </a:ln>
        </p:spPr>
        <p:txBody>
          <a:bodyPr wrap="square" rtlCol="0">
            <a:spAutoFit/>
          </a:bodyPr>
          <a:lstStyle/>
          <a:p>
            <a:r>
              <a:rPr lang="en-GB" sz="1000" dirty="0"/>
              <a:t>International Particle Physics Outreach Group</a:t>
            </a:r>
            <a:endParaRPr lang="en-GB" sz="1000" dirty="0">
              <a:hlinkClick r:id="" action="ppaction://noaction"/>
            </a:endParaRPr>
          </a:p>
          <a:p>
            <a:r>
              <a:rPr lang="en-GB" sz="1000" dirty="0">
                <a:hlinkClick r:id="" action="ppaction://noaction"/>
              </a:rPr>
              <a:t>https://ippog.org</a:t>
            </a:r>
            <a:endParaRPr lang="en-GB" sz="1000" dirty="0"/>
          </a:p>
          <a:p>
            <a:r>
              <a:rPr lang="en-GB" sz="1000" dirty="0">
                <a:hlinkClick r:id="rId10"/>
              </a:rPr>
              <a:t>https://facebook.com/ippog</a:t>
            </a:r>
            <a:endParaRPr lang="en-GB" sz="1000" dirty="0"/>
          </a:p>
          <a:p>
            <a:r>
              <a:rPr lang="en-GB" sz="1000" dirty="0">
                <a:hlinkClick r:id="rId11"/>
              </a:rPr>
              <a:t>https://facebook.com/groups/friends.ippog</a:t>
            </a:r>
            <a:endParaRPr lang="en-GB" sz="1000" dirty="0"/>
          </a:p>
          <a:p>
            <a:r>
              <a:rPr lang="en-GB" sz="1000" dirty="0">
                <a:hlinkClick r:id="rId12"/>
              </a:rPr>
              <a:t>https://twitter.com/ippogOrg</a:t>
            </a:r>
            <a:endParaRPr lang="en-GB" sz="1000" dirty="0"/>
          </a:p>
          <a:p>
            <a:r>
              <a:rPr lang="en-US" sz="1000" dirty="0">
                <a:hlinkClick r:id="rId13"/>
              </a:rPr>
              <a:t>https://instagram.com/ippogOrg</a:t>
            </a:r>
            <a:endParaRPr lang="en-US" sz="1000" dirty="0"/>
          </a:p>
          <a:p>
            <a:r>
              <a:rPr lang="en-US" sz="1000" dirty="0">
                <a:hlinkClick r:id="rId14"/>
              </a:rPr>
              <a:t>https://tiktok.com/@ippogOrg</a:t>
            </a:r>
            <a:endParaRPr lang="en-US" sz="1000" dirty="0"/>
          </a:p>
          <a:p>
            <a:r>
              <a:rPr lang="en-US" sz="1000" dirty="0">
                <a:hlinkClick r:id="rId15"/>
              </a:rPr>
              <a:t>https://linkedin.com/company/ippog</a:t>
            </a:r>
            <a:endParaRPr lang="en-US" sz="1000" dirty="0"/>
          </a:p>
        </p:txBody>
      </p:sp>
    </p:spTree>
    <p:extLst>
      <p:ext uri="{BB962C8B-B14F-4D97-AF65-F5344CB8AC3E}">
        <p14:creationId xmlns:p14="http://schemas.microsoft.com/office/powerpoint/2010/main" val="19462499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EFB06D2-68F2-E346-8055-6E3BDFBBEF83}"/>
              </a:ext>
            </a:extLst>
          </p:cNvPr>
          <p:cNvSpPr>
            <a:spLocks noGrp="1"/>
          </p:cNvSpPr>
          <p:nvPr>
            <p:ph type="title"/>
          </p:nvPr>
        </p:nvSpPr>
        <p:spPr/>
        <p:txBody>
          <a:bodyPr>
            <a:noAutofit/>
          </a:bodyPr>
          <a:lstStyle/>
          <a:p>
            <a:r>
              <a:rPr lang="en-GB" sz="2400" dirty="0"/>
              <a:t>International Particle Physics Masterclasses</a:t>
            </a:r>
          </a:p>
        </p:txBody>
      </p:sp>
      <p:sp>
        <p:nvSpPr>
          <p:cNvPr id="3" name="Date Placeholder 2">
            <a:extLst>
              <a:ext uri="{FF2B5EF4-FFF2-40B4-BE49-F238E27FC236}">
                <a16:creationId xmlns:a16="http://schemas.microsoft.com/office/drawing/2014/main" id="{BB44C8E5-AD26-7340-A532-230358B78779}"/>
              </a:ext>
            </a:extLst>
          </p:cNvPr>
          <p:cNvSpPr>
            <a:spLocks noGrp="1"/>
          </p:cNvSpPr>
          <p:nvPr>
            <p:ph type="dt" sz="half" idx="10"/>
          </p:nvPr>
        </p:nvSpPr>
        <p:spPr/>
        <p:txBody>
          <a:bodyPr/>
          <a:lstStyle/>
          <a:p>
            <a:r>
              <a:rPr lang="de-CH"/>
              <a:t>The International Particle Physics Outreach Group</a:t>
            </a:r>
            <a:endParaRPr lang="en-GB"/>
          </a:p>
        </p:txBody>
      </p:sp>
      <p:sp>
        <p:nvSpPr>
          <p:cNvPr id="4" name="Footer Placeholder 3">
            <a:extLst>
              <a:ext uri="{FF2B5EF4-FFF2-40B4-BE49-F238E27FC236}">
                <a16:creationId xmlns:a16="http://schemas.microsoft.com/office/drawing/2014/main" id="{5706DAC0-ED0B-8843-9E60-F7424902CFD1}"/>
              </a:ext>
            </a:extLst>
          </p:cNvPr>
          <p:cNvSpPr>
            <a:spLocks noGrp="1"/>
          </p:cNvSpPr>
          <p:nvPr>
            <p:ph type="ftr" sz="quarter" idx="11"/>
          </p:nvPr>
        </p:nvSpPr>
        <p:spPr/>
        <p:txBody>
          <a:bodyPr/>
          <a:lstStyle/>
          <a:p>
            <a:r>
              <a:rPr lang="en-GB"/>
              <a:t>S. Goldfarb, Puebla, Mexico, 24 November 2022</a:t>
            </a:r>
          </a:p>
        </p:txBody>
      </p:sp>
      <p:sp>
        <p:nvSpPr>
          <p:cNvPr id="16" name="Content Placeholder 15">
            <a:extLst>
              <a:ext uri="{FF2B5EF4-FFF2-40B4-BE49-F238E27FC236}">
                <a16:creationId xmlns:a16="http://schemas.microsoft.com/office/drawing/2014/main" id="{88C839FB-2A29-0945-96B4-CF2A9255544A}"/>
              </a:ext>
            </a:extLst>
          </p:cNvPr>
          <p:cNvSpPr>
            <a:spLocks noGrp="1"/>
          </p:cNvSpPr>
          <p:nvPr>
            <p:ph idx="1"/>
          </p:nvPr>
        </p:nvSpPr>
        <p:spPr>
          <a:xfrm>
            <a:off x="355975" y="932064"/>
            <a:ext cx="5652865" cy="3525366"/>
          </a:xfrm>
        </p:spPr>
        <p:txBody>
          <a:bodyPr>
            <a:normAutofit/>
          </a:bodyPr>
          <a:lstStyle/>
          <a:p>
            <a:r>
              <a:rPr lang="en-GB" dirty="0"/>
              <a:t>The Flagship of IPPOG</a:t>
            </a:r>
          </a:p>
          <a:p>
            <a:pPr lvl="1"/>
            <a:r>
              <a:rPr lang="en-GB" dirty="0"/>
              <a:t>Students become “Researchers for a Day”</a:t>
            </a:r>
          </a:p>
          <a:p>
            <a:pPr lvl="1"/>
            <a:r>
              <a:rPr lang="en-GB" dirty="0"/>
              <a:t>Invited to research institute or university</a:t>
            </a:r>
          </a:p>
          <a:p>
            <a:pPr lvl="1"/>
            <a:r>
              <a:rPr lang="en-GB" dirty="0"/>
              <a:t>Use analysis tools to examine real data</a:t>
            </a:r>
          </a:p>
          <a:p>
            <a:pPr lvl="1"/>
            <a:r>
              <a:rPr lang="en-GB" dirty="0"/>
              <a:t>Worldwide videoconference w/other students</a:t>
            </a:r>
          </a:p>
          <a:p>
            <a:r>
              <a:rPr lang="en-GB" dirty="0"/>
              <a:t>2019</a:t>
            </a:r>
          </a:p>
          <a:p>
            <a:pPr lvl="1"/>
            <a:r>
              <a:rPr lang="en-GB" dirty="0"/>
              <a:t>60 countries, 220 labs, </a:t>
            </a:r>
            <a:r>
              <a:rPr lang="en-GB" b="1" dirty="0"/>
              <a:t>14,000 students</a:t>
            </a:r>
          </a:p>
          <a:p>
            <a:r>
              <a:rPr lang="en-GB" dirty="0">
                <a:latin typeface="Helvetica" pitchFamily="2" charset="0"/>
              </a:rPr>
              <a:t>2022 (24 Feb - 9 Apr)</a:t>
            </a:r>
          </a:p>
          <a:p>
            <a:pPr lvl="1"/>
            <a:r>
              <a:rPr lang="en-GB" dirty="0">
                <a:latin typeface="Helvetica" pitchFamily="2" charset="0"/>
              </a:rPr>
              <a:t>11 Feb (UN Day for Women &amp; Girls in Science)</a:t>
            </a:r>
          </a:p>
          <a:p>
            <a:pPr lvl="1"/>
            <a:r>
              <a:rPr lang="en-GB" dirty="0">
                <a:latin typeface="Helvetica" pitchFamily="2" charset="0"/>
              </a:rPr>
              <a:t>CERN: 191 (94 ATLAS, 51 CMS, 22 </a:t>
            </a:r>
            <a:r>
              <a:rPr lang="en-GB" dirty="0" err="1">
                <a:latin typeface="Helvetica" pitchFamily="2" charset="0"/>
              </a:rPr>
              <a:t>LHCb</a:t>
            </a:r>
            <a:r>
              <a:rPr lang="en-GB" dirty="0">
                <a:latin typeface="Helvetica" pitchFamily="2" charset="0"/>
              </a:rPr>
              <a:t>, 24 ALICE)</a:t>
            </a:r>
          </a:p>
          <a:p>
            <a:pPr lvl="1"/>
            <a:r>
              <a:rPr lang="en-GB" dirty="0">
                <a:latin typeface="Helvetica" pitchFamily="2" charset="0"/>
              </a:rPr>
              <a:t>FNAL: 32 (22 CMS, 10 ATLAS, 9 MINER𝜐A)</a:t>
            </a:r>
          </a:p>
          <a:p>
            <a:pPr lvl="1"/>
            <a:r>
              <a:rPr lang="en-GB" dirty="0">
                <a:latin typeface="Helvetica" pitchFamily="2" charset="0"/>
              </a:rPr>
              <a:t>KEK: 11 (11 Belle II)</a:t>
            </a:r>
          </a:p>
          <a:p>
            <a:pPr lvl="1"/>
            <a:r>
              <a:rPr lang="en-GB" dirty="0">
                <a:latin typeface="Helvetica" pitchFamily="2" charset="0"/>
              </a:rPr>
              <a:t>GSI: 28 (28 Hadron Therapy)</a:t>
            </a:r>
          </a:p>
          <a:p>
            <a:pPr lvl="1"/>
            <a:endParaRPr lang="en-GB" dirty="0">
              <a:latin typeface="Helvetica" pitchFamily="2" charset="0"/>
            </a:endParaRPr>
          </a:p>
          <a:p>
            <a:endParaRPr lang="en-GB" b="1" dirty="0"/>
          </a:p>
        </p:txBody>
      </p:sp>
      <p:pic>
        <p:nvPicPr>
          <p:cNvPr id="19" name="Picture 18">
            <a:extLst>
              <a:ext uri="{FF2B5EF4-FFF2-40B4-BE49-F238E27FC236}">
                <a16:creationId xmlns:a16="http://schemas.microsoft.com/office/drawing/2014/main" id="{CD4FD210-A84C-1C4D-B990-CA20E4C04A78}"/>
              </a:ext>
            </a:extLst>
          </p:cNvPr>
          <p:cNvPicPr>
            <a:picLocks noChangeAspect="1"/>
          </p:cNvPicPr>
          <p:nvPr/>
        </p:nvPicPr>
        <p:blipFill>
          <a:blip r:embed="rId3"/>
          <a:stretch>
            <a:fillRect/>
          </a:stretch>
        </p:blipFill>
        <p:spPr>
          <a:xfrm>
            <a:off x="5071620" y="1092766"/>
            <a:ext cx="1753831" cy="1315073"/>
          </a:xfrm>
          <a:prstGeom prst="rect">
            <a:avLst/>
          </a:prstGeom>
          <a:ln>
            <a:solidFill>
              <a:schemeClr val="tx1"/>
            </a:solidFill>
          </a:ln>
        </p:spPr>
      </p:pic>
      <p:pic>
        <p:nvPicPr>
          <p:cNvPr id="21" name="Picture 20">
            <a:extLst>
              <a:ext uri="{FF2B5EF4-FFF2-40B4-BE49-F238E27FC236}">
                <a16:creationId xmlns:a16="http://schemas.microsoft.com/office/drawing/2014/main" id="{50CA73AD-B9A9-9C40-AFA2-B722E5A11B82}"/>
              </a:ext>
            </a:extLst>
          </p:cNvPr>
          <p:cNvPicPr>
            <a:picLocks noChangeAspect="1"/>
          </p:cNvPicPr>
          <p:nvPr/>
        </p:nvPicPr>
        <p:blipFill>
          <a:blip r:embed="rId4"/>
          <a:stretch>
            <a:fillRect/>
          </a:stretch>
        </p:blipFill>
        <p:spPr>
          <a:xfrm>
            <a:off x="6940647" y="1092766"/>
            <a:ext cx="1973526" cy="1315684"/>
          </a:xfrm>
          <a:prstGeom prst="rect">
            <a:avLst/>
          </a:prstGeom>
          <a:ln>
            <a:solidFill>
              <a:schemeClr val="tx1"/>
            </a:solidFill>
          </a:ln>
        </p:spPr>
      </p:pic>
      <p:sp>
        <p:nvSpPr>
          <p:cNvPr id="2" name="Slide Number Placeholder 1">
            <a:extLst>
              <a:ext uri="{FF2B5EF4-FFF2-40B4-BE49-F238E27FC236}">
                <a16:creationId xmlns:a16="http://schemas.microsoft.com/office/drawing/2014/main" id="{AA4DFE35-7F46-854B-84AB-FCBE986B57D5}"/>
              </a:ext>
            </a:extLst>
          </p:cNvPr>
          <p:cNvSpPr>
            <a:spLocks noGrp="1"/>
          </p:cNvSpPr>
          <p:nvPr>
            <p:ph type="sldNum" sz="quarter" idx="12"/>
          </p:nvPr>
        </p:nvSpPr>
        <p:spPr/>
        <p:txBody>
          <a:bodyPr/>
          <a:lstStyle/>
          <a:p>
            <a:fld id="{8DE9D450-AD3B-A24D-8A95-F027C5FCDEC4}" type="slidenum">
              <a:rPr lang="en-GB" smtClean="0"/>
              <a:pPr/>
              <a:t>21</a:t>
            </a:fld>
            <a:r>
              <a:rPr lang="en-GB"/>
              <a:t> </a:t>
            </a:r>
            <a:endParaRPr lang="en-GB" dirty="0"/>
          </a:p>
        </p:txBody>
      </p:sp>
      <p:pic>
        <p:nvPicPr>
          <p:cNvPr id="7" name="Picture 6" descr="A group of students in a classroom&#10;&#10;Description automatically generated with medium confidence">
            <a:extLst>
              <a:ext uri="{FF2B5EF4-FFF2-40B4-BE49-F238E27FC236}">
                <a16:creationId xmlns:a16="http://schemas.microsoft.com/office/drawing/2014/main" id="{25F04CD7-1184-2773-9685-0E3910259AF3}"/>
              </a:ext>
            </a:extLst>
          </p:cNvPr>
          <p:cNvPicPr>
            <a:picLocks noChangeAspect="1"/>
          </p:cNvPicPr>
          <p:nvPr/>
        </p:nvPicPr>
        <p:blipFill rotWithShape="1">
          <a:blip r:embed="rId5"/>
          <a:srcRect t="24071" b="13673"/>
          <a:stretch/>
        </p:blipFill>
        <p:spPr>
          <a:xfrm>
            <a:off x="6276829" y="2120900"/>
            <a:ext cx="2692625" cy="1257240"/>
          </a:xfrm>
          <a:prstGeom prst="rect">
            <a:avLst/>
          </a:prstGeom>
        </p:spPr>
      </p:pic>
      <p:pic>
        <p:nvPicPr>
          <p:cNvPr id="10" name="Picture 9" descr="Two people sitting at a table with a computer&#10;&#10;Description automatically generated with medium confidence">
            <a:extLst>
              <a:ext uri="{FF2B5EF4-FFF2-40B4-BE49-F238E27FC236}">
                <a16:creationId xmlns:a16="http://schemas.microsoft.com/office/drawing/2014/main" id="{FABF909B-9FEE-6D46-F198-D60DD9DCF115}"/>
              </a:ext>
            </a:extLst>
          </p:cNvPr>
          <p:cNvPicPr>
            <a:picLocks noChangeAspect="1"/>
          </p:cNvPicPr>
          <p:nvPr/>
        </p:nvPicPr>
        <p:blipFill rotWithShape="1">
          <a:blip r:embed="rId6"/>
          <a:srcRect l="9410" b="24798"/>
          <a:stretch/>
        </p:blipFill>
        <p:spPr>
          <a:xfrm>
            <a:off x="5619374" y="3129449"/>
            <a:ext cx="2132966" cy="1327981"/>
          </a:xfrm>
          <a:prstGeom prst="rect">
            <a:avLst/>
          </a:prstGeom>
        </p:spPr>
      </p:pic>
    </p:spTree>
    <p:extLst>
      <p:ext uri="{BB962C8B-B14F-4D97-AF65-F5344CB8AC3E}">
        <p14:creationId xmlns:p14="http://schemas.microsoft.com/office/powerpoint/2010/main" val="19141871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42D4C-E20A-AD4D-A7B9-EB89B34E4C39}"/>
              </a:ext>
            </a:extLst>
          </p:cNvPr>
          <p:cNvSpPr>
            <a:spLocks noGrp="1"/>
          </p:cNvSpPr>
          <p:nvPr>
            <p:ph type="title"/>
          </p:nvPr>
        </p:nvSpPr>
        <p:spPr/>
        <p:txBody>
          <a:bodyPr/>
          <a:lstStyle/>
          <a:p>
            <a:r>
              <a:rPr lang="en-US" dirty="0"/>
              <a:t>Concerning Ukraine</a:t>
            </a:r>
          </a:p>
        </p:txBody>
      </p:sp>
      <p:sp>
        <p:nvSpPr>
          <p:cNvPr id="3" name="Content Placeholder 2">
            <a:extLst>
              <a:ext uri="{FF2B5EF4-FFF2-40B4-BE49-F238E27FC236}">
                <a16:creationId xmlns:a16="http://schemas.microsoft.com/office/drawing/2014/main" id="{F49F24DB-7E2E-DF45-A73A-CC4F247BCA39}"/>
              </a:ext>
            </a:extLst>
          </p:cNvPr>
          <p:cNvSpPr>
            <a:spLocks noGrp="1"/>
          </p:cNvSpPr>
          <p:nvPr>
            <p:ph idx="1"/>
          </p:nvPr>
        </p:nvSpPr>
        <p:spPr>
          <a:xfrm>
            <a:off x="317769" y="969903"/>
            <a:ext cx="8465076" cy="1333030"/>
          </a:xfrm>
        </p:spPr>
        <p:txBody>
          <a:bodyPr>
            <a:normAutofit/>
          </a:bodyPr>
          <a:lstStyle/>
          <a:p>
            <a:r>
              <a:rPr lang="en-GB" dirty="0"/>
              <a:t>Masterclasses</a:t>
            </a:r>
          </a:p>
          <a:p>
            <a:pPr lvl="1"/>
            <a:r>
              <a:rPr lang="en-GB" dirty="0"/>
              <a:t>1</a:t>
            </a:r>
            <a:r>
              <a:rPr lang="en-GB" baseline="30000" dirty="0"/>
              <a:t>st</a:t>
            </a:r>
            <a:r>
              <a:rPr lang="en-GB" dirty="0"/>
              <a:t> Masterclasses held in </a:t>
            </a:r>
            <a:r>
              <a:rPr lang="en-GB" dirty="0" err="1"/>
              <a:t>Kharkiv</a:t>
            </a:r>
            <a:r>
              <a:rPr lang="en-GB" dirty="0"/>
              <a:t>, June 2021</a:t>
            </a:r>
          </a:p>
          <a:p>
            <a:pPr lvl="2"/>
            <a:r>
              <a:rPr lang="en-GB" dirty="0"/>
              <a:t>Leonid </a:t>
            </a:r>
            <a:r>
              <a:rPr lang="en-GB" dirty="0" err="1"/>
              <a:t>Levchuk</a:t>
            </a:r>
            <a:r>
              <a:rPr lang="en-GB" dirty="0"/>
              <a:t>, </a:t>
            </a:r>
            <a:r>
              <a:rPr lang="en-GB" dirty="0" err="1"/>
              <a:t>Sergiy</a:t>
            </a:r>
            <a:r>
              <a:rPr lang="en-GB" dirty="0"/>
              <a:t> </a:t>
            </a:r>
            <a:r>
              <a:rPr lang="en-GB" dirty="0" err="1"/>
              <a:t>Lukyanenko</a:t>
            </a:r>
            <a:r>
              <a:rPr lang="en-GB" dirty="0"/>
              <a:t>, Natalia </a:t>
            </a:r>
            <a:r>
              <a:rPr lang="en-GB" dirty="0" err="1"/>
              <a:t>Mysko-Krutik</a:t>
            </a:r>
            <a:r>
              <a:rPr lang="en-GB" dirty="0"/>
              <a:t>, Maksym </a:t>
            </a:r>
            <a:r>
              <a:rPr lang="en-GB" dirty="0" err="1"/>
              <a:t>Barabashko</a:t>
            </a:r>
            <a:endParaRPr lang="en-GB" dirty="0"/>
          </a:p>
          <a:p>
            <a:pPr lvl="1"/>
            <a:r>
              <a:rPr lang="en-GB" dirty="0"/>
              <a:t>Participation planned for IMC 2022</a:t>
            </a:r>
          </a:p>
          <a:p>
            <a:pPr lvl="2"/>
            <a:r>
              <a:rPr lang="en-GB" dirty="0"/>
              <a:t>Abruptly halted! </a:t>
            </a:r>
            <a:r>
              <a:rPr lang="en-GB" dirty="0">
                <a:sym typeface="Wingdings" pitchFamily="2" charset="2"/>
              </a:rPr>
              <a:t> Decision to postpone Russian and Ukrainian Videoconferences until safe</a:t>
            </a:r>
            <a:endParaRPr lang="en-GB" dirty="0"/>
          </a:p>
        </p:txBody>
      </p:sp>
      <p:sp>
        <p:nvSpPr>
          <p:cNvPr id="4" name="Date Placeholder 3">
            <a:extLst>
              <a:ext uri="{FF2B5EF4-FFF2-40B4-BE49-F238E27FC236}">
                <a16:creationId xmlns:a16="http://schemas.microsoft.com/office/drawing/2014/main" id="{B2152415-4D70-6F40-8445-7E0D4F5FE886}"/>
              </a:ext>
            </a:extLst>
          </p:cNvPr>
          <p:cNvSpPr>
            <a:spLocks noGrp="1"/>
          </p:cNvSpPr>
          <p:nvPr>
            <p:ph type="dt" sz="half" idx="10"/>
          </p:nvPr>
        </p:nvSpPr>
        <p:spPr/>
        <p:txBody>
          <a:bodyPr/>
          <a:lstStyle/>
          <a:p>
            <a:r>
              <a:rPr lang="de-CH"/>
              <a:t>The International Particle Physics Outreach Group</a:t>
            </a:r>
            <a:endParaRPr lang="en-GB"/>
          </a:p>
        </p:txBody>
      </p:sp>
      <p:sp>
        <p:nvSpPr>
          <p:cNvPr id="5" name="Footer Placeholder 4">
            <a:extLst>
              <a:ext uri="{FF2B5EF4-FFF2-40B4-BE49-F238E27FC236}">
                <a16:creationId xmlns:a16="http://schemas.microsoft.com/office/drawing/2014/main" id="{79EC218A-0E74-BC48-9EA0-212E99097355}"/>
              </a:ext>
            </a:extLst>
          </p:cNvPr>
          <p:cNvSpPr>
            <a:spLocks noGrp="1"/>
          </p:cNvSpPr>
          <p:nvPr>
            <p:ph type="ftr" sz="quarter" idx="11"/>
          </p:nvPr>
        </p:nvSpPr>
        <p:spPr/>
        <p:txBody>
          <a:bodyPr/>
          <a:lstStyle/>
          <a:p>
            <a:r>
              <a:rPr lang="en-GB"/>
              <a:t>S. Goldfarb, Puebla, Mexico, 24 November 2022</a:t>
            </a:r>
          </a:p>
        </p:txBody>
      </p:sp>
      <p:sp>
        <p:nvSpPr>
          <p:cNvPr id="7" name="Slide Number Placeholder 6">
            <a:extLst>
              <a:ext uri="{FF2B5EF4-FFF2-40B4-BE49-F238E27FC236}">
                <a16:creationId xmlns:a16="http://schemas.microsoft.com/office/drawing/2014/main" id="{2BDAF59E-E2A0-2E49-9AA5-7279801E50C8}"/>
              </a:ext>
            </a:extLst>
          </p:cNvPr>
          <p:cNvSpPr>
            <a:spLocks noGrp="1"/>
          </p:cNvSpPr>
          <p:nvPr>
            <p:ph type="sldNum" sz="quarter" idx="12"/>
          </p:nvPr>
        </p:nvSpPr>
        <p:spPr/>
        <p:txBody>
          <a:bodyPr/>
          <a:lstStyle/>
          <a:p>
            <a:fld id="{8DE9D450-AD3B-A24D-8A95-F027C5FCDEC4}" type="slidenum">
              <a:rPr lang="en-GB" smtClean="0"/>
              <a:pPr/>
              <a:t>22</a:t>
            </a:fld>
            <a:r>
              <a:rPr lang="en-GB"/>
              <a:t> </a:t>
            </a:r>
            <a:endParaRPr lang="en-GB" dirty="0"/>
          </a:p>
        </p:txBody>
      </p:sp>
      <p:pic>
        <p:nvPicPr>
          <p:cNvPr id="12" name="Picture 2" descr="FTF.jpg">
            <a:extLst>
              <a:ext uri="{FF2B5EF4-FFF2-40B4-BE49-F238E27FC236}">
                <a16:creationId xmlns:a16="http://schemas.microsoft.com/office/drawing/2014/main" id="{C76083BC-5F2A-E844-B29D-48E0E6F03004}"/>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357126" y="2302933"/>
            <a:ext cx="1657937" cy="2216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2" descr="photo_2022-03-19_19-16-08.jpg">
            <a:extLst>
              <a:ext uri="{FF2B5EF4-FFF2-40B4-BE49-F238E27FC236}">
                <a16:creationId xmlns:a16="http://schemas.microsoft.com/office/drawing/2014/main" id="{81859F33-4C6B-C5F1-57C2-F09EA951873D}"/>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2082646" y="2302933"/>
            <a:ext cx="2212838" cy="2216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 descr="photo_2022-03-19_19-11-31.jpg">
            <a:extLst>
              <a:ext uri="{FF2B5EF4-FFF2-40B4-BE49-F238E27FC236}">
                <a16:creationId xmlns:a16="http://schemas.microsoft.com/office/drawing/2014/main" id="{45A0BF89-1C65-3117-EE76-8BFD44422F22}"/>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6613356" y="2302933"/>
            <a:ext cx="2212838" cy="2216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 descr="photo_2022-03-19_19-11-25.jpg">
            <a:extLst>
              <a:ext uri="{FF2B5EF4-FFF2-40B4-BE49-F238E27FC236}">
                <a16:creationId xmlns:a16="http://schemas.microsoft.com/office/drawing/2014/main" id="{DA7B9EAA-CFBC-4441-AC7C-B59F28CDCE05}"/>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4346217" y="2302933"/>
            <a:ext cx="2216406" cy="2216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descr="Shape, rectangle&#10;&#10;Description automatically generated">
            <a:extLst>
              <a:ext uri="{FF2B5EF4-FFF2-40B4-BE49-F238E27FC236}">
                <a16:creationId xmlns:a16="http://schemas.microsoft.com/office/drawing/2014/main" id="{1703FCA6-F86B-A67E-702D-4D398FE00BEE}"/>
              </a:ext>
            </a:extLst>
          </p:cNvPr>
          <p:cNvPicPr>
            <a:picLocks noChangeAspect="1"/>
          </p:cNvPicPr>
          <p:nvPr/>
        </p:nvPicPr>
        <p:blipFill>
          <a:blip r:embed="rId6"/>
          <a:stretch>
            <a:fillRect/>
          </a:stretch>
        </p:blipFill>
        <p:spPr>
          <a:xfrm>
            <a:off x="203199" y="191481"/>
            <a:ext cx="1557867" cy="753402"/>
          </a:xfrm>
          <a:prstGeom prst="rect">
            <a:avLst/>
          </a:prstGeom>
        </p:spPr>
      </p:pic>
    </p:spTree>
    <p:extLst>
      <p:ext uri="{BB962C8B-B14F-4D97-AF65-F5344CB8AC3E}">
        <p14:creationId xmlns:p14="http://schemas.microsoft.com/office/powerpoint/2010/main" val="29307962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699E7BBA-1351-53E0-03FF-879228B4492E}"/>
              </a:ext>
            </a:extLst>
          </p:cNvPr>
          <p:cNvPicPr>
            <a:picLocks noChangeAspect="1"/>
          </p:cNvPicPr>
          <p:nvPr/>
        </p:nvPicPr>
        <p:blipFill rotWithShape="1">
          <a:blip r:embed="rId2"/>
          <a:srcRect t="3389"/>
          <a:stretch/>
        </p:blipFill>
        <p:spPr>
          <a:xfrm>
            <a:off x="6340646" y="898941"/>
            <a:ext cx="2556697" cy="3581864"/>
          </a:xfrm>
          <a:prstGeom prst="rect">
            <a:avLst/>
          </a:prstGeom>
          <a:ln>
            <a:solidFill>
              <a:schemeClr val="tx1"/>
            </a:solidFill>
          </a:ln>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ABA42D4C-E20A-AD4D-A7B9-EB89B34E4C39}"/>
              </a:ext>
            </a:extLst>
          </p:cNvPr>
          <p:cNvSpPr>
            <a:spLocks noGrp="1"/>
          </p:cNvSpPr>
          <p:nvPr>
            <p:ph type="title"/>
          </p:nvPr>
        </p:nvSpPr>
        <p:spPr/>
        <p:txBody>
          <a:bodyPr/>
          <a:lstStyle/>
          <a:p>
            <a:r>
              <a:rPr lang="en-US" dirty="0"/>
              <a:t>Global </a:t>
            </a:r>
            <a:r>
              <a:rPr lang="en-US" dirty="0" err="1"/>
              <a:t>Cosmics</a:t>
            </a:r>
            <a:endParaRPr lang="en-US" dirty="0"/>
          </a:p>
        </p:txBody>
      </p:sp>
      <p:sp>
        <p:nvSpPr>
          <p:cNvPr id="3" name="Content Placeholder 2">
            <a:extLst>
              <a:ext uri="{FF2B5EF4-FFF2-40B4-BE49-F238E27FC236}">
                <a16:creationId xmlns:a16="http://schemas.microsoft.com/office/drawing/2014/main" id="{F49F24DB-7E2E-DF45-A73A-CC4F247BCA39}"/>
              </a:ext>
            </a:extLst>
          </p:cNvPr>
          <p:cNvSpPr>
            <a:spLocks noGrp="1"/>
          </p:cNvSpPr>
          <p:nvPr>
            <p:ph idx="1"/>
          </p:nvPr>
        </p:nvSpPr>
        <p:spPr>
          <a:xfrm>
            <a:off x="317769" y="969903"/>
            <a:ext cx="5900634" cy="3581864"/>
          </a:xfrm>
        </p:spPr>
        <p:txBody>
          <a:bodyPr/>
          <a:lstStyle/>
          <a:p>
            <a:r>
              <a:rPr lang="en-GB" dirty="0"/>
              <a:t>High School Initiatives Exploring Cosmic Rays</a:t>
            </a:r>
          </a:p>
          <a:p>
            <a:pPr marL="257175" lvl="1" indent="0">
              <a:buNone/>
            </a:pPr>
            <a:r>
              <a:rPr lang="en-GB" sz="1200" b="1" dirty="0"/>
              <a:t>Sabine Hemmer (INFN), </a:t>
            </a:r>
            <a:r>
              <a:rPr lang="en-GB" sz="1200" b="1" dirty="0" err="1"/>
              <a:t>Carolin</a:t>
            </a:r>
            <a:r>
              <a:rPr lang="en-GB" sz="1200" b="1" dirty="0"/>
              <a:t> </a:t>
            </a:r>
            <a:r>
              <a:rPr lang="en-GB" sz="1200" b="1" dirty="0" err="1"/>
              <a:t>Schwerdt</a:t>
            </a:r>
            <a:r>
              <a:rPr lang="en-GB" sz="1200" b="1" dirty="0"/>
              <a:t> (DESY)</a:t>
            </a:r>
          </a:p>
          <a:p>
            <a:pPr lvl="1"/>
            <a:r>
              <a:rPr lang="en-GB" dirty="0"/>
              <a:t>International Muon Week (15-19 Mar 2021)</a:t>
            </a:r>
          </a:p>
          <a:p>
            <a:pPr lvl="2"/>
            <a:r>
              <a:rPr lang="en-GB" dirty="0"/>
              <a:t>16 sites / 7 video meetings (organised by </a:t>
            </a:r>
            <a:r>
              <a:rPr lang="en-GB" dirty="0" err="1"/>
              <a:t>QuarkNet</a:t>
            </a:r>
            <a:r>
              <a:rPr lang="en-GB" dirty="0"/>
              <a:t>)</a:t>
            </a:r>
          </a:p>
          <a:p>
            <a:pPr lvl="2"/>
            <a:r>
              <a:rPr lang="en-GB" dirty="0"/>
              <a:t>World-wide project: measure average speed of muons</a:t>
            </a:r>
          </a:p>
          <a:p>
            <a:pPr lvl="1"/>
            <a:r>
              <a:rPr lang="en-GB" dirty="0"/>
              <a:t>International Cosmic Day (22 Nov 2022)</a:t>
            </a:r>
          </a:p>
          <a:p>
            <a:pPr lvl="2"/>
            <a:r>
              <a:rPr lang="en-GB" dirty="0"/>
              <a:t>93 institutions worldwide (organised by DESY)</a:t>
            </a:r>
          </a:p>
        </p:txBody>
      </p:sp>
      <p:sp>
        <p:nvSpPr>
          <p:cNvPr id="4" name="Date Placeholder 3">
            <a:extLst>
              <a:ext uri="{FF2B5EF4-FFF2-40B4-BE49-F238E27FC236}">
                <a16:creationId xmlns:a16="http://schemas.microsoft.com/office/drawing/2014/main" id="{B2152415-4D70-6F40-8445-7E0D4F5FE886}"/>
              </a:ext>
            </a:extLst>
          </p:cNvPr>
          <p:cNvSpPr>
            <a:spLocks noGrp="1"/>
          </p:cNvSpPr>
          <p:nvPr>
            <p:ph type="dt" sz="half" idx="10"/>
          </p:nvPr>
        </p:nvSpPr>
        <p:spPr/>
        <p:txBody>
          <a:bodyPr/>
          <a:lstStyle/>
          <a:p>
            <a:r>
              <a:rPr lang="de-CH"/>
              <a:t>The International Particle Physics Outreach Group</a:t>
            </a:r>
            <a:endParaRPr lang="en-GB"/>
          </a:p>
        </p:txBody>
      </p:sp>
      <p:sp>
        <p:nvSpPr>
          <p:cNvPr id="5" name="Footer Placeholder 4">
            <a:extLst>
              <a:ext uri="{FF2B5EF4-FFF2-40B4-BE49-F238E27FC236}">
                <a16:creationId xmlns:a16="http://schemas.microsoft.com/office/drawing/2014/main" id="{79EC218A-0E74-BC48-9EA0-212E99097355}"/>
              </a:ext>
            </a:extLst>
          </p:cNvPr>
          <p:cNvSpPr>
            <a:spLocks noGrp="1"/>
          </p:cNvSpPr>
          <p:nvPr>
            <p:ph type="ftr" sz="quarter" idx="11"/>
          </p:nvPr>
        </p:nvSpPr>
        <p:spPr/>
        <p:txBody>
          <a:bodyPr/>
          <a:lstStyle/>
          <a:p>
            <a:r>
              <a:rPr lang="en-GB"/>
              <a:t>S. Goldfarb, Puebla, Mexico, 24 November 2022</a:t>
            </a:r>
          </a:p>
        </p:txBody>
      </p:sp>
      <p:pic>
        <p:nvPicPr>
          <p:cNvPr id="10" name="Picture 9">
            <a:extLst>
              <a:ext uri="{FF2B5EF4-FFF2-40B4-BE49-F238E27FC236}">
                <a16:creationId xmlns:a16="http://schemas.microsoft.com/office/drawing/2014/main" id="{BAC04B27-7EF3-394F-B572-B5E2180E9149}"/>
              </a:ext>
            </a:extLst>
          </p:cNvPr>
          <p:cNvPicPr>
            <a:picLocks noChangeAspect="1"/>
          </p:cNvPicPr>
          <p:nvPr/>
        </p:nvPicPr>
        <p:blipFill>
          <a:blip r:embed="rId3"/>
          <a:stretch>
            <a:fillRect/>
          </a:stretch>
        </p:blipFill>
        <p:spPr>
          <a:xfrm>
            <a:off x="233430" y="2880397"/>
            <a:ext cx="1502750" cy="1611382"/>
          </a:xfrm>
          <a:prstGeom prst="rect">
            <a:avLst/>
          </a:prstGeom>
          <a:ln>
            <a:solidFill>
              <a:schemeClr val="tx1"/>
            </a:solidFill>
          </a:ln>
          <a:effectLst>
            <a:outerShdw blurRad="50800" dist="38100" dir="2700000" algn="tl" rotWithShape="0">
              <a:prstClr val="black">
                <a:alpha val="40000"/>
              </a:prstClr>
            </a:outerShdw>
          </a:effectLst>
        </p:spPr>
      </p:pic>
      <p:sp>
        <p:nvSpPr>
          <p:cNvPr id="7" name="Slide Number Placeholder 6">
            <a:extLst>
              <a:ext uri="{FF2B5EF4-FFF2-40B4-BE49-F238E27FC236}">
                <a16:creationId xmlns:a16="http://schemas.microsoft.com/office/drawing/2014/main" id="{2BDAF59E-E2A0-2E49-9AA5-7279801E50C8}"/>
              </a:ext>
            </a:extLst>
          </p:cNvPr>
          <p:cNvSpPr>
            <a:spLocks noGrp="1"/>
          </p:cNvSpPr>
          <p:nvPr>
            <p:ph type="sldNum" sz="quarter" idx="12"/>
          </p:nvPr>
        </p:nvSpPr>
        <p:spPr/>
        <p:txBody>
          <a:bodyPr/>
          <a:lstStyle/>
          <a:p>
            <a:fld id="{8DE9D450-AD3B-A24D-8A95-F027C5FCDEC4}" type="slidenum">
              <a:rPr lang="en-GB" smtClean="0"/>
              <a:pPr/>
              <a:t>23</a:t>
            </a:fld>
            <a:r>
              <a:rPr lang="en-GB"/>
              <a:t> </a:t>
            </a:r>
            <a:endParaRPr lang="en-GB" dirty="0"/>
          </a:p>
        </p:txBody>
      </p:sp>
      <p:pic>
        <p:nvPicPr>
          <p:cNvPr id="15" name="Picture 14" descr="Map&#10;&#10;Description automatically generated">
            <a:extLst>
              <a:ext uri="{FF2B5EF4-FFF2-40B4-BE49-F238E27FC236}">
                <a16:creationId xmlns:a16="http://schemas.microsoft.com/office/drawing/2014/main" id="{56D0B13D-0F1C-B390-9ECD-9FC9DE63AEC2}"/>
              </a:ext>
            </a:extLst>
          </p:cNvPr>
          <p:cNvPicPr>
            <a:picLocks noChangeAspect="1"/>
          </p:cNvPicPr>
          <p:nvPr/>
        </p:nvPicPr>
        <p:blipFill rotWithShape="1">
          <a:blip r:embed="rId4"/>
          <a:srcRect t="10037" b="8409"/>
          <a:stretch/>
        </p:blipFill>
        <p:spPr>
          <a:xfrm>
            <a:off x="1858423" y="2680908"/>
            <a:ext cx="4359980" cy="1810871"/>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7279586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607EB-EDA8-914B-8839-C90CC8E95283}"/>
              </a:ext>
            </a:extLst>
          </p:cNvPr>
          <p:cNvSpPr>
            <a:spLocks noGrp="1"/>
          </p:cNvSpPr>
          <p:nvPr>
            <p:ph type="title"/>
          </p:nvPr>
        </p:nvSpPr>
        <p:spPr/>
        <p:txBody>
          <a:bodyPr/>
          <a:lstStyle/>
          <a:p>
            <a:r>
              <a:rPr lang="en-GB" dirty="0"/>
              <a:t>World-Wide Data Day (W2D2)</a:t>
            </a:r>
          </a:p>
        </p:txBody>
      </p:sp>
      <p:sp>
        <p:nvSpPr>
          <p:cNvPr id="3" name="Content Placeholder 2">
            <a:extLst>
              <a:ext uri="{FF2B5EF4-FFF2-40B4-BE49-F238E27FC236}">
                <a16:creationId xmlns:a16="http://schemas.microsoft.com/office/drawing/2014/main" id="{1FF21912-6D6E-BB40-871D-0F1468350660}"/>
              </a:ext>
            </a:extLst>
          </p:cNvPr>
          <p:cNvSpPr>
            <a:spLocks noGrp="1"/>
          </p:cNvSpPr>
          <p:nvPr>
            <p:ph idx="1"/>
          </p:nvPr>
        </p:nvSpPr>
        <p:spPr/>
        <p:txBody>
          <a:bodyPr/>
          <a:lstStyle/>
          <a:p>
            <a:r>
              <a:rPr lang="en-GB" dirty="0"/>
              <a:t>Oct 2019/2021 (24h)</a:t>
            </a:r>
          </a:p>
          <a:p>
            <a:pPr lvl="1"/>
            <a:r>
              <a:rPr lang="en-GB" sz="1600" dirty="0"/>
              <a:t>Participating groups: 48/43</a:t>
            </a:r>
          </a:p>
          <a:p>
            <a:pPr lvl="1"/>
            <a:r>
              <a:rPr lang="en-GB" sz="1600" dirty="0"/>
              <a:t>Students: 969/590</a:t>
            </a:r>
          </a:p>
          <a:p>
            <a:pPr lvl="1"/>
            <a:r>
              <a:rPr lang="en-GB" sz="1600" dirty="0"/>
              <a:t>Moderators: 8 / </a:t>
            </a:r>
            <a:r>
              <a:rPr lang="en-GB" sz="1600" dirty="0" err="1"/>
              <a:t>Videoconfs</a:t>
            </a:r>
            <a:r>
              <a:rPr lang="en-GB" sz="1600" dirty="0"/>
              <a:t>: 15</a:t>
            </a:r>
          </a:p>
          <a:p>
            <a:r>
              <a:rPr lang="en-GB" dirty="0"/>
              <a:t>Measurement</a:t>
            </a:r>
          </a:p>
          <a:p>
            <a:pPr lvl="1"/>
            <a:r>
              <a:rPr lang="en-GB" sz="1600" dirty="0"/>
              <a:t>Students worldwide analyse data from LHC events</a:t>
            </a:r>
          </a:p>
          <a:p>
            <a:pPr lvl="1"/>
            <a:r>
              <a:rPr lang="en-GB" sz="1600" dirty="0"/>
              <a:t>Data analysis at school, physics discussion in VC</a:t>
            </a:r>
          </a:p>
          <a:p>
            <a:pPr lvl="1"/>
            <a:r>
              <a:rPr lang="en-GB" sz="1600" dirty="0"/>
              <a:t>Measurement used in Chile, Mexico, Namibia workshops in 2018</a:t>
            </a:r>
          </a:p>
          <a:p>
            <a:pPr lvl="1"/>
            <a:r>
              <a:rPr lang="en-GB" sz="1600" dirty="0"/>
              <a:t>Great growth in Mexico: 9 groups</a:t>
            </a:r>
          </a:p>
          <a:p>
            <a:pPr lvl="1"/>
            <a:r>
              <a:rPr lang="en-GB" sz="1600" dirty="0"/>
              <a:t>Measurement stable </a:t>
            </a:r>
          </a:p>
          <a:p>
            <a:endParaRPr lang="en-GB" sz="1900" dirty="0"/>
          </a:p>
        </p:txBody>
      </p:sp>
      <p:sp>
        <p:nvSpPr>
          <p:cNvPr id="4" name="Date Placeholder 3">
            <a:extLst>
              <a:ext uri="{FF2B5EF4-FFF2-40B4-BE49-F238E27FC236}">
                <a16:creationId xmlns:a16="http://schemas.microsoft.com/office/drawing/2014/main" id="{DFB07AEF-DCAA-E544-B0E3-54033A913D7B}"/>
              </a:ext>
            </a:extLst>
          </p:cNvPr>
          <p:cNvSpPr>
            <a:spLocks noGrp="1"/>
          </p:cNvSpPr>
          <p:nvPr>
            <p:ph type="dt" sz="half" idx="10"/>
          </p:nvPr>
        </p:nvSpPr>
        <p:spPr/>
        <p:txBody>
          <a:bodyPr/>
          <a:lstStyle/>
          <a:p>
            <a:r>
              <a:rPr lang="de-CH"/>
              <a:t>The International Particle Physics Outreach Group</a:t>
            </a:r>
            <a:endParaRPr lang="en-GB"/>
          </a:p>
        </p:txBody>
      </p:sp>
      <p:sp>
        <p:nvSpPr>
          <p:cNvPr id="5" name="Footer Placeholder 4">
            <a:extLst>
              <a:ext uri="{FF2B5EF4-FFF2-40B4-BE49-F238E27FC236}">
                <a16:creationId xmlns:a16="http://schemas.microsoft.com/office/drawing/2014/main" id="{F0B3B077-E431-0F45-953B-EAEBF855E5AF}"/>
              </a:ext>
            </a:extLst>
          </p:cNvPr>
          <p:cNvSpPr>
            <a:spLocks noGrp="1"/>
          </p:cNvSpPr>
          <p:nvPr>
            <p:ph type="ftr" sz="quarter" idx="11"/>
          </p:nvPr>
        </p:nvSpPr>
        <p:spPr/>
        <p:txBody>
          <a:bodyPr/>
          <a:lstStyle/>
          <a:p>
            <a:r>
              <a:rPr lang="en-GB"/>
              <a:t>S. Goldfarb, Puebla, Mexico, 24 November 2022</a:t>
            </a:r>
          </a:p>
        </p:txBody>
      </p:sp>
      <p:sp>
        <p:nvSpPr>
          <p:cNvPr id="11" name="TextBox 10">
            <a:extLst>
              <a:ext uri="{FF2B5EF4-FFF2-40B4-BE49-F238E27FC236}">
                <a16:creationId xmlns:a16="http://schemas.microsoft.com/office/drawing/2014/main" id="{F881FA23-365D-5D42-A751-C1B2B180F849}"/>
              </a:ext>
            </a:extLst>
          </p:cNvPr>
          <p:cNvSpPr txBox="1"/>
          <p:nvPr/>
        </p:nvSpPr>
        <p:spPr>
          <a:xfrm>
            <a:off x="311764" y="4087401"/>
            <a:ext cx="4022255" cy="307777"/>
          </a:xfrm>
          <a:prstGeom prst="rect">
            <a:avLst/>
          </a:prstGeom>
          <a:solidFill>
            <a:schemeClr val="bg1">
              <a:lumMod val="85000"/>
            </a:schemeClr>
          </a:solidFill>
          <a:ln>
            <a:solidFill>
              <a:schemeClr val="tx1"/>
            </a:solidFill>
          </a:ln>
        </p:spPr>
        <p:txBody>
          <a:bodyPr wrap="none" rtlCol="0">
            <a:spAutoFit/>
          </a:bodyPr>
          <a:lstStyle/>
          <a:p>
            <a:r>
              <a:rPr lang="en-US" sz="1400" dirty="0">
                <a:hlinkClick r:id="rId2"/>
              </a:rPr>
              <a:t>https://quarknet.org/content/world-wide-data-day</a:t>
            </a:r>
            <a:endParaRPr lang="en-US" sz="1400" dirty="0"/>
          </a:p>
        </p:txBody>
      </p:sp>
      <p:pic>
        <p:nvPicPr>
          <p:cNvPr id="15" name="Picture 14">
            <a:extLst>
              <a:ext uri="{FF2B5EF4-FFF2-40B4-BE49-F238E27FC236}">
                <a16:creationId xmlns:a16="http://schemas.microsoft.com/office/drawing/2014/main" id="{85807D01-CD0C-F146-8204-D11C7EA3574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65551" y="1077238"/>
            <a:ext cx="1923302" cy="1828059"/>
          </a:xfrm>
          <a:prstGeom prst="rect">
            <a:avLst/>
          </a:prstGeom>
          <a:ln>
            <a:solidFill>
              <a:schemeClr val="tx1"/>
            </a:solidFill>
          </a:ln>
          <a:effectLst>
            <a:outerShdw blurRad="50800" dist="38100" dir="2700000" algn="tl" rotWithShape="0">
              <a:prstClr val="black">
                <a:alpha val="40000"/>
              </a:prstClr>
            </a:outerShdw>
          </a:effectLst>
        </p:spPr>
      </p:pic>
      <p:pic>
        <p:nvPicPr>
          <p:cNvPr id="16" name="Picture 15">
            <a:extLst>
              <a:ext uri="{FF2B5EF4-FFF2-40B4-BE49-F238E27FC236}">
                <a16:creationId xmlns:a16="http://schemas.microsoft.com/office/drawing/2014/main" id="{3D267373-4EDE-394E-B501-9468C8EDCAA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986658" y="953025"/>
            <a:ext cx="1803541" cy="1311872"/>
          </a:xfrm>
          <a:prstGeom prst="rect">
            <a:avLst/>
          </a:prstGeom>
          <a:ln>
            <a:solidFill>
              <a:schemeClr val="tx1"/>
            </a:solidFill>
          </a:ln>
          <a:effectLst>
            <a:outerShdw blurRad="50800" dist="38100" dir="2700000" algn="tl" rotWithShape="0">
              <a:prstClr val="black">
                <a:alpha val="40000"/>
              </a:prstClr>
            </a:outerShdw>
          </a:effectLst>
        </p:spPr>
      </p:pic>
      <p:pic>
        <p:nvPicPr>
          <p:cNvPr id="17" name="Picture 16">
            <a:extLst>
              <a:ext uri="{FF2B5EF4-FFF2-40B4-BE49-F238E27FC236}">
                <a16:creationId xmlns:a16="http://schemas.microsoft.com/office/drawing/2014/main" id="{74903C46-6462-9A46-96D9-0929FDC3B88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986658" y="3137193"/>
            <a:ext cx="3607083" cy="1285785"/>
          </a:xfrm>
          <a:prstGeom prst="rect">
            <a:avLst/>
          </a:prstGeom>
          <a:ln>
            <a:solidFill>
              <a:schemeClr val="tx1"/>
            </a:solidFill>
          </a:ln>
          <a:effectLst>
            <a:outerShdw blurRad="50800" dist="38100" dir="2700000" algn="tl" rotWithShape="0">
              <a:prstClr val="black">
                <a:alpha val="40000"/>
              </a:prstClr>
            </a:outerShdw>
          </a:effectLst>
        </p:spPr>
      </p:pic>
      <p:pic>
        <p:nvPicPr>
          <p:cNvPr id="12" name="Picture 2" descr="https://quarknet.org/sites/default/files/w2d2_100h.png">
            <a:extLst>
              <a:ext uri="{FF2B5EF4-FFF2-40B4-BE49-F238E27FC236}">
                <a16:creationId xmlns:a16="http://schemas.microsoft.com/office/drawing/2014/main" id="{47730BB7-5927-D944-9221-29925918144D}"/>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3704733" y="1077239"/>
            <a:ext cx="1038115" cy="865096"/>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a:extLst>
              <a:ext uri="{FF2B5EF4-FFF2-40B4-BE49-F238E27FC236}">
                <a16:creationId xmlns:a16="http://schemas.microsoft.com/office/drawing/2014/main" id="{FE8C0DD0-20F2-194E-9CFE-10F6473CF24A}"/>
              </a:ext>
            </a:extLst>
          </p:cNvPr>
          <p:cNvSpPr>
            <a:spLocks noGrp="1"/>
          </p:cNvSpPr>
          <p:nvPr>
            <p:ph type="sldNum" sz="quarter" idx="12"/>
          </p:nvPr>
        </p:nvSpPr>
        <p:spPr/>
        <p:txBody>
          <a:bodyPr/>
          <a:lstStyle/>
          <a:p>
            <a:fld id="{8DE9D450-AD3B-A24D-8A95-F027C5FCDEC4}" type="slidenum">
              <a:rPr lang="en-GB" smtClean="0"/>
              <a:pPr/>
              <a:t>24</a:t>
            </a:fld>
            <a:r>
              <a:rPr lang="en-GB"/>
              <a:t> </a:t>
            </a:r>
            <a:endParaRPr lang="en-GB" dirty="0"/>
          </a:p>
        </p:txBody>
      </p:sp>
    </p:spTree>
    <p:extLst>
      <p:ext uri="{BB962C8B-B14F-4D97-AF65-F5344CB8AC3E}">
        <p14:creationId xmlns:p14="http://schemas.microsoft.com/office/powerpoint/2010/main" val="5859533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46AEC4F-CDDC-E743-89F2-A57C07A1A019}"/>
              </a:ext>
            </a:extLst>
          </p:cNvPr>
          <p:cNvPicPr>
            <a:picLocks noChangeAspect="1"/>
          </p:cNvPicPr>
          <p:nvPr/>
        </p:nvPicPr>
        <p:blipFill>
          <a:blip r:embed="rId2"/>
          <a:stretch>
            <a:fillRect/>
          </a:stretch>
        </p:blipFill>
        <p:spPr>
          <a:xfrm>
            <a:off x="595144" y="2007221"/>
            <a:ext cx="3360240" cy="2376790"/>
          </a:xfrm>
          <a:prstGeom prst="rect">
            <a:avLst/>
          </a:prstGeom>
          <a:ln>
            <a:solidFill>
              <a:schemeClr val="tx1"/>
            </a:solidFill>
          </a:ln>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E30607EB-EDA8-914B-8839-C90CC8E95283}"/>
              </a:ext>
            </a:extLst>
          </p:cNvPr>
          <p:cNvSpPr>
            <a:spLocks noGrp="1"/>
          </p:cNvSpPr>
          <p:nvPr>
            <p:ph type="title"/>
          </p:nvPr>
        </p:nvSpPr>
        <p:spPr/>
        <p:txBody>
          <a:bodyPr/>
          <a:lstStyle/>
          <a:p>
            <a:r>
              <a:rPr lang="en-GB" dirty="0"/>
              <a:t>CERN’s Beamline 4 Schools</a:t>
            </a:r>
          </a:p>
        </p:txBody>
      </p:sp>
      <p:sp>
        <p:nvSpPr>
          <p:cNvPr id="3" name="Content Placeholder 2">
            <a:extLst>
              <a:ext uri="{FF2B5EF4-FFF2-40B4-BE49-F238E27FC236}">
                <a16:creationId xmlns:a16="http://schemas.microsoft.com/office/drawing/2014/main" id="{2011481F-4DBA-6140-8D10-55D27DCFB059}"/>
              </a:ext>
            </a:extLst>
          </p:cNvPr>
          <p:cNvSpPr>
            <a:spLocks noGrp="1"/>
          </p:cNvSpPr>
          <p:nvPr>
            <p:ph idx="1"/>
          </p:nvPr>
        </p:nvSpPr>
        <p:spPr/>
        <p:txBody>
          <a:bodyPr/>
          <a:lstStyle/>
          <a:p>
            <a:r>
              <a:rPr lang="en-GB" dirty="0"/>
              <a:t>IPPOG Participation</a:t>
            </a:r>
          </a:p>
          <a:p>
            <a:pPr lvl="1"/>
            <a:r>
              <a:rPr lang="en-GB" dirty="0"/>
              <a:t>Local Contacts to Schools</a:t>
            </a:r>
          </a:p>
          <a:p>
            <a:pPr lvl="1"/>
            <a:r>
              <a:rPr lang="en-GB" dirty="0"/>
              <a:t>Help Remove Language Barrier</a:t>
            </a:r>
          </a:p>
          <a:p>
            <a:pPr lvl="1"/>
            <a:r>
              <a:rPr lang="en-GB" dirty="0"/>
              <a:t>Give Guidance for Physics, Feasibility </a:t>
            </a:r>
          </a:p>
        </p:txBody>
      </p:sp>
      <p:sp>
        <p:nvSpPr>
          <p:cNvPr id="4" name="Date Placeholder 3">
            <a:extLst>
              <a:ext uri="{FF2B5EF4-FFF2-40B4-BE49-F238E27FC236}">
                <a16:creationId xmlns:a16="http://schemas.microsoft.com/office/drawing/2014/main" id="{DFB07AEF-DCAA-E544-B0E3-54033A913D7B}"/>
              </a:ext>
            </a:extLst>
          </p:cNvPr>
          <p:cNvSpPr>
            <a:spLocks noGrp="1"/>
          </p:cNvSpPr>
          <p:nvPr>
            <p:ph type="dt" sz="half" idx="10"/>
          </p:nvPr>
        </p:nvSpPr>
        <p:spPr/>
        <p:txBody>
          <a:bodyPr/>
          <a:lstStyle/>
          <a:p>
            <a:r>
              <a:rPr lang="de-CH"/>
              <a:t>The International Particle Physics Outreach Group</a:t>
            </a:r>
            <a:endParaRPr lang="en-GB"/>
          </a:p>
        </p:txBody>
      </p:sp>
      <p:sp>
        <p:nvSpPr>
          <p:cNvPr id="5" name="Footer Placeholder 4">
            <a:extLst>
              <a:ext uri="{FF2B5EF4-FFF2-40B4-BE49-F238E27FC236}">
                <a16:creationId xmlns:a16="http://schemas.microsoft.com/office/drawing/2014/main" id="{F0B3B077-E431-0F45-953B-EAEBF855E5AF}"/>
              </a:ext>
            </a:extLst>
          </p:cNvPr>
          <p:cNvSpPr>
            <a:spLocks noGrp="1"/>
          </p:cNvSpPr>
          <p:nvPr>
            <p:ph type="ftr" sz="quarter" idx="11"/>
          </p:nvPr>
        </p:nvSpPr>
        <p:spPr/>
        <p:txBody>
          <a:bodyPr/>
          <a:lstStyle/>
          <a:p>
            <a:r>
              <a:rPr lang="en-GB"/>
              <a:t>S. Goldfarb, Puebla, Mexico, 24 November 2022</a:t>
            </a:r>
          </a:p>
        </p:txBody>
      </p:sp>
      <p:pic>
        <p:nvPicPr>
          <p:cNvPr id="11" name="Picture 10">
            <a:extLst>
              <a:ext uri="{FF2B5EF4-FFF2-40B4-BE49-F238E27FC236}">
                <a16:creationId xmlns:a16="http://schemas.microsoft.com/office/drawing/2014/main" id="{B4520917-F5C2-B64A-91D3-A584B35A05FE}"/>
              </a:ext>
            </a:extLst>
          </p:cNvPr>
          <p:cNvPicPr>
            <a:picLocks noChangeAspect="1"/>
          </p:cNvPicPr>
          <p:nvPr/>
        </p:nvPicPr>
        <p:blipFill>
          <a:blip r:embed="rId3"/>
          <a:stretch>
            <a:fillRect/>
          </a:stretch>
        </p:blipFill>
        <p:spPr>
          <a:xfrm>
            <a:off x="4457699" y="1559718"/>
            <a:ext cx="4318794" cy="2506070"/>
          </a:xfrm>
          <a:prstGeom prst="rect">
            <a:avLst/>
          </a:prstGeom>
          <a:ln>
            <a:solidFill>
              <a:schemeClr val="tx1"/>
            </a:solidFill>
          </a:ln>
          <a:effectLst>
            <a:outerShdw blurRad="50800" dist="38100" dir="2700000" algn="tl" rotWithShape="0">
              <a:prstClr val="black">
                <a:alpha val="40000"/>
              </a:prstClr>
            </a:outerShdw>
          </a:effectLst>
        </p:spPr>
      </p:pic>
      <p:sp>
        <p:nvSpPr>
          <p:cNvPr id="13" name="TextBox 12">
            <a:extLst>
              <a:ext uri="{FF2B5EF4-FFF2-40B4-BE49-F238E27FC236}">
                <a16:creationId xmlns:a16="http://schemas.microsoft.com/office/drawing/2014/main" id="{6EFE8726-60B1-F747-A343-5F721D1B507C}"/>
              </a:ext>
            </a:extLst>
          </p:cNvPr>
          <p:cNvSpPr txBox="1"/>
          <p:nvPr/>
        </p:nvSpPr>
        <p:spPr>
          <a:xfrm>
            <a:off x="3747886" y="4133679"/>
            <a:ext cx="2621230" cy="307777"/>
          </a:xfrm>
          <a:prstGeom prst="rect">
            <a:avLst/>
          </a:prstGeom>
          <a:solidFill>
            <a:schemeClr val="bg1">
              <a:lumMod val="85000"/>
            </a:schemeClr>
          </a:solidFill>
          <a:ln>
            <a:solidFill>
              <a:schemeClr val="tx1"/>
            </a:solidFill>
          </a:ln>
        </p:spPr>
        <p:txBody>
          <a:bodyPr wrap="none" rtlCol="0">
            <a:spAutoFit/>
          </a:bodyPr>
          <a:lstStyle/>
          <a:p>
            <a:r>
              <a:rPr lang="en-GB" sz="1400" dirty="0"/>
              <a:t>http://</a:t>
            </a:r>
            <a:r>
              <a:rPr lang="en-GB" sz="1400" dirty="0" err="1"/>
              <a:t>beamlineforschools.cern</a:t>
            </a:r>
            <a:endParaRPr lang="en-GB" sz="1400" dirty="0"/>
          </a:p>
        </p:txBody>
      </p:sp>
      <p:sp>
        <p:nvSpPr>
          <p:cNvPr id="6" name="Slide Number Placeholder 5">
            <a:extLst>
              <a:ext uri="{FF2B5EF4-FFF2-40B4-BE49-F238E27FC236}">
                <a16:creationId xmlns:a16="http://schemas.microsoft.com/office/drawing/2014/main" id="{2CC46BCD-C876-8542-8E96-02DF47729089}"/>
              </a:ext>
            </a:extLst>
          </p:cNvPr>
          <p:cNvSpPr>
            <a:spLocks noGrp="1"/>
          </p:cNvSpPr>
          <p:nvPr>
            <p:ph type="sldNum" sz="quarter" idx="12"/>
          </p:nvPr>
        </p:nvSpPr>
        <p:spPr/>
        <p:txBody>
          <a:bodyPr/>
          <a:lstStyle/>
          <a:p>
            <a:fld id="{8DE9D450-AD3B-A24D-8A95-F027C5FCDEC4}" type="slidenum">
              <a:rPr lang="en-GB" smtClean="0"/>
              <a:pPr/>
              <a:t>25</a:t>
            </a:fld>
            <a:r>
              <a:rPr lang="en-GB"/>
              <a:t> </a:t>
            </a:r>
            <a:endParaRPr lang="en-GB" dirty="0"/>
          </a:p>
        </p:txBody>
      </p:sp>
    </p:spTree>
    <p:extLst>
      <p:ext uri="{BB962C8B-B14F-4D97-AF65-F5344CB8AC3E}">
        <p14:creationId xmlns:p14="http://schemas.microsoft.com/office/powerpoint/2010/main" val="3522128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DDB2BE2-7B42-69F7-FFAD-5813DD90C348}"/>
              </a:ext>
            </a:extLst>
          </p:cNvPr>
          <p:cNvPicPr>
            <a:picLocks noChangeAspect="1"/>
          </p:cNvPicPr>
          <p:nvPr/>
        </p:nvPicPr>
        <p:blipFill rotWithShape="1">
          <a:blip r:embed="rId3"/>
          <a:srcRect l="3207" t="8192" r="3207" b="18699"/>
          <a:stretch/>
        </p:blipFill>
        <p:spPr>
          <a:xfrm>
            <a:off x="5452734" y="872543"/>
            <a:ext cx="3604121" cy="2111664"/>
          </a:xfrm>
          <a:prstGeom prst="rect">
            <a:avLst/>
          </a:prstGeom>
        </p:spPr>
      </p:pic>
      <p:pic>
        <p:nvPicPr>
          <p:cNvPr id="10" name="Picture 9">
            <a:extLst>
              <a:ext uri="{FF2B5EF4-FFF2-40B4-BE49-F238E27FC236}">
                <a16:creationId xmlns:a16="http://schemas.microsoft.com/office/drawing/2014/main" id="{1C08783C-25A3-B547-9C18-BCA60F1981FA}"/>
              </a:ext>
            </a:extLst>
          </p:cNvPr>
          <p:cNvPicPr>
            <a:picLocks noChangeAspect="1"/>
          </p:cNvPicPr>
          <p:nvPr/>
        </p:nvPicPr>
        <p:blipFill>
          <a:blip r:embed="rId4"/>
          <a:stretch>
            <a:fillRect/>
          </a:stretch>
        </p:blipFill>
        <p:spPr>
          <a:xfrm>
            <a:off x="658289" y="2351631"/>
            <a:ext cx="2807196" cy="2107112"/>
          </a:xfrm>
          <a:prstGeom prst="rect">
            <a:avLst/>
          </a:prstGeom>
          <a:ln>
            <a:solidFill>
              <a:schemeClr val="tx1"/>
            </a:solidFill>
          </a:ln>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A6D57DFD-51AE-4E42-801B-192CFAD59F0A}"/>
              </a:ext>
            </a:extLst>
          </p:cNvPr>
          <p:cNvPicPr>
            <a:picLocks noChangeAspect="1"/>
          </p:cNvPicPr>
          <p:nvPr/>
        </p:nvPicPr>
        <p:blipFill>
          <a:blip r:embed="rId5"/>
          <a:stretch>
            <a:fillRect/>
          </a:stretch>
        </p:blipFill>
        <p:spPr>
          <a:xfrm>
            <a:off x="522596" y="902408"/>
            <a:ext cx="2415438" cy="1612305"/>
          </a:xfrm>
          <a:prstGeom prst="rect">
            <a:avLst/>
          </a:prstGeom>
          <a:ln>
            <a:solidFill>
              <a:schemeClr val="tx1"/>
            </a:solidFill>
          </a:ln>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4E9D76CE-BACA-F842-9C85-5E3100B205D2}"/>
              </a:ext>
            </a:extLst>
          </p:cNvPr>
          <p:cNvPicPr>
            <a:picLocks noChangeAspect="1"/>
          </p:cNvPicPr>
          <p:nvPr/>
        </p:nvPicPr>
        <p:blipFill rotWithShape="1">
          <a:blip r:embed="rId6"/>
          <a:srcRect t="8594"/>
          <a:stretch/>
        </p:blipFill>
        <p:spPr>
          <a:xfrm>
            <a:off x="2724894" y="960584"/>
            <a:ext cx="2953623" cy="1799864"/>
          </a:xfrm>
          <a:prstGeom prst="rect">
            <a:avLst/>
          </a:prstGeom>
          <a:ln>
            <a:solidFill>
              <a:schemeClr val="tx1"/>
            </a:solidFill>
          </a:ln>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127AA112-EA06-494A-8C4A-2946FA39FFB0}"/>
              </a:ext>
            </a:extLst>
          </p:cNvPr>
          <p:cNvPicPr>
            <a:picLocks noChangeAspect="1"/>
          </p:cNvPicPr>
          <p:nvPr/>
        </p:nvPicPr>
        <p:blipFill rotWithShape="1">
          <a:blip r:embed="rId7"/>
          <a:srcRect l="9046" r="14310"/>
          <a:stretch/>
        </p:blipFill>
        <p:spPr>
          <a:xfrm>
            <a:off x="6790201" y="2585452"/>
            <a:ext cx="2153660" cy="1873292"/>
          </a:xfrm>
          <a:prstGeom prst="rect">
            <a:avLst/>
          </a:prstGeo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6A9245F3-FC6E-B440-8F72-6FC487A3CA67}"/>
              </a:ext>
            </a:extLst>
          </p:cNvPr>
          <p:cNvSpPr>
            <a:spLocks noGrp="1"/>
          </p:cNvSpPr>
          <p:nvPr>
            <p:ph type="title"/>
          </p:nvPr>
        </p:nvSpPr>
        <p:spPr/>
        <p:txBody>
          <a:bodyPr/>
          <a:lstStyle/>
          <a:p>
            <a:r>
              <a:rPr lang="en-GB" dirty="0"/>
              <a:t>Public Events &amp; Festivals</a:t>
            </a:r>
          </a:p>
        </p:txBody>
      </p:sp>
      <p:sp>
        <p:nvSpPr>
          <p:cNvPr id="4" name="Date Placeholder 3">
            <a:extLst>
              <a:ext uri="{FF2B5EF4-FFF2-40B4-BE49-F238E27FC236}">
                <a16:creationId xmlns:a16="http://schemas.microsoft.com/office/drawing/2014/main" id="{47718E1D-38E3-3B41-8FDF-8D52AFC8EA3A}"/>
              </a:ext>
            </a:extLst>
          </p:cNvPr>
          <p:cNvSpPr>
            <a:spLocks noGrp="1"/>
          </p:cNvSpPr>
          <p:nvPr>
            <p:ph type="dt" sz="half" idx="10"/>
          </p:nvPr>
        </p:nvSpPr>
        <p:spPr/>
        <p:txBody>
          <a:bodyPr/>
          <a:lstStyle/>
          <a:p>
            <a:r>
              <a:rPr lang="de-CH"/>
              <a:t>The International Particle Physics Outreach Group</a:t>
            </a:r>
            <a:endParaRPr lang="en-GB"/>
          </a:p>
        </p:txBody>
      </p:sp>
      <p:sp>
        <p:nvSpPr>
          <p:cNvPr id="5" name="Footer Placeholder 4">
            <a:extLst>
              <a:ext uri="{FF2B5EF4-FFF2-40B4-BE49-F238E27FC236}">
                <a16:creationId xmlns:a16="http://schemas.microsoft.com/office/drawing/2014/main" id="{8DEDB343-9CBF-5E4C-B547-C89167F3E223}"/>
              </a:ext>
            </a:extLst>
          </p:cNvPr>
          <p:cNvSpPr>
            <a:spLocks noGrp="1"/>
          </p:cNvSpPr>
          <p:nvPr>
            <p:ph type="ftr" sz="quarter" idx="11"/>
          </p:nvPr>
        </p:nvSpPr>
        <p:spPr/>
        <p:txBody>
          <a:bodyPr/>
          <a:lstStyle/>
          <a:p>
            <a:r>
              <a:rPr lang="en-GB"/>
              <a:t>S. Goldfarb, Puebla, Mexico, 24 November 2022</a:t>
            </a:r>
          </a:p>
        </p:txBody>
      </p:sp>
      <p:sp>
        <p:nvSpPr>
          <p:cNvPr id="16" name="TextBox 15">
            <a:extLst>
              <a:ext uri="{FF2B5EF4-FFF2-40B4-BE49-F238E27FC236}">
                <a16:creationId xmlns:a16="http://schemas.microsoft.com/office/drawing/2014/main" id="{22CACE96-A4F0-534A-86D7-2B98AB4DC6F1}"/>
              </a:ext>
            </a:extLst>
          </p:cNvPr>
          <p:cNvSpPr txBox="1"/>
          <p:nvPr/>
        </p:nvSpPr>
        <p:spPr>
          <a:xfrm>
            <a:off x="87145" y="982515"/>
            <a:ext cx="1760418" cy="461665"/>
          </a:xfrm>
          <a:prstGeom prst="rect">
            <a:avLst/>
          </a:prstGeom>
          <a:solidFill>
            <a:schemeClr val="bg1">
              <a:lumMod val="85000"/>
            </a:schemeClr>
          </a:solidFill>
          <a:ln>
            <a:solidFill>
              <a:schemeClr val="tx1"/>
            </a:solidFill>
          </a:ln>
        </p:spPr>
        <p:txBody>
          <a:bodyPr wrap="none" rtlCol="0">
            <a:spAutoFit/>
          </a:bodyPr>
          <a:lstStyle/>
          <a:p>
            <a:r>
              <a:rPr lang="en-GB" sz="1200" b="1" dirty="0"/>
              <a:t>Colours of Ostrava</a:t>
            </a:r>
          </a:p>
          <a:p>
            <a:r>
              <a:rPr lang="en-GB" sz="1200" dirty="0"/>
              <a:t>Czech Rep, 2019-2022</a:t>
            </a:r>
          </a:p>
        </p:txBody>
      </p:sp>
      <p:sp>
        <p:nvSpPr>
          <p:cNvPr id="3" name="Slide Number Placeholder 2">
            <a:extLst>
              <a:ext uri="{FF2B5EF4-FFF2-40B4-BE49-F238E27FC236}">
                <a16:creationId xmlns:a16="http://schemas.microsoft.com/office/drawing/2014/main" id="{4C06E549-8F50-D14B-A48F-53BE027CFC9B}"/>
              </a:ext>
            </a:extLst>
          </p:cNvPr>
          <p:cNvSpPr>
            <a:spLocks noGrp="1"/>
          </p:cNvSpPr>
          <p:nvPr>
            <p:ph type="sldNum" sz="quarter" idx="12"/>
          </p:nvPr>
        </p:nvSpPr>
        <p:spPr/>
        <p:txBody>
          <a:bodyPr/>
          <a:lstStyle/>
          <a:p>
            <a:fld id="{8DE9D450-AD3B-A24D-8A95-F027C5FCDEC4}" type="slidenum">
              <a:rPr lang="en-GB" smtClean="0"/>
              <a:pPr/>
              <a:t>26</a:t>
            </a:fld>
            <a:r>
              <a:rPr lang="en-GB"/>
              <a:t> </a:t>
            </a:r>
            <a:endParaRPr lang="en-GB" dirty="0"/>
          </a:p>
        </p:txBody>
      </p:sp>
      <p:sp>
        <p:nvSpPr>
          <p:cNvPr id="14" name="TextBox 13">
            <a:extLst>
              <a:ext uri="{FF2B5EF4-FFF2-40B4-BE49-F238E27FC236}">
                <a16:creationId xmlns:a16="http://schemas.microsoft.com/office/drawing/2014/main" id="{6716F393-8CE4-1249-9F02-BE699EF0C737}"/>
              </a:ext>
            </a:extLst>
          </p:cNvPr>
          <p:cNvSpPr txBox="1"/>
          <p:nvPr/>
        </p:nvSpPr>
        <p:spPr>
          <a:xfrm>
            <a:off x="284314" y="3842605"/>
            <a:ext cx="1366080" cy="461665"/>
          </a:xfrm>
          <a:prstGeom prst="rect">
            <a:avLst/>
          </a:prstGeom>
          <a:solidFill>
            <a:schemeClr val="bg1">
              <a:lumMod val="85000"/>
            </a:schemeClr>
          </a:solidFill>
          <a:ln>
            <a:solidFill>
              <a:schemeClr val="tx1"/>
            </a:solidFill>
          </a:ln>
        </p:spPr>
        <p:txBody>
          <a:bodyPr wrap="none" rtlCol="0">
            <a:spAutoFit/>
          </a:bodyPr>
          <a:lstStyle/>
          <a:p>
            <a:r>
              <a:rPr lang="en-GB" sz="1200" b="1" dirty="0" err="1"/>
              <a:t>Pohoda</a:t>
            </a:r>
            <a:r>
              <a:rPr lang="en-GB" sz="1200" b="1" dirty="0"/>
              <a:t> Festival</a:t>
            </a:r>
          </a:p>
          <a:p>
            <a:r>
              <a:rPr lang="en-GB" sz="1200" dirty="0"/>
              <a:t>Slovakia, 2019</a:t>
            </a:r>
          </a:p>
        </p:txBody>
      </p:sp>
      <p:pic>
        <p:nvPicPr>
          <p:cNvPr id="11" name="Picture 10" descr="A person standing next to a table&#10;&#10;Description automatically generated with medium confidence">
            <a:extLst>
              <a:ext uri="{FF2B5EF4-FFF2-40B4-BE49-F238E27FC236}">
                <a16:creationId xmlns:a16="http://schemas.microsoft.com/office/drawing/2014/main" id="{1571A160-C321-0AF4-6D90-B2FE3F7F554D}"/>
              </a:ext>
            </a:extLst>
          </p:cNvPr>
          <p:cNvPicPr>
            <a:picLocks noChangeAspect="1"/>
          </p:cNvPicPr>
          <p:nvPr/>
        </p:nvPicPr>
        <p:blipFill rotWithShape="1">
          <a:blip r:embed="rId8"/>
          <a:srcRect t="10133" b="20356"/>
          <a:stretch/>
        </p:blipFill>
        <p:spPr>
          <a:xfrm>
            <a:off x="3181830" y="2529732"/>
            <a:ext cx="3605326" cy="1879577"/>
          </a:xfrm>
          <a:prstGeom prst="rect">
            <a:avLst/>
          </a:prstGeom>
          <a:ln>
            <a:solidFill>
              <a:schemeClr val="tx1"/>
            </a:solidFill>
          </a:ln>
          <a:effectLst>
            <a:outerShdw blurRad="50800" dist="38100" dir="2700000" algn="tl" rotWithShape="0">
              <a:prstClr val="black">
                <a:alpha val="40000"/>
              </a:prstClr>
            </a:outerShdw>
          </a:effectLst>
        </p:spPr>
      </p:pic>
      <p:sp>
        <p:nvSpPr>
          <p:cNvPr id="20" name="TextBox 19">
            <a:extLst>
              <a:ext uri="{FF2B5EF4-FFF2-40B4-BE49-F238E27FC236}">
                <a16:creationId xmlns:a16="http://schemas.microsoft.com/office/drawing/2014/main" id="{4E0F6F4C-4E27-E845-A2FA-FCE7E128EC89}"/>
              </a:ext>
            </a:extLst>
          </p:cNvPr>
          <p:cNvSpPr txBox="1"/>
          <p:nvPr/>
        </p:nvSpPr>
        <p:spPr>
          <a:xfrm>
            <a:off x="4535578" y="1957209"/>
            <a:ext cx="3047181" cy="461665"/>
          </a:xfrm>
          <a:prstGeom prst="rect">
            <a:avLst/>
          </a:prstGeom>
          <a:solidFill>
            <a:schemeClr val="bg1">
              <a:lumMod val="85000"/>
            </a:schemeClr>
          </a:solidFill>
          <a:ln>
            <a:solidFill>
              <a:schemeClr val="tx1"/>
            </a:solidFill>
          </a:ln>
        </p:spPr>
        <p:txBody>
          <a:bodyPr wrap="none" rtlCol="0">
            <a:spAutoFit/>
          </a:bodyPr>
          <a:lstStyle/>
          <a:p>
            <a:r>
              <a:rPr lang="en-GB" sz="1200" b="1" dirty="0"/>
              <a:t>http://</a:t>
            </a:r>
            <a:r>
              <a:rPr lang="en-GB" sz="1200" b="1" dirty="0" err="1"/>
              <a:t>universalscience.web.cern.ch</a:t>
            </a:r>
            <a:endParaRPr lang="en-GB" sz="1200" b="1" dirty="0"/>
          </a:p>
          <a:p>
            <a:r>
              <a:rPr lang="en-GB" sz="1200" dirty="0"/>
              <a:t>Sofia, Adelaide, Lisbon, Online 2018-2022</a:t>
            </a:r>
          </a:p>
        </p:txBody>
      </p:sp>
      <p:sp>
        <p:nvSpPr>
          <p:cNvPr id="13" name="TextBox 12">
            <a:extLst>
              <a:ext uri="{FF2B5EF4-FFF2-40B4-BE49-F238E27FC236}">
                <a16:creationId xmlns:a16="http://schemas.microsoft.com/office/drawing/2014/main" id="{023971B1-0195-B967-A1A7-6C38B94DF349}"/>
              </a:ext>
            </a:extLst>
          </p:cNvPr>
          <p:cNvSpPr txBox="1"/>
          <p:nvPr/>
        </p:nvSpPr>
        <p:spPr>
          <a:xfrm>
            <a:off x="2977663" y="4040124"/>
            <a:ext cx="2563522" cy="461665"/>
          </a:xfrm>
          <a:prstGeom prst="rect">
            <a:avLst/>
          </a:prstGeom>
          <a:solidFill>
            <a:schemeClr val="bg1">
              <a:lumMod val="85000"/>
            </a:schemeClr>
          </a:solidFill>
          <a:ln>
            <a:solidFill>
              <a:schemeClr val="tx1"/>
            </a:solidFill>
          </a:ln>
        </p:spPr>
        <p:txBody>
          <a:bodyPr wrap="none" rtlCol="0">
            <a:spAutoFit/>
          </a:bodyPr>
          <a:lstStyle/>
          <a:p>
            <a:r>
              <a:rPr lang="en-GB" sz="1200" b="1" dirty="0"/>
              <a:t>Music of Physics</a:t>
            </a:r>
          </a:p>
          <a:p>
            <a:r>
              <a:rPr lang="en-GB" sz="1200" dirty="0"/>
              <a:t>Montreux, Sofia, Nepal, 2018-2022</a:t>
            </a:r>
          </a:p>
        </p:txBody>
      </p:sp>
    </p:spTree>
    <p:extLst>
      <p:ext uri="{BB962C8B-B14F-4D97-AF65-F5344CB8AC3E}">
        <p14:creationId xmlns:p14="http://schemas.microsoft.com/office/powerpoint/2010/main" val="1239806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C9F68D-CDEB-624C-B4C4-7E3D665C8967}"/>
              </a:ext>
            </a:extLst>
          </p:cNvPr>
          <p:cNvSpPr>
            <a:spLocks noGrp="1"/>
          </p:cNvSpPr>
          <p:nvPr>
            <p:ph type="title"/>
          </p:nvPr>
        </p:nvSpPr>
        <p:spPr/>
        <p:txBody>
          <a:bodyPr/>
          <a:lstStyle/>
          <a:p>
            <a:r>
              <a:rPr lang="en-GB" dirty="0"/>
              <a:t>Future Challenges</a:t>
            </a:r>
          </a:p>
        </p:txBody>
      </p:sp>
      <p:sp>
        <p:nvSpPr>
          <p:cNvPr id="3" name="Content Placeholder 2">
            <a:extLst>
              <a:ext uri="{FF2B5EF4-FFF2-40B4-BE49-F238E27FC236}">
                <a16:creationId xmlns:a16="http://schemas.microsoft.com/office/drawing/2014/main" id="{9EAF4736-34D5-4B4F-9DF0-533411FF69A3}"/>
              </a:ext>
            </a:extLst>
          </p:cNvPr>
          <p:cNvSpPr>
            <a:spLocks noGrp="1"/>
          </p:cNvSpPr>
          <p:nvPr>
            <p:ph idx="1"/>
          </p:nvPr>
        </p:nvSpPr>
        <p:spPr>
          <a:xfrm>
            <a:off x="317769" y="987552"/>
            <a:ext cx="8465079" cy="3521796"/>
          </a:xfrm>
        </p:spPr>
        <p:txBody>
          <a:bodyPr/>
          <a:lstStyle/>
          <a:p>
            <a:r>
              <a:rPr lang="en-GB" dirty="0"/>
              <a:t>From the European Particle Physics Strategy Update 2020</a:t>
            </a:r>
          </a:p>
        </p:txBody>
      </p:sp>
      <p:sp>
        <p:nvSpPr>
          <p:cNvPr id="4" name="Date Placeholder 3">
            <a:extLst>
              <a:ext uri="{FF2B5EF4-FFF2-40B4-BE49-F238E27FC236}">
                <a16:creationId xmlns:a16="http://schemas.microsoft.com/office/drawing/2014/main" id="{21126308-2EE3-D348-B2AD-29591333EFCC}"/>
              </a:ext>
            </a:extLst>
          </p:cNvPr>
          <p:cNvSpPr>
            <a:spLocks noGrp="1"/>
          </p:cNvSpPr>
          <p:nvPr>
            <p:ph type="dt" sz="half" idx="10"/>
          </p:nvPr>
        </p:nvSpPr>
        <p:spPr/>
        <p:txBody>
          <a:bodyPr/>
          <a:lstStyle/>
          <a:p>
            <a:r>
              <a:rPr lang="de-CH"/>
              <a:t>The International Particle Physics Outreach Group</a:t>
            </a:r>
            <a:endParaRPr lang="en-GB"/>
          </a:p>
        </p:txBody>
      </p:sp>
      <p:sp>
        <p:nvSpPr>
          <p:cNvPr id="5" name="Footer Placeholder 4">
            <a:extLst>
              <a:ext uri="{FF2B5EF4-FFF2-40B4-BE49-F238E27FC236}">
                <a16:creationId xmlns:a16="http://schemas.microsoft.com/office/drawing/2014/main" id="{B6D34CFB-1A1E-EE4F-AADB-D4425B513E51}"/>
              </a:ext>
            </a:extLst>
          </p:cNvPr>
          <p:cNvSpPr>
            <a:spLocks noGrp="1"/>
          </p:cNvSpPr>
          <p:nvPr>
            <p:ph type="ftr" sz="quarter" idx="11"/>
          </p:nvPr>
        </p:nvSpPr>
        <p:spPr/>
        <p:txBody>
          <a:bodyPr/>
          <a:lstStyle/>
          <a:p>
            <a:r>
              <a:rPr lang="en-GB"/>
              <a:t>S. Goldfarb, Puebla, Mexico, 24 November 2022</a:t>
            </a:r>
          </a:p>
        </p:txBody>
      </p:sp>
      <p:sp>
        <p:nvSpPr>
          <p:cNvPr id="6" name="TextBox 5">
            <a:extLst>
              <a:ext uri="{FF2B5EF4-FFF2-40B4-BE49-F238E27FC236}">
                <a16:creationId xmlns:a16="http://schemas.microsoft.com/office/drawing/2014/main" id="{DD58C3B9-C245-774A-9408-789BB8D71E19}"/>
              </a:ext>
            </a:extLst>
          </p:cNvPr>
          <p:cNvSpPr txBox="1"/>
          <p:nvPr/>
        </p:nvSpPr>
        <p:spPr>
          <a:xfrm>
            <a:off x="628653" y="2773982"/>
            <a:ext cx="7412261" cy="553998"/>
          </a:xfrm>
          <a:prstGeom prst="rect">
            <a:avLst/>
          </a:prstGeom>
          <a:solidFill>
            <a:schemeClr val="bg1">
              <a:lumMod val="95000"/>
            </a:schemeClr>
          </a:solidFill>
          <a:ln>
            <a:solidFill>
              <a:schemeClr val="tx1"/>
            </a:solidFill>
          </a:ln>
        </p:spPr>
        <p:txBody>
          <a:bodyPr wrap="square" lIns="90000" rtlCol="0">
            <a:spAutoFit/>
          </a:bodyPr>
          <a:lstStyle/>
          <a:p>
            <a:r>
              <a:rPr lang="en-US" sz="1000" dirty="0"/>
              <a:t>The International Particle Physics Outreach Group (IPPOG) has been established as a structural collaboration between countries to streamline particle physics education at the high-school level and </a:t>
            </a:r>
            <a:r>
              <a:rPr lang="en-US" sz="1000" b="1" dirty="0"/>
              <a:t>its role could be further augmented to that of providing public engagement material. </a:t>
            </a:r>
          </a:p>
        </p:txBody>
      </p:sp>
      <p:sp>
        <p:nvSpPr>
          <p:cNvPr id="7" name="TextBox 6">
            <a:extLst>
              <a:ext uri="{FF2B5EF4-FFF2-40B4-BE49-F238E27FC236}">
                <a16:creationId xmlns:a16="http://schemas.microsoft.com/office/drawing/2014/main" id="{6AE6A5B2-21C9-D64D-A987-80F1635047FC}"/>
              </a:ext>
            </a:extLst>
          </p:cNvPr>
          <p:cNvSpPr txBox="1"/>
          <p:nvPr/>
        </p:nvSpPr>
        <p:spPr>
          <a:xfrm>
            <a:off x="638174" y="3481036"/>
            <a:ext cx="7412261" cy="861774"/>
          </a:xfrm>
          <a:prstGeom prst="rect">
            <a:avLst/>
          </a:prstGeom>
          <a:solidFill>
            <a:schemeClr val="bg1">
              <a:lumMod val="95000"/>
            </a:schemeClr>
          </a:solidFill>
          <a:ln>
            <a:solidFill>
              <a:schemeClr val="tx1"/>
            </a:solidFill>
          </a:ln>
        </p:spPr>
        <p:txBody>
          <a:bodyPr wrap="square" lIns="90000" rtlCol="0">
            <a:spAutoFit/>
          </a:bodyPr>
          <a:lstStyle/>
          <a:p>
            <a:r>
              <a:rPr lang="en-US" sz="1000" dirty="0"/>
              <a:t>The particle physics community is highly active in public engagement, and the overall enthusiasm of the general public for the field testifies to the effectiveness of these actions. This high level of public engagement should be sustained, in both its bottom-up and top-down forms. Many of the public engagement activities rely on the efforts of individuals, and </a:t>
            </a:r>
            <a:r>
              <a:rPr lang="en-US" sz="1000" b="1" dirty="0"/>
              <a:t>should be seen as an integral part of being a scientist and be properly valued in terms of career advancement</a:t>
            </a:r>
            <a:r>
              <a:rPr lang="en-US" sz="1000" dirty="0"/>
              <a:t>. European funding agencies are urged to systematically and explicitly accompany research funding by providing resources for public engagement activities.</a:t>
            </a:r>
          </a:p>
        </p:txBody>
      </p:sp>
      <p:sp>
        <p:nvSpPr>
          <p:cNvPr id="8" name="TextBox 7">
            <a:extLst>
              <a:ext uri="{FF2B5EF4-FFF2-40B4-BE49-F238E27FC236}">
                <a16:creationId xmlns:a16="http://schemas.microsoft.com/office/drawing/2014/main" id="{109B4765-8CC8-2348-B49C-72E4CDE221ED}"/>
              </a:ext>
            </a:extLst>
          </p:cNvPr>
          <p:cNvSpPr txBox="1"/>
          <p:nvPr/>
        </p:nvSpPr>
        <p:spPr>
          <a:xfrm>
            <a:off x="628652" y="1420951"/>
            <a:ext cx="7412262" cy="1169551"/>
          </a:xfrm>
          <a:prstGeom prst="rect">
            <a:avLst/>
          </a:prstGeom>
          <a:solidFill>
            <a:schemeClr val="bg1">
              <a:lumMod val="95000"/>
            </a:schemeClr>
          </a:solidFill>
          <a:ln>
            <a:solidFill>
              <a:schemeClr val="tx1"/>
            </a:solidFill>
          </a:ln>
        </p:spPr>
        <p:txBody>
          <a:bodyPr wrap="square" lIns="90000" rtlCol="0">
            <a:spAutoFit/>
          </a:bodyPr>
          <a:lstStyle/>
          <a:p>
            <a:r>
              <a:rPr lang="en-US" sz="1000" dirty="0"/>
              <a:t>Exploring the fundamental properties of nature inspires and excites. It is part of the duty of researchers to share the excitement of scientific achievements with all stakeholders and the public. The concepts of the Standard Model, a well-established theory for elementary particles, are an integral part of culture. </a:t>
            </a:r>
            <a:r>
              <a:rPr lang="en-US" sz="1000" b="1" i="1" dirty="0"/>
              <a:t>Public</a:t>
            </a:r>
            <a:r>
              <a:rPr lang="en-US" sz="1000" b="1" dirty="0"/>
              <a:t> </a:t>
            </a:r>
            <a:r>
              <a:rPr lang="en-US" sz="1000" b="1" i="1" dirty="0"/>
              <a:t>engagement,</a:t>
            </a:r>
            <a:r>
              <a:rPr lang="en-US" sz="1000" b="1" dirty="0"/>
              <a:t> </a:t>
            </a:r>
            <a:r>
              <a:rPr lang="en-US" sz="1000" b="1" i="1" dirty="0"/>
              <a:t>education</a:t>
            </a:r>
            <a:r>
              <a:rPr lang="en-US" sz="1000" b="1" dirty="0"/>
              <a:t> </a:t>
            </a:r>
            <a:r>
              <a:rPr lang="en-US" sz="1000" b="1" i="1" dirty="0"/>
              <a:t>and</a:t>
            </a:r>
            <a:r>
              <a:rPr lang="en-US" sz="1000" b="1" dirty="0"/>
              <a:t> </a:t>
            </a:r>
            <a:r>
              <a:rPr lang="en-US" sz="1000" b="1" i="1" dirty="0"/>
              <a:t>communication</a:t>
            </a:r>
            <a:r>
              <a:rPr lang="en-US" sz="1000" b="1" dirty="0"/>
              <a:t> </a:t>
            </a:r>
            <a:r>
              <a:rPr lang="en-US" sz="1000" b="1" i="1" dirty="0"/>
              <a:t>in</a:t>
            </a:r>
            <a:r>
              <a:rPr lang="en-US" sz="1000" b="1" dirty="0"/>
              <a:t> </a:t>
            </a:r>
            <a:r>
              <a:rPr lang="en-US" sz="1000" b="1" i="1" dirty="0"/>
              <a:t>particle</a:t>
            </a:r>
            <a:r>
              <a:rPr lang="en-US" sz="1000" b="1" dirty="0"/>
              <a:t> </a:t>
            </a:r>
            <a:r>
              <a:rPr lang="en-US" sz="1000" b="1" i="1" dirty="0"/>
              <a:t>physics</a:t>
            </a:r>
            <a:r>
              <a:rPr lang="en-US" sz="1000" b="1" dirty="0"/>
              <a:t> </a:t>
            </a:r>
            <a:r>
              <a:rPr lang="en-US" sz="1000" b="1" i="1" dirty="0"/>
              <a:t>should</a:t>
            </a:r>
            <a:r>
              <a:rPr lang="en-US" sz="1000" b="1" dirty="0"/>
              <a:t> </a:t>
            </a:r>
            <a:r>
              <a:rPr lang="en-US" sz="1000" b="1" i="1" dirty="0"/>
              <a:t>continue</a:t>
            </a:r>
            <a:r>
              <a:rPr lang="en-US" sz="1000" b="1" dirty="0"/>
              <a:t> </a:t>
            </a:r>
            <a:r>
              <a:rPr lang="en-US" sz="1000" b="1" i="1" dirty="0"/>
              <a:t>to</a:t>
            </a:r>
            <a:r>
              <a:rPr lang="en-US" sz="1000" b="1" dirty="0"/>
              <a:t> </a:t>
            </a:r>
            <a:r>
              <a:rPr lang="en-US" sz="1000" b="1" i="1" dirty="0"/>
              <a:t>be</a:t>
            </a:r>
            <a:r>
              <a:rPr lang="en-US" sz="1000" b="1" dirty="0"/>
              <a:t> </a:t>
            </a:r>
            <a:r>
              <a:rPr lang="en-US" sz="1000" b="1" i="1" dirty="0" err="1"/>
              <a:t>recognised</a:t>
            </a:r>
            <a:r>
              <a:rPr lang="en-US" sz="1000" b="1" dirty="0"/>
              <a:t> </a:t>
            </a:r>
            <a:r>
              <a:rPr lang="en-US" sz="1000" b="1" i="1" dirty="0"/>
              <a:t>as</a:t>
            </a:r>
            <a:r>
              <a:rPr lang="en-US" sz="1000" b="1" dirty="0"/>
              <a:t> </a:t>
            </a:r>
            <a:r>
              <a:rPr lang="en-US" sz="1000" b="1" i="1" dirty="0"/>
              <a:t>important</a:t>
            </a:r>
            <a:r>
              <a:rPr lang="en-US" sz="1000" b="1" dirty="0"/>
              <a:t> </a:t>
            </a:r>
            <a:r>
              <a:rPr lang="en-US" sz="1000" b="1" i="1" dirty="0"/>
              <a:t>components</a:t>
            </a:r>
            <a:r>
              <a:rPr lang="en-US" sz="1000" b="1" dirty="0"/>
              <a:t> </a:t>
            </a:r>
            <a:r>
              <a:rPr lang="en-US" sz="1000" b="1" i="1" dirty="0"/>
              <a:t>of</a:t>
            </a:r>
            <a:r>
              <a:rPr lang="en-US" sz="1000" b="1" dirty="0"/>
              <a:t> </a:t>
            </a:r>
            <a:r>
              <a:rPr lang="en-US" sz="1000" b="1" i="1" dirty="0"/>
              <a:t>the</a:t>
            </a:r>
            <a:r>
              <a:rPr lang="en-US" sz="1000" b="1" dirty="0"/>
              <a:t> </a:t>
            </a:r>
            <a:r>
              <a:rPr lang="en-US" sz="1000" b="1" i="1" dirty="0"/>
              <a:t>scientific</a:t>
            </a:r>
            <a:r>
              <a:rPr lang="en-US" sz="1000" b="1" dirty="0"/>
              <a:t> </a:t>
            </a:r>
            <a:r>
              <a:rPr lang="en-US" sz="1000" b="1" i="1" dirty="0"/>
              <a:t>activity</a:t>
            </a:r>
            <a:r>
              <a:rPr lang="en-US" sz="1000" b="1" dirty="0"/>
              <a:t> </a:t>
            </a:r>
            <a:r>
              <a:rPr lang="en-US" sz="1000" b="1" i="1" dirty="0"/>
              <a:t>and</a:t>
            </a:r>
            <a:r>
              <a:rPr lang="en-US" sz="1000" b="1" dirty="0"/>
              <a:t> </a:t>
            </a:r>
            <a:r>
              <a:rPr lang="en-US" sz="1000" b="1" i="1" dirty="0"/>
              <a:t>receive</a:t>
            </a:r>
            <a:r>
              <a:rPr lang="en-US" sz="1000" b="1" dirty="0"/>
              <a:t> </a:t>
            </a:r>
            <a:r>
              <a:rPr lang="en-US" sz="1000" b="1" i="1" dirty="0"/>
              <a:t>adequate</a:t>
            </a:r>
            <a:r>
              <a:rPr lang="en-US" sz="1000" b="1" dirty="0"/>
              <a:t> </a:t>
            </a:r>
            <a:r>
              <a:rPr lang="en-US" sz="1000" b="1" i="1" dirty="0"/>
              <a:t>support</a:t>
            </a:r>
            <a:r>
              <a:rPr lang="en-US" sz="1000" i="1" dirty="0"/>
              <a:t>.</a:t>
            </a:r>
            <a:r>
              <a:rPr lang="en-US" sz="1000" dirty="0"/>
              <a:t> </a:t>
            </a:r>
            <a:r>
              <a:rPr lang="en-US" sz="1000" i="1" dirty="0"/>
              <a:t>Particle</a:t>
            </a:r>
            <a:r>
              <a:rPr lang="en-US" sz="1000" dirty="0"/>
              <a:t> </a:t>
            </a:r>
            <a:r>
              <a:rPr lang="en-US" sz="1000" i="1" dirty="0"/>
              <a:t>physicists</a:t>
            </a:r>
            <a:r>
              <a:rPr lang="en-US" sz="1000" dirty="0"/>
              <a:t> </a:t>
            </a:r>
            <a:r>
              <a:rPr lang="en-US" sz="1000" i="1" dirty="0"/>
              <a:t>should</a:t>
            </a:r>
            <a:r>
              <a:rPr lang="en-US" sz="1000" dirty="0"/>
              <a:t> </a:t>
            </a:r>
            <a:r>
              <a:rPr lang="en-US" sz="1000" i="1" dirty="0"/>
              <a:t>work</a:t>
            </a:r>
            <a:r>
              <a:rPr lang="en-US" sz="1000" dirty="0"/>
              <a:t> </a:t>
            </a:r>
            <a:r>
              <a:rPr lang="en-US" sz="1000" i="1" dirty="0"/>
              <a:t>with</a:t>
            </a:r>
            <a:r>
              <a:rPr lang="en-US" sz="1000" dirty="0"/>
              <a:t> </a:t>
            </a:r>
            <a:r>
              <a:rPr lang="en-US" sz="1000" i="1" dirty="0"/>
              <a:t>the</a:t>
            </a:r>
            <a:r>
              <a:rPr lang="en-US" sz="1000" dirty="0"/>
              <a:t> </a:t>
            </a:r>
            <a:r>
              <a:rPr lang="en-US" sz="1000" i="1" dirty="0"/>
              <a:t>broad</a:t>
            </a:r>
            <a:r>
              <a:rPr lang="en-US" sz="1000" dirty="0"/>
              <a:t> </a:t>
            </a:r>
            <a:r>
              <a:rPr lang="en-US" sz="1000" i="1" dirty="0"/>
              <a:t>community</a:t>
            </a:r>
            <a:r>
              <a:rPr lang="en-US" sz="1000" dirty="0"/>
              <a:t> </a:t>
            </a:r>
            <a:r>
              <a:rPr lang="en-US" sz="1000" i="1" dirty="0"/>
              <a:t>of</a:t>
            </a:r>
            <a:r>
              <a:rPr lang="en-US" sz="1000" dirty="0"/>
              <a:t> </a:t>
            </a:r>
            <a:r>
              <a:rPr lang="en-US" sz="1000" i="1" dirty="0"/>
              <a:t>scientists</a:t>
            </a:r>
            <a:r>
              <a:rPr lang="en-US" sz="1000" dirty="0"/>
              <a:t> </a:t>
            </a:r>
            <a:r>
              <a:rPr lang="en-US" sz="1000" i="1" dirty="0"/>
              <a:t>to</a:t>
            </a:r>
            <a:r>
              <a:rPr lang="en-US" sz="1000" dirty="0"/>
              <a:t> </a:t>
            </a:r>
            <a:r>
              <a:rPr lang="en-US" sz="1000" i="1" dirty="0"/>
              <a:t>intensify</a:t>
            </a:r>
            <a:r>
              <a:rPr lang="en-US" sz="1000" dirty="0"/>
              <a:t> </a:t>
            </a:r>
            <a:r>
              <a:rPr lang="en-US" sz="1000" i="1" dirty="0"/>
              <a:t>engagement</a:t>
            </a:r>
            <a:r>
              <a:rPr lang="en-US" sz="1000" dirty="0"/>
              <a:t> </a:t>
            </a:r>
            <a:r>
              <a:rPr lang="en-US" sz="1000" i="1" dirty="0"/>
              <a:t>between</a:t>
            </a:r>
            <a:r>
              <a:rPr lang="en-US" sz="1000" dirty="0"/>
              <a:t> </a:t>
            </a:r>
            <a:r>
              <a:rPr lang="en-US" sz="1000" i="1" dirty="0"/>
              <a:t>scientific</a:t>
            </a:r>
            <a:r>
              <a:rPr lang="en-US" sz="1000" dirty="0"/>
              <a:t> </a:t>
            </a:r>
            <a:r>
              <a:rPr lang="en-US" sz="1000" i="1" dirty="0"/>
              <a:t>disciplines.</a:t>
            </a:r>
            <a:r>
              <a:rPr lang="en-US" sz="1000" dirty="0"/>
              <a:t> </a:t>
            </a:r>
            <a:r>
              <a:rPr lang="en-US" sz="1000" i="1" dirty="0"/>
              <a:t>The</a:t>
            </a:r>
            <a:r>
              <a:rPr lang="en-US" sz="1000" dirty="0"/>
              <a:t> </a:t>
            </a:r>
            <a:r>
              <a:rPr lang="en-US" sz="1000" i="1" dirty="0"/>
              <a:t>particle</a:t>
            </a:r>
            <a:r>
              <a:rPr lang="en-US" sz="1000" dirty="0"/>
              <a:t> </a:t>
            </a:r>
            <a:r>
              <a:rPr lang="en-US" sz="1000" i="1" dirty="0"/>
              <a:t>physics</a:t>
            </a:r>
            <a:r>
              <a:rPr lang="en-US" sz="1000" dirty="0"/>
              <a:t> </a:t>
            </a:r>
            <a:r>
              <a:rPr lang="en-US" sz="1000" i="1" dirty="0"/>
              <a:t>community</a:t>
            </a:r>
            <a:r>
              <a:rPr lang="en-US" sz="1000" dirty="0"/>
              <a:t> </a:t>
            </a:r>
            <a:r>
              <a:rPr lang="en-US" sz="1000" i="1" dirty="0"/>
              <a:t>should</a:t>
            </a:r>
            <a:r>
              <a:rPr lang="en-US" sz="1000" dirty="0"/>
              <a:t> </a:t>
            </a:r>
            <a:r>
              <a:rPr lang="en-US" sz="1000" i="1" dirty="0"/>
              <a:t>work</a:t>
            </a:r>
            <a:r>
              <a:rPr lang="en-US" sz="1000" dirty="0"/>
              <a:t> </a:t>
            </a:r>
            <a:r>
              <a:rPr lang="en-US" sz="1000" i="1" dirty="0"/>
              <a:t>with</a:t>
            </a:r>
            <a:r>
              <a:rPr lang="en-US" sz="1000" dirty="0"/>
              <a:t> </a:t>
            </a:r>
            <a:r>
              <a:rPr lang="en-US" sz="1000" i="1" dirty="0"/>
              <a:t>educators</a:t>
            </a:r>
            <a:r>
              <a:rPr lang="en-US" sz="1000" dirty="0"/>
              <a:t> </a:t>
            </a:r>
            <a:r>
              <a:rPr lang="en-US" sz="1000" i="1" dirty="0"/>
              <a:t>and</a:t>
            </a:r>
            <a:r>
              <a:rPr lang="en-US" sz="1000" dirty="0"/>
              <a:t> </a:t>
            </a:r>
            <a:r>
              <a:rPr lang="en-US" sz="1000" i="1" dirty="0"/>
              <a:t>relevant</a:t>
            </a:r>
            <a:r>
              <a:rPr lang="en-US" sz="1000" dirty="0"/>
              <a:t> </a:t>
            </a:r>
            <a:r>
              <a:rPr lang="en-US" sz="1000" i="1" dirty="0"/>
              <a:t>authorities</a:t>
            </a:r>
            <a:r>
              <a:rPr lang="en-US" sz="1000" dirty="0"/>
              <a:t> </a:t>
            </a:r>
            <a:r>
              <a:rPr lang="en-US" sz="1000" i="1" dirty="0"/>
              <a:t>to</a:t>
            </a:r>
            <a:r>
              <a:rPr lang="en-US" sz="1000" dirty="0"/>
              <a:t> </a:t>
            </a:r>
            <a:r>
              <a:rPr lang="en-US" sz="1000" i="1" dirty="0"/>
              <a:t>explore</a:t>
            </a:r>
            <a:r>
              <a:rPr lang="en-US" sz="1000" dirty="0"/>
              <a:t> </a:t>
            </a:r>
            <a:r>
              <a:rPr lang="en-US" sz="1000" i="1" dirty="0"/>
              <a:t>the</a:t>
            </a:r>
            <a:r>
              <a:rPr lang="en-US" sz="1000" dirty="0"/>
              <a:t> </a:t>
            </a:r>
            <a:r>
              <a:rPr lang="en-US" sz="1000" i="1" dirty="0"/>
              <a:t>adoption</a:t>
            </a:r>
            <a:r>
              <a:rPr lang="en-US" sz="1000" dirty="0"/>
              <a:t> </a:t>
            </a:r>
            <a:r>
              <a:rPr lang="en-US" sz="1000" i="1" dirty="0"/>
              <a:t>of</a:t>
            </a:r>
            <a:r>
              <a:rPr lang="en-US" sz="1000" dirty="0"/>
              <a:t> </a:t>
            </a:r>
            <a:r>
              <a:rPr lang="en-US" sz="1000" i="1" dirty="0"/>
              <a:t>basic</a:t>
            </a:r>
            <a:r>
              <a:rPr lang="en-US" sz="1000" dirty="0"/>
              <a:t> </a:t>
            </a:r>
            <a:r>
              <a:rPr lang="en-US" sz="1000" i="1" dirty="0"/>
              <a:t>knowledge</a:t>
            </a:r>
            <a:r>
              <a:rPr lang="en-US" sz="1000" dirty="0"/>
              <a:t> </a:t>
            </a:r>
            <a:r>
              <a:rPr lang="en-US" sz="1000" i="1" dirty="0"/>
              <a:t>of</a:t>
            </a:r>
            <a:r>
              <a:rPr lang="en-US" sz="1000" dirty="0"/>
              <a:t> </a:t>
            </a:r>
            <a:r>
              <a:rPr lang="en-US" sz="1000" i="1" dirty="0"/>
              <a:t>elementary</a:t>
            </a:r>
            <a:r>
              <a:rPr lang="en-US" sz="1000" dirty="0"/>
              <a:t> </a:t>
            </a:r>
            <a:r>
              <a:rPr lang="en-US" sz="1000" i="1" dirty="0"/>
              <a:t>particles</a:t>
            </a:r>
            <a:r>
              <a:rPr lang="en-US" sz="1000" dirty="0"/>
              <a:t> </a:t>
            </a:r>
            <a:r>
              <a:rPr lang="en-US" sz="1000" i="1" dirty="0"/>
              <a:t>and</a:t>
            </a:r>
            <a:r>
              <a:rPr lang="en-US" sz="1000" dirty="0"/>
              <a:t> </a:t>
            </a:r>
            <a:r>
              <a:rPr lang="en-US" sz="1000" i="1" dirty="0"/>
              <a:t>their</a:t>
            </a:r>
            <a:r>
              <a:rPr lang="en-US" sz="1000" dirty="0"/>
              <a:t> </a:t>
            </a:r>
            <a:r>
              <a:rPr lang="en-US" sz="1000" i="1" dirty="0"/>
              <a:t>interactions</a:t>
            </a:r>
            <a:r>
              <a:rPr lang="en-US" sz="1000" dirty="0"/>
              <a:t> </a:t>
            </a:r>
            <a:r>
              <a:rPr lang="en-US" sz="1000" i="1" dirty="0"/>
              <a:t>in</a:t>
            </a:r>
            <a:r>
              <a:rPr lang="en-US" sz="1000" dirty="0"/>
              <a:t> </a:t>
            </a:r>
            <a:r>
              <a:rPr lang="en-US" sz="1000" i="1" dirty="0"/>
              <a:t>the</a:t>
            </a:r>
            <a:r>
              <a:rPr lang="en-US" sz="1000" dirty="0"/>
              <a:t> </a:t>
            </a:r>
            <a:r>
              <a:rPr lang="en-US" sz="1000" i="1" dirty="0"/>
              <a:t>regular</a:t>
            </a:r>
            <a:r>
              <a:rPr lang="en-US" sz="1000" dirty="0"/>
              <a:t> </a:t>
            </a:r>
            <a:r>
              <a:rPr lang="en-US" sz="1000" i="1" dirty="0"/>
              <a:t>school</a:t>
            </a:r>
            <a:r>
              <a:rPr lang="en-US" sz="1000" dirty="0"/>
              <a:t> </a:t>
            </a:r>
            <a:r>
              <a:rPr lang="en-US" sz="1000" i="1" dirty="0"/>
              <a:t>curriculum.</a:t>
            </a:r>
            <a:endParaRPr lang="en-US" sz="1000" dirty="0"/>
          </a:p>
        </p:txBody>
      </p:sp>
      <p:sp>
        <p:nvSpPr>
          <p:cNvPr id="9" name="Slide Number Placeholder 8">
            <a:extLst>
              <a:ext uri="{FF2B5EF4-FFF2-40B4-BE49-F238E27FC236}">
                <a16:creationId xmlns:a16="http://schemas.microsoft.com/office/drawing/2014/main" id="{F77413D7-0B5D-8E4F-8056-12A7A3B77555}"/>
              </a:ext>
            </a:extLst>
          </p:cNvPr>
          <p:cNvSpPr>
            <a:spLocks noGrp="1"/>
          </p:cNvSpPr>
          <p:nvPr>
            <p:ph type="sldNum" sz="quarter" idx="12"/>
          </p:nvPr>
        </p:nvSpPr>
        <p:spPr/>
        <p:txBody>
          <a:bodyPr/>
          <a:lstStyle/>
          <a:p>
            <a:fld id="{8DE9D450-AD3B-A24D-8A95-F027C5FCDEC4}" type="slidenum">
              <a:rPr lang="en-GB" smtClean="0"/>
              <a:pPr/>
              <a:t>27</a:t>
            </a:fld>
            <a:r>
              <a:rPr lang="en-GB"/>
              <a:t> </a:t>
            </a:r>
            <a:endParaRPr lang="en-GB" dirty="0"/>
          </a:p>
        </p:txBody>
      </p:sp>
    </p:spTree>
    <p:extLst>
      <p:ext uri="{BB962C8B-B14F-4D97-AF65-F5344CB8AC3E}">
        <p14:creationId xmlns:p14="http://schemas.microsoft.com/office/powerpoint/2010/main" val="2587558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5EC11-87CC-1947-91C2-5F3BFB485DD3}"/>
              </a:ext>
            </a:extLst>
          </p:cNvPr>
          <p:cNvSpPr>
            <a:spLocks noGrp="1"/>
          </p:cNvSpPr>
          <p:nvPr>
            <p:ph type="title"/>
          </p:nvPr>
        </p:nvSpPr>
        <p:spPr/>
        <p:txBody>
          <a:bodyPr/>
          <a:lstStyle/>
          <a:p>
            <a:r>
              <a:rPr lang="en-GB" dirty="0"/>
              <a:t>Why should Mexico join IPPOG?</a:t>
            </a:r>
          </a:p>
        </p:txBody>
      </p:sp>
      <p:sp>
        <p:nvSpPr>
          <p:cNvPr id="3" name="Content Placeholder 2">
            <a:extLst>
              <a:ext uri="{FF2B5EF4-FFF2-40B4-BE49-F238E27FC236}">
                <a16:creationId xmlns:a16="http://schemas.microsoft.com/office/drawing/2014/main" id="{33485020-AB0B-153B-9DC3-8E1BBCBD3AB5}"/>
              </a:ext>
            </a:extLst>
          </p:cNvPr>
          <p:cNvSpPr>
            <a:spLocks noGrp="1"/>
          </p:cNvSpPr>
          <p:nvPr>
            <p:ph idx="1"/>
          </p:nvPr>
        </p:nvSpPr>
        <p:spPr/>
        <p:txBody>
          <a:bodyPr>
            <a:normAutofit fontScale="92500" lnSpcReduction="10000"/>
          </a:bodyPr>
          <a:lstStyle/>
          <a:p>
            <a:r>
              <a:rPr lang="en-GB" dirty="0"/>
              <a:t>Why isn’t Mexico already in IPPOG?</a:t>
            </a:r>
          </a:p>
          <a:p>
            <a:pPr lvl="1"/>
            <a:r>
              <a:rPr lang="en-GB" dirty="0"/>
              <a:t>Large and active Particle Physics Community</a:t>
            </a:r>
          </a:p>
          <a:p>
            <a:pPr lvl="1"/>
            <a:r>
              <a:rPr lang="en-GB" dirty="0"/>
              <a:t>Outstanding expertise in Particle Physics Education &amp; Outreach</a:t>
            </a:r>
          </a:p>
          <a:p>
            <a:pPr lvl="2"/>
            <a:r>
              <a:rPr lang="en-GB" dirty="0"/>
              <a:t>Univ. </a:t>
            </a:r>
            <a:r>
              <a:rPr lang="en-GB" dirty="0" err="1"/>
              <a:t>Iberoamericana</a:t>
            </a:r>
            <a:r>
              <a:rPr lang="en-GB" dirty="0"/>
              <a:t>, Univ. Nacional </a:t>
            </a:r>
            <a:r>
              <a:rPr lang="en-GB" dirty="0" err="1"/>
              <a:t>Autónoma</a:t>
            </a:r>
            <a:r>
              <a:rPr lang="en-GB" dirty="0"/>
              <a:t> de México, </a:t>
            </a:r>
            <a:r>
              <a:rPr lang="en-GB" dirty="0" err="1"/>
              <a:t>Benemérita</a:t>
            </a:r>
            <a:r>
              <a:rPr lang="en-GB" dirty="0"/>
              <a:t> Univ. </a:t>
            </a:r>
            <a:r>
              <a:rPr lang="en-GB" dirty="0" err="1"/>
              <a:t>Autónoma</a:t>
            </a:r>
            <a:r>
              <a:rPr lang="en-GB" dirty="0"/>
              <a:t> de Puebla</a:t>
            </a:r>
          </a:p>
          <a:p>
            <a:pPr lvl="2"/>
            <a:r>
              <a:rPr lang="en-GB" dirty="0"/>
              <a:t>HAWC active membership since 2019</a:t>
            </a:r>
          </a:p>
          <a:p>
            <a:pPr lvl="1"/>
            <a:r>
              <a:rPr lang="en-GB" dirty="0"/>
              <a:t>Long, continued participation in International Masterclasses</a:t>
            </a:r>
          </a:p>
          <a:p>
            <a:r>
              <a:rPr lang="en-GB" dirty="0"/>
              <a:t>But what does membership bring?</a:t>
            </a:r>
          </a:p>
          <a:p>
            <a:pPr lvl="1"/>
            <a:r>
              <a:rPr lang="en-GB" dirty="0"/>
              <a:t>Participation in twice-annual meetings</a:t>
            </a:r>
          </a:p>
          <a:p>
            <a:pPr lvl="2"/>
            <a:r>
              <a:rPr lang="en-GB" dirty="0"/>
              <a:t>Exchange of ideas and experiences, development of best practices</a:t>
            </a:r>
          </a:p>
          <a:p>
            <a:pPr lvl="2"/>
            <a:r>
              <a:rPr lang="en-GB" dirty="0"/>
              <a:t>Strategic planning in support of our community</a:t>
            </a:r>
          </a:p>
          <a:p>
            <a:pPr lvl="1"/>
            <a:r>
              <a:rPr lang="en-GB" dirty="0"/>
              <a:t>Participation in working groups</a:t>
            </a:r>
          </a:p>
          <a:p>
            <a:pPr lvl="2"/>
            <a:r>
              <a:rPr lang="en-GB" dirty="0"/>
              <a:t>Creation of new material, addressing new audiences, countries, peoples</a:t>
            </a:r>
          </a:p>
          <a:p>
            <a:r>
              <a:rPr lang="en-GB" dirty="0"/>
              <a:t>What does it require?</a:t>
            </a:r>
          </a:p>
          <a:p>
            <a:pPr lvl="1"/>
            <a:r>
              <a:rPr lang="en-GB" dirty="0"/>
              <a:t>Commitment by signing body to support Canadian scientists doing Particle Physics Outreach</a:t>
            </a:r>
          </a:p>
          <a:p>
            <a:pPr lvl="1"/>
            <a:r>
              <a:rPr lang="en-GB" dirty="0"/>
              <a:t>Selection of a representative from Canada to participate in meetings</a:t>
            </a:r>
          </a:p>
          <a:p>
            <a:pPr lvl="1"/>
            <a:r>
              <a:rPr lang="en-GB" dirty="0"/>
              <a:t>Modest annual monetary contribution (3000 EUR)</a:t>
            </a:r>
          </a:p>
        </p:txBody>
      </p:sp>
      <p:sp>
        <p:nvSpPr>
          <p:cNvPr id="4" name="Date Placeholder 3">
            <a:extLst>
              <a:ext uri="{FF2B5EF4-FFF2-40B4-BE49-F238E27FC236}">
                <a16:creationId xmlns:a16="http://schemas.microsoft.com/office/drawing/2014/main" id="{206DB158-045E-503A-5CA8-8431409D1B81}"/>
              </a:ext>
            </a:extLst>
          </p:cNvPr>
          <p:cNvSpPr>
            <a:spLocks noGrp="1"/>
          </p:cNvSpPr>
          <p:nvPr>
            <p:ph type="dt" sz="half" idx="10"/>
          </p:nvPr>
        </p:nvSpPr>
        <p:spPr/>
        <p:txBody>
          <a:bodyPr/>
          <a:lstStyle/>
          <a:p>
            <a:r>
              <a:rPr lang="de-CH"/>
              <a:t>The International Particle Physics Outreach Group</a:t>
            </a:r>
            <a:endParaRPr lang="en-GB" dirty="0"/>
          </a:p>
        </p:txBody>
      </p:sp>
      <p:sp>
        <p:nvSpPr>
          <p:cNvPr id="5" name="Footer Placeholder 4">
            <a:extLst>
              <a:ext uri="{FF2B5EF4-FFF2-40B4-BE49-F238E27FC236}">
                <a16:creationId xmlns:a16="http://schemas.microsoft.com/office/drawing/2014/main" id="{9C5FA378-B7B2-8DEB-95E7-7C06FFF951C7}"/>
              </a:ext>
            </a:extLst>
          </p:cNvPr>
          <p:cNvSpPr>
            <a:spLocks noGrp="1"/>
          </p:cNvSpPr>
          <p:nvPr>
            <p:ph type="ftr" sz="quarter" idx="11"/>
          </p:nvPr>
        </p:nvSpPr>
        <p:spPr/>
        <p:txBody>
          <a:bodyPr/>
          <a:lstStyle/>
          <a:p>
            <a:r>
              <a:rPr lang="en-GB"/>
              <a:t>S. Goldfarb, Puebla, Mexico, 24 November 2022</a:t>
            </a:r>
            <a:endParaRPr lang="en-GB" dirty="0"/>
          </a:p>
        </p:txBody>
      </p:sp>
      <p:sp>
        <p:nvSpPr>
          <p:cNvPr id="6" name="Slide Number Placeholder 5">
            <a:extLst>
              <a:ext uri="{FF2B5EF4-FFF2-40B4-BE49-F238E27FC236}">
                <a16:creationId xmlns:a16="http://schemas.microsoft.com/office/drawing/2014/main" id="{6EBE0B07-448A-B229-FB16-5D0EE0D89314}"/>
              </a:ext>
            </a:extLst>
          </p:cNvPr>
          <p:cNvSpPr>
            <a:spLocks noGrp="1"/>
          </p:cNvSpPr>
          <p:nvPr>
            <p:ph type="sldNum" sz="quarter" idx="12"/>
          </p:nvPr>
        </p:nvSpPr>
        <p:spPr/>
        <p:txBody>
          <a:bodyPr/>
          <a:lstStyle/>
          <a:p>
            <a:fld id="{8DE9D450-AD3B-A24D-8A95-F027C5FCDEC4}" type="slidenum">
              <a:rPr lang="en-GB" smtClean="0"/>
              <a:pPr/>
              <a:t>28</a:t>
            </a:fld>
            <a:r>
              <a:rPr lang="en-GB"/>
              <a:t> </a:t>
            </a:r>
            <a:endParaRPr lang="en-GB" dirty="0"/>
          </a:p>
        </p:txBody>
      </p:sp>
    </p:spTree>
    <p:extLst>
      <p:ext uri="{BB962C8B-B14F-4D97-AF65-F5344CB8AC3E}">
        <p14:creationId xmlns:p14="http://schemas.microsoft.com/office/powerpoint/2010/main" val="32854931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5EC11-87CC-1947-91C2-5F3BFB485DD3}"/>
              </a:ext>
            </a:extLst>
          </p:cNvPr>
          <p:cNvSpPr>
            <a:spLocks noGrp="1"/>
          </p:cNvSpPr>
          <p:nvPr>
            <p:ph type="title"/>
          </p:nvPr>
        </p:nvSpPr>
        <p:spPr/>
        <p:txBody>
          <a:bodyPr/>
          <a:lstStyle/>
          <a:p>
            <a:r>
              <a:rPr lang="en-GB" dirty="0"/>
              <a:t>Why should Mexico join IPPOG?</a:t>
            </a:r>
          </a:p>
        </p:txBody>
      </p:sp>
      <p:sp>
        <p:nvSpPr>
          <p:cNvPr id="4" name="Date Placeholder 3">
            <a:extLst>
              <a:ext uri="{FF2B5EF4-FFF2-40B4-BE49-F238E27FC236}">
                <a16:creationId xmlns:a16="http://schemas.microsoft.com/office/drawing/2014/main" id="{206DB158-045E-503A-5CA8-8431409D1B81}"/>
              </a:ext>
            </a:extLst>
          </p:cNvPr>
          <p:cNvSpPr>
            <a:spLocks noGrp="1"/>
          </p:cNvSpPr>
          <p:nvPr>
            <p:ph type="dt" sz="half" idx="10"/>
          </p:nvPr>
        </p:nvSpPr>
        <p:spPr/>
        <p:txBody>
          <a:bodyPr/>
          <a:lstStyle/>
          <a:p>
            <a:r>
              <a:rPr lang="de-CH"/>
              <a:t>The International Particle Physics Outreach Group</a:t>
            </a:r>
            <a:endParaRPr lang="en-GB" dirty="0"/>
          </a:p>
        </p:txBody>
      </p:sp>
      <p:sp>
        <p:nvSpPr>
          <p:cNvPr id="5" name="Footer Placeholder 4">
            <a:extLst>
              <a:ext uri="{FF2B5EF4-FFF2-40B4-BE49-F238E27FC236}">
                <a16:creationId xmlns:a16="http://schemas.microsoft.com/office/drawing/2014/main" id="{9C5FA378-B7B2-8DEB-95E7-7C06FFF951C7}"/>
              </a:ext>
            </a:extLst>
          </p:cNvPr>
          <p:cNvSpPr>
            <a:spLocks noGrp="1"/>
          </p:cNvSpPr>
          <p:nvPr>
            <p:ph type="ftr" sz="quarter" idx="11"/>
          </p:nvPr>
        </p:nvSpPr>
        <p:spPr/>
        <p:txBody>
          <a:bodyPr/>
          <a:lstStyle/>
          <a:p>
            <a:r>
              <a:rPr lang="en-GB"/>
              <a:t>S. Goldfarb, Puebla, Mexico, 24 November 2022</a:t>
            </a:r>
            <a:endParaRPr lang="en-GB" dirty="0"/>
          </a:p>
        </p:txBody>
      </p:sp>
      <p:sp>
        <p:nvSpPr>
          <p:cNvPr id="6" name="Slide Number Placeholder 5">
            <a:extLst>
              <a:ext uri="{FF2B5EF4-FFF2-40B4-BE49-F238E27FC236}">
                <a16:creationId xmlns:a16="http://schemas.microsoft.com/office/drawing/2014/main" id="{6EBE0B07-448A-B229-FB16-5D0EE0D89314}"/>
              </a:ext>
            </a:extLst>
          </p:cNvPr>
          <p:cNvSpPr>
            <a:spLocks noGrp="1"/>
          </p:cNvSpPr>
          <p:nvPr>
            <p:ph type="sldNum" sz="quarter" idx="12"/>
          </p:nvPr>
        </p:nvSpPr>
        <p:spPr/>
        <p:txBody>
          <a:bodyPr/>
          <a:lstStyle/>
          <a:p>
            <a:fld id="{8DE9D450-AD3B-A24D-8A95-F027C5FCDEC4}" type="slidenum">
              <a:rPr lang="en-GB" smtClean="0"/>
              <a:pPr/>
              <a:t>29</a:t>
            </a:fld>
            <a:r>
              <a:rPr lang="en-GB"/>
              <a:t> </a:t>
            </a:r>
            <a:endParaRPr lang="en-GB" dirty="0"/>
          </a:p>
        </p:txBody>
      </p:sp>
      <p:pic>
        <p:nvPicPr>
          <p:cNvPr id="9" name="Picture 8">
            <a:extLst>
              <a:ext uri="{FF2B5EF4-FFF2-40B4-BE49-F238E27FC236}">
                <a16:creationId xmlns:a16="http://schemas.microsoft.com/office/drawing/2014/main" id="{9D79DA6C-858F-3D41-3135-461702D1EC4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14240"/>
          <a:stretch/>
        </p:blipFill>
        <p:spPr>
          <a:xfrm>
            <a:off x="4863738" y="944617"/>
            <a:ext cx="3985290" cy="1757412"/>
          </a:xfrm>
          <a:prstGeom prst="rect">
            <a:avLst/>
          </a:prstGeom>
          <a:ln>
            <a:solidFill>
              <a:schemeClr val="tx1"/>
            </a:solidFill>
          </a:ln>
          <a:effectLst>
            <a:outerShdw blurRad="50800" dist="38100" dir="2700000" algn="tl" rotWithShape="0">
              <a:prstClr val="black">
                <a:alpha val="40000"/>
              </a:prstClr>
            </a:outerShdw>
          </a:effectLst>
        </p:spPr>
      </p:pic>
      <p:pic>
        <p:nvPicPr>
          <p:cNvPr id="11" name="Picture 10">
            <a:extLst>
              <a:ext uri="{FF2B5EF4-FFF2-40B4-BE49-F238E27FC236}">
                <a16:creationId xmlns:a16="http://schemas.microsoft.com/office/drawing/2014/main" id="{3808AAC0-CA48-D12E-DEFB-091337E9233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12975" b="12070"/>
          <a:stretch/>
        </p:blipFill>
        <p:spPr>
          <a:xfrm>
            <a:off x="317768" y="937226"/>
            <a:ext cx="4467650" cy="1764803"/>
          </a:xfrm>
          <a:prstGeom prst="rect">
            <a:avLst/>
          </a:prstGeom>
          <a:ln>
            <a:solidFill>
              <a:schemeClr val="tx1"/>
            </a:solidFill>
          </a:ln>
          <a:effectLst>
            <a:outerShdw blurRad="50800" dist="38100" dir="2700000" algn="tl" rotWithShape="0">
              <a:prstClr val="black">
                <a:alpha val="40000"/>
              </a:prstClr>
            </a:outerShdw>
          </a:effectLst>
        </p:spPr>
      </p:pic>
      <p:pic>
        <p:nvPicPr>
          <p:cNvPr id="12" name="Google Shape;66;p2">
            <a:extLst>
              <a:ext uri="{FF2B5EF4-FFF2-40B4-BE49-F238E27FC236}">
                <a16:creationId xmlns:a16="http://schemas.microsoft.com/office/drawing/2014/main" id="{3E01FC33-296F-BCA7-3774-44404CFC9452}"/>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22818" y="2759091"/>
            <a:ext cx="2359399" cy="1725695"/>
          </a:xfrm>
          <a:prstGeom prst="rect">
            <a:avLst/>
          </a:prstGeom>
          <a:noFill/>
          <a:ln>
            <a:solidFill>
              <a:schemeClr val="tx1"/>
            </a:solidFill>
          </a:ln>
          <a:effectLst>
            <a:outerShdw blurRad="50800" dist="38100" dir="2700000" algn="tl" rotWithShape="0">
              <a:prstClr val="black">
                <a:alpha val="40000"/>
              </a:prstClr>
            </a:outerShdw>
          </a:effectLst>
        </p:spPr>
      </p:pic>
      <p:pic>
        <p:nvPicPr>
          <p:cNvPr id="13" name="Google Shape;122;p10">
            <a:extLst>
              <a:ext uri="{FF2B5EF4-FFF2-40B4-BE49-F238E27FC236}">
                <a16:creationId xmlns:a16="http://schemas.microsoft.com/office/drawing/2014/main" id="{6D330528-A517-534C-C5E7-842E1968FAC7}"/>
              </a:ext>
            </a:extLst>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443204" y="2774600"/>
            <a:ext cx="2405824" cy="1714067"/>
          </a:xfrm>
          <a:prstGeom prst="rect">
            <a:avLst/>
          </a:prstGeom>
          <a:noFill/>
          <a:ln>
            <a:solidFill>
              <a:schemeClr val="tx1"/>
            </a:solidFill>
          </a:ln>
          <a:effectLst>
            <a:outerShdw blurRad="50800" dist="38100" dir="2700000" algn="tl" rotWithShape="0">
              <a:prstClr val="black">
                <a:alpha val="40000"/>
              </a:prstClr>
            </a:outerShdw>
          </a:effectLst>
        </p:spPr>
      </p:pic>
      <p:pic>
        <p:nvPicPr>
          <p:cNvPr id="14" name="Picture 13">
            <a:extLst>
              <a:ext uri="{FF2B5EF4-FFF2-40B4-BE49-F238E27FC236}">
                <a16:creationId xmlns:a16="http://schemas.microsoft.com/office/drawing/2014/main" id="{994E7E44-4EDB-1E18-498E-58CFE7642DE1}"/>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b="10428"/>
          <a:stretch/>
        </p:blipFill>
        <p:spPr>
          <a:xfrm>
            <a:off x="2838627" y="2759091"/>
            <a:ext cx="3448167" cy="1725695"/>
          </a:xfrm>
          <a:prstGeom prst="rect">
            <a:avLst/>
          </a:prstGeom>
          <a:ln>
            <a:solidFill>
              <a:schemeClr val="tx1"/>
            </a:solidFill>
          </a:ln>
          <a:effectLst>
            <a:outerShdw blurRad="50800" dist="38100" dir="2700000" algn="tl" rotWithShape="0">
              <a:prstClr val="black">
                <a:alpha val="40000"/>
              </a:prstClr>
            </a:outerShdw>
          </a:effectLst>
        </p:spPr>
      </p:pic>
      <p:sp>
        <p:nvSpPr>
          <p:cNvPr id="16" name="TextBox 15">
            <a:extLst>
              <a:ext uri="{FF2B5EF4-FFF2-40B4-BE49-F238E27FC236}">
                <a16:creationId xmlns:a16="http://schemas.microsoft.com/office/drawing/2014/main" id="{89424FD7-379D-FF0F-BBBE-82AF9ECAD40A}"/>
              </a:ext>
            </a:extLst>
          </p:cNvPr>
          <p:cNvSpPr txBox="1"/>
          <p:nvPr/>
        </p:nvSpPr>
        <p:spPr>
          <a:xfrm rot="20117172">
            <a:off x="3975421" y="2460066"/>
            <a:ext cx="1795684" cy="307777"/>
          </a:xfrm>
          <a:prstGeom prst="rect">
            <a:avLst/>
          </a:prstGeom>
          <a:solidFill>
            <a:schemeClr val="bg1">
              <a:lumMod val="85000"/>
            </a:schemeClr>
          </a:solidFill>
          <a:ln>
            <a:solidFill>
              <a:schemeClr val="tx1"/>
            </a:solidFill>
          </a:ln>
        </p:spPr>
        <p:txBody>
          <a:bodyPr wrap="none" rtlCol="0">
            <a:spAutoFit/>
          </a:bodyPr>
          <a:lstStyle/>
          <a:p>
            <a:r>
              <a:rPr lang="en-GB" sz="1400" dirty="0"/>
              <a:t>Mexico, March 2020</a:t>
            </a:r>
          </a:p>
        </p:txBody>
      </p:sp>
    </p:spTree>
    <p:extLst>
      <p:ext uri="{BB962C8B-B14F-4D97-AF65-F5344CB8AC3E}">
        <p14:creationId xmlns:p14="http://schemas.microsoft.com/office/powerpoint/2010/main" val="19614111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7C093CA-C63D-8B48-A3F7-A41A6848A566}"/>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3" name="Picture 2">
            <a:extLst>
              <a:ext uri="{FF2B5EF4-FFF2-40B4-BE49-F238E27FC236}">
                <a16:creationId xmlns:a16="http://schemas.microsoft.com/office/drawing/2014/main" id="{63CB00EE-10DE-834A-932E-07866B38BCC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03200" y="191654"/>
            <a:ext cx="3805382" cy="2147960"/>
          </a:xfrm>
          <a:prstGeom prst="rect">
            <a:avLst/>
          </a:prstGeom>
        </p:spPr>
      </p:pic>
      <p:pic>
        <p:nvPicPr>
          <p:cNvPr id="5" name="Picture 4">
            <a:extLst>
              <a:ext uri="{FF2B5EF4-FFF2-40B4-BE49-F238E27FC236}">
                <a16:creationId xmlns:a16="http://schemas.microsoft.com/office/drawing/2014/main" id="{5741F4E2-B826-C148-9507-73D65D100C51}"/>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116946" y="191654"/>
            <a:ext cx="3823852" cy="2150917"/>
          </a:xfrm>
          <a:prstGeom prst="rect">
            <a:avLst/>
          </a:prstGeom>
        </p:spPr>
      </p:pic>
      <p:pic>
        <p:nvPicPr>
          <p:cNvPr id="9" name="Picture 8">
            <a:extLst>
              <a:ext uri="{FF2B5EF4-FFF2-40B4-BE49-F238E27FC236}">
                <a16:creationId xmlns:a16="http://schemas.microsoft.com/office/drawing/2014/main" id="{820A5AB3-199D-A14F-926D-86954AD2F1DB}"/>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203200" y="2528660"/>
            <a:ext cx="3805382" cy="2467156"/>
          </a:xfrm>
          <a:prstGeom prst="rect">
            <a:avLst/>
          </a:prstGeom>
        </p:spPr>
      </p:pic>
      <p:pic>
        <p:nvPicPr>
          <p:cNvPr id="11" name="Picture 10">
            <a:extLst>
              <a:ext uri="{FF2B5EF4-FFF2-40B4-BE49-F238E27FC236}">
                <a16:creationId xmlns:a16="http://schemas.microsoft.com/office/drawing/2014/main" id="{B9171881-F3E3-C748-AD5B-E064E4F4CBCF}"/>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a:stretch/>
        </p:blipFill>
        <p:spPr>
          <a:xfrm>
            <a:off x="5161574" y="2528661"/>
            <a:ext cx="3779224" cy="2467156"/>
          </a:xfrm>
          <a:prstGeom prst="rect">
            <a:avLst/>
          </a:prstGeom>
        </p:spPr>
      </p:pic>
      <p:sp>
        <p:nvSpPr>
          <p:cNvPr id="12" name="Title 1">
            <a:extLst>
              <a:ext uri="{FF2B5EF4-FFF2-40B4-BE49-F238E27FC236}">
                <a16:creationId xmlns:a16="http://schemas.microsoft.com/office/drawing/2014/main" id="{9C187C52-32FB-AD4C-A724-66A025930D96}"/>
              </a:ext>
            </a:extLst>
          </p:cNvPr>
          <p:cNvSpPr txBox="1">
            <a:spLocks/>
          </p:cNvSpPr>
          <p:nvPr/>
        </p:nvSpPr>
        <p:spPr>
          <a:xfrm>
            <a:off x="3843672" y="4046702"/>
            <a:ext cx="1456655" cy="793229"/>
          </a:xfrm>
          <a:prstGeom prst="rect">
            <a:avLst/>
          </a:prstGeom>
          <a:solidFill>
            <a:schemeClr val="tx1">
              <a:alpha val="56000"/>
            </a:schemeClr>
          </a:solidFill>
        </p:spPr>
        <p:txBody>
          <a:bodyPr vert="horz" lIns="91440" tIns="45720" rIns="91440" bIns="45720" rtlCol="0" anchor="ctr">
            <a:no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r>
              <a:rPr lang="en-US" sz="2400" b="1" dirty="0">
                <a:solidFill>
                  <a:schemeClr val="bg1"/>
                </a:solidFill>
                <a:latin typeface="+mn-lt"/>
                <a:ea typeface="Open Sans" charset="0"/>
                <a:cs typeface="Open Sans" charset="0"/>
              </a:rPr>
              <a:t>How much?</a:t>
            </a:r>
            <a:endParaRPr lang="en-US" sz="2400" dirty="0">
              <a:solidFill>
                <a:schemeClr val="bg1"/>
              </a:solidFill>
              <a:latin typeface="+mn-lt"/>
              <a:ea typeface="Open Sans" charset="0"/>
              <a:cs typeface="Open Sans" charset="0"/>
            </a:endParaRPr>
          </a:p>
        </p:txBody>
      </p:sp>
    </p:spTree>
    <p:extLst>
      <p:ext uri="{BB962C8B-B14F-4D97-AF65-F5344CB8AC3E}">
        <p14:creationId xmlns:p14="http://schemas.microsoft.com/office/powerpoint/2010/main" val="1871734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F353A5D9-599F-E39D-61C8-6A64DE82AEFD}"/>
              </a:ext>
            </a:extLst>
          </p:cNvPr>
          <p:cNvSpPr txBox="1"/>
          <p:nvPr/>
        </p:nvSpPr>
        <p:spPr>
          <a:xfrm>
            <a:off x="1837267" y="264319"/>
            <a:ext cx="6945583" cy="607727"/>
          </a:xfrm>
          <a:prstGeom prst="rect">
            <a:avLst/>
          </a:prstGeom>
        </p:spPr>
        <p:txBody>
          <a:bodyPr vert="horz" lIns="91440" tIns="45720" rIns="91440" bIns="45720" rtlCol="0" anchor="ctr">
            <a:normAutofit/>
          </a:bodyPr>
          <a:lstStyle/>
          <a:p>
            <a:pPr defTabSz="514350">
              <a:lnSpc>
                <a:spcPct val="90000"/>
              </a:lnSpc>
              <a:spcBef>
                <a:spcPct val="0"/>
              </a:spcBef>
              <a:spcAft>
                <a:spcPts val="600"/>
              </a:spcAft>
            </a:pPr>
            <a:r>
              <a:rPr lang="en-GB" sz="2800" dirty="0">
                <a:solidFill>
                  <a:srgbClr val="3A53A1"/>
                </a:solidFill>
                <a:latin typeface="Arial" charset="0"/>
                <a:cs typeface="Arial" charset="0"/>
              </a:rPr>
              <a:t>¡</a:t>
            </a:r>
            <a:r>
              <a:rPr lang="en-GB" sz="2800" dirty="0" err="1">
                <a:solidFill>
                  <a:srgbClr val="3A53A1"/>
                </a:solidFill>
                <a:latin typeface="Arial" charset="0"/>
                <a:cs typeface="Arial" charset="0"/>
              </a:rPr>
              <a:t>Muchas</a:t>
            </a:r>
            <a:r>
              <a:rPr lang="en-GB" sz="2800" dirty="0">
                <a:solidFill>
                  <a:srgbClr val="3A53A1"/>
                </a:solidFill>
                <a:latin typeface="Arial" charset="0"/>
                <a:cs typeface="Arial" charset="0"/>
              </a:rPr>
              <a:t> Gracias!</a:t>
            </a:r>
          </a:p>
        </p:txBody>
      </p:sp>
      <p:sp>
        <p:nvSpPr>
          <p:cNvPr id="4" name="Date Placeholder 3">
            <a:extLst>
              <a:ext uri="{FF2B5EF4-FFF2-40B4-BE49-F238E27FC236}">
                <a16:creationId xmlns:a16="http://schemas.microsoft.com/office/drawing/2014/main" id="{FD2147E0-C6DC-3BA1-1763-829238873FB9}"/>
              </a:ext>
            </a:extLst>
          </p:cNvPr>
          <p:cNvSpPr>
            <a:spLocks noGrp="1"/>
          </p:cNvSpPr>
          <p:nvPr>
            <p:ph type="dt" sz="half" idx="10"/>
          </p:nvPr>
        </p:nvSpPr>
        <p:spPr>
          <a:xfrm>
            <a:off x="4797555" y="4590327"/>
            <a:ext cx="3985290" cy="223070"/>
          </a:xfrm>
        </p:spPr>
        <p:txBody>
          <a:bodyPr>
            <a:normAutofit/>
          </a:bodyPr>
          <a:lstStyle/>
          <a:p>
            <a:pPr>
              <a:lnSpc>
                <a:spcPct val="90000"/>
              </a:lnSpc>
              <a:spcAft>
                <a:spcPts val="600"/>
              </a:spcAft>
            </a:pPr>
            <a:r>
              <a:rPr lang="de-CH"/>
              <a:t>The International Particle Physics Outreach Group</a:t>
            </a:r>
            <a:endParaRPr lang="en-GB"/>
          </a:p>
        </p:txBody>
      </p:sp>
      <p:sp>
        <p:nvSpPr>
          <p:cNvPr id="5" name="Footer Placeholder 4">
            <a:extLst>
              <a:ext uri="{FF2B5EF4-FFF2-40B4-BE49-F238E27FC236}">
                <a16:creationId xmlns:a16="http://schemas.microsoft.com/office/drawing/2014/main" id="{2ED143B1-1929-EBEF-5FF7-632958010F74}"/>
              </a:ext>
            </a:extLst>
          </p:cNvPr>
          <p:cNvSpPr>
            <a:spLocks noGrp="1"/>
          </p:cNvSpPr>
          <p:nvPr>
            <p:ph type="ftr" sz="quarter" idx="11"/>
          </p:nvPr>
        </p:nvSpPr>
        <p:spPr>
          <a:xfrm>
            <a:off x="745593" y="4594100"/>
            <a:ext cx="3985290" cy="223070"/>
          </a:xfrm>
        </p:spPr>
        <p:txBody>
          <a:bodyPr>
            <a:normAutofit/>
          </a:bodyPr>
          <a:lstStyle/>
          <a:p>
            <a:pPr>
              <a:lnSpc>
                <a:spcPct val="90000"/>
              </a:lnSpc>
              <a:spcAft>
                <a:spcPts val="600"/>
              </a:spcAft>
            </a:pPr>
            <a:r>
              <a:rPr lang="en-GB" kern="1200">
                <a:latin typeface="+mn-lt"/>
                <a:ea typeface="+mn-ea"/>
                <a:cs typeface="+mn-cs"/>
              </a:rPr>
              <a:t>S. Goldfarb, Puebla, Mexico, 24 November 2022</a:t>
            </a:r>
          </a:p>
        </p:txBody>
      </p:sp>
      <p:sp>
        <p:nvSpPr>
          <p:cNvPr id="6" name="Slide Number Placeholder 5">
            <a:extLst>
              <a:ext uri="{FF2B5EF4-FFF2-40B4-BE49-F238E27FC236}">
                <a16:creationId xmlns:a16="http://schemas.microsoft.com/office/drawing/2014/main" id="{D32219C5-8022-781D-2469-143E70D370F2}"/>
              </a:ext>
            </a:extLst>
          </p:cNvPr>
          <p:cNvSpPr>
            <a:spLocks noGrp="1"/>
          </p:cNvSpPr>
          <p:nvPr>
            <p:ph type="sldNum" sz="quarter" idx="12"/>
          </p:nvPr>
        </p:nvSpPr>
        <p:spPr>
          <a:xfrm>
            <a:off x="317768" y="4589075"/>
            <a:ext cx="361154" cy="223070"/>
          </a:xfrm>
        </p:spPr>
        <p:txBody>
          <a:bodyPr>
            <a:normAutofit/>
          </a:bodyPr>
          <a:lstStyle/>
          <a:p>
            <a:pPr>
              <a:lnSpc>
                <a:spcPct val="90000"/>
              </a:lnSpc>
              <a:spcAft>
                <a:spcPts val="600"/>
              </a:spcAft>
            </a:pPr>
            <a:fld id="{8DE9D450-AD3B-A24D-8A95-F027C5FCDEC4}" type="slidenum">
              <a:rPr lang="en-GB" smtClean="0"/>
              <a:pPr>
                <a:lnSpc>
                  <a:spcPct val="90000"/>
                </a:lnSpc>
                <a:spcAft>
                  <a:spcPts val="600"/>
                </a:spcAft>
              </a:pPr>
              <a:t>30</a:t>
            </a:fld>
            <a:r>
              <a:rPr lang="en-GB"/>
              <a:t> </a:t>
            </a:r>
          </a:p>
        </p:txBody>
      </p:sp>
      <p:pic>
        <p:nvPicPr>
          <p:cNvPr id="3" name="Picture 2">
            <a:extLst>
              <a:ext uri="{FF2B5EF4-FFF2-40B4-BE49-F238E27FC236}">
                <a16:creationId xmlns:a16="http://schemas.microsoft.com/office/drawing/2014/main" id="{A0CDE0E0-4F84-FE4E-AB51-11307A752242}"/>
              </a:ext>
            </a:extLst>
          </p:cNvPr>
          <p:cNvPicPr>
            <a:picLocks noChangeAspect="1"/>
          </p:cNvPicPr>
          <p:nvPr/>
        </p:nvPicPr>
        <p:blipFill rotWithShape="1">
          <a:blip r:embed="rId2"/>
          <a:srcRect t="24665" b="18432"/>
          <a:stretch/>
        </p:blipFill>
        <p:spPr>
          <a:xfrm>
            <a:off x="291981" y="889976"/>
            <a:ext cx="8526724" cy="3639009"/>
          </a:xfrm>
          <a:prstGeom prst="rect">
            <a:avLst/>
          </a:prstGeom>
        </p:spPr>
      </p:pic>
    </p:spTree>
    <p:extLst>
      <p:ext uri="{BB962C8B-B14F-4D97-AF65-F5344CB8AC3E}">
        <p14:creationId xmlns:p14="http://schemas.microsoft.com/office/powerpoint/2010/main" val="22993273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94E8CC6-F03B-7546-ACC4-CCDE2F268D9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28800" y="787400"/>
            <a:ext cx="5486400" cy="3568700"/>
          </a:xfrm>
          <a:prstGeom prst="rect">
            <a:avLst/>
          </a:prstGeom>
        </p:spPr>
      </p:pic>
      <p:pic>
        <p:nvPicPr>
          <p:cNvPr id="5" name="Picture 4">
            <a:extLst>
              <a:ext uri="{FF2B5EF4-FFF2-40B4-BE49-F238E27FC236}">
                <a16:creationId xmlns:a16="http://schemas.microsoft.com/office/drawing/2014/main" id="{C9D31B9E-62B5-D146-A3AD-5A854D213FF5}"/>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5209309" y="157018"/>
            <a:ext cx="3739105" cy="2058569"/>
          </a:xfrm>
          <a:prstGeom prst="rect">
            <a:avLst/>
          </a:prstGeom>
        </p:spPr>
      </p:pic>
      <p:pic>
        <p:nvPicPr>
          <p:cNvPr id="7" name="Picture 6">
            <a:extLst>
              <a:ext uri="{FF2B5EF4-FFF2-40B4-BE49-F238E27FC236}">
                <a16:creationId xmlns:a16="http://schemas.microsoft.com/office/drawing/2014/main" id="{5B07D5EC-97BD-DE44-A4B4-23366952F265}"/>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81627" y="2563487"/>
            <a:ext cx="4034668" cy="2422994"/>
          </a:xfrm>
          <a:prstGeom prst="rect">
            <a:avLst/>
          </a:prstGeom>
        </p:spPr>
      </p:pic>
      <p:pic>
        <p:nvPicPr>
          <p:cNvPr id="9" name="Picture 8">
            <a:extLst>
              <a:ext uri="{FF2B5EF4-FFF2-40B4-BE49-F238E27FC236}">
                <a16:creationId xmlns:a16="http://schemas.microsoft.com/office/drawing/2014/main" id="{61971CC9-C316-BE41-8CB9-5E8D0DCFE015}"/>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58642" y="157019"/>
            <a:ext cx="3508194" cy="1443372"/>
          </a:xfrm>
          <a:prstGeom prst="rect">
            <a:avLst/>
          </a:prstGeom>
        </p:spPr>
      </p:pic>
      <p:pic>
        <p:nvPicPr>
          <p:cNvPr id="11" name="Picture 10">
            <a:extLst>
              <a:ext uri="{FF2B5EF4-FFF2-40B4-BE49-F238E27FC236}">
                <a16:creationId xmlns:a16="http://schemas.microsoft.com/office/drawing/2014/main" id="{B903A7B5-039E-D943-A37F-B2F2329BAED4}"/>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5727836" y="3026740"/>
            <a:ext cx="2939611" cy="1959741"/>
          </a:xfrm>
          <a:prstGeom prst="rect">
            <a:avLst/>
          </a:prstGeom>
        </p:spPr>
      </p:pic>
      <p:sp>
        <p:nvSpPr>
          <p:cNvPr id="12" name="Title 1">
            <a:extLst>
              <a:ext uri="{FF2B5EF4-FFF2-40B4-BE49-F238E27FC236}">
                <a16:creationId xmlns:a16="http://schemas.microsoft.com/office/drawing/2014/main" id="{F6BBF9BA-8F0D-7F4F-BECD-9DC3CCE44636}"/>
              </a:ext>
            </a:extLst>
          </p:cNvPr>
          <p:cNvSpPr txBox="1">
            <a:spLocks/>
          </p:cNvSpPr>
          <p:nvPr/>
        </p:nvSpPr>
        <p:spPr>
          <a:xfrm>
            <a:off x="3593110" y="4185137"/>
            <a:ext cx="2722418" cy="801344"/>
          </a:xfrm>
          <a:prstGeom prst="rect">
            <a:avLst/>
          </a:prstGeom>
          <a:solidFill>
            <a:schemeClr val="tx1">
              <a:alpha val="56000"/>
            </a:schemeClr>
          </a:solidFill>
        </p:spPr>
        <p:txBody>
          <a:bodyPr vert="horz" lIns="91440" tIns="45720" rIns="91440" bIns="45720" rtlCol="0" anchor="ctr">
            <a:no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r>
              <a:rPr lang="en-US" sz="2400" b="1" dirty="0">
                <a:solidFill>
                  <a:schemeClr val="bg1"/>
                </a:solidFill>
                <a:latin typeface="+mn-lt"/>
                <a:ea typeface="Open Sans" charset="0"/>
                <a:cs typeface="Open Sans" charset="0"/>
              </a:rPr>
              <a:t>Who to believe?</a:t>
            </a:r>
          </a:p>
          <a:p>
            <a:r>
              <a:rPr lang="en-US" sz="2400" b="1" dirty="0">
                <a:solidFill>
                  <a:schemeClr val="bg1"/>
                </a:solidFill>
                <a:latin typeface="+mn-lt"/>
                <a:ea typeface="Open Sans" charset="0"/>
                <a:cs typeface="Open Sans" charset="0"/>
              </a:rPr>
              <a:t>What to do?</a:t>
            </a:r>
            <a:endParaRPr lang="en-US" sz="2400" dirty="0">
              <a:solidFill>
                <a:schemeClr val="bg1"/>
              </a:solidFill>
              <a:latin typeface="+mn-lt"/>
              <a:ea typeface="Open Sans" charset="0"/>
              <a:cs typeface="Open Sans" charset="0"/>
            </a:endParaRPr>
          </a:p>
        </p:txBody>
      </p:sp>
    </p:spTree>
    <p:extLst>
      <p:ext uri="{BB962C8B-B14F-4D97-AF65-F5344CB8AC3E}">
        <p14:creationId xmlns:p14="http://schemas.microsoft.com/office/powerpoint/2010/main" val="1178867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extBox 1"/>
          <p:cNvSpPr txBox="1"/>
          <p:nvPr/>
        </p:nvSpPr>
        <p:spPr>
          <a:xfrm>
            <a:off x="2333445" y="1961138"/>
            <a:ext cx="4587410" cy="461665"/>
          </a:xfrm>
          <a:prstGeom prst="rect">
            <a:avLst/>
          </a:prstGeom>
          <a:noFill/>
        </p:spPr>
        <p:txBody>
          <a:bodyPr wrap="none" rtlCol="0">
            <a:spAutoFit/>
          </a:bodyPr>
          <a:lstStyle/>
          <a:p>
            <a:pPr algn="ctr"/>
            <a:r>
              <a:rPr lang="en-GB" sz="2400" dirty="0">
                <a:solidFill>
                  <a:schemeClr val="bg1"/>
                </a:solidFill>
                <a:ea typeface="Open Sans" charset="0"/>
                <a:cs typeface="Open Sans" charset="0"/>
              </a:rPr>
              <a:t>What are the answers they see?</a:t>
            </a:r>
          </a:p>
        </p:txBody>
      </p:sp>
    </p:spTree>
    <p:extLst>
      <p:ext uri="{BB962C8B-B14F-4D97-AF65-F5344CB8AC3E}">
        <p14:creationId xmlns:p14="http://schemas.microsoft.com/office/powerpoint/2010/main" val="2419723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326E246-F4BC-164D-B949-50EB71DC23D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41539" y="216044"/>
            <a:ext cx="2547895" cy="2022391"/>
          </a:xfrm>
          <a:prstGeom prst="rect">
            <a:avLst/>
          </a:prstGeom>
          <a:ln>
            <a:solidFill>
              <a:schemeClr val="tx1"/>
            </a:solidFill>
          </a:ln>
          <a:effectLst>
            <a:outerShdw blurRad="50800" dist="38100" dir="2700000" algn="tl" rotWithShape="0">
              <a:prstClr val="black">
                <a:alpha val="40000"/>
              </a:prstClr>
            </a:outerShdw>
          </a:effectLst>
        </p:spPr>
      </p:pic>
      <p:pic>
        <p:nvPicPr>
          <p:cNvPr id="10" name="Picture 9">
            <a:extLst>
              <a:ext uri="{FF2B5EF4-FFF2-40B4-BE49-F238E27FC236}">
                <a16:creationId xmlns:a16="http://schemas.microsoft.com/office/drawing/2014/main" id="{58291BE9-6AC2-FF4F-8482-D6088EC20344}"/>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4040432" y="1955540"/>
            <a:ext cx="2145486" cy="1303996"/>
          </a:xfrm>
          <a:prstGeom prst="rect">
            <a:avLst/>
          </a:prstGeom>
          <a:ln>
            <a:solidFill>
              <a:schemeClr val="tx1"/>
            </a:solidFill>
          </a:ln>
          <a:effectLst>
            <a:outerShdw blurRad="50800" dist="38100" dir="2700000" algn="tl" rotWithShape="0">
              <a:prstClr val="black">
                <a:alpha val="40000"/>
              </a:prstClr>
            </a:outerShdw>
          </a:effectLst>
        </p:spPr>
      </p:pic>
      <p:sp>
        <p:nvSpPr>
          <p:cNvPr id="2" name="TextBox 1">
            <a:extLst>
              <a:ext uri="{FF2B5EF4-FFF2-40B4-BE49-F238E27FC236}">
                <a16:creationId xmlns:a16="http://schemas.microsoft.com/office/drawing/2014/main" id="{B757E50F-6BDA-324A-8A63-3766B172196B}"/>
              </a:ext>
            </a:extLst>
          </p:cNvPr>
          <p:cNvSpPr txBox="1"/>
          <p:nvPr/>
        </p:nvSpPr>
        <p:spPr>
          <a:xfrm>
            <a:off x="141539" y="2571750"/>
            <a:ext cx="3470636" cy="923330"/>
          </a:xfrm>
          <a:prstGeom prst="rect">
            <a:avLst/>
          </a:prstGeom>
          <a:solidFill>
            <a:schemeClr val="bg1">
              <a:lumMod val="95000"/>
            </a:schemeClr>
          </a:solidFill>
          <a:ln>
            <a:solidFill>
              <a:schemeClr val="tx1"/>
            </a:solidFill>
          </a:ln>
        </p:spPr>
        <p:txBody>
          <a:bodyPr wrap="square" rtlCol="0">
            <a:spAutoFit/>
          </a:bodyPr>
          <a:lstStyle/>
          <a:p>
            <a:r>
              <a:rPr lang="en-US" sz="900" i="1" dirty="0"/>
              <a:t>“More and more studies show that kids are actually stoppers of the disease and they don’t get it and transmit it themselves, so we should be in a posture of — the default should be getting back to school kids in person, in the classroom.”</a:t>
            </a:r>
            <a:endParaRPr lang="en-US" sz="900" dirty="0"/>
          </a:p>
          <a:p>
            <a:r>
              <a:rPr lang="en-US" sz="900" b="1" dirty="0"/>
              <a:t>— Education Secretary Betsy DeVos, </a:t>
            </a:r>
            <a:r>
              <a:rPr lang="en-US" sz="900" b="1" dirty="0">
                <a:hlinkClick r:id="rId5"/>
              </a:rPr>
              <a:t>in an interview on “The Conservative Circus”</a:t>
            </a:r>
            <a:r>
              <a:rPr lang="en-US" sz="900" b="1" dirty="0"/>
              <a:t> (</a:t>
            </a:r>
            <a:r>
              <a:rPr lang="en-US" sz="900" b="1" dirty="0" err="1"/>
              <a:t>iHeart</a:t>
            </a:r>
            <a:r>
              <a:rPr lang="en-US" sz="900" b="1" dirty="0"/>
              <a:t> radio), July 16</a:t>
            </a:r>
            <a:endParaRPr lang="en-US" sz="900" dirty="0"/>
          </a:p>
        </p:txBody>
      </p:sp>
      <p:pic>
        <p:nvPicPr>
          <p:cNvPr id="6" name="Picture 5">
            <a:extLst>
              <a:ext uri="{FF2B5EF4-FFF2-40B4-BE49-F238E27FC236}">
                <a16:creationId xmlns:a16="http://schemas.microsoft.com/office/drawing/2014/main" id="{579B98E5-80A4-704A-98EA-B6B3B4940584}"/>
              </a:ext>
            </a:extLst>
          </p:cNvPr>
          <p:cNvPicPr>
            <a:picLocks noChangeAspect="1"/>
          </p:cNvPicPr>
          <p:nvPr/>
        </p:nvPicPr>
        <p:blipFill>
          <a:blip r:embed="rId6"/>
          <a:stretch>
            <a:fillRect/>
          </a:stretch>
        </p:blipFill>
        <p:spPr>
          <a:xfrm>
            <a:off x="590153" y="3600508"/>
            <a:ext cx="2573408" cy="1313510"/>
          </a:xfrm>
          <a:prstGeom prst="rect">
            <a:avLst/>
          </a:prstGeom>
          <a:ln>
            <a:solidFill>
              <a:schemeClr val="tx1"/>
            </a:solidFill>
          </a:ln>
          <a:effectLst>
            <a:outerShdw blurRad="50800" dist="38100" dir="2700000" algn="tl" rotWithShape="0">
              <a:prstClr val="black">
                <a:alpha val="40000"/>
              </a:prstClr>
            </a:outerShdw>
          </a:effectLst>
        </p:spPr>
      </p:pic>
      <p:pic>
        <p:nvPicPr>
          <p:cNvPr id="9" name="Picture 8" descr="Text&#10;&#10;Description automatically generated">
            <a:extLst>
              <a:ext uri="{FF2B5EF4-FFF2-40B4-BE49-F238E27FC236}">
                <a16:creationId xmlns:a16="http://schemas.microsoft.com/office/drawing/2014/main" id="{74ECC9BA-E777-BA4F-8276-C39B14E58AEA}"/>
              </a:ext>
            </a:extLst>
          </p:cNvPr>
          <p:cNvPicPr>
            <a:picLocks noChangeAspect="1"/>
          </p:cNvPicPr>
          <p:nvPr/>
        </p:nvPicPr>
        <p:blipFill>
          <a:blip r:embed="rId7"/>
          <a:stretch>
            <a:fillRect/>
          </a:stretch>
        </p:blipFill>
        <p:spPr>
          <a:xfrm>
            <a:off x="3396199" y="3158693"/>
            <a:ext cx="3281222" cy="1846859"/>
          </a:xfrm>
          <a:prstGeom prst="rect">
            <a:avLst/>
          </a:prstGeom>
          <a:ln>
            <a:solidFill>
              <a:schemeClr val="tx1"/>
            </a:solidFill>
          </a:ln>
          <a:effectLst>
            <a:outerShdw blurRad="50800" dist="38100" dir="2700000" algn="tl" rotWithShape="0">
              <a:prstClr val="black">
                <a:alpha val="40000"/>
              </a:prstClr>
            </a:outerShdw>
          </a:effectLst>
        </p:spPr>
      </p:pic>
      <p:pic>
        <p:nvPicPr>
          <p:cNvPr id="13" name="Picture 12" descr="A person holding a sign&#10;&#10;Description automatically generated">
            <a:extLst>
              <a:ext uri="{FF2B5EF4-FFF2-40B4-BE49-F238E27FC236}">
                <a16:creationId xmlns:a16="http://schemas.microsoft.com/office/drawing/2014/main" id="{22B64204-8630-7A4D-B7DC-E939EBC0C17B}"/>
              </a:ext>
            </a:extLst>
          </p:cNvPr>
          <p:cNvPicPr>
            <a:picLocks noChangeAspect="1"/>
          </p:cNvPicPr>
          <p:nvPr/>
        </p:nvPicPr>
        <p:blipFill>
          <a:blip r:embed="rId8"/>
          <a:stretch>
            <a:fillRect/>
          </a:stretch>
        </p:blipFill>
        <p:spPr>
          <a:xfrm>
            <a:off x="4162543" y="558814"/>
            <a:ext cx="2483069" cy="1396726"/>
          </a:xfrm>
          <a:prstGeom prst="rect">
            <a:avLst/>
          </a:prstGeom>
          <a:ln>
            <a:solidFill>
              <a:schemeClr val="tx1"/>
            </a:solidFill>
          </a:ln>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99555B6E-0A3C-6F49-9E3F-79C7CC22CB61}"/>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2778761" y="275530"/>
            <a:ext cx="1639648" cy="2319060"/>
          </a:xfrm>
          <a:prstGeom prst="rect">
            <a:avLst/>
          </a:prstGeom>
          <a:ln>
            <a:solidFill>
              <a:schemeClr val="tx1"/>
            </a:solidFill>
          </a:ln>
          <a:effectLst>
            <a:outerShdw blurRad="50800" dist="38100" dir="2700000" algn="tl" rotWithShape="0">
              <a:prstClr val="black">
                <a:alpha val="40000"/>
              </a:prstClr>
            </a:outerShdw>
          </a:effectLst>
        </p:spPr>
      </p:pic>
      <p:pic>
        <p:nvPicPr>
          <p:cNvPr id="5" name="Picture 4">
            <a:extLst>
              <a:ext uri="{FF2B5EF4-FFF2-40B4-BE49-F238E27FC236}">
                <a16:creationId xmlns:a16="http://schemas.microsoft.com/office/drawing/2014/main" id="{773EF02A-CDA2-8343-B751-CB63E4BDCF0B}"/>
              </a:ext>
            </a:extLst>
          </p:cNvPr>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6257259" y="216044"/>
            <a:ext cx="2811813" cy="1574615"/>
          </a:xfrm>
          <a:prstGeom prst="rect">
            <a:avLst/>
          </a:prstGeom>
          <a:ln>
            <a:solidFill>
              <a:schemeClr val="tx1"/>
            </a:solidFill>
          </a:ln>
          <a:effectLst>
            <a:outerShdw blurRad="50800" dist="38100" dir="2700000" algn="tl" rotWithShape="0">
              <a:prstClr val="black">
                <a:alpha val="40000"/>
              </a:prstClr>
            </a:outerShdw>
          </a:effectLst>
        </p:spPr>
      </p:pic>
      <p:pic>
        <p:nvPicPr>
          <p:cNvPr id="12" name="Picture 11">
            <a:extLst>
              <a:ext uri="{FF2B5EF4-FFF2-40B4-BE49-F238E27FC236}">
                <a16:creationId xmlns:a16="http://schemas.microsoft.com/office/drawing/2014/main" id="{3BA29C88-750F-C74A-86CF-1873FF371C14}"/>
              </a:ext>
            </a:extLst>
          </p:cNvPr>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6257259" y="2048846"/>
            <a:ext cx="2516044" cy="1303996"/>
          </a:xfrm>
          <a:prstGeom prst="rect">
            <a:avLst/>
          </a:prstGeom>
          <a:ln>
            <a:solidFill>
              <a:schemeClr val="tx1"/>
            </a:solidFill>
          </a:ln>
          <a:effectLst>
            <a:outerShdw blurRad="50800" dist="38100" dir="2700000" algn="tl" rotWithShape="0">
              <a:prstClr val="black">
                <a:alpha val="40000"/>
              </a:prstClr>
            </a:outerShdw>
          </a:effectLst>
        </p:spPr>
      </p:pic>
      <p:pic>
        <p:nvPicPr>
          <p:cNvPr id="17" name="Picture 16" descr="A picture containing person, person, posing&#10;&#10;Description automatically generated">
            <a:extLst>
              <a:ext uri="{FF2B5EF4-FFF2-40B4-BE49-F238E27FC236}">
                <a16:creationId xmlns:a16="http://schemas.microsoft.com/office/drawing/2014/main" id="{3F14111B-0DC8-2448-A49D-91A7ED0FD365}"/>
              </a:ext>
            </a:extLst>
          </p:cNvPr>
          <p:cNvPicPr>
            <a:picLocks noChangeAspect="1"/>
          </p:cNvPicPr>
          <p:nvPr/>
        </p:nvPicPr>
        <p:blipFill>
          <a:blip r:embed="rId12"/>
          <a:stretch>
            <a:fillRect/>
          </a:stretch>
        </p:blipFill>
        <p:spPr>
          <a:xfrm>
            <a:off x="6579001" y="3259536"/>
            <a:ext cx="2423460" cy="1615640"/>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362094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59D09C8-0C5E-A441-9076-F9DBEF1985C5}"/>
              </a:ext>
            </a:extLst>
          </p:cNvPr>
          <p:cNvPicPr>
            <a:picLocks noChangeAspect="1"/>
          </p:cNvPicPr>
          <p:nvPr/>
        </p:nvPicPr>
        <p:blipFill>
          <a:blip r:embed="rId2"/>
          <a:stretch>
            <a:fillRect/>
          </a:stretch>
        </p:blipFill>
        <p:spPr>
          <a:xfrm>
            <a:off x="0" y="0"/>
            <a:ext cx="9144000" cy="370390"/>
          </a:xfrm>
          <a:prstGeom prst="rect">
            <a:avLst/>
          </a:prstGeom>
        </p:spPr>
      </p:pic>
      <p:pic>
        <p:nvPicPr>
          <p:cNvPr id="4" name="Picture 3" descr="Graphical user interface, website&#10;&#10;Description automatically generated">
            <a:extLst>
              <a:ext uri="{FF2B5EF4-FFF2-40B4-BE49-F238E27FC236}">
                <a16:creationId xmlns:a16="http://schemas.microsoft.com/office/drawing/2014/main" id="{3FFC8397-4EFE-0D46-AB48-1141028C329C}"/>
              </a:ext>
            </a:extLst>
          </p:cNvPr>
          <p:cNvPicPr>
            <a:picLocks noChangeAspect="1"/>
          </p:cNvPicPr>
          <p:nvPr/>
        </p:nvPicPr>
        <p:blipFill>
          <a:blip r:embed="rId3"/>
          <a:stretch>
            <a:fillRect/>
          </a:stretch>
        </p:blipFill>
        <p:spPr>
          <a:xfrm>
            <a:off x="0" y="370390"/>
            <a:ext cx="4572000" cy="4773110"/>
          </a:xfrm>
          <a:prstGeom prst="rect">
            <a:avLst/>
          </a:prstGeom>
        </p:spPr>
      </p:pic>
      <p:pic>
        <p:nvPicPr>
          <p:cNvPr id="7" name="Picture 6" descr="Graphical user interface, application&#10;&#10;Description automatically generated">
            <a:extLst>
              <a:ext uri="{FF2B5EF4-FFF2-40B4-BE49-F238E27FC236}">
                <a16:creationId xmlns:a16="http://schemas.microsoft.com/office/drawing/2014/main" id="{77950918-BC15-9C4F-81EC-41662BFB557E}"/>
              </a:ext>
            </a:extLst>
          </p:cNvPr>
          <p:cNvPicPr>
            <a:picLocks noChangeAspect="1"/>
          </p:cNvPicPr>
          <p:nvPr/>
        </p:nvPicPr>
        <p:blipFill>
          <a:blip r:embed="rId4"/>
          <a:stretch>
            <a:fillRect/>
          </a:stretch>
        </p:blipFill>
        <p:spPr>
          <a:xfrm>
            <a:off x="4572000" y="370390"/>
            <a:ext cx="4572000" cy="4773110"/>
          </a:xfrm>
          <a:prstGeom prst="rect">
            <a:avLst/>
          </a:prstGeom>
        </p:spPr>
      </p:pic>
    </p:spTree>
    <p:extLst>
      <p:ext uri="{BB962C8B-B14F-4D97-AF65-F5344CB8AC3E}">
        <p14:creationId xmlns:p14="http://schemas.microsoft.com/office/powerpoint/2010/main" val="19402556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extBox 1"/>
          <p:cNvSpPr txBox="1"/>
          <p:nvPr/>
        </p:nvSpPr>
        <p:spPr>
          <a:xfrm>
            <a:off x="2855391" y="1961138"/>
            <a:ext cx="3543534" cy="830997"/>
          </a:xfrm>
          <a:prstGeom prst="rect">
            <a:avLst/>
          </a:prstGeom>
          <a:noFill/>
        </p:spPr>
        <p:txBody>
          <a:bodyPr wrap="none" rtlCol="0">
            <a:spAutoFit/>
          </a:bodyPr>
          <a:lstStyle/>
          <a:p>
            <a:pPr algn="ctr"/>
            <a:r>
              <a:rPr lang="en-GB" sz="2400" dirty="0">
                <a:solidFill>
                  <a:schemeClr val="bg1"/>
                </a:solidFill>
                <a:ea typeface="Open Sans" charset="0"/>
                <a:cs typeface="Open Sans" charset="0"/>
              </a:rPr>
              <a:t>Yet, in this environment, </a:t>
            </a:r>
          </a:p>
          <a:p>
            <a:pPr algn="ctr"/>
            <a:r>
              <a:rPr lang="en-GB" sz="2400" dirty="0">
                <a:solidFill>
                  <a:schemeClr val="bg1"/>
                </a:solidFill>
                <a:ea typeface="Open Sans" charset="0"/>
                <a:cs typeface="Open Sans" charset="0"/>
              </a:rPr>
              <a:t>we have big plans…</a:t>
            </a:r>
          </a:p>
        </p:txBody>
      </p:sp>
    </p:spTree>
    <p:extLst>
      <p:ext uri="{BB962C8B-B14F-4D97-AF65-F5344CB8AC3E}">
        <p14:creationId xmlns:p14="http://schemas.microsoft.com/office/powerpoint/2010/main" val="25780170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Attachment.png">
            <a:extLst>
              <a:ext uri="{FF2B5EF4-FFF2-40B4-BE49-F238E27FC236}">
                <a16:creationId xmlns:a16="http://schemas.microsoft.com/office/drawing/2014/main" id="{8639D6D5-E4B9-4849-BE17-3BDFD30C7C8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122121" y="3024801"/>
            <a:ext cx="4811098" cy="180416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26" name="Picture 2" descr="Attachment.jpeg">
            <a:extLst>
              <a:ext uri="{FF2B5EF4-FFF2-40B4-BE49-F238E27FC236}">
                <a16:creationId xmlns:a16="http://schemas.microsoft.com/office/drawing/2014/main" id="{C5D89665-D9ED-9740-8E0F-EB4A339D443F}"/>
              </a:ext>
            </a:extLst>
          </p:cNvPr>
          <p:cNvPicPr>
            <a:picLocks noChangeAspect="1" noChangeArrowheads="1"/>
          </p:cNvPicPr>
          <p:nvPr/>
        </p:nvPicPr>
        <p:blipFill>
          <a:blip r:embed="rId4" cstate="hqprint">
            <a:extLst>
              <a:ext uri="{28A0092B-C50C-407E-A947-70E740481C1C}">
                <a14:useLocalDpi xmlns:a14="http://schemas.microsoft.com/office/drawing/2010/main"/>
              </a:ext>
            </a:extLst>
          </a:blip>
          <a:srcRect/>
          <a:stretch>
            <a:fillRect/>
          </a:stretch>
        </p:blipFill>
        <p:spPr bwMode="auto">
          <a:xfrm>
            <a:off x="170482" y="1050910"/>
            <a:ext cx="2476388" cy="1857291"/>
          </a:xfrm>
          <a:prstGeom prst="rect">
            <a:avLst/>
          </a:prstGeom>
          <a:ln>
            <a:solidFill>
              <a:schemeClr val="tx1"/>
            </a:solidFill>
          </a:ln>
          <a:effectLst>
            <a:softEdge rad="0"/>
          </a:effectLst>
          <a:extLst>
            <a:ext uri="{909E8E84-426E-40DD-AFC4-6F175D3DCCD1}">
              <a14:hiddenFill xmlns:a14="http://schemas.microsoft.com/office/drawing/2010/main">
                <a:solidFill>
                  <a:srgbClr val="FFFFFF"/>
                </a:solidFill>
              </a14:hiddenFill>
            </a:ext>
          </a:extLst>
        </p:spPr>
      </p:pic>
      <p:pic>
        <p:nvPicPr>
          <p:cNvPr id="1028" name="Picture 4" descr="Attachment.jpeg">
            <a:extLst>
              <a:ext uri="{FF2B5EF4-FFF2-40B4-BE49-F238E27FC236}">
                <a16:creationId xmlns:a16="http://schemas.microsoft.com/office/drawing/2014/main" id="{C490BB73-30CE-0445-AEA1-2B5BC09918E2}"/>
              </a:ext>
            </a:extLst>
          </p:cNvPr>
          <p:cNvPicPr>
            <a:picLocks noChangeAspect="1" noChangeArrowheads="1"/>
          </p:cNvPicPr>
          <p:nvPr/>
        </p:nvPicPr>
        <p:blipFill rotWithShape="1">
          <a:blip r:embed="rId5" cstate="hqprint">
            <a:extLst>
              <a:ext uri="{28A0092B-C50C-407E-A947-70E740481C1C}">
                <a14:useLocalDpi xmlns:a14="http://schemas.microsoft.com/office/drawing/2010/main"/>
              </a:ext>
            </a:extLst>
          </a:blip>
          <a:srcRect l="12449" r="13423"/>
          <a:stretch/>
        </p:blipFill>
        <p:spPr bwMode="auto">
          <a:xfrm>
            <a:off x="2778031" y="1045590"/>
            <a:ext cx="2498184" cy="1895728"/>
          </a:xfrm>
          <a:prstGeom prst="rect">
            <a:avLst/>
          </a:prstGeom>
          <a:ln>
            <a:solidFill>
              <a:schemeClr val="tx1"/>
            </a:solidFill>
          </a:ln>
          <a:effectLst>
            <a:softEdge rad="0"/>
          </a:effectLst>
          <a:extLst>
            <a:ext uri="{909E8E84-426E-40DD-AFC4-6F175D3DCCD1}">
              <a14:hiddenFill xmlns:a14="http://schemas.microsoft.com/office/drawing/2010/main">
                <a:solidFill>
                  <a:srgbClr val="FFFFFF"/>
                </a:solidFill>
              </a14:hiddenFill>
            </a:ext>
          </a:extLst>
        </p:spPr>
      </p:pic>
      <p:pic>
        <p:nvPicPr>
          <p:cNvPr id="1032" name="Picture 8" descr="Attachment.jpeg">
            <a:extLst>
              <a:ext uri="{FF2B5EF4-FFF2-40B4-BE49-F238E27FC236}">
                <a16:creationId xmlns:a16="http://schemas.microsoft.com/office/drawing/2014/main" id="{F1617663-AC91-804E-966A-032AA7DCA8A3}"/>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5409149" y="1053896"/>
            <a:ext cx="3534930" cy="1895728"/>
          </a:xfrm>
          <a:prstGeom prst="rect">
            <a:avLst/>
          </a:prstGeom>
          <a:ln>
            <a:solidFill>
              <a:schemeClr val="tx1"/>
            </a:solidFill>
          </a:ln>
          <a:effectLst>
            <a:softEdge rad="0"/>
          </a:effectLst>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B0EE723F-672B-884F-9AE4-652B795A27C6}"/>
              </a:ext>
            </a:extLst>
          </p:cNvPr>
          <p:cNvSpPr/>
          <p:nvPr/>
        </p:nvSpPr>
        <p:spPr>
          <a:xfrm>
            <a:off x="2124503" y="2425385"/>
            <a:ext cx="593432" cy="307777"/>
          </a:xfrm>
          <a:prstGeom prst="rect">
            <a:avLst/>
          </a:prstGeom>
          <a:solidFill>
            <a:schemeClr val="bg1"/>
          </a:solidFill>
          <a:ln>
            <a:solidFill>
              <a:schemeClr val="tx1"/>
            </a:solidFill>
          </a:ln>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4472C4"/>
                </a:solidFill>
                <a:effectLst/>
                <a:uLnTx/>
                <a:uFillTx/>
                <a:latin typeface="Avenir Next" panose="020B0503020202020204" pitchFamily="34" charset="0"/>
                <a:cs typeface="Arial" charset="0"/>
                <a:sym typeface="Arial"/>
              </a:rPr>
              <a:t>CLIC</a:t>
            </a:r>
            <a:endParaRPr kumimoji="0" lang="en-US" sz="1400" b="0" i="0" u="none" strike="noStrike" kern="0" cap="none" spc="0" normalizeH="0" baseline="0" noProof="0" dirty="0">
              <a:ln>
                <a:noFill/>
              </a:ln>
              <a:solidFill>
                <a:srgbClr val="000000"/>
              </a:solidFill>
              <a:effectLst/>
              <a:uLnTx/>
              <a:uFillTx/>
              <a:latin typeface="Avenir Next" panose="020B0503020202020204" pitchFamily="34" charset="0"/>
              <a:cs typeface="Arial"/>
              <a:sym typeface="Arial"/>
            </a:endParaRPr>
          </a:p>
        </p:txBody>
      </p:sp>
      <p:sp>
        <p:nvSpPr>
          <p:cNvPr id="15" name="Rectangle 14">
            <a:extLst>
              <a:ext uri="{FF2B5EF4-FFF2-40B4-BE49-F238E27FC236}">
                <a16:creationId xmlns:a16="http://schemas.microsoft.com/office/drawing/2014/main" id="{AC09A07B-44F6-0F42-A464-EEE2DC9B280B}"/>
              </a:ext>
            </a:extLst>
          </p:cNvPr>
          <p:cNvSpPr/>
          <p:nvPr/>
        </p:nvSpPr>
        <p:spPr>
          <a:xfrm>
            <a:off x="4795696" y="2439063"/>
            <a:ext cx="553357" cy="307777"/>
          </a:xfrm>
          <a:prstGeom prst="rect">
            <a:avLst/>
          </a:prstGeom>
          <a:solidFill>
            <a:schemeClr val="bg1"/>
          </a:solidFill>
          <a:ln>
            <a:solidFill>
              <a:schemeClr val="tx1"/>
            </a:solidFill>
          </a:ln>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4472C4"/>
                </a:solidFill>
                <a:effectLst/>
                <a:uLnTx/>
                <a:uFillTx/>
                <a:latin typeface="Avenir Next" panose="020B0503020202020204" pitchFamily="34" charset="0"/>
                <a:cs typeface="Arial" charset="0"/>
                <a:sym typeface="Arial"/>
              </a:rPr>
              <a:t>FCC</a:t>
            </a:r>
            <a:endParaRPr kumimoji="0" lang="en-US" sz="1400" b="0" i="0" u="none" strike="noStrike" kern="0" cap="none" spc="0" normalizeH="0" baseline="-25000" noProof="0" dirty="0">
              <a:ln>
                <a:noFill/>
              </a:ln>
              <a:solidFill>
                <a:srgbClr val="000000"/>
              </a:solidFill>
              <a:effectLst/>
              <a:uLnTx/>
              <a:uFillTx/>
              <a:latin typeface="Avenir Next" panose="020B0503020202020204" pitchFamily="34" charset="0"/>
              <a:cs typeface="Arial"/>
              <a:sym typeface="Arial"/>
            </a:endParaRPr>
          </a:p>
        </p:txBody>
      </p:sp>
      <p:sp>
        <p:nvSpPr>
          <p:cNvPr id="16" name="Rectangle 15">
            <a:extLst>
              <a:ext uri="{FF2B5EF4-FFF2-40B4-BE49-F238E27FC236}">
                <a16:creationId xmlns:a16="http://schemas.microsoft.com/office/drawing/2014/main" id="{AA7DEB16-1315-F342-ABB6-C3F2044CF8E8}"/>
              </a:ext>
            </a:extLst>
          </p:cNvPr>
          <p:cNvSpPr/>
          <p:nvPr/>
        </p:nvSpPr>
        <p:spPr>
          <a:xfrm>
            <a:off x="7721452" y="2445114"/>
            <a:ext cx="1282723" cy="307777"/>
          </a:xfrm>
          <a:prstGeom prst="rect">
            <a:avLst/>
          </a:prstGeom>
          <a:solidFill>
            <a:schemeClr val="bg1"/>
          </a:solidFill>
          <a:ln>
            <a:solidFill>
              <a:schemeClr val="tx1"/>
            </a:solidFill>
          </a:ln>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4472C4"/>
                </a:solidFill>
                <a:effectLst/>
                <a:uLnTx/>
                <a:uFillTx/>
                <a:latin typeface="Avenir Next" panose="020B0503020202020204" pitchFamily="34" charset="0"/>
                <a:cs typeface="Arial" charset="0"/>
                <a:sym typeface="Arial"/>
              </a:rPr>
              <a:t>CEPC / </a:t>
            </a:r>
            <a:r>
              <a:rPr kumimoji="0" lang="en-US" sz="1400" b="0" i="0" u="none" strike="noStrike" kern="0" cap="none" spc="0" normalizeH="0" baseline="0" noProof="0" dirty="0" err="1">
                <a:ln>
                  <a:noFill/>
                </a:ln>
                <a:solidFill>
                  <a:srgbClr val="4472C4"/>
                </a:solidFill>
                <a:effectLst/>
                <a:uLnTx/>
                <a:uFillTx/>
                <a:latin typeface="Avenir Next" panose="020B0503020202020204" pitchFamily="34" charset="0"/>
                <a:cs typeface="Arial" charset="0"/>
                <a:sym typeface="Arial"/>
              </a:rPr>
              <a:t>SppC</a:t>
            </a:r>
            <a:endParaRPr kumimoji="0" lang="en-US" sz="1400" b="0" i="0" u="none" strike="noStrike" kern="0" cap="none" spc="0" normalizeH="0" baseline="0" noProof="0" dirty="0">
              <a:ln>
                <a:noFill/>
              </a:ln>
              <a:solidFill>
                <a:srgbClr val="000000"/>
              </a:solidFill>
              <a:effectLst/>
              <a:uLnTx/>
              <a:uFillTx/>
              <a:latin typeface="Avenir Next" panose="020B0503020202020204" pitchFamily="34" charset="0"/>
              <a:cs typeface="Arial"/>
              <a:sym typeface="Arial"/>
            </a:endParaRPr>
          </a:p>
        </p:txBody>
      </p:sp>
      <p:sp>
        <p:nvSpPr>
          <p:cNvPr id="17" name="Rectangle 16">
            <a:extLst>
              <a:ext uri="{FF2B5EF4-FFF2-40B4-BE49-F238E27FC236}">
                <a16:creationId xmlns:a16="http://schemas.microsoft.com/office/drawing/2014/main" id="{4810F3C7-6B19-6941-9249-4E2A57443596}"/>
              </a:ext>
            </a:extLst>
          </p:cNvPr>
          <p:cNvSpPr/>
          <p:nvPr/>
        </p:nvSpPr>
        <p:spPr>
          <a:xfrm>
            <a:off x="8547914" y="4417479"/>
            <a:ext cx="491966" cy="307777"/>
          </a:xfrm>
          <a:prstGeom prst="rect">
            <a:avLst/>
          </a:prstGeom>
          <a:solidFill>
            <a:schemeClr val="bg1"/>
          </a:solidFill>
          <a:ln>
            <a:solidFill>
              <a:schemeClr val="tx1"/>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4472C4"/>
                </a:solidFill>
                <a:effectLst/>
                <a:uLnTx/>
                <a:uFillTx/>
                <a:latin typeface="Avenir Next" panose="020B0503020202020204" pitchFamily="34" charset="0"/>
                <a:cs typeface="Arial" charset="0"/>
                <a:sym typeface="Arial"/>
              </a:rPr>
              <a:t>ILC</a:t>
            </a:r>
            <a:endParaRPr kumimoji="0" lang="en-US" sz="1400" b="0" i="0" u="none" strike="noStrike" kern="0" cap="none" spc="0" normalizeH="0" baseline="0" noProof="0" dirty="0">
              <a:ln>
                <a:noFill/>
              </a:ln>
              <a:solidFill>
                <a:srgbClr val="000000"/>
              </a:solidFill>
              <a:effectLst/>
              <a:uLnTx/>
              <a:uFillTx/>
              <a:latin typeface="Avenir Next" panose="020B0503020202020204" pitchFamily="34" charset="0"/>
              <a:cs typeface="Arial"/>
              <a:sym typeface="Arial"/>
            </a:endParaRPr>
          </a:p>
        </p:txBody>
      </p:sp>
      <p:pic>
        <p:nvPicPr>
          <p:cNvPr id="5" name="Picture 4" descr="Diagram&#10;&#10;Description automatically generated">
            <a:extLst>
              <a:ext uri="{FF2B5EF4-FFF2-40B4-BE49-F238E27FC236}">
                <a16:creationId xmlns:a16="http://schemas.microsoft.com/office/drawing/2014/main" id="{D6A779F0-E71E-5F95-8B55-1F373B768EFF}"/>
              </a:ext>
            </a:extLst>
          </p:cNvPr>
          <p:cNvPicPr>
            <a:picLocks noChangeAspect="1"/>
          </p:cNvPicPr>
          <p:nvPr/>
        </p:nvPicPr>
        <p:blipFill>
          <a:blip r:embed="rId7"/>
          <a:stretch>
            <a:fillRect/>
          </a:stretch>
        </p:blipFill>
        <p:spPr>
          <a:xfrm>
            <a:off x="170483" y="3024801"/>
            <a:ext cx="3795768" cy="1804161"/>
          </a:xfrm>
          <a:prstGeom prst="rect">
            <a:avLst/>
          </a:prstGeom>
        </p:spPr>
      </p:pic>
      <p:sp>
        <p:nvSpPr>
          <p:cNvPr id="6" name="Rectangle 5">
            <a:extLst>
              <a:ext uri="{FF2B5EF4-FFF2-40B4-BE49-F238E27FC236}">
                <a16:creationId xmlns:a16="http://schemas.microsoft.com/office/drawing/2014/main" id="{1B4EBC04-2DBE-D803-FDC3-8422994B2C7F}"/>
              </a:ext>
            </a:extLst>
          </p:cNvPr>
          <p:cNvSpPr/>
          <p:nvPr/>
        </p:nvSpPr>
        <p:spPr>
          <a:xfrm>
            <a:off x="3449557" y="4417479"/>
            <a:ext cx="571525" cy="307777"/>
          </a:xfrm>
          <a:prstGeom prst="rect">
            <a:avLst/>
          </a:prstGeom>
          <a:solidFill>
            <a:schemeClr val="bg1"/>
          </a:solidFill>
          <a:ln>
            <a:solidFill>
              <a:schemeClr val="tx1"/>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4472C4"/>
                </a:solidFill>
                <a:effectLst/>
                <a:uLnTx/>
                <a:uFillTx/>
                <a:latin typeface="Avenir Next" panose="020B0503020202020204" pitchFamily="34" charset="0"/>
                <a:cs typeface="Arial" charset="0"/>
                <a:sym typeface="Arial"/>
              </a:rPr>
              <a:t>IMC</a:t>
            </a:r>
            <a:endParaRPr kumimoji="0" lang="en-US" sz="1400" b="0" i="0" u="none" strike="noStrike" kern="0" cap="none" spc="0" normalizeH="0" baseline="0" noProof="0" dirty="0">
              <a:ln>
                <a:noFill/>
              </a:ln>
              <a:solidFill>
                <a:srgbClr val="000000"/>
              </a:solidFill>
              <a:effectLst/>
              <a:uLnTx/>
              <a:uFillTx/>
              <a:latin typeface="Avenir Next" panose="020B0503020202020204" pitchFamily="34" charset="0"/>
              <a:cs typeface="Arial"/>
              <a:sym typeface="Arial"/>
            </a:endParaRPr>
          </a:p>
        </p:txBody>
      </p:sp>
      <p:sp>
        <p:nvSpPr>
          <p:cNvPr id="7" name="Title 6">
            <a:extLst>
              <a:ext uri="{FF2B5EF4-FFF2-40B4-BE49-F238E27FC236}">
                <a16:creationId xmlns:a16="http://schemas.microsoft.com/office/drawing/2014/main" id="{A3D78FD7-710A-1222-78F8-16DF951A50F5}"/>
              </a:ext>
            </a:extLst>
          </p:cNvPr>
          <p:cNvSpPr>
            <a:spLocks noGrp="1"/>
          </p:cNvSpPr>
          <p:nvPr>
            <p:ph type="title"/>
          </p:nvPr>
        </p:nvSpPr>
        <p:spPr/>
        <p:txBody>
          <a:bodyPr/>
          <a:lstStyle/>
          <a:p>
            <a:r>
              <a:rPr lang="en-US" dirty="0"/>
              <a:t>Future Plans for Particle Physics</a:t>
            </a:r>
            <a:endParaRPr lang="en-GB" dirty="0"/>
          </a:p>
        </p:txBody>
      </p:sp>
      <p:sp>
        <p:nvSpPr>
          <p:cNvPr id="8" name="Date Placeholder 7">
            <a:extLst>
              <a:ext uri="{FF2B5EF4-FFF2-40B4-BE49-F238E27FC236}">
                <a16:creationId xmlns:a16="http://schemas.microsoft.com/office/drawing/2014/main" id="{452A3375-906F-63B3-68A5-C6167B8A6C11}"/>
              </a:ext>
            </a:extLst>
          </p:cNvPr>
          <p:cNvSpPr>
            <a:spLocks noGrp="1"/>
          </p:cNvSpPr>
          <p:nvPr>
            <p:ph type="dt" sz="half" idx="10"/>
          </p:nvPr>
        </p:nvSpPr>
        <p:spPr/>
        <p:txBody>
          <a:bodyPr/>
          <a:lstStyle/>
          <a:p>
            <a:r>
              <a:rPr lang="de-CH"/>
              <a:t>The International Particle Physics Outreach Group</a:t>
            </a:r>
            <a:endParaRPr lang="en-GB" dirty="0"/>
          </a:p>
        </p:txBody>
      </p:sp>
      <p:sp>
        <p:nvSpPr>
          <p:cNvPr id="9" name="Footer Placeholder 8">
            <a:extLst>
              <a:ext uri="{FF2B5EF4-FFF2-40B4-BE49-F238E27FC236}">
                <a16:creationId xmlns:a16="http://schemas.microsoft.com/office/drawing/2014/main" id="{AA878231-826A-5242-BE27-7638F743DC07}"/>
              </a:ext>
            </a:extLst>
          </p:cNvPr>
          <p:cNvSpPr>
            <a:spLocks noGrp="1"/>
          </p:cNvSpPr>
          <p:nvPr>
            <p:ph type="ftr" sz="quarter" idx="11"/>
          </p:nvPr>
        </p:nvSpPr>
        <p:spPr/>
        <p:txBody>
          <a:bodyPr/>
          <a:lstStyle/>
          <a:p>
            <a:r>
              <a:rPr lang="en-GB"/>
              <a:t>S. Goldfarb, Puebla, Mexico, 24 November 2022</a:t>
            </a:r>
            <a:endParaRPr lang="en-GB" dirty="0"/>
          </a:p>
        </p:txBody>
      </p:sp>
      <p:sp>
        <p:nvSpPr>
          <p:cNvPr id="10" name="Slide Number Placeholder 9">
            <a:extLst>
              <a:ext uri="{FF2B5EF4-FFF2-40B4-BE49-F238E27FC236}">
                <a16:creationId xmlns:a16="http://schemas.microsoft.com/office/drawing/2014/main" id="{45684758-327C-C8F0-88DC-473081CAF646}"/>
              </a:ext>
            </a:extLst>
          </p:cNvPr>
          <p:cNvSpPr>
            <a:spLocks noGrp="1"/>
          </p:cNvSpPr>
          <p:nvPr>
            <p:ph type="sldNum" sz="quarter" idx="12"/>
          </p:nvPr>
        </p:nvSpPr>
        <p:spPr/>
        <p:txBody>
          <a:bodyPr/>
          <a:lstStyle/>
          <a:p>
            <a:fld id="{8DE9D450-AD3B-A24D-8A95-F027C5FCDEC4}" type="slidenum">
              <a:rPr lang="en-GB" smtClean="0"/>
              <a:pPr/>
              <a:t>9</a:t>
            </a:fld>
            <a:r>
              <a:rPr lang="en-GB"/>
              <a:t> </a:t>
            </a:r>
            <a:endParaRPr lang="en-GB" dirty="0"/>
          </a:p>
        </p:txBody>
      </p:sp>
    </p:spTree>
    <p:extLst>
      <p:ext uri="{BB962C8B-B14F-4D97-AF65-F5344CB8AC3E}">
        <p14:creationId xmlns:p14="http://schemas.microsoft.com/office/powerpoint/2010/main" val="21048380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0th_IPPOG_CB-20210520" id="{EF1A1816-9E6F-B34C-AF69-EC63C9189CC9}" vid="{F48E2F64-6ACF-484C-847F-2780F1DA0C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23489</TotalTime>
  <Words>1950</Words>
  <Application>Microsoft Macintosh PowerPoint</Application>
  <PresentationFormat>On-screen Show (16:9)</PresentationFormat>
  <Paragraphs>256</Paragraphs>
  <Slides>30</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Avenir Next</vt:lpstr>
      <vt:lpstr>Calibri</vt:lpstr>
      <vt:lpstr>Helvetica</vt:lpstr>
      <vt:lpstr>Office Theme</vt:lpstr>
      <vt:lpstr>International Particle Physics Outreach Group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Future Plans for Particle Physics</vt:lpstr>
      <vt:lpstr>Future Plans for Particle Physics</vt:lpstr>
      <vt:lpstr>PowerPoint Presentation</vt:lpstr>
      <vt:lpstr>Education, Outreach, Communication</vt:lpstr>
      <vt:lpstr>IPPOG</vt:lpstr>
      <vt:lpstr>IPPOG Timeline</vt:lpstr>
      <vt:lpstr>PowerPoint Presentation</vt:lpstr>
      <vt:lpstr>Organisation</vt:lpstr>
      <vt:lpstr>Sharing Ideas &amp; Best Practices</vt:lpstr>
      <vt:lpstr>Sharing Ideas &amp; Best Practices</vt:lpstr>
      <vt:lpstr>Sharing Ideas &amp; Best Practices</vt:lpstr>
      <vt:lpstr>PowerPoint Presentation</vt:lpstr>
      <vt:lpstr>International Particle Physics Masterclasses</vt:lpstr>
      <vt:lpstr>Concerning Ukraine</vt:lpstr>
      <vt:lpstr>Global Cosmics</vt:lpstr>
      <vt:lpstr>World-Wide Data Day (W2D2)</vt:lpstr>
      <vt:lpstr>CERN’s Beamline 4 Schools</vt:lpstr>
      <vt:lpstr>Public Events &amp; Festivals</vt:lpstr>
      <vt:lpstr>Future Challenges</vt:lpstr>
      <vt:lpstr>Why should Mexico join IPPOG?</vt:lpstr>
      <vt:lpstr>Why should Mexico join IPPOG?</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Subtitle</dc:title>
  <dc:creator>Steven Goldfarb</dc:creator>
  <cp:lastModifiedBy>Steven Goldfarb</cp:lastModifiedBy>
  <cp:revision>328</cp:revision>
  <cp:lastPrinted>2021-08-18T12:17:49Z</cp:lastPrinted>
  <dcterms:created xsi:type="dcterms:W3CDTF">2018-09-24T08:05:03Z</dcterms:created>
  <dcterms:modified xsi:type="dcterms:W3CDTF">2022-11-23T16:29:55Z</dcterms:modified>
</cp:coreProperties>
</file>