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9144000"/>
  <p:notesSz cx="6858000" cy="9144000"/>
  <p:embeddedFontLst>
    <p:embeddedFont>
      <p:font typeface="Roboto"/>
      <p:regular r:id="rId25"/>
      <p:bold r:id="rId26"/>
      <p:italic r:id="rId27"/>
      <p:boldItalic r:id="rId28"/>
    </p:embeddedFont>
    <p:embeddedFont>
      <p:font typeface="Oswald"/>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039ef3c4c5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039ef3c4c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16fe83bb72_0_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16fe83bb7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poner redshift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16fe83bb72_0_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16fe83bb7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d1293486dc_1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d1293486dc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Poner a GeVs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1782ae7759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1782ae77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Falta comparar este con los anteriores, frase conectora, modificar los ejes poner  log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Hacer hincapié</a:t>
            </a:r>
            <a:endParaRPr/>
          </a:p>
          <a:p>
            <a:pPr indent="0" lvl="0" marL="0" rtl="0" algn="l">
              <a:spcBef>
                <a:spcPts val="0"/>
              </a:spcBef>
              <a:spcAft>
                <a:spcPts val="0"/>
              </a:spcAft>
              <a:buNone/>
            </a:pPr>
            <a:r>
              <a:rPr lang="ru"/>
              <a:t>major</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1782ae7759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1782ae775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1782ae7759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1782ae775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782ae7759_0_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1782ae775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02006a3cd0_0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02006a3cd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NO SE VE , cambiar, mencionar que hay candidatos a DM. en vez de  decir afirman, proponen candidatos de materia oscura…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0f119658e1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0f119658e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Hay mucho texto.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1998e9efa0_2_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1998e9efa0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d846964149_0_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d84696414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1200"/>
              </a:spcAft>
              <a:buClr>
                <a:schemeClr val="dk1"/>
              </a:buClr>
              <a:buSzPts val="1100"/>
              <a:buFont typeface="Arial"/>
              <a:buNone/>
            </a:pPr>
            <a:r>
              <a:rPr lang="ru" sz="1200">
                <a:solidFill>
                  <a:schemeClr val="dk1"/>
                </a:solidFill>
                <a:latin typeface="Times New Roman"/>
                <a:ea typeface="Times New Roman"/>
                <a:cs typeface="Times New Roman"/>
                <a:sym typeface="Times New Roman"/>
              </a:rPr>
              <a:t>DEcir rapidamente que es un GRB, mencionar que es la dureza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12654b3f10_0_5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12654b3f1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ru" sz="1200">
                <a:solidFill>
                  <a:schemeClr val="dk1"/>
                </a:solidFill>
                <a:latin typeface="Times New Roman"/>
                <a:ea typeface="Times New Roman"/>
                <a:cs typeface="Times New Roman"/>
                <a:sym typeface="Times New Roman"/>
              </a:rPr>
              <a:t>Material es expulsado del objeto precursor a velocidades relativistas.</a:t>
            </a:r>
            <a:endParaRPr sz="12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lang="ru" sz="1200">
                <a:solidFill>
                  <a:schemeClr val="dk1"/>
                </a:solidFill>
                <a:latin typeface="Times New Roman"/>
                <a:ea typeface="Times New Roman"/>
                <a:cs typeface="Times New Roman"/>
                <a:sym typeface="Times New Roman"/>
              </a:rPr>
              <a:t>Este flujo saliente relativista interactúa con el medio alrededor del objeto y por ende, se van generando   ondas de choque hacia adelante y ondas de choque hacia atrás que interactúan con ese flujo. </a:t>
            </a:r>
            <a:endParaRPr sz="12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1200"/>
              </a:spcAft>
              <a:buClr>
                <a:schemeClr val="dk1"/>
              </a:buClr>
              <a:buSzPts val="1100"/>
              <a:buFont typeface="Arial"/>
              <a:buNone/>
            </a:pPr>
            <a:r>
              <a:rPr lang="ru" sz="1200">
                <a:solidFill>
                  <a:schemeClr val="dk1"/>
                </a:solidFill>
                <a:latin typeface="Times New Roman"/>
                <a:ea typeface="Times New Roman"/>
                <a:cs typeface="Times New Roman"/>
                <a:sym typeface="Times New Roman"/>
              </a:rPr>
              <a:t>Estas ondas de choque aceleran a los electrones del medio circundante , los cuales se enfrían a través de la emisión de radiación por sincrotrón, emitiendo en todas las longitudes de onda con una distribución de energía que sigue generalmente una ley de potencias. Los fotones resultantes de este proceso de enfriamiento tiene  una probabilidad de interactuar electrones de altas energías por medio de  Sincrotrón-Compton inverso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1998e9efa0_2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1998e9efa0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d15d631e4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d15d631e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d15d631e42_0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d15d631e4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d15d631e42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d15d631e4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d15d631e42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d15d631e4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02006a3cd0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02006a3c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b="1">
                <a:solidFill>
                  <a:schemeClr val="lt1"/>
                </a:solidFill>
              </a:defRPr>
            </a:lvl1pPr>
            <a:lvl2pPr lvl="1">
              <a:buNone/>
              <a:defRPr b="1">
                <a:solidFill>
                  <a:schemeClr val="lt1"/>
                </a:solidFill>
              </a:defRPr>
            </a:lvl2pPr>
            <a:lvl3pPr lvl="2">
              <a:buNone/>
              <a:defRPr b="1">
                <a:solidFill>
                  <a:schemeClr val="lt1"/>
                </a:solidFill>
              </a:defRPr>
            </a:lvl3pPr>
            <a:lvl4pPr lvl="3">
              <a:buNone/>
              <a:defRPr b="1">
                <a:solidFill>
                  <a:schemeClr val="lt1"/>
                </a:solidFill>
              </a:defRPr>
            </a:lvl4pPr>
            <a:lvl5pPr lvl="4">
              <a:buNone/>
              <a:defRPr b="1">
                <a:solidFill>
                  <a:schemeClr val="lt1"/>
                </a:solidFill>
              </a:defRPr>
            </a:lvl5pPr>
            <a:lvl6pPr lvl="5">
              <a:buNone/>
              <a:defRPr b="1">
                <a:solidFill>
                  <a:schemeClr val="lt1"/>
                </a:solidFill>
              </a:defRPr>
            </a:lvl6pPr>
            <a:lvl7pPr lvl="6">
              <a:buNone/>
              <a:defRPr b="1">
                <a:solidFill>
                  <a:schemeClr val="lt1"/>
                </a:solidFill>
              </a:defRPr>
            </a:lvl7pPr>
            <a:lvl8pPr lvl="7">
              <a:buNone/>
              <a:defRPr b="1">
                <a:solidFill>
                  <a:schemeClr val="lt1"/>
                </a:solidFill>
              </a:defRPr>
            </a:lvl8pPr>
            <a:lvl9pPr lvl="8">
              <a:buNone/>
              <a:defRPr b="1">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arxiv.org/abs/2302.1403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arxiv.org/pdf/1004.1410.pdf" TargetMode="External"/><Relationship Id="rId4" Type="http://schemas.openxmlformats.org/officeDocument/2006/relationships/image" Target="../media/image3.png"/><Relationship Id="rId5" Type="http://schemas.openxmlformats.org/officeDocument/2006/relationships/hyperlink" Target="https://arxiv.org/abs/2302.1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hyperlink" Target="https://iopscience.iop.org/article/10.3847/1538-4357/acb700" TargetMode="External"/><Relationship Id="rId5" Type="http://schemas.openxmlformats.org/officeDocument/2006/relationships/image" Target="../media/image17.png"/><Relationship Id="rId6" Type="http://schemas.openxmlformats.org/officeDocument/2006/relationships/hyperlink" Target="https://iopscience.iop.org/article/10.1088/0004-637X/785/1/29/pdf" TargetMode="External"/><Relationship Id="rId7" Type="http://schemas.openxmlformats.org/officeDocument/2006/relationships/hyperlink" Target="https://iopscience.iop.org/article/10.1088/0004-637X/785/1/29/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arxiv.org/abs/2211.05754" TargetMode="External"/><Relationship Id="rId4" Type="http://schemas.openxmlformats.org/officeDocument/2006/relationships/hyperlink" Target="https://arxiv.org/abs/2210.10673" TargetMode="External"/><Relationship Id="rId5" Type="http://schemas.openxmlformats.org/officeDocument/2006/relationships/image" Target="../media/image15.png"/><Relationship Id="rId6" Type="http://schemas.openxmlformats.org/officeDocument/2006/relationships/hyperlink" Target="https://arxiv.org/abs/2210.1067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arxiv.org/pdf/2210.12855.pdf" TargetMode="External"/><Relationship Id="rId4" Type="http://schemas.openxmlformats.org/officeDocument/2006/relationships/image" Target="../media/image12.png"/><Relationship Id="rId5" Type="http://schemas.openxmlformats.org/officeDocument/2006/relationships/hyperlink" Target="https://arxiv.org/pdf/2302.05459.pdf" TargetMode="External"/><Relationship Id="rId6" Type="http://schemas.openxmlformats.org/officeDocument/2006/relationships/hyperlink" Target="https://www.aanda.org/articles/aa/pdf/2020/04/aa37244-19.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articles.adsabs.harvard.edu/pdf/2000PASJ...52..759Q"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hyperlink" Target="https://iopscience.iop.org/article/10.3847/1538-4357/ab426c/met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nature.com/articles/s41586-019-1754-6"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https://www.mdpi.com/2075-4434/10/3/66" TargetMode="External"/><Relationship Id="rId5" Type="http://schemas.openxmlformats.org/officeDocument/2006/relationships/hyperlink" Target="https://www.science.org/doi/10.1126/science.abe856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s://watermark.silverchair.com/mnras0422-3189.pdf?token=AQECAHi208BE49Ooan9kkhW_Ercy7Dm3ZL_9Cf3qfKAc485ysgAAAt0wggLZBgkqhkiG9w0BBwagggLKMIICxgIBADCCAr8GCSqGSIb3DQEHATAeBglghkgBZQMEAS4wEQQMzYV-P3boVQtCLAnJAgEQgIICkBZfUaNib3TGYhslZj-A9OHJi4b7PQxWhLi0ZwuM1zkiVjeIs1TIWLzJhWd08YTxtdt_n3TtAwVydTbEdpl7upOJqxhcxRlQil6BmQ9iQsr5gXbjs6cgEQpQGiYlhiDYeb_tP0_eSMCZrdw3DaT0e_4E8Ht6TaQwrKe0ViUrlcIeQBPftwHsqRAYPNU2K74GQWQ92-neU61FzzTfSKvxrxOtLynNolQb3yc8WiyuMJb-DBJiqQheyu6SpMAHSmOvye7_H8zxJXT2lS53vxAiyvEDV-AL1oYV6g4qliZl5vkxqrjB_IbP5oPiuFNcUkIMyz4Wx-l5VT-zTSla5bZwxT-2qGPtlLlTBwG55nl21ChgKc7aFVow1Xv-SX5LaYtvZ-R3L5-_rhfh-T6nhfsaDtbHDxQQrIFHczhMVYsVa3rIAEUUSW5qKLciITQ0ngspsuWe5fjlLvs5iqx8d__JiQPuuEd3bqZQn0cilluvsW9E227GFRQXRhWuoIpx-d_KXhrnAKYpYzN-wXqGkfF_OO9q2iYsZ1kp0x-emZKuKtx3ILW8QkYDA7lqoa4KH6cs8A2BmXDWr-S1wfJEndoHWY0xo9jccUnnfJn4n4PezmflrwdE5bRyz601QowN8yLhXxTxQiFnfX0YzRxd7hBGbAurzj5hsM-5Qh7C3ntECwYkoMUnTOEFWEjKBkcYpHhNTDf3B6gaec6KGX3uekmMquNC6q3CBNkbJjQY2cjBIbgn0jDHjrzG9E0YKSuudG6CMDvAC97rID_EvqJWGyQOJbJk_3pAtCnGuaJGYdnjjONgXx9mA1CBhccSOQd2lQXWSEDKS8V_iw30qS4OMg-U4euB1Pi4OHMVOzMJ6SyCIrwb"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987724" y="447725"/>
            <a:ext cx="8544600" cy="2005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ru" sz="2050">
                <a:solidFill>
                  <a:schemeClr val="lt1"/>
                </a:solidFill>
                <a:latin typeface="Times New Roman"/>
                <a:ea typeface="Times New Roman"/>
                <a:cs typeface="Times New Roman"/>
                <a:sym typeface="Times New Roman"/>
              </a:rPr>
              <a:t>Posibles escenarios de la emisión </a:t>
            </a:r>
            <a:endParaRPr b="1" sz="205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b="1" lang="ru" sz="2050">
                <a:solidFill>
                  <a:schemeClr val="lt1"/>
                </a:solidFill>
                <a:latin typeface="Times New Roman"/>
                <a:ea typeface="Times New Roman"/>
                <a:cs typeface="Times New Roman"/>
                <a:sym typeface="Times New Roman"/>
              </a:rPr>
              <a:t>a muy altas energías del  GRB 221009A</a:t>
            </a:r>
            <a:endParaRPr b="1">
              <a:solidFill>
                <a:schemeClr val="lt1"/>
              </a:solidFill>
              <a:latin typeface="Times New Roman"/>
              <a:ea typeface="Times New Roman"/>
              <a:cs typeface="Times New Roman"/>
              <a:sym typeface="Times New Roman"/>
            </a:endParaRPr>
          </a:p>
        </p:txBody>
      </p:sp>
      <p:sp>
        <p:nvSpPr>
          <p:cNvPr id="55" name="Google Shape;55;p13"/>
          <p:cNvSpPr txBox="1"/>
          <p:nvPr/>
        </p:nvSpPr>
        <p:spPr>
          <a:xfrm>
            <a:off x="1057475" y="2453225"/>
            <a:ext cx="47721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1600">
                <a:solidFill>
                  <a:schemeClr val="lt1"/>
                </a:solidFill>
              </a:rPr>
              <a:t>Sara Fraija Castellanos</a:t>
            </a:r>
            <a:endParaRPr b="1" sz="1100">
              <a:solidFill>
                <a:schemeClr val="lt1"/>
              </a:solidFill>
            </a:endParaRPr>
          </a:p>
          <a:p>
            <a:pPr indent="0" lvl="0" marL="0" rtl="0" algn="l">
              <a:spcBef>
                <a:spcPts val="0"/>
              </a:spcBef>
              <a:spcAft>
                <a:spcPts val="0"/>
              </a:spcAft>
              <a:buNone/>
            </a:pPr>
            <a:r>
              <a:rPr b="1" lang="ru" sz="1100">
                <a:solidFill>
                  <a:schemeClr val="lt1"/>
                </a:solidFill>
              </a:rPr>
              <a:t>Instituto de Astronomía-UNAM</a:t>
            </a:r>
            <a:endParaRPr b="1" sz="1100">
              <a:solidFill>
                <a:schemeClr val="lt1"/>
              </a:solidFill>
            </a:endParaRPr>
          </a:p>
          <a:p>
            <a:pPr indent="0" lvl="0" marL="0" rtl="0" algn="l">
              <a:spcBef>
                <a:spcPts val="0"/>
              </a:spcBef>
              <a:spcAft>
                <a:spcPts val="0"/>
              </a:spcAft>
              <a:buNone/>
            </a:pPr>
            <a:r>
              <a:t/>
            </a:r>
            <a:endParaRPr sz="900">
              <a:solidFill>
                <a:schemeClr val="lt1"/>
              </a:solidFill>
            </a:endParaRPr>
          </a:p>
          <a:p>
            <a:pPr indent="0" lvl="0" marL="0" rtl="0" algn="l">
              <a:spcBef>
                <a:spcPts val="0"/>
              </a:spcBef>
              <a:spcAft>
                <a:spcPts val="0"/>
              </a:spcAft>
              <a:buNone/>
            </a:pPr>
            <a:r>
              <a:rPr lang="ru" sz="1300">
                <a:solidFill>
                  <a:schemeClr val="lt1"/>
                </a:solidFill>
              </a:rPr>
              <a:t>Magda Gonzalez, Nissim Fraija</a:t>
            </a:r>
            <a:endParaRPr sz="1300">
              <a:solidFill>
                <a:schemeClr val="lt1"/>
              </a:solidFill>
            </a:endParaRPr>
          </a:p>
        </p:txBody>
      </p:sp>
      <p:sp>
        <p:nvSpPr>
          <p:cNvPr id="56" name="Google Shape;56;p13"/>
          <p:cNvSpPr txBox="1"/>
          <p:nvPr/>
        </p:nvSpPr>
        <p:spPr>
          <a:xfrm>
            <a:off x="1310775" y="6167733"/>
            <a:ext cx="562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solidFill>
                  <a:schemeClr val="lt1"/>
                </a:solidFill>
              </a:rPr>
              <a:t>División de Rayos Cósmicos, D.F., Zoom virtual, Marzo 27 de 2023 </a:t>
            </a:r>
            <a:endParaRPr>
              <a:solidFill>
                <a:schemeClr val="lt1"/>
              </a:solidFill>
            </a:endParaRPr>
          </a:p>
        </p:txBody>
      </p:sp>
      <p:pic>
        <p:nvPicPr>
          <p:cNvPr id="57" name="Google Shape;57;p13"/>
          <p:cNvPicPr preferRelativeResize="0"/>
          <p:nvPr/>
        </p:nvPicPr>
        <p:blipFill>
          <a:blip r:embed="rId4">
            <a:alphaModFix/>
          </a:blip>
          <a:stretch>
            <a:fillRect/>
          </a:stretch>
        </p:blipFill>
        <p:spPr>
          <a:xfrm>
            <a:off x="7926700" y="101599"/>
            <a:ext cx="1166775" cy="1166750"/>
          </a:xfrm>
          <a:prstGeom prst="rect">
            <a:avLst/>
          </a:prstGeom>
          <a:noFill/>
          <a:ln>
            <a:noFill/>
          </a:ln>
        </p:spPr>
      </p:pic>
      <p:sp>
        <p:nvSpPr>
          <p:cNvPr id="58" name="Google Shape;58;p1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cxnSp>
        <p:nvCxnSpPr>
          <p:cNvPr id="166" name="Google Shape;166;p22"/>
          <p:cNvCxnSpPr/>
          <p:nvPr/>
        </p:nvCxnSpPr>
        <p:spPr>
          <a:xfrm rot="10800000">
            <a:off x="7523474" y="3300247"/>
            <a:ext cx="0" cy="647100"/>
          </a:xfrm>
          <a:prstGeom prst="straightConnector1">
            <a:avLst/>
          </a:prstGeom>
          <a:noFill/>
          <a:ln cap="flat" cmpd="sng" w="9525">
            <a:solidFill>
              <a:srgbClr val="000000"/>
            </a:solidFill>
            <a:prstDash val="solid"/>
            <a:round/>
            <a:headEnd len="sm" w="sm" type="none"/>
            <a:tailEnd len="sm" w="sm" type="none"/>
          </a:ln>
        </p:spPr>
      </p:cxnSp>
      <p:cxnSp>
        <p:nvCxnSpPr>
          <p:cNvPr id="167" name="Google Shape;167;p22"/>
          <p:cNvCxnSpPr/>
          <p:nvPr/>
        </p:nvCxnSpPr>
        <p:spPr>
          <a:xfrm rot="10800000">
            <a:off x="6645893" y="2819514"/>
            <a:ext cx="0" cy="647100"/>
          </a:xfrm>
          <a:prstGeom prst="straightConnector1">
            <a:avLst/>
          </a:prstGeom>
          <a:noFill/>
          <a:ln cap="flat" cmpd="sng" w="9525">
            <a:solidFill>
              <a:srgbClr val="FF9900"/>
            </a:solidFill>
            <a:prstDash val="solid"/>
            <a:round/>
            <a:headEnd len="sm" w="sm" type="none"/>
            <a:tailEnd len="sm" w="sm" type="none"/>
          </a:ln>
        </p:spPr>
      </p:cxnSp>
      <p:cxnSp>
        <p:nvCxnSpPr>
          <p:cNvPr id="168" name="Google Shape;168;p22"/>
          <p:cNvCxnSpPr/>
          <p:nvPr/>
        </p:nvCxnSpPr>
        <p:spPr>
          <a:xfrm rot="10800000">
            <a:off x="4569723" y="2653099"/>
            <a:ext cx="0" cy="647100"/>
          </a:xfrm>
          <a:prstGeom prst="straightConnector1">
            <a:avLst/>
          </a:prstGeom>
          <a:noFill/>
          <a:ln cap="flat" cmpd="sng" w="9525">
            <a:solidFill>
              <a:schemeClr val="accent4"/>
            </a:solidFill>
            <a:prstDash val="solid"/>
            <a:round/>
            <a:headEnd len="sm" w="sm" type="none"/>
            <a:tailEnd len="sm" w="sm" type="none"/>
          </a:ln>
        </p:spPr>
      </p:cxnSp>
      <p:sp>
        <p:nvSpPr>
          <p:cNvPr id="169" name="Google Shape;169;p22"/>
          <p:cNvSpPr txBox="1"/>
          <p:nvPr>
            <p:ph type="title"/>
          </p:nvPr>
        </p:nvSpPr>
        <p:spPr>
          <a:xfrm>
            <a:off x="462225" y="169525"/>
            <a:ext cx="8520600" cy="763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ru" sz="3911">
                <a:solidFill>
                  <a:schemeClr val="lt1"/>
                </a:solidFill>
                <a:latin typeface="Oswald"/>
                <a:ea typeface="Oswald"/>
                <a:cs typeface="Oswald"/>
                <a:sym typeface="Oswald"/>
              </a:rPr>
              <a:t>Línea de tiempo de observación del </a:t>
            </a:r>
            <a:endParaRPr b="1" sz="3911">
              <a:solidFill>
                <a:schemeClr val="lt1"/>
              </a:solidFill>
              <a:latin typeface="Oswald"/>
              <a:ea typeface="Oswald"/>
              <a:cs typeface="Oswald"/>
              <a:sym typeface="Oswald"/>
            </a:endParaRPr>
          </a:p>
          <a:p>
            <a:pPr indent="0" lvl="0" marL="0" rtl="0" algn="ctr">
              <a:spcBef>
                <a:spcPts val="0"/>
              </a:spcBef>
              <a:spcAft>
                <a:spcPts val="0"/>
              </a:spcAft>
              <a:buNone/>
            </a:pPr>
            <a:r>
              <a:rPr b="1" lang="ru" sz="3911">
                <a:solidFill>
                  <a:schemeClr val="lt1"/>
                </a:solidFill>
                <a:latin typeface="Oswald"/>
                <a:ea typeface="Oswald"/>
                <a:cs typeface="Oswald"/>
                <a:sym typeface="Oswald"/>
              </a:rPr>
              <a:t>GRB 221009A</a:t>
            </a:r>
            <a:r>
              <a:rPr b="1" lang="ru">
                <a:solidFill>
                  <a:schemeClr val="lt1"/>
                </a:solidFill>
                <a:latin typeface="Oswald"/>
                <a:ea typeface="Oswald"/>
                <a:cs typeface="Oswald"/>
                <a:sym typeface="Oswald"/>
              </a:rPr>
              <a:t> </a:t>
            </a:r>
            <a:endParaRPr b="1">
              <a:solidFill>
                <a:schemeClr val="lt1"/>
              </a:solidFill>
              <a:latin typeface="Oswald"/>
              <a:ea typeface="Oswald"/>
              <a:cs typeface="Oswald"/>
              <a:sym typeface="Oswald"/>
            </a:endParaRPr>
          </a:p>
        </p:txBody>
      </p:sp>
      <p:grpSp>
        <p:nvGrpSpPr>
          <p:cNvPr id="170" name="Google Shape;170;p22"/>
          <p:cNvGrpSpPr/>
          <p:nvPr/>
        </p:nvGrpSpPr>
        <p:grpSpPr>
          <a:xfrm>
            <a:off x="5204624" y="2401587"/>
            <a:ext cx="3433480" cy="3260872"/>
            <a:chOff x="6342853" y="2611299"/>
            <a:chExt cx="2814097" cy="1810590"/>
          </a:xfrm>
        </p:grpSpPr>
        <p:sp>
          <p:nvSpPr>
            <p:cNvPr id="171" name="Google Shape;171;p22"/>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22"/>
            <p:cNvGrpSpPr/>
            <p:nvPr/>
          </p:nvGrpSpPr>
          <p:grpSpPr>
            <a:xfrm>
              <a:off x="6342853" y="2611299"/>
              <a:ext cx="981600" cy="1810590"/>
              <a:chOff x="6342853" y="2611299"/>
              <a:chExt cx="981600" cy="1810590"/>
            </a:xfrm>
          </p:grpSpPr>
          <p:grpSp>
            <p:nvGrpSpPr>
              <p:cNvPr id="173" name="Google Shape;173;p22"/>
              <p:cNvGrpSpPr/>
              <p:nvPr/>
            </p:nvGrpSpPr>
            <p:grpSpPr>
              <a:xfrm rot="10800000">
                <a:off x="6760035" y="3079467"/>
                <a:ext cx="92400" cy="411825"/>
                <a:chOff x="2070100" y="2563700"/>
                <a:chExt cx="92400" cy="411825"/>
              </a:xfrm>
            </p:grpSpPr>
            <p:cxnSp>
              <p:nvCxnSpPr>
                <p:cNvPr id="174" name="Google Shape;174;p22"/>
                <p:cNvCxnSpPr/>
                <p:nvPr/>
              </p:nvCxnSpPr>
              <p:spPr>
                <a:xfrm>
                  <a:off x="2116300" y="2616125"/>
                  <a:ext cx="0" cy="359400"/>
                </a:xfrm>
                <a:prstGeom prst="straightConnector1">
                  <a:avLst/>
                </a:prstGeom>
                <a:noFill/>
                <a:ln cap="flat" cmpd="sng" w="9525">
                  <a:solidFill>
                    <a:schemeClr val="accent4"/>
                  </a:solidFill>
                  <a:prstDash val="solid"/>
                  <a:round/>
                  <a:headEnd len="sm" w="sm" type="none"/>
                  <a:tailEnd len="sm" w="sm" type="none"/>
                </a:ln>
              </p:spPr>
            </p:cxnSp>
            <p:sp>
              <p:nvSpPr>
                <p:cNvPr id="175" name="Google Shape;175;p22"/>
                <p:cNvSpPr/>
                <p:nvPr/>
              </p:nvSpPr>
              <p:spPr>
                <a:xfrm>
                  <a:off x="2070100" y="2563700"/>
                  <a:ext cx="92400" cy="92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2"/>
              <p:cNvSpPr txBox="1"/>
              <p:nvPr/>
            </p:nvSpPr>
            <p:spPr>
              <a:xfrm>
                <a:off x="6433324" y="2611299"/>
                <a:ext cx="8094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ru" sz="1100">
                    <a:solidFill>
                      <a:schemeClr val="lt1"/>
                    </a:solidFill>
                  </a:rPr>
                  <a:t>T</a:t>
                </a:r>
                <a:r>
                  <a:rPr b="1" lang="ru" sz="800">
                    <a:solidFill>
                      <a:schemeClr val="lt1"/>
                    </a:solidFill>
                  </a:rPr>
                  <a:t>0</a:t>
                </a:r>
                <a:r>
                  <a:rPr b="1" lang="ru" sz="1100">
                    <a:solidFill>
                      <a:schemeClr val="lt1"/>
                    </a:solidFill>
                  </a:rPr>
                  <a:t>-2000 s</a:t>
                </a:r>
                <a:endParaRPr b="1" sz="1100">
                  <a:solidFill>
                    <a:schemeClr val="lt1"/>
                  </a:solidFill>
                </a:endParaRPr>
              </a:p>
              <a:p>
                <a:pPr indent="0" lvl="0" marL="0" rtl="0" algn="ctr">
                  <a:lnSpc>
                    <a:spcPct val="115000"/>
                  </a:lnSpc>
                  <a:spcBef>
                    <a:spcPts val="0"/>
                  </a:spcBef>
                  <a:spcAft>
                    <a:spcPts val="1600"/>
                  </a:spcAft>
                  <a:buNone/>
                </a:pPr>
                <a:r>
                  <a:t/>
                </a:r>
                <a:endParaRPr b="1" sz="1200">
                  <a:solidFill>
                    <a:schemeClr val="lt1"/>
                  </a:solidFill>
                  <a:latin typeface="Roboto"/>
                  <a:ea typeface="Roboto"/>
                  <a:cs typeface="Roboto"/>
                  <a:sym typeface="Roboto"/>
                </a:endParaRPr>
              </a:p>
            </p:txBody>
          </p:sp>
          <p:sp>
            <p:nvSpPr>
              <p:cNvPr id="177" name="Google Shape;177;p22"/>
              <p:cNvSpPr txBox="1"/>
              <p:nvPr/>
            </p:nvSpPr>
            <p:spPr>
              <a:xfrm>
                <a:off x="6342853" y="3478088"/>
                <a:ext cx="981600" cy="9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ru" sz="1700">
                    <a:solidFill>
                      <a:schemeClr val="lt1"/>
                    </a:solidFill>
                    <a:latin typeface="Roboto"/>
                    <a:ea typeface="Roboto"/>
                    <a:cs typeface="Roboto"/>
                    <a:sym typeface="Roboto"/>
                  </a:rPr>
                  <a:t>5000 fotones</a:t>
                </a:r>
                <a:br>
                  <a:rPr b="1" lang="ru" sz="1700">
                    <a:solidFill>
                      <a:schemeClr val="lt1"/>
                    </a:solidFill>
                    <a:latin typeface="Roboto"/>
                    <a:ea typeface="Roboto"/>
                    <a:cs typeface="Roboto"/>
                    <a:sym typeface="Roboto"/>
                  </a:rPr>
                </a:br>
                <a:r>
                  <a:rPr b="1" lang="ru" sz="1700">
                    <a:solidFill>
                      <a:srgbClr val="00FFFF"/>
                    </a:solidFill>
                    <a:latin typeface="Roboto"/>
                    <a:ea typeface="Roboto"/>
                    <a:cs typeface="Roboto"/>
                    <a:sym typeface="Roboto"/>
                  </a:rPr>
                  <a:t>18 TeV</a:t>
                </a:r>
                <a:endParaRPr b="1" sz="1700">
                  <a:solidFill>
                    <a:srgbClr val="00FFFF"/>
                  </a:solidFill>
                  <a:latin typeface="Roboto"/>
                  <a:ea typeface="Roboto"/>
                  <a:cs typeface="Roboto"/>
                  <a:sym typeface="Roboto"/>
                </a:endParaRPr>
              </a:p>
              <a:p>
                <a:pPr indent="0" lvl="0" marL="0" rtl="0" algn="ctr">
                  <a:spcBef>
                    <a:spcPts val="0"/>
                  </a:spcBef>
                  <a:spcAft>
                    <a:spcPts val="1600"/>
                  </a:spcAft>
                  <a:buNone/>
                </a:pPr>
                <a:r>
                  <a:rPr b="1" lang="ru" sz="1700">
                    <a:solidFill>
                      <a:schemeClr val="lt1"/>
                    </a:solidFill>
                    <a:latin typeface="Roboto"/>
                    <a:ea typeface="Roboto"/>
                    <a:cs typeface="Roboto"/>
                    <a:sym typeface="Roboto"/>
                  </a:rPr>
                  <a:t> (LHASSO)</a:t>
                </a:r>
                <a:endParaRPr b="1" sz="1700">
                  <a:solidFill>
                    <a:schemeClr val="lt1"/>
                  </a:solidFill>
                  <a:latin typeface="Roboto"/>
                  <a:ea typeface="Roboto"/>
                  <a:cs typeface="Roboto"/>
                  <a:sym typeface="Roboto"/>
                </a:endParaRPr>
              </a:p>
            </p:txBody>
          </p:sp>
        </p:grpSp>
      </p:grpSp>
      <p:grpSp>
        <p:nvGrpSpPr>
          <p:cNvPr id="178" name="Google Shape;178;p22"/>
          <p:cNvGrpSpPr/>
          <p:nvPr/>
        </p:nvGrpSpPr>
        <p:grpSpPr>
          <a:xfrm>
            <a:off x="2664326" y="2566025"/>
            <a:ext cx="5486728" cy="3125901"/>
            <a:chOff x="2525598" y="2702603"/>
            <a:chExt cx="4496949" cy="1735647"/>
          </a:xfrm>
        </p:grpSpPr>
        <p:sp>
          <p:nvSpPr>
            <p:cNvPr id="179" name="Google Shape;179;p22"/>
            <p:cNvSpPr/>
            <p:nvPr/>
          </p:nvSpPr>
          <p:spPr>
            <a:xfrm>
              <a:off x="2890947" y="3079474"/>
              <a:ext cx="41316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22"/>
            <p:cNvGrpSpPr/>
            <p:nvPr/>
          </p:nvGrpSpPr>
          <p:grpSpPr>
            <a:xfrm>
              <a:off x="2525598" y="2702603"/>
              <a:ext cx="2501352" cy="1735647"/>
              <a:chOff x="2525598" y="2702603"/>
              <a:chExt cx="2501352" cy="1735647"/>
            </a:xfrm>
          </p:grpSpPr>
          <p:sp>
            <p:nvSpPr>
              <p:cNvPr id="181" name="Google Shape;181;p22"/>
              <p:cNvSpPr txBox="1"/>
              <p:nvPr/>
            </p:nvSpPr>
            <p:spPr>
              <a:xfrm>
                <a:off x="2525598" y="2702603"/>
                <a:ext cx="91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ru" sz="1200">
                    <a:solidFill>
                      <a:schemeClr val="lt1"/>
                    </a:solidFill>
                    <a:latin typeface="Roboto"/>
                    <a:ea typeface="Roboto"/>
                    <a:cs typeface="Roboto"/>
                    <a:sym typeface="Roboto"/>
                  </a:rPr>
                  <a:t>200 s-300 s</a:t>
                </a:r>
                <a:endParaRPr b="1" sz="1200">
                  <a:solidFill>
                    <a:schemeClr val="lt1"/>
                  </a:solidFill>
                  <a:latin typeface="Roboto"/>
                  <a:ea typeface="Roboto"/>
                  <a:cs typeface="Roboto"/>
                  <a:sym typeface="Roboto"/>
                </a:endParaRPr>
              </a:p>
            </p:txBody>
          </p:sp>
          <p:grpSp>
            <p:nvGrpSpPr>
              <p:cNvPr id="182" name="Google Shape;182;p22"/>
              <p:cNvGrpSpPr/>
              <p:nvPr/>
            </p:nvGrpSpPr>
            <p:grpSpPr>
              <a:xfrm rot="10800000">
                <a:off x="2849073" y="3202692"/>
                <a:ext cx="92400" cy="288600"/>
                <a:chOff x="2070100" y="2563700"/>
                <a:chExt cx="92400" cy="288600"/>
              </a:xfrm>
            </p:grpSpPr>
            <p:cxnSp>
              <p:nvCxnSpPr>
                <p:cNvPr id="183" name="Google Shape;183;p22"/>
                <p:cNvCxnSpPr>
                  <a:stCxn id="184" idx="4"/>
                </p:cNvCxnSpPr>
                <p:nvPr/>
              </p:nvCxnSpPr>
              <p:spPr>
                <a:xfrm>
                  <a:off x="2116300" y="2656100"/>
                  <a:ext cx="9300" cy="196200"/>
                </a:xfrm>
                <a:prstGeom prst="straightConnector1">
                  <a:avLst/>
                </a:prstGeom>
                <a:noFill/>
                <a:ln cap="flat" cmpd="sng" w="9525">
                  <a:solidFill>
                    <a:schemeClr val="accent4"/>
                  </a:solidFill>
                  <a:prstDash val="solid"/>
                  <a:round/>
                  <a:headEnd len="sm" w="sm" type="none"/>
                  <a:tailEnd len="sm" w="sm" type="none"/>
                </a:ln>
              </p:spPr>
            </p:cxnSp>
            <p:sp>
              <p:nvSpPr>
                <p:cNvPr id="184" name="Google Shape;184;p22"/>
                <p:cNvSpPr/>
                <p:nvPr/>
              </p:nvSpPr>
              <p:spPr>
                <a:xfrm>
                  <a:off x="2070100" y="2563700"/>
                  <a:ext cx="92400" cy="924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22"/>
              <p:cNvSpPr txBox="1"/>
              <p:nvPr/>
            </p:nvSpPr>
            <p:spPr>
              <a:xfrm>
                <a:off x="2773350" y="3494450"/>
                <a:ext cx="2253600" cy="9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800">
                  <a:latin typeface="Roboto"/>
                  <a:ea typeface="Roboto"/>
                  <a:cs typeface="Roboto"/>
                  <a:sym typeface="Roboto"/>
                </a:endParaRPr>
              </a:p>
            </p:txBody>
          </p:sp>
        </p:grpSp>
      </p:grpSp>
      <p:grpSp>
        <p:nvGrpSpPr>
          <p:cNvPr id="186" name="Google Shape;186;p22"/>
          <p:cNvGrpSpPr/>
          <p:nvPr/>
        </p:nvGrpSpPr>
        <p:grpSpPr>
          <a:xfrm>
            <a:off x="1313719" y="1032153"/>
            <a:ext cx="3148750" cy="3113683"/>
            <a:chOff x="495991" y="1857800"/>
            <a:chExt cx="2580731" cy="1728863"/>
          </a:xfrm>
        </p:grpSpPr>
        <p:sp>
          <p:nvSpPr>
            <p:cNvPr id="187" name="Google Shape;187;p22"/>
            <p:cNvSpPr/>
            <p:nvPr/>
          </p:nvSpPr>
          <p:spPr>
            <a:xfrm>
              <a:off x="932599" y="3079480"/>
              <a:ext cx="1136100" cy="1302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22"/>
            <p:cNvGrpSpPr/>
            <p:nvPr/>
          </p:nvGrpSpPr>
          <p:grpSpPr>
            <a:xfrm>
              <a:off x="495991" y="1857800"/>
              <a:ext cx="2580731" cy="1728863"/>
              <a:chOff x="495991" y="1857800"/>
              <a:chExt cx="2580731" cy="1728863"/>
            </a:xfrm>
          </p:grpSpPr>
          <p:sp>
            <p:nvSpPr>
              <p:cNvPr id="189" name="Google Shape;189;p22"/>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ru" sz="1200">
                    <a:solidFill>
                      <a:schemeClr val="lt1"/>
                    </a:solidFill>
                    <a:latin typeface="Roboto"/>
                    <a:ea typeface="Roboto"/>
                    <a:cs typeface="Roboto"/>
                    <a:sym typeface="Roboto"/>
                  </a:rPr>
                  <a:t>T</a:t>
                </a:r>
                <a:r>
                  <a:rPr b="1" lang="ru" sz="700">
                    <a:solidFill>
                      <a:schemeClr val="lt1"/>
                    </a:solidFill>
                    <a:latin typeface="Roboto"/>
                    <a:ea typeface="Roboto"/>
                    <a:cs typeface="Roboto"/>
                    <a:sym typeface="Roboto"/>
                  </a:rPr>
                  <a:t>0</a:t>
                </a:r>
                <a:endParaRPr b="1" sz="700">
                  <a:solidFill>
                    <a:schemeClr val="lt1"/>
                  </a:solidFill>
                  <a:latin typeface="Roboto"/>
                  <a:ea typeface="Roboto"/>
                  <a:cs typeface="Roboto"/>
                  <a:sym typeface="Roboto"/>
                </a:endParaRPr>
              </a:p>
            </p:txBody>
          </p:sp>
          <p:grpSp>
            <p:nvGrpSpPr>
              <p:cNvPr id="190" name="Google Shape;190;p22"/>
              <p:cNvGrpSpPr/>
              <p:nvPr/>
            </p:nvGrpSpPr>
            <p:grpSpPr>
              <a:xfrm>
                <a:off x="881025" y="2800065"/>
                <a:ext cx="92400" cy="411825"/>
                <a:chOff x="845575" y="2563700"/>
                <a:chExt cx="92400" cy="411825"/>
              </a:xfrm>
            </p:grpSpPr>
            <p:cxnSp>
              <p:nvCxnSpPr>
                <p:cNvPr id="191" name="Google Shape;191;p22"/>
                <p:cNvCxnSpPr/>
                <p:nvPr/>
              </p:nvCxnSpPr>
              <p:spPr>
                <a:xfrm>
                  <a:off x="891775" y="2616125"/>
                  <a:ext cx="0" cy="359400"/>
                </a:xfrm>
                <a:prstGeom prst="straightConnector1">
                  <a:avLst/>
                </a:prstGeom>
                <a:noFill/>
                <a:ln cap="flat" cmpd="sng" w="9525">
                  <a:solidFill>
                    <a:schemeClr val="accent4"/>
                  </a:solidFill>
                  <a:prstDash val="solid"/>
                  <a:round/>
                  <a:headEnd len="sm" w="sm" type="none"/>
                  <a:tailEnd len="sm" w="sm" type="none"/>
                </a:ln>
              </p:spPr>
            </p:cxnSp>
            <p:sp>
              <p:nvSpPr>
                <p:cNvPr id="192" name="Google Shape;192;p22"/>
                <p:cNvSpPr/>
                <p:nvPr/>
              </p:nvSpPr>
              <p:spPr>
                <a:xfrm>
                  <a:off x="845575" y="2563700"/>
                  <a:ext cx="92400" cy="92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22"/>
              <p:cNvSpPr txBox="1"/>
              <p:nvPr/>
            </p:nvSpPr>
            <p:spPr>
              <a:xfrm>
                <a:off x="823122" y="185780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oboto"/>
                  <a:ea typeface="Roboto"/>
                  <a:cs typeface="Roboto"/>
                  <a:sym typeface="Roboto"/>
                </a:endParaRPr>
              </a:p>
            </p:txBody>
          </p:sp>
        </p:grpSp>
      </p:grpSp>
      <p:sp>
        <p:nvSpPr>
          <p:cNvPr id="194" name="Google Shape;194;p22"/>
          <p:cNvSpPr txBox="1"/>
          <p:nvPr/>
        </p:nvSpPr>
        <p:spPr>
          <a:xfrm>
            <a:off x="4044659" y="3810309"/>
            <a:ext cx="1050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1100">
                <a:solidFill>
                  <a:schemeClr val="lt1"/>
                </a:solidFill>
              </a:rPr>
              <a:t>T</a:t>
            </a:r>
            <a:r>
              <a:rPr b="1" lang="ru" sz="800">
                <a:solidFill>
                  <a:schemeClr val="lt1"/>
                </a:solidFill>
              </a:rPr>
              <a:t>0</a:t>
            </a:r>
            <a:r>
              <a:rPr b="1" lang="ru" sz="1100">
                <a:solidFill>
                  <a:schemeClr val="lt1"/>
                </a:solidFill>
              </a:rPr>
              <a:t>-600 s</a:t>
            </a:r>
            <a:endParaRPr b="1" sz="1100">
              <a:solidFill>
                <a:schemeClr val="lt1"/>
              </a:solidFill>
            </a:endParaRPr>
          </a:p>
        </p:txBody>
      </p:sp>
      <p:sp>
        <p:nvSpPr>
          <p:cNvPr id="195" name="Google Shape;195;p22"/>
          <p:cNvSpPr txBox="1"/>
          <p:nvPr/>
        </p:nvSpPr>
        <p:spPr>
          <a:xfrm>
            <a:off x="4221084" y="1944843"/>
            <a:ext cx="82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1100">
                <a:solidFill>
                  <a:schemeClr val="lt1"/>
                </a:solidFill>
              </a:rPr>
              <a:t>Rayos X y Gamma</a:t>
            </a:r>
            <a:endParaRPr b="1" sz="1100">
              <a:solidFill>
                <a:schemeClr val="lt1"/>
              </a:solidFill>
            </a:endParaRPr>
          </a:p>
        </p:txBody>
      </p:sp>
      <p:sp>
        <p:nvSpPr>
          <p:cNvPr id="196" name="Google Shape;196;p22"/>
          <p:cNvSpPr/>
          <p:nvPr/>
        </p:nvSpPr>
        <p:spPr>
          <a:xfrm>
            <a:off x="4513357" y="2652902"/>
            <a:ext cx="112800" cy="16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
          <p:cNvSpPr/>
          <p:nvPr/>
        </p:nvSpPr>
        <p:spPr>
          <a:xfrm>
            <a:off x="6589527" y="2716569"/>
            <a:ext cx="112800" cy="16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2"/>
          <p:cNvSpPr txBox="1"/>
          <p:nvPr/>
        </p:nvSpPr>
        <p:spPr>
          <a:xfrm>
            <a:off x="5985492" y="1746975"/>
            <a:ext cx="1386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1700">
                <a:solidFill>
                  <a:srgbClr val="00FFFF"/>
                </a:solidFill>
              </a:rPr>
              <a:t>397.7 GeV </a:t>
            </a:r>
            <a:endParaRPr b="1" sz="1700">
              <a:solidFill>
                <a:srgbClr val="00FFFF"/>
              </a:solidFill>
            </a:endParaRPr>
          </a:p>
          <a:p>
            <a:pPr indent="0" lvl="0" marL="0" rtl="0" algn="ctr">
              <a:spcBef>
                <a:spcPts val="0"/>
              </a:spcBef>
              <a:spcAft>
                <a:spcPts val="0"/>
              </a:spcAft>
              <a:buNone/>
            </a:pPr>
            <a:r>
              <a:rPr b="1" lang="ru" sz="1700">
                <a:solidFill>
                  <a:schemeClr val="lt1"/>
                </a:solidFill>
              </a:rPr>
              <a:t>Fermi</a:t>
            </a:r>
            <a:endParaRPr b="1" sz="1700">
              <a:solidFill>
                <a:schemeClr val="lt1"/>
              </a:solidFill>
            </a:endParaRPr>
          </a:p>
          <a:p>
            <a:pPr indent="0" lvl="0" marL="0" rtl="0" algn="ctr">
              <a:spcBef>
                <a:spcPts val="0"/>
              </a:spcBef>
              <a:spcAft>
                <a:spcPts val="0"/>
              </a:spcAft>
              <a:buNone/>
            </a:pPr>
            <a:r>
              <a:rPr b="1" lang="ru" sz="1700">
                <a:solidFill>
                  <a:schemeClr val="lt1"/>
                </a:solidFill>
              </a:rPr>
              <a:t> (33000 s)</a:t>
            </a:r>
            <a:endParaRPr b="1" sz="1700">
              <a:solidFill>
                <a:schemeClr val="lt1"/>
              </a:solidFill>
            </a:endParaRPr>
          </a:p>
        </p:txBody>
      </p:sp>
      <p:sp>
        <p:nvSpPr>
          <p:cNvPr id="199" name="Google Shape;199;p22"/>
          <p:cNvSpPr txBox="1"/>
          <p:nvPr/>
        </p:nvSpPr>
        <p:spPr>
          <a:xfrm>
            <a:off x="2484770" y="3962675"/>
            <a:ext cx="1450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1700">
                <a:solidFill>
                  <a:srgbClr val="00FFFF"/>
                </a:solidFill>
                <a:latin typeface="Roboto"/>
                <a:ea typeface="Roboto"/>
                <a:cs typeface="Roboto"/>
                <a:sym typeface="Roboto"/>
              </a:rPr>
              <a:t>99.3 GeV</a:t>
            </a:r>
            <a:endParaRPr b="1" sz="1700">
              <a:solidFill>
                <a:srgbClr val="00FFFF"/>
              </a:solidFill>
              <a:latin typeface="Roboto"/>
              <a:ea typeface="Roboto"/>
              <a:cs typeface="Roboto"/>
              <a:sym typeface="Roboto"/>
            </a:endParaRPr>
          </a:p>
          <a:p>
            <a:pPr indent="0" lvl="0" marL="0" rtl="0" algn="ctr">
              <a:spcBef>
                <a:spcPts val="0"/>
              </a:spcBef>
              <a:spcAft>
                <a:spcPts val="0"/>
              </a:spcAft>
              <a:buNone/>
            </a:pPr>
            <a:r>
              <a:rPr b="1" lang="ru" sz="1700">
                <a:solidFill>
                  <a:schemeClr val="lt1"/>
                </a:solidFill>
                <a:latin typeface="Roboto"/>
                <a:ea typeface="Roboto"/>
                <a:cs typeface="Roboto"/>
                <a:sym typeface="Roboto"/>
              </a:rPr>
              <a:t>Fermi</a:t>
            </a:r>
            <a:endParaRPr b="1" sz="1700">
              <a:solidFill>
                <a:schemeClr val="lt1"/>
              </a:solidFill>
              <a:latin typeface="Roboto"/>
              <a:ea typeface="Roboto"/>
              <a:cs typeface="Roboto"/>
              <a:sym typeface="Roboto"/>
            </a:endParaRPr>
          </a:p>
          <a:p>
            <a:pPr indent="0" lvl="0" marL="0" rtl="0" algn="ctr">
              <a:spcBef>
                <a:spcPts val="0"/>
              </a:spcBef>
              <a:spcAft>
                <a:spcPts val="0"/>
              </a:spcAft>
              <a:buNone/>
            </a:pPr>
            <a:r>
              <a:t/>
            </a:r>
            <a:endParaRPr b="1" sz="800">
              <a:solidFill>
                <a:schemeClr val="lt1"/>
              </a:solidFill>
              <a:latin typeface="Roboto"/>
              <a:ea typeface="Roboto"/>
              <a:cs typeface="Roboto"/>
              <a:sym typeface="Roboto"/>
            </a:endParaRPr>
          </a:p>
        </p:txBody>
      </p:sp>
      <p:sp>
        <p:nvSpPr>
          <p:cNvPr id="200" name="Google Shape;200;p22"/>
          <p:cNvSpPr txBox="1"/>
          <p:nvPr/>
        </p:nvSpPr>
        <p:spPr>
          <a:xfrm>
            <a:off x="1110277" y="2029983"/>
            <a:ext cx="1386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200">
              <a:solidFill>
                <a:schemeClr val="lt1"/>
              </a:solidFill>
              <a:highlight>
                <a:srgbClr val="FFFFFF"/>
              </a:highlight>
              <a:latin typeface="Times New Roman"/>
              <a:ea typeface="Times New Roman"/>
              <a:cs typeface="Times New Roman"/>
              <a:sym typeface="Times New Roman"/>
            </a:endParaRPr>
          </a:p>
          <a:p>
            <a:pPr indent="0" lvl="0" marL="0" rtl="0" algn="ctr">
              <a:spcBef>
                <a:spcPts val="0"/>
              </a:spcBef>
              <a:spcAft>
                <a:spcPts val="0"/>
              </a:spcAft>
              <a:buNone/>
            </a:pPr>
            <a:r>
              <a:rPr b="1" lang="ru" sz="1200">
                <a:solidFill>
                  <a:schemeClr val="lt1"/>
                </a:solidFill>
                <a:latin typeface="Times New Roman"/>
                <a:ea typeface="Times New Roman"/>
                <a:cs typeface="Times New Roman"/>
                <a:sym typeface="Times New Roman"/>
              </a:rPr>
              <a:t>SWIFT, GBM, BAT</a:t>
            </a:r>
            <a:r>
              <a:rPr b="1" lang="ru" sz="800">
                <a:solidFill>
                  <a:schemeClr val="lt1"/>
                </a:solidFill>
                <a:latin typeface="Roboto"/>
                <a:ea typeface="Roboto"/>
                <a:cs typeface="Roboto"/>
                <a:sym typeface="Roboto"/>
              </a:rPr>
              <a:t>.</a:t>
            </a:r>
            <a:endParaRPr>
              <a:solidFill>
                <a:schemeClr val="lt1"/>
              </a:solidFill>
            </a:endParaRPr>
          </a:p>
        </p:txBody>
      </p:sp>
      <p:pic>
        <p:nvPicPr>
          <p:cNvPr id="201" name="Google Shape;201;p22"/>
          <p:cNvPicPr preferRelativeResize="0"/>
          <p:nvPr/>
        </p:nvPicPr>
        <p:blipFill>
          <a:blip r:embed="rId3">
            <a:alphaModFix/>
          </a:blip>
          <a:stretch>
            <a:fillRect/>
          </a:stretch>
        </p:blipFill>
        <p:spPr>
          <a:xfrm>
            <a:off x="5237205" y="5662457"/>
            <a:ext cx="1252857" cy="998087"/>
          </a:xfrm>
          <a:prstGeom prst="rect">
            <a:avLst/>
          </a:prstGeom>
          <a:noFill/>
          <a:ln>
            <a:noFill/>
          </a:ln>
        </p:spPr>
      </p:pic>
      <p:pic>
        <p:nvPicPr>
          <p:cNvPr id="202" name="Google Shape;202;p22"/>
          <p:cNvPicPr preferRelativeResize="0"/>
          <p:nvPr/>
        </p:nvPicPr>
        <p:blipFill>
          <a:blip r:embed="rId4">
            <a:alphaModFix/>
          </a:blip>
          <a:stretch>
            <a:fillRect/>
          </a:stretch>
        </p:blipFill>
        <p:spPr>
          <a:xfrm>
            <a:off x="2441946" y="5039736"/>
            <a:ext cx="1602712" cy="998089"/>
          </a:xfrm>
          <a:prstGeom prst="rect">
            <a:avLst/>
          </a:prstGeom>
          <a:noFill/>
          <a:ln>
            <a:noFill/>
          </a:ln>
        </p:spPr>
      </p:pic>
      <p:pic>
        <p:nvPicPr>
          <p:cNvPr id="203" name="Google Shape;203;p22"/>
          <p:cNvPicPr preferRelativeResize="0"/>
          <p:nvPr/>
        </p:nvPicPr>
        <p:blipFill>
          <a:blip r:embed="rId5">
            <a:alphaModFix/>
          </a:blip>
          <a:stretch>
            <a:fillRect/>
          </a:stretch>
        </p:blipFill>
        <p:spPr>
          <a:xfrm>
            <a:off x="1487100" y="1482662"/>
            <a:ext cx="751154" cy="748465"/>
          </a:xfrm>
          <a:prstGeom prst="rect">
            <a:avLst/>
          </a:prstGeom>
          <a:noFill/>
          <a:ln>
            <a:noFill/>
          </a:ln>
        </p:spPr>
      </p:pic>
      <p:sp>
        <p:nvSpPr>
          <p:cNvPr id="204" name="Google Shape;204;p22"/>
          <p:cNvSpPr/>
          <p:nvPr/>
        </p:nvSpPr>
        <p:spPr>
          <a:xfrm>
            <a:off x="7467109" y="3796176"/>
            <a:ext cx="112800" cy="1665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06" name="Google Shape;206;p22"/>
          <p:cNvSpPr txBox="1"/>
          <p:nvPr/>
        </p:nvSpPr>
        <p:spPr>
          <a:xfrm>
            <a:off x="6645900" y="3638200"/>
            <a:ext cx="197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solidFill>
                  <a:schemeClr val="lt1"/>
                </a:solidFill>
              </a:rPr>
              <a:t>z=0.151</a:t>
            </a:r>
            <a:endParaRPr b="1">
              <a:solidFill>
                <a:schemeClr val="lt1"/>
              </a:solidFill>
            </a:endParaRPr>
          </a:p>
          <a:p>
            <a:pPr indent="0" lvl="0" marL="0" rtl="0" algn="l">
              <a:spcBef>
                <a:spcPts val="0"/>
              </a:spcBef>
              <a:spcAft>
                <a:spcPts val="0"/>
              </a:spcAft>
              <a:buNone/>
            </a:pPr>
            <a:r>
              <a:t/>
            </a:r>
            <a:endParaRPr b="1">
              <a:solidFill>
                <a:schemeClr val="lt1"/>
              </a:solidFill>
            </a:endParaRPr>
          </a:p>
        </p:txBody>
      </p:sp>
      <p:sp>
        <p:nvSpPr>
          <p:cNvPr id="207" name="Google Shape;207;p2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3"/>
          <p:cNvPicPr preferRelativeResize="0"/>
          <p:nvPr/>
        </p:nvPicPr>
        <p:blipFill rotWithShape="1">
          <a:blip r:embed="rId3">
            <a:alphaModFix/>
          </a:blip>
          <a:srcRect b="4364" l="4343" r="7906" t="6754"/>
          <a:stretch/>
        </p:blipFill>
        <p:spPr>
          <a:xfrm>
            <a:off x="1996725" y="1342425"/>
            <a:ext cx="5382298" cy="3462376"/>
          </a:xfrm>
          <a:prstGeom prst="rect">
            <a:avLst/>
          </a:prstGeom>
          <a:noFill/>
          <a:ln>
            <a:noFill/>
          </a:ln>
        </p:spPr>
      </p:pic>
      <p:sp>
        <p:nvSpPr>
          <p:cNvPr id="213" name="Google Shape;213;p23"/>
          <p:cNvSpPr txBox="1"/>
          <p:nvPr/>
        </p:nvSpPr>
        <p:spPr>
          <a:xfrm>
            <a:off x="2151588" y="629625"/>
            <a:ext cx="48408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700">
                <a:solidFill>
                  <a:srgbClr val="00FFFF"/>
                </a:solidFill>
                <a:latin typeface="Oswald"/>
                <a:ea typeface="Oswald"/>
                <a:cs typeface="Oswald"/>
                <a:sym typeface="Oswald"/>
              </a:rPr>
              <a:t>Energía isotrópica </a:t>
            </a:r>
            <a:endParaRPr b="1" sz="2700">
              <a:solidFill>
                <a:srgbClr val="00FFFF"/>
              </a:solidFill>
              <a:latin typeface="Oswald"/>
              <a:ea typeface="Oswald"/>
              <a:cs typeface="Oswald"/>
              <a:sym typeface="Oswald"/>
            </a:endParaRPr>
          </a:p>
        </p:txBody>
      </p:sp>
      <p:sp>
        <p:nvSpPr>
          <p:cNvPr id="214" name="Google Shape;214;p23"/>
          <p:cNvSpPr txBox="1"/>
          <p:nvPr/>
        </p:nvSpPr>
        <p:spPr>
          <a:xfrm>
            <a:off x="2286000" y="4994400"/>
            <a:ext cx="4572000" cy="1046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ru">
                <a:solidFill>
                  <a:schemeClr val="lt1"/>
                </a:solidFill>
                <a:latin typeface="Oswald"/>
                <a:ea typeface="Oswald"/>
                <a:cs typeface="Oswald"/>
                <a:sym typeface="Oswald"/>
              </a:rPr>
              <a:t>Fig 6. Energía isotrópica bolométrica corregido por k para casi 150 GRBs brillantes y débiles. La línea discontinua es una relación aproximada y empírica para GRBs en función del redshift. Los GRBs con valores extremos están resaltados. (</a:t>
            </a:r>
            <a:r>
              <a:rPr lang="ru" u="sng">
                <a:solidFill>
                  <a:schemeClr val="hlink"/>
                </a:solidFill>
                <a:latin typeface="Oswald"/>
                <a:ea typeface="Oswald"/>
                <a:cs typeface="Oswald"/>
                <a:sym typeface="Oswald"/>
                <a:hlinkClick r:id="rId4"/>
              </a:rPr>
              <a:t>Burns, arXiv, 2023.</a:t>
            </a:r>
            <a:r>
              <a:rPr lang="ru">
                <a:solidFill>
                  <a:schemeClr val="lt1"/>
                </a:solidFill>
                <a:latin typeface="Oswald"/>
                <a:ea typeface="Oswald"/>
                <a:cs typeface="Oswald"/>
                <a:sym typeface="Oswald"/>
              </a:rPr>
              <a:t>)</a:t>
            </a:r>
            <a:endParaRPr>
              <a:solidFill>
                <a:schemeClr val="lt1"/>
              </a:solidFill>
              <a:latin typeface="Oswald"/>
              <a:ea typeface="Oswald"/>
              <a:cs typeface="Oswald"/>
              <a:sym typeface="Oswald"/>
            </a:endParaRPr>
          </a:p>
        </p:txBody>
      </p:sp>
      <p:sp>
        <p:nvSpPr>
          <p:cNvPr id="215" name="Google Shape;215;p23"/>
          <p:cNvSpPr txBox="1"/>
          <p:nvPr/>
        </p:nvSpPr>
        <p:spPr>
          <a:xfrm>
            <a:off x="2664025" y="5914525"/>
            <a:ext cx="3567900" cy="438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650">
              <a:solidFill>
                <a:schemeClr val="dk1"/>
              </a:solidFill>
            </a:endParaRPr>
          </a:p>
        </p:txBody>
      </p:sp>
      <p:sp>
        <p:nvSpPr>
          <p:cNvPr id="216" name="Google Shape;216;p23"/>
          <p:cNvSpPr txBox="1"/>
          <p:nvPr/>
        </p:nvSpPr>
        <p:spPr>
          <a:xfrm>
            <a:off x="3314550" y="6230700"/>
            <a:ext cx="488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7" name="Google Shape;217;p2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18" name="Google Shape;218;p23"/>
          <p:cNvSpPr txBox="1"/>
          <p:nvPr/>
        </p:nvSpPr>
        <p:spPr>
          <a:xfrm>
            <a:off x="2664025" y="1601325"/>
            <a:ext cx="18117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ru">
                <a:solidFill>
                  <a:schemeClr val="dk1"/>
                </a:solidFill>
              </a:rPr>
              <a:t>E</a:t>
            </a:r>
            <a:r>
              <a:rPr lang="ru">
                <a:solidFill>
                  <a:schemeClr val="dk1"/>
                </a:solidFill>
              </a:rPr>
              <a:t>nergía liberada durante la </a:t>
            </a:r>
            <a:r>
              <a:rPr b="1" lang="ru">
                <a:solidFill>
                  <a:schemeClr val="dk1"/>
                </a:solidFill>
              </a:rPr>
              <a:t>emisión temprana </a:t>
            </a:r>
            <a:r>
              <a:rPr lang="ru">
                <a:solidFill>
                  <a:schemeClr val="dk1"/>
                </a:solidFill>
              </a:rPr>
              <a:t>suponiendo emisión </a:t>
            </a:r>
            <a:r>
              <a:rPr b="1" lang="ru">
                <a:solidFill>
                  <a:schemeClr val="dk1"/>
                </a:solidFill>
              </a:rPr>
              <a:t>isotrópica</a:t>
            </a:r>
            <a:endParaRPr b="1">
              <a:solidFill>
                <a:schemeClr val="dk1"/>
              </a:solidFill>
            </a:endParaRPr>
          </a:p>
        </p:txBody>
      </p:sp>
      <p:sp>
        <p:nvSpPr>
          <p:cNvPr id="219" name="Google Shape;219;p2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nvSpPr>
        <p:spPr>
          <a:xfrm>
            <a:off x="666150" y="4980000"/>
            <a:ext cx="4581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ru">
                <a:solidFill>
                  <a:srgbClr val="FFFFFF"/>
                </a:solidFill>
                <a:latin typeface="Oswald"/>
                <a:ea typeface="Oswald"/>
                <a:cs typeface="Oswald"/>
                <a:sym typeface="Oswald"/>
              </a:rPr>
              <a:t>Fig 7: Distribución de Fluences para destellos de</a:t>
            </a:r>
            <a:endParaRPr b="1">
              <a:solidFill>
                <a:srgbClr val="FFFFFF"/>
              </a:solidFill>
              <a:latin typeface="Oswald"/>
              <a:ea typeface="Oswald"/>
              <a:cs typeface="Oswald"/>
              <a:sym typeface="Oswald"/>
            </a:endParaRPr>
          </a:p>
          <a:p>
            <a:pPr indent="0" lvl="0" marL="0" rtl="0" algn="just">
              <a:spcBef>
                <a:spcPts val="0"/>
              </a:spcBef>
              <a:spcAft>
                <a:spcPts val="0"/>
              </a:spcAft>
              <a:buClr>
                <a:schemeClr val="dk1"/>
              </a:buClr>
              <a:buSzPts val="1100"/>
              <a:buFont typeface="Arial"/>
              <a:buNone/>
            </a:pPr>
            <a:r>
              <a:rPr b="1" lang="ru">
                <a:solidFill>
                  <a:srgbClr val="FFFFFF"/>
                </a:solidFill>
                <a:latin typeface="Oswald"/>
                <a:ea typeface="Oswald"/>
                <a:cs typeface="Oswald"/>
                <a:sym typeface="Oswald"/>
              </a:rPr>
              <a:t>rayos gamma. Fuente: </a:t>
            </a:r>
            <a:r>
              <a:rPr b="1" lang="ru" u="sng">
                <a:solidFill>
                  <a:schemeClr val="hlink"/>
                </a:solidFill>
                <a:latin typeface="Oswald"/>
                <a:ea typeface="Oswald"/>
                <a:cs typeface="Oswald"/>
                <a:sym typeface="Oswald"/>
                <a:hlinkClick r:id="rId3"/>
              </a:rPr>
              <a:t>Nava et al, 2010, arXiv e-prints</a:t>
            </a:r>
            <a:r>
              <a:rPr b="1" lang="ru">
                <a:solidFill>
                  <a:srgbClr val="FFFFFF"/>
                </a:solidFill>
                <a:latin typeface="Oswald"/>
                <a:ea typeface="Oswald"/>
                <a:cs typeface="Oswald"/>
                <a:sym typeface="Oswald"/>
              </a:rPr>
              <a:t>)</a:t>
            </a:r>
            <a:endParaRPr>
              <a:latin typeface="Oswald"/>
              <a:ea typeface="Oswald"/>
              <a:cs typeface="Oswald"/>
              <a:sym typeface="Oswald"/>
            </a:endParaRPr>
          </a:p>
        </p:txBody>
      </p:sp>
      <p:sp>
        <p:nvSpPr>
          <p:cNvPr id="225" name="Google Shape;225;p24"/>
          <p:cNvSpPr txBox="1"/>
          <p:nvPr/>
        </p:nvSpPr>
        <p:spPr>
          <a:xfrm>
            <a:off x="2984188" y="53829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chemeClr val="lt1"/>
              </a:solidFill>
            </a:endParaRPr>
          </a:p>
        </p:txBody>
      </p:sp>
      <p:sp>
        <p:nvSpPr>
          <p:cNvPr id="226" name="Google Shape;226;p2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227" name="Google Shape;227;p24"/>
          <p:cNvPicPr preferRelativeResize="0"/>
          <p:nvPr/>
        </p:nvPicPr>
        <p:blipFill rotWithShape="1">
          <a:blip r:embed="rId4">
            <a:alphaModFix/>
          </a:blip>
          <a:srcRect b="5784" l="0" r="0" t="0"/>
          <a:stretch/>
        </p:blipFill>
        <p:spPr>
          <a:xfrm>
            <a:off x="666050" y="794550"/>
            <a:ext cx="4581750" cy="3964050"/>
          </a:xfrm>
          <a:prstGeom prst="rect">
            <a:avLst/>
          </a:prstGeom>
          <a:noFill/>
          <a:ln>
            <a:noFill/>
          </a:ln>
        </p:spPr>
      </p:pic>
      <p:sp>
        <p:nvSpPr>
          <p:cNvPr id="228" name="Google Shape;228;p24"/>
          <p:cNvSpPr txBox="1"/>
          <p:nvPr/>
        </p:nvSpPr>
        <p:spPr>
          <a:xfrm>
            <a:off x="5583425" y="794550"/>
            <a:ext cx="3247200" cy="527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2500">
                <a:solidFill>
                  <a:srgbClr val="FF00FF"/>
                </a:solidFill>
                <a:latin typeface="Oswald"/>
                <a:ea typeface="Oswald"/>
                <a:cs typeface="Oswald"/>
                <a:sym typeface="Oswald"/>
              </a:rPr>
              <a:t>Fluence= Flujo (T</a:t>
            </a:r>
            <a:r>
              <a:rPr b="1" baseline="-25000" lang="ru" sz="2500">
                <a:solidFill>
                  <a:srgbClr val="FF00FF"/>
                </a:solidFill>
                <a:latin typeface="Oswald"/>
                <a:ea typeface="Oswald"/>
                <a:cs typeface="Oswald"/>
                <a:sym typeface="Oswald"/>
              </a:rPr>
              <a:t>90</a:t>
            </a:r>
            <a:r>
              <a:rPr b="1" lang="ru" sz="2500">
                <a:solidFill>
                  <a:srgbClr val="FF00FF"/>
                </a:solidFill>
                <a:latin typeface="Oswald"/>
                <a:ea typeface="Oswald"/>
                <a:cs typeface="Oswald"/>
                <a:sym typeface="Oswald"/>
              </a:rPr>
              <a:t>)</a:t>
            </a:r>
            <a:endParaRPr b="1" sz="2500">
              <a:solidFill>
                <a:srgbClr val="FF00FF"/>
              </a:solidFill>
              <a:latin typeface="Oswald"/>
              <a:ea typeface="Oswald"/>
              <a:cs typeface="Oswald"/>
              <a:sym typeface="Oswald"/>
            </a:endParaRPr>
          </a:p>
          <a:p>
            <a:pPr indent="0" lvl="0" marL="0" rtl="0" algn="l">
              <a:spcBef>
                <a:spcPts val="0"/>
              </a:spcBef>
              <a:spcAft>
                <a:spcPts val="0"/>
              </a:spcAft>
              <a:buNone/>
            </a:pPr>
            <a:r>
              <a:t/>
            </a:r>
            <a:endParaRPr b="1">
              <a:solidFill>
                <a:schemeClr val="lt1"/>
              </a:solidFill>
              <a:latin typeface="Oswald"/>
              <a:ea typeface="Oswald"/>
              <a:cs typeface="Oswald"/>
              <a:sym typeface="Oswald"/>
            </a:endParaRPr>
          </a:p>
          <a:p>
            <a:pPr indent="0" lvl="0" marL="0" rtl="0" algn="l">
              <a:spcBef>
                <a:spcPts val="0"/>
              </a:spcBef>
              <a:spcAft>
                <a:spcPts val="0"/>
              </a:spcAft>
              <a:buNone/>
            </a:pPr>
            <a:r>
              <a:t/>
            </a:r>
            <a:endParaRPr b="1">
              <a:solidFill>
                <a:schemeClr val="lt1"/>
              </a:solidFill>
              <a:latin typeface="Oswald"/>
              <a:ea typeface="Oswald"/>
              <a:cs typeface="Oswald"/>
              <a:sym typeface="Oswald"/>
            </a:endParaRPr>
          </a:p>
          <a:p>
            <a:pPr indent="0" lvl="0" marL="0" rtl="0" algn="l">
              <a:spcBef>
                <a:spcPts val="0"/>
              </a:spcBef>
              <a:spcAft>
                <a:spcPts val="0"/>
              </a:spcAft>
              <a:buNone/>
            </a:pPr>
            <a:r>
              <a:rPr b="1" lang="ru" sz="2400">
                <a:solidFill>
                  <a:schemeClr val="lt1"/>
                </a:solidFill>
                <a:latin typeface="Oswald"/>
                <a:ea typeface="Oswald"/>
                <a:cs typeface="Oswald"/>
                <a:sym typeface="Oswald"/>
              </a:rPr>
              <a:t>Fluences m</a:t>
            </a:r>
            <a:r>
              <a:rPr b="1" lang="ru" sz="2400">
                <a:solidFill>
                  <a:schemeClr val="lt1"/>
                </a:solidFill>
                <a:latin typeface="Oswald"/>
                <a:ea typeface="Oswald"/>
                <a:cs typeface="Oswald"/>
                <a:sym typeface="Oswald"/>
              </a:rPr>
              <a:t>áximas observadas:</a:t>
            </a:r>
            <a:endParaRPr b="1" sz="2400">
              <a:solidFill>
                <a:schemeClr val="lt1"/>
              </a:solidFill>
              <a:latin typeface="Oswald"/>
              <a:ea typeface="Oswald"/>
              <a:cs typeface="Oswald"/>
              <a:sym typeface="Oswald"/>
            </a:endParaRPr>
          </a:p>
          <a:p>
            <a:pPr indent="0" lvl="0" marL="0" rtl="0" algn="l">
              <a:spcBef>
                <a:spcPts val="0"/>
              </a:spcBef>
              <a:spcAft>
                <a:spcPts val="0"/>
              </a:spcAft>
              <a:buNone/>
            </a:pPr>
            <a:r>
              <a:t/>
            </a:r>
            <a:endParaRPr b="1"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rabicPeriod"/>
            </a:pPr>
            <a:r>
              <a:rPr b="1" lang="ru" sz="2400">
                <a:solidFill>
                  <a:schemeClr val="lt1"/>
                </a:solidFill>
                <a:latin typeface="Oswald"/>
                <a:ea typeface="Oswald"/>
                <a:cs typeface="Oswald"/>
                <a:sym typeface="Oswald"/>
              </a:rPr>
              <a:t>GRB 221009A  </a:t>
            </a:r>
            <a:endParaRPr b="1" sz="2400">
              <a:solidFill>
                <a:schemeClr val="lt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ru" sz="2400">
                <a:solidFill>
                  <a:srgbClr val="FFFF00"/>
                </a:solidFill>
                <a:latin typeface="Oswald"/>
                <a:ea typeface="Oswald"/>
                <a:cs typeface="Oswald"/>
                <a:sym typeface="Oswald"/>
              </a:rPr>
              <a:t>F=2.1 x 10</a:t>
            </a:r>
            <a:r>
              <a:rPr b="1" baseline="30000" lang="ru" sz="2400">
                <a:solidFill>
                  <a:srgbClr val="FFFF00"/>
                </a:solidFill>
                <a:latin typeface="Oswald"/>
                <a:ea typeface="Oswald"/>
                <a:cs typeface="Oswald"/>
                <a:sym typeface="Oswald"/>
              </a:rPr>
              <a:t>-1</a:t>
            </a:r>
            <a:r>
              <a:rPr b="1" lang="ru" sz="2400">
                <a:solidFill>
                  <a:srgbClr val="FFFF00"/>
                </a:solidFill>
                <a:latin typeface="Oswald"/>
                <a:ea typeface="Oswald"/>
                <a:cs typeface="Oswald"/>
                <a:sym typeface="Oswald"/>
              </a:rPr>
              <a:t> erg cm</a:t>
            </a:r>
            <a:r>
              <a:rPr b="1" baseline="30000" lang="ru" sz="2400">
                <a:solidFill>
                  <a:srgbClr val="FFFF00"/>
                </a:solidFill>
                <a:latin typeface="Oswald"/>
                <a:ea typeface="Oswald"/>
                <a:cs typeface="Oswald"/>
                <a:sym typeface="Oswald"/>
              </a:rPr>
              <a:t>-2</a:t>
            </a:r>
            <a:endParaRPr b="1" baseline="30000" sz="2400">
              <a:solidFill>
                <a:srgbClr val="FFFF00"/>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baseline="30000" lang="ru" sz="2400">
                <a:solidFill>
                  <a:schemeClr val="lt1"/>
                </a:solidFill>
                <a:latin typeface="Oswald"/>
                <a:ea typeface="Oswald"/>
                <a:cs typeface="Oswald"/>
                <a:sym typeface="Oswald"/>
              </a:rPr>
              <a:t> </a:t>
            </a:r>
            <a:r>
              <a:rPr b="1" lang="ru" sz="2400">
                <a:solidFill>
                  <a:schemeClr val="lt1"/>
                </a:solidFill>
                <a:latin typeface="Oswald"/>
                <a:ea typeface="Oswald"/>
                <a:cs typeface="Oswald"/>
                <a:sym typeface="Oswald"/>
              </a:rPr>
              <a:t>(0.01-10 GeV)</a:t>
            </a:r>
            <a:endParaRPr b="1" sz="2400">
              <a:solidFill>
                <a:schemeClr val="lt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t/>
            </a:r>
            <a:endParaRPr b="1" sz="3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rabicPeriod"/>
            </a:pPr>
            <a:r>
              <a:rPr b="1" lang="ru" sz="2400">
                <a:solidFill>
                  <a:schemeClr val="lt1"/>
                </a:solidFill>
                <a:latin typeface="Oswald"/>
                <a:ea typeface="Oswald"/>
                <a:cs typeface="Oswald"/>
                <a:sym typeface="Oswald"/>
              </a:rPr>
              <a:t>GRB 230307A </a:t>
            </a:r>
            <a:endParaRPr b="1" sz="2400">
              <a:solidFill>
                <a:schemeClr val="lt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ru" sz="2400">
                <a:solidFill>
                  <a:srgbClr val="FFFF00"/>
                </a:solidFill>
                <a:latin typeface="Oswald"/>
                <a:ea typeface="Oswald"/>
                <a:cs typeface="Oswald"/>
                <a:sym typeface="Oswald"/>
              </a:rPr>
              <a:t>F=4.56 x 10</a:t>
            </a:r>
            <a:r>
              <a:rPr b="1" baseline="30000" lang="ru" sz="2400">
                <a:solidFill>
                  <a:srgbClr val="FFFF00"/>
                </a:solidFill>
                <a:latin typeface="Oswald"/>
                <a:ea typeface="Oswald"/>
                <a:cs typeface="Oswald"/>
                <a:sym typeface="Oswald"/>
              </a:rPr>
              <a:t>-3</a:t>
            </a:r>
            <a:r>
              <a:rPr b="1" lang="ru" sz="2400">
                <a:solidFill>
                  <a:srgbClr val="FFFF00"/>
                </a:solidFill>
                <a:latin typeface="Oswald"/>
                <a:ea typeface="Oswald"/>
                <a:cs typeface="Oswald"/>
                <a:sym typeface="Oswald"/>
              </a:rPr>
              <a:t> erg cm</a:t>
            </a:r>
            <a:r>
              <a:rPr b="1" baseline="30000" lang="ru" sz="2400">
                <a:solidFill>
                  <a:srgbClr val="FFFF00"/>
                </a:solidFill>
                <a:latin typeface="Oswald"/>
                <a:ea typeface="Oswald"/>
                <a:cs typeface="Oswald"/>
                <a:sym typeface="Oswald"/>
              </a:rPr>
              <a:t>-2</a:t>
            </a:r>
            <a:endParaRPr b="1" sz="2400">
              <a:solidFill>
                <a:srgbClr val="FFFF00"/>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ru" sz="2400">
                <a:solidFill>
                  <a:schemeClr val="lt1"/>
                </a:solidFill>
                <a:latin typeface="Oswald"/>
                <a:ea typeface="Oswald"/>
                <a:cs typeface="Oswald"/>
                <a:sym typeface="Oswald"/>
              </a:rPr>
              <a:t>(0.01-10 GeV)</a:t>
            </a:r>
            <a:endParaRPr b="1" sz="2400">
              <a:solidFill>
                <a:schemeClr val="lt1"/>
              </a:solidFill>
              <a:latin typeface="Oswald"/>
              <a:ea typeface="Oswald"/>
              <a:cs typeface="Oswald"/>
              <a:sym typeface="Oswald"/>
            </a:endParaRPr>
          </a:p>
          <a:p>
            <a:pPr indent="0" lvl="0" marL="0" rtl="0" algn="l">
              <a:spcBef>
                <a:spcPts val="0"/>
              </a:spcBef>
              <a:spcAft>
                <a:spcPts val="0"/>
              </a:spcAft>
              <a:buNone/>
            </a:pPr>
            <a:r>
              <a:t/>
            </a:r>
            <a:endParaRPr b="1">
              <a:solidFill>
                <a:schemeClr val="lt1"/>
              </a:solidFill>
              <a:latin typeface="Oswald"/>
              <a:ea typeface="Oswald"/>
              <a:cs typeface="Oswald"/>
              <a:sym typeface="Oswald"/>
            </a:endParaRPr>
          </a:p>
          <a:p>
            <a:pPr indent="0" lvl="0" marL="0" rtl="0" algn="just">
              <a:spcBef>
                <a:spcPts val="0"/>
              </a:spcBef>
              <a:spcAft>
                <a:spcPts val="0"/>
              </a:spcAft>
              <a:buClr>
                <a:schemeClr val="dk1"/>
              </a:buClr>
              <a:buSzPts val="1100"/>
              <a:buFont typeface="Arial"/>
              <a:buNone/>
            </a:pPr>
            <a:r>
              <a:rPr lang="ru">
                <a:solidFill>
                  <a:schemeClr val="lt1"/>
                </a:solidFill>
                <a:latin typeface="Oswald"/>
                <a:ea typeface="Oswald"/>
                <a:cs typeface="Oswald"/>
                <a:sym typeface="Oswald"/>
              </a:rPr>
              <a:t> (</a:t>
            </a:r>
            <a:r>
              <a:rPr lang="ru" u="sng">
                <a:solidFill>
                  <a:schemeClr val="accent5"/>
                </a:solidFill>
                <a:latin typeface="Oswald"/>
                <a:ea typeface="Oswald"/>
                <a:cs typeface="Oswald"/>
                <a:sym typeface="Oswald"/>
                <a:hlinkClick r:id="rId5">
                  <a:extLst>
                    <a:ext uri="{A12FA001-AC4F-418D-AE19-62706E023703}">
                      <ahyp:hlinkClr val="tx"/>
                    </a:ext>
                  </a:extLst>
                </a:hlinkClick>
              </a:rPr>
              <a:t>Burns, arXiv, 2023</a:t>
            </a:r>
            <a:r>
              <a:rPr lang="ru">
                <a:solidFill>
                  <a:schemeClr val="lt1"/>
                </a:solidFill>
                <a:latin typeface="Oswald"/>
                <a:ea typeface="Oswald"/>
                <a:cs typeface="Oswald"/>
                <a:sym typeface="Oswald"/>
              </a:rPr>
              <a:t>)</a:t>
            </a:r>
            <a:endParaRPr b="1">
              <a:solidFill>
                <a:schemeClr val="lt1"/>
              </a:solidFill>
              <a:latin typeface="Oswald"/>
              <a:ea typeface="Oswald"/>
              <a:cs typeface="Oswald"/>
              <a:sym typeface="Oswald"/>
            </a:endParaRPr>
          </a:p>
        </p:txBody>
      </p:sp>
      <p:sp>
        <p:nvSpPr>
          <p:cNvPr id="229" name="Google Shape;229;p24"/>
          <p:cNvSpPr txBox="1"/>
          <p:nvPr/>
        </p:nvSpPr>
        <p:spPr>
          <a:xfrm>
            <a:off x="3207575" y="179100"/>
            <a:ext cx="3000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700">
                <a:solidFill>
                  <a:srgbClr val="00FFFF"/>
                </a:solidFill>
                <a:latin typeface="Oswald"/>
                <a:ea typeface="Oswald"/>
                <a:cs typeface="Oswald"/>
                <a:sym typeface="Oswald"/>
              </a:rPr>
              <a:t>Fluence </a:t>
            </a:r>
            <a:endParaRPr b="1" sz="2700">
              <a:solidFill>
                <a:srgbClr val="00FFFF"/>
              </a:solidFill>
              <a:latin typeface="Oswald"/>
              <a:ea typeface="Oswald"/>
              <a:cs typeface="Oswald"/>
              <a:sym typeface="Oswald"/>
            </a:endParaRPr>
          </a:p>
        </p:txBody>
      </p:sp>
      <p:sp>
        <p:nvSpPr>
          <p:cNvPr id="230" name="Google Shape;230;p2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5"/>
          <p:cNvSpPr txBox="1"/>
          <p:nvPr>
            <p:ph type="title"/>
          </p:nvPr>
        </p:nvSpPr>
        <p:spPr>
          <a:xfrm>
            <a:off x="202700" y="1441100"/>
            <a:ext cx="2829000" cy="76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ru">
                <a:solidFill>
                  <a:schemeClr val="lt1"/>
                </a:solidFill>
                <a:latin typeface="Oswald"/>
                <a:ea typeface="Oswald"/>
                <a:cs typeface="Oswald"/>
                <a:sym typeface="Oswald"/>
              </a:rPr>
              <a:t>Modelos leptónicos</a:t>
            </a:r>
            <a:endParaRPr b="1">
              <a:solidFill>
                <a:schemeClr val="lt1"/>
              </a:solidFill>
              <a:latin typeface="Oswald"/>
              <a:ea typeface="Oswald"/>
              <a:cs typeface="Oswald"/>
              <a:sym typeface="Oswald"/>
            </a:endParaRPr>
          </a:p>
          <a:p>
            <a:pPr indent="0" lvl="0" marL="0" rtl="0" algn="l">
              <a:spcBef>
                <a:spcPts val="0"/>
              </a:spcBef>
              <a:spcAft>
                <a:spcPts val="0"/>
              </a:spcAft>
              <a:buNone/>
            </a:pPr>
            <a:r>
              <a:t/>
            </a:r>
            <a:endParaRPr>
              <a:solidFill>
                <a:schemeClr val="lt1"/>
              </a:solidFill>
              <a:latin typeface="Oswald"/>
              <a:ea typeface="Oswald"/>
              <a:cs typeface="Oswald"/>
              <a:sym typeface="Oswald"/>
            </a:endParaRPr>
          </a:p>
        </p:txBody>
      </p:sp>
      <p:sp>
        <p:nvSpPr>
          <p:cNvPr id="236" name="Google Shape;236;p25"/>
          <p:cNvSpPr txBox="1"/>
          <p:nvPr>
            <p:ph idx="1" type="body"/>
          </p:nvPr>
        </p:nvSpPr>
        <p:spPr>
          <a:xfrm>
            <a:off x="311700" y="1536625"/>
            <a:ext cx="1531500" cy="2683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sz="1500">
              <a:solidFill>
                <a:schemeClr val="lt1"/>
              </a:solidFill>
              <a:latin typeface="Oswald"/>
              <a:ea typeface="Oswald"/>
              <a:cs typeface="Oswald"/>
              <a:sym typeface="Oswald"/>
            </a:endParaRPr>
          </a:p>
          <a:p>
            <a:pPr indent="0" lvl="0" marL="0" rtl="0" algn="ctr">
              <a:spcBef>
                <a:spcPts val="1200"/>
              </a:spcBef>
              <a:spcAft>
                <a:spcPts val="0"/>
              </a:spcAft>
              <a:buNone/>
            </a:pPr>
            <a:r>
              <a:rPr lang="ru" sz="2500">
                <a:solidFill>
                  <a:schemeClr val="lt1"/>
                </a:solidFill>
                <a:latin typeface="Oswald"/>
                <a:ea typeface="Oswald"/>
                <a:cs typeface="Oswald"/>
                <a:sym typeface="Oswald"/>
              </a:rPr>
              <a:t>SSC → KN</a:t>
            </a:r>
            <a:endParaRPr sz="2500">
              <a:solidFill>
                <a:schemeClr val="lt1"/>
              </a:solidFill>
              <a:latin typeface="Oswald"/>
              <a:ea typeface="Oswald"/>
              <a:cs typeface="Oswald"/>
              <a:sym typeface="Oswald"/>
            </a:endParaRPr>
          </a:p>
          <a:p>
            <a:pPr indent="0" lvl="0" marL="0" rtl="0" algn="just">
              <a:spcBef>
                <a:spcPts val="1200"/>
              </a:spcBef>
              <a:spcAft>
                <a:spcPts val="0"/>
              </a:spcAft>
              <a:buNone/>
            </a:pPr>
            <a:r>
              <a:t/>
            </a:r>
            <a:endParaRPr sz="1500">
              <a:solidFill>
                <a:schemeClr val="lt1"/>
              </a:solidFill>
              <a:latin typeface="Oswald"/>
              <a:ea typeface="Oswald"/>
              <a:cs typeface="Oswald"/>
              <a:sym typeface="Oswald"/>
            </a:endParaRPr>
          </a:p>
          <a:p>
            <a:pPr indent="0" lvl="0" marL="0" rtl="0" algn="l">
              <a:spcBef>
                <a:spcPts val="1200"/>
              </a:spcBef>
              <a:spcAft>
                <a:spcPts val="1200"/>
              </a:spcAft>
              <a:buNone/>
            </a:pPr>
            <a:r>
              <a:t/>
            </a:r>
            <a:endParaRPr sz="1500">
              <a:solidFill>
                <a:schemeClr val="lt1"/>
              </a:solidFill>
              <a:latin typeface="Oswald"/>
              <a:ea typeface="Oswald"/>
              <a:cs typeface="Oswald"/>
              <a:sym typeface="Oswald"/>
            </a:endParaRPr>
          </a:p>
        </p:txBody>
      </p:sp>
      <p:sp>
        <p:nvSpPr>
          <p:cNvPr id="237" name="Google Shape;237;p25"/>
          <p:cNvSpPr txBox="1"/>
          <p:nvPr/>
        </p:nvSpPr>
        <p:spPr>
          <a:xfrm>
            <a:off x="426600" y="245425"/>
            <a:ext cx="8594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3600">
                <a:solidFill>
                  <a:srgbClr val="00FFFF"/>
                </a:solidFill>
                <a:latin typeface="Oswald"/>
                <a:ea typeface="Oswald"/>
                <a:cs typeface="Oswald"/>
                <a:sym typeface="Oswald"/>
              </a:rPr>
              <a:t>¿Cómo explicamos el fotón  de  18 TeV?</a:t>
            </a:r>
            <a:endParaRPr sz="3600">
              <a:solidFill>
                <a:srgbClr val="00FFFF"/>
              </a:solidFill>
              <a:latin typeface="Oswald"/>
              <a:ea typeface="Oswald"/>
              <a:cs typeface="Oswald"/>
              <a:sym typeface="Oswald"/>
            </a:endParaRPr>
          </a:p>
        </p:txBody>
      </p:sp>
      <p:sp>
        <p:nvSpPr>
          <p:cNvPr id="238" name="Google Shape;238;p2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239" name="Google Shape;239;p25"/>
          <p:cNvPicPr preferRelativeResize="0"/>
          <p:nvPr/>
        </p:nvPicPr>
        <p:blipFill rotWithShape="1">
          <a:blip r:embed="rId3">
            <a:alphaModFix/>
          </a:blip>
          <a:srcRect b="0" l="6400" r="-6400" t="0"/>
          <a:stretch/>
        </p:blipFill>
        <p:spPr>
          <a:xfrm>
            <a:off x="4702475" y="1151275"/>
            <a:ext cx="3359950" cy="2277726"/>
          </a:xfrm>
          <a:prstGeom prst="rect">
            <a:avLst/>
          </a:prstGeom>
          <a:noFill/>
          <a:ln>
            <a:noFill/>
          </a:ln>
        </p:spPr>
      </p:pic>
      <p:sp>
        <p:nvSpPr>
          <p:cNvPr id="240" name="Google Shape;240;p25"/>
          <p:cNvSpPr txBox="1"/>
          <p:nvPr/>
        </p:nvSpPr>
        <p:spPr>
          <a:xfrm>
            <a:off x="4726963" y="3429000"/>
            <a:ext cx="32733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ru" sz="1200">
                <a:solidFill>
                  <a:schemeClr val="lt1"/>
                </a:solidFill>
                <a:latin typeface="Oswald"/>
                <a:ea typeface="Oswald"/>
                <a:cs typeface="Oswald"/>
                <a:sym typeface="Oswald"/>
              </a:rPr>
              <a:t>Fig 8.  log(ɛ</a:t>
            </a:r>
            <a:r>
              <a:rPr baseline="-25000" lang="ru" sz="1200">
                <a:solidFill>
                  <a:schemeClr val="lt1"/>
                </a:solidFill>
                <a:latin typeface="Oswald"/>
                <a:ea typeface="Oswald"/>
                <a:cs typeface="Oswald"/>
                <a:sym typeface="Oswald"/>
              </a:rPr>
              <a:t>B</a:t>
            </a:r>
            <a:r>
              <a:rPr lang="ru" sz="1200">
                <a:solidFill>
                  <a:schemeClr val="lt1"/>
                </a:solidFill>
                <a:latin typeface="Oswald"/>
                <a:ea typeface="Oswald"/>
                <a:cs typeface="Oswald"/>
                <a:sym typeface="Oswald"/>
              </a:rPr>
              <a:t>)</a:t>
            </a:r>
            <a:r>
              <a:rPr baseline="-25000" lang="ru" sz="1200">
                <a:solidFill>
                  <a:schemeClr val="lt1"/>
                </a:solidFill>
                <a:latin typeface="Oswald"/>
                <a:ea typeface="Oswald"/>
                <a:cs typeface="Oswald"/>
                <a:sym typeface="Oswald"/>
              </a:rPr>
              <a:t> </a:t>
            </a:r>
            <a:r>
              <a:rPr lang="ru" sz="1200">
                <a:solidFill>
                  <a:schemeClr val="lt1"/>
                </a:solidFill>
                <a:latin typeface="Oswald"/>
                <a:ea typeface="Oswald"/>
                <a:cs typeface="Oswald"/>
                <a:sym typeface="Oswald"/>
              </a:rPr>
              <a:t>vs densidad del medio (</a:t>
            </a:r>
            <a:r>
              <a:rPr lang="ru" sz="1200" u="sng">
                <a:solidFill>
                  <a:schemeClr val="accent5"/>
                </a:solidFill>
                <a:latin typeface="Oswald"/>
                <a:ea typeface="Oswald"/>
                <a:cs typeface="Oswald"/>
                <a:sym typeface="Oswald"/>
                <a:hlinkClick r:id="rId4">
                  <a:extLst>
                    <a:ext uri="{A12FA001-AC4F-418D-AE19-62706E023703}">
                      <ahyp:hlinkClr val="tx"/>
                    </a:ext>
                  </a:extLst>
                </a:hlinkClick>
              </a:rPr>
              <a:t>M. M. González et al, 2023, ApJ, 944</a:t>
            </a:r>
            <a:r>
              <a:rPr lang="ru" sz="1200">
                <a:solidFill>
                  <a:schemeClr val="lt1"/>
                </a:solidFill>
                <a:latin typeface="Oswald"/>
                <a:ea typeface="Oswald"/>
                <a:cs typeface="Oswald"/>
                <a:sym typeface="Oswald"/>
              </a:rPr>
              <a:t>).</a:t>
            </a:r>
            <a:endParaRPr sz="800"/>
          </a:p>
        </p:txBody>
      </p:sp>
      <p:pic>
        <p:nvPicPr>
          <p:cNvPr id="241" name="Google Shape;241;p25"/>
          <p:cNvPicPr preferRelativeResize="0"/>
          <p:nvPr/>
        </p:nvPicPr>
        <p:blipFill>
          <a:blip r:embed="rId5">
            <a:alphaModFix/>
          </a:blip>
          <a:stretch>
            <a:fillRect/>
          </a:stretch>
        </p:blipFill>
        <p:spPr>
          <a:xfrm>
            <a:off x="4745788" y="4010700"/>
            <a:ext cx="3235675" cy="2198524"/>
          </a:xfrm>
          <a:prstGeom prst="rect">
            <a:avLst/>
          </a:prstGeom>
          <a:noFill/>
          <a:ln>
            <a:noFill/>
          </a:ln>
        </p:spPr>
      </p:pic>
      <p:sp>
        <p:nvSpPr>
          <p:cNvPr id="242" name="Google Shape;242;p25"/>
          <p:cNvSpPr txBox="1"/>
          <p:nvPr/>
        </p:nvSpPr>
        <p:spPr>
          <a:xfrm>
            <a:off x="4745800" y="6209225"/>
            <a:ext cx="3873900" cy="708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ru" sz="1200">
                <a:solidFill>
                  <a:schemeClr val="lt1"/>
                </a:solidFill>
                <a:latin typeface="Oswald"/>
                <a:ea typeface="Oswald"/>
                <a:cs typeface="Oswald"/>
                <a:sym typeface="Oswald"/>
              </a:rPr>
              <a:t>Fig 9.  Porcentaje de GRBs para diferentes valores de ɛ</a:t>
            </a:r>
            <a:r>
              <a:rPr baseline="-25000" lang="ru" sz="1200">
                <a:solidFill>
                  <a:schemeClr val="lt1"/>
                </a:solidFill>
                <a:latin typeface="Oswald"/>
                <a:ea typeface="Oswald"/>
                <a:cs typeface="Oswald"/>
                <a:sym typeface="Oswald"/>
              </a:rPr>
              <a:t>B </a:t>
            </a:r>
            <a:endParaRPr baseline="-25000" sz="1200">
              <a:solidFill>
                <a:schemeClr val="lt1"/>
              </a:solidFill>
              <a:latin typeface="Oswald"/>
              <a:ea typeface="Oswald"/>
              <a:cs typeface="Oswald"/>
              <a:sym typeface="Oswald"/>
            </a:endParaRPr>
          </a:p>
          <a:p>
            <a:pPr indent="0" lvl="0" marL="0" rtl="0" algn="just">
              <a:lnSpc>
                <a:spcPct val="100000"/>
              </a:lnSpc>
              <a:spcBef>
                <a:spcPts val="1200"/>
              </a:spcBef>
              <a:spcAft>
                <a:spcPts val="0"/>
              </a:spcAft>
              <a:buNone/>
            </a:pPr>
            <a:r>
              <a:rPr lang="ru" sz="1200">
                <a:solidFill>
                  <a:schemeClr val="lt1"/>
                </a:solidFill>
                <a:latin typeface="Oswald"/>
                <a:ea typeface="Oswald"/>
                <a:cs typeface="Oswald"/>
                <a:sym typeface="Oswald"/>
              </a:rPr>
              <a:t>(</a:t>
            </a:r>
            <a:r>
              <a:rPr lang="ru" sz="1200" u="sng">
                <a:solidFill>
                  <a:schemeClr val="hlink"/>
                </a:solidFill>
                <a:latin typeface="Oswald"/>
                <a:ea typeface="Oswald"/>
                <a:cs typeface="Oswald"/>
                <a:sym typeface="Oswald"/>
                <a:hlinkClick r:id="rId6"/>
              </a:rPr>
              <a:t>Rodolfo Santana et al,  2014, ApJ,  785</a:t>
            </a:r>
            <a:r>
              <a:rPr lang="ru" sz="1200" u="sng">
                <a:solidFill>
                  <a:schemeClr val="hlink"/>
                </a:solidFill>
                <a:latin typeface="Oswald"/>
                <a:ea typeface="Oswald"/>
                <a:cs typeface="Oswald"/>
                <a:sym typeface="Oswald"/>
                <a:hlinkClick r:id="rId7"/>
              </a:rPr>
              <a:t>.</a:t>
            </a:r>
            <a:endParaRPr sz="800">
              <a:solidFill>
                <a:schemeClr val="dk1"/>
              </a:solidFill>
            </a:endParaRPr>
          </a:p>
        </p:txBody>
      </p:sp>
      <p:sp>
        <p:nvSpPr>
          <p:cNvPr id="243" name="Google Shape;243;p25"/>
          <p:cNvSpPr/>
          <p:nvPr/>
        </p:nvSpPr>
        <p:spPr>
          <a:xfrm>
            <a:off x="2973113" y="2090375"/>
            <a:ext cx="1035600" cy="721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5"/>
          <p:cNvSpPr txBox="1"/>
          <p:nvPr/>
        </p:nvSpPr>
        <p:spPr>
          <a:xfrm>
            <a:off x="5399150" y="2013088"/>
            <a:ext cx="3000000" cy="554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b="1" lang="ru" sz="2400">
                <a:solidFill>
                  <a:schemeClr val="dk1"/>
                </a:solidFill>
                <a:latin typeface="Oswald"/>
                <a:ea typeface="Oswald"/>
                <a:cs typeface="Oswald"/>
                <a:sym typeface="Oswald"/>
              </a:rPr>
              <a:t>ɛ</a:t>
            </a:r>
            <a:r>
              <a:rPr b="1" baseline="-25000" lang="ru" sz="2400">
                <a:solidFill>
                  <a:schemeClr val="dk1"/>
                </a:solidFill>
                <a:latin typeface="Oswald"/>
                <a:ea typeface="Oswald"/>
                <a:cs typeface="Oswald"/>
                <a:sym typeface="Oswald"/>
              </a:rPr>
              <a:t>B  </a:t>
            </a:r>
            <a:r>
              <a:rPr b="1" lang="ru" sz="2400">
                <a:solidFill>
                  <a:schemeClr val="dk1"/>
                </a:solidFill>
                <a:latin typeface="Oswald"/>
                <a:ea typeface="Oswald"/>
                <a:cs typeface="Oswald"/>
                <a:sym typeface="Oswald"/>
              </a:rPr>
              <a:t>muy bajos </a:t>
            </a:r>
            <a:endParaRPr b="1" sz="2300">
              <a:solidFill>
                <a:schemeClr val="dk1"/>
              </a:solidFill>
            </a:endParaRPr>
          </a:p>
        </p:txBody>
      </p:sp>
      <p:sp>
        <p:nvSpPr>
          <p:cNvPr id="245" name="Google Shape;245;p25"/>
          <p:cNvSpPr txBox="1"/>
          <p:nvPr/>
        </p:nvSpPr>
        <p:spPr>
          <a:xfrm>
            <a:off x="390775" y="3641913"/>
            <a:ext cx="3601500" cy="2782200"/>
          </a:xfrm>
          <a:prstGeom prst="rect">
            <a:avLst/>
          </a:prstGeom>
          <a:noFill/>
          <a:ln>
            <a:noFill/>
          </a:ln>
        </p:spPr>
        <p:txBody>
          <a:bodyPr anchorCtr="0" anchor="t" bIns="91425" lIns="91425" spcFirstLastPara="1" rIns="91425" wrap="square" tIns="91425">
            <a:spAutoFit/>
          </a:bodyPr>
          <a:lstStyle/>
          <a:p>
            <a:pPr indent="-387350" lvl="0" marL="457200" rtl="0" algn="just">
              <a:lnSpc>
                <a:spcPct val="115000"/>
              </a:lnSpc>
              <a:spcBef>
                <a:spcPts val="0"/>
              </a:spcBef>
              <a:spcAft>
                <a:spcPts val="0"/>
              </a:spcAft>
              <a:buClr>
                <a:srgbClr val="FFFF00"/>
              </a:buClr>
              <a:buSzPts val="2500"/>
              <a:buFont typeface="Oswald"/>
              <a:buAutoNum type="arabicPeriod"/>
            </a:pPr>
            <a:r>
              <a:rPr lang="ru" sz="2500">
                <a:solidFill>
                  <a:srgbClr val="FFFF00"/>
                </a:solidFill>
                <a:latin typeface="Oswald"/>
                <a:ea typeface="Oswald"/>
                <a:cs typeface="Oswald"/>
                <a:sym typeface="Oswald"/>
              </a:rPr>
              <a:t>Flujos serían muy bajos  para ser detectados por LHASSO.</a:t>
            </a:r>
            <a:endParaRPr sz="2500">
              <a:solidFill>
                <a:srgbClr val="FFFF00"/>
              </a:solidFill>
              <a:latin typeface="Oswald"/>
              <a:ea typeface="Oswald"/>
              <a:cs typeface="Oswald"/>
              <a:sym typeface="Oswald"/>
            </a:endParaRPr>
          </a:p>
          <a:p>
            <a:pPr indent="-387350" lvl="0" marL="457200" rtl="0" algn="just">
              <a:lnSpc>
                <a:spcPct val="115000"/>
              </a:lnSpc>
              <a:spcBef>
                <a:spcPts val="0"/>
              </a:spcBef>
              <a:spcAft>
                <a:spcPts val="0"/>
              </a:spcAft>
              <a:buClr>
                <a:srgbClr val="FF00FF"/>
              </a:buClr>
              <a:buSzPts val="2500"/>
              <a:buFont typeface="Oswald"/>
              <a:buAutoNum type="arabicPeriod"/>
            </a:pPr>
            <a:r>
              <a:rPr lang="ru" sz="2500">
                <a:solidFill>
                  <a:srgbClr val="FF00FF"/>
                </a:solidFill>
                <a:latin typeface="Oswald"/>
                <a:ea typeface="Oswald"/>
                <a:cs typeface="Oswald"/>
                <a:sym typeface="Oswald"/>
              </a:rPr>
              <a:t>A z=0.151  la atenuación EBL  ~ exp (-13.3)  (1.6 x 10</a:t>
            </a:r>
            <a:r>
              <a:rPr baseline="30000" lang="ru" sz="2500">
                <a:solidFill>
                  <a:srgbClr val="FF00FF"/>
                </a:solidFill>
                <a:latin typeface="Oswald"/>
                <a:ea typeface="Oswald"/>
                <a:cs typeface="Oswald"/>
                <a:sym typeface="Oswald"/>
              </a:rPr>
              <a:t>-6</a:t>
            </a:r>
            <a:r>
              <a:rPr lang="ru" sz="2500">
                <a:solidFill>
                  <a:srgbClr val="FF00FF"/>
                </a:solidFill>
                <a:latin typeface="Oswald"/>
                <a:ea typeface="Oswald"/>
                <a:cs typeface="Oswald"/>
                <a:sym typeface="Oswald"/>
              </a:rPr>
              <a:t>)</a:t>
            </a:r>
            <a:endParaRPr sz="2500">
              <a:solidFill>
                <a:srgbClr val="FF00FF"/>
              </a:solidFill>
            </a:endParaRPr>
          </a:p>
        </p:txBody>
      </p:sp>
      <p:sp>
        <p:nvSpPr>
          <p:cNvPr id="246" name="Google Shape;246;p25"/>
          <p:cNvSpPr txBox="1"/>
          <p:nvPr/>
        </p:nvSpPr>
        <p:spPr>
          <a:xfrm rot="-5400000">
            <a:off x="4497275" y="2152150"/>
            <a:ext cx="588000" cy="17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1200"/>
              </a:spcAft>
              <a:buClr>
                <a:schemeClr val="dk1"/>
              </a:buClr>
              <a:buSzPts val="1100"/>
              <a:buFont typeface="Arial"/>
              <a:buNone/>
            </a:pPr>
            <a:r>
              <a:rPr lang="ru" sz="1000">
                <a:latin typeface="Oswald"/>
                <a:ea typeface="Oswald"/>
                <a:cs typeface="Oswald"/>
                <a:sym typeface="Oswald"/>
              </a:rPr>
              <a:t>log(ɛ</a:t>
            </a:r>
            <a:r>
              <a:rPr baseline="-25000" lang="ru" sz="1000">
                <a:latin typeface="Oswald"/>
                <a:ea typeface="Oswald"/>
                <a:cs typeface="Oswald"/>
                <a:sym typeface="Oswald"/>
              </a:rPr>
              <a:t>B</a:t>
            </a:r>
            <a:r>
              <a:rPr lang="ru" sz="1000">
                <a:latin typeface="Oswald"/>
                <a:ea typeface="Oswald"/>
                <a:cs typeface="Oswald"/>
                <a:sym typeface="Oswald"/>
              </a:rPr>
              <a:t>)</a:t>
            </a:r>
            <a:r>
              <a:rPr baseline="-25000" lang="ru" sz="1000">
                <a:latin typeface="Oswald"/>
                <a:ea typeface="Oswald"/>
                <a:cs typeface="Oswald"/>
                <a:sym typeface="Oswald"/>
              </a:rPr>
              <a:t> </a:t>
            </a:r>
            <a:endParaRPr sz="1200"/>
          </a:p>
        </p:txBody>
      </p:sp>
      <p:sp>
        <p:nvSpPr>
          <p:cNvPr id="247" name="Google Shape;247;p2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6"/>
          <p:cNvSpPr txBox="1"/>
          <p:nvPr>
            <p:ph idx="1" type="body"/>
          </p:nvPr>
        </p:nvSpPr>
        <p:spPr>
          <a:xfrm>
            <a:off x="552350" y="499025"/>
            <a:ext cx="7882200" cy="19662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ru" sz="1900">
                <a:solidFill>
                  <a:srgbClr val="FFFFFF"/>
                </a:solidFill>
                <a:latin typeface="Oswald"/>
                <a:ea typeface="Oswald"/>
                <a:cs typeface="Oswald"/>
                <a:sym typeface="Oswald"/>
              </a:rPr>
              <a:t>Al igual que para otros GRBs largos con emisiones a altas energías, </a:t>
            </a:r>
            <a:r>
              <a:rPr lang="ru" sz="1900">
                <a:solidFill>
                  <a:srgbClr val="FFFFFF"/>
                </a:solidFill>
                <a:latin typeface="Oswald"/>
                <a:ea typeface="Oswald"/>
                <a:cs typeface="Oswald"/>
                <a:sym typeface="Oswald"/>
              </a:rPr>
              <a:t>emisiones de 1 a decenas de GeVs sí se pueden explicar a través de  compton inverso (</a:t>
            </a:r>
            <a:r>
              <a:rPr lang="ru" sz="1900" u="sng">
                <a:solidFill>
                  <a:schemeClr val="hlink"/>
                </a:solidFill>
                <a:latin typeface="Oswald"/>
                <a:ea typeface="Oswald"/>
                <a:cs typeface="Oswald"/>
                <a:sym typeface="Oswald"/>
                <a:hlinkClick r:id="rId3"/>
              </a:rPr>
              <a:t>Zhang et al, 2022, arXiv</a:t>
            </a:r>
            <a:r>
              <a:rPr lang="ru" sz="1900">
                <a:solidFill>
                  <a:srgbClr val="FFFFFF"/>
                </a:solidFill>
                <a:latin typeface="Oswald"/>
                <a:ea typeface="Oswald"/>
                <a:cs typeface="Oswald"/>
                <a:sym typeface="Oswald"/>
              </a:rPr>
              <a:t>)</a:t>
            </a:r>
            <a:endParaRPr sz="1900">
              <a:solidFill>
                <a:srgbClr val="FFFFFF"/>
              </a:solidFill>
              <a:latin typeface="Oswald"/>
              <a:ea typeface="Oswald"/>
              <a:cs typeface="Oswald"/>
              <a:sym typeface="Oswald"/>
            </a:endParaRPr>
          </a:p>
          <a:p>
            <a:pPr indent="0" lvl="0" marL="0" rtl="0" algn="l">
              <a:spcBef>
                <a:spcPts val="1200"/>
              </a:spcBef>
              <a:spcAft>
                <a:spcPts val="0"/>
              </a:spcAft>
              <a:buClr>
                <a:schemeClr val="dk1"/>
              </a:buClr>
              <a:buSzPct val="57894"/>
              <a:buFont typeface="Arial"/>
              <a:buNone/>
            </a:pPr>
            <a:r>
              <a:rPr lang="ru" sz="1900">
                <a:solidFill>
                  <a:srgbClr val="FFFFFF"/>
                </a:solidFill>
                <a:latin typeface="Oswald"/>
                <a:ea typeface="Oswald"/>
                <a:cs typeface="Oswald"/>
                <a:sym typeface="Oswald"/>
              </a:rPr>
              <a:t>Ren et al   usan SSC , encuentran parámetros de ajuste, hallan curvas de luz (</a:t>
            </a:r>
            <a:r>
              <a:rPr lang="ru" sz="1900" u="sng">
                <a:solidFill>
                  <a:schemeClr val="hlink"/>
                </a:solidFill>
                <a:latin typeface="Oswald"/>
                <a:ea typeface="Oswald"/>
                <a:cs typeface="Oswald"/>
                <a:sym typeface="Oswald"/>
                <a:hlinkClick r:id="rId4"/>
              </a:rPr>
              <a:t>Ren et at, 2022, arXiv</a:t>
            </a:r>
            <a:r>
              <a:rPr lang="ru" sz="1900">
                <a:solidFill>
                  <a:srgbClr val="FFFFFF"/>
                </a:solidFill>
                <a:latin typeface="Oswald"/>
                <a:ea typeface="Oswald"/>
                <a:cs typeface="Oswald"/>
                <a:sym typeface="Oswald"/>
              </a:rPr>
              <a:t>). </a:t>
            </a:r>
            <a:endParaRPr sz="1900">
              <a:solidFill>
                <a:srgbClr val="FFFFFF"/>
              </a:solidFill>
              <a:latin typeface="Oswald"/>
              <a:ea typeface="Oswald"/>
              <a:cs typeface="Oswald"/>
              <a:sym typeface="Oswald"/>
            </a:endParaRPr>
          </a:p>
          <a:p>
            <a:pPr indent="0" lvl="0" marL="0" rtl="0" algn="l">
              <a:spcBef>
                <a:spcPts val="1200"/>
              </a:spcBef>
              <a:spcAft>
                <a:spcPts val="0"/>
              </a:spcAft>
              <a:buClr>
                <a:schemeClr val="dk1"/>
              </a:buClr>
              <a:buSzPct val="57894"/>
              <a:buFont typeface="Arial"/>
              <a:buNone/>
            </a:pPr>
            <a:r>
              <a:t/>
            </a:r>
            <a:endParaRPr sz="1900">
              <a:solidFill>
                <a:srgbClr val="FFFFFF"/>
              </a:solidFill>
              <a:latin typeface="Oswald"/>
              <a:ea typeface="Oswald"/>
              <a:cs typeface="Oswald"/>
              <a:sym typeface="Oswald"/>
            </a:endParaRPr>
          </a:p>
          <a:p>
            <a:pPr indent="0" lvl="0" marL="0" rtl="0" algn="l">
              <a:spcBef>
                <a:spcPts val="1200"/>
              </a:spcBef>
              <a:spcAft>
                <a:spcPts val="1200"/>
              </a:spcAft>
              <a:buNone/>
            </a:pPr>
            <a:r>
              <a:t/>
            </a:r>
            <a:endParaRPr sz="1900">
              <a:solidFill>
                <a:srgbClr val="FFFFFF"/>
              </a:solidFill>
              <a:latin typeface="Oswald"/>
              <a:ea typeface="Oswald"/>
              <a:cs typeface="Oswald"/>
              <a:sym typeface="Oswald"/>
            </a:endParaRPr>
          </a:p>
        </p:txBody>
      </p:sp>
      <p:pic>
        <p:nvPicPr>
          <p:cNvPr id="253" name="Google Shape;253;p26"/>
          <p:cNvPicPr preferRelativeResize="0"/>
          <p:nvPr/>
        </p:nvPicPr>
        <p:blipFill rotWithShape="1">
          <a:blip r:embed="rId5">
            <a:alphaModFix/>
          </a:blip>
          <a:srcRect b="0" l="0" r="4351" t="0"/>
          <a:stretch/>
        </p:blipFill>
        <p:spPr>
          <a:xfrm>
            <a:off x="360638" y="76700"/>
            <a:ext cx="8422724" cy="5441150"/>
          </a:xfrm>
          <a:prstGeom prst="rect">
            <a:avLst/>
          </a:prstGeom>
          <a:noFill/>
          <a:ln>
            <a:noFill/>
          </a:ln>
        </p:spPr>
      </p:pic>
      <p:sp>
        <p:nvSpPr>
          <p:cNvPr id="254" name="Google Shape;254;p26"/>
          <p:cNvSpPr txBox="1"/>
          <p:nvPr/>
        </p:nvSpPr>
        <p:spPr>
          <a:xfrm>
            <a:off x="552350" y="5687750"/>
            <a:ext cx="8524500" cy="69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ru">
                <a:solidFill>
                  <a:schemeClr val="lt1"/>
                </a:solidFill>
                <a:latin typeface="Oswald"/>
                <a:ea typeface="Oswald"/>
                <a:cs typeface="Oswald"/>
                <a:sym typeface="Oswald"/>
              </a:rPr>
              <a:t>Fig 6:</a:t>
            </a:r>
            <a:r>
              <a:rPr lang="ru">
                <a:solidFill>
                  <a:schemeClr val="lt1"/>
                </a:solidFill>
                <a:latin typeface="Oswald"/>
                <a:ea typeface="Oswald"/>
                <a:cs typeface="Oswald"/>
                <a:sym typeface="Oswald"/>
              </a:rPr>
              <a:t> </a:t>
            </a:r>
            <a:r>
              <a:rPr lang="ru">
                <a:solidFill>
                  <a:schemeClr val="lt1"/>
                </a:solidFill>
                <a:latin typeface="Oswald"/>
                <a:ea typeface="Oswald"/>
                <a:cs typeface="Oswald"/>
                <a:sym typeface="Oswald"/>
              </a:rPr>
              <a:t>Curvas de luz multibanda de radio a banda TeV trazadas con parámetros de ajuste. Los datos ópticos han realizado la corrección de extinción galáctica, y la curva de luz a 1 TeV ha considerado la absorción EBL. </a:t>
            </a:r>
            <a:r>
              <a:rPr lang="ru" sz="1900" u="sng">
                <a:solidFill>
                  <a:schemeClr val="accent5"/>
                </a:solidFill>
                <a:latin typeface="Oswald"/>
                <a:ea typeface="Oswald"/>
                <a:cs typeface="Oswald"/>
                <a:sym typeface="Oswald"/>
                <a:hlinkClick r:id="rId6">
                  <a:extLst>
                    <a:ext uri="{A12FA001-AC4F-418D-AE19-62706E023703}">
                      <ahyp:hlinkClr val="tx"/>
                    </a:ext>
                  </a:extLst>
                </a:hlinkClick>
              </a:rPr>
              <a:t>Ren et at, 2022</a:t>
            </a:r>
            <a:endParaRPr>
              <a:solidFill>
                <a:schemeClr val="lt1"/>
              </a:solidFill>
              <a:latin typeface="Oswald"/>
              <a:ea typeface="Oswald"/>
              <a:cs typeface="Oswald"/>
              <a:sym typeface="Oswald"/>
            </a:endParaRPr>
          </a:p>
        </p:txBody>
      </p:sp>
      <p:sp>
        <p:nvSpPr>
          <p:cNvPr id="255" name="Google Shape;255;p2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
        <p:nvSpPr>
          <p:cNvPr id="256" name="Google Shape;256;p26"/>
          <p:cNvSpPr txBox="1"/>
          <p:nvPr/>
        </p:nvSpPr>
        <p:spPr>
          <a:xfrm>
            <a:off x="5029650" y="1458100"/>
            <a:ext cx="205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t>~10</a:t>
            </a:r>
            <a:r>
              <a:rPr b="1" baseline="30000" lang="ru"/>
              <a:t>-10	</a:t>
            </a:r>
            <a:r>
              <a:rPr b="1" lang="ru"/>
              <a:t> erg/s/cm</a:t>
            </a:r>
            <a:r>
              <a:rPr b="1" baseline="30000" lang="ru"/>
              <a:t>2</a:t>
            </a:r>
            <a:endParaRPr b="1" baseline="30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ru" sz="3020">
                <a:solidFill>
                  <a:schemeClr val="lt1"/>
                </a:solidFill>
                <a:latin typeface="Oswald"/>
                <a:ea typeface="Oswald"/>
                <a:cs typeface="Oswald"/>
                <a:sym typeface="Oswald"/>
              </a:rPr>
              <a:t>Modelos Hadrónicos</a:t>
            </a:r>
            <a:endParaRPr sz="3020">
              <a:solidFill>
                <a:schemeClr val="lt1"/>
              </a:solidFill>
              <a:latin typeface="Oswald"/>
              <a:ea typeface="Oswald"/>
              <a:cs typeface="Oswald"/>
              <a:sym typeface="Oswald"/>
            </a:endParaRPr>
          </a:p>
          <a:p>
            <a:pPr indent="0" lvl="0" marL="0" rtl="0" algn="ctr">
              <a:spcBef>
                <a:spcPts val="0"/>
              </a:spcBef>
              <a:spcAft>
                <a:spcPts val="0"/>
              </a:spcAft>
              <a:buSzPts val="990"/>
              <a:buNone/>
            </a:pPr>
            <a:r>
              <a:t/>
            </a:r>
            <a:endParaRPr sz="2520"/>
          </a:p>
        </p:txBody>
      </p:sp>
      <p:sp>
        <p:nvSpPr>
          <p:cNvPr id="262" name="Google Shape;262;p27"/>
          <p:cNvSpPr txBox="1"/>
          <p:nvPr>
            <p:ph idx="1" type="body"/>
          </p:nvPr>
        </p:nvSpPr>
        <p:spPr>
          <a:xfrm>
            <a:off x="540300" y="1536625"/>
            <a:ext cx="3529500" cy="45552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FF00FF"/>
              </a:buClr>
              <a:buSzPts val="1600"/>
              <a:buFont typeface="Oswald"/>
              <a:buAutoNum type="arabicPeriod"/>
            </a:pPr>
            <a:r>
              <a:rPr lang="ru" sz="1600">
                <a:solidFill>
                  <a:srgbClr val="FF00FF"/>
                </a:solidFill>
                <a:latin typeface="Oswald"/>
                <a:ea typeface="Oswald"/>
                <a:cs typeface="Oswald"/>
                <a:sym typeface="Oswald"/>
              </a:rPr>
              <a:t>Sincrotrón de protones</a:t>
            </a:r>
            <a:endParaRPr sz="1600">
              <a:solidFill>
                <a:srgbClr val="FF00FF"/>
              </a:solidFill>
              <a:latin typeface="Oswald"/>
              <a:ea typeface="Oswald"/>
              <a:cs typeface="Oswald"/>
              <a:sym typeface="Oswald"/>
            </a:endParaRPr>
          </a:p>
          <a:p>
            <a:pPr indent="0" lvl="0" marL="0" rtl="0" algn="l">
              <a:spcBef>
                <a:spcPts val="1200"/>
              </a:spcBef>
              <a:spcAft>
                <a:spcPts val="0"/>
              </a:spcAft>
              <a:buNone/>
            </a:pPr>
            <a:r>
              <a:rPr lang="ru" sz="1600">
                <a:solidFill>
                  <a:schemeClr val="lt1"/>
                </a:solidFill>
                <a:latin typeface="Oswald"/>
                <a:ea typeface="Oswald"/>
                <a:cs typeface="Oswald"/>
                <a:sym typeface="Oswald"/>
              </a:rPr>
              <a:t>         E</a:t>
            </a:r>
            <a:r>
              <a:rPr baseline="-25000" lang="ru" sz="1600">
                <a:solidFill>
                  <a:schemeClr val="lt1"/>
                </a:solidFill>
                <a:latin typeface="Oswald"/>
                <a:ea typeface="Oswald"/>
                <a:cs typeface="Oswald"/>
                <a:sym typeface="Oswald"/>
              </a:rPr>
              <a:t>p</a:t>
            </a:r>
            <a:r>
              <a:rPr lang="ru" sz="1600">
                <a:solidFill>
                  <a:schemeClr val="lt1"/>
                </a:solidFill>
                <a:latin typeface="Oswald"/>
                <a:ea typeface="Oswald"/>
                <a:cs typeface="Oswald"/>
                <a:sym typeface="Oswald"/>
              </a:rPr>
              <a:t>~10</a:t>
            </a:r>
            <a:r>
              <a:rPr baseline="30000" lang="ru" sz="1600">
                <a:solidFill>
                  <a:schemeClr val="lt1"/>
                </a:solidFill>
                <a:latin typeface="Oswald"/>
                <a:ea typeface="Oswald"/>
                <a:cs typeface="Oswald"/>
                <a:sym typeface="Oswald"/>
              </a:rPr>
              <a:t>19</a:t>
            </a:r>
            <a:r>
              <a:rPr lang="ru" sz="1600">
                <a:solidFill>
                  <a:schemeClr val="lt1"/>
                </a:solidFill>
                <a:latin typeface="Oswald"/>
                <a:ea typeface="Oswald"/>
                <a:cs typeface="Oswald"/>
                <a:sym typeface="Oswald"/>
              </a:rPr>
              <a:t> eV</a:t>
            </a:r>
            <a:endParaRPr sz="1600">
              <a:solidFill>
                <a:schemeClr val="lt1"/>
              </a:solidFill>
              <a:latin typeface="Oswald"/>
              <a:ea typeface="Oswald"/>
              <a:cs typeface="Oswald"/>
              <a:sym typeface="Oswald"/>
            </a:endParaRPr>
          </a:p>
          <a:p>
            <a:pPr indent="-330200" lvl="0" marL="457200" rtl="0" algn="l">
              <a:spcBef>
                <a:spcPts val="1200"/>
              </a:spcBef>
              <a:spcAft>
                <a:spcPts val="0"/>
              </a:spcAft>
              <a:buClr>
                <a:srgbClr val="FFFF00"/>
              </a:buClr>
              <a:buSzPts val="1600"/>
              <a:buFont typeface="Oswald"/>
              <a:buAutoNum type="arabicPeriod"/>
            </a:pPr>
            <a:r>
              <a:rPr lang="ru" sz="1600">
                <a:solidFill>
                  <a:srgbClr val="FFFF00"/>
                </a:solidFill>
                <a:latin typeface="Oswald"/>
                <a:ea typeface="Oswald"/>
                <a:cs typeface="Oswald"/>
                <a:sym typeface="Oswald"/>
              </a:rPr>
              <a:t>Producción  de </a:t>
            </a:r>
            <a:r>
              <a:rPr b="1" lang="ru" sz="1400">
                <a:solidFill>
                  <a:srgbClr val="FFFF00"/>
                </a:solidFill>
                <a:latin typeface="Oswald"/>
                <a:ea typeface="Oswald"/>
                <a:cs typeface="Oswald"/>
                <a:sym typeface="Oswald"/>
              </a:rPr>
              <a:t>π</a:t>
            </a:r>
            <a:r>
              <a:rPr b="1" baseline="30000" lang="ru" sz="1400">
                <a:solidFill>
                  <a:srgbClr val="FFFF00"/>
                </a:solidFill>
                <a:latin typeface="Oswald"/>
                <a:ea typeface="Oswald"/>
                <a:cs typeface="Oswald"/>
                <a:sym typeface="Oswald"/>
              </a:rPr>
              <a:t>0</a:t>
            </a:r>
            <a:r>
              <a:rPr lang="ru" sz="1600">
                <a:solidFill>
                  <a:srgbClr val="FFFF00"/>
                </a:solidFill>
                <a:latin typeface="Oswald"/>
                <a:ea typeface="Oswald"/>
                <a:cs typeface="Oswald"/>
                <a:sym typeface="Oswald"/>
              </a:rPr>
              <a:t> y decaimiento de estos en </a:t>
            </a:r>
            <a:r>
              <a:rPr i="1" lang="ru" sz="1600">
                <a:solidFill>
                  <a:srgbClr val="FFFF00"/>
                </a:solidFill>
                <a:latin typeface="Oswald"/>
                <a:ea typeface="Oswald"/>
                <a:cs typeface="Oswald"/>
                <a:sym typeface="Oswald"/>
              </a:rPr>
              <a:t>γ</a:t>
            </a:r>
            <a:r>
              <a:rPr lang="ru" sz="1600">
                <a:solidFill>
                  <a:srgbClr val="FFFF00"/>
                </a:solidFill>
                <a:latin typeface="Oswald"/>
                <a:ea typeface="Oswald"/>
                <a:cs typeface="Oswald"/>
                <a:sym typeface="Oswald"/>
              </a:rPr>
              <a:t>  de la interacción:</a:t>
            </a:r>
            <a:endParaRPr sz="1600">
              <a:solidFill>
                <a:srgbClr val="FFFF00"/>
              </a:solidFill>
              <a:latin typeface="Oswald"/>
              <a:ea typeface="Oswald"/>
              <a:cs typeface="Oswald"/>
              <a:sym typeface="Oswald"/>
            </a:endParaRPr>
          </a:p>
          <a:p>
            <a:pPr indent="0" lvl="0" marL="457200" rtl="0" algn="l">
              <a:spcBef>
                <a:spcPts val="1200"/>
              </a:spcBef>
              <a:spcAft>
                <a:spcPts val="0"/>
              </a:spcAft>
              <a:buNone/>
            </a:pPr>
            <a:r>
              <a:t/>
            </a:r>
            <a:endParaRPr sz="1600">
              <a:solidFill>
                <a:schemeClr val="lt1"/>
              </a:solidFill>
              <a:latin typeface="Oswald"/>
              <a:ea typeface="Oswald"/>
              <a:cs typeface="Oswald"/>
              <a:sym typeface="Oswald"/>
            </a:endParaRPr>
          </a:p>
          <a:p>
            <a:pPr indent="0" lvl="0" marL="457200" rtl="0" algn="l">
              <a:spcBef>
                <a:spcPts val="1200"/>
              </a:spcBef>
              <a:spcAft>
                <a:spcPts val="1200"/>
              </a:spcAft>
              <a:buNone/>
            </a:pPr>
            <a:r>
              <a:t/>
            </a:r>
            <a:endParaRPr sz="1600">
              <a:solidFill>
                <a:schemeClr val="lt1"/>
              </a:solidFill>
              <a:latin typeface="Oswald"/>
              <a:ea typeface="Oswald"/>
              <a:cs typeface="Oswald"/>
              <a:sym typeface="Oswald"/>
            </a:endParaRPr>
          </a:p>
        </p:txBody>
      </p:sp>
      <p:pic>
        <p:nvPicPr>
          <p:cNvPr id="263" name="Google Shape;263;p27"/>
          <p:cNvPicPr preferRelativeResize="0"/>
          <p:nvPr/>
        </p:nvPicPr>
        <p:blipFill>
          <a:blip r:embed="rId3">
            <a:alphaModFix/>
          </a:blip>
          <a:stretch>
            <a:fillRect/>
          </a:stretch>
        </p:blipFill>
        <p:spPr>
          <a:xfrm>
            <a:off x="999575" y="3166225"/>
            <a:ext cx="2429875" cy="2207625"/>
          </a:xfrm>
          <a:prstGeom prst="rect">
            <a:avLst/>
          </a:prstGeom>
          <a:noFill/>
          <a:ln>
            <a:noFill/>
          </a:ln>
        </p:spPr>
      </p:pic>
      <p:pic>
        <p:nvPicPr>
          <p:cNvPr id="264" name="Google Shape;264;p27"/>
          <p:cNvPicPr preferRelativeResize="0"/>
          <p:nvPr/>
        </p:nvPicPr>
        <p:blipFill rotWithShape="1">
          <a:blip r:embed="rId4">
            <a:alphaModFix/>
          </a:blip>
          <a:srcRect b="0" l="0" r="2562" t="0"/>
          <a:stretch/>
        </p:blipFill>
        <p:spPr>
          <a:xfrm>
            <a:off x="6059600" y="3011288"/>
            <a:ext cx="2377300" cy="2159850"/>
          </a:xfrm>
          <a:prstGeom prst="rect">
            <a:avLst/>
          </a:prstGeom>
          <a:noFill/>
          <a:ln>
            <a:noFill/>
          </a:ln>
        </p:spPr>
      </p:pic>
      <p:sp>
        <p:nvSpPr>
          <p:cNvPr id="265" name="Google Shape;265;p27"/>
          <p:cNvSpPr txBox="1"/>
          <p:nvPr/>
        </p:nvSpPr>
        <p:spPr>
          <a:xfrm>
            <a:off x="654450" y="5420275"/>
            <a:ext cx="277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solidFill>
                  <a:schemeClr val="lt1"/>
                </a:solidFill>
                <a:latin typeface="Oswald"/>
                <a:ea typeface="Oswald"/>
                <a:cs typeface="Oswald"/>
                <a:sym typeface="Oswald"/>
              </a:rPr>
              <a:t>Fig 7.</a:t>
            </a:r>
            <a:r>
              <a:rPr lang="ru">
                <a:solidFill>
                  <a:schemeClr val="lt1"/>
                </a:solidFill>
                <a:latin typeface="Oswald"/>
                <a:ea typeface="Oswald"/>
                <a:cs typeface="Oswald"/>
                <a:sym typeface="Oswald"/>
              </a:rPr>
              <a:t> Producción de piones por medio de la interacción de protones con fotones.[8]</a:t>
            </a:r>
            <a:endParaRPr>
              <a:solidFill>
                <a:schemeClr val="lt1"/>
              </a:solidFill>
              <a:latin typeface="Oswald"/>
              <a:ea typeface="Oswald"/>
              <a:cs typeface="Oswald"/>
              <a:sym typeface="Oswald"/>
            </a:endParaRPr>
          </a:p>
        </p:txBody>
      </p:sp>
      <p:sp>
        <p:nvSpPr>
          <p:cNvPr id="266" name="Google Shape;266;p2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67" name="Google Shape;267;p27"/>
          <p:cNvSpPr txBox="1"/>
          <p:nvPr/>
        </p:nvSpPr>
        <p:spPr>
          <a:xfrm>
            <a:off x="4233550" y="3328700"/>
            <a:ext cx="1662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solidFill>
                  <a:schemeClr val="lt1"/>
                </a:solidFill>
                <a:latin typeface="Oswald"/>
                <a:ea typeface="Oswald"/>
                <a:cs typeface="Oswald"/>
                <a:sym typeface="Oswald"/>
              </a:rPr>
              <a:t>Aunque, dado que también puede haber producción de π</a:t>
            </a:r>
            <a:r>
              <a:rPr b="1" baseline="30000" lang="ru">
                <a:solidFill>
                  <a:schemeClr val="lt1"/>
                </a:solidFill>
                <a:latin typeface="Oswald"/>
                <a:ea typeface="Oswald"/>
                <a:cs typeface="Oswald"/>
                <a:sym typeface="Oswald"/>
              </a:rPr>
              <a:t>+</a:t>
            </a:r>
            <a:r>
              <a:rPr b="1" lang="ru">
                <a:solidFill>
                  <a:schemeClr val="lt1"/>
                </a:solidFill>
                <a:latin typeface="Oswald"/>
                <a:ea typeface="Oswald"/>
                <a:cs typeface="Oswald"/>
                <a:sym typeface="Oswald"/>
              </a:rPr>
              <a:t>, </a:t>
            </a:r>
            <a:r>
              <a:rPr b="1" lang="ru">
                <a:solidFill>
                  <a:srgbClr val="FF0000"/>
                </a:solidFill>
                <a:latin typeface="Oswald"/>
                <a:ea typeface="Oswald"/>
                <a:cs typeface="Oswald"/>
                <a:sym typeface="Oswald"/>
              </a:rPr>
              <a:t>se  esperan ν.</a:t>
            </a:r>
            <a:endParaRPr b="1">
              <a:solidFill>
                <a:srgbClr val="FF0000"/>
              </a:solidFill>
              <a:latin typeface="Oswald"/>
              <a:ea typeface="Oswald"/>
              <a:cs typeface="Oswald"/>
              <a:sym typeface="Oswald"/>
            </a:endParaRPr>
          </a:p>
        </p:txBody>
      </p:sp>
      <p:sp>
        <p:nvSpPr>
          <p:cNvPr id="268" name="Google Shape;268;p27"/>
          <p:cNvSpPr/>
          <p:nvPr/>
        </p:nvSpPr>
        <p:spPr>
          <a:xfrm>
            <a:off x="3605750" y="3560700"/>
            <a:ext cx="375300" cy="464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7"/>
          <p:cNvSpPr/>
          <p:nvPr/>
        </p:nvSpPr>
        <p:spPr>
          <a:xfrm>
            <a:off x="7346450" y="2758175"/>
            <a:ext cx="1310700" cy="30366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8"/>
          <p:cNvSpPr txBox="1"/>
          <p:nvPr>
            <p:ph idx="1" type="body"/>
          </p:nvPr>
        </p:nvSpPr>
        <p:spPr>
          <a:xfrm>
            <a:off x="4343925" y="82078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6" name="Google Shape;276;p28"/>
          <p:cNvSpPr txBox="1"/>
          <p:nvPr/>
        </p:nvSpPr>
        <p:spPr>
          <a:xfrm>
            <a:off x="555938" y="5877575"/>
            <a:ext cx="4553100" cy="585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ru" sz="1050">
                <a:solidFill>
                  <a:schemeClr val="lt1"/>
                </a:solidFill>
                <a:latin typeface="Oswald"/>
                <a:ea typeface="Oswald"/>
                <a:cs typeface="Oswald"/>
                <a:sym typeface="Oswald"/>
              </a:rPr>
              <a:t>Fig 8. Flujo de fotones asumiendo protones como precursores (panel superior) y el correspondiente flujo de neutrinos (panel inferior)</a:t>
            </a:r>
            <a:r>
              <a:rPr lang="ru" sz="1050">
                <a:solidFill>
                  <a:schemeClr val="lt1"/>
                </a:solidFill>
                <a:latin typeface="Oswald"/>
                <a:ea typeface="Oswald"/>
                <a:cs typeface="Oswald"/>
                <a:sym typeface="Oswald"/>
              </a:rPr>
              <a:t>  </a:t>
            </a:r>
            <a:r>
              <a:rPr lang="ru">
                <a:solidFill>
                  <a:schemeClr val="lt1"/>
                </a:solidFill>
                <a:latin typeface="Oswald"/>
                <a:ea typeface="Oswald"/>
                <a:cs typeface="Oswald"/>
                <a:sym typeface="Oswald"/>
              </a:rPr>
              <a:t>(</a:t>
            </a:r>
            <a:r>
              <a:rPr lang="ru" u="sng">
                <a:solidFill>
                  <a:schemeClr val="accent5"/>
                </a:solidFill>
                <a:latin typeface="Oswald"/>
                <a:ea typeface="Oswald"/>
                <a:cs typeface="Oswald"/>
                <a:sym typeface="Oswald"/>
                <a:hlinkClick r:id="rId3">
                  <a:extLst>
                    <a:ext uri="{A12FA001-AC4F-418D-AE19-62706E023703}">
                      <ahyp:hlinkClr val="tx"/>
                    </a:ext>
                  </a:extLst>
                </a:hlinkClick>
              </a:rPr>
              <a:t>Batista, 2022, arxiv</a:t>
            </a:r>
            <a:r>
              <a:rPr lang="ru">
                <a:solidFill>
                  <a:schemeClr val="lt1"/>
                </a:solidFill>
                <a:latin typeface="Oswald"/>
                <a:ea typeface="Oswald"/>
                <a:cs typeface="Oswald"/>
                <a:sym typeface="Oswald"/>
              </a:rPr>
              <a:t>). </a:t>
            </a:r>
            <a:endParaRPr sz="1200">
              <a:solidFill>
                <a:schemeClr val="lt1"/>
              </a:solidFill>
              <a:latin typeface="Oswald"/>
              <a:ea typeface="Oswald"/>
              <a:cs typeface="Oswald"/>
              <a:sym typeface="Oswald"/>
            </a:endParaRPr>
          </a:p>
        </p:txBody>
      </p:sp>
      <p:pic>
        <p:nvPicPr>
          <p:cNvPr id="277" name="Google Shape;277;p28"/>
          <p:cNvPicPr preferRelativeResize="0"/>
          <p:nvPr/>
        </p:nvPicPr>
        <p:blipFill rotWithShape="1">
          <a:blip r:embed="rId4">
            <a:alphaModFix/>
          </a:blip>
          <a:srcRect b="-2248" l="2839" r="50770" t="21079"/>
          <a:stretch/>
        </p:blipFill>
        <p:spPr>
          <a:xfrm>
            <a:off x="441875" y="302700"/>
            <a:ext cx="4781226" cy="2882524"/>
          </a:xfrm>
          <a:prstGeom prst="rect">
            <a:avLst/>
          </a:prstGeom>
          <a:noFill/>
          <a:ln>
            <a:noFill/>
          </a:ln>
        </p:spPr>
      </p:pic>
      <p:pic>
        <p:nvPicPr>
          <p:cNvPr id="278" name="Google Shape;278;p28"/>
          <p:cNvPicPr preferRelativeResize="0"/>
          <p:nvPr/>
        </p:nvPicPr>
        <p:blipFill rotWithShape="1">
          <a:blip r:embed="rId4">
            <a:alphaModFix/>
          </a:blip>
          <a:srcRect b="2909" l="50835" r="1128" t="15583"/>
          <a:stretch/>
        </p:blipFill>
        <p:spPr>
          <a:xfrm>
            <a:off x="441875" y="3086450"/>
            <a:ext cx="4781226" cy="2574275"/>
          </a:xfrm>
          <a:prstGeom prst="rect">
            <a:avLst/>
          </a:prstGeom>
          <a:noFill/>
          <a:ln>
            <a:noFill/>
          </a:ln>
        </p:spPr>
      </p:pic>
      <p:sp>
        <p:nvSpPr>
          <p:cNvPr id="279" name="Google Shape;279;p2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80" name="Google Shape;280;p28"/>
          <p:cNvSpPr txBox="1"/>
          <p:nvPr/>
        </p:nvSpPr>
        <p:spPr>
          <a:xfrm>
            <a:off x="5645875" y="768775"/>
            <a:ext cx="3081000" cy="6033900"/>
          </a:xfrm>
          <a:prstGeom prst="rect">
            <a:avLst/>
          </a:prstGeom>
          <a:noFill/>
          <a:ln>
            <a:noFill/>
          </a:ln>
        </p:spPr>
        <p:txBody>
          <a:bodyPr anchorCtr="0" anchor="t" bIns="91425" lIns="91425" spcFirstLastPara="1" rIns="91425" wrap="square" tIns="91425">
            <a:spAutoFit/>
          </a:bodyPr>
          <a:lstStyle/>
          <a:p>
            <a:pPr indent="-317500" lvl="0" marL="457200" rtl="0" algn="just">
              <a:spcBef>
                <a:spcPts val="0"/>
              </a:spcBef>
              <a:spcAft>
                <a:spcPts val="0"/>
              </a:spcAft>
              <a:buClr>
                <a:schemeClr val="lt1"/>
              </a:buClr>
              <a:buSzPts val="1400"/>
              <a:buFont typeface="Oswald"/>
              <a:buChar char="●"/>
            </a:pPr>
            <a:r>
              <a:rPr lang="ru" sz="1800">
                <a:solidFill>
                  <a:schemeClr val="lt1"/>
                </a:solidFill>
                <a:latin typeface="Oswald"/>
                <a:ea typeface="Oswald"/>
                <a:cs typeface="Oswald"/>
                <a:sym typeface="Oswald"/>
              </a:rPr>
              <a:t>Sin embargo, IceCube  </a:t>
            </a:r>
            <a:r>
              <a:rPr lang="ru" sz="2800">
                <a:solidFill>
                  <a:schemeClr val="lt1"/>
                </a:solidFill>
                <a:latin typeface="Oswald"/>
                <a:ea typeface="Oswald"/>
                <a:cs typeface="Oswald"/>
                <a:sym typeface="Oswald"/>
              </a:rPr>
              <a:t>no detecta neutrinos</a:t>
            </a:r>
            <a:r>
              <a:rPr lang="ru" sz="1800">
                <a:solidFill>
                  <a:schemeClr val="lt1"/>
                </a:solidFill>
                <a:latin typeface="Oswald"/>
                <a:ea typeface="Oswald"/>
                <a:cs typeface="Oswald"/>
                <a:sym typeface="Oswald"/>
              </a:rPr>
              <a:t> (</a:t>
            </a:r>
            <a:r>
              <a:rPr lang="ru" sz="1800" u="sng">
                <a:solidFill>
                  <a:schemeClr val="hlink"/>
                </a:solidFill>
                <a:latin typeface="Oswald"/>
                <a:ea typeface="Oswald"/>
                <a:cs typeface="Oswald"/>
                <a:sym typeface="Oswald"/>
                <a:hlinkClick r:id="rId5"/>
              </a:rPr>
              <a:t>Abbasi et al, 2023, arxiv</a:t>
            </a:r>
            <a:r>
              <a:rPr lang="ru" sz="1800">
                <a:solidFill>
                  <a:schemeClr val="lt1"/>
                </a:solidFill>
                <a:latin typeface="Oswald"/>
                <a:ea typeface="Oswald"/>
                <a:cs typeface="Oswald"/>
                <a:sym typeface="Oswald"/>
              </a:rPr>
              <a:t>).</a:t>
            </a:r>
            <a:endParaRPr sz="1800">
              <a:solidFill>
                <a:schemeClr val="lt1"/>
              </a:solidFill>
              <a:latin typeface="Oswald"/>
              <a:ea typeface="Oswald"/>
              <a:cs typeface="Oswald"/>
              <a:sym typeface="Oswald"/>
            </a:endParaRPr>
          </a:p>
          <a:p>
            <a:pPr indent="0" lvl="0" marL="0" rtl="0" algn="just">
              <a:spcBef>
                <a:spcPts val="0"/>
              </a:spcBef>
              <a:spcAft>
                <a:spcPts val="0"/>
              </a:spcAft>
              <a:buNone/>
            </a:pPr>
            <a:r>
              <a:t/>
            </a:r>
            <a:endParaRPr sz="1800">
              <a:solidFill>
                <a:schemeClr val="lt1"/>
              </a:solidFill>
              <a:latin typeface="Oswald"/>
              <a:ea typeface="Oswald"/>
              <a:cs typeface="Oswald"/>
              <a:sym typeface="Oswald"/>
            </a:endParaRPr>
          </a:p>
          <a:p>
            <a:pPr indent="0" lvl="0" marL="0" rtl="0" algn="just">
              <a:spcBef>
                <a:spcPts val="0"/>
              </a:spcBef>
              <a:spcAft>
                <a:spcPts val="0"/>
              </a:spcAft>
              <a:buNone/>
            </a:pPr>
            <a:r>
              <a:t/>
            </a:r>
            <a:endParaRPr sz="2400">
              <a:solidFill>
                <a:schemeClr val="lt1"/>
              </a:solidFill>
              <a:latin typeface="Oswald"/>
              <a:ea typeface="Oswald"/>
              <a:cs typeface="Oswald"/>
              <a:sym typeface="Oswald"/>
            </a:endParaRPr>
          </a:p>
          <a:p>
            <a:pPr indent="-381000" lvl="0" marL="457200" rtl="0" algn="just">
              <a:spcBef>
                <a:spcPts val="0"/>
              </a:spcBef>
              <a:spcAft>
                <a:spcPts val="0"/>
              </a:spcAft>
              <a:buClr>
                <a:schemeClr val="lt1"/>
              </a:buClr>
              <a:buSzPts val="2400"/>
              <a:buFont typeface="Oswald"/>
              <a:buChar char="●"/>
            </a:pPr>
            <a:r>
              <a:rPr lang="ru" sz="2400">
                <a:solidFill>
                  <a:schemeClr val="lt1"/>
                </a:solidFill>
                <a:latin typeface="Oswald"/>
                <a:ea typeface="Oswald"/>
                <a:cs typeface="Oswald"/>
                <a:sym typeface="Oswald"/>
              </a:rPr>
              <a:t>Pero…. Podrían haber sólo que no se pueden detectar…</a:t>
            </a:r>
            <a:endParaRPr sz="2400">
              <a:solidFill>
                <a:schemeClr val="lt1"/>
              </a:solidFill>
              <a:latin typeface="Oswald"/>
              <a:ea typeface="Oswald"/>
              <a:cs typeface="Oswald"/>
              <a:sym typeface="Oswald"/>
            </a:endParaRPr>
          </a:p>
          <a:p>
            <a:pPr indent="-381000" lvl="0" marL="457200" rtl="0" algn="just">
              <a:spcBef>
                <a:spcPts val="0"/>
              </a:spcBef>
              <a:spcAft>
                <a:spcPts val="0"/>
              </a:spcAft>
              <a:buClr>
                <a:schemeClr val="lt1"/>
              </a:buClr>
              <a:buSzPts val="2400"/>
              <a:buFont typeface="Oswald"/>
              <a:buChar char="●"/>
            </a:pPr>
            <a:r>
              <a:rPr lang="ru" sz="2400">
                <a:solidFill>
                  <a:schemeClr val="lt1"/>
                </a:solidFill>
                <a:latin typeface="Oswald"/>
                <a:ea typeface="Oswald"/>
                <a:cs typeface="Oswald"/>
                <a:sym typeface="Oswald"/>
              </a:rPr>
              <a:t>Ángulo→contribuiría al flujo observado (</a:t>
            </a:r>
            <a:r>
              <a:rPr lang="ru" sz="2400" u="sng">
                <a:solidFill>
                  <a:schemeClr val="hlink"/>
                </a:solidFill>
                <a:latin typeface="Oswald"/>
                <a:ea typeface="Oswald"/>
                <a:cs typeface="Oswald"/>
                <a:sym typeface="Oswald"/>
                <a:hlinkClick r:id="rId6"/>
              </a:rPr>
              <a:t>Gisellini et al, 2020, A&amp;A, 636</a:t>
            </a:r>
            <a:r>
              <a:rPr lang="ru" sz="2400">
                <a:solidFill>
                  <a:schemeClr val="lt1"/>
                </a:solidFill>
                <a:latin typeface="Oswald"/>
                <a:ea typeface="Oswald"/>
                <a:cs typeface="Oswald"/>
                <a:sym typeface="Oswald"/>
              </a:rPr>
              <a:t>)</a:t>
            </a:r>
            <a:endParaRPr sz="2400">
              <a:solidFill>
                <a:schemeClr val="lt1"/>
              </a:solidFill>
              <a:latin typeface="Oswald"/>
              <a:ea typeface="Oswald"/>
              <a:cs typeface="Oswald"/>
              <a:sym typeface="Oswald"/>
            </a:endParaRPr>
          </a:p>
          <a:p>
            <a:pPr indent="0" lvl="0" marL="457200" rtl="0" algn="just">
              <a:spcBef>
                <a:spcPts val="0"/>
              </a:spcBef>
              <a:spcAft>
                <a:spcPts val="0"/>
              </a:spcAft>
              <a:buNone/>
            </a:pPr>
            <a:r>
              <a:t/>
            </a:r>
            <a:endParaRPr sz="2000">
              <a:solidFill>
                <a:schemeClr val="lt1"/>
              </a:solidFill>
              <a:latin typeface="Oswald"/>
              <a:ea typeface="Oswald"/>
              <a:cs typeface="Oswald"/>
              <a:sym typeface="Oswald"/>
            </a:endParaRPr>
          </a:p>
          <a:p>
            <a:pPr indent="0" lvl="0" marL="457200" rtl="0" algn="just">
              <a:spcBef>
                <a:spcPts val="0"/>
              </a:spcBef>
              <a:spcAft>
                <a:spcPts val="0"/>
              </a:spcAft>
              <a:buNone/>
            </a:pPr>
            <a:r>
              <a:t/>
            </a:r>
            <a:endParaRPr sz="2000">
              <a:solidFill>
                <a:schemeClr val="lt1"/>
              </a:solidFill>
              <a:latin typeface="Oswald"/>
              <a:ea typeface="Oswald"/>
              <a:cs typeface="Oswald"/>
              <a:sym typeface="Oswald"/>
            </a:endParaRPr>
          </a:p>
          <a:p>
            <a:pPr indent="0" lvl="0" marL="457200" rtl="0" algn="just">
              <a:spcBef>
                <a:spcPts val="0"/>
              </a:spcBef>
              <a:spcAft>
                <a:spcPts val="0"/>
              </a:spcAft>
              <a:buNone/>
            </a:pPr>
            <a:r>
              <a:t/>
            </a:r>
            <a:endParaRPr>
              <a:solidFill>
                <a:schemeClr val="lt1"/>
              </a:solidFill>
              <a:latin typeface="Oswald"/>
              <a:ea typeface="Oswald"/>
              <a:cs typeface="Oswald"/>
              <a:sym typeface="Oswald"/>
            </a:endParaRPr>
          </a:p>
          <a:p>
            <a:pPr indent="0" lvl="0" marL="457200" rtl="0" algn="just">
              <a:spcBef>
                <a:spcPts val="0"/>
              </a:spcBef>
              <a:spcAft>
                <a:spcPts val="0"/>
              </a:spcAft>
              <a:buNone/>
            </a:pPr>
            <a:r>
              <a:t/>
            </a:r>
            <a:endParaRPr>
              <a:solidFill>
                <a:schemeClr val="lt1"/>
              </a:solidFill>
              <a:latin typeface="Oswald"/>
              <a:ea typeface="Oswald"/>
              <a:cs typeface="Oswald"/>
              <a:sym typeface="Oswald"/>
            </a:endParaRPr>
          </a:p>
          <a:p>
            <a:pPr indent="0" lvl="0" marL="457200" rtl="0" algn="just">
              <a:spcBef>
                <a:spcPts val="0"/>
              </a:spcBef>
              <a:spcAft>
                <a:spcPts val="0"/>
              </a:spcAft>
              <a:buNone/>
            </a:pPr>
            <a:r>
              <a:t/>
            </a:r>
            <a:endParaRPr>
              <a:solidFill>
                <a:schemeClr val="lt1"/>
              </a:solidFill>
              <a:latin typeface="Oswald"/>
              <a:ea typeface="Oswald"/>
              <a:cs typeface="Oswald"/>
              <a:sym typeface="Oswald"/>
            </a:endParaRPr>
          </a:p>
          <a:p>
            <a:pPr indent="0" lvl="0" marL="457200" rtl="0" algn="just">
              <a:spcBef>
                <a:spcPts val="0"/>
              </a:spcBef>
              <a:spcAft>
                <a:spcPts val="0"/>
              </a:spcAft>
              <a:buNone/>
            </a:pPr>
            <a:r>
              <a:t/>
            </a:r>
            <a:endParaRPr>
              <a:solidFill>
                <a:schemeClr val="lt1"/>
              </a:solidFill>
              <a:latin typeface="Oswald"/>
              <a:ea typeface="Oswald"/>
              <a:cs typeface="Oswald"/>
              <a:sym typeface="Oswald"/>
            </a:endParaRPr>
          </a:p>
        </p:txBody>
      </p:sp>
      <p:sp>
        <p:nvSpPr>
          <p:cNvPr id="281" name="Google Shape;281;p28"/>
          <p:cNvSpPr txBox="1"/>
          <p:nvPr/>
        </p:nvSpPr>
        <p:spPr>
          <a:xfrm>
            <a:off x="1824925" y="611575"/>
            <a:ext cx="3891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chemeClr val="dk1"/>
                </a:solidFill>
                <a:latin typeface="Oswald"/>
                <a:ea typeface="Oswald"/>
                <a:cs typeface="Oswald"/>
                <a:sym typeface="Oswald"/>
              </a:rPr>
              <a:t>Flujo de fotones usando </a:t>
            </a:r>
            <a:endParaRPr b="1">
              <a:solidFill>
                <a:schemeClr val="dk1"/>
              </a:solidFill>
              <a:latin typeface="Oswald"/>
              <a:ea typeface="Oswald"/>
              <a:cs typeface="Oswald"/>
              <a:sym typeface="Oswald"/>
            </a:endParaRPr>
          </a:p>
          <a:p>
            <a:pPr indent="0" lvl="0" marL="0" rtl="0" algn="ctr">
              <a:spcBef>
                <a:spcPts val="0"/>
              </a:spcBef>
              <a:spcAft>
                <a:spcPts val="0"/>
              </a:spcAft>
              <a:buNone/>
            </a:pPr>
            <a:r>
              <a:rPr b="1" lang="ru">
                <a:solidFill>
                  <a:schemeClr val="dk1"/>
                </a:solidFill>
                <a:latin typeface="Oswald"/>
                <a:ea typeface="Oswald"/>
                <a:cs typeface="Oswald"/>
                <a:sym typeface="Oswald"/>
              </a:rPr>
              <a:t>protones como precursores </a:t>
            </a:r>
            <a:endParaRPr b="1">
              <a:solidFill>
                <a:schemeClr val="dk1"/>
              </a:solidFill>
              <a:latin typeface="Oswald"/>
              <a:ea typeface="Oswald"/>
              <a:cs typeface="Oswald"/>
              <a:sym typeface="Oswald"/>
            </a:endParaRPr>
          </a:p>
        </p:txBody>
      </p:sp>
      <p:sp>
        <p:nvSpPr>
          <p:cNvPr id="282" name="Google Shape;282;p28"/>
          <p:cNvSpPr txBox="1"/>
          <p:nvPr/>
        </p:nvSpPr>
        <p:spPr>
          <a:xfrm>
            <a:off x="2718875" y="3747813"/>
            <a:ext cx="38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latin typeface="Oswald"/>
                <a:ea typeface="Oswald"/>
                <a:cs typeface="Oswald"/>
                <a:sym typeface="Oswald"/>
              </a:rPr>
              <a:t>Flujo de Neutrinos esperado</a:t>
            </a:r>
            <a:endParaRPr b="1">
              <a:latin typeface="Oswald"/>
              <a:ea typeface="Oswald"/>
              <a:cs typeface="Oswald"/>
              <a:sym typeface="Oswald"/>
            </a:endParaRPr>
          </a:p>
        </p:txBody>
      </p:sp>
      <p:sp>
        <p:nvSpPr>
          <p:cNvPr id="283" name="Google Shape;283;p28"/>
          <p:cNvSpPr txBox="1"/>
          <p:nvPr/>
        </p:nvSpPr>
        <p:spPr>
          <a:xfrm>
            <a:off x="1455400" y="4102525"/>
            <a:ext cx="389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latin typeface="Oswald"/>
                <a:ea typeface="Oswald"/>
                <a:cs typeface="Oswald"/>
                <a:sym typeface="Oswald"/>
              </a:rPr>
              <a:t>Upper limit </a:t>
            </a:r>
            <a:endParaRPr b="1">
              <a:latin typeface="Oswald"/>
              <a:ea typeface="Oswald"/>
              <a:cs typeface="Oswald"/>
              <a:sym typeface="Oswald"/>
            </a:endParaRPr>
          </a:p>
          <a:p>
            <a:pPr indent="0" lvl="0" marL="0" rtl="0" algn="l">
              <a:spcBef>
                <a:spcPts val="0"/>
              </a:spcBef>
              <a:spcAft>
                <a:spcPts val="0"/>
              </a:spcAft>
              <a:buNone/>
            </a:pPr>
            <a:r>
              <a:t/>
            </a:r>
            <a:endParaRPr b="1">
              <a:latin typeface="Oswald"/>
              <a:ea typeface="Oswald"/>
              <a:cs typeface="Oswald"/>
              <a:sym typeface="Oswald"/>
            </a:endParaRPr>
          </a:p>
        </p:txBody>
      </p:sp>
      <p:sp>
        <p:nvSpPr>
          <p:cNvPr id="284" name="Google Shape;284;p28"/>
          <p:cNvSpPr txBox="1"/>
          <p:nvPr/>
        </p:nvSpPr>
        <p:spPr>
          <a:xfrm>
            <a:off x="2955325" y="262150"/>
            <a:ext cx="38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solidFill>
                  <a:srgbClr val="674EA7"/>
                </a:solidFill>
              </a:rPr>
              <a:t>18 TeV</a:t>
            </a:r>
            <a:endParaRPr b="1">
              <a:solidFill>
                <a:srgbClr val="674EA7"/>
              </a:solidFill>
            </a:endParaRPr>
          </a:p>
        </p:txBody>
      </p:sp>
      <p:sp>
        <p:nvSpPr>
          <p:cNvPr id="285" name="Google Shape;285;p28"/>
          <p:cNvSpPr txBox="1"/>
          <p:nvPr/>
        </p:nvSpPr>
        <p:spPr>
          <a:xfrm>
            <a:off x="4541850" y="871538"/>
            <a:ext cx="393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6" name="Google Shape;286;p28"/>
          <p:cNvSpPr txBox="1"/>
          <p:nvPr/>
        </p:nvSpPr>
        <p:spPr>
          <a:xfrm>
            <a:off x="3271275" y="1049775"/>
            <a:ext cx="1988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2700"/>
              <a:t>←</a:t>
            </a:r>
            <a:r>
              <a:rPr b="1" lang="ru"/>
              <a:t>6 x 10</a:t>
            </a:r>
            <a:r>
              <a:rPr b="1" baseline="30000" lang="ru"/>
              <a:t>-9</a:t>
            </a:r>
            <a:r>
              <a:rPr b="1" lang="ru"/>
              <a:t>erg/s/cm</a:t>
            </a:r>
            <a:r>
              <a:rPr b="1" baseline="30000" lang="ru"/>
              <a:t>2</a:t>
            </a:r>
            <a:endParaRPr b="1" baseline="30000"/>
          </a:p>
          <a:p>
            <a:pPr indent="0" lvl="0" marL="0" rtl="0" algn="l">
              <a:spcBef>
                <a:spcPts val="0"/>
              </a:spcBef>
              <a:spcAft>
                <a:spcPts val="0"/>
              </a:spcAft>
              <a:buNone/>
            </a:pPr>
            <a:r>
              <a:t/>
            </a:r>
            <a:endParaRPr b="1" sz="2700"/>
          </a:p>
        </p:txBody>
      </p:sp>
      <p:sp>
        <p:nvSpPr>
          <p:cNvPr id="287" name="Google Shape;287;p2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1" name="Shape 291"/>
        <p:cNvGrpSpPr/>
        <p:nvPr/>
      </p:nvGrpSpPr>
      <p:grpSpPr>
        <a:xfrm>
          <a:off x="0" y="0"/>
          <a:ext cx="0" cy="0"/>
          <a:chOff x="0" y="0"/>
          <a:chExt cx="0" cy="0"/>
        </a:xfrm>
      </p:grpSpPr>
      <p:sp>
        <p:nvSpPr>
          <p:cNvPr id="292" name="Google Shape;292;p29"/>
          <p:cNvSpPr txBox="1"/>
          <p:nvPr>
            <p:ph type="title"/>
          </p:nvPr>
        </p:nvSpPr>
        <p:spPr>
          <a:xfrm>
            <a:off x="197575" y="373142"/>
            <a:ext cx="8520600" cy="76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ru">
                <a:solidFill>
                  <a:schemeClr val="lt1"/>
                </a:solidFill>
                <a:latin typeface="Oswald"/>
                <a:ea typeface="Oswald"/>
                <a:cs typeface="Oswald"/>
                <a:sym typeface="Oswald"/>
              </a:rPr>
              <a:t>Por ello, nacen otros escenarios …</a:t>
            </a:r>
            <a:endParaRPr>
              <a:solidFill>
                <a:schemeClr val="lt1"/>
              </a:solidFill>
              <a:latin typeface="Oswald"/>
              <a:ea typeface="Oswald"/>
              <a:cs typeface="Oswald"/>
              <a:sym typeface="Oswald"/>
            </a:endParaRPr>
          </a:p>
          <a:p>
            <a:pPr indent="0" lvl="0" marL="0" rtl="0" algn="l">
              <a:spcBef>
                <a:spcPts val="0"/>
              </a:spcBef>
              <a:spcAft>
                <a:spcPts val="0"/>
              </a:spcAft>
              <a:buNone/>
            </a:pPr>
            <a:r>
              <a:t/>
            </a:r>
            <a:endParaRPr>
              <a:solidFill>
                <a:schemeClr val="lt1"/>
              </a:solidFill>
              <a:latin typeface="Oswald"/>
              <a:ea typeface="Oswald"/>
              <a:cs typeface="Oswald"/>
              <a:sym typeface="Oswald"/>
            </a:endParaRPr>
          </a:p>
        </p:txBody>
      </p:sp>
      <p:sp>
        <p:nvSpPr>
          <p:cNvPr id="293" name="Google Shape;293;p29"/>
          <p:cNvSpPr txBox="1"/>
          <p:nvPr>
            <p:ph idx="1" type="body"/>
          </p:nvPr>
        </p:nvSpPr>
        <p:spPr>
          <a:xfrm>
            <a:off x="311700" y="1340681"/>
            <a:ext cx="8520600" cy="105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ru">
                <a:solidFill>
                  <a:schemeClr val="lt1"/>
                </a:solidFill>
                <a:latin typeface="Oswald"/>
                <a:ea typeface="Oswald"/>
                <a:cs typeface="Oswald"/>
                <a:sym typeface="Oswald"/>
              </a:rPr>
              <a:t>MATERIA OSCURA</a:t>
            </a:r>
            <a:endParaRPr b="1">
              <a:solidFill>
                <a:schemeClr val="lt1"/>
              </a:solidFill>
              <a:latin typeface="Oswald"/>
              <a:ea typeface="Oswald"/>
              <a:cs typeface="Oswald"/>
              <a:sym typeface="Oswald"/>
            </a:endParaRPr>
          </a:p>
          <a:p>
            <a:pPr indent="0" lvl="0" marL="0" rtl="0" algn="l">
              <a:spcBef>
                <a:spcPts val="1200"/>
              </a:spcBef>
              <a:spcAft>
                <a:spcPts val="1200"/>
              </a:spcAft>
              <a:buNone/>
            </a:pPr>
            <a:r>
              <a:rPr b="1" lang="ru">
                <a:solidFill>
                  <a:schemeClr val="lt1"/>
                </a:solidFill>
                <a:latin typeface="Oswald"/>
                <a:ea typeface="Oswald"/>
                <a:cs typeface="Oswald"/>
                <a:sym typeface="Oswald"/>
              </a:rPr>
              <a:t>DM→ generado en el colapso de la estrella Masiva o en el medio </a:t>
            </a:r>
            <a:endParaRPr b="1">
              <a:solidFill>
                <a:schemeClr val="lt1"/>
              </a:solidFill>
              <a:latin typeface="Oswald"/>
              <a:ea typeface="Oswald"/>
              <a:cs typeface="Oswald"/>
              <a:sym typeface="Oswald"/>
            </a:endParaRPr>
          </a:p>
        </p:txBody>
      </p:sp>
      <p:sp>
        <p:nvSpPr>
          <p:cNvPr id="294" name="Google Shape;294;p2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rgbClr val="FFFFFF"/>
                </a:solidFill>
              </a:rPr>
              <a:t>‹#›</a:t>
            </a:fld>
            <a:endParaRPr b="1">
              <a:solidFill>
                <a:srgbClr val="FFFFFF"/>
              </a:solidFill>
            </a:endParaRPr>
          </a:p>
        </p:txBody>
      </p:sp>
      <p:sp>
        <p:nvSpPr>
          <p:cNvPr id="295" name="Google Shape;295;p29"/>
          <p:cNvSpPr txBox="1"/>
          <p:nvPr/>
        </p:nvSpPr>
        <p:spPr>
          <a:xfrm>
            <a:off x="-706750" y="6099900"/>
            <a:ext cx="38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6" name="Google Shape;296;p29"/>
          <p:cNvSpPr txBox="1"/>
          <p:nvPr/>
        </p:nvSpPr>
        <p:spPr>
          <a:xfrm>
            <a:off x="2151325" y="3749950"/>
            <a:ext cx="38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7" name="Google Shape;297;p29"/>
          <p:cNvSpPr txBox="1"/>
          <p:nvPr/>
        </p:nvSpPr>
        <p:spPr>
          <a:xfrm>
            <a:off x="1820250" y="4154000"/>
            <a:ext cx="11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98" name="Google Shape;298;p29"/>
          <p:cNvPicPr preferRelativeResize="0"/>
          <p:nvPr/>
        </p:nvPicPr>
        <p:blipFill>
          <a:blip r:embed="rId3">
            <a:alphaModFix/>
          </a:blip>
          <a:stretch>
            <a:fillRect/>
          </a:stretch>
        </p:blipFill>
        <p:spPr>
          <a:xfrm>
            <a:off x="108138" y="2437750"/>
            <a:ext cx="9035873" cy="318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ru" sz="4500">
                <a:solidFill>
                  <a:srgbClr val="C27BA0"/>
                </a:solidFill>
                <a:latin typeface="Oswald"/>
                <a:ea typeface="Oswald"/>
                <a:cs typeface="Oswald"/>
                <a:sym typeface="Oswald"/>
              </a:rPr>
              <a:t>RESUMEN</a:t>
            </a:r>
            <a:endParaRPr b="1" sz="4500">
              <a:solidFill>
                <a:srgbClr val="C27BA0"/>
              </a:solidFill>
              <a:latin typeface="Oswald"/>
              <a:ea typeface="Oswald"/>
              <a:cs typeface="Oswald"/>
              <a:sym typeface="Oswald"/>
            </a:endParaRPr>
          </a:p>
        </p:txBody>
      </p:sp>
      <p:sp>
        <p:nvSpPr>
          <p:cNvPr id="304" name="Google Shape;304;p30"/>
          <p:cNvSpPr txBox="1"/>
          <p:nvPr>
            <p:ph idx="1" type="body"/>
          </p:nvPr>
        </p:nvSpPr>
        <p:spPr>
          <a:xfrm>
            <a:off x="279450" y="1953525"/>
            <a:ext cx="8520600" cy="3580800"/>
          </a:xfrm>
          <a:prstGeom prst="rect">
            <a:avLst/>
          </a:prstGeom>
        </p:spPr>
        <p:txBody>
          <a:bodyPr anchorCtr="0" anchor="t" bIns="91425" lIns="91425" spcFirstLastPara="1" rIns="91425" wrap="square" tIns="91425">
            <a:normAutofit fontScale="77500" lnSpcReduction="10000"/>
          </a:bodyPr>
          <a:lstStyle/>
          <a:p>
            <a:pPr indent="-317182" lvl="0" marL="457200" rtl="0" algn="l">
              <a:lnSpc>
                <a:spcPct val="200000"/>
              </a:lnSpc>
              <a:spcBef>
                <a:spcPts val="0"/>
              </a:spcBef>
              <a:spcAft>
                <a:spcPts val="0"/>
              </a:spcAft>
              <a:buSzPct val="100000"/>
              <a:buFont typeface="Oswald"/>
              <a:buChar char="●"/>
            </a:pPr>
            <a:r>
              <a:rPr lang="ru">
                <a:solidFill>
                  <a:schemeClr val="lt1"/>
                </a:solidFill>
                <a:latin typeface="Oswald"/>
                <a:ea typeface="Oswald"/>
                <a:cs typeface="Oswald"/>
                <a:sym typeface="Oswald"/>
              </a:rPr>
              <a:t>GRB </a:t>
            </a:r>
            <a:r>
              <a:rPr lang="ru">
                <a:solidFill>
                  <a:schemeClr val="lt1"/>
                </a:solidFill>
                <a:latin typeface="Oswald"/>
                <a:ea typeface="Oswald"/>
                <a:cs typeface="Oswald"/>
                <a:sym typeface="Oswald"/>
              </a:rPr>
              <a:t>221009A </a:t>
            </a:r>
            <a:r>
              <a:rPr lang="ru">
                <a:solidFill>
                  <a:srgbClr val="00FFFF"/>
                </a:solidFill>
                <a:latin typeface="Oswald"/>
                <a:ea typeface="Oswald"/>
                <a:cs typeface="Oswald"/>
                <a:sym typeface="Oswald"/>
              </a:rPr>
              <a:t>flujos más altos</a:t>
            </a:r>
            <a:r>
              <a:rPr lang="ru">
                <a:solidFill>
                  <a:schemeClr val="lt1"/>
                </a:solidFill>
                <a:latin typeface="Oswald"/>
                <a:ea typeface="Oswald"/>
                <a:cs typeface="Oswald"/>
                <a:sym typeface="Oswald"/>
              </a:rPr>
              <a:t>, </a:t>
            </a:r>
            <a:r>
              <a:rPr lang="ru">
                <a:solidFill>
                  <a:srgbClr val="00FFFF"/>
                </a:solidFill>
                <a:latin typeface="Oswald"/>
                <a:ea typeface="Oswald"/>
                <a:cs typeface="Oswald"/>
                <a:sym typeface="Oswald"/>
              </a:rPr>
              <a:t>fotones más energéticos</a:t>
            </a:r>
            <a:r>
              <a:rPr lang="ru">
                <a:solidFill>
                  <a:schemeClr val="lt1"/>
                </a:solidFill>
                <a:latin typeface="Oswald"/>
                <a:ea typeface="Oswald"/>
                <a:cs typeface="Oswald"/>
                <a:sym typeface="Oswald"/>
              </a:rPr>
              <a:t> (18 TeV)</a:t>
            </a:r>
            <a:endParaRPr>
              <a:solidFill>
                <a:schemeClr val="lt1"/>
              </a:solidFill>
              <a:latin typeface="Oswald"/>
              <a:ea typeface="Oswald"/>
              <a:cs typeface="Oswald"/>
              <a:sym typeface="Oswald"/>
            </a:endParaRPr>
          </a:p>
          <a:p>
            <a:pPr indent="-317182" lvl="0" marL="457200" rtl="0" algn="l">
              <a:lnSpc>
                <a:spcPct val="200000"/>
              </a:lnSpc>
              <a:spcBef>
                <a:spcPts val="0"/>
              </a:spcBef>
              <a:spcAft>
                <a:spcPts val="0"/>
              </a:spcAft>
              <a:buSzPct val="100000"/>
              <a:buFont typeface="Oswald"/>
              <a:buChar char="●"/>
            </a:pPr>
            <a:r>
              <a:rPr lang="ru">
                <a:solidFill>
                  <a:schemeClr val="lt1"/>
                </a:solidFill>
                <a:latin typeface="Oswald"/>
                <a:ea typeface="Oswald"/>
                <a:cs typeface="Oswald"/>
                <a:sym typeface="Oswald"/>
              </a:rPr>
              <a:t>4 destellos  más de 100 GeVs y hasta 4 TeV. </a:t>
            </a:r>
            <a:endParaRPr>
              <a:solidFill>
                <a:schemeClr val="lt1"/>
              </a:solidFill>
              <a:latin typeface="Oswald"/>
              <a:ea typeface="Oswald"/>
              <a:cs typeface="Oswald"/>
              <a:sym typeface="Oswald"/>
            </a:endParaRPr>
          </a:p>
          <a:p>
            <a:pPr indent="-317182" lvl="0" marL="457200" rtl="0" algn="l">
              <a:lnSpc>
                <a:spcPct val="200000"/>
              </a:lnSpc>
              <a:spcBef>
                <a:spcPts val="0"/>
              </a:spcBef>
              <a:spcAft>
                <a:spcPts val="0"/>
              </a:spcAft>
              <a:buClr>
                <a:schemeClr val="lt1"/>
              </a:buClr>
              <a:buSzPct val="100000"/>
              <a:buFont typeface="Oswald"/>
              <a:buChar char="●"/>
            </a:pPr>
            <a:r>
              <a:rPr lang="ru">
                <a:solidFill>
                  <a:schemeClr val="lt1"/>
                </a:solidFill>
                <a:latin typeface="Oswald"/>
                <a:ea typeface="Oswald"/>
                <a:cs typeface="Oswald"/>
                <a:sym typeface="Oswald"/>
              </a:rPr>
              <a:t>Anteriores GRBs, </a:t>
            </a:r>
            <a:r>
              <a:rPr lang="ru">
                <a:solidFill>
                  <a:srgbClr val="00FFFF"/>
                </a:solidFill>
                <a:latin typeface="Oswald"/>
                <a:ea typeface="Oswald"/>
                <a:cs typeface="Oswald"/>
                <a:sym typeface="Oswald"/>
              </a:rPr>
              <a:t>SSC.</a:t>
            </a:r>
            <a:r>
              <a:rPr lang="ru">
                <a:solidFill>
                  <a:schemeClr val="lt1"/>
                </a:solidFill>
                <a:latin typeface="Oswald"/>
                <a:ea typeface="Oswald"/>
                <a:cs typeface="Oswald"/>
                <a:sym typeface="Oswald"/>
              </a:rPr>
              <a:t> </a:t>
            </a:r>
            <a:endParaRPr>
              <a:solidFill>
                <a:schemeClr val="lt1"/>
              </a:solidFill>
              <a:latin typeface="Oswald"/>
              <a:ea typeface="Oswald"/>
              <a:cs typeface="Oswald"/>
              <a:sym typeface="Oswald"/>
            </a:endParaRPr>
          </a:p>
          <a:p>
            <a:pPr indent="-317182" lvl="0" marL="457200" rtl="0" algn="l">
              <a:lnSpc>
                <a:spcPct val="200000"/>
              </a:lnSpc>
              <a:spcBef>
                <a:spcPts val="0"/>
              </a:spcBef>
              <a:spcAft>
                <a:spcPts val="0"/>
              </a:spcAft>
              <a:buClr>
                <a:schemeClr val="lt1"/>
              </a:buClr>
              <a:buSzPct val="100000"/>
              <a:buFont typeface="Oswald"/>
              <a:buChar char="●"/>
            </a:pPr>
            <a:r>
              <a:rPr lang="ru">
                <a:solidFill>
                  <a:schemeClr val="lt1"/>
                </a:solidFill>
                <a:latin typeface="Oswald"/>
                <a:ea typeface="Oswald"/>
                <a:cs typeface="Oswald"/>
                <a:sym typeface="Oswald"/>
              </a:rPr>
              <a:t> Por</a:t>
            </a:r>
            <a:r>
              <a:rPr lang="ru">
                <a:solidFill>
                  <a:srgbClr val="00FFFF"/>
                </a:solidFill>
                <a:latin typeface="Oswald"/>
                <a:ea typeface="Oswald"/>
                <a:cs typeface="Oswald"/>
                <a:sym typeface="Oswald"/>
              </a:rPr>
              <a:t> KN  </a:t>
            </a:r>
            <a:r>
              <a:rPr lang="ru">
                <a:solidFill>
                  <a:schemeClr val="lt1"/>
                </a:solidFill>
                <a:latin typeface="Oswald"/>
                <a:ea typeface="Oswald"/>
                <a:cs typeface="Oswald"/>
                <a:sym typeface="Oswald"/>
              </a:rPr>
              <a:t> y  </a:t>
            </a:r>
            <a:r>
              <a:rPr lang="ru">
                <a:solidFill>
                  <a:srgbClr val="00FFFF"/>
                </a:solidFill>
                <a:latin typeface="Oswald"/>
                <a:ea typeface="Oswald"/>
                <a:cs typeface="Oswald"/>
                <a:sym typeface="Oswald"/>
              </a:rPr>
              <a:t>EBL</a:t>
            </a:r>
            <a:r>
              <a:rPr lang="ru">
                <a:solidFill>
                  <a:schemeClr val="lt1"/>
                </a:solidFill>
                <a:latin typeface="Oswald"/>
                <a:ea typeface="Oswald"/>
                <a:cs typeface="Oswald"/>
                <a:sym typeface="Oswald"/>
              </a:rPr>
              <a:t>→ </a:t>
            </a:r>
            <a:r>
              <a:rPr lang="ru">
                <a:solidFill>
                  <a:srgbClr val="00FFFF"/>
                </a:solidFill>
                <a:latin typeface="Oswald"/>
                <a:ea typeface="Oswald"/>
                <a:cs typeface="Oswald"/>
                <a:sym typeface="Oswald"/>
              </a:rPr>
              <a:t>No SSC.</a:t>
            </a:r>
            <a:endParaRPr>
              <a:solidFill>
                <a:srgbClr val="00FFFF"/>
              </a:solidFill>
              <a:latin typeface="Oswald"/>
              <a:ea typeface="Oswald"/>
              <a:cs typeface="Oswald"/>
              <a:sym typeface="Oswald"/>
            </a:endParaRPr>
          </a:p>
          <a:p>
            <a:pPr indent="-317182" lvl="0" marL="457200" rtl="0" algn="l">
              <a:lnSpc>
                <a:spcPct val="200000"/>
              </a:lnSpc>
              <a:spcBef>
                <a:spcPts val="0"/>
              </a:spcBef>
              <a:spcAft>
                <a:spcPts val="0"/>
              </a:spcAft>
              <a:buClr>
                <a:schemeClr val="lt1"/>
              </a:buClr>
              <a:buSzPct val="100000"/>
              <a:buFont typeface="Oswald"/>
              <a:buChar char="●"/>
            </a:pPr>
            <a:r>
              <a:rPr lang="ru">
                <a:solidFill>
                  <a:schemeClr val="lt1"/>
                </a:solidFill>
                <a:latin typeface="Oswald"/>
                <a:ea typeface="Oswald"/>
                <a:cs typeface="Oswald"/>
                <a:sym typeface="Oswald"/>
              </a:rPr>
              <a:t>  Otros modelos presentan dificultades sin solución</a:t>
            </a:r>
            <a:endParaRPr>
              <a:solidFill>
                <a:schemeClr val="lt1"/>
              </a:solidFill>
              <a:latin typeface="Oswald"/>
              <a:ea typeface="Oswald"/>
              <a:cs typeface="Oswald"/>
              <a:sym typeface="Oswald"/>
            </a:endParaRPr>
          </a:p>
          <a:p>
            <a:pPr indent="-317182" lvl="0" marL="457200" rtl="0" algn="l">
              <a:lnSpc>
                <a:spcPct val="200000"/>
              </a:lnSpc>
              <a:spcBef>
                <a:spcPts val="0"/>
              </a:spcBef>
              <a:spcAft>
                <a:spcPts val="0"/>
              </a:spcAft>
              <a:buClr>
                <a:schemeClr val="lt1"/>
              </a:buClr>
              <a:buSzPct val="100000"/>
              <a:buFont typeface="Oswald"/>
              <a:buChar char="●"/>
            </a:pPr>
            <a:r>
              <a:rPr lang="ru">
                <a:solidFill>
                  <a:schemeClr val="lt1"/>
                </a:solidFill>
                <a:latin typeface="Oswald"/>
                <a:ea typeface="Oswald"/>
                <a:cs typeface="Oswald"/>
                <a:sym typeface="Oswald"/>
              </a:rPr>
              <a:t>Surgen </a:t>
            </a:r>
            <a:r>
              <a:rPr lang="ru">
                <a:solidFill>
                  <a:srgbClr val="00FFFF"/>
                </a:solidFill>
                <a:latin typeface="Oswald"/>
                <a:ea typeface="Oswald"/>
                <a:cs typeface="Oswald"/>
                <a:sym typeface="Oswald"/>
              </a:rPr>
              <a:t>Teorías</a:t>
            </a:r>
            <a:r>
              <a:rPr lang="ru">
                <a:solidFill>
                  <a:schemeClr val="lt1"/>
                </a:solidFill>
                <a:latin typeface="Oswald"/>
                <a:ea typeface="Oswald"/>
                <a:cs typeface="Oswald"/>
                <a:sym typeface="Oswald"/>
              </a:rPr>
              <a:t> más allá del </a:t>
            </a:r>
            <a:r>
              <a:rPr lang="ru">
                <a:solidFill>
                  <a:srgbClr val="00FFFF"/>
                </a:solidFill>
                <a:latin typeface="Oswald"/>
                <a:ea typeface="Oswald"/>
                <a:cs typeface="Oswald"/>
                <a:sym typeface="Oswald"/>
              </a:rPr>
              <a:t>ME</a:t>
            </a:r>
            <a:endParaRPr>
              <a:solidFill>
                <a:srgbClr val="00FFFF"/>
              </a:solidFill>
              <a:latin typeface="Oswald"/>
              <a:ea typeface="Oswald"/>
              <a:cs typeface="Oswald"/>
              <a:sym typeface="Oswald"/>
            </a:endParaRPr>
          </a:p>
          <a:p>
            <a:pPr indent="0" lvl="0" marL="457200" rtl="0" algn="l">
              <a:spcBef>
                <a:spcPts val="1200"/>
              </a:spcBef>
              <a:spcAft>
                <a:spcPts val="0"/>
              </a:spcAft>
              <a:buNone/>
            </a:pPr>
            <a:r>
              <a:t/>
            </a:r>
            <a:endParaRPr>
              <a:solidFill>
                <a:srgbClr val="00FFFF"/>
              </a:solidFill>
              <a:latin typeface="Oswald"/>
              <a:ea typeface="Oswald"/>
              <a:cs typeface="Oswald"/>
              <a:sym typeface="Oswald"/>
            </a:endParaRPr>
          </a:p>
          <a:p>
            <a:pPr indent="0" lvl="0" marL="0" rtl="0" algn="l">
              <a:spcBef>
                <a:spcPts val="1200"/>
              </a:spcBef>
              <a:spcAft>
                <a:spcPts val="1200"/>
              </a:spcAft>
              <a:buNone/>
            </a:pPr>
            <a:r>
              <a:rPr lang="ru">
                <a:solidFill>
                  <a:schemeClr val="lt1"/>
                </a:solidFill>
                <a:latin typeface="Oswald"/>
                <a:ea typeface="Oswald"/>
                <a:cs typeface="Oswald"/>
                <a:sym typeface="Oswald"/>
              </a:rPr>
              <a:t> El GRB 221009A ha puesto un nuevo reto para la investigación de GRBs en altas energías. </a:t>
            </a:r>
            <a:br>
              <a:rPr lang="ru">
                <a:solidFill>
                  <a:schemeClr val="lt1"/>
                </a:solidFill>
                <a:latin typeface="Oswald"/>
                <a:ea typeface="Oswald"/>
                <a:cs typeface="Oswald"/>
                <a:sym typeface="Oswald"/>
              </a:rPr>
            </a:br>
            <a:endParaRPr>
              <a:solidFill>
                <a:schemeClr val="lt1"/>
              </a:solidFill>
              <a:latin typeface="Oswald"/>
              <a:ea typeface="Oswald"/>
              <a:cs typeface="Oswald"/>
              <a:sym typeface="Oswald"/>
            </a:endParaRPr>
          </a:p>
        </p:txBody>
      </p:sp>
      <p:sp>
        <p:nvSpPr>
          <p:cNvPr id="305" name="Google Shape;305;p3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11" name="Google Shape;311;p31"/>
          <p:cNvSpPr txBox="1"/>
          <p:nvPr>
            <p:ph idx="1" type="body"/>
          </p:nvPr>
        </p:nvSpPr>
        <p:spPr>
          <a:xfrm>
            <a:off x="235500" y="1016383"/>
            <a:ext cx="8520600" cy="4555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ru" sz="8400">
                <a:solidFill>
                  <a:schemeClr val="lt1"/>
                </a:solidFill>
                <a:latin typeface="Oswald"/>
                <a:ea typeface="Oswald"/>
                <a:cs typeface="Oswald"/>
                <a:sym typeface="Oswald"/>
              </a:rPr>
              <a:t>Gracias</a:t>
            </a:r>
            <a:endParaRPr sz="8400">
              <a:solidFill>
                <a:schemeClr val="lt1"/>
              </a:solidFill>
              <a:latin typeface="Oswald"/>
              <a:ea typeface="Oswald"/>
              <a:cs typeface="Oswald"/>
              <a:sym typeface="Oswald"/>
            </a:endParaRPr>
          </a:p>
        </p:txBody>
      </p:sp>
      <p:sp>
        <p:nvSpPr>
          <p:cNvPr id="312" name="Google Shape;312;p3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313" name="Google Shape;313;p31"/>
          <p:cNvPicPr preferRelativeResize="0"/>
          <p:nvPr/>
        </p:nvPicPr>
        <p:blipFill>
          <a:blip r:embed="rId3">
            <a:alphaModFix/>
          </a:blip>
          <a:stretch>
            <a:fillRect/>
          </a:stretch>
        </p:blipFill>
        <p:spPr>
          <a:xfrm>
            <a:off x="3992875" y="4070050"/>
            <a:ext cx="1225800" cy="1225800"/>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79275" y="430767"/>
            <a:ext cx="8520600" cy="76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3500">
                <a:solidFill>
                  <a:srgbClr val="CFE2F3"/>
                </a:solidFill>
                <a:latin typeface="Oswald"/>
                <a:ea typeface="Oswald"/>
                <a:cs typeface="Oswald"/>
                <a:sym typeface="Oswald"/>
              </a:rPr>
              <a:t>1.1 </a:t>
            </a:r>
            <a:r>
              <a:rPr lang="ru" sz="3500">
                <a:solidFill>
                  <a:srgbClr val="CFE2F3"/>
                </a:solidFill>
                <a:latin typeface="Oswald"/>
                <a:ea typeface="Oswald"/>
                <a:cs typeface="Oswald"/>
                <a:sym typeface="Oswald"/>
              </a:rPr>
              <a:t>Características</a:t>
            </a:r>
            <a:r>
              <a:rPr lang="ru" sz="3500">
                <a:solidFill>
                  <a:srgbClr val="CFE2F3"/>
                </a:solidFill>
                <a:latin typeface="Oswald"/>
                <a:ea typeface="Oswald"/>
                <a:cs typeface="Oswald"/>
                <a:sym typeface="Oswald"/>
              </a:rPr>
              <a:t> de los GRBs</a:t>
            </a:r>
            <a:endParaRPr sz="3500">
              <a:solidFill>
                <a:srgbClr val="CFE2F3"/>
              </a:solidFill>
              <a:latin typeface="Oswald"/>
              <a:ea typeface="Oswald"/>
              <a:cs typeface="Oswald"/>
              <a:sym typeface="Oswald"/>
            </a:endParaRPr>
          </a:p>
        </p:txBody>
      </p:sp>
      <p:sp>
        <p:nvSpPr>
          <p:cNvPr id="64" name="Google Shape;64;p14"/>
          <p:cNvSpPr txBox="1"/>
          <p:nvPr>
            <p:ph idx="1" type="body"/>
          </p:nvPr>
        </p:nvSpPr>
        <p:spPr>
          <a:xfrm>
            <a:off x="227900" y="1194283"/>
            <a:ext cx="4473000" cy="5711700"/>
          </a:xfrm>
          <a:prstGeom prst="rect">
            <a:avLst/>
          </a:prstGeom>
        </p:spPr>
        <p:txBody>
          <a:bodyPr anchorCtr="0" anchor="t" bIns="91425" lIns="91425" spcFirstLastPara="1" rIns="91425" wrap="square" tIns="91425">
            <a:normAutofit/>
          </a:bodyPr>
          <a:lstStyle/>
          <a:p>
            <a:pPr indent="-372891" lvl="0" marL="457200" rtl="0" algn="l">
              <a:lnSpc>
                <a:spcPct val="105000"/>
              </a:lnSpc>
              <a:spcBef>
                <a:spcPts val="0"/>
              </a:spcBef>
              <a:spcAft>
                <a:spcPts val="0"/>
              </a:spcAft>
              <a:buClr>
                <a:schemeClr val="lt1"/>
              </a:buClr>
              <a:buSzPts val="2272"/>
              <a:buFont typeface="Oswald"/>
              <a:buChar char="➔"/>
            </a:pPr>
            <a:r>
              <a:rPr lang="ru" sz="2272">
                <a:solidFill>
                  <a:schemeClr val="lt1"/>
                </a:solidFill>
                <a:latin typeface="Oswald"/>
                <a:ea typeface="Oswald"/>
                <a:cs typeface="Oswald"/>
                <a:sym typeface="Oswald"/>
              </a:rPr>
              <a:t>Emisión temprana “prompt” de 10-1000 keV</a:t>
            </a:r>
            <a:endParaRPr sz="2272">
              <a:solidFill>
                <a:schemeClr val="lt1"/>
              </a:solidFill>
              <a:latin typeface="Oswald"/>
              <a:ea typeface="Oswald"/>
              <a:cs typeface="Oswald"/>
              <a:sym typeface="Oswald"/>
            </a:endParaRPr>
          </a:p>
          <a:p>
            <a:pPr indent="-372891" lvl="0" marL="457200" rtl="0" algn="l">
              <a:lnSpc>
                <a:spcPct val="105000"/>
              </a:lnSpc>
              <a:spcBef>
                <a:spcPts val="0"/>
              </a:spcBef>
              <a:spcAft>
                <a:spcPts val="0"/>
              </a:spcAft>
              <a:buClr>
                <a:schemeClr val="lt1"/>
              </a:buClr>
              <a:buSzPts val="2272"/>
              <a:buFont typeface="Oswald"/>
              <a:buChar char="➔"/>
            </a:pPr>
            <a:r>
              <a:rPr lang="ru" sz="2272">
                <a:solidFill>
                  <a:schemeClr val="lt1"/>
                </a:solidFill>
                <a:latin typeface="Oswald"/>
                <a:ea typeface="Oswald"/>
                <a:cs typeface="Oswald"/>
                <a:sym typeface="Oswald"/>
              </a:rPr>
              <a:t>D</a:t>
            </a:r>
            <a:r>
              <a:rPr lang="ru" sz="2272">
                <a:solidFill>
                  <a:schemeClr val="lt1"/>
                </a:solidFill>
                <a:latin typeface="Oswald"/>
                <a:ea typeface="Oswald"/>
                <a:cs typeface="Oswald"/>
                <a:sym typeface="Oswald"/>
              </a:rPr>
              <a:t>uración desde ms - ks</a:t>
            </a:r>
            <a:endParaRPr sz="2272">
              <a:solidFill>
                <a:schemeClr val="lt1"/>
              </a:solidFill>
              <a:latin typeface="Oswald"/>
              <a:ea typeface="Oswald"/>
              <a:cs typeface="Oswald"/>
              <a:sym typeface="Oswald"/>
            </a:endParaRPr>
          </a:p>
          <a:p>
            <a:pPr indent="-372891" lvl="0" marL="457200" rtl="0" algn="l">
              <a:lnSpc>
                <a:spcPct val="105000"/>
              </a:lnSpc>
              <a:spcBef>
                <a:spcPts val="0"/>
              </a:spcBef>
              <a:spcAft>
                <a:spcPts val="0"/>
              </a:spcAft>
              <a:buClr>
                <a:schemeClr val="lt1"/>
              </a:buClr>
              <a:buSzPts val="2272"/>
              <a:buFont typeface="Oswald"/>
              <a:buChar char="➔"/>
            </a:pPr>
            <a:r>
              <a:rPr lang="ru" sz="2272">
                <a:solidFill>
                  <a:schemeClr val="lt1"/>
                </a:solidFill>
                <a:latin typeface="Oswald"/>
                <a:ea typeface="Oswald"/>
                <a:cs typeface="Oswald"/>
                <a:sym typeface="Oswald"/>
              </a:rPr>
              <a:t>Sincrotrón</a:t>
            </a:r>
            <a:endParaRPr sz="2272">
              <a:solidFill>
                <a:schemeClr val="lt1"/>
              </a:solidFill>
              <a:latin typeface="Oswald"/>
              <a:ea typeface="Oswald"/>
              <a:cs typeface="Oswald"/>
              <a:sym typeface="Oswald"/>
            </a:endParaRPr>
          </a:p>
          <a:p>
            <a:pPr indent="-372891" lvl="0" marL="457200" rtl="0" algn="l">
              <a:lnSpc>
                <a:spcPct val="105000"/>
              </a:lnSpc>
              <a:spcBef>
                <a:spcPts val="0"/>
              </a:spcBef>
              <a:spcAft>
                <a:spcPts val="0"/>
              </a:spcAft>
              <a:buClr>
                <a:schemeClr val="lt1"/>
              </a:buClr>
              <a:buSzPts val="2272"/>
              <a:buFont typeface="Oswald"/>
              <a:buChar char="➔"/>
            </a:pPr>
            <a:r>
              <a:rPr lang="ru" sz="2272">
                <a:solidFill>
                  <a:schemeClr val="lt1"/>
                </a:solidFill>
                <a:latin typeface="Oswald"/>
                <a:ea typeface="Oswald"/>
                <a:cs typeface="Oswald"/>
                <a:sym typeface="Oswald"/>
              </a:rPr>
              <a:t>Emisión tardía “afterglow” en óptico, radio, X, rayos gamma (días - año)</a:t>
            </a:r>
            <a:endParaRPr sz="2272">
              <a:solidFill>
                <a:schemeClr val="lt1"/>
              </a:solidFill>
              <a:latin typeface="Oswald"/>
              <a:ea typeface="Oswald"/>
              <a:cs typeface="Oswald"/>
              <a:sym typeface="Oswald"/>
            </a:endParaRPr>
          </a:p>
          <a:p>
            <a:pPr indent="-372891" lvl="0" marL="457200" rtl="0" algn="l">
              <a:lnSpc>
                <a:spcPct val="105000"/>
              </a:lnSpc>
              <a:spcBef>
                <a:spcPts val="0"/>
              </a:spcBef>
              <a:spcAft>
                <a:spcPts val="0"/>
              </a:spcAft>
              <a:buClr>
                <a:schemeClr val="lt1"/>
              </a:buClr>
              <a:buSzPts val="2272"/>
              <a:buFont typeface="Oswald"/>
              <a:buChar char="➔"/>
            </a:pPr>
            <a:r>
              <a:rPr lang="ru" sz="2272">
                <a:solidFill>
                  <a:schemeClr val="lt1"/>
                </a:solidFill>
                <a:latin typeface="Oswald"/>
                <a:ea typeface="Oswald"/>
                <a:cs typeface="Oswald"/>
                <a:sym typeface="Oswald"/>
              </a:rPr>
              <a:t>Emisión tardía: sincrotrón (típicamente) y SSC (muy pocos casos)</a:t>
            </a:r>
            <a:endParaRPr sz="2272">
              <a:solidFill>
                <a:schemeClr val="lt1"/>
              </a:solidFill>
              <a:latin typeface="Oswald"/>
              <a:ea typeface="Oswald"/>
              <a:cs typeface="Oswald"/>
              <a:sym typeface="Oswald"/>
            </a:endParaRPr>
          </a:p>
          <a:p>
            <a:pPr indent="0" lvl="0" marL="0" rtl="0" algn="l">
              <a:lnSpc>
                <a:spcPct val="105000"/>
              </a:lnSpc>
              <a:spcBef>
                <a:spcPts val="1200"/>
              </a:spcBef>
              <a:spcAft>
                <a:spcPts val="0"/>
              </a:spcAft>
              <a:buNone/>
            </a:pPr>
            <a:r>
              <a:t/>
            </a:r>
            <a:endParaRPr sz="1872">
              <a:solidFill>
                <a:schemeClr val="lt1"/>
              </a:solidFill>
              <a:latin typeface="Oswald"/>
              <a:ea typeface="Oswald"/>
              <a:cs typeface="Oswald"/>
              <a:sym typeface="Oswald"/>
            </a:endParaRPr>
          </a:p>
          <a:p>
            <a:pPr indent="0" lvl="0" marL="914400" rtl="0" algn="l">
              <a:lnSpc>
                <a:spcPct val="105000"/>
              </a:lnSpc>
              <a:spcBef>
                <a:spcPts val="1200"/>
              </a:spcBef>
              <a:spcAft>
                <a:spcPts val="1200"/>
              </a:spcAft>
              <a:buSzPts val="523"/>
              <a:buNone/>
            </a:pPr>
            <a:r>
              <a:t/>
            </a:r>
            <a:endParaRPr sz="155">
              <a:solidFill>
                <a:schemeClr val="lt1"/>
              </a:solidFill>
              <a:latin typeface="Times New Roman"/>
              <a:ea typeface="Times New Roman"/>
              <a:cs typeface="Times New Roman"/>
              <a:sym typeface="Times New Roman"/>
            </a:endParaRPr>
          </a:p>
        </p:txBody>
      </p:sp>
      <p:sp>
        <p:nvSpPr>
          <p:cNvPr id="65" name="Google Shape;65;p14"/>
          <p:cNvSpPr txBox="1"/>
          <p:nvPr/>
        </p:nvSpPr>
        <p:spPr>
          <a:xfrm>
            <a:off x="5003500" y="4541842"/>
            <a:ext cx="37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solidFill>
                  <a:schemeClr val="lt1"/>
                </a:solidFill>
                <a:latin typeface="Oswald"/>
                <a:ea typeface="Oswald"/>
                <a:cs typeface="Oswald"/>
                <a:sym typeface="Oswald"/>
              </a:rPr>
              <a:t>Fig 1: </a:t>
            </a:r>
            <a:r>
              <a:rPr lang="ru">
                <a:solidFill>
                  <a:schemeClr val="lt1"/>
                </a:solidFill>
                <a:latin typeface="Oswald"/>
                <a:ea typeface="Oswald"/>
                <a:cs typeface="Oswald"/>
                <a:sym typeface="Oswald"/>
              </a:rPr>
              <a:t>Dureza vs T</a:t>
            </a:r>
            <a:r>
              <a:rPr baseline="-25000" lang="ru">
                <a:solidFill>
                  <a:schemeClr val="lt1"/>
                </a:solidFill>
                <a:latin typeface="Oswald"/>
                <a:ea typeface="Oswald"/>
                <a:cs typeface="Oswald"/>
                <a:sym typeface="Oswald"/>
              </a:rPr>
              <a:t>90 </a:t>
            </a:r>
            <a:r>
              <a:rPr lang="ru">
                <a:solidFill>
                  <a:schemeClr val="lt1"/>
                </a:solidFill>
                <a:latin typeface="Oswald"/>
                <a:ea typeface="Oswald"/>
                <a:cs typeface="Oswald"/>
                <a:sym typeface="Oswald"/>
              </a:rPr>
              <a:t>(</a:t>
            </a:r>
            <a:r>
              <a:rPr lang="ru" u="sng">
                <a:solidFill>
                  <a:schemeClr val="hlink"/>
                </a:solidFill>
                <a:latin typeface="Oswald"/>
                <a:ea typeface="Oswald"/>
                <a:cs typeface="Oswald"/>
                <a:sym typeface="Oswald"/>
                <a:hlinkClick r:id="rId3"/>
              </a:rPr>
              <a:t>Qin et al, 2000, ASJ, 759</a:t>
            </a:r>
            <a:r>
              <a:rPr lang="ru">
                <a:solidFill>
                  <a:schemeClr val="lt1"/>
                </a:solidFill>
                <a:latin typeface="Oswald"/>
                <a:ea typeface="Oswald"/>
                <a:cs typeface="Oswald"/>
                <a:sym typeface="Oswald"/>
              </a:rPr>
              <a:t>). </a:t>
            </a:r>
            <a:endParaRPr>
              <a:solidFill>
                <a:schemeClr val="lt1"/>
              </a:solidFill>
              <a:latin typeface="Oswald"/>
              <a:ea typeface="Oswald"/>
              <a:cs typeface="Oswald"/>
              <a:sym typeface="Oswald"/>
            </a:endParaRPr>
          </a:p>
        </p:txBody>
      </p:sp>
      <p:sp>
        <p:nvSpPr>
          <p:cNvPr id="66" name="Google Shape;66;p1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
        <p:nvSpPr>
          <p:cNvPr id="67" name="Google Shape;67;p14"/>
          <p:cNvSpPr txBox="1"/>
          <p:nvPr/>
        </p:nvSpPr>
        <p:spPr>
          <a:xfrm>
            <a:off x="65900" y="1127000"/>
            <a:ext cx="4635000" cy="5358300"/>
          </a:xfrm>
          <a:prstGeom prst="rect">
            <a:avLst/>
          </a:prstGeom>
          <a:noFill/>
          <a:ln>
            <a:noFill/>
          </a:ln>
        </p:spPr>
        <p:txBody>
          <a:bodyPr anchorCtr="0" anchor="t" bIns="91425" lIns="91425" spcFirstLastPara="1" rIns="91425" wrap="square" tIns="91425">
            <a:spAutoFit/>
          </a:bodyPr>
          <a:lstStyle/>
          <a:p>
            <a:pPr indent="-371475" lvl="0" marL="457200" rtl="0" algn="l">
              <a:lnSpc>
                <a:spcPct val="200000"/>
              </a:lnSpc>
              <a:spcBef>
                <a:spcPts val="0"/>
              </a:spcBef>
              <a:spcAft>
                <a:spcPts val="0"/>
              </a:spcAft>
              <a:buClr>
                <a:schemeClr val="lt1"/>
              </a:buClr>
              <a:buSzPts val="2250"/>
              <a:buFont typeface="Oswald"/>
              <a:buChar char="➔"/>
            </a:pPr>
            <a:r>
              <a:rPr lang="ru" sz="2250">
                <a:solidFill>
                  <a:schemeClr val="lt1"/>
                </a:solidFill>
                <a:latin typeface="Oswald"/>
                <a:ea typeface="Oswald"/>
                <a:cs typeface="Oswald"/>
                <a:sym typeface="Oswald"/>
              </a:rPr>
              <a:t>A distancias desde z=0.01 - 8.2</a:t>
            </a:r>
            <a:endParaRPr sz="2250">
              <a:solidFill>
                <a:schemeClr val="lt1"/>
              </a:solidFill>
              <a:latin typeface="Oswald"/>
              <a:ea typeface="Oswald"/>
              <a:cs typeface="Oswald"/>
              <a:sym typeface="Oswald"/>
            </a:endParaRPr>
          </a:p>
          <a:p>
            <a:pPr indent="-371475" lvl="0" marL="457200" rtl="0" algn="l">
              <a:lnSpc>
                <a:spcPct val="200000"/>
              </a:lnSpc>
              <a:spcBef>
                <a:spcPts val="0"/>
              </a:spcBef>
              <a:spcAft>
                <a:spcPts val="0"/>
              </a:spcAft>
              <a:buClr>
                <a:schemeClr val="lt1"/>
              </a:buClr>
              <a:buSzPts val="2250"/>
              <a:buFont typeface="Oswald"/>
              <a:buChar char="➔"/>
            </a:pPr>
            <a:r>
              <a:rPr lang="ru" sz="2250">
                <a:solidFill>
                  <a:schemeClr val="lt1"/>
                </a:solidFill>
                <a:latin typeface="Oswald"/>
                <a:ea typeface="Oswald"/>
                <a:cs typeface="Oswald"/>
                <a:sym typeface="Oswald"/>
              </a:rPr>
              <a:t>Distribución isotrópica en el cielo	</a:t>
            </a:r>
            <a:endParaRPr sz="2250">
              <a:solidFill>
                <a:schemeClr val="lt1"/>
              </a:solidFill>
              <a:latin typeface="Oswald"/>
              <a:ea typeface="Oswald"/>
              <a:cs typeface="Oswald"/>
              <a:sym typeface="Oswald"/>
            </a:endParaRPr>
          </a:p>
          <a:p>
            <a:pPr indent="-371475" lvl="0" marL="457200" rtl="0" algn="l">
              <a:lnSpc>
                <a:spcPct val="200000"/>
              </a:lnSpc>
              <a:spcBef>
                <a:spcPts val="0"/>
              </a:spcBef>
              <a:spcAft>
                <a:spcPts val="0"/>
              </a:spcAft>
              <a:buClr>
                <a:schemeClr val="lt1"/>
              </a:buClr>
              <a:buSzPts val="2250"/>
              <a:buFont typeface="Oswald"/>
              <a:buChar char="➔"/>
            </a:pPr>
            <a:r>
              <a:rPr lang="ru" sz="2250">
                <a:solidFill>
                  <a:schemeClr val="lt1"/>
                </a:solidFill>
                <a:latin typeface="Oswald"/>
                <a:ea typeface="Oswald"/>
                <a:cs typeface="Oswald"/>
                <a:sym typeface="Oswald"/>
              </a:rPr>
              <a:t>Clasificación bimodal por duración y dureza del espectro: cortos y largos</a:t>
            </a:r>
            <a:endParaRPr sz="2250">
              <a:solidFill>
                <a:schemeClr val="lt1"/>
              </a:solidFill>
              <a:latin typeface="Oswald"/>
              <a:ea typeface="Oswald"/>
              <a:cs typeface="Oswald"/>
              <a:sym typeface="Oswald"/>
            </a:endParaRPr>
          </a:p>
          <a:p>
            <a:pPr indent="-371475" lvl="0" marL="457200" rtl="0" algn="l">
              <a:lnSpc>
                <a:spcPct val="200000"/>
              </a:lnSpc>
              <a:spcBef>
                <a:spcPts val="0"/>
              </a:spcBef>
              <a:spcAft>
                <a:spcPts val="0"/>
              </a:spcAft>
              <a:buClr>
                <a:schemeClr val="lt1"/>
              </a:buClr>
              <a:buSzPts val="2250"/>
              <a:buFont typeface="Oswald"/>
              <a:buChar char="➔"/>
            </a:pPr>
            <a:r>
              <a:rPr lang="ru" sz="2250">
                <a:solidFill>
                  <a:schemeClr val="lt1"/>
                </a:solidFill>
                <a:latin typeface="Oswald"/>
                <a:ea typeface="Oswald"/>
                <a:cs typeface="Oswald"/>
                <a:sym typeface="Oswald"/>
              </a:rPr>
              <a:t>Explicados a través del modelo de “fireball”</a:t>
            </a:r>
            <a:endParaRPr sz="2250">
              <a:solidFill>
                <a:schemeClr val="lt1"/>
              </a:solidFill>
              <a:latin typeface="Oswald"/>
              <a:ea typeface="Oswald"/>
              <a:cs typeface="Oswald"/>
              <a:sym typeface="Oswald"/>
            </a:endParaRPr>
          </a:p>
          <a:p>
            <a:pPr indent="0" lvl="0" marL="457200" rtl="0" algn="l">
              <a:lnSpc>
                <a:spcPct val="105000"/>
              </a:lnSpc>
              <a:spcBef>
                <a:spcPts val="1200"/>
              </a:spcBef>
              <a:spcAft>
                <a:spcPts val="0"/>
              </a:spcAft>
              <a:buNone/>
            </a:pPr>
            <a:r>
              <a:t/>
            </a:r>
            <a:endParaRPr sz="2250">
              <a:solidFill>
                <a:schemeClr val="lt1"/>
              </a:solidFill>
              <a:latin typeface="Oswald"/>
              <a:ea typeface="Oswald"/>
              <a:cs typeface="Oswald"/>
              <a:sym typeface="Oswald"/>
            </a:endParaRPr>
          </a:p>
          <a:p>
            <a:pPr indent="0" lvl="0" marL="914400" rtl="0" algn="l">
              <a:lnSpc>
                <a:spcPct val="105000"/>
              </a:lnSpc>
              <a:spcBef>
                <a:spcPts val="1200"/>
              </a:spcBef>
              <a:spcAft>
                <a:spcPts val="1200"/>
              </a:spcAft>
              <a:buNone/>
            </a:pPr>
            <a:r>
              <a:t/>
            </a:r>
            <a:endParaRPr sz="2250">
              <a:solidFill>
                <a:schemeClr val="lt1"/>
              </a:solidFill>
              <a:latin typeface="Oswald"/>
              <a:ea typeface="Oswald"/>
              <a:cs typeface="Oswald"/>
              <a:sym typeface="Oswald"/>
            </a:endParaRPr>
          </a:p>
        </p:txBody>
      </p:sp>
      <p:pic>
        <p:nvPicPr>
          <p:cNvPr id="68" name="Google Shape;68;p14"/>
          <p:cNvPicPr preferRelativeResize="0"/>
          <p:nvPr/>
        </p:nvPicPr>
        <p:blipFill rotWithShape="1">
          <a:blip r:embed="rId4">
            <a:alphaModFix/>
          </a:blip>
          <a:srcRect b="0" l="0" r="0" t="7952"/>
          <a:stretch/>
        </p:blipFill>
        <p:spPr>
          <a:xfrm>
            <a:off x="4812675" y="1255374"/>
            <a:ext cx="4057301" cy="3085401"/>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a:solidFill>
                  <a:schemeClr val="lt1"/>
                </a:solidFill>
                <a:latin typeface="Oswald"/>
                <a:ea typeface="Oswald"/>
                <a:cs typeface="Oswald"/>
                <a:sym typeface="Oswald"/>
              </a:rPr>
              <a:t>Emisión de un GRB según el modelo de Fireball</a:t>
            </a:r>
            <a:endParaRPr>
              <a:solidFill>
                <a:schemeClr val="lt1"/>
              </a:solidFill>
              <a:latin typeface="Oswald"/>
              <a:ea typeface="Oswald"/>
              <a:cs typeface="Oswald"/>
              <a:sym typeface="Oswald"/>
            </a:endParaRPr>
          </a:p>
        </p:txBody>
      </p:sp>
      <p:sp>
        <p:nvSpPr>
          <p:cNvPr id="74" name="Google Shape;74;p1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pic>
        <p:nvPicPr>
          <p:cNvPr id="75" name="Google Shape;75;p15"/>
          <p:cNvPicPr preferRelativeResize="0"/>
          <p:nvPr/>
        </p:nvPicPr>
        <p:blipFill>
          <a:blip r:embed="rId3">
            <a:alphaModFix/>
          </a:blip>
          <a:stretch>
            <a:fillRect/>
          </a:stretch>
        </p:blipFill>
        <p:spPr>
          <a:xfrm>
            <a:off x="1204975" y="1326854"/>
            <a:ext cx="7267471" cy="5196334"/>
          </a:xfrm>
          <a:prstGeom prst="rect">
            <a:avLst/>
          </a:prstGeom>
          <a:noFill/>
          <a:ln>
            <a:noFill/>
          </a:ln>
        </p:spPr>
      </p:pic>
      <p:sp>
        <p:nvSpPr>
          <p:cNvPr id="76" name="Google Shape;76;p15"/>
          <p:cNvSpPr txBox="1"/>
          <p:nvPr/>
        </p:nvSpPr>
        <p:spPr>
          <a:xfrm>
            <a:off x="5171525" y="3724913"/>
            <a:ext cx="122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t>Sincrotrón</a:t>
            </a:r>
            <a:endParaRPr b="1"/>
          </a:p>
        </p:txBody>
      </p:sp>
      <p:sp>
        <p:nvSpPr>
          <p:cNvPr id="77" name="Google Shape;77;p15"/>
          <p:cNvSpPr txBox="1"/>
          <p:nvPr/>
        </p:nvSpPr>
        <p:spPr>
          <a:xfrm>
            <a:off x="7212050" y="3509525"/>
            <a:ext cx="1385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t>Sinchrotrón</a:t>
            </a:r>
            <a:r>
              <a:rPr b="1" lang="ru"/>
              <a:t>  y SSC</a:t>
            </a:r>
            <a:endParaRPr b="1"/>
          </a:p>
        </p:txBody>
      </p:sp>
      <p:sp>
        <p:nvSpPr>
          <p:cNvPr id="78" name="Google Shape;78;p15"/>
          <p:cNvSpPr txBox="1"/>
          <p:nvPr/>
        </p:nvSpPr>
        <p:spPr>
          <a:xfrm>
            <a:off x="3381025" y="3147250"/>
            <a:ext cx="6216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700">
                <a:solidFill>
                  <a:schemeClr val="lt1"/>
                </a:solidFill>
              </a:rPr>
              <a:t>Capa más rápida</a:t>
            </a:r>
            <a:endParaRPr sz="700">
              <a:solidFill>
                <a:schemeClr val="lt1"/>
              </a:solidFill>
            </a:endParaRPr>
          </a:p>
        </p:txBody>
      </p:sp>
      <p:sp>
        <p:nvSpPr>
          <p:cNvPr id="79" name="Google Shape;79;p15"/>
          <p:cNvSpPr txBox="1"/>
          <p:nvPr/>
        </p:nvSpPr>
        <p:spPr>
          <a:xfrm>
            <a:off x="4002625" y="2968575"/>
            <a:ext cx="6216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700">
                <a:solidFill>
                  <a:schemeClr val="lt1"/>
                </a:solidFill>
              </a:rPr>
              <a:t>Capa más lenta</a:t>
            </a:r>
            <a:endParaRPr sz="700">
              <a:solidFill>
                <a:schemeClr val="lt1"/>
              </a:solidFill>
            </a:endParaRPr>
          </a:p>
        </p:txBody>
      </p:sp>
      <p:sp>
        <p:nvSpPr>
          <p:cNvPr id="80" name="Google Shape;80;p15"/>
          <p:cNvSpPr txBox="1"/>
          <p:nvPr/>
        </p:nvSpPr>
        <p:spPr>
          <a:xfrm>
            <a:off x="4773675" y="2467000"/>
            <a:ext cx="735600" cy="8004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800">
              <a:solidFill>
                <a:schemeClr val="lt1"/>
              </a:solidFill>
            </a:endParaRPr>
          </a:p>
          <a:p>
            <a:pPr indent="0" lvl="0" marL="0" rtl="0" algn="ctr">
              <a:spcBef>
                <a:spcPts val="0"/>
              </a:spcBef>
              <a:spcAft>
                <a:spcPts val="0"/>
              </a:spcAft>
              <a:buNone/>
            </a:pPr>
            <a:r>
              <a:rPr lang="ru" sz="800">
                <a:solidFill>
                  <a:schemeClr val="lt1"/>
                </a:solidFill>
              </a:rPr>
              <a:t>Onda de Choque Interna</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81" name="Google Shape;81;p15"/>
          <p:cNvSpPr txBox="1"/>
          <p:nvPr/>
        </p:nvSpPr>
        <p:spPr>
          <a:xfrm>
            <a:off x="5408175" y="2370225"/>
            <a:ext cx="862800" cy="5232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1100">
                <a:solidFill>
                  <a:srgbClr val="FFFF00"/>
                </a:solidFill>
              </a:rPr>
              <a:t>Emisión Temprana</a:t>
            </a:r>
            <a:endParaRPr b="1" sz="1100">
              <a:solidFill>
                <a:srgbClr val="FFFF00"/>
              </a:solidFill>
            </a:endParaRPr>
          </a:p>
        </p:txBody>
      </p:sp>
      <p:sp>
        <p:nvSpPr>
          <p:cNvPr id="82" name="Google Shape;82;p15"/>
          <p:cNvSpPr txBox="1"/>
          <p:nvPr/>
        </p:nvSpPr>
        <p:spPr>
          <a:xfrm>
            <a:off x="5736000" y="5254125"/>
            <a:ext cx="972900" cy="2925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700">
                <a:solidFill>
                  <a:schemeClr val="lt1"/>
                </a:solidFill>
              </a:rPr>
              <a:t>Emisión sincrotrón</a:t>
            </a:r>
            <a:endParaRPr sz="700">
              <a:solidFill>
                <a:schemeClr val="lt1"/>
              </a:solidFill>
            </a:endParaRPr>
          </a:p>
        </p:txBody>
      </p:sp>
      <p:sp>
        <p:nvSpPr>
          <p:cNvPr id="83" name="Google Shape;83;p15"/>
          <p:cNvSpPr txBox="1"/>
          <p:nvPr/>
        </p:nvSpPr>
        <p:spPr>
          <a:xfrm>
            <a:off x="1279700" y="3316175"/>
            <a:ext cx="70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4" name="Google Shape;84;p15"/>
          <p:cNvSpPr txBox="1"/>
          <p:nvPr/>
        </p:nvSpPr>
        <p:spPr>
          <a:xfrm>
            <a:off x="1077675" y="3282750"/>
            <a:ext cx="972900" cy="2925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700">
                <a:solidFill>
                  <a:schemeClr val="lt1"/>
                </a:solidFill>
              </a:rPr>
              <a:t>Agujero Negro</a:t>
            </a:r>
            <a:endParaRPr sz="700">
              <a:solidFill>
                <a:schemeClr val="lt1"/>
              </a:solidFill>
            </a:endParaRPr>
          </a:p>
        </p:txBody>
      </p:sp>
      <p:sp>
        <p:nvSpPr>
          <p:cNvPr id="85" name="Google Shape;85;p15"/>
          <p:cNvSpPr txBox="1"/>
          <p:nvPr/>
        </p:nvSpPr>
        <p:spPr>
          <a:xfrm>
            <a:off x="2540150" y="3370025"/>
            <a:ext cx="408300" cy="2925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700">
                <a:solidFill>
                  <a:schemeClr val="lt1"/>
                </a:solidFill>
              </a:rPr>
              <a:t>Disco</a:t>
            </a:r>
            <a:endParaRPr sz="700">
              <a:solidFill>
                <a:schemeClr val="lt1"/>
              </a:solidFill>
            </a:endParaRPr>
          </a:p>
        </p:txBody>
      </p:sp>
      <p:sp>
        <p:nvSpPr>
          <p:cNvPr id="86" name="Google Shape;86;p15"/>
          <p:cNvSpPr txBox="1"/>
          <p:nvPr/>
        </p:nvSpPr>
        <p:spPr>
          <a:xfrm>
            <a:off x="1144550" y="1934350"/>
            <a:ext cx="972900" cy="2925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700">
                <a:solidFill>
                  <a:schemeClr val="lt1"/>
                </a:solidFill>
              </a:rPr>
              <a:t>Objetos Compactos</a:t>
            </a:r>
            <a:endParaRPr sz="700">
              <a:solidFill>
                <a:schemeClr val="lt1"/>
              </a:solidFill>
            </a:endParaRPr>
          </a:p>
        </p:txBody>
      </p:sp>
      <p:sp>
        <p:nvSpPr>
          <p:cNvPr id="87" name="Google Shape;87;p15"/>
          <p:cNvSpPr txBox="1"/>
          <p:nvPr/>
        </p:nvSpPr>
        <p:spPr>
          <a:xfrm>
            <a:off x="960550" y="5501125"/>
            <a:ext cx="9729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700">
                <a:solidFill>
                  <a:schemeClr val="lt1"/>
                </a:solidFill>
              </a:rPr>
              <a:t>Estrella Supermasiva</a:t>
            </a:r>
            <a:endParaRPr sz="700">
              <a:solidFill>
                <a:schemeClr val="lt1"/>
              </a:solidFill>
            </a:endParaRPr>
          </a:p>
        </p:txBody>
      </p:sp>
      <p:sp>
        <p:nvSpPr>
          <p:cNvPr id="88" name="Google Shape;88;p15"/>
          <p:cNvSpPr txBox="1"/>
          <p:nvPr/>
        </p:nvSpPr>
        <p:spPr>
          <a:xfrm>
            <a:off x="3381025" y="4603950"/>
            <a:ext cx="862800" cy="2925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700">
                <a:solidFill>
                  <a:schemeClr val="lt1"/>
                </a:solidFill>
              </a:rPr>
              <a:t>Pre estallido</a:t>
            </a:r>
            <a:endParaRPr sz="700">
              <a:solidFill>
                <a:schemeClr val="lt1"/>
              </a:solidFill>
            </a:endParaRPr>
          </a:p>
        </p:txBody>
      </p:sp>
      <p:sp>
        <p:nvSpPr>
          <p:cNvPr id="89" name="Google Shape;89;p15"/>
          <p:cNvSpPr txBox="1"/>
          <p:nvPr/>
        </p:nvSpPr>
        <p:spPr>
          <a:xfrm>
            <a:off x="7467950" y="5554975"/>
            <a:ext cx="972900" cy="5850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1300">
                <a:solidFill>
                  <a:schemeClr val="accent6"/>
                </a:solidFill>
              </a:rPr>
              <a:t>Emisión tardía</a:t>
            </a:r>
            <a:endParaRPr b="1" sz="1300">
              <a:solidFill>
                <a:schemeClr val="accent6"/>
              </a:solidFill>
            </a:endParaRPr>
          </a:p>
        </p:txBody>
      </p:sp>
      <p:sp>
        <p:nvSpPr>
          <p:cNvPr id="90" name="Google Shape;90;p15"/>
          <p:cNvSpPr txBox="1"/>
          <p:nvPr/>
        </p:nvSpPr>
        <p:spPr>
          <a:xfrm>
            <a:off x="6448550" y="2181050"/>
            <a:ext cx="143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5"/>
          <p:cNvSpPr txBox="1"/>
          <p:nvPr/>
        </p:nvSpPr>
        <p:spPr>
          <a:xfrm>
            <a:off x="6543150" y="2233100"/>
            <a:ext cx="13446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700">
              <a:solidFill>
                <a:schemeClr val="lt1"/>
              </a:solidFill>
            </a:endParaRPr>
          </a:p>
          <a:p>
            <a:pPr indent="0" lvl="0" marL="0" rtl="0" algn="l">
              <a:spcBef>
                <a:spcPts val="0"/>
              </a:spcBef>
              <a:spcAft>
                <a:spcPts val="0"/>
              </a:spcAft>
              <a:buNone/>
            </a:pPr>
            <a:r>
              <a:rPr lang="ru" sz="700">
                <a:solidFill>
                  <a:schemeClr val="lt1"/>
                </a:solidFill>
              </a:rPr>
              <a:t>Onda de Choque externa</a:t>
            </a:r>
            <a:endParaRPr sz="700">
              <a:solidFill>
                <a:schemeClr val="lt1"/>
              </a:solidFill>
            </a:endParaRPr>
          </a:p>
        </p:txBody>
      </p:sp>
      <p:sp>
        <p:nvSpPr>
          <p:cNvPr id="92" name="Google Shape;92;p15"/>
          <p:cNvSpPr txBox="1"/>
          <p:nvPr/>
        </p:nvSpPr>
        <p:spPr>
          <a:xfrm>
            <a:off x="1408075" y="3883725"/>
            <a:ext cx="44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 name="Google Shape;93;p15"/>
          <p:cNvSpPr txBox="1"/>
          <p:nvPr/>
        </p:nvSpPr>
        <p:spPr>
          <a:xfrm>
            <a:off x="7806550" y="1786575"/>
            <a:ext cx="972900" cy="7233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700">
                <a:solidFill>
                  <a:schemeClr val="lt1"/>
                </a:solidFill>
              </a:rPr>
              <a:t>Rayos gamma, rayos X, óptico, radio </a:t>
            </a:r>
            <a:endParaRPr b="1" sz="700">
              <a:solidFill>
                <a:schemeClr val="lt1"/>
              </a:solidFill>
            </a:endParaRPr>
          </a:p>
          <a:p>
            <a:pPr indent="0" lvl="0" marL="0" rtl="0" algn="l">
              <a:spcBef>
                <a:spcPts val="0"/>
              </a:spcBef>
              <a:spcAft>
                <a:spcPts val="0"/>
              </a:spcAft>
              <a:buNone/>
            </a:pPr>
            <a:r>
              <a:t/>
            </a:r>
            <a:endParaRPr b="1" sz="700">
              <a:solidFill>
                <a:schemeClr val="lt1"/>
              </a:solidFill>
            </a:endParaRPr>
          </a:p>
          <a:p>
            <a:pPr indent="0" lvl="0" marL="0" rtl="0" algn="l">
              <a:spcBef>
                <a:spcPts val="0"/>
              </a:spcBef>
              <a:spcAft>
                <a:spcPts val="0"/>
              </a:spcAft>
              <a:buNone/>
            </a:pPr>
            <a:r>
              <a:t/>
            </a:r>
            <a:endParaRPr b="1" sz="700">
              <a:solidFill>
                <a:schemeClr val="lt1"/>
              </a:solidFill>
            </a:endParaRPr>
          </a:p>
        </p:txBody>
      </p:sp>
      <p:sp>
        <p:nvSpPr>
          <p:cNvPr id="94" name="Google Shape;94;p15"/>
          <p:cNvSpPr txBox="1"/>
          <p:nvPr/>
        </p:nvSpPr>
        <p:spPr>
          <a:xfrm>
            <a:off x="823900" y="3716375"/>
            <a:ext cx="972900" cy="8619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1100">
                <a:solidFill>
                  <a:schemeClr val="lt1"/>
                </a:solidFill>
              </a:rPr>
              <a:t>Motor </a:t>
            </a:r>
            <a:endParaRPr b="1" sz="1100">
              <a:solidFill>
                <a:schemeClr val="lt1"/>
              </a:solidFill>
            </a:endParaRPr>
          </a:p>
          <a:p>
            <a:pPr indent="0" lvl="0" marL="0" rtl="0" algn="ctr">
              <a:spcBef>
                <a:spcPts val="0"/>
              </a:spcBef>
              <a:spcAft>
                <a:spcPts val="0"/>
              </a:spcAft>
              <a:buNone/>
            </a:pPr>
            <a:r>
              <a:rPr b="1" lang="ru" sz="1100">
                <a:solidFill>
                  <a:schemeClr val="lt1"/>
                </a:solidFill>
              </a:rPr>
              <a:t>central</a:t>
            </a:r>
            <a:endParaRPr b="1" sz="1100">
              <a:solidFill>
                <a:schemeClr val="lt1"/>
              </a:solidFill>
            </a:endParaRPr>
          </a:p>
          <a:p>
            <a:pPr indent="0" lvl="0" marL="0" rtl="0" algn="ctr">
              <a:spcBef>
                <a:spcPts val="0"/>
              </a:spcBef>
              <a:spcAft>
                <a:spcPts val="0"/>
              </a:spcAft>
              <a:buNone/>
            </a:pPr>
            <a:r>
              <a:t/>
            </a:r>
            <a:endParaRPr b="1" sz="1100">
              <a:solidFill>
                <a:schemeClr val="lt1"/>
              </a:solidFill>
            </a:endParaRPr>
          </a:p>
          <a:p>
            <a:pPr indent="0" lvl="0" marL="0" rtl="0" algn="ctr">
              <a:spcBef>
                <a:spcPts val="0"/>
              </a:spcBef>
              <a:spcAft>
                <a:spcPts val="0"/>
              </a:spcAft>
              <a:buNone/>
            </a:pPr>
            <a:r>
              <a:t/>
            </a:r>
            <a:endParaRPr b="1" sz="1100">
              <a:solidFill>
                <a:schemeClr val="lt1"/>
              </a:solidFill>
            </a:endParaRPr>
          </a:p>
        </p:txBody>
      </p:sp>
      <p:sp>
        <p:nvSpPr>
          <p:cNvPr id="95" name="Google Shape;95;p15"/>
          <p:cNvSpPr txBox="1"/>
          <p:nvPr/>
        </p:nvSpPr>
        <p:spPr>
          <a:xfrm>
            <a:off x="1587500" y="1326850"/>
            <a:ext cx="1962300" cy="2925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700">
                <a:solidFill>
                  <a:schemeClr val="dk1"/>
                </a:solidFill>
              </a:rPr>
              <a:t>Emisión sincrotrón</a:t>
            </a:r>
            <a:endParaRPr sz="700">
              <a:solidFill>
                <a:schemeClr val="dk1"/>
              </a:solidFill>
            </a:endParaRPr>
          </a:p>
        </p:txBody>
      </p:sp>
      <p:sp>
        <p:nvSpPr>
          <p:cNvPr id="96" name="Google Shape;96;p15"/>
          <p:cNvSpPr txBox="1"/>
          <p:nvPr/>
        </p:nvSpPr>
        <p:spPr>
          <a:xfrm>
            <a:off x="9955250" y="4403975"/>
            <a:ext cx="38919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2" name="Google Shape;102;p16"/>
          <p:cNvSpPr txBox="1"/>
          <p:nvPr>
            <p:ph idx="1" type="body"/>
          </p:nvPr>
        </p:nvSpPr>
        <p:spPr>
          <a:xfrm>
            <a:off x="500550" y="2304906"/>
            <a:ext cx="8520600" cy="11241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523"/>
              <a:buNone/>
            </a:pPr>
            <a:r>
              <a:rPr lang="ru" sz="5165">
                <a:solidFill>
                  <a:srgbClr val="CFE2F3"/>
                </a:solidFill>
                <a:latin typeface="Oswald"/>
                <a:ea typeface="Oswald"/>
                <a:cs typeface="Oswald"/>
                <a:sym typeface="Oswald"/>
              </a:rPr>
              <a:t>Antecedentes: </a:t>
            </a:r>
            <a:endParaRPr sz="5165">
              <a:solidFill>
                <a:srgbClr val="CFE2F3"/>
              </a:solidFill>
              <a:latin typeface="Oswald"/>
              <a:ea typeface="Oswald"/>
              <a:cs typeface="Oswald"/>
              <a:sym typeface="Oswald"/>
            </a:endParaRPr>
          </a:p>
          <a:p>
            <a:pPr indent="0" lvl="0" marL="0" rtl="0" algn="ctr">
              <a:lnSpc>
                <a:spcPct val="95000"/>
              </a:lnSpc>
              <a:spcBef>
                <a:spcPts val="1200"/>
              </a:spcBef>
              <a:spcAft>
                <a:spcPts val="1200"/>
              </a:spcAft>
              <a:buSzPts val="523"/>
              <a:buNone/>
            </a:pPr>
            <a:r>
              <a:rPr lang="ru" sz="5165">
                <a:solidFill>
                  <a:srgbClr val="CFE2F3"/>
                </a:solidFill>
                <a:latin typeface="Oswald"/>
                <a:ea typeface="Oswald"/>
                <a:cs typeface="Oswald"/>
                <a:sym typeface="Oswald"/>
              </a:rPr>
              <a:t>GRBs a muy altas energías</a:t>
            </a:r>
            <a:endParaRPr sz="5165">
              <a:solidFill>
                <a:srgbClr val="CFE2F3"/>
              </a:solidFill>
              <a:latin typeface="Oswald"/>
              <a:ea typeface="Oswald"/>
              <a:cs typeface="Oswald"/>
              <a:sym typeface="Oswald"/>
            </a:endParaRPr>
          </a:p>
        </p:txBody>
      </p:sp>
      <p:sp>
        <p:nvSpPr>
          <p:cNvPr id="103" name="Google Shape;103;p1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ru" sz="2700">
                <a:solidFill>
                  <a:schemeClr val="lt1"/>
                </a:solidFill>
                <a:latin typeface="Oswald"/>
                <a:ea typeface="Oswald"/>
                <a:cs typeface="Oswald"/>
                <a:sym typeface="Oswald"/>
              </a:rPr>
              <a:t>GRB 180720B</a:t>
            </a:r>
            <a:endParaRPr b="1" sz="2700">
              <a:solidFill>
                <a:schemeClr val="lt1"/>
              </a:solidFill>
              <a:latin typeface="Oswald"/>
              <a:ea typeface="Oswald"/>
              <a:cs typeface="Oswald"/>
              <a:sym typeface="Oswald"/>
            </a:endParaRPr>
          </a:p>
          <a:p>
            <a:pPr indent="0" lvl="0" marL="0" rtl="0" algn="l">
              <a:spcBef>
                <a:spcPts val="1200"/>
              </a:spcBef>
              <a:spcAft>
                <a:spcPts val="0"/>
              </a:spcAft>
              <a:buSzPts val="990"/>
              <a:buNone/>
            </a:pPr>
            <a:r>
              <a:t/>
            </a:r>
            <a:endParaRPr sz="2700">
              <a:solidFill>
                <a:schemeClr val="lt1"/>
              </a:solidFill>
              <a:latin typeface="Oswald"/>
              <a:ea typeface="Oswald"/>
              <a:cs typeface="Oswald"/>
              <a:sym typeface="Oswald"/>
            </a:endParaRPr>
          </a:p>
        </p:txBody>
      </p:sp>
      <p:sp>
        <p:nvSpPr>
          <p:cNvPr id="109" name="Google Shape;109;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0" name="Google Shape;110;p17"/>
          <p:cNvPicPr preferRelativeResize="0"/>
          <p:nvPr/>
        </p:nvPicPr>
        <p:blipFill rotWithShape="1">
          <a:blip r:embed="rId3">
            <a:alphaModFix/>
          </a:blip>
          <a:srcRect b="26210" l="12472" r="7935" t="0"/>
          <a:stretch/>
        </p:blipFill>
        <p:spPr>
          <a:xfrm>
            <a:off x="678375" y="1356875"/>
            <a:ext cx="4925599" cy="3693401"/>
          </a:xfrm>
          <a:prstGeom prst="rect">
            <a:avLst/>
          </a:prstGeom>
          <a:noFill/>
          <a:ln>
            <a:noFill/>
          </a:ln>
        </p:spPr>
      </p:pic>
      <p:sp>
        <p:nvSpPr>
          <p:cNvPr id="111" name="Google Shape;111;p17"/>
          <p:cNvSpPr txBox="1"/>
          <p:nvPr/>
        </p:nvSpPr>
        <p:spPr>
          <a:xfrm>
            <a:off x="970025" y="5143800"/>
            <a:ext cx="44838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ru">
                <a:solidFill>
                  <a:schemeClr val="lt1"/>
                </a:solidFill>
                <a:latin typeface="Oswald"/>
                <a:ea typeface="Oswald"/>
                <a:cs typeface="Oswald"/>
                <a:sym typeface="Oswald"/>
              </a:rPr>
              <a:t>Fig 2. </a:t>
            </a:r>
            <a:r>
              <a:rPr lang="ru">
                <a:solidFill>
                  <a:schemeClr val="lt1"/>
                </a:solidFill>
                <a:latin typeface="Oswald"/>
                <a:ea typeface="Oswald"/>
                <a:cs typeface="Oswald"/>
                <a:sym typeface="Oswald"/>
              </a:rPr>
              <a:t>Curvas de luz del GRB 180720B para varios rangos de energía (Abdalla, 2019, Nature, 575)</a:t>
            </a:r>
            <a:endParaRPr>
              <a:solidFill>
                <a:schemeClr val="lt1"/>
              </a:solidFill>
              <a:latin typeface="Oswald"/>
              <a:ea typeface="Oswald"/>
              <a:cs typeface="Oswald"/>
              <a:sym typeface="Oswald"/>
            </a:endParaRPr>
          </a:p>
        </p:txBody>
      </p:sp>
      <p:sp>
        <p:nvSpPr>
          <p:cNvPr id="112" name="Google Shape;112;p17"/>
          <p:cNvSpPr txBox="1"/>
          <p:nvPr/>
        </p:nvSpPr>
        <p:spPr>
          <a:xfrm>
            <a:off x="483200" y="347550"/>
            <a:ext cx="6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t>[6]</a:t>
            </a:r>
            <a:endParaRPr/>
          </a:p>
        </p:txBody>
      </p:sp>
      <p:sp>
        <p:nvSpPr>
          <p:cNvPr id="113" name="Google Shape;113;p17"/>
          <p:cNvSpPr txBox="1"/>
          <p:nvPr/>
        </p:nvSpPr>
        <p:spPr>
          <a:xfrm>
            <a:off x="5894525" y="1746250"/>
            <a:ext cx="3043200" cy="3201600"/>
          </a:xfrm>
          <a:prstGeom prst="rect">
            <a:avLst/>
          </a:prstGeom>
          <a:noFill/>
          <a:ln>
            <a:noFill/>
          </a:ln>
        </p:spPr>
        <p:txBody>
          <a:bodyPr anchorCtr="0" anchor="t" bIns="91425" lIns="91425" spcFirstLastPara="1" rIns="91425" wrap="square" tIns="91425">
            <a:spAutoFit/>
          </a:bodyPr>
          <a:lstStyle/>
          <a:p>
            <a:pPr indent="-393700" lvl="0" marL="457200" rtl="0" algn="just">
              <a:spcBef>
                <a:spcPts val="0"/>
              </a:spcBef>
              <a:spcAft>
                <a:spcPts val="0"/>
              </a:spcAft>
              <a:buClr>
                <a:schemeClr val="lt1"/>
              </a:buClr>
              <a:buSzPts val="2600"/>
              <a:buFont typeface="Oswald"/>
              <a:buChar char="●"/>
            </a:pPr>
            <a:r>
              <a:rPr b="1" lang="ru" sz="2600">
                <a:solidFill>
                  <a:schemeClr val="lt1"/>
                </a:solidFill>
                <a:latin typeface="Oswald"/>
                <a:ea typeface="Oswald"/>
                <a:cs typeface="Oswald"/>
                <a:sym typeface="Oswald"/>
              </a:rPr>
              <a:t>Detección a  </a:t>
            </a:r>
            <a:r>
              <a:rPr b="1" lang="ru" sz="2600">
                <a:solidFill>
                  <a:schemeClr val="lt1"/>
                </a:solidFill>
                <a:latin typeface="Oswald"/>
                <a:ea typeface="Oswald"/>
                <a:cs typeface="Oswald"/>
                <a:sym typeface="Oswald"/>
              </a:rPr>
              <a:t> 10 horas  de T</a:t>
            </a:r>
            <a:r>
              <a:rPr b="1" baseline="-25000" lang="ru" sz="2600">
                <a:solidFill>
                  <a:schemeClr val="lt1"/>
                </a:solidFill>
                <a:latin typeface="Oswald"/>
                <a:ea typeface="Oswald"/>
                <a:cs typeface="Oswald"/>
                <a:sym typeface="Oswald"/>
              </a:rPr>
              <a:t>0</a:t>
            </a:r>
            <a:r>
              <a:rPr b="1" lang="ru" sz="2600">
                <a:solidFill>
                  <a:schemeClr val="lt1"/>
                </a:solidFill>
                <a:latin typeface="Oswald"/>
                <a:ea typeface="Oswald"/>
                <a:cs typeface="Oswald"/>
                <a:sym typeface="Oswald"/>
              </a:rPr>
              <a:t> </a:t>
            </a:r>
            <a:r>
              <a:rPr b="1" lang="ru" sz="2600">
                <a:solidFill>
                  <a:schemeClr val="lt1"/>
                </a:solidFill>
                <a:latin typeface="Oswald"/>
                <a:ea typeface="Oswald"/>
                <a:cs typeface="Oswald"/>
                <a:sym typeface="Oswald"/>
              </a:rPr>
              <a:t>  de 100 a 440 GeVs</a:t>
            </a:r>
            <a:endParaRPr b="1" sz="2600">
              <a:solidFill>
                <a:schemeClr val="lt1"/>
              </a:solidFill>
              <a:latin typeface="Oswald"/>
              <a:ea typeface="Oswald"/>
              <a:cs typeface="Oswald"/>
              <a:sym typeface="Oswald"/>
            </a:endParaRPr>
          </a:p>
          <a:p>
            <a:pPr indent="0" lvl="0" marL="457200" rtl="0" algn="just">
              <a:spcBef>
                <a:spcPts val="0"/>
              </a:spcBef>
              <a:spcAft>
                <a:spcPts val="0"/>
              </a:spcAft>
              <a:buNone/>
            </a:pPr>
            <a:r>
              <a:t/>
            </a:r>
            <a:endParaRPr b="1" sz="2600">
              <a:solidFill>
                <a:schemeClr val="lt1"/>
              </a:solidFill>
              <a:latin typeface="Oswald"/>
              <a:ea typeface="Oswald"/>
              <a:cs typeface="Oswald"/>
              <a:sym typeface="Oswald"/>
            </a:endParaRPr>
          </a:p>
          <a:p>
            <a:pPr indent="-393700" lvl="0" marL="457200" rtl="0" algn="just">
              <a:spcBef>
                <a:spcPts val="0"/>
              </a:spcBef>
              <a:spcAft>
                <a:spcPts val="0"/>
              </a:spcAft>
              <a:buClr>
                <a:schemeClr val="lt1"/>
              </a:buClr>
              <a:buSzPts val="2600"/>
              <a:buFont typeface="Oswald"/>
              <a:buChar char="●"/>
            </a:pPr>
            <a:r>
              <a:rPr b="1" lang="ru" sz="2600">
                <a:solidFill>
                  <a:schemeClr val="lt1"/>
                </a:solidFill>
                <a:latin typeface="Oswald"/>
                <a:ea typeface="Oswald"/>
                <a:cs typeface="Oswald"/>
                <a:sym typeface="Oswald"/>
              </a:rPr>
              <a:t>SSC </a:t>
            </a:r>
            <a:r>
              <a:rPr lang="ru" sz="2600">
                <a:solidFill>
                  <a:schemeClr val="lt1"/>
                </a:solidFill>
                <a:latin typeface="Oswald"/>
                <a:ea typeface="Oswald"/>
                <a:cs typeface="Oswald"/>
                <a:sym typeface="Oswald"/>
              </a:rPr>
              <a:t>(</a:t>
            </a:r>
            <a:r>
              <a:rPr lang="ru" sz="2600" u="sng">
                <a:solidFill>
                  <a:schemeClr val="hlink"/>
                </a:solidFill>
                <a:latin typeface="Oswald"/>
                <a:ea typeface="Oswald"/>
                <a:cs typeface="Oswald"/>
                <a:sym typeface="Oswald"/>
                <a:hlinkClick r:id="rId4"/>
              </a:rPr>
              <a:t>Xiang-Yu Wang et al,  2019,  ApJ, 884</a:t>
            </a:r>
            <a:r>
              <a:rPr lang="ru" sz="2600">
                <a:solidFill>
                  <a:schemeClr val="lt1"/>
                </a:solidFill>
                <a:latin typeface="Oswald"/>
                <a:ea typeface="Oswald"/>
                <a:cs typeface="Oswald"/>
                <a:sym typeface="Oswald"/>
              </a:rPr>
              <a:t>).</a:t>
            </a:r>
            <a:endParaRPr sz="2600">
              <a:solidFill>
                <a:schemeClr val="lt1"/>
              </a:solidFill>
              <a:latin typeface="Oswald"/>
              <a:ea typeface="Oswald"/>
              <a:cs typeface="Oswald"/>
              <a:sym typeface="Oswald"/>
            </a:endParaRPr>
          </a:p>
          <a:p>
            <a:pPr indent="0" lvl="0" marL="457200" rtl="0" algn="just">
              <a:spcBef>
                <a:spcPts val="0"/>
              </a:spcBef>
              <a:spcAft>
                <a:spcPts val="0"/>
              </a:spcAft>
              <a:buNone/>
            </a:pPr>
            <a:r>
              <a:t/>
            </a:r>
            <a:endParaRPr b="1">
              <a:solidFill>
                <a:schemeClr val="lt1"/>
              </a:solidFill>
              <a:latin typeface="Oswald"/>
              <a:ea typeface="Oswald"/>
              <a:cs typeface="Oswald"/>
              <a:sym typeface="Oswald"/>
            </a:endParaRPr>
          </a:p>
        </p:txBody>
      </p:sp>
      <p:sp>
        <p:nvSpPr>
          <p:cNvPr id="114" name="Google Shape;114;p1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lnSpcReduction="10000"/>
          </a:bodyPr>
          <a:lstStyle/>
          <a:p>
            <a:pPr indent="0" lvl="0" marL="0" rtl="0" algn="r">
              <a:spcBef>
                <a:spcPts val="0"/>
              </a:spcBef>
              <a:spcAft>
                <a:spcPts val="0"/>
              </a:spcAft>
              <a:buNone/>
            </a:pPr>
            <a:fld id="{00000000-1234-1234-1234-123412341234}" type="slidenum">
              <a:rPr lang="ru"/>
              <a:t>‹#›</a:t>
            </a:fld>
            <a:fld id="{00000000-1234-1234-1234-123412341234}" type="slidenum">
              <a:rPr b="1" lang="ru" sz="1400">
                <a:solidFill>
                  <a:schemeClr val="lt1"/>
                </a:solidFill>
              </a:rPr>
              <a:t>‹#›</a:t>
            </a:fld>
            <a:endParaRPr b="1" sz="1400">
              <a:solidFill>
                <a:schemeClr val="lt1"/>
              </a:solidFill>
            </a:endParaRPr>
          </a:p>
          <a:p>
            <a:pPr indent="0" lvl="0" marL="0" rtl="0" algn="r">
              <a:spcBef>
                <a:spcPts val="0"/>
              </a:spcBef>
              <a:spcAft>
                <a:spcPts val="0"/>
              </a:spcAft>
              <a:buNone/>
            </a:pPr>
            <a:r>
              <a:t/>
            </a:r>
            <a:endParaRPr/>
          </a:p>
        </p:txBody>
      </p:sp>
      <p:sp>
        <p:nvSpPr>
          <p:cNvPr id="115" name="Google Shape;115;p17"/>
          <p:cNvSpPr/>
          <p:nvPr/>
        </p:nvSpPr>
        <p:spPr>
          <a:xfrm>
            <a:off x="3408050" y="2870225"/>
            <a:ext cx="1263600" cy="103380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1200"/>
              </a:spcAft>
              <a:buClr>
                <a:schemeClr val="dk1"/>
              </a:buClr>
              <a:buSzPts val="1100"/>
              <a:buFont typeface="Arial"/>
              <a:buNone/>
            </a:pPr>
            <a:r>
              <a:rPr b="1" lang="ru" sz="2700">
                <a:solidFill>
                  <a:schemeClr val="lt1"/>
                </a:solidFill>
                <a:latin typeface="Oswald"/>
                <a:ea typeface="Oswald"/>
                <a:cs typeface="Oswald"/>
                <a:sym typeface="Oswald"/>
              </a:rPr>
              <a:t>GRB 190114C</a:t>
            </a:r>
            <a:endParaRPr b="1" sz="4600">
              <a:solidFill>
                <a:schemeClr val="lt1"/>
              </a:solidFill>
              <a:latin typeface="Oswald"/>
              <a:ea typeface="Oswald"/>
              <a:cs typeface="Oswald"/>
              <a:sym typeface="Oswald"/>
            </a:endParaRPr>
          </a:p>
        </p:txBody>
      </p:sp>
      <p:sp>
        <p:nvSpPr>
          <p:cNvPr id="121" name="Google Shape;121;p18"/>
          <p:cNvSpPr txBox="1"/>
          <p:nvPr>
            <p:ph idx="1" type="body"/>
          </p:nvPr>
        </p:nvSpPr>
        <p:spPr>
          <a:xfrm>
            <a:off x="5181950" y="1606700"/>
            <a:ext cx="3485700" cy="4555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b="1" sz="2600">
              <a:solidFill>
                <a:schemeClr val="lt1"/>
              </a:solidFill>
              <a:latin typeface="Oswald"/>
              <a:ea typeface="Oswald"/>
              <a:cs typeface="Oswald"/>
              <a:sym typeface="Oswald"/>
            </a:endParaRPr>
          </a:p>
          <a:p>
            <a:pPr indent="0" lvl="0" marL="0" rtl="0" algn="just">
              <a:spcBef>
                <a:spcPts val="1200"/>
              </a:spcBef>
              <a:spcAft>
                <a:spcPts val="0"/>
              </a:spcAft>
              <a:buClr>
                <a:schemeClr val="dk1"/>
              </a:buClr>
              <a:buSzPts val="1100"/>
              <a:buFont typeface="Arial"/>
              <a:buNone/>
            </a:pPr>
            <a:r>
              <a:rPr b="1" lang="ru" sz="2600">
                <a:solidFill>
                  <a:schemeClr val="lt1"/>
                </a:solidFill>
                <a:latin typeface="Oswald"/>
                <a:ea typeface="Oswald"/>
                <a:cs typeface="Oswald"/>
                <a:sym typeface="Oswald"/>
              </a:rPr>
              <a:t>→ 0.3–1 TeV</a:t>
            </a:r>
            <a:endParaRPr b="1" sz="2600">
              <a:solidFill>
                <a:schemeClr val="lt1"/>
              </a:solidFill>
              <a:latin typeface="Oswald"/>
              <a:ea typeface="Oswald"/>
              <a:cs typeface="Oswald"/>
              <a:sym typeface="Oswald"/>
            </a:endParaRPr>
          </a:p>
          <a:p>
            <a:pPr indent="0" lvl="0" marL="0" rtl="0" algn="just">
              <a:spcBef>
                <a:spcPts val="1200"/>
              </a:spcBef>
              <a:spcAft>
                <a:spcPts val="0"/>
              </a:spcAft>
              <a:buClr>
                <a:schemeClr val="dk1"/>
              </a:buClr>
              <a:buSzPts val="1100"/>
              <a:buFont typeface="Arial"/>
              <a:buNone/>
            </a:pPr>
            <a:r>
              <a:rPr b="1" lang="ru" sz="2600">
                <a:solidFill>
                  <a:schemeClr val="lt1"/>
                </a:solidFill>
                <a:latin typeface="Oswald"/>
                <a:ea typeface="Oswald"/>
                <a:cs typeface="Oswald"/>
                <a:sym typeface="Oswald"/>
              </a:rPr>
              <a:t>→ SSC (</a:t>
            </a:r>
            <a:r>
              <a:rPr lang="ru" sz="2600" u="sng">
                <a:solidFill>
                  <a:schemeClr val="hlink"/>
                </a:solidFill>
                <a:latin typeface="Oswald"/>
                <a:ea typeface="Oswald"/>
                <a:cs typeface="Oswald"/>
                <a:sym typeface="Oswald"/>
                <a:hlinkClick r:id="rId3"/>
              </a:rPr>
              <a:t>MAGIC Collaboration, 2019, Nature, 575</a:t>
            </a:r>
            <a:r>
              <a:rPr lang="ru" sz="2600">
                <a:solidFill>
                  <a:schemeClr val="lt1"/>
                </a:solidFill>
                <a:latin typeface="Oswald"/>
                <a:ea typeface="Oswald"/>
                <a:cs typeface="Oswald"/>
                <a:sym typeface="Oswald"/>
              </a:rPr>
              <a:t>)</a:t>
            </a:r>
            <a:endParaRPr b="1" sz="2600">
              <a:solidFill>
                <a:schemeClr val="lt1"/>
              </a:solidFill>
              <a:latin typeface="Oswald"/>
              <a:ea typeface="Oswald"/>
              <a:cs typeface="Oswald"/>
              <a:sym typeface="Oswald"/>
            </a:endParaRPr>
          </a:p>
          <a:p>
            <a:pPr indent="0" lvl="0" marL="0" rtl="0" algn="just">
              <a:spcBef>
                <a:spcPts val="1200"/>
              </a:spcBef>
              <a:spcAft>
                <a:spcPts val="0"/>
              </a:spcAft>
              <a:buClr>
                <a:schemeClr val="dk1"/>
              </a:buClr>
              <a:buSzPts val="1100"/>
              <a:buFont typeface="Arial"/>
              <a:buNone/>
            </a:pPr>
            <a:r>
              <a:t/>
            </a:r>
            <a:endParaRPr b="1" sz="2600">
              <a:solidFill>
                <a:schemeClr val="lt1"/>
              </a:solidFill>
              <a:latin typeface="Oswald"/>
              <a:ea typeface="Oswald"/>
              <a:cs typeface="Oswald"/>
              <a:sym typeface="Oswald"/>
            </a:endParaRPr>
          </a:p>
          <a:p>
            <a:pPr indent="0" lvl="0" marL="0" rtl="0" algn="just">
              <a:spcBef>
                <a:spcPts val="1200"/>
              </a:spcBef>
              <a:spcAft>
                <a:spcPts val="0"/>
              </a:spcAft>
              <a:buClr>
                <a:schemeClr val="dk1"/>
              </a:buClr>
              <a:buSzPts val="1100"/>
              <a:buFont typeface="Arial"/>
              <a:buNone/>
            </a:pPr>
            <a:r>
              <a:t/>
            </a:r>
            <a:endParaRPr b="1" sz="2600">
              <a:solidFill>
                <a:schemeClr val="lt1"/>
              </a:solidFill>
              <a:latin typeface="Oswald"/>
              <a:ea typeface="Oswald"/>
              <a:cs typeface="Oswald"/>
              <a:sym typeface="Oswald"/>
            </a:endParaRPr>
          </a:p>
          <a:p>
            <a:pPr indent="0" lvl="0" marL="0" rtl="0" algn="just">
              <a:spcBef>
                <a:spcPts val="1200"/>
              </a:spcBef>
              <a:spcAft>
                <a:spcPts val="0"/>
              </a:spcAft>
              <a:buClr>
                <a:schemeClr val="dk1"/>
              </a:buClr>
              <a:buSzPts val="1100"/>
              <a:buFont typeface="Arial"/>
              <a:buNone/>
            </a:pPr>
            <a:r>
              <a:rPr b="1" lang="ru" sz="2600">
                <a:solidFill>
                  <a:schemeClr val="lt1"/>
                </a:solidFill>
                <a:latin typeface="Oswald"/>
                <a:ea typeface="Oswald"/>
                <a:cs typeface="Oswald"/>
                <a:sym typeface="Oswald"/>
              </a:rPr>
              <a:t> </a:t>
            </a:r>
            <a:endParaRPr b="1" sz="2600">
              <a:solidFill>
                <a:schemeClr val="lt1"/>
              </a:solidFill>
              <a:latin typeface="Oswald"/>
              <a:ea typeface="Oswald"/>
              <a:cs typeface="Oswald"/>
              <a:sym typeface="Oswald"/>
            </a:endParaRPr>
          </a:p>
          <a:p>
            <a:pPr indent="0" lvl="0" marL="0" rtl="0" algn="just">
              <a:spcBef>
                <a:spcPts val="1200"/>
              </a:spcBef>
              <a:spcAft>
                <a:spcPts val="0"/>
              </a:spcAft>
              <a:buClr>
                <a:schemeClr val="dk1"/>
              </a:buClr>
              <a:buSzPts val="1100"/>
              <a:buFont typeface="Arial"/>
              <a:buNone/>
            </a:pPr>
            <a:r>
              <a:t/>
            </a:r>
            <a:endParaRPr b="1" sz="2600">
              <a:solidFill>
                <a:schemeClr val="lt1"/>
              </a:solidFill>
              <a:latin typeface="Oswald"/>
              <a:ea typeface="Oswald"/>
              <a:cs typeface="Oswald"/>
              <a:sym typeface="Oswald"/>
            </a:endParaRPr>
          </a:p>
          <a:p>
            <a:pPr indent="0" lvl="0" marL="0" rtl="0" algn="just">
              <a:spcBef>
                <a:spcPts val="1200"/>
              </a:spcBef>
              <a:spcAft>
                <a:spcPts val="1200"/>
              </a:spcAft>
              <a:buNone/>
            </a:pPr>
            <a:r>
              <a:t/>
            </a:r>
            <a:endParaRPr b="1" sz="2600">
              <a:solidFill>
                <a:schemeClr val="lt1"/>
              </a:solidFill>
              <a:latin typeface="Oswald"/>
              <a:ea typeface="Oswald"/>
              <a:cs typeface="Oswald"/>
              <a:sym typeface="Oswald"/>
            </a:endParaRPr>
          </a:p>
        </p:txBody>
      </p:sp>
      <p:pic>
        <p:nvPicPr>
          <p:cNvPr id="122" name="Google Shape;122;p18"/>
          <p:cNvPicPr preferRelativeResize="0"/>
          <p:nvPr/>
        </p:nvPicPr>
        <p:blipFill rotWithShape="1">
          <a:blip r:embed="rId4">
            <a:alphaModFix/>
          </a:blip>
          <a:srcRect b="0" l="5121" r="7473" t="0"/>
          <a:stretch/>
        </p:blipFill>
        <p:spPr>
          <a:xfrm>
            <a:off x="502700" y="1500375"/>
            <a:ext cx="4614226" cy="3420701"/>
          </a:xfrm>
          <a:prstGeom prst="rect">
            <a:avLst/>
          </a:prstGeom>
          <a:noFill/>
          <a:ln>
            <a:noFill/>
          </a:ln>
        </p:spPr>
      </p:pic>
      <p:sp>
        <p:nvSpPr>
          <p:cNvPr id="123" name="Google Shape;123;p18"/>
          <p:cNvSpPr txBox="1"/>
          <p:nvPr/>
        </p:nvSpPr>
        <p:spPr>
          <a:xfrm>
            <a:off x="350400" y="4921075"/>
            <a:ext cx="40536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ru">
                <a:solidFill>
                  <a:schemeClr val="lt1"/>
                </a:solidFill>
                <a:latin typeface="Oswald"/>
                <a:ea typeface="Oswald"/>
                <a:cs typeface="Oswald"/>
                <a:sym typeface="Oswald"/>
              </a:rPr>
              <a:t>Fig 3. </a:t>
            </a:r>
            <a:r>
              <a:rPr lang="ru">
                <a:solidFill>
                  <a:schemeClr val="lt1"/>
                </a:solidFill>
                <a:latin typeface="Oswald"/>
                <a:ea typeface="Oswald"/>
                <a:cs typeface="Oswald"/>
                <a:sym typeface="Oswald"/>
              </a:rPr>
              <a:t>Curvas de luz del GRB 190114C para varios rangos de energía (MAGIC Collaboration, 2019, Nature, 575)</a:t>
            </a:r>
            <a:endParaRPr>
              <a:solidFill>
                <a:schemeClr val="lt1"/>
              </a:solidFill>
              <a:latin typeface="Oswald"/>
              <a:ea typeface="Oswald"/>
              <a:cs typeface="Oswald"/>
              <a:sym typeface="Oswald"/>
            </a:endParaRPr>
          </a:p>
          <a:p>
            <a:pPr indent="0" lvl="0" marL="0" rtl="0" algn="just">
              <a:spcBef>
                <a:spcPts val="0"/>
              </a:spcBef>
              <a:spcAft>
                <a:spcPts val="0"/>
              </a:spcAft>
              <a:buNone/>
            </a:pPr>
            <a:r>
              <a:t/>
            </a:r>
            <a:endParaRPr sz="1100">
              <a:solidFill>
                <a:schemeClr val="dk1"/>
              </a:solidFill>
              <a:latin typeface="Oswald"/>
              <a:ea typeface="Oswald"/>
              <a:cs typeface="Oswald"/>
              <a:sym typeface="Oswald"/>
            </a:endParaRPr>
          </a:p>
        </p:txBody>
      </p:sp>
      <p:sp>
        <p:nvSpPr>
          <p:cNvPr id="124" name="Google Shape;124;p1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25" name="Google Shape;125;p18"/>
          <p:cNvSpPr/>
          <p:nvPr/>
        </p:nvSpPr>
        <p:spPr>
          <a:xfrm rot="1093578">
            <a:off x="1014209" y="2531810"/>
            <a:ext cx="3412721" cy="687231"/>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9"/>
          <p:cNvPicPr preferRelativeResize="0"/>
          <p:nvPr/>
        </p:nvPicPr>
        <p:blipFill rotWithShape="1">
          <a:blip r:embed="rId3">
            <a:alphaModFix/>
          </a:blip>
          <a:srcRect b="30016" l="8012" r="0" t="0"/>
          <a:stretch/>
        </p:blipFill>
        <p:spPr>
          <a:xfrm>
            <a:off x="579725" y="1252250"/>
            <a:ext cx="5360727" cy="3399324"/>
          </a:xfrm>
          <a:prstGeom prst="rect">
            <a:avLst/>
          </a:prstGeom>
          <a:noFill/>
          <a:ln>
            <a:noFill/>
          </a:ln>
        </p:spPr>
      </p:pic>
      <p:sp>
        <p:nvSpPr>
          <p:cNvPr id="132" name="Google Shape;132;p19"/>
          <p:cNvSpPr txBox="1"/>
          <p:nvPr/>
        </p:nvSpPr>
        <p:spPr>
          <a:xfrm>
            <a:off x="5940450" y="1489200"/>
            <a:ext cx="2772000" cy="4056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400"/>
              </a:spcBef>
              <a:spcAft>
                <a:spcPts val="0"/>
              </a:spcAft>
              <a:buNone/>
            </a:pPr>
            <a:r>
              <a:t/>
            </a:r>
            <a:endParaRPr b="1" sz="1900">
              <a:solidFill>
                <a:schemeClr val="lt1"/>
              </a:solidFill>
              <a:latin typeface="Oswald"/>
              <a:ea typeface="Oswald"/>
              <a:cs typeface="Oswald"/>
              <a:sym typeface="Oswald"/>
            </a:endParaRPr>
          </a:p>
          <a:p>
            <a:pPr indent="0" lvl="0" marL="0" rtl="0" algn="just">
              <a:lnSpc>
                <a:spcPct val="115000"/>
              </a:lnSpc>
              <a:spcBef>
                <a:spcPts val="1400"/>
              </a:spcBef>
              <a:spcAft>
                <a:spcPts val="0"/>
              </a:spcAft>
              <a:buNone/>
            </a:pPr>
            <a:r>
              <a:rPr b="1" lang="ru" sz="1900">
                <a:solidFill>
                  <a:schemeClr val="lt1"/>
                </a:solidFill>
                <a:latin typeface="Oswald"/>
                <a:ea typeface="Oswald"/>
                <a:cs typeface="Oswald"/>
                <a:sym typeface="Oswald"/>
              </a:rPr>
              <a:t>→ 200 GeV-4 TeV a partir de 4 horas </a:t>
            </a:r>
            <a:endParaRPr b="1" sz="1900">
              <a:solidFill>
                <a:schemeClr val="lt1"/>
              </a:solidFill>
              <a:latin typeface="Oswald"/>
              <a:ea typeface="Oswald"/>
              <a:cs typeface="Oswald"/>
              <a:sym typeface="Oswald"/>
            </a:endParaRPr>
          </a:p>
          <a:p>
            <a:pPr indent="0" lvl="0" marL="0" rtl="0" algn="just">
              <a:lnSpc>
                <a:spcPct val="115000"/>
              </a:lnSpc>
              <a:spcBef>
                <a:spcPts val="1400"/>
              </a:spcBef>
              <a:spcAft>
                <a:spcPts val="0"/>
              </a:spcAft>
              <a:buNone/>
            </a:pPr>
            <a:r>
              <a:rPr b="1" lang="ru" sz="1900">
                <a:solidFill>
                  <a:schemeClr val="lt1"/>
                </a:solidFill>
                <a:latin typeface="Oswald"/>
                <a:ea typeface="Oswald"/>
                <a:cs typeface="Oswald"/>
                <a:sym typeface="Oswald"/>
              </a:rPr>
              <a:t>→ SSC </a:t>
            </a:r>
            <a:r>
              <a:rPr lang="ru" sz="1900">
                <a:solidFill>
                  <a:schemeClr val="lt1"/>
                </a:solidFill>
                <a:latin typeface="Oswald"/>
                <a:ea typeface="Oswald"/>
                <a:cs typeface="Oswald"/>
                <a:sym typeface="Oswald"/>
              </a:rPr>
              <a:t>(</a:t>
            </a:r>
            <a:r>
              <a:rPr lang="ru" sz="1900" u="sng">
                <a:solidFill>
                  <a:schemeClr val="hlink"/>
                </a:solidFill>
                <a:latin typeface="Oswald"/>
                <a:ea typeface="Oswald"/>
                <a:cs typeface="Oswald"/>
                <a:sym typeface="Oswald"/>
                <a:hlinkClick r:id="rId4"/>
              </a:rPr>
              <a:t>Miceli &amp; Nava, 2022, Galaxies, 10</a:t>
            </a:r>
            <a:r>
              <a:rPr lang="ru" sz="1900">
                <a:solidFill>
                  <a:schemeClr val="lt1"/>
                </a:solidFill>
                <a:latin typeface="Oswald"/>
                <a:ea typeface="Oswald"/>
                <a:cs typeface="Oswald"/>
                <a:sym typeface="Oswald"/>
              </a:rPr>
              <a:t>). La emisión en TeV está correlacionada con la emisión en rayos X. </a:t>
            </a:r>
            <a:endParaRPr b="1" sz="1900">
              <a:solidFill>
                <a:schemeClr val="lt1"/>
              </a:solidFill>
              <a:latin typeface="Oswald"/>
              <a:ea typeface="Oswald"/>
              <a:cs typeface="Oswald"/>
              <a:sym typeface="Oswald"/>
            </a:endParaRPr>
          </a:p>
          <a:p>
            <a:pPr indent="0" lvl="0" marL="0" rtl="0" algn="l">
              <a:lnSpc>
                <a:spcPct val="115000"/>
              </a:lnSpc>
              <a:spcBef>
                <a:spcPts val="1400"/>
              </a:spcBef>
              <a:spcAft>
                <a:spcPts val="0"/>
              </a:spcAft>
              <a:buNone/>
            </a:pPr>
            <a:r>
              <a:t/>
            </a:r>
            <a:endParaRPr b="1">
              <a:solidFill>
                <a:schemeClr val="lt1"/>
              </a:solidFill>
              <a:latin typeface="Oswald"/>
              <a:ea typeface="Oswald"/>
              <a:cs typeface="Oswald"/>
              <a:sym typeface="Oswald"/>
            </a:endParaRPr>
          </a:p>
          <a:p>
            <a:pPr indent="0" lvl="0" marL="0" rtl="0" algn="l">
              <a:lnSpc>
                <a:spcPct val="115000"/>
              </a:lnSpc>
              <a:spcBef>
                <a:spcPts val="1400"/>
              </a:spcBef>
              <a:spcAft>
                <a:spcPts val="400"/>
              </a:spcAft>
              <a:buNone/>
            </a:pPr>
            <a:r>
              <a:t/>
            </a:r>
            <a:endParaRPr b="1">
              <a:solidFill>
                <a:schemeClr val="lt1"/>
              </a:solidFill>
              <a:latin typeface="Oswald"/>
              <a:ea typeface="Oswald"/>
              <a:cs typeface="Oswald"/>
              <a:sym typeface="Oswald"/>
            </a:endParaRPr>
          </a:p>
        </p:txBody>
      </p:sp>
      <p:sp>
        <p:nvSpPr>
          <p:cNvPr id="133" name="Google Shape;133;p1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ru" sz="2700">
                <a:solidFill>
                  <a:schemeClr val="lt1"/>
                </a:solidFill>
                <a:latin typeface="Oswald"/>
                <a:ea typeface="Oswald"/>
                <a:cs typeface="Oswald"/>
                <a:sym typeface="Oswald"/>
              </a:rPr>
              <a:t>GRB 190829A</a:t>
            </a:r>
            <a:endParaRPr b="1" sz="2700">
              <a:solidFill>
                <a:schemeClr val="lt1"/>
              </a:solidFill>
              <a:latin typeface="Oswald"/>
              <a:ea typeface="Oswald"/>
              <a:cs typeface="Oswald"/>
              <a:sym typeface="Oswald"/>
            </a:endParaRPr>
          </a:p>
          <a:p>
            <a:pPr indent="0" lvl="0" marL="0" rtl="0" algn="l">
              <a:spcBef>
                <a:spcPts val="1200"/>
              </a:spcBef>
              <a:spcAft>
                <a:spcPts val="0"/>
              </a:spcAft>
              <a:buNone/>
            </a:pPr>
            <a:r>
              <a:t/>
            </a:r>
            <a:endParaRPr sz="2700">
              <a:solidFill>
                <a:schemeClr val="lt1"/>
              </a:solidFill>
              <a:latin typeface="Oswald"/>
              <a:ea typeface="Oswald"/>
              <a:cs typeface="Oswald"/>
              <a:sym typeface="Oswald"/>
            </a:endParaRPr>
          </a:p>
        </p:txBody>
      </p:sp>
      <p:sp>
        <p:nvSpPr>
          <p:cNvPr id="134" name="Google Shape;134;p19"/>
          <p:cNvSpPr txBox="1"/>
          <p:nvPr/>
        </p:nvSpPr>
        <p:spPr>
          <a:xfrm>
            <a:off x="1083850" y="4651575"/>
            <a:ext cx="45702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ru">
                <a:solidFill>
                  <a:schemeClr val="lt1"/>
                </a:solidFill>
                <a:latin typeface="Oswald"/>
                <a:ea typeface="Oswald"/>
                <a:cs typeface="Oswald"/>
                <a:sym typeface="Oswald"/>
              </a:rPr>
              <a:t>Fig 4. </a:t>
            </a:r>
            <a:r>
              <a:rPr lang="ru">
                <a:solidFill>
                  <a:schemeClr val="lt1"/>
                </a:solidFill>
                <a:latin typeface="Oswald"/>
                <a:ea typeface="Oswald"/>
                <a:cs typeface="Oswald"/>
                <a:sym typeface="Oswald"/>
              </a:rPr>
              <a:t>Curvas de luz del GRB 190829A para varios rangos de energía (</a:t>
            </a:r>
            <a:r>
              <a:rPr lang="ru" u="sng">
                <a:solidFill>
                  <a:schemeClr val="hlink"/>
                </a:solidFill>
                <a:latin typeface="Oswald"/>
                <a:ea typeface="Oswald"/>
                <a:cs typeface="Oswald"/>
                <a:sym typeface="Oswald"/>
                <a:hlinkClick r:id="rId5"/>
              </a:rPr>
              <a:t>H.E.S.S. Collaboration, 2021, Science, 272</a:t>
            </a:r>
            <a:r>
              <a:rPr lang="ru">
                <a:solidFill>
                  <a:schemeClr val="lt1"/>
                </a:solidFill>
                <a:latin typeface="Oswald"/>
                <a:ea typeface="Oswald"/>
                <a:cs typeface="Oswald"/>
                <a:sym typeface="Oswald"/>
              </a:rPr>
              <a:t>)</a:t>
            </a:r>
            <a:endParaRPr>
              <a:solidFill>
                <a:schemeClr val="lt1"/>
              </a:solidFill>
              <a:latin typeface="Oswald"/>
              <a:ea typeface="Oswald"/>
              <a:cs typeface="Oswald"/>
              <a:sym typeface="Oswald"/>
            </a:endParaRPr>
          </a:p>
        </p:txBody>
      </p:sp>
      <p:sp>
        <p:nvSpPr>
          <p:cNvPr id="135" name="Google Shape;135;p1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36" name="Google Shape;136;p19"/>
          <p:cNvSpPr txBox="1"/>
          <p:nvPr/>
        </p:nvSpPr>
        <p:spPr>
          <a:xfrm>
            <a:off x="3161525" y="2045925"/>
            <a:ext cx="785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1200">
                <a:latin typeface="Oswald"/>
                <a:ea typeface="Oswald"/>
                <a:cs typeface="Oswald"/>
                <a:sym typeface="Oswald"/>
              </a:rPr>
              <a:t>Rayos X</a:t>
            </a:r>
            <a:endParaRPr b="1" sz="1200">
              <a:latin typeface="Oswald"/>
              <a:ea typeface="Oswald"/>
              <a:cs typeface="Oswald"/>
              <a:sym typeface="Oswald"/>
            </a:endParaRPr>
          </a:p>
        </p:txBody>
      </p:sp>
      <p:cxnSp>
        <p:nvCxnSpPr>
          <p:cNvPr id="137" name="Google Shape;137;p19"/>
          <p:cNvCxnSpPr/>
          <p:nvPr/>
        </p:nvCxnSpPr>
        <p:spPr>
          <a:xfrm flipH="1">
            <a:off x="3552575" y="2280075"/>
            <a:ext cx="3300" cy="329400"/>
          </a:xfrm>
          <a:prstGeom prst="straightConnector1">
            <a:avLst/>
          </a:prstGeom>
          <a:noFill/>
          <a:ln cap="flat" cmpd="sng" w="9525">
            <a:solidFill>
              <a:srgbClr val="0B5394"/>
            </a:solidFill>
            <a:prstDash val="solid"/>
            <a:round/>
            <a:headEnd len="med" w="med" type="none"/>
            <a:tailEnd len="med" w="med" type="triangle"/>
          </a:ln>
        </p:spPr>
      </p:cxnSp>
      <p:sp>
        <p:nvSpPr>
          <p:cNvPr id="138" name="Google Shape;138;p19"/>
          <p:cNvSpPr txBox="1"/>
          <p:nvPr/>
        </p:nvSpPr>
        <p:spPr>
          <a:xfrm>
            <a:off x="3044650" y="2859175"/>
            <a:ext cx="648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900">
                <a:latin typeface="Oswald"/>
                <a:ea typeface="Oswald"/>
                <a:cs typeface="Oswald"/>
                <a:sym typeface="Oswald"/>
              </a:rPr>
              <a:t>Rayos gamma</a:t>
            </a:r>
            <a:endParaRPr b="1" sz="900">
              <a:latin typeface="Oswald"/>
              <a:ea typeface="Oswald"/>
              <a:cs typeface="Oswald"/>
              <a:sym typeface="Oswald"/>
            </a:endParaRPr>
          </a:p>
        </p:txBody>
      </p:sp>
      <p:cxnSp>
        <p:nvCxnSpPr>
          <p:cNvPr id="139" name="Google Shape;139;p19"/>
          <p:cNvCxnSpPr/>
          <p:nvPr/>
        </p:nvCxnSpPr>
        <p:spPr>
          <a:xfrm flipH="1" rot="10800000">
            <a:off x="3543175" y="2910750"/>
            <a:ext cx="141900" cy="128400"/>
          </a:xfrm>
          <a:prstGeom prst="straightConnector1">
            <a:avLst/>
          </a:prstGeom>
          <a:noFill/>
          <a:ln cap="flat" cmpd="sng" w="9525">
            <a:solidFill>
              <a:srgbClr val="FF0000"/>
            </a:solidFill>
            <a:prstDash val="solid"/>
            <a:round/>
            <a:headEnd len="med" w="med" type="none"/>
            <a:tailEnd len="med" w="med" type="triangle"/>
          </a:ln>
        </p:spPr>
      </p:cxnSp>
      <p:sp>
        <p:nvSpPr>
          <p:cNvPr id="140" name="Google Shape;140;p1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46" name="Google Shape;146;p20"/>
          <p:cNvSpPr txBox="1"/>
          <p:nvPr/>
        </p:nvSpPr>
        <p:spPr>
          <a:xfrm>
            <a:off x="278700" y="1836650"/>
            <a:ext cx="4293300" cy="3806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393700" lvl="0" marL="457200" rtl="0" algn="l">
              <a:lnSpc>
                <a:spcPct val="115000"/>
              </a:lnSpc>
              <a:spcBef>
                <a:spcPts val="0"/>
              </a:spcBef>
              <a:spcAft>
                <a:spcPts val="0"/>
              </a:spcAft>
              <a:buClr>
                <a:schemeClr val="lt1"/>
              </a:buClr>
              <a:buSzPts val="2600"/>
              <a:buFont typeface="Oswald"/>
              <a:buChar char="●"/>
            </a:pPr>
            <a:r>
              <a:rPr lang="ru" sz="2600">
                <a:solidFill>
                  <a:schemeClr val="lt1"/>
                </a:solidFill>
                <a:latin typeface="Oswald"/>
                <a:ea typeface="Oswald"/>
                <a:cs typeface="Oswald"/>
                <a:sym typeface="Oswald"/>
              </a:rPr>
              <a:t>Solo hay</a:t>
            </a:r>
            <a:r>
              <a:rPr lang="ru" sz="2600">
                <a:solidFill>
                  <a:srgbClr val="0E9453"/>
                </a:solidFill>
                <a:latin typeface="Oswald"/>
                <a:ea typeface="Oswald"/>
                <a:cs typeface="Oswald"/>
                <a:sym typeface="Oswald"/>
              </a:rPr>
              <a:t> 3 GRBs largos</a:t>
            </a:r>
            <a:r>
              <a:rPr lang="ru" sz="2600">
                <a:solidFill>
                  <a:schemeClr val="lt1"/>
                </a:solidFill>
                <a:latin typeface="Oswald"/>
                <a:ea typeface="Oswald"/>
                <a:cs typeface="Oswald"/>
                <a:sym typeface="Oswald"/>
              </a:rPr>
              <a:t> y</a:t>
            </a:r>
            <a:r>
              <a:rPr lang="ru" sz="2600">
                <a:solidFill>
                  <a:srgbClr val="0E9453"/>
                </a:solidFill>
                <a:latin typeface="Oswald"/>
                <a:ea typeface="Oswald"/>
                <a:cs typeface="Oswald"/>
                <a:sym typeface="Oswald"/>
              </a:rPr>
              <a:t> 1 corto</a:t>
            </a:r>
            <a:r>
              <a:rPr lang="ru" sz="2600">
                <a:solidFill>
                  <a:schemeClr val="lt1"/>
                </a:solidFill>
                <a:latin typeface="Oswald"/>
                <a:ea typeface="Oswald"/>
                <a:cs typeface="Oswald"/>
                <a:sym typeface="Oswald"/>
              </a:rPr>
              <a:t> con emisión a energías de  100 GeVs  hasta 4 TeVs.</a:t>
            </a:r>
            <a:endParaRPr sz="2600">
              <a:solidFill>
                <a:schemeClr val="lt1"/>
              </a:solidFill>
              <a:latin typeface="Oswald"/>
              <a:ea typeface="Oswald"/>
              <a:cs typeface="Oswald"/>
              <a:sym typeface="Oswald"/>
            </a:endParaRPr>
          </a:p>
          <a:p>
            <a:pPr indent="-393700" lvl="0" marL="457200" rtl="0" algn="l">
              <a:lnSpc>
                <a:spcPct val="115000"/>
              </a:lnSpc>
              <a:spcBef>
                <a:spcPts val="0"/>
              </a:spcBef>
              <a:spcAft>
                <a:spcPts val="0"/>
              </a:spcAft>
              <a:buClr>
                <a:schemeClr val="lt1"/>
              </a:buClr>
              <a:buSzPts val="2600"/>
              <a:buFont typeface="Oswald"/>
              <a:buChar char="●"/>
            </a:pPr>
            <a:r>
              <a:rPr lang="ru" sz="2600">
                <a:solidFill>
                  <a:schemeClr val="lt1"/>
                </a:solidFill>
                <a:latin typeface="Oswald"/>
                <a:ea typeface="Oswald"/>
                <a:cs typeface="Oswald"/>
                <a:sym typeface="Oswald"/>
              </a:rPr>
              <a:t>Se pueden explicar a través de </a:t>
            </a:r>
            <a:r>
              <a:rPr lang="ru" sz="2600">
                <a:solidFill>
                  <a:srgbClr val="0E9453"/>
                </a:solidFill>
                <a:latin typeface="Oswald"/>
                <a:ea typeface="Oswald"/>
                <a:cs typeface="Oswald"/>
                <a:sym typeface="Oswald"/>
              </a:rPr>
              <a:t>SSC</a:t>
            </a:r>
            <a:endParaRPr sz="2600">
              <a:solidFill>
                <a:srgbClr val="0E9453"/>
              </a:solidFill>
              <a:latin typeface="Oswald"/>
              <a:ea typeface="Oswald"/>
              <a:cs typeface="Oswald"/>
              <a:sym typeface="Oswald"/>
            </a:endParaRPr>
          </a:p>
          <a:p>
            <a:pPr indent="-393700" lvl="0" marL="457200" rtl="0" algn="l">
              <a:lnSpc>
                <a:spcPct val="115000"/>
              </a:lnSpc>
              <a:spcBef>
                <a:spcPts val="0"/>
              </a:spcBef>
              <a:spcAft>
                <a:spcPts val="0"/>
              </a:spcAft>
              <a:buClr>
                <a:schemeClr val="lt1"/>
              </a:buClr>
              <a:buSzPts val="2600"/>
              <a:buFont typeface="Oswald"/>
              <a:buChar char="●"/>
            </a:pPr>
            <a:r>
              <a:rPr lang="ru" sz="2600">
                <a:solidFill>
                  <a:schemeClr val="lt1"/>
                </a:solidFill>
                <a:latin typeface="Oswald"/>
                <a:ea typeface="Oswald"/>
                <a:cs typeface="Oswald"/>
                <a:sym typeface="Oswald"/>
              </a:rPr>
              <a:t>Dura mucho más que la emisión principal </a:t>
            </a:r>
            <a:r>
              <a:rPr lang="ru" sz="2600">
                <a:solidFill>
                  <a:srgbClr val="0E9453"/>
                </a:solidFill>
                <a:latin typeface="Oswald"/>
                <a:ea typeface="Oswald"/>
                <a:cs typeface="Oswald"/>
                <a:sym typeface="Oswald"/>
              </a:rPr>
              <a:t>(1 hora- 10 hrs)</a:t>
            </a:r>
            <a:endParaRPr sz="2600">
              <a:solidFill>
                <a:srgbClr val="0E9453"/>
              </a:solidFill>
              <a:latin typeface="Oswald"/>
              <a:ea typeface="Oswald"/>
              <a:cs typeface="Oswald"/>
              <a:sym typeface="Oswald"/>
            </a:endParaRPr>
          </a:p>
        </p:txBody>
      </p:sp>
      <p:sp>
        <p:nvSpPr>
          <p:cNvPr id="147" name="Google Shape;147;p20"/>
          <p:cNvSpPr/>
          <p:nvPr/>
        </p:nvSpPr>
        <p:spPr>
          <a:xfrm>
            <a:off x="4613450" y="3201050"/>
            <a:ext cx="619800" cy="723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1"/>
              </a:highlight>
            </a:endParaRPr>
          </a:p>
        </p:txBody>
      </p:sp>
      <p:sp>
        <p:nvSpPr>
          <p:cNvPr id="148" name="Google Shape;148;p20"/>
          <p:cNvSpPr txBox="1"/>
          <p:nvPr/>
        </p:nvSpPr>
        <p:spPr>
          <a:xfrm>
            <a:off x="5472450" y="1932950"/>
            <a:ext cx="3000000" cy="3411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2400">
                <a:solidFill>
                  <a:schemeClr val="lt1"/>
                </a:solidFill>
                <a:latin typeface="Oswald"/>
                <a:ea typeface="Oswald"/>
                <a:cs typeface="Oswald"/>
                <a:sym typeface="Oswald"/>
              </a:rPr>
              <a:t>Pero.. la emisión en TeV ha sido buscada por varias</a:t>
            </a:r>
            <a:r>
              <a:rPr lang="ru" sz="2400">
                <a:solidFill>
                  <a:srgbClr val="0E9453"/>
                </a:solidFill>
                <a:latin typeface="Oswald"/>
                <a:ea typeface="Oswald"/>
                <a:cs typeface="Oswald"/>
                <a:sym typeface="Oswald"/>
              </a:rPr>
              <a:t> décadas </a:t>
            </a:r>
            <a:endParaRPr sz="2400">
              <a:solidFill>
                <a:srgbClr val="0E9453"/>
              </a:solidFill>
              <a:latin typeface="Oswald"/>
              <a:ea typeface="Oswald"/>
              <a:cs typeface="Oswald"/>
              <a:sym typeface="Oswald"/>
            </a:endParaRPr>
          </a:p>
          <a:p>
            <a:pPr indent="0" lvl="0" marL="0" rtl="0" algn="l">
              <a:lnSpc>
                <a:spcPct val="115000"/>
              </a:lnSpc>
              <a:spcBef>
                <a:spcPts val="1200"/>
              </a:spcBef>
              <a:spcAft>
                <a:spcPts val="0"/>
              </a:spcAft>
              <a:buNone/>
            </a:pPr>
            <a:r>
              <a:rPr lang="ru" sz="2400">
                <a:solidFill>
                  <a:srgbClr val="FF0000"/>
                </a:solidFill>
                <a:latin typeface="Oswald"/>
                <a:ea typeface="Oswald"/>
                <a:cs typeface="Oswald"/>
                <a:sym typeface="Oswald"/>
              </a:rPr>
              <a:t>Problemas para observar emisión &gt;1 TeV</a:t>
            </a:r>
            <a:endParaRPr sz="2400">
              <a:solidFill>
                <a:srgbClr val="FF0000"/>
              </a:solidFill>
              <a:latin typeface="Oswald"/>
              <a:ea typeface="Oswald"/>
              <a:cs typeface="Oswald"/>
              <a:sym typeface="Oswald"/>
            </a:endParaRPr>
          </a:p>
          <a:p>
            <a:pPr indent="-381000" lvl="0" marL="457200" rtl="0" algn="l">
              <a:lnSpc>
                <a:spcPct val="115000"/>
              </a:lnSpc>
              <a:spcBef>
                <a:spcPts val="1200"/>
              </a:spcBef>
              <a:spcAft>
                <a:spcPts val="0"/>
              </a:spcAft>
              <a:buClr>
                <a:srgbClr val="FF00FF"/>
              </a:buClr>
              <a:buSzPts val="2400"/>
              <a:buFont typeface="Oswald"/>
              <a:buChar char="-"/>
            </a:pPr>
            <a:r>
              <a:rPr lang="ru" sz="2400">
                <a:solidFill>
                  <a:srgbClr val="FF00FF"/>
                </a:solidFill>
                <a:latin typeface="Oswald"/>
                <a:ea typeface="Oswald"/>
                <a:cs typeface="Oswald"/>
                <a:sym typeface="Oswald"/>
              </a:rPr>
              <a:t>Klein Nishina</a:t>
            </a:r>
            <a:endParaRPr sz="2400">
              <a:solidFill>
                <a:srgbClr val="FF00FF"/>
              </a:solidFill>
              <a:latin typeface="Oswald"/>
              <a:ea typeface="Oswald"/>
              <a:cs typeface="Oswald"/>
              <a:sym typeface="Oswald"/>
            </a:endParaRPr>
          </a:p>
          <a:p>
            <a:pPr indent="-381000" lvl="0" marL="457200" rtl="0" algn="l">
              <a:lnSpc>
                <a:spcPct val="115000"/>
              </a:lnSpc>
              <a:spcBef>
                <a:spcPts val="0"/>
              </a:spcBef>
              <a:spcAft>
                <a:spcPts val="0"/>
              </a:spcAft>
              <a:buClr>
                <a:srgbClr val="FFFF00"/>
              </a:buClr>
              <a:buSzPts val="2400"/>
              <a:buFont typeface="Oswald"/>
              <a:buChar char="-"/>
            </a:pPr>
            <a:r>
              <a:rPr lang="ru" sz="2400">
                <a:solidFill>
                  <a:srgbClr val="FFFF00"/>
                </a:solidFill>
                <a:latin typeface="Oswald"/>
                <a:ea typeface="Oswald"/>
                <a:cs typeface="Oswald"/>
                <a:sym typeface="Oswald"/>
              </a:rPr>
              <a:t>EBL =&gt; z &lt; 0.01</a:t>
            </a:r>
            <a:endParaRPr/>
          </a:p>
        </p:txBody>
      </p:sp>
      <p:sp>
        <p:nvSpPr>
          <p:cNvPr id="149" name="Google Shape;149;p2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idx="12" type="sldNum"/>
          </p:nvPr>
        </p:nvSpPr>
        <p:spPr>
          <a:xfrm>
            <a:off x="8617342" y="6226484"/>
            <a:ext cx="342900" cy="387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155" name="Google Shape;155;p21"/>
          <p:cNvPicPr preferRelativeResize="0"/>
          <p:nvPr/>
        </p:nvPicPr>
        <p:blipFill>
          <a:blip r:embed="rId3">
            <a:alphaModFix/>
          </a:blip>
          <a:stretch>
            <a:fillRect/>
          </a:stretch>
        </p:blipFill>
        <p:spPr>
          <a:xfrm>
            <a:off x="2600678" y="219121"/>
            <a:ext cx="4582975" cy="4897251"/>
          </a:xfrm>
          <a:prstGeom prst="rect">
            <a:avLst/>
          </a:prstGeom>
          <a:noFill/>
          <a:ln>
            <a:noFill/>
          </a:ln>
        </p:spPr>
      </p:pic>
      <p:sp>
        <p:nvSpPr>
          <p:cNvPr id="156" name="Google Shape;156;p21"/>
          <p:cNvSpPr txBox="1"/>
          <p:nvPr/>
        </p:nvSpPr>
        <p:spPr>
          <a:xfrm>
            <a:off x="2553400" y="5273754"/>
            <a:ext cx="4915500" cy="1417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b="1" lang="ru" sz="1800">
                <a:solidFill>
                  <a:schemeClr val="lt1"/>
                </a:solidFill>
                <a:latin typeface="Oswald"/>
                <a:ea typeface="Oswald"/>
                <a:cs typeface="Oswald"/>
                <a:sym typeface="Oswald"/>
              </a:rPr>
              <a:t>Fig 5. </a:t>
            </a:r>
            <a:r>
              <a:rPr lang="ru" sz="1800">
                <a:solidFill>
                  <a:schemeClr val="lt1"/>
                </a:solidFill>
                <a:latin typeface="Oswald"/>
                <a:ea typeface="Oswald"/>
                <a:cs typeface="Oswald"/>
                <a:sym typeface="Oswald"/>
              </a:rPr>
              <a:t>Profundidad óptica para colisiones fotón fotón como función de la energía del fotón para diferentes corrimientos al rojo  (</a:t>
            </a:r>
            <a:r>
              <a:rPr lang="ru" sz="1800" u="sng">
                <a:solidFill>
                  <a:schemeClr val="hlink"/>
                </a:solidFill>
                <a:latin typeface="Oswald"/>
                <a:ea typeface="Oswald"/>
                <a:cs typeface="Oswald"/>
                <a:sym typeface="Oswald"/>
                <a:hlinkClick r:id="rId4"/>
              </a:rPr>
              <a:t>Gilmore R. C. et al,  2012,  MNRAS, 422</a:t>
            </a:r>
            <a:r>
              <a:rPr lang="ru" sz="1800">
                <a:solidFill>
                  <a:schemeClr val="lt1"/>
                </a:solidFill>
                <a:latin typeface="Oswald"/>
                <a:ea typeface="Oswald"/>
                <a:cs typeface="Oswald"/>
                <a:sym typeface="Oswald"/>
              </a:rPr>
              <a:t>). </a:t>
            </a:r>
            <a:endParaRPr/>
          </a:p>
        </p:txBody>
      </p:sp>
      <p:cxnSp>
        <p:nvCxnSpPr>
          <p:cNvPr id="157" name="Google Shape;157;p21"/>
          <p:cNvCxnSpPr/>
          <p:nvPr/>
        </p:nvCxnSpPr>
        <p:spPr>
          <a:xfrm rot="10800000">
            <a:off x="4773792" y="478685"/>
            <a:ext cx="14400" cy="4068900"/>
          </a:xfrm>
          <a:prstGeom prst="straightConnector1">
            <a:avLst/>
          </a:prstGeom>
          <a:noFill/>
          <a:ln cap="flat" cmpd="sng" w="76200">
            <a:solidFill>
              <a:srgbClr val="085631"/>
            </a:solidFill>
            <a:prstDash val="solid"/>
            <a:round/>
            <a:headEnd len="med" w="med" type="none"/>
            <a:tailEnd len="med" w="med" type="none"/>
          </a:ln>
        </p:spPr>
      </p:cxnSp>
      <p:sp>
        <p:nvSpPr>
          <p:cNvPr id="158" name="Google Shape;158;p21"/>
          <p:cNvSpPr txBox="1"/>
          <p:nvPr/>
        </p:nvSpPr>
        <p:spPr>
          <a:xfrm>
            <a:off x="7749925" y="3831450"/>
            <a:ext cx="1050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2500">
                <a:solidFill>
                  <a:srgbClr val="B45F06"/>
                </a:solidFill>
              </a:rPr>
              <a:t>1 TeV</a:t>
            </a:r>
            <a:endParaRPr b="1" sz="2500">
              <a:solidFill>
                <a:srgbClr val="B45F06"/>
              </a:solidFill>
            </a:endParaRPr>
          </a:p>
        </p:txBody>
      </p:sp>
      <p:cxnSp>
        <p:nvCxnSpPr>
          <p:cNvPr id="159" name="Google Shape;159;p21"/>
          <p:cNvCxnSpPr/>
          <p:nvPr/>
        </p:nvCxnSpPr>
        <p:spPr>
          <a:xfrm rot="10800000">
            <a:off x="4834550" y="1250975"/>
            <a:ext cx="2830200" cy="2686800"/>
          </a:xfrm>
          <a:prstGeom prst="straightConnector1">
            <a:avLst/>
          </a:prstGeom>
          <a:noFill/>
          <a:ln cap="flat" cmpd="sng" w="114300">
            <a:solidFill>
              <a:srgbClr val="FF9900"/>
            </a:solidFill>
            <a:prstDash val="solid"/>
            <a:round/>
            <a:headEnd len="med" w="med" type="none"/>
            <a:tailEnd len="med" w="med" type="triangle"/>
          </a:ln>
        </p:spPr>
      </p:cxnSp>
      <p:sp>
        <p:nvSpPr>
          <p:cNvPr id="160" name="Google Shape;160;p21"/>
          <p:cNvSpPr txBox="1"/>
          <p:nvPr/>
        </p:nvSpPr>
        <p:spPr>
          <a:xfrm>
            <a:off x="7749925" y="992625"/>
            <a:ext cx="151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600">
              <a:solidFill>
                <a:schemeClr val="lt1"/>
              </a:solidFill>
            </a:endParaRPr>
          </a:p>
        </p:txBody>
      </p:sp>
      <p:sp>
        <p:nvSpPr>
          <p:cNvPr id="161" name="Google Shape;161;p21"/>
          <p:cNvSpPr txBox="1"/>
          <p:nvPr>
            <p:ph idx="12" type="sldNum"/>
          </p:nvPr>
        </p:nvSpPr>
        <p:spPr>
          <a:xfrm>
            <a:off x="8411558" y="6157922"/>
            <a:ext cx="548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ru">
                <a:solidFill>
                  <a:schemeClr val="lt1"/>
                </a:solidFill>
              </a:rPr>
              <a:t>‹#›</a:t>
            </a:fld>
            <a:endParaRPr b="1">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