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48" r:id="rId2"/>
  </p:sldMasterIdLst>
  <p:notesMasterIdLst>
    <p:notesMasterId r:id="rId42"/>
  </p:notesMasterIdLst>
  <p:sldIdLst>
    <p:sldId id="256" r:id="rId3"/>
    <p:sldId id="257" r:id="rId4"/>
    <p:sldId id="258" r:id="rId5"/>
    <p:sldId id="259" r:id="rId6"/>
    <p:sldId id="261" r:id="rId7"/>
    <p:sldId id="271" r:id="rId8"/>
    <p:sldId id="272" r:id="rId9"/>
    <p:sldId id="278" r:id="rId10"/>
    <p:sldId id="285" r:id="rId11"/>
    <p:sldId id="286" r:id="rId12"/>
    <p:sldId id="287" r:id="rId13"/>
    <p:sldId id="291" r:id="rId14"/>
    <p:sldId id="292" r:id="rId15"/>
    <p:sldId id="293" r:id="rId16"/>
    <p:sldId id="294" r:id="rId17"/>
    <p:sldId id="295" r:id="rId18"/>
    <p:sldId id="290" r:id="rId19"/>
    <p:sldId id="296" r:id="rId20"/>
    <p:sldId id="277" r:id="rId21"/>
    <p:sldId id="289" r:id="rId22"/>
    <p:sldId id="276" r:id="rId23"/>
    <p:sldId id="260" r:id="rId24"/>
    <p:sldId id="273" r:id="rId25"/>
    <p:sldId id="274" r:id="rId26"/>
    <p:sldId id="275" r:id="rId27"/>
    <p:sldId id="264" r:id="rId28"/>
    <p:sldId id="265" r:id="rId29"/>
    <p:sldId id="262" r:id="rId30"/>
    <p:sldId id="297" r:id="rId31"/>
    <p:sldId id="267" r:id="rId32"/>
    <p:sldId id="268" r:id="rId33"/>
    <p:sldId id="269" r:id="rId34"/>
    <p:sldId id="298" r:id="rId35"/>
    <p:sldId id="288" r:id="rId36"/>
    <p:sldId id="280" r:id="rId37"/>
    <p:sldId id="281" r:id="rId38"/>
    <p:sldId id="282" r:id="rId39"/>
    <p:sldId id="283" r:id="rId40"/>
    <p:sldId id="284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10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8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4077C-7F46-4582-9C49-2E041777131A}" type="datetimeFigureOut">
              <a:rPr lang="it-IT" smtClean="0"/>
              <a:t>27/03/2023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AF064-DD97-4B95-B8B2-B9701A448CD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0036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69154-8003-4A86-B962-0F16F33FFD0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940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2425-D67C-4329-A0DE-721805591AB7}" type="datetimeFigureOut">
              <a:rPr lang="it-IT" smtClean="0"/>
              <a:t>27/03/2023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AE44-34E4-49DB-BDCD-9F77C43E88C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953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2425-D67C-4329-A0DE-721805591AB7}" type="datetimeFigureOut">
              <a:rPr lang="it-IT" smtClean="0"/>
              <a:t>27/03/2023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AE44-34E4-49DB-BDCD-9F77C43E8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695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2425-D67C-4329-A0DE-721805591AB7}" type="datetimeFigureOut">
              <a:rPr lang="it-IT" smtClean="0"/>
              <a:t>27/03/2023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AE44-34E4-49DB-BDCD-9F77C43E8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851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7219" y="1107281"/>
            <a:ext cx="10977563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37" name="Shape 37"/>
          <p:cNvSpPr/>
          <p:nvPr/>
        </p:nvSpPr>
        <p:spPr>
          <a:xfrm>
            <a:off x="107884" y="6515213"/>
            <a:ext cx="5429528" cy="17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1125"/>
              <a:t>G. Di Sciascio, Frascati Workshop 2015, Mondello May 28, 2015</a:t>
            </a:r>
          </a:p>
        </p:txBody>
      </p:sp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535781" y="359990"/>
            <a:ext cx="11120438" cy="65799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953"/>
              <a:t>Titolo Testo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xfrm>
            <a:off x="11501437" y="6465094"/>
            <a:ext cx="292514" cy="210812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 lvl="0"/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655050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E74C-6B60-4929-92BB-062B7B8911A2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B53FC-E3D4-4255-A2EA-EE8E6577AEA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906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3E74C-6B60-4929-92BB-062B7B8911A2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B53FC-E3D4-4255-A2EA-EE8E6577AEA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8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2425-D67C-4329-A0DE-721805591AB7}" type="datetimeFigureOut">
              <a:rPr lang="it-IT" smtClean="0"/>
              <a:t>27/03/2023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AE44-34E4-49DB-BDCD-9F77C43E8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1169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2425-D67C-4329-A0DE-721805591AB7}" type="datetimeFigureOut">
              <a:rPr lang="it-IT" smtClean="0"/>
              <a:t>27/03/2023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AE44-34E4-49DB-BDCD-9F77C43E88C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0080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2425-D67C-4329-A0DE-721805591AB7}" type="datetimeFigureOut">
              <a:rPr lang="it-IT" smtClean="0"/>
              <a:t>27/03/2023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AE44-34E4-49DB-BDCD-9F77C43E8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657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2425-D67C-4329-A0DE-721805591AB7}" type="datetimeFigureOut">
              <a:rPr lang="it-IT" smtClean="0"/>
              <a:t>27/03/2023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AE44-34E4-49DB-BDCD-9F77C43E8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80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2425-D67C-4329-A0DE-721805591AB7}" type="datetimeFigureOut">
              <a:rPr lang="it-IT" smtClean="0"/>
              <a:t>27/03/2023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AE44-34E4-49DB-BDCD-9F77C43E8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081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2425-D67C-4329-A0DE-721805591AB7}" type="datetimeFigureOut">
              <a:rPr lang="it-IT" smtClean="0"/>
              <a:t>27/03/2023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AE44-34E4-49DB-BDCD-9F77C43E8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285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4CF2425-D67C-4329-A0DE-721805591AB7}" type="datetimeFigureOut">
              <a:rPr lang="it-IT" smtClean="0"/>
              <a:t>27/03/2023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E5AE44-34E4-49DB-BDCD-9F77C43E8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908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2425-D67C-4329-A0DE-721805591AB7}" type="datetimeFigureOut">
              <a:rPr lang="it-IT" smtClean="0"/>
              <a:t>27/03/2023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AE44-34E4-49DB-BDCD-9F77C43E88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41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4CF2425-D67C-4329-A0DE-721805591AB7}" type="datetimeFigureOut">
              <a:rPr lang="it-IT" smtClean="0"/>
              <a:t>27/03/2023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EE5AE44-34E4-49DB-BDCD-9F77C43E88C1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56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3E74C-6B60-4929-92BB-062B7B8911A2}" type="datetimeFigureOut">
              <a:rPr lang="en-GB" smtClean="0"/>
              <a:t>27/03/2023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B53FC-E3D4-4255-A2EA-EE8E6577AEA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56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5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806.07396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CF28E9-B8A0-4CF2-B972-E009B14AF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749" y="809194"/>
            <a:ext cx="10058400" cy="744728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</a:rPr>
              <a:t>The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6394BE2-15DF-4910-BA5E-0AE9081531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sz="1400" dirty="0"/>
              <a:t>P. Camarri</a:t>
            </a:r>
          </a:p>
          <a:p>
            <a:r>
              <a:rPr lang="it-IT" sz="1400" dirty="0"/>
              <a:t>Università di Roma Tor Vergata and </a:t>
            </a:r>
            <a:r>
              <a:rPr lang="it-IT" sz="1400" dirty="0" err="1"/>
              <a:t>INFn</a:t>
            </a:r>
            <a:r>
              <a:rPr lang="it-IT" sz="1400" dirty="0"/>
              <a:t> Roma Tor Vergata</a:t>
            </a:r>
          </a:p>
          <a:p>
            <a:r>
              <a:rPr lang="it-IT" sz="1400" dirty="0"/>
              <a:t>On </a:t>
            </a:r>
            <a:r>
              <a:rPr lang="it-IT" sz="1400" dirty="0" err="1"/>
              <a:t>behalf</a:t>
            </a:r>
            <a:r>
              <a:rPr lang="it-IT" sz="1400" dirty="0"/>
              <a:t> of the </a:t>
            </a:r>
            <a:r>
              <a:rPr lang="it-IT" sz="1400" dirty="0" err="1"/>
              <a:t>MATHusla</a:t>
            </a:r>
            <a:r>
              <a:rPr lang="it-IT" sz="1400" dirty="0"/>
              <a:t> </a:t>
            </a:r>
            <a:r>
              <a:rPr lang="it-IT" sz="1400" dirty="0" err="1"/>
              <a:t>collaboration</a:t>
            </a:r>
            <a:endParaRPr lang="it-IT" sz="1400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CA3DA6D-1BDF-41AB-86F6-2FE766196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50" t="30815" r="46250" b="54518"/>
          <a:stretch/>
        </p:blipFill>
        <p:spPr>
          <a:xfrm>
            <a:off x="3870960" y="1627985"/>
            <a:ext cx="3718560" cy="100584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045261F-7E1C-4173-A3BB-E5B3ACA075A0}"/>
              </a:ext>
            </a:extLst>
          </p:cNvPr>
          <p:cNvSpPr txBox="1"/>
          <p:nvPr/>
        </p:nvSpPr>
        <p:spPr>
          <a:xfrm>
            <a:off x="1188720" y="5720080"/>
            <a:ext cx="974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dirty="0">
                <a:effectLst/>
              </a:rPr>
              <a:t>2022/2023 Meeting of the Cosmic Ray Division of the Mexican Physical Society</a:t>
            </a:r>
          </a:p>
          <a:p>
            <a:pPr algn="ctr"/>
            <a:r>
              <a:rPr lang="it-IT" dirty="0"/>
              <a:t>March 27th, 2023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E17852F-DDCA-B111-D804-481122734353}"/>
              </a:ext>
            </a:extLst>
          </p:cNvPr>
          <p:cNvSpPr txBox="1"/>
          <p:nvPr/>
        </p:nvSpPr>
        <p:spPr>
          <a:xfrm>
            <a:off x="1685361" y="2734229"/>
            <a:ext cx="8095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err="1">
                <a:solidFill>
                  <a:srgbClr val="FF0000"/>
                </a:solidFill>
                <a:latin typeface="+mj-lt"/>
              </a:rPr>
              <a:t>Cosmic</a:t>
            </a:r>
            <a:r>
              <a:rPr lang="it-IT" sz="4000" b="1" dirty="0">
                <a:solidFill>
                  <a:srgbClr val="FF0000"/>
                </a:solidFill>
                <a:latin typeface="+mj-lt"/>
              </a:rPr>
              <a:t>-Ray Project</a:t>
            </a:r>
            <a:endParaRPr lang="it-IT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4541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2359"/>
          </a:xfrm>
        </p:spPr>
        <p:txBody>
          <a:bodyPr>
            <a:normAutofit/>
          </a:bodyPr>
          <a:lstStyle/>
          <a:p>
            <a:r>
              <a:rPr lang="en-GB" sz="3600" dirty="0"/>
              <a:t>Scheme of a Resistive Plate Chamber</a:t>
            </a: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294709" y="4537710"/>
            <a:ext cx="10815251" cy="1989066"/>
          </a:xfrm>
        </p:spPr>
        <p:txBody>
          <a:bodyPr>
            <a:normAutofit/>
          </a:bodyPr>
          <a:lstStyle/>
          <a:p>
            <a:r>
              <a:rPr lang="en-GB" sz="2000" dirty="0"/>
              <a:t>A RPC is just a </a:t>
            </a:r>
            <a:r>
              <a:rPr lang="en-GB" sz="2000" dirty="0">
                <a:solidFill>
                  <a:srgbClr val="FF0000"/>
                </a:solidFill>
              </a:rPr>
              <a:t>gas filled plane capacitor </a:t>
            </a:r>
            <a:r>
              <a:rPr lang="en-GB" sz="2000" dirty="0"/>
              <a:t>with </a:t>
            </a:r>
            <a:r>
              <a:rPr lang="en-GB" sz="2000" dirty="0">
                <a:solidFill>
                  <a:srgbClr val="FF0000"/>
                </a:solidFill>
              </a:rPr>
              <a:t>high resistivity </a:t>
            </a:r>
            <a:r>
              <a:rPr lang="en-GB" sz="2000" dirty="0"/>
              <a:t>electrodes</a:t>
            </a:r>
          </a:p>
          <a:p>
            <a:r>
              <a:rPr lang="en-GB" sz="2000" dirty="0"/>
              <a:t>External signal </a:t>
            </a:r>
            <a:r>
              <a:rPr lang="en-GB" sz="2000" dirty="0">
                <a:solidFill>
                  <a:srgbClr val="FF0000"/>
                </a:solidFill>
              </a:rPr>
              <a:t>pick-up electrodes can be easily tailored with any shape (11 mm in this case)</a:t>
            </a:r>
          </a:p>
          <a:p>
            <a:r>
              <a:rPr lang="en-US" sz="2000" dirty="0"/>
              <a:t>Chamber size: 0.9x2.2 m</a:t>
            </a:r>
            <a:r>
              <a:rPr lang="en-US" sz="2000" baseline="30000" dirty="0"/>
              <a:t>2</a:t>
            </a:r>
            <a:r>
              <a:rPr lang="en-US" sz="2000" dirty="0"/>
              <a:t>;  Time resolution &lt; 1 ns  </a:t>
            </a:r>
          </a:p>
          <a:p>
            <a:r>
              <a:rPr lang="it-IT" sz="2000" dirty="0"/>
              <a:t>Eco-friendly gas </a:t>
            </a:r>
            <a:r>
              <a:rPr lang="it-IT" sz="2000" dirty="0" err="1"/>
              <a:t>mixture</a:t>
            </a:r>
            <a:r>
              <a:rPr lang="it-IT" sz="2000" dirty="0"/>
              <a:t> for </a:t>
            </a:r>
            <a:r>
              <a:rPr lang="it-IT" sz="2000" dirty="0" err="1"/>
              <a:t>operation</a:t>
            </a:r>
            <a:r>
              <a:rPr lang="it-IT" sz="2000" dirty="0"/>
              <a:t> in </a:t>
            </a:r>
            <a:r>
              <a:rPr lang="it-IT" sz="2000" dirty="0" err="1"/>
              <a:t>avalanche</a:t>
            </a:r>
            <a:r>
              <a:rPr lang="it-IT" sz="2000" dirty="0"/>
              <a:t> mode</a:t>
            </a:r>
            <a:endParaRPr lang="en-US" sz="2000" dirty="0"/>
          </a:p>
          <a:p>
            <a:r>
              <a:rPr lang="en-US" sz="2000" dirty="0"/>
              <a:t>Two “big pads” of 0.9x1.1 m</a:t>
            </a:r>
            <a:r>
              <a:rPr lang="en-US" sz="2000" baseline="30000" dirty="0"/>
              <a:t>2</a:t>
            </a:r>
            <a:r>
              <a:rPr lang="en-US" sz="2000" dirty="0"/>
              <a:t> allow the analog readout</a:t>
            </a:r>
            <a:endParaRPr lang="it-IT" sz="2000" dirty="0"/>
          </a:p>
          <a:p>
            <a:endParaRPr lang="en-GB" sz="2000" dirty="0"/>
          </a:p>
          <a:p>
            <a:endParaRPr lang="en-GB" dirty="0"/>
          </a:p>
        </p:txBody>
      </p:sp>
      <p:grpSp>
        <p:nvGrpSpPr>
          <p:cNvPr id="20" name="Gruppo 19"/>
          <p:cNvGrpSpPr/>
          <p:nvPr/>
        </p:nvGrpSpPr>
        <p:grpSpPr>
          <a:xfrm>
            <a:off x="596934" y="1247484"/>
            <a:ext cx="10393679" cy="3361740"/>
            <a:chOff x="596934" y="1342607"/>
            <a:chExt cx="10393679" cy="3361740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6934" y="1342607"/>
              <a:ext cx="10393679" cy="3361740"/>
            </a:xfrm>
            <a:prstGeom prst="rect">
              <a:avLst/>
            </a:prstGeom>
          </p:spPr>
        </p:pic>
        <p:grpSp>
          <p:nvGrpSpPr>
            <p:cNvPr id="19" name="Gruppo 18"/>
            <p:cNvGrpSpPr/>
            <p:nvPr/>
          </p:nvGrpSpPr>
          <p:grpSpPr>
            <a:xfrm>
              <a:off x="1186090" y="2534382"/>
              <a:ext cx="582161" cy="561474"/>
              <a:chOff x="1195922" y="7234210"/>
              <a:chExt cx="582161" cy="561474"/>
            </a:xfrm>
          </p:grpSpPr>
          <p:sp>
            <p:nvSpPr>
              <p:cNvPr id="3" name="Ovale 2"/>
              <p:cNvSpPr/>
              <p:nvPr/>
            </p:nvSpPr>
            <p:spPr>
              <a:xfrm>
                <a:off x="1195922" y="7234210"/>
                <a:ext cx="582161" cy="5614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H</a:t>
                </a:r>
              </a:p>
            </p:txBody>
          </p:sp>
          <p:sp>
            <p:nvSpPr>
              <p:cNvPr id="4" name="Rettangolo 3"/>
              <p:cNvSpPr/>
              <p:nvPr/>
            </p:nvSpPr>
            <p:spPr>
              <a:xfrm>
                <a:off x="1280606" y="7373625"/>
                <a:ext cx="47936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HV</a:t>
                </a:r>
                <a:endParaRPr lang="en-US" sz="1400" dirty="0"/>
              </a:p>
            </p:txBody>
          </p:sp>
          <p:cxnSp>
            <p:nvCxnSpPr>
              <p:cNvPr id="8" name="Connettore 1 7"/>
              <p:cNvCxnSpPr/>
              <p:nvPr/>
            </p:nvCxnSpPr>
            <p:spPr>
              <a:xfrm>
                <a:off x="1393069" y="7716506"/>
                <a:ext cx="17646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uppo 16"/>
              <p:cNvGrpSpPr/>
              <p:nvPr/>
            </p:nvGrpSpPr>
            <p:grpSpPr>
              <a:xfrm>
                <a:off x="1397986" y="7281056"/>
                <a:ext cx="166015" cy="155115"/>
                <a:chOff x="1515979" y="7035251"/>
                <a:chExt cx="176463" cy="197149"/>
              </a:xfrm>
            </p:grpSpPr>
            <p:cxnSp>
              <p:nvCxnSpPr>
                <p:cNvPr id="11" name="Connettore 1 10"/>
                <p:cNvCxnSpPr/>
                <p:nvPr/>
              </p:nvCxnSpPr>
              <p:spPr>
                <a:xfrm flipV="1">
                  <a:off x="1596966" y="7035251"/>
                  <a:ext cx="7244" cy="19714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nettore 1 15"/>
                <p:cNvCxnSpPr/>
                <p:nvPr/>
              </p:nvCxnSpPr>
              <p:spPr>
                <a:xfrm>
                  <a:off x="1515979" y="7141321"/>
                  <a:ext cx="17646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4200037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17170" y="182880"/>
            <a:ext cx="7205606" cy="1499214"/>
          </a:xfrm>
          <a:prstGeom prst="rect">
            <a:avLst/>
          </a:prstGeom>
        </p:spPr>
        <p:txBody>
          <a:bodyPr rtlCol="0">
            <a:normAutofit fontScale="97500"/>
          </a:bodyPr>
          <a:lstStyle/>
          <a:p>
            <a:pPr lvl="0"/>
            <a:r>
              <a:rPr lang="it-IT" sz="3400" dirty="0"/>
              <a:t>The RPC </a:t>
            </a:r>
            <a:r>
              <a:rPr lang="it-IT" sz="3400" dirty="0" err="1"/>
              <a:t>analog</a:t>
            </a:r>
            <a:r>
              <a:rPr lang="it-IT" sz="3400" dirty="0"/>
              <a:t> </a:t>
            </a:r>
            <a:r>
              <a:rPr lang="it-IT" sz="3400" dirty="0" err="1"/>
              <a:t>readout</a:t>
            </a:r>
            <a:r>
              <a:rPr lang="it-IT" sz="3400" dirty="0"/>
              <a:t> in ARGO-YBJ </a:t>
            </a:r>
            <a:endParaRPr lang="en-GB" sz="3400" dirty="0"/>
          </a:p>
          <a:p>
            <a:pPr lvl="0"/>
            <a:r>
              <a:rPr lang="en-GB" sz="2900" dirty="0">
                <a:solidFill>
                  <a:srgbClr val="0070C0"/>
                </a:solidFill>
              </a:rPr>
              <a:t>Extending the dynamical range up to </a:t>
            </a:r>
            <a:r>
              <a:rPr lang="en-GB" sz="2900" dirty="0" err="1">
                <a:solidFill>
                  <a:srgbClr val="0070C0"/>
                </a:solidFill>
              </a:rPr>
              <a:t>PeV</a:t>
            </a:r>
            <a:endParaRPr lang="en-GB" sz="2900" dirty="0">
              <a:solidFill>
                <a:srgbClr val="0070C0"/>
              </a:solidFill>
            </a:endParaRPr>
          </a:p>
          <a:p>
            <a:pPr algn="ctr" defTabSz="914400">
              <a:spcBef>
                <a:spcPct val="0"/>
              </a:spcBef>
              <a:defRPr/>
            </a:pPr>
            <a:endParaRPr lang="it-IT" sz="29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5" descr="Run93993_Ev242653_BigPad_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393" y="2211588"/>
            <a:ext cx="4562475" cy="4014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Run93993_Ev242653_Str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0369" y="3705936"/>
            <a:ext cx="3714473" cy="30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044876" y="6320117"/>
            <a:ext cx="2743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 dirty="0">
                <a:solidFill>
                  <a:srgbClr val="FF3300"/>
                </a:solidFill>
                <a:latin typeface="Calibri" pitchFamily="34" charset="0"/>
              </a:rPr>
              <a:t>Fs: 4000 -&gt; 1300/m</a:t>
            </a:r>
            <a:r>
              <a:rPr lang="it-IT" sz="1600" b="1" baseline="30000" dirty="0">
                <a:solidFill>
                  <a:srgbClr val="FF3300"/>
                </a:solidFill>
                <a:latin typeface="Calibri" pitchFamily="34" charset="0"/>
              </a:rPr>
              <a:t>2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8303708" y="606413"/>
            <a:ext cx="4067106" cy="2941538"/>
            <a:chOff x="5436109" y="1133856"/>
            <a:chExt cx="3529012" cy="2700338"/>
          </a:xfrm>
        </p:grpSpPr>
        <p:sp>
          <p:nvSpPr>
            <p:cNvPr id="32" name="Text Box 8"/>
            <p:cNvSpPr txBox="1">
              <a:spLocks noChangeArrowheads="1"/>
            </p:cNvSpPr>
            <p:nvPr/>
          </p:nvSpPr>
          <p:spPr bwMode="auto">
            <a:xfrm>
              <a:off x="6775069" y="2935224"/>
              <a:ext cx="1841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200">
                  <a:latin typeface="Calibri" pitchFamily="34" charset="0"/>
                </a:rPr>
                <a:t>0</a:t>
              </a:r>
            </a:p>
          </p:txBody>
        </p:sp>
        <p:sp>
          <p:nvSpPr>
            <p:cNvPr id="33" name="Text Box 14"/>
            <p:cNvSpPr txBox="1">
              <a:spLocks noChangeArrowheads="1"/>
            </p:cNvSpPr>
            <p:nvPr/>
          </p:nvSpPr>
          <p:spPr bwMode="auto">
            <a:xfrm>
              <a:off x="6624257" y="2768537"/>
              <a:ext cx="304800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800" b="1">
                  <a:latin typeface="Calibri" pitchFamily="34" charset="0"/>
                </a:rPr>
                <a:t>0</a:t>
              </a:r>
            </a:p>
          </p:txBody>
        </p:sp>
        <p:sp>
          <p:nvSpPr>
            <p:cNvPr id="34" name="Text Box 16"/>
            <p:cNvSpPr txBox="1">
              <a:spLocks noChangeArrowheads="1"/>
            </p:cNvSpPr>
            <p:nvPr/>
          </p:nvSpPr>
          <p:spPr bwMode="auto">
            <a:xfrm>
              <a:off x="6552819" y="2801875"/>
              <a:ext cx="304800" cy="1303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3600" tIns="3600" rIns="3600" bIns="36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800">
                  <a:latin typeface="Calibri" pitchFamily="34" charset="0"/>
                </a:rPr>
                <a:t>4000</a:t>
              </a:r>
            </a:p>
          </p:txBody>
        </p:sp>
        <p:sp>
          <p:nvSpPr>
            <p:cNvPr id="35" name="Text Box 18"/>
            <p:cNvSpPr txBox="1">
              <a:spLocks noChangeArrowheads="1"/>
            </p:cNvSpPr>
            <p:nvPr/>
          </p:nvSpPr>
          <p:spPr bwMode="auto">
            <a:xfrm>
              <a:off x="6552819" y="3078100"/>
              <a:ext cx="304800" cy="1303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3600" tIns="3600" rIns="3600" bIns="36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800">
                  <a:latin typeface="Calibri" pitchFamily="34" charset="0"/>
                </a:rPr>
                <a:t>3500</a:t>
              </a:r>
            </a:p>
          </p:txBody>
        </p:sp>
        <p:sp>
          <p:nvSpPr>
            <p:cNvPr id="36" name="Text Box 19"/>
            <p:cNvSpPr txBox="1">
              <a:spLocks noChangeArrowheads="1"/>
            </p:cNvSpPr>
            <p:nvPr/>
          </p:nvSpPr>
          <p:spPr bwMode="auto">
            <a:xfrm>
              <a:off x="6552819" y="3330513"/>
              <a:ext cx="304800" cy="1303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3600" tIns="3600" rIns="3600" bIns="36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800" dirty="0">
                  <a:latin typeface="Calibri" pitchFamily="34" charset="0"/>
                </a:rPr>
                <a:t>3000</a:t>
              </a:r>
            </a:p>
          </p:txBody>
        </p:sp>
        <p:sp>
          <p:nvSpPr>
            <p:cNvPr id="37" name="Text Box 20"/>
            <p:cNvSpPr txBox="1">
              <a:spLocks noChangeArrowheads="1"/>
            </p:cNvSpPr>
            <p:nvPr/>
          </p:nvSpPr>
          <p:spPr bwMode="auto">
            <a:xfrm>
              <a:off x="6552819" y="3606738"/>
              <a:ext cx="304800" cy="1303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3600" tIns="3600" rIns="3600" bIns="36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800" dirty="0">
                  <a:latin typeface="Calibri" pitchFamily="34" charset="0"/>
                </a:rPr>
                <a:t>2500</a:t>
              </a:r>
            </a:p>
          </p:txBody>
        </p:sp>
        <p:pic>
          <p:nvPicPr>
            <p:cNvPr id="38" name="Picture 7" descr="Run93993_Ev242653_BigPa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36109" y="1133856"/>
              <a:ext cx="3311525" cy="270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 Box 14"/>
            <p:cNvSpPr txBox="1">
              <a:spLocks noChangeArrowheads="1"/>
            </p:cNvSpPr>
            <p:nvPr/>
          </p:nvSpPr>
          <p:spPr bwMode="auto">
            <a:xfrm>
              <a:off x="8660321" y="1348169"/>
              <a:ext cx="304800" cy="214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800" b="1">
                  <a:latin typeface="Calibri" pitchFamily="34" charset="0"/>
                </a:rPr>
                <a:t>0</a:t>
              </a:r>
            </a:p>
          </p:txBody>
        </p:sp>
        <p:sp>
          <p:nvSpPr>
            <p:cNvPr id="40" name="Text Box 16"/>
            <p:cNvSpPr txBox="1">
              <a:spLocks noChangeArrowheads="1"/>
            </p:cNvSpPr>
            <p:nvPr/>
          </p:nvSpPr>
          <p:spPr bwMode="auto">
            <a:xfrm>
              <a:off x="8588883" y="1381507"/>
              <a:ext cx="304800" cy="1303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3600" tIns="3600" rIns="3600" bIns="36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800">
                  <a:latin typeface="Calibri" pitchFamily="34" charset="0"/>
                </a:rPr>
                <a:t>4000</a:t>
              </a:r>
            </a:p>
          </p:txBody>
        </p:sp>
        <p:sp>
          <p:nvSpPr>
            <p:cNvPr id="41" name="Text Box 18"/>
            <p:cNvSpPr txBox="1">
              <a:spLocks noChangeArrowheads="1"/>
            </p:cNvSpPr>
            <p:nvPr/>
          </p:nvSpPr>
          <p:spPr bwMode="auto">
            <a:xfrm>
              <a:off x="8588883" y="1657732"/>
              <a:ext cx="304800" cy="1303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3600" tIns="3600" rIns="3600" bIns="36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800">
                  <a:latin typeface="Calibri" pitchFamily="34" charset="0"/>
                </a:rPr>
                <a:t>3500</a:t>
              </a:r>
            </a:p>
          </p:txBody>
        </p:sp>
        <p:sp>
          <p:nvSpPr>
            <p:cNvPr id="42" name="Text Box 19"/>
            <p:cNvSpPr txBox="1">
              <a:spLocks noChangeArrowheads="1"/>
            </p:cNvSpPr>
            <p:nvPr/>
          </p:nvSpPr>
          <p:spPr bwMode="auto">
            <a:xfrm>
              <a:off x="8588883" y="1910145"/>
              <a:ext cx="304800" cy="1303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3600" tIns="3600" rIns="3600" bIns="36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800">
                  <a:latin typeface="Calibri" pitchFamily="34" charset="0"/>
                </a:rPr>
                <a:t>3000</a:t>
              </a:r>
            </a:p>
          </p:txBody>
        </p:sp>
        <p:sp>
          <p:nvSpPr>
            <p:cNvPr id="43" name="Text Box 20"/>
            <p:cNvSpPr txBox="1">
              <a:spLocks noChangeArrowheads="1"/>
            </p:cNvSpPr>
            <p:nvPr/>
          </p:nvSpPr>
          <p:spPr bwMode="auto">
            <a:xfrm>
              <a:off x="8588883" y="2186370"/>
              <a:ext cx="304800" cy="1303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3600" tIns="3600" rIns="3600" bIns="36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800">
                  <a:latin typeface="Calibri" pitchFamily="34" charset="0"/>
                </a:rPr>
                <a:t>2500</a:t>
              </a:r>
            </a:p>
          </p:txBody>
        </p:sp>
        <p:sp>
          <p:nvSpPr>
            <p:cNvPr id="44" name="Text Box 25"/>
            <p:cNvSpPr txBox="1">
              <a:spLocks noChangeArrowheads="1"/>
            </p:cNvSpPr>
            <p:nvPr/>
          </p:nvSpPr>
          <p:spPr bwMode="auto">
            <a:xfrm>
              <a:off x="8588883" y="2441957"/>
              <a:ext cx="304800" cy="1303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3600" tIns="3600" rIns="3600" bIns="36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800">
                  <a:latin typeface="Calibri" pitchFamily="34" charset="0"/>
                </a:rPr>
                <a:t>2000</a:t>
              </a:r>
            </a:p>
          </p:txBody>
        </p:sp>
        <p:sp>
          <p:nvSpPr>
            <p:cNvPr id="45" name="Text Box 26"/>
            <p:cNvSpPr txBox="1">
              <a:spLocks noChangeArrowheads="1"/>
            </p:cNvSpPr>
            <p:nvPr/>
          </p:nvSpPr>
          <p:spPr bwMode="auto">
            <a:xfrm>
              <a:off x="8588883" y="2710245"/>
              <a:ext cx="304800" cy="1303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3600" tIns="3600" rIns="3600" bIns="36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800" dirty="0">
                  <a:latin typeface="Calibri" pitchFamily="34" charset="0"/>
                </a:rPr>
                <a:t>1500</a:t>
              </a:r>
            </a:p>
          </p:txBody>
        </p:sp>
        <p:sp>
          <p:nvSpPr>
            <p:cNvPr id="46" name="Text Box 27"/>
            <p:cNvSpPr txBox="1">
              <a:spLocks noChangeArrowheads="1"/>
            </p:cNvSpPr>
            <p:nvPr/>
          </p:nvSpPr>
          <p:spPr bwMode="auto">
            <a:xfrm>
              <a:off x="8588883" y="2975357"/>
              <a:ext cx="304800" cy="1303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3600" tIns="3600" rIns="3600" bIns="36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800">
                  <a:latin typeface="Calibri" pitchFamily="34" charset="0"/>
                </a:rPr>
                <a:t>1000</a:t>
              </a:r>
            </a:p>
          </p:txBody>
        </p:sp>
        <p:sp>
          <p:nvSpPr>
            <p:cNvPr id="47" name="Text Box 28"/>
            <p:cNvSpPr txBox="1">
              <a:spLocks noChangeArrowheads="1"/>
            </p:cNvSpPr>
            <p:nvPr/>
          </p:nvSpPr>
          <p:spPr bwMode="auto">
            <a:xfrm>
              <a:off x="8588883" y="3227770"/>
              <a:ext cx="304800" cy="13038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3600" tIns="3600" rIns="3600" bIns="36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800">
                  <a:latin typeface="Calibri" pitchFamily="34" charset="0"/>
                </a:rPr>
                <a:t>500</a:t>
              </a:r>
            </a:p>
          </p:txBody>
        </p:sp>
      </p:grpSp>
      <p:sp>
        <p:nvSpPr>
          <p:cNvPr id="7" name="Rettangolo 6"/>
          <p:cNvSpPr/>
          <p:nvPr/>
        </p:nvSpPr>
        <p:spPr>
          <a:xfrm>
            <a:off x="89446" y="2477843"/>
            <a:ext cx="262148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/>
              <a:t>Crucial to extend the covered energy range above 100 </a:t>
            </a:r>
            <a:r>
              <a:rPr lang="en-GB" sz="2000" dirty="0" err="1"/>
              <a:t>TeV</a:t>
            </a:r>
            <a:r>
              <a:rPr lang="en-GB" sz="2000" dirty="0"/>
              <a:t>, where the strip read-out saturates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2000" dirty="0"/>
              <a:t>Max digital density ~20/m</a:t>
            </a:r>
            <a:r>
              <a:rPr lang="en-GB" sz="2000" baseline="30000" dirty="0"/>
              <a:t>2</a:t>
            </a:r>
            <a:r>
              <a:rPr lang="en-GB" sz="2000" dirty="0"/>
              <a:t>   Max </a:t>
            </a:r>
            <a:r>
              <a:rPr lang="en-GB" sz="2000" dirty="0" err="1"/>
              <a:t>analog</a:t>
            </a:r>
            <a:r>
              <a:rPr lang="en-GB" sz="2000" dirty="0"/>
              <a:t> dens ~10</a:t>
            </a:r>
            <a:r>
              <a:rPr lang="en-GB" sz="2000" baseline="30000" dirty="0"/>
              <a:t>4</a:t>
            </a:r>
            <a:r>
              <a:rPr lang="it-IT" sz="2000" dirty="0"/>
              <a:t>/m</a:t>
            </a:r>
            <a:r>
              <a:rPr lang="it-IT" sz="2000" baseline="30000" dirty="0"/>
              <a:t>2</a:t>
            </a:r>
            <a:endParaRPr lang="it-IT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pPr lvl="0"/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648889C-908F-4AB2-9E4F-AD2321491839}"/>
              </a:ext>
            </a:extLst>
          </p:cNvPr>
          <p:cNvSpPr txBox="1"/>
          <p:nvPr/>
        </p:nvSpPr>
        <p:spPr>
          <a:xfrm rot="-5400000">
            <a:off x="7229848" y="1398828"/>
            <a:ext cx="1667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</a:rPr>
              <a:t>Analog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1AEFC44-951C-4361-9C4F-CA9640B1CD7F}"/>
              </a:ext>
            </a:extLst>
          </p:cNvPr>
          <p:cNvSpPr txBox="1"/>
          <p:nvPr/>
        </p:nvSpPr>
        <p:spPr>
          <a:xfrm rot="-5400000">
            <a:off x="7270488" y="4467148"/>
            <a:ext cx="1667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1777766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2C9BC3-1CFC-4EAD-5694-8DBE5B559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 err="1">
                <a:solidFill>
                  <a:schemeClr val="accent1">
                    <a:lumMod val="75000"/>
                  </a:schemeClr>
                </a:solidFill>
              </a:rPr>
              <a:t>Cosmic</a:t>
            </a:r>
            <a:r>
              <a:rPr lang="it-IT" sz="4800" dirty="0">
                <a:solidFill>
                  <a:schemeClr val="accent1">
                    <a:lumMod val="75000"/>
                  </a:schemeClr>
                </a:solidFill>
              </a:rPr>
              <a:t>-ray </a:t>
            </a:r>
            <a:r>
              <a:rPr lang="it-IT" sz="4800" dirty="0" err="1">
                <a:solidFill>
                  <a:schemeClr val="accent1">
                    <a:lumMod val="75000"/>
                  </a:schemeClr>
                </a:solidFill>
              </a:rPr>
              <a:t>physics</a:t>
            </a:r>
            <a:r>
              <a:rPr lang="it-IT" sz="4800" dirty="0">
                <a:solidFill>
                  <a:schemeClr val="accent1">
                    <a:lumMod val="75000"/>
                  </a:schemeClr>
                </a:solidFill>
              </a:rPr>
              <a:t> with MATHUSLA (1)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A41525F1-C327-BF44-6F77-940A2856286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pPr algn="just">
                  <a:buFont typeface="Wingdings" panose="05000000000000000000" pitchFamily="2" charset="2"/>
                  <a:buChar char="q"/>
                </a:pPr>
                <a:r>
                  <a:rPr lang="it-IT" dirty="0"/>
                  <a:t> MATHUSLA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mainly</a:t>
                </a:r>
                <a:r>
                  <a:rPr lang="it-IT" dirty="0"/>
                  <a:t> </a:t>
                </a:r>
                <a:r>
                  <a:rPr lang="it-IT" dirty="0" err="1"/>
                  <a:t>conceived</a:t>
                </a:r>
                <a:r>
                  <a:rPr lang="it-IT" dirty="0"/>
                  <a:t> for </a:t>
                </a:r>
                <a:r>
                  <a:rPr lang="it-IT" dirty="0" err="1"/>
                  <a:t>searching</a:t>
                </a:r>
                <a:r>
                  <a:rPr lang="it-IT" dirty="0"/>
                  <a:t> </a:t>
                </a:r>
                <a:r>
                  <a:rPr lang="it-IT" dirty="0" err="1"/>
                  <a:t>LLPs</a:t>
                </a:r>
                <a:r>
                  <a:rPr lang="it-IT" dirty="0"/>
                  <a:t> </a:t>
                </a:r>
                <a:r>
                  <a:rPr lang="it-IT" dirty="0" err="1"/>
                  <a:t>produced</a:t>
                </a:r>
                <a:r>
                  <a:rPr lang="it-IT" dirty="0"/>
                  <a:t> by LHC </a:t>
                </a:r>
                <a:r>
                  <a:rPr lang="it-IT" dirty="0" err="1"/>
                  <a:t>collisions</a:t>
                </a:r>
                <a:endParaRPr lang="it-IT" dirty="0"/>
              </a:p>
              <a:p>
                <a:pPr algn="just">
                  <a:buFont typeface="Wingdings" panose="05000000000000000000" pitchFamily="2" charset="2"/>
                  <a:buChar char="q"/>
                </a:pPr>
                <a:r>
                  <a:rPr lang="it-IT" dirty="0"/>
                  <a:t> </a:t>
                </a:r>
                <a:r>
                  <a:rPr lang="it-IT" dirty="0" err="1"/>
                  <a:t>Cosmic</a:t>
                </a:r>
                <a:r>
                  <a:rPr lang="it-IT" dirty="0"/>
                  <a:t>-ray tracks are a background to LLP </a:t>
                </a:r>
                <a:r>
                  <a:rPr lang="it-IT" dirty="0" err="1"/>
                  <a:t>detection</a:t>
                </a:r>
                <a:r>
                  <a:rPr lang="it-IT" dirty="0"/>
                  <a:t>, </a:t>
                </a:r>
                <a:r>
                  <a:rPr lang="it-IT" dirty="0" err="1"/>
                  <a:t>as</a:t>
                </a:r>
                <a:r>
                  <a:rPr lang="it-IT" dirty="0"/>
                  <a:t> </a:t>
                </a:r>
                <a:r>
                  <a:rPr lang="it-IT" dirty="0" err="1"/>
                  <a:t>seen</a:t>
                </a:r>
                <a:r>
                  <a:rPr lang="it-IT" dirty="0"/>
                  <a:t> </a:t>
                </a:r>
                <a:r>
                  <a:rPr lang="it-IT" dirty="0" err="1"/>
                  <a:t>before</a:t>
                </a:r>
                <a:endParaRPr lang="it-IT" dirty="0"/>
              </a:p>
              <a:p>
                <a:pPr algn="just">
                  <a:buFont typeface="Wingdings" panose="05000000000000000000" pitchFamily="2" charset="2"/>
                  <a:buChar char="q"/>
                </a:pPr>
                <a:r>
                  <a:rPr lang="it-IT" dirty="0"/>
                  <a:t> The </a:t>
                </a:r>
                <a:r>
                  <a:rPr lang="it-IT" dirty="0" err="1"/>
                  <a:t>layers</a:t>
                </a:r>
                <a:r>
                  <a:rPr lang="it-IT" dirty="0"/>
                  <a:t> of long </a:t>
                </a:r>
                <a:r>
                  <a:rPr lang="it-IT" dirty="0" err="1"/>
                  <a:t>scintillating</a:t>
                </a:r>
                <a:r>
                  <a:rPr lang="it-IT" dirty="0"/>
                  <a:t> </a:t>
                </a:r>
                <a:r>
                  <a:rPr lang="it-IT" dirty="0" err="1"/>
                  <a:t>bars</a:t>
                </a:r>
                <a:r>
                  <a:rPr lang="it-IT" dirty="0"/>
                  <a:t> </a:t>
                </a:r>
                <a:r>
                  <a:rPr lang="it-IT" dirty="0" err="1"/>
                  <a:t>have</a:t>
                </a:r>
                <a:r>
                  <a:rPr lang="it-IT" dirty="0"/>
                  <a:t> limited capability of </a:t>
                </a:r>
                <a:r>
                  <a:rPr lang="it-IT" dirty="0" err="1"/>
                  <a:t>detecting</a:t>
                </a:r>
                <a:r>
                  <a:rPr lang="it-IT" dirty="0"/>
                  <a:t> </a:t>
                </a:r>
                <a:r>
                  <a:rPr lang="it-IT" dirty="0" err="1"/>
                  <a:t>Extensive</a:t>
                </a:r>
                <a:r>
                  <a:rPr lang="it-IT" dirty="0"/>
                  <a:t> Air </a:t>
                </a:r>
                <a:r>
                  <a:rPr lang="it-IT" dirty="0" err="1"/>
                  <a:t>Showers</a:t>
                </a:r>
                <a:r>
                  <a:rPr lang="it-IT" dirty="0"/>
                  <a:t> </a:t>
                </a:r>
                <a:r>
                  <a:rPr lang="it-IT" dirty="0" err="1"/>
                  <a:t>produced</a:t>
                </a:r>
                <a:r>
                  <a:rPr lang="it-IT" dirty="0"/>
                  <a:t> by </a:t>
                </a:r>
                <a:r>
                  <a:rPr lang="it-IT" dirty="0" err="1"/>
                  <a:t>primary</a:t>
                </a:r>
                <a:r>
                  <a:rPr lang="it-IT" dirty="0"/>
                  <a:t> </a:t>
                </a:r>
                <a:r>
                  <a:rPr lang="it-IT" dirty="0" err="1"/>
                  <a:t>cosmic</a:t>
                </a:r>
                <a:r>
                  <a:rPr lang="it-IT" dirty="0"/>
                  <a:t> rays </a:t>
                </a:r>
                <a:r>
                  <a:rPr lang="it-IT" dirty="0" err="1"/>
                  <a:t>since</a:t>
                </a:r>
                <a:r>
                  <a:rPr lang="it-IT" dirty="0"/>
                  <a:t> </a:t>
                </a:r>
                <a:r>
                  <a:rPr lang="it-IT" dirty="0" err="1"/>
                  <a:t>they</a:t>
                </a:r>
                <a:r>
                  <a:rPr lang="it-IT" dirty="0"/>
                  <a:t> </a:t>
                </a:r>
                <a:r>
                  <a:rPr lang="it-IT" dirty="0" err="1"/>
                  <a:t>cannot</a:t>
                </a:r>
                <a:r>
                  <a:rPr lang="it-IT" dirty="0"/>
                  <a:t> </a:t>
                </a:r>
                <a:r>
                  <a:rPr lang="it-IT" dirty="0" err="1"/>
                  <a:t>provide</a:t>
                </a:r>
                <a:r>
                  <a:rPr lang="it-IT" dirty="0"/>
                  <a:t> the </a:t>
                </a:r>
                <a:r>
                  <a:rPr lang="it-IT" dirty="0" err="1"/>
                  <a:t>coordinates</a:t>
                </a:r>
                <a:r>
                  <a:rPr lang="it-IT" dirty="0"/>
                  <a:t> of </a:t>
                </a:r>
                <a:r>
                  <a:rPr lang="it-IT" dirty="0" err="1"/>
                  <a:t>several</a:t>
                </a:r>
                <a:r>
                  <a:rPr lang="it-IT" dirty="0"/>
                  <a:t> </a:t>
                </a:r>
                <a:r>
                  <a:rPr lang="it-IT" dirty="0" err="1"/>
                  <a:t>charged</a:t>
                </a:r>
                <a:r>
                  <a:rPr lang="it-IT" dirty="0"/>
                  <a:t> tracks </a:t>
                </a:r>
                <a:r>
                  <a:rPr lang="it-IT" dirty="0" err="1"/>
                  <a:t>hitting</a:t>
                </a:r>
                <a:r>
                  <a:rPr lang="it-IT" dirty="0"/>
                  <a:t> the </a:t>
                </a:r>
                <a:r>
                  <a:rPr lang="it-IT" dirty="0" err="1"/>
                  <a:t>same</a:t>
                </a:r>
                <a:r>
                  <a:rPr lang="it-IT" dirty="0"/>
                  <a:t> bar </a:t>
                </a:r>
                <a:r>
                  <a:rPr lang="it-IT" dirty="0" err="1"/>
                  <a:t>within</a:t>
                </a:r>
                <a:r>
                  <a:rPr lang="it-IT" dirty="0"/>
                  <a:t> a </a:t>
                </a:r>
                <a:r>
                  <a:rPr lang="it-IT" dirty="0" err="1"/>
                  <a:t>narrow</a:t>
                </a:r>
                <a:r>
                  <a:rPr lang="it-IT" dirty="0"/>
                  <a:t> time </a:t>
                </a:r>
                <a:r>
                  <a:rPr lang="it-IT" dirty="0" err="1"/>
                  <a:t>interval</a:t>
                </a:r>
                <a:r>
                  <a:rPr lang="it-IT" dirty="0"/>
                  <a:t>. </a:t>
                </a:r>
                <a:r>
                  <a:rPr lang="it-IT" dirty="0" err="1"/>
                  <a:t>This</a:t>
                </a:r>
                <a:r>
                  <a:rPr lang="it-IT" dirty="0"/>
                  <a:t> </a:t>
                </a:r>
                <a:r>
                  <a:rPr lang="it-IT" dirty="0" err="1"/>
                  <a:t>results</a:t>
                </a:r>
                <a:r>
                  <a:rPr lang="it-IT" dirty="0"/>
                  <a:t> in </a:t>
                </a:r>
                <a:r>
                  <a:rPr lang="it-IT" dirty="0" err="1"/>
                  <a:t>saturation</a:t>
                </a:r>
                <a:r>
                  <a:rPr lang="it-IT" dirty="0"/>
                  <a:t> and information </a:t>
                </a:r>
                <a:r>
                  <a:rPr lang="it-IT" dirty="0" err="1"/>
                  <a:t>loss</a:t>
                </a:r>
                <a:r>
                  <a:rPr lang="it-IT" dirty="0"/>
                  <a:t>. A </a:t>
                </a:r>
                <a:r>
                  <a:rPr lang="it-IT" dirty="0" err="1"/>
                  <a:t>much</a:t>
                </a:r>
                <a:r>
                  <a:rPr lang="it-IT" dirty="0"/>
                  <a:t> </a:t>
                </a:r>
                <a:r>
                  <a:rPr lang="it-IT" dirty="0" err="1"/>
                  <a:t>better</a:t>
                </a:r>
                <a:r>
                  <a:rPr lang="it-IT" dirty="0"/>
                  <a:t> </a:t>
                </a:r>
                <a:r>
                  <a:rPr lang="it-IT" dirty="0" err="1"/>
                  <a:t>calorimetric</a:t>
                </a:r>
                <a:r>
                  <a:rPr lang="it-IT" dirty="0"/>
                  <a:t> capability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required</a:t>
                </a:r>
                <a:r>
                  <a:rPr lang="it-IT" dirty="0"/>
                  <a:t> for </a:t>
                </a:r>
                <a:r>
                  <a:rPr lang="it-IT" dirty="0" err="1"/>
                  <a:t>shower</a:t>
                </a:r>
                <a:r>
                  <a:rPr lang="it-IT" dirty="0"/>
                  <a:t>-core </a:t>
                </a:r>
                <a:r>
                  <a:rPr lang="it-IT" dirty="0" err="1"/>
                  <a:t>detection</a:t>
                </a:r>
                <a:r>
                  <a:rPr lang="it-IT" dirty="0"/>
                  <a:t>, </a:t>
                </a:r>
                <a:r>
                  <a:rPr lang="it-IT" dirty="0" err="1"/>
                  <a:t>where</a:t>
                </a:r>
                <a:r>
                  <a:rPr lang="it-IT" dirty="0"/>
                  <a:t> </a:t>
                </a:r>
                <a:r>
                  <a:rPr lang="it-IT" dirty="0" err="1"/>
                  <a:t>densities</a:t>
                </a:r>
                <a:r>
                  <a:rPr lang="it-IT" dirty="0"/>
                  <a:t> of the order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t-IT" b="0" i="0" dirty="0" smtClean="0">
                        <a:latin typeface="Cambria Math" panose="02040503050406030204" pitchFamily="18" charset="0"/>
                      </a:rPr>
                      <m:t>charged</m:t>
                    </m:r>
                    <m:r>
                      <m:rPr>
                        <m:nor/>
                      </m:rPr>
                      <a:rPr lang="it-IT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dirty="0" smtClean="0">
                        <a:latin typeface="Cambria Math" panose="02040503050406030204" pitchFamily="18" charset="0"/>
                      </a:rPr>
                      <m:t>particles</m:t>
                    </m:r>
                    <m:r>
                      <m:rPr>
                        <m:nor/>
                      </m:rPr>
                      <a:rPr lang="it-IT" b="0" i="0" dirty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dirty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m:rPr>
                            <m:nor/>
                          </m:rPr>
                          <a:rPr lang="it-IT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/>
                  <a:t> can be </a:t>
                </a:r>
                <a:r>
                  <a:rPr lang="it-IT" dirty="0" err="1"/>
                  <a:t>reached</a:t>
                </a:r>
                <a:r>
                  <a:rPr lang="it-IT" dirty="0"/>
                  <a:t> for a </a:t>
                </a:r>
                <a:r>
                  <a:rPr lang="it-IT" dirty="0" err="1"/>
                  <a:t>primary</a:t>
                </a:r>
                <a:r>
                  <a:rPr lang="it-IT" dirty="0"/>
                  <a:t> </a:t>
                </a:r>
                <a:r>
                  <a:rPr lang="it-IT" dirty="0" err="1"/>
                  <a:t>particle</a:t>
                </a:r>
                <a:r>
                  <a:rPr lang="it-IT" dirty="0"/>
                  <a:t> of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PeV</m:t>
                    </m:r>
                  </m:oMath>
                </a14:m>
                <a:r>
                  <a:rPr lang="it-IT" dirty="0"/>
                  <a:t> and </a:t>
                </a:r>
                <a:r>
                  <a:rPr lang="it-IT" dirty="0" err="1"/>
                  <a:t>greater</a:t>
                </a:r>
                <a:endParaRPr lang="it-IT" dirty="0"/>
              </a:p>
              <a:p>
                <a:pPr algn="just">
                  <a:buFont typeface="Wingdings" panose="05000000000000000000" pitchFamily="2" charset="2"/>
                  <a:buChar char="q"/>
                </a:pPr>
                <a:r>
                  <a:rPr lang="it-IT" dirty="0"/>
                  <a:t> The MATHUSLA </a:t>
                </a:r>
                <a:r>
                  <a:rPr lang="it-IT" dirty="0" err="1"/>
                  <a:t>geometry</a:t>
                </a:r>
                <a:r>
                  <a:rPr lang="it-IT" dirty="0"/>
                  <a:t> </a:t>
                </a:r>
                <a:r>
                  <a:rPr lang="it-IT" dirty="0" err="1"/>
                  <a:t>offers</a:t>
                </a:r>
                <a:r>
                  <a:rPr lang="it-IT" dirty="0"/>
                  <a:t> a </a:t>
                </a:r>
                <a:r>
                  <a:rPr lang="it-IT" dirty="0" err="1"/>
                  <a:t>unique</a:t>
                </a:r>
                <a:r>
                  <a:rPr lang="it-IT" dirty="0"/>
                  <a:t> chance of </a:t>
                </a:r>
                <a:r>
                  <a:rPr lang="it-IT" dirty="0" err="1"/>
                  <a:t>extending</a:t>
                </a:r>
                <a:r>
                  <a:rPr lang="it-IT" dirty="0"/>
                  <a:t> the detector with the </a:t>
                </a:r>
                <a:r>
                  <a:rPr lang="it-IT" dirty="0" err="1"/>
                  <a:t>addition</a:t>
                </a:r>
                <a:r>
                  <a:rPr lang="it-IT" dirty="0"/>
                  <a:t> of a full-coverage </a:t>
                </a:r>
                <a:r>
                  <a:rPr lang="it-IT" dirty="0" err="1"/>
                  <a:t>layer</a:t>
                </a:r>
                <a:r>
                  <a:rPr lang="it-IT" dirty="0"/>
                  <a:t> of Resistive Plate Chambers (</a:t>
                </a:r>
                <a:r>
                  <a:rPr lang="it-IT" dirty="0" err="1"/>
                  <a:t>RPCs</a:t>
                </a:r>
                <a:r>
                  <a:rPr lang="it-IT" dirty="0"/>
                  <a:t>), </a:t>
                </a:r>
                <a:r>
                  <a:rPr lang="it-IT" dirty="0" err="1"/>
                  <a:t>which</a:t>
                </a:r>
                <a:r>
                  <a:rPr lang="it-IT" dirty="0"/>
                  <a:t> </a:t>
                </a:r>
                <a:r>
                  <a:rPr lang="it-IT" dirty="0" err="1"/>
                  <a:t>would</a:t>
                </a:r>
                <a:r>
                  <a:rPr lang="it-IT" dirty="0"/>
                  <a:t> be </a:t>
                </a:r>
                <a:r>
                  <a:rPr lang="it-IT" dirty="0" err="1"/>
                  <a:t>dedicated</a:t>
                </a:r>
                <a:r>
                  <a:rPr lang="it-IT" dirty="0"/>
                  <a:t> to EAS </a:t>
                </a:r>
                <a:r>
                  <a:rPr lang="it-IT" dirty="0" err="1"/>
                  <a:t>detection</a:t>
                </a:r>
                <a:r>
                  <a:rPr lang="it-IT" dirty="0"/>
                  <a:t> and </a:t>
                </a:r>
                <a:r>
                  <a:rPr lang="it-IT" dirty="0" err="1"/>
                  <a:t>would</a:t>
                </a:r>
                <a:r>
                  <a:rPr lang="it-IT" dirty="0"/>
                  <a:t> </a:t>
                </a:r>
                <a:r>
                  <a:rPr lang="it-IT" dirty="0" err="1"/>
                  <a:t>provide</a:t>
                </a:r>
                <a:r>
                  <a:rPr lang="it-IT" dirty="0"/>
                  <a:t> </a:t>
                </a:r>
                <a:r>
                  <a:rPr lang="it-IT" dirty="0" err="1"/>
                  <a:t>redundancy</a:t>
                </a:r>
                <a:r>
                  <a:rPr lang="it-IT" dirty="0"/>
                  <a:t> for LLP </a:t>
                </a:r>
                <a:r>
                  <a:rPr lang="it-IT" dirty="0" err="1"/>
                  <a:t>detection</a:t>
                </a:r>
                <a:endParaRPr lang="it-IT" dirty="0"/>
              </a:p>
              <a:p>
                <a:pPr>
                  <a:buFont typeface="Wingdings" panose="05000000000000000000" pitchFamily="2" charset="2"/>
                  <a:buChar char="q"/>
                </a:pPr>
                <a:r>
                  <a:rPr lang="it-IT" dirty="0"/>
                  <a:t> </a:t>
                </a:r>
                <a:r>
                  <a:rPr lang="it-IT" dirty="0" err="1"/>
                  <a:t>Main</a:t>
                </a:r>
                <a:r>
                  <a:rPr lang="it-IT" dirty="0"/>
                  <a:t> </a:t>
                </a:r>
                <a:r>
                  <a:rPr lang="it-IT" dirty="0" err="1"/>
                  <a:t>constraints</a:t>
                </a:r>
                <a:r>
                  <a:rPr lang="it-IT" dirty="0"/>
                  <a:t> to </a:t>
                </a:r>
                <a:r>
                  <a:rPr lang="it-IT" dirty="0" err="1"/>
                  <a:t>cosmic</a:t>
                </a:r>
                <a:r>
                  <a:rPr lang="it-IT" dirty="0"/>
                  <a:t>-ray </a:t>
                </a:r>
                <a:r>
                  <a:rPr lang="it-IT" dirty="0" err="1"/>
                  <a:t>physics</a:t>
                </a:r>
                <a:r>
                  <a:rPr lang="it-IT" dirty="0"/>
                  <a:t> with MATHUSLA:</a:t>
                </a:r>
              </a:p>
              <a:p>
                <a:pPr lvl="1">
                  <a:buFont typeface="Wingdings" panose="05000000000000000000" pitchFamily="2" charset="2"/>
                  <a:buChar char="q"/>
                </a:pPr>
                <a:r>
                  <a:rPr lang="it-IT" dirty="0"/>
                  <a:t> </a:t>
                </a:r>
                <a:r>
                  <a:rPr lang="it-IT" dirty="0" err="1"/>
                  <a:t>Very</a:t>
                </a:r>
                <a:r>
                  <a:rPr lang="it-IT" dirty="0"/>
                  <a:t> </a:t>
                </a:r>
                <a:r>
                  <a:rPr lang="it-IT" dirty="0" err="1"/>
                  <a:t>modest</a:t>
                </a:r>
                <a:r>
                  <a:rPr lang="it-IT" dirty="0"/>
                  <a:t> </a:t>
                </a:r>
                <a:r>
                  <a:rPr lang="it-IT" dirty="0" err="1"/>
                  <a:t>altitude</a:t>
                </a:r>
                <a:r>
                  <a:rPr lang="it-IT" dirty="0"/>
                  <a:t> of the </a:t>
                </a:r>
                <a:r>
                  <a:rPr lang="it-IT" dirty="0" err="1"/>
                  <a:t>experimental</a:t>
                </a:r>
                <a:r>
                  <a:rPr lang="it-IT" dirty="0"/>
                  <a:t> site (</a:t>
                </a:r>
                <a:r>
                  <a:rPr lang="it-IT" dirty="0" err="1"/>
                  <a:t>about</a:t>
                </a:r>
                <a:r>
                  <a:rPr lang="it-IT" dirty="0"/>
                  <a:t> 374 m </a:t>
                </a:r>
                <a:r>
                  <a:rPr lang="it-IT" dirty="0" err="1"/>
                  <a:t>a.s.l</a:t>
                </a:r>
                <a:r>
                  <a:rPr lang="it-IT" dirty="0"/>
                  <a:t>.)</a:t>
                </a:r>
              </a:p>
              <a:p>
                <a:pPr lvl="1">
                  <a:buFont typeface="Wingdings" panose="05000000000000000000" pitchFamily="2" charset="2"/>
                  <a:buChar char="q"/>
                </a:pPr>
                <a:r>
                  <a:rPr lang="it-IT" dirty="0"/>
                  <a:t> Sensitive area </a:t>
                </a:r>
                <a:r>
                  <a:rPr lang="it-IT" dirty="0" err="1"/>
                  <a:t>not</a:t>
                </a:r>
                <a:r>
                  <a:rPr lang="it-IT" dirty="0"/>
                  <a:t> </a:t>
                </a:r>
                <a:r>
                  <a:rPr lang="it-IT" dirty="0" err="1"/>
                  <a:t>exceeding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/>
              </a:p>
              <a:p>
                <a:pPr>
                  <a:buFont typeface="Wingdings" panose="05000000000000000000" pitchFamily="2" charset="2"/>
                  <a:buChar char="q"/>
                </a:pPr>
                <a:endParaRPr lang="it-IT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A41525F1-C327-BF44-6F77-940A285628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1970" r="-14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1753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67E30A-8ED7-A735-6E67-766404CC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 err="1">
                <a:solidFill>
                  <a:schemeClr val="accent1">
                    <a:lumMod val="75000"/>
                  </a:schemeClr>
                </a:solidFill>
              </a:rPr>
              <a:t>Cosmic</a:t>
            </a:r>
            <a:r>
              <a:rPr lang="it-IT" sz="4800" dirty="0">
                <a:solidFill>
                  <a:schemeClr val="accent1">
                    <a:lumMod val="75000"/>
                  </a:schemeClr>
                </a:solidFill>
              </a:rPr>
              <a:t>-ray </a:t>
            </a:r>
            <a:r>
              <a:rPr lang="it-IT" sz="4800" dirty="0" err="1">
                <a:solidFill>
                  <a:schemeClr val="accent1">
                    <a:lumMod val="75000"/>
                  </a:schemeClr>
                </a:solidFill>
              </a:rPr>
              <a:t>physics</a:t>
            </a:r>
            <a:r>
              <a:rPr lang="it-IT" sz="4800" dirty="0">
                <a:solidFill>
                  <a:schemeClr val="accent1">
                    <a:lumMod val="75000"/>
                  </a:schemeClr>
                </a:solidFill>
              </a:rPr>
              <a:t> with MATHUSLA (2)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14F414-3D87-5555-4CF2-EBE546EAE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200" dirty="0" err="1"/>
              <a:t>Taking</a:t>
            </a:r>
            <a:r>
              <a:rPr lang="it-IT" sz="2200" dirty="0"/>
              <a:t> </a:t>
            </a:r>
            <a:r>
              <a:rPr lang="it-IT" sz="2200" dirty="0" err="1"/>
              <a:t>into</a:t>
            </a:r>
            <a:r>
              <a:rPr lang="it-IT" sz="2200" dirty="0"/>
              <a:t> account </a:t>
            </a:r>
            <a:r>
              <a:rPr lang="it-IT" sz="2200" dirty="0" err="1"/>
              <a:t>all</a:t>
            </a:r>
            <a:r>
              <a:rPr lang="it-IT" sz="2200" dirty="0"/>
              <a:t> </a:t>
            </a:r>
            <a:r>
              <a:rPr lang="it-IT" sz="2200" dirty="0" err="1"/>
              <a:t>this</a:t>
            </a:r>
            <a:r>
              <a:rPr lang="it-IT" sz="2200" dirty="0"/>
              <a:t>, </a:t>
            </a:r>
            <a:r>
              <a:rPr lang="it-IT" sz="2200" dirty="0" err="1"/>
              <a:t>cosmic</a:t>
            </a:r>
            <a:r>
              <a:rPr lang="it-IT" sz="2200" dirty="0"/>
              <a:t>-ray studies with MATHUSLA </a:t>
            </a:r>
            <a:r>
              <a:rPr lang="it-IT" sz="2200" dirty="0" err="1"/>
              <a:t>may</a:t>
            </a:r>
            <a:r>
              <a:rPr lang="it-IT" sz="2200" dirty="0"/>
              <a:t> be </a:t>
            </a:r>
            <a:r>
              <a:rPr lang="it-IT" sz="2200" dirty="0" err="1"/>
              <a:t>focused</a:t>
            </a:r>
            <a:r>
              <a:rPr lang="it-IT" sz="2200" dirty="0"/>
              <a:t> on the following items: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2200" dirty="0"/>
              <a:t> </a:t>
            </a:r>
            <a:r>
              <a:rPr lang="it-IT" sz="2200" dirty="0" err="1"/>
              <a:t>Cosmic</a:t>
            </a:r>
            <a:r>
              <a:rPr lang="it-IT" sz="2200" dirty="0"/>
              <a:t>-ray </a:t>
            </a:r>
            <a:r>
              <a:rPr lang="it-IT" sz="2200" dirty="0" err="1"/>
              <a:t>composition</a:t>
            </a:r>
            <a:r>
              <a:rPr lang="it-IT" sz="2200" dirty="0"/>
              <a:t> (</a:t>
            </a:r>
            <a:r>
              <a:rPr lang="it-IT" sz="2200" dirty="0" err="1"/>
              <a:t>measurement</a:t>
            </a:r>
            <a:r>
              <a:rPr lang="it-IT" sz="2200" dirty="0"/>
              <a:t> of the </a:t>
            </a:r>
            <a:r>
              <a:rPr lang="it-IT" sz="2200" dirty="0" err="1"/>
              <a:t>atomic</a:t>
            </a:r>
            <a:r>
              <a:rPr lang="it-IT" sz="2200" dirty="0"/>
              <a:t> </a:t>
            </a:r>
            <a:r>
              <a:rPr lang="it-IT" sz="2200" dirty="0" err="1"/>
              <a:t>number</a:t>
            </a:r>
            <a:r>
              <a:rPr lang="it-IT" sz="2200" dirty="0"/>
              <a:t> Z of the </a:t>
            </a:r>
            <a:r>
              <a:rPr lang="it-IT" sz="2200" dirty="0" err="1"/>
              <a:t>primary</a:t>
            </a:r>
            <a:r>
              <a:rPr lang="it-IT" sz="2200" dirty="0"/>
              <a:t> </a:t>
            </a:r>
            <a:r>
              <a:rPr lang="it-IT" sz="2200" dirty="0" err="1"/>
              <a:t>particle</a:t>
            </a:r>
            <a:r>
              <a:rPr lang="it-IT" sz="2200" dirty="0"/>
              <a:t>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it-IT" sz="2200" dirty="0"/>
              <a:t> Bundles of </a:t>
            </a:r>
            <a:r>
              <a:rPr lang="it-IT" sz="2200" dirty="0" err="1"/>
              <a:t>parallel</a:t>
            </a:r>
            <a:r>
              <a:rPr lang="it-IT" sz="2200" dirty="0"/>
              <a:t> </a:t>
            </a:r>
            <a:r>
              <a:rPr lang="it-IT" sz="2200" dirty="0" err="1"/>
              <a:t>muons</a:t>
            </a:r>
            <a:r>
              <a:rPr lang="it-IT" sz="2200" dirty="0"/>
              <a:t>. </a:t>
            </a:r>
            <a:r>
              <a:rPr lang="it-IT" sz="2200" dirty="0" err="1"/>
              <a:t>They</a:t>
            </a:r>
            <a:r>
              <a:rPr lang="it-IT" sz="2200" dirty="0"/>
              <a:t> can be </a:t>
            </a:r>
            <a:r>
              <a:rPr lang="it-IT" sz="2200" dirty="0" err="1"/>
              <a:t>observed</a:t>
            </a:r>
            <a:r>
              <a:rPr lang="it-IT" sz="2200" dirty="0"/>
              <a:t> </a:t>
            </a:r>
            <a:r>
              <a:rPr lang="it-IT" sz="2200" dirty="0" err="1"/>
              <a:t>when</a:t>
            </a:r>
            <a:r>
              <a:rPr lang="it-IT" sz="2200" dirty="0"/>
              <a:t> the electro-</a:t>
            </a:r>
            <a:r>
              <a:rPr lang="it-IT" sz="2200" dirty="0" err="1"/>
              <a:t>photonic</a:t>
            </a:r>
            <a:r>
              <a:rPr lang="it-IT" sz="2200" dirty="0"/>
              <a:t> component of the </a:t>
            </a:r>
            <a:r>
              <a:rPr lang="it-IT" sz="2200" dirty="0" err="1"/>
              <a:t>shower</a:t>
            </a:r>
            <a:r>
              <a:rPr lang="it-IT" sz="2200" dirty="0"/>
              <a:t>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absorbed</a:t>
            </a:r>
            <a:r>
              <a:rPr lang="it-IT" sz="2200" dirty="0"/>
              <a:t> </a:t>
            </a:r>
            <a:r>
              <a:rPr lang="it-IT" sz="2200" dirty="0" err="1"/>
              <a:t>before</a:t>
            </a:r>
            <a:r>
              <a:rPr lang="it-IT" sz="2200" dirty="0"/>
              <a:t> the </a:t>
            </a:r>
            <a:r>
              <a:rPr lang="it-IT" sz="2200" dirty="0" err="1"/>
              <a:t>shower</a:t>
            </a:r>
            <a:r>
              <a:rPr lang="it-IT" sz="2200" dirty="0"/>
              <a:t> hits the detector («pure </a:t>
            </a:r>
            <a:r>
              <a:rPr lang="it-IT" sz="2200" dirty="0" err="1"/>
              <a:t>muonic</a:t>
            </a:r>
            <a:r>
              <a:rPr lang="it-IT" sz="2200" dirty="0"/>
              <a:t> </a:t>
            </a:r>
            <a:r>
              <a:rPr lang="it-IT" sz="2200" dirty="0" err="1"/>
              <a:t>shower</a:t>
            </a:r>
            <a:r>
              <a:rPr lang="it-IT" sz="2200" dirty="0"/>
              <a:t>»). For </a:t>
            </a:r>
            <a:r>
              <a:rPr lang="it-IT" sz="2200" dirty="0" err="1"/>
              <a:t>vertical</a:t>
            </a:r>
            <a:r>
              <a:rPr lang="it-IT" sz="2200" dirty="0"/>
              <a:t> </a:t>
            </a:r>
            <a:r>
              <a:rPr lang="it-IT" sz="2200" dirty="0" err="1"/>
              <a:t>showers</a:t>
            </a:r>
            <a:r>
              <a:rPr lang="it-IT" sz="2200" dirty="0"/>
              <a:t> </a:t>
            </a:r>
            <a:r>
              <a:rPr lang="it-IT" sz="2200" dirty="0" err="1"/>
              <a:t>they</a:t>
            </a:r>
            <a:r>
              <a:rPr lang="it-IT" sz="2200" dirty="0"/>
              <a:t> can be </a:t>
            </a:r>
            <a:r>
              <a:rPr lang="it-IT" sz="2200" dirty="0" err="1"/>
              <a:t>seen</a:t>
            </a:r>
            <a:r>
              <a:rPr lang="it-IT" sz="2200" dirty="0"/>
              <a:t> </a:t>
            </a:r>
            <a:r>
              <a:rPr lang="it-IT" sz="2200" dirty="0" err="1"/>
              <a:t>only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low energy, </a:t>
            </a:r>
            <a:r>
              <a:rPr lang="it-IT" sz="2200" dirty="0" err="1"/>
              <a:t>while</a:t>
            </a:r>
            <a:r>
              <a:rPr lang="it-IT" sz="2200" dirty="0"/>
              <a:t> for </a:t>
            </a:r>
            <a:r>
              <a:rPr lang="it-IT" sz="2200" dirty="0" err="1"/>
              <a:t>inclined</a:t>
            </a:r>
            <a:r>
              <a:rPr lang="it-IT" sz="2200" dirty="0"/>
              <a:t> or </a:t>
            </a:r>
            <a:r>
              <a:rPr lang="it-IT" sz="2200" dirty="0" err="1"/>
              <a:t>almost</a:t>
            </a:r>
            <a:r>
              <a:rPr lang="it-IT" sz="2200" dirty="0"/>
              <a:t> </a:t>
            </a:r>
            <a:r>
              <a:rPr lang="it-IT" sz="2200" dirty="0" err="1"/>
              <a:t>horizontal</a:t>
            </a:r>
            <a:r>
              <a:rPr lang="it-IT" sz="2200" dirty="0"/>
              <a:t> </a:t>
            </a:r>
            <a:r>
              <a:rPr lang="it-IT" sz="2200" dirty="0" err="1"/>
              <a:t>showers</a:t>
            </a:r>
            <a:r>
              <a:rPr lang="it-IT" sz="2200" dirty="0"/>
              <a:t> </a:t>
            </a:r>
            <a:r>
              <a:rPr lang="it-IT" sz="2200" dirty="0" err="1"/>
              <a:t>they</a:t>
            </a:r>
            <a:r>
              <a:rPr lang="it-IT" sz="2200" dirty="0"/>
              <a:t> can be </a:t>
            </a:r>
            <a:r>
              <a:rPr lang="it-IT" sz="2200" dirty="0" err="1"/>
              <a:t>observed</a:t>
            </a:r>
            <a:r>
              <a:rPr lang="it-IT" sz="2200" dirty="0"/>
              <a:t> </a:t>
            </a:r>
            <a:r>
              <a:rPr lang="it-IT" sz="2200" dirty="0" err="1"/>
              <a:t>also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high or </a:t>
            </a:r>
            <a:r>
              <a:rPr lang="it-IT" sz="2200" dirty="0" err="1"/>
              <a:t>very</a:t>
            </a:r>
            <a:r>
              <a:rPr lang="it-IT" sz="2200" dirty="0"/>
              <a:t> high energy due to the </a:t>
            </a:r>
            <a:r>
              <a:rPr lang="it-IT" sz="2200" dirty="0" err="1"/>
              <a:t>larger</a:t>
            </a:r>
            <a:r>
              <a:rPr lang="it-IT" sz="2200" dirty="0"/>
              <a:t> </a:t>
            </a:r>
            <a:r>
              <a:rPr lang="it-IT" sz="2200" dirty="0" err="1"/>
              <a:t>thickness</a:t>
            </a:r>
            <a:r>
              <a:rPr lang="it-IT" sz="2200" dirty="0"/>
              <a:t> of the </a:t>
            </a:r>
            <a:r>
              <a:rPr lang="it-IT" sz="2200" dirty="0" err="1"/>
              <a:t>atmosphere</a:t>
            </a:r>
            <a:r>
              <a:rPr lang="it-IT" sz="2200" dirty="0"/>
              <a:t>. </a:t>
            </a:r>
            <a:r>
              <a:rPr lang="it-IT" sz="2200" dirty="0" err="1"/>
              <a:t>This</a:t>
            </a:r>
            <a:r>
              <a:rPr lang="it-IT" sz="2200" dirty="0"/>
              <a:t> study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dirty="0" err="1"/>
              <a:t>crucial</a:t>
            </a:r>
            <a:r>
              <a:rPr lang="it-IT" sz="2200" dirty="0"/>
              <a:t> </a:t>
            </a:r>
            <a:r>
              <a:rPr lang="it-IT" sz="2200" dirty="0" err="1"/>
              <a:t>both</a:t>
            </a:r>
            <a:r>
              <a:rPr lang="it-IT" sz="2200" dirty="0"/>
              <a:t> </a:t>
            </a:r>
            <a:r>
              <a:rPr lang="it-IT" sz="2200" dirty="0" err="1"/>
              <a:t>again</a:t>
            </a:r>
            <a:r>
              <a:rPr lang="it-IT" sz="2200" dirty="0"/>
              <a:t> for </a:t>
            </a:r>
            <a:r>
              <a:rPr lang="it-IT" sz="2200" dirty="0" err="1"/>
              <a:t>cosmic</a:t>
            </a:r>
            <a:r>
              <a:rPr lang="it-IT" sz="2200" dirty="0"/>
              <a:t>-ray </a:t>
            </a:r>
            <a:r>
              <a:rPr lang="it-IT" sz="2200" dirty="0" err="1"/>
              <a:t>composition</a:t>
            </a:r>
            <a:r>
              <a:rPr lang="it-IT" sz="2200" dirty="0"/>
              <a:t> studies and for </a:t>
            </a:r>
            <a:r>
              <a:rPr lang="it-IT" sz="2200" dirty="0" err="1"/>
              <a:t>discriminating</a:t>
            </a:r>
            <a:r>
              <a:rPr lang="it-IT" sz="2200" dirty="0"/>
              <a:t> </a:t>
            </a:r>
            <a:r>
              <a:rPr lang="it-IT" sz="2200" dirty="0" err="1"/>
              <a:t>among</a:t>
            </a:r>
            <a:r>
              <a:rPr lang="it-IT" sz="2200" dirty="0"/>
              <a:t> </a:t>
            </a:r>
            <a:r>
              <a:rPr lang="it-IT" sz="2200" dirty="0" err="1"/>
              <a:t>different</a:t>
            </a:r>
            <a:r>
              <a:rPr lang="it-IT" sz="2200" dirty="0"/>
              <a:t> high-energy </a:t>
            </a:r>
            <a:r>
              <a:rPr lang="it-IT" sz="2200" dirty="0" err="1"/>
              <a:t>hadronic</a:t>
            </a:r>
            <a:r>
              <a:rPr lang="it-IT" sz="2200" dirty="0"/>
              <a:t> interaction models.</a:t>
            </a:r>
          </a:p>
        </p:txBody>
      </p:sp>
    </p:spTree>
    <p:extLst>
      <p:ext uri="{BB962C8B-B14F-4D97-AF65-F5344CB8AC3E}">
        <p14:creationId xmlns:p14="http://schemas.microsoft.com/office/powerpoint/2010/main" val="2345756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ECE270-747A-49A2-AC7D-88D1A873C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>
                <a:solidFill>
                  <a:schemeClr val="accent1">
                    <a:lumMod val="75000"/>
                  </a:schemeClr>
                </a:solidFill>
              </a:rPr>
              <a:t>EAS </a:t>
            </a:r>
            <a:r>
              <a:rPr lang="it-IT" sz="4800" dirty="0" err="1">
                <a:solidFill>
                  <a:schemeClr val="accent1">
                    <a:lumMod val="75000"/>
                  </a:schemeClr>
                </a:solidFill>
              </a:rPr>
              <a:t>detection</a:t>
            </a:r>
            <a:r>
              <a:rPr lang="it-IT" sz="4800" dirty="0">
                <a:solidFill>
                  <a:schemeClr val="accent1">
                    <a:lumMod val="75000"/>
                  </a:schemeClr>
                </a:solidFill>
              </a:rPr>
              <a:t> in MATHUSLA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233BA7-CDEC-8722-BED6-B75107BEF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it-IT" dirty="0"/>
              <a:t>The </a:t>
            </a:r>
            <a:r>
              <a:rPr lang="it-IT" dirty="0" err="1"/>
              <a:t>space</a:t>
            </a:r>
            <a:r>
              <a:rPr lang="it-IT" dirty="0"/>
              <a:t>-time-</a:t>
            </a:r>
            <a:r>
              <a:rPr lang="it-IT" dirty="0" err="1"/>
              <a:t>charge</a:t>
            </a:r>
            <a:r>
              <a:rPr lang="it-IT" dirty="0"/>
              <a:t> information </a:t>
            </a:r>
            <a:r>
              <a:rPr lang="it-IT" dirty="0" err="1"/>
              <a:t>provided</a:t>
            </a:r>
            <a:r>
              <a:rPr lang="it-IT" dirty="0"/>
              <a:t> by the RPC big </a:t>
            </a:r>
            <a:r>
              <a:rPr lang="it-IT" dirty="0" err="1"/>
              <a:t>pads</a:t>
            </a:r>
            <a:r>
              <a:rPr lang="it-IT" dirty="0"/>
              <a:t> </a:t>
            </a:r>
            <a:r>
              <a:rPr lang="it-IT" dirty="0" err="1"/>
              <a:t>allow</a:t>
            </a:r>
            <a:r>
              <a:rPr lang="it-IT" dirty="0"/>
              <a:t> the EAS front </a:t>
            </a:r>
            <a:r>
              <a:rPr lang="it-IT" dirty="0" err="1"/>
              <a:t>reconstruction</a:t>
            </a:r>
            <a:r>
              <a:rPr lang="it-IT" dirty="0"/>
              <a:t>,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inclination</a:t>
            </a:r>
            <a:r>
              <a:rPr lang="it-IT" dirty="0"/>
              <a:t> with </a:t>
            </a:r>
            <a:r>
              <a:rPr lang="it-IT" dirty="0" err="1"/>
              <a:t>respect</a:t>
            </a:r>
            <a:r>
              <a:rPr lang="it-IT" dirty="0"/>
              <a:t> to the </a:t>
            </a:r>
            <a:r>
              <a:rPr lang="it-IT" dirty="0" err="1"/>
              <a:t>horizontal</a:t>
            </a:r>
            <a:r>
              <a:rPr lang="it-IT" dirty="0"/>
              <a:t> </a:t>
            </a:r>
            <a:r>
              <a:rPr lang="it-IT" dirty="0" err="1"/>
              <a:t>plane</a:t>
            </a:r>
            <a:r>
              <a:rPr lang="it-IT" dirty="0"/>
              <a:t> and the </a:t>
            </a:r>
            <a:r>
              <a:rPr lang="it-IT" dirty="0" err="1"/>
              <a:t>local</a:t>
            </a:r>
            <a:r>
              <a:rPr lang="it-IT" dirty="0"/>
              <a:t> hit </a:t>
            </a:r>
            <a:r>
              <a:rPr lang="it-IT" dirty="0" err="1"/>
              <a:t>density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A9ED2E3-4536-CD24-A08D-D8BB53138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42" t="37329" r="36973" b="43235"/>
          <a:stretch/>
        </p:blipFill>
        <p:spPr>
          <a:xfrm>
            <a:off x="3003258" y="2894202"/>
            <a:ext cx="4957893" cy="190592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35E9B4C-A6E3-5187-B770-4C1BCEBE5BB4}"/>
              </a:ext>
            </a:extLst>
          </p:cNvPr>
          <p:cNvSpPr txBox="1"/>
          <p:nvPr/>
        </p:nvSpPr>
        <p:spPr>
          <a:xfrm>
            <a:off x="8489658" y="3070371"/>
            <a:ext cx="29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Simulated</a:t>
            </a:r>
            <a:r>
              <a:rPr lang="it-IT" dirty="0"/>
              <a:t> event for a </a:t>
            </a:r>
            <a:r>
              <a:rPr lang="it-IT" dirty="0" err="1"/>
              <a:t>vertical</a:t>
            </a:r>
            <a:r>
              <a:rPr lang="it-IT" dirty="0"/>
              <a:t> </a:t>
            </a:r>
            <a:r>
              <a:rPr lang="it-IT" dirty="0" err="1"/>
              <a:t>primary</a:t>
            </a:r>
            <a:r>
              <a:rPr lang="it-IT" dirty="0"/>
              <a:t> </a:t>
            </a:r>
            <a:r>
              <a:rPr lang="it-IT" dirty="0" err="1"/>
              <a:t>proton</a:t>
            </a:r>
            <a:r>
              <a:rPr lang="it-IT" dirty="0"/>
              <a:t> of 263 GeV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36D743-861A-6573-7FB0-FBB36E7C45AA}"/>
              </a:ext>
            </a:extLst>
          </p:cNvPr>
          <p:cNvSpPr txBox="1"/>
          <p:nvPr/>
        </p:nvSpPr>
        <p:spPr>
          <a:xfrm>
            <a:off x="2852257" y="4957894"/>
            <a:ext cx="2541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Induced</a:t>
            </a:r>
            <a:r>
              <a:rPr lang="it-IT" dirty="0"/>
              <a:t> </a:t>
            </a:r>
            <a:r>
              <a:rPr lang="it-IT" dirty="0" err="1"/>
              <a:t>charge</a:t>
            </a:r>
            <a:r>
              <a:rPr lang="it-IT" dirty="0"/>
              <a:t> on the RPC big </a:t>
            </a:r>
            <a:r>
              <a:rPr lang="it-IT" dirty="0" err="1"/>
              <a:t>pads</a:t>
            </a:r>
            <a:r>
              <a:rPr lang="it-IT" dirty="0"/>
              <a:t> in the event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4D3E3F6-D2EB-D93B-5F08-7A66A28E1AD8}"/>
              </a:ext>
            </a:extLst>
          </p:cNvPr>
          <p:cNvSpPr txBox="1"/>
          <p:nvPr/>
        </p:nvSpPr>
        <p:spPr>
          <a:xfrm>
            <a:off x="5780015" y="5025006"/>
            <a:ext cx="2441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Time delay of the RPC big </a:t>
            </a:r>
            <a:r>
              <a:rPr lang="it-IT" dirty="0" err="1"/>
              <a:t>pads</a:t>
            </a:r>
            <a:r>
              <a:rPr lang="it-IT" dirty="0"/>
              <a:t> with </a:t>
            </a:r>
            <a:r>
              <a:rPr lang="it-IT" dirty="0" err="1"/>
              <a:t>respect</a:t>
            </a:r>
            <a:r>
              <a:rPr lang="it-IT" dirty="0"/>
              <a:t> to the first hit in the event</a:t>
            </a:r>
          </a:p>
        </p:txBody>
      </p:sp>
    </p:spTree>
    <p:extLst>
      <p:ext uri="{BB962C8B-B14F-4D97-AF65-F5344CB8AC3E}">
        <p14:creationId xmlns:p14="http://schemas.microsoft.com/office/powerpoint/2010/main" val="3057969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B5EF6D-A5FD-83C3-04F0-49EC15916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 err="1">
                <a:solidFill>
                  <a:schemeClr val="accent1">
                    <a:lumMod val="75000"/>
                  </a:schemeClr>
                </a:solidFill>
              </a:rPr>
              <a:t>Muon</a:t>
            </a:r>
            <a:r>
              <a:rPr lang="it-IT" sz="4800" dirty="0">
                <a:solidFill>
                  <a:schemeClr val="accent1">
                    <a:lumMod val="75000"/>
                  </a:schemeClr>
                </a:solidFill>
              </a:rPr>
              <a:t> bundles in MATHUSLA (1)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D9218DC-9A4B-9D17-0864-80EF75E412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just">
                  <a:buFont typeface="Wingdings" panose="05000000000000000000" pitchFamily="2" charset="2"/>
                  <a:buChar char="§"/>
                </a:pPr>
                <a:r>
                  <a:rPr lang="it-IT" dirty="0"/>
                  <a:t> </a:t>
                </a:r>
                <a:r>
                  <a:rPr lang="it-IT" dirty="0" err="1"/>
                  <a:t>If</a:t>
                </a:r>
                <a:r>
                  <a:rPr lang="it-IT" dirty="0"/>
                  <a:t> the EAS </a:t>
                </a:r>
                <a:r>
                  <a:rPr lang="it-IT" dirty="0" err="1"/>
                  <a:t>arrival</a:t>
                </a:r>
                <a:r>
                  <a:rPr lang="it-IT" dirty="0"/>
                  <a:t> </a:t>
                </a:r>
                <a:r>
                  <a:rPr lang="it-IT" dirty="0" err="1"/>
                  <a:t>direction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greater</a:t>
                </a:r>
                <a:r>
                  <a:rPr lang="it-IT" dirty="0"/>
                  <a:t> </a:t>
                </a:r>
                <a:r>
                  <a:rPr lang="it-IT" dirty="0" err="1"/>
                  <a:t>than</a:t>
                </a:r>
                <a:r>
                  <a:rPr lang="it-IT" dirty="0"/>
                  <a:t> </a:t>
                </a:r>
                <a:r>
                  <a:rPr lang="it-IT" dirty="0" err="1"/>
                  <a:t>about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65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/>
                  <a:t>, </a:t>
                </a:r>
                <a:r>
                  <a:rPr lang="it-IT" dirty="0" err="1"/>
                  <a:t>muons</a:t>
                </a:r>
                <a:r>
                  <a:rPr lang="it-IT" dirty="0"/>
                  <a:t> are the </a:t>
                </a:r>
                <a:r>
                  <a:rPr lang="it-IT" dirty="0" err="1"/>
                  <a:t>main</a:t>
                </a:r>
                <a:r>
                  <a:rPr lang="it-IT" dirty="0"/>
                  <a:t> component of the EAS. </a:t>
                </a:r>
              </a:p>
              <a:p>
                <a:pPr algn="just">
                  <a:buFont typeface="Wingdings" panose="05000000000000000000" pitchFamily="2" charset="2"/>
                  <a:buChar char="§"/>
                </a:pPr>
                <a:r>
                  <a:rPr lang="it-IT" dirty="0"/>
                  <a:t> At the MATHUSLA site, </a:t>
                </a:r>
                <a:r>
                  <a:rPr lang="it-IT" dirty="0" err="1"/>
                  <a:t>inclined</a:t>
                </a:r>
                <a:r>
                  <a:rPr lang="it-IT" dirty="0"/>
                  <a:t> EAS from H and Fe </a:t>
                </a:r>
                <a:r>
                  <a:rPr lang="it-IT" dirty="0" err="1"/>
                  <a:t>primary</a:t>
                </a:r>
                <a:r>
                  <a:rPr lang="it-IT" dirty="0"/>
                  <a:t> nuclei of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1 − ~100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PeV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have</a:t>
                </a:r>
                <a:r>
                  <a:rPr lang="it-IT" dirty="0"/>
                  <a:t> an </a:t>
                </a:r>
                <a:r>
                  <a:rPr lang="it-IT" dirty="0" err="1"/>
                  <a:t>average</a:t>
                </a:r>
                <a:r>
                  <a:rPr lang="it-IT" dirty="0"/>
                  <a:t> </a:t>
                </a:r>
                <a:r>
                  <a:rPr lang="it-IT" dirty="0" err="1"/>
                  <a:t>muon</a:t>
                </a:r>
                <a:r>
                  <a:rPr lang="it-IT" dirty="0"/>
                  <a:t> </a:t>
                </a:r>
                <a:r>
                  <a:rPr lang="it-IT" dirty="0" err="1"/>
                  <a:t>content</a:t>
                </a:r>
                <a:r>
                  <a:rPr lang="it-IT" dirty="0"/>
                  <a:t> of </a:t>
                </a:r>
                <a:r>
                  <a:rPr lang="it-IT" dirty="0" err="1"/>
                  <a:t>about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80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±1</m:t>
                        </m:r>
                      </m:e>
                    </m:d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it-IT" dirty="0"/>
                  <a:t>, </a:t>
                </a:r>
                <a:r>
                  <a:rPr lang="it-IT" dirty="0" err="1"/>
                  <a:t>as</a:t>
                </a:r>
                <a:r>
                  <a:rPr lang="it-IT" dirty="0"/>
                  <a:t> </a:t>
                </a:r>
                <a:r>
                  <a:rPr lang="it-IT" dirty="0" err="1"/>
                  <a:t>predicted</a:t>
                </a:r>
                <a:r>
                  <a:rPr lang="it-IT" dirty="0"/>
                  <a:t> by QGSJET-II-04 MC </a:t>
                </a:r>
                <a:r>
                  <a:rPr lang="it-IT" dirty="0" err="1"/>
                  <a:t>simulations</a:t>
                </a:r>
                <a:endParaRPr lang="it-IT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it-IT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D9218DC-9A4B-9D17-0864-80EF75E412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5" t="-1667" r="-15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1C1110B0-F603-1D99-3F1C-C559DAAFC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17" t="36948" r="43990" b="43870"/>
          <a:stretch/>
        </p:blipFill>
        <p:spPr>
          <a:xfrm>
            <a:off x="1442905" y="3429000"/>
            <a:ext cx="3347209" cy="2539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0F11589-594F-E317-7216-7F0B9CC5C45D}"/>
                  </a:ext>
                </a:extLst>
              </p:cNvPr>
              <p:cNvSpPr txBox="1"/>
              <p:nvPr/>
            </p:nvSpPr>
            <p:spPr>
              <a:xfrm>
                <a:off x="5083727" y="4244829"/>
                <a:ext cx="566536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dirty="0"/>
                  <a:t>QGSJET-II-04 MC </a:t>
                </a:r>
                <a:r>
                  <a:rPr lang="it-IT" dirty="0" err="1"/>
                  <a:t>simulation</a:t>
                </a:r>
                <a:r>
                  <a:rPr lang="it-IT" dirty="0"/>
                  <a:t> for the EAS </a:t>
                </a:r>
                <a:r>
                  <a:rPr lang="it-IT" dirty="0" err="1"/>
                  <a:t>muon</a:t>
                </a:r>
                <a:r>
                  <a:rPr lang="it-IT" dirty="0"/>
                  <a:t> </a:t>
                </a:r>
                <a:r>
                  <a:rPr lang="it-IT" dirty="0" err="1"/>
                  <a:t>content</a:t>
                </a:r>
                <a:r>
                  <a:rPr lang="it-IT" dirty="0"/>
                  <a:t> in the zenith-angle range </a:t>
                </a:r>
                <a:r>
                  <a:rPr lang="it-IT" dirty="0" err="1"/>
                  <a:t>between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70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80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it-IT" dirty="0"/>
                  <a:t> for H and Fe </a:t>
                </a:r>
                <a:r>
                  <a:rPr lang="it-IT" dirty="0" err="1"/>
                  <a:t>primary</a:t>
                </a:r>
                <a:r>
                  <a:rPr lang="it-IT" dirty="0"/>
                  <a:t> nuclei in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1 −100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PeV</m:t>
                    </m:r>
                  </m:oMath>
                </a14:m>
                <a:r>
                  <a:rPr lang="it-IT" dirty="0"/>
                  <a:t> energy range </a:t>
                </a:r>
                <a:r>
                  <a:rPr lang="it-IT" dirty="0" err="1"/>
                  <a:t>at</a:t>
                </a:r>
                <a:r>
                  <a:rPr lang="it-IT" dirty="0"/>
                  <a:t> the MATHUSLA site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D0F11589-594F-E317-7216-7F0B9CC5C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3727" y="4244829"/>
                <a:ext cx="5665367" cy="1200329"/>
              </a:xfrm>
              <a:prstGeom prst="rect">
                <a:avLst/>
              </a:prstGeom>
              <a:blipFill>
                <a:blip r:embed="rId4"/>
                <a:stretch>
                  <a:fillRect l="-969" t="-2538" r="-861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0829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66A205-F7BB-A154-C9BF-C3E7BB0F3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 err="1">
                <a:solidFill>
                  <a:schemeClr val="accent1">
                    <a:lumMod val="75000"/>
                  </a:schemeClr>
                </a:solidFill>
              </a:rPr>
              <a:t>Muon</a:t>
            </a:r>
            <a:r>
              <a:rPr lang="it-IT" sz="4800" dirty="0">
                <a:solidFill>
                  <a:schemeClr val="accent1">
                    <a:lumMod val="75000"/>
                  </a:schemeClr>
                </a:solidFill>
              </a:rPr>
              <a:t> bundles in MATHUSLA (2)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32B45419-AA58-169B-58C8-A09EBD61F8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algn="just">
                  <a:buFont typeface="Wingdings" panose="05000000000000000000" pitchFamily="2" charset="2"/>
                  <a:buChar char="§"/>
                </a:pPr>
                <a:r>
                  <a:rPr lang="it-IT" sz="1600" dirty="0"/>
                  <a:t> The </a:t>
                </a:r>
                <a:r>
                  <a:rPr lang="it-IT" sz="1600" dirty="0" err="1"/>
                  <a:t>average</a:t>
                </a:r>
                <a:r>
                  <a:rPr lang="it-IT" sz="1600" dirty="0"/>
                  <a:t> </a:t>
                </a:r>
                <a:r>
                  <a:rPr lang="it-IT" sz="1600" dirty="0" err="1"/>
                  <a:t>value</a:t>
                </a:r>
                <a:r>
                  <a:rPr lang="it-IT" sz="1600" dirty="0"/>
                  <a:t> and the </a:t>
                </a:r>
                <a:r>
                  <a:rPr lang="it-IT" sz="1600" dirty="0" err="1"/>
                  <a:t>spectrum</a:t>
                </a:r>
                <a:r>
                  <a:rPr lang="it-IT" sz="1600" dirty="0"/>
                  <a:t> of the </a:t>
                </a:r>
                <a:r>
                  <a:rPr lang="it-IT" sz="1600" dirty="0" err="1"/>
                  <a:t>local</a:t>
                </a:r>
                <a:r>
                  <a:rPr lang="it-IT" sz="1600" dirty="0"/>
                  <a:t> </a:t>
                </a:r>
                <a:r>
                  <a:rPr lang="it-IT" sz="1600" dirty="0" err="1"/>
                  <a:t>muon</a:t>
                </a:r>
                <a:r>
                  <a:rPr lang="it-IT" sz="1600" dirty="0"/>
                  <a:t> </a:t>
                </a:r>
                <a:r>
                  <a:rPr lang="it-IT" sz="1600" dirty="0" err="1"/>
                  <a:t>density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1600" dirty="0"/>
                  <a:t> in MATHUSLA for </a:t>
                </a:r>
                <a:r>
                  <a:rPr lang="it-IT" sz="1600" dirty="0" err="1"/>
                  <a:t>inclined</a:t>
                </a:r>
                <a:r>
                  <a:rPr lang="it-IT" sz="1600" dirty="0"/>
                  <a:t> EAS events </a:t>
                </a:r>
                <a:r>
                  <a:rPr lang="it-IT" sz="1600" dirty="0" err="1"/>
                  <a:t>generated</a:t>
                </a:r>
                <a:r>
                  <a:rPr lang="it-IT" sz="1600" dirty="0"/>
                  <a:t> by H and Fe </a:t>
                </a:r>
                <a:r>
                  <a:rPr lang="it-IT" sz="1600" dirty="0" err="1"/>
                  <a:t>primaries</a:t>
                </a:r>
                <a:r>
                  <a:rPr lang="it-IT" sz="1600" dirty="0"/>
                  <a:t> in the </a:t>
                </a:r>
                <a14:m>
                  <m:oMath xmlns:m="http://schemas.openxmlformats.org/officeDocument/2006/math">
                    <m:r>
                      <a:rPr lang="it-IT" sz="1600" i="1">
                        <a:latin typeface="Cambria Math" panose="02040503050406030204" pitchFamily="18" charset="0"/>
                      </a:rPr>
                      <m:t>1 −100 </m:t>
                    </m:r>
                    <m:r>
                      <m:rPr>
                        <m:nor/>
                      </m:rPr>
                      <a:rPr lang="it-IT" sz="1600">
                        <a:latin typeface="Cambria Math" panose="02040503050406030204" pitchFamily="18" charset="0"/>
                      </a:rPr>
                      <m:t>PeV</m:t>
                    </m:r>
                  </m:oMath>
                </a14:m>
                <a:r>
                  <a:rPr lang="it-IT" sz="1600" dirty="0"/>
                  <a:t> energy range </a:t>
                </a:r>
                <a:r>
                  <a:rPr lang="it-IT" sz="1600" dirty="0" err="1"/>
                  <a:t>have</a:t>
                </a:r>
                <a:r>
                  <a:rPr lang="it-IT" sz="1600" dirty="0"/>
                  <a:t> </a:t>
                </a:r>
                <a:r>
                  <a:rPr lang="it-IT" sz="1600" dirty="0" err="1"/>
                  <a:t>been</a:t>
                </a:r>
                <a:r>
                  <a:rPr lang="it-IT" sz="1600" dirty="0"/>
                  <a:t> </a:t>
                </a:r>
                <a:r>
                  <a:rPr lang="it-IT" sz="1600" dirty="0" err="1"/>
                  <a:t>simulated</a:t>
                </a:r>
                <a:r>
                  <a:rPr lang="it-IT" sz="1600" dirty="0"/>
                  <a:t> and </a:t>
                </a:r>
                <a:r>
                  <a:rPr lang="it-IT" sz="1600" dirty="0" err="1"/>
                  <a:t>studied</a:t>
                </a:r>
                <a:r>
                  <a:rPr lang="it-IT" sz="1600" dirty="0"/>
                  <a:t> </a:t>
                </a:r>
                <a:r>
                  <a:rPr lang="it-IT" sz="1600" dirty="0" err="1"/>
                  <a:t>using</a:t>
                </a:r>
                <a:r>
                  <a:rPr lang="it-IT" sz="1600" dirty="0"/>
                  <a:t> </a:t>
                </a:r>
                <a:r>
                  <a:rPr lang="it-IT" sz="1600" dirty="0" err="1"/>
                  <a:t>several</a:t>
                </a:r>
                <a:r>
                  <a:rPr lang="it-IT" sz="1600" dirty="0"/>
                  <a:t> high-energy </a:t>
                </a:r>
                <a:r>
                  <a:rPr lang="it-IT" sz="1600" dirty="0" err="1"/>
                  <a:t>hadronic</a:t>
                </a:r>
                <a:r>
                  <a:rPr lang="it-IT" sz="1600" dirty="0"/>
                  <a:t> interaction models, </a:t>
                </a:r>
                <a:r>
                  <a:rPr lang="it-IT" sz="1600" dirty="0" err="1"/>
                  <a:t>assuming</a:t>
                </a:r>
                <a:r>
                  <a:rPr lang="it-IT" sz="1600" dirty="0"/>
                  <a:t> </a:t>
                </a:r>
                <a:r>
                  <a:rPr lang="it-IT" sz="1600" dirty="0" err="1"/>
                  <a:t>that</a:t>
                </a:r>
                <a:r>
                  <a:rPr lang="it-IT" sz="1600" dirty="0"/>
                  <a:t> the </a:t>
                </a:r>
                <a:r>
                  <a:rPr lang="it-IT" sz="1600" dirty="0" err="1"/>
                  <a:t>primary</a:t>
                </a:r>
                <a:r>
                  <a:rPr lang="it-IT" sz="1600" dirty="0"/>
                  <a:t> energy </a:t>
                </a:r>
                <a:r>
                  <a:rPr lang="it-IT" sz="1600" dirty="0" err="1"/>
                  <a:t>spectra</a:t>
                </a:r>
                <a:r>
                  <a:rPr lang="it-IT" sz="1600" dirty="0"/>
                  <a:t> </a:t>
                </a:r>
                <a:r>
                  <a:rPr lang="it-IT" sz="1600" dirty="0" err="1"/>
                  <a:t>have</a:t>
                </a:r>
                <a:r>
                  <a:rPr lang="it-IT" sz="1600" dirty="0"/>
                  <a:t> a </a:t>
                </a:r>
                <a:r>
                  <a:rPr lang="it-IT" sz="1600" dirty="0" err="1"/>
                  <a:t>behaviour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r>
                      <a:rPr 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it-IT" sz="1600" dirty="0"/>
              </a:p>
              <a:p>
                <a:pPr algn="just">
                  <a:buFont typeface="Wingdings" panose="05000000000000000000" pitchFamily="2" charset="2"/>
                  <a:buChar char="§"/>
                </a:pPr>
                <a:r>
                  <a:rPr lang="it-IT" sz="1600" dirty="0"/>
                  <a:t> </a:t>
                </a:r>
                <a:r>
                  <a:rPr lang="it-IT" sz="1600" dirty="0" err="1"/>
                  <a:t>Above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10 </m:t>
                    </m:r>
                    <m:r>
                      <m:rPr>
                        <m:nor/>
                      </m:rPr>
                      <a:rPr lang="it-IT" sz="1600" b="0" i="0" smtClean="0">
                        <a:latin typeface="Cambria Math" panose="02040503050406030204" pitchFamily="18" charset="0"/>
                      </a:rPr>
                      <m:t>PeV</m:t>
                    </m:r>
                  </m:oMath>
                </a14:m>
                <a:r>
                  <a:rPr lang="it-IT" sz="1600" dirty="0"/>
                  <a:t> the </a:t>
                </a:r>
                <a:r>
                  <a:rPr lang="it-IT" sz="1600" dirty="0" err="1"/>
                  <a:t>local</a:t>
                </a:r>
                <a:r>
                  <a:rPr lang="it-IT" sz="1600" dirty="0"/>
                  <a:t> </a:t>
                </a:r>
                <a:r>
                  <a:rPr lang="it-IT" sz="1600" dirty="0" err="1"/>
                  <a:t>magnitude</a:t>
                </a:r>
                <a:r>
                  <a:rPr lang="it-IT" sz="1600" dirty="0"/>
                  <a:t> of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1600" dirty="0"/>
                  <a:t> </a:t>
                </a:r>
                <a:r>
                  <a:rPr lang="it-IT" sz="1600" dirty="0" err="1"/>
                  <a:t>increases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linearly</a:t>
                </a:r>
                <a:r>
                  <a:rPr lang="it-IT" sz="1600" dirty="0"/>
                  <a:t> with the </a:t>
                </a:r>
                <a:r>
                  <a:rPr lang="it-IT" sz="1600" dirty="0" err="1"/>
                  <a:t>primary</a:t>
                </a:r>
                <a:r>
                  <a:rPr lang="it-IT" sz="1600" dirty="0"/>
                  <a:t> energy in log scale and </a:t>
                </a:r>
                <a:r>
                  <a:rPr lang="it-IT" sz="1600" dirty="0" err="1"/>
                  <a:t>it</a:t>
                </a:r>
                <a:r>
                  <a:rPr lang="it-IT" sz="1600" dirty="0"/>
                  <a:t> </a:t>
                </a:r>
                <a:r>
                  <a:rPr lang="it-IT" sz="1600" dirty="0" err="1"/>
                  <a:t>is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greater</a:t>
                </a:r>
                <a:r>
                  <a:rPr lang="it-IT" sz="1600" dirty="0"/>
                  <a:t> for heavy </a:t>
                </a:r>
                <a:r>
                  <a:rPr lang="it-IT" sz="1600" dirty="0" err="1"/>
                  <a:t>primaries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than</a:t>
                </a:r>
                <a:r>
                  <a:rPr lang="it-IT" sz="1600" dirty="0"/>
                  <a:t> for light </a:t>
                </a:r>
                <a:r>
                  <a:rPr lang="it-IT" sz="1600" dirty="0" err="1"/>
                  <a:t>ones</a:t>
                </a:r>
                <a:r>
                  <a:rPr lang="it-IT" sz="1600" dirty="0"/>
                  <a:t>.</a:t>
                </a:r>
              </a:p>
              <a:p>
                <a:pPr algn="just">
                  <a:buFont typeface="Wingdings" panose="05000000000000000000" pitchFamily="2" charset="2"/>
                  <a:buChar char="§"/>
                </a:pPr>
                <a:r>
                  <a:rPr lang="it-IT" sz="1600" dirty="0"/>
                  <a:t>The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1600" dirty="0"/>
                  <a:t> </a:t>
                </a:r>
                <a:r>
                  <a:rPr lang="it-IT" sz="1600" dirty="0" err="1"/>
                  <a:t>spectra</a:t>
                </a:r>
                <a:r>
                  <a:rPr lang="it-IT" sz="1600" dirty="0"/>
                  <a:t> for EAS with a high </a:t>
                </a:r>
                <a:r>
                  <a:rPr lang="it-IT" sz="1600" dirty="0" err="1"/>
                  <a:t>content</a:t>
                </a:r>
                <a:r>
                  <a:rPr lang="it-IT" sz="1600" dirty="0"/>
                  <a:t> of </a:t>
                </a:r>
                <a:r>
                  <a:rPr lang="it-IT" sz="1600" dirty="0" err="1"/>
                  <a:t>muons</a:t>
                </a:r>
                <a:r>
                  <a:rPr lang="it-IT" sz="1600" dirty="0"/>
                  <a:t> are </a:t>
                </a:r>
                <a:r>
                  <a:rPr lang="it-IT" sz="1600" dirty="0" err="1"/>
                  <a:t>harder</a:t>
                </a:r>
                <a:r>
                  <a:rPr lang="it-IT" sz="1600" dirty="0"/>
                  <a:t> </a:t>
                </a:r>
                <a:r>
                  <a:rPr lang="it-IT" sz="1600" dirty="0" err="1"/>
                  <a:t>than</a:t>
                </a:r>
                <a:r>
                  <a:rPr lang="it-IT" sz="1600" dirty="0"/>
                  <a:t> the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1600" dirty="0"/>
                  <a:t> </a:t>
                </a:r>
                <a:r>
                  <a:rPr lang="it-IT" sz="1600" dirty="0" err="1"/>
                  <a:t>spectra</a:t>
                </a:r>
                <a:r>
                  <a:rPr lang="it-IT" sz="1600" dirty="0"/>
                  <a:t> for EAS with a low </a:t>
                </a:r>
                <a:r>
                  <a:rPr lang="it-IT" sz="1600" dirty="0" err="1"/>
                  <a:t>muon</a:t>
                </a:r>
                <a:r>
                  <a:rPr lang="it-IT" sz="1600" dirty="0"/>
                  <a:t> </a:t>
                </a:r>
                <a:r>
                  <a:rPr lang="it-IT" sz="1600" dirty="0" err="1"/>
                  <a:t>multiplicity</a:t>
                </a:r>
                <a:r>
                  <a:rPr lang="it-IT" sz="1600" dirty="0"/>
                  <a:t>, and a </a:t>
                </a:r>
                <a:r>
                  <a:rPr lang="it-IT" sz="1600" dirty="0" err="1"/>
                  <a:t>slight</a:t>
                </a:r>
                <a:r>
                  <a:rPr lang="it-IT" sz="1600" dirty="0"/>
                  <a:t> spread </a:t>
                </a:r>
                <a:r>
                  <a:rPr lang="it-IT" sz="1600" dirty="0" err="1"/>
                  <a:t>is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observed</a:t>
                </a:r>
                <a:r>
                  <a:rPr lang="it-IT" sz="1600" dirty="0"/>
                  <a:t> </a:t>
                </a:r>
                <a:r>
                  <a:rPr lang="it-IT" sz="1600" dirty="0" err="1"/>
                  <a:t>depending</a:t>
                </a:r>
                <a:r>
                  <a:rPr lang="it-IT" sz="1600" dirty="0"/>
                  <a:t> on the high-energy </a:t>
                </a:r>
                <a:r>
                  <a:rPr lang="it-IT" sz="1600" dirty="0" err="1"/>
                  <a:t>hadronic</a:t>
                </a:r>
                <a:r>
                  <a:rPr lang="it-IT" sz="1600" dirty="0"/>
                  <a:t> interaction model: so, </a:t>
                </a:r>
                <a:r>
                  <a:rPr lang="it-IT" sz="1600" dirty="0" err="1"/>
                  <a:t>such</a:t>
                </a:r>
                <a:r>
                  <a:rPr lang="it-IT" sz="1600" dirty="0"/>
                  <a:t> </a:t>
                </a:r>
                <a:r>
                  <a:rPr lang="it-IT" sz="1600" dirty="0" err="1"/>
                  <a:t>curves</a:t>
                </a:r>
                <a:r>
                  <a:rPr lang="it-IT" sz="1600" dirty="0"/>
                  <a:t> can be </a:t>
                </a:r>
                <a:r>
                  <a:rPr lang="it-IT" sz="1600" dirty="0" err="1"/>
                  <a:t>used</a:t>
                </a:r>
                <a:r>
                  <a:rPr lang="it-IT" sz="1600" dirty="0"/>
                  <a:t> to test the </a:t>
                </a:r>
                <a:r>
                  <a:rPr lang="it-IT" sz="1600" dirty="0" err="1"/>
                  <a:t>prediction</a:t>
                </a:r>
                <a:r>
                  <a:rPr lang="it-IT" sz="1600" dirty="0"/>
                  <a:t> of </a:t>
                </a:r>
                <a:r>
                  <a:rPr lang="it-IT" sz="1600" dirty="0" err="1"/>
                  <a:t>different</a:t>
                </a:r>
                <a:r>
                  <a:rPr lang="it-IT" sz="1600" dirty="0"/>
                  <a:t> models and discriminate </a:t>
                </a:r>
                <a:r>
                  <a:rPr lang="it-IT" sz="1600" dirty="0" err="1"/>
                  <a:t>among</a:t>
                </a:r>
                <a:r>
                  <a:rPr lang="it-IT" sz="1600" dirty="0"/>
                  <a:t> </a:t>
                </a:r>
                <a:r>
                  <a:rPr lang="it-IT" sz="1600" dirty="0" err="1"/>
                  <a:t>them</a:t>
                </a:r>
                <a:r>
                  <a:rPr lang="it-IT" sz="1600" dirty="0"/>
                  <a:t>.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it-IT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32B45419-AA58-169B-58C8-A09EBD61F8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52" t="-1061" r="-121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F3C453B2-1292-CC3D-58A0-C77CCFF64A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80" t="43045" r="29197" b="25706"/>
          <a:stretch/>
        </p:blipFill>
        <p:spPr>
          <a:xfrm>
            <a:off x="1097280" y="4177717"/>
            <a:ext cx="5318622" cy="206369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C4750F2-01B6-94FB-CB3B-A8DBACD48AAD}"/>
              </a:ext>
            </a:extLst>
          </p:cNvPr>
          <p:cNvSpPr txBox="1"/>
          <p:nvPr/>
        </p:nvSpPr>
        <p:spPr>
          <a:xfrm>
            <a:off x="6694415" y="4253218"/>
            <a:ext cx="4580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Left: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muon</a:t>
            </a:r>
            <a:r>
              <a:rPr lang="it-IT" dirty="0"/>
              <a:t> </a:t>
            </a:r>
            <a:r>
              <a:rPr lang="it-IT" dirty="0" err="1"/>
              <a:t>density</a:t>
            </a:r>
            <a:r>
              <a:rPr lang="it-IT" dirty="0"/>
              <a:t> </a:t>
            </a:r>
            <a:r>
              <a:rPr lang="it-IT" i="1" dirty="0"/>
              <a:t>D</a:t>
            </a:r>
            <a:r>
              <a:rPr lang="it-IT" dirty="0"/>
              <a:t> vs </a:t>
            </a:r>
            <a:r>
              <a:rPr lang="it-IT" dirty="0" err="1"/>
              <a:t>primary</a:t>
            </a:r>
            <a:r>
              <a:rPr lang="it-IT" dirty="0"/>
              <a:t> energy (log-log scale)</a:t>
            </a:r>
          </a:p>
          <a:p>
            <a:endParaRPr lang="it-IT" dirty="0"/>
          </a:p>
          <a:p>
            <a:r>
              <a:rPr lang="it-IT" dirty="0" err="1"/>
              <a:t>Right</a:t>
            </a:r>
            <a:r>
              <a:rPr lang="it-IT" dirty="0"/>
              <a:t>: </a:t>
            </a:r>
            <a:r>
              <a:rPr lang="it-IT" i="1" dirty="0"/>
              <a:t>D</a:t>
            </a:r>
            <a:r>
              <a:rPr lang="it-IT" dirty="0"/>
              <a:t> times (</a:t>
            </a:r>
            <a:r>
              <a:rPr lang="it-IT" i="1" dirty="0"/>
              <a:t>D</a:t>
            </a:r>
            <a:r>
              <a:rPr lang="it-IT" dirty="0"/>
              <a:t> </a:t>
            </a:r>
            <a:r>
              <a:rPr lang="it-IT" dirty="0" err="1"/>
              <a:t>spectrum</a:t>
            </a:r>
            <a:r>
              <a:rPr lang="it-IT" dirty="0"/>
              <a:t>) (log-log scale)</a:t>
            </a:r>
          </a:p>
        </p:txBody>
      </p:sp>
    </p:spTree>
    <p:extLst>
      <p:ext uri="{BB962C8B-B14F-4D97-AF65-F5344CB8AC3E}">
        <p14:creationId xmlns:p14="http://schemas.microsoft.com/office/powerpoint/2010/main" val="1337999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3D6A94-F3C7-4ED2-8752-D7493F839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627797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chemeClr val="accent1">
                    <a:lumMod val="75000"/>
                  </a:schemeClr>
                </a:solidFill>
              </a:rPr>
              <a:t>The MATHUSLA </a:t>
            </a:r>
            <a:r>
              <a:rPr lang="it-IT" sz="4000" dirty="0" err="1">
                <a:solidFill>
                  <a:schemeClr val="accent1">
                    <a:lumMod val="75000"/>
                  </a:schemeClr>
                </a:solidFill>
              </a:rPr>
              <a:t>collaboration</a:t>
            </a:r>
            <a:r>
              <a:rPr lang="it-IT" sz="4000" dirty="0">
                <a:solidFill>
                  <a:schemeClr val="accent1">
                    <a:lumMod val="75000"/>
                  </a:schemeClr>
                </a:solidFill>
              </a:rPr>
              <a:t> and progress status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0DC8D0-A05E-49D1-BA7F-CDA7C277B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schemeClr val="tx1"/>
                </a:solidFill>
              </a:rPr>
              <a:t>The </a:t>
            </a:r>
            <a:r>
              <a:rPr lang="it-IT" sz="2800" dirty="0" err="1">
                <a:solidFill>
                  <a:schemeClr val="tx1"/>
                </a:solidFill>
              </a:rPr>
              <a:t>Letter</a:t>
            </a:r>
            <a:r>
              <a:rPr lang="it-IT" sz="2800" dirty="0">
                <a:solidFill>
                  <a:schemeClr val="tx1"/>
                </a:solidFill>
              </a:rPr>
              <a:t> of </a:t>
            </a:r>
            <a:r>
              <a:rPr lang="it-IT" sz="2800" dirty="0" err="1">
                <a:solidFill>
                  <a:schemeClr val="tx1"/>
                </a:solidFill>
              </a:rPr>
              <a:t>Intent</a:t>
            </a:r>
            <a:r>
              <a:rPr lang="it-IT" sz="2800" dirty="0">
                <a:solidFill>
                  <a:schemeClr val="tx1"/>
                </a:solidFill>
              </a:rPr>
              <a:t> (2019 + addendum in 2020) </a:t>
            </a:r>
            <a:r>
              <a:rPr lang="it-IT" sz="2800" dirty="0" err="1">
                <a:solidFill>
                  <a:schemeClr val="tx1"/>
                </a:solidFill>
              </a:rPr>
              <a:t>was</a:t>
            </a:r>
            <a:r>
              <a:rPr lang="it-IT" sz="2800" dirty="0">
                <a:solidFill>
                  <a:schemeClr val="tx1"/>
                </a:solidFill>
              </a:rPr>
              <a:t> </a:t>
            </a:r>
            <a:r>
              <a:rPr lang="it-IT" sz="2800" dirty="0" err="1">
                <a:solidFill>
                  <a:schemeClr val="tx1"/>
                </a:solidFill>
              </a:rPr>
              <a:t>signed</a:t>
            </a:r>
            <a:r>
              <a:rPr lang="it-IT" sz="2800" dirty="0">
                <a:solidFill>
                  <a:schemeClr val="tx1"/>
                </a:solidFill>
              </a:rPr>
              <a:t> by 83 </a:t>
            </a:r>
            <a:r>
              <a:rPr lang="it-IT" sz="2800" dirty="0" err="1">
                <a:solidFill>
                  <a:schemeClr val="tx1"/>
                </a:solidFill>
              </a:rPr>
              <a:t>researchers</a:t>
            </a:r>
            <a:r>
              <a:rPr lang="it-IT" sz="2800" dirty="0">
                <a:solidFill>
                  <a:schemeClr val="tx1"/>
                </a:solidFill>
              </a:rPr>
              <a:t> from USA (</a:t>
            </a:r>
            <a:r>
              <a:rPr lang="it-IT" sz="2800" dirty="0" err="1">
                <a:solidFill>
                  <a:schemeClr val="tx1"/>
                </a:solidFill>
              </a:rPr>
              <a:t>Spokesperson</a:t>
            </a:r>
            <a:r>
              <a:rPr lang="it-IT" sz="2800" dirty="0">
                <a:solidFill>
                  <a:schemeClr val="tx1"/>
                </a:solidFill>
              </a:rPr>
              <a:t>: Prof. Henry Lubatti, University of Washington, Seattle), Canada, Europe (11 from </a:t>
            </a:r>
            <a:r>
              <a:rPr lang="it-IT" sz="2800" dirty="0" err="1">
                <a:solidFill>
                  <a:schemeClr val="tx1"/>
                </a:solidFill>
              </a:rPr>
              <a:t>Italy</a:t>
            </a:r>
            <a:r>
              <a:rPr lang="it-IT" sz="2800" dirty="0">
                <a:solidFill>
                  <a:schemeClr val="tx1"/>
                </a:solidFill>
              </a:rPr>
              <a:t>), Israel, Central and South America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it-IT" sz="2800" dirty="0">
                <a:solidFill>
                  <a:schemeClr val="tx1"/>
                </a:solidFill>
              </a:rPr>
              <a:t>The Technical Design Report </a:t>
            </a:r>
            <a:r>
              <a:rPr lang="it-IT" sz="2800" dirty="0" err="1">
                <a:solidFill>
                  <a:schemeClr val="tx1"/>
                </a:solidFill>
              </a:rPr>
              <a:t>is</a:t>
            </a:r>
            <a:r>
              <a:rPr lang="it-IT" sz="2800" dirty="0">
                <a:solidFill>
                  <a:schemeClr val="tx1"/>
                </a:solidFill>
              </a:rPr>
              <a:t> </a:t>
            </a:r>
            <a:r>
              <a:rPr lang="it-IT" sz="2800" dirty="0" err="1">
                <a:solidFill>
                  <a:schemeClr val="tx1"/>
                </a:solidFill>
              </a:rPr>
              <a:t>being</a:t>
            </a:r>
            <a:r>
              <a:rPr lang="it-IT" sz="2800" dirty="0">
                <a:solidFill>
                  <a:schemeClr val="tx1"/>
                </a:solidFill>
              </a:rPr>
              <a:t> </a:t>
            </a:r>
            <a:r>
              <a:rPr lang="it-IT" sz="2800" dirty="0" err="1">
                <a:solidFill>
                  <a:schemeClr val="tx1"/>
                </a:solidFill>
              </a:rPr>
              <a:t>written</a:t>
            </a:r>
            <a:r>
              <a:rPr lang="it-IT" sz="2800" dirty="0">
                <a:solidFill>
                  <a:schemeClr val="tx1"/>
                </a:solidFill>
              </a:rPr>
              <a:t>, and </a:t>
            </a:r>
            <a:r>
              <a:rPr lang="it-IT" sz="2800" dirty="0" err="1">
                <a:solidFill>
                  <a:schemeClr val="tx1"/>
                </a:solidFill>
              </a:rPr>
              <a:t>is</a:t>
            </a:r>
            <a:r>
              <a:rPr lang="it-IT" sz="2800" dirty="0">
                <a:solidFill>
                  <a:schemeClr val="tx1"/>
                </a:solidFill>
              </a:rPr>
              <a:t> </a:t>
            </a:r>
            <a:r>
              <a:rPr lang="it-IT" sz="2800" dirty="0" err="1">
                <a:solidFill>
                  <a:schemeClr val="tx1"/>
                </a:solidFill>
              </a:rPr>
              <a:t>expected</a:t>
            </a:r>
            <a:r>
              <a:rPr lang="it-IT" sz="2800" dirty="0">
                <a:solidFill>
                  <a:schemeClr val="tx1"/>
                </a:solidFill>
              </a:rPr>
              <a:t> to be </a:t>
            </a:r>
            <a:r>
              <a:rPr lang="it-IT" sz="2800" dirty="0" err="1">
                <a:solidFill>
                  <a:schemeClr val="tx1"/>
                </a:solidFill>
              </a:rPr>
              <a:t>presented</a:t>
            </a:r>
            <a:r>
              <a:rPr lang="it-IT" sz="2800" dirty="0">
                <a:solidFill>
                  <a:schemeClr val="tx1"/>
                </a:solidFill>
              </a:rPr>
              <a:t> to CERN </a:t>
            </a:r>
            <a:r>
              <a:rPr lang="it-IT" sz="2800" dirty="0" err="1">
                <a:solidFill>
                  <a:schemeClr val="tx1"/>
                </a:solidFill>
              </a:rPr>
              <a:t>soon</a:t>
            </a:r>
            <a:endParaRPr 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367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0502BE-8743-84C0-E404-346F50BCC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 err="1">
                <a:solidFill>
                  <a:schemeClr val="accent1">
                    <a:lumMod val="75000"/>
                  </a:schemeClr>
                </a:solidFill>
              </a:rPr>
              <a:t>Conclusions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DB8028-1B01-16DB-A1B3-E6BF7686F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it-IT" dirty="0"/>
              <a:t> </a:t>
            </a:r>
            <a:r>
              <a:rPr lang="en-US" dirty="0"/>
              <a:t>MATHUSLA is a planned external LLP detector for the HL-LHC that can probe deep into the LLP parameter space in a variety of Beyond-the-Standard-Model scenarios, including many DM models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/>
              <a:t> Significant recent progress and ongoing effort: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US" dirty="0"/>
              <a:t>Extruded scintillators, fibers, </a:t>
            </a:r>
            <a:r>
              <a:rPr lang="en-US" dirty="0" err="1"/>
              <a:t>SiPMs</a:t>
            </a:r>
            <a:r>
              <a:rPr lang="en-US" dirty="0"/>
              <a:t>, trigger, DAQ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US" dirty="0"/>
              <a:t>MC studies of rare backgrounds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US" dirty="0"/>
              <a:t>Tracking algorithms for MATHUSLA’s specific environment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US" dirty="0"/>
              <a:t>Cosmic-ray physics case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/>
              <a:t> TDR will be produced soon, followed by prototype module and full detector for HL-LHC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/>
              <a:t> New collaborators are very welcome!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22342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4B86979-AC22-45BF-A8E9-B99C9F453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5" t="20666" r="32500" b="7333"/>
          <a:stretch/>
        </p:blipFill>
        <p:spPr>
          <a:xfrm>
            <a:off x="1493520" y="0"/>
            <a:ext cx="9311640" cy="632488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3F0D15-4449-423B-B5CB-D8BF4D35E467}"/>
              </a:ext>
            </a:extLst>
          </p:cNvPr>
          <p:cNvSpPr txBox="1"/>
          <p:nvPr/>
        </p:nvSpPr>
        <p:spPr>
          <a:xfrm>
            <a:off x="1524000" y="121919"/>
            <a:ext cx="50616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3600" dirty="0" err="1"/>
              <a:t>Further</a:t>
            </a:r>
            <a:r>
              <a:rPr lang="it-IT" sz="3600" dirty="0"/>
              <a:t> </a:t>
            </a:r>
            <a:r>
              <a:rPr lang="it-IT" sz="3600" dirty="0" err="1"/>
              <a:t>references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095819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F86724-6C37-44D6-B513-D1FCF4B11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A33C5A-9B35-4E36-B580-62E46F054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2800" dirty="0"/>
              <a:t>Basic </a:t>
            </a:r>
            <a:r>
              <a:rPr lang="it-IT" sz="2800" dirty="0" err="1"/>
              <a:t>description</a:t>
            </a:r>
            <a:r>
              <a:rPr lang="it-IT" sz="2800" dirty="0"/>
              <a:t> and goals of the </a:t>
            </a:r>
            <a:r>
              <a:rPr lang="it-IT" sz="2800" dirty="0" err="1"/>
              <a:t>Mathusla</a:t>
            </a:r>
            <a:r>
              <a:rPr lang="it-IT" sz="2800" dirty="0"/>
              <a:t> </a:t>
            </a:r>
            <a:r>
              <a:rPr lang="it-IT" sz="2800" dirty="0" err="1"/>
              <a:t>experiment</a:t>
            </a:r>
            <a:endParaRPr lang="it-IT" sz="2800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sz="2800" dirty="0"/>
              <a:t>The </a:t>
            </a:r>
            <a:r>
              <a:rPr lang="it-IT" sz="2800" dirty="0" err="1"/>
              <a:t>reasons</a:t>
            </a:r>
            <a:r>
              <a:rPr lang="it-IT" sz="2800" dirty="0"/>
              <a:t> for a </a:t>
            </a:r>
            <a:r>
              <a:rPr lang="it-IT" sz="2800" dirty="0" err="1"/>
              <a:t>layer</a:t>
            </a:r>
            <a:r>
              <a:rPr lang="it-IT" sz="2800" dirty="0"/>
              <a:t> of </a:t>
            </a:r>
            <a:r>
              <a:rPr lang="it-IT" sz="2800" dirty="0" err="1"/>
              <a:t>RPCs</a:t>
            </a:r>
            <a:r>
              <a:rPr lang="it-IT" sz="2800" dirty="0"/>
              <a:t> in the </a:t>
            </a:r>
            <a:r>
              <a:rPr lang="it-IT" sz="2800" dirty="0" err="1"/>
              <a:t>Mathusla</a:t>
            </a:r>
            <a:r>
              <a:rPr lang="it-IT" sz="2800" dirty="0"/>
              <a:t> detector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800" dirty="0" err="1"/>
              <a:t>Cosmic</a:t>
            </a:r>
            <a:r>
              <a:rPr lang="it-IT" sz="2800" dirty="0"/>
              <a:t>-ray </a:t>
            </a:r>
            <a:r>
              <a:rPr lang="it-IT" sz="2800" dirty="0" err="1"/>
              <a:t>physics</a:t>
            </a:r>
            <a:r>
              <a:rPr lang="it-IT" sz="2800" dirty="0"/>
              <a:t> with MATHUSLA</a:t>
            </a:r>
          </a:p>
          <a:p>
            <a:pPr marL="0" indent="0">
              <a:buNone/>
            </a:pPr>
            <a:endParaRPr lang="it-IT" dirty="0"/>
          </a:p>
          <a:p>
            <a:pPr lvl="1">
              <a:buFont typeface="Wingdings" panose="05000000000000000000" pitchFamily="2" charset="2"/>
              <a:buChar char="Ø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483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B1B7E1D-1F05-4CDA-B74B-20286017693D}"/>
              </a:ext>
            </a:extLst>
          </p:cNvPr>
          <p:cNvSpPr txBox="1"/>
          <p:nvPr/>
        </p:nvSpPr>
        <p:spPr>
          <a:xfrm>
            <a:off x="4029389" y="2662813"/>
            <a:ext cx="5144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5400" b="1" dirty="0">
                <a:solidFill>
                  <a:schemeClr val="accent1">
                    <a:lumMod val="75000"/>
                  </a:schemeClr>
                </a:solidFill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559589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A27360E-141C-4712-8D3E-B0008DC6C3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0" t="20444" r="32375" b="6667"/>
          <a:stretch/>
        </p:blipFill>
        <p:spPr>
          <a:xfrm>
            <a:off x="1295399" y="24792"/>
            <a:ext cx="9117286" cy="626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72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788E7FA-91EE-4E2C-89C8-B686A83A3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1" t="20295" r="32416" b="6518"/>
          <a:stretch/>
        </p:blipFill>
        <p:spPr>
          <a:xfrm>
            <a:off x="1656080" y="0"/>
            <a:ext cx="9103360" cy="628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50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0798F06-DBB6-423C-B5FF-FD7DDE75B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24" t="20444" r="32251" b="6667"/>
          <a:stretch/>
        </p:blipFill>
        <p:spPr>
          <a:xfrm>
            <a:off x="1630680" y="0"/>
            <a:ext cx="9144000" cy="628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51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CAB417D-A931-4F1E-BF9B-33908979A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50" t="20889" r="32250" b="6444"/>
          <a:stretch/>
        </p:blipFill>
        <p:spPr>
          <a:xfrm>
            <a:off x="1386840" y="0"/>
            <a:ext cx="9174480" cy="630263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D09A7E-CC15-47CD-9372-6582C1C46B56}"/>
              </a:ext>
            </a:extLst>
          </p:cNvPr>
          <p:cNvSpPr txBox="1"/>
          <p:nvPr/>
        </p:nvSpPr>
        <p:spPr>
          <a:xfrm>
            <a:off x="3846129" y="4311392"/>
            <a:ext cx="24379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dirty="0"/>
              <a:t>2.4m x 3.5cm x 1.5cm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CFF0538-4F11-AA0F-F8D7-C007F68EC745}"/>
              </a:ext>
            </a:extLst>
          </p:cNvPr>
          <p:cNvSpPr/>
          <p:nvPr/>
        </p:nvSpPr>
        <p:spPr>
          <a:xfrm>
            <a:off x="7802880" y="5539740"/>
            <a:ext cx="2659380" cy="32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CB2EBC9-C7BC-310C-0A3D-67B22792E708}"/>
                  </a:ext>
                </a:extLst>
              </p:cNvPr>
              <p:cNvSpPr txBox="1"/>
              <p:nvPr/>
            </p:nvSpPr>
            <p:spPr>
              <a:xfrm>
                <a:off x="7391400" y="5478780"/>
                <a:ext cx="18364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15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CB2EBC9-C7BC-310C-0A3D-67B22792E7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5478780"/>
                <a:ext cx="183642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287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DFBA3DC-C7CA-4EB0-8B1B-E46875FEC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50" t="19778" r="32625" b="6444"/>
          <a:stretch/>
        </p:blipFill>
        <p:spPr>
          <a:xfrm>
            <a:off x="1524000" y="0"/>
            <a:ext cx="8991600" cy="631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41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7DC8022-1592-4D5D-8D8C-D24E6A1491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0" t="20084" r="32595" b="6666"/>
          <a:stretch/>
        </p:blipFill>
        <p:spPr>
          <a:xfrm>
            <a:off x="1643603" y="0"/>
            <a:ext cx="9062979" cy="631353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31677E4-7140-4626-938A-397D7A394B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64" t="95024" r="71899" b="-2"/>
          <a:stretch/>
        </p:blipFill>
        <p:spPr>
          <a:xfrm>
            <a:off x="960699" y="6435524"/>
            <a:ext cx="2430684" cy="34145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575166A-92A8-4550-F66A-800C01887080}"/>
              </a:ext>
            </a:extLst>
          </p:cNvPr>
          <p:cNvSpPr/>
          <p:nvPr/>
        </p:nvSpPr>
        <p:spPr>
          <a:xfrm>
            <a:off x="6233160" y="1348740"/>
            <a:ext cx="1310640" cy="213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99DE876-4603-48F8-F560-EB3E7D273E2A}"/>
              </a:ext>
            </a:extLst>
          </p:cNvPr>
          <p:cNvSpPr/>
          <p:nvPr/>
        </p:nvSpPr>
        <p:spPr>
          <a:xfrm>
            <a:off x="1653540" y="2918460"/>
            <a:ext cx="2057400" cy="297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852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E60E8B9-B473-4726-AC7B-A0F50DE96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0" t="20084" r="32310" b="6835"/>
          <a:stretch/>
        </p:blipFill>
        <p:spPr>
          <a:xfrm>
            <a:off x="1504709" y="0"/>
            <a:ext cx="9149076" cy="630820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07C4154-87C0-4995-998D-7D8F2C0C03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44" t="94852" r="58228"/>
          <a:stretch/>
        </p:blipFill>
        <p:spPr>
          <a:xfrm>
            <a:off x="879676" y="6412374"/>
            <a:ext cx="4051139" cy="35302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6B002A4-EC0C-D21B-255D-C9A9AB1F3BC9}"/>
              </a:ext>
            </a:extLst>
          </p:cNvPr>
          <p:cNvSpPr/>
          <p:nvPr/>
        </p:nvSpPr>
        <p:spPr>
          <a:xfrm>
            <a:off x="2697480" y="3025140"/>
            <a:ext cx="457200" cy="25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77B2E18-89A8-8265-73DB-97578753EC0B}"/>
              </a:ext>
            </a:extLst>
          </p:cNvPr>
          <p:cNvSpPr txBox="1"/>
          <p:nvPr/>
        </p:nvSpPr>
        <p:spPr>
          <a:xfrm>
            <a:off x="2628900" y="2918460"/>
            <a:ext cx="6248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300" dirty="0"/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2822604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721FF4D-E416-4B00-BE83-3FAD9CEAD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55" t="20148" r="32250" b="6223"/>
          <a:stretch/>
        </p:blipFill>
        <p:spPr>
          <a:xfrm>
            <a:off x="1481558" y="0"/>
            <a:ext cx="9062845" cy="631952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B72F774-5F12-345B-D4F2-5BC0D1570B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32" t="31111" r="10596" b="17516"/>
          <a:stretch/>
        </p:blipFill>
        <p:spPr>
          <a:xfrm>
            <a:off x="1605683" y="660007"/>
            <a:ext cx="8909917" cy="389499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8715300-1FA0-C186-2EFC-E94DD97392B7}"/>
              </a:ext>
            </a:extLst>
          </p:cNvPr>
          <p:cNvSpPr/>
          <p:nvPr/>
        </p:nvSpPr>
        <p:spPr>
          <a:xfrm>
            <a:off x="4858871" y="242047"/>
            <a:ext cx="5244353" cy="475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87063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F997B8-52A2-6197-B090-3AF6BE5D8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/>
                </a:solidFill>
              </a:rPr>
              <a:t>Backgrounds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35121EC9-6C6C-CEE8-F002-F4FDF99B6B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algn="just">
                  <a:buFont typeface="Wingdings" panose="05000000000000000000" pitchFamily="2" charset="2"/>
                  <a:buChar char="q"/>
                </a:pPr>
                <a:r>
                  <a:rPr lang="it-IT" sz="1600" dirty="0"/>
                  <a:t> </a:t>
                </a:r>
                <a:r>
                  <a:rPr lang="it-IT" sz="1600" i="1" dirty="0" err="1"/>
                  <a:t>Cosmic</a:t>
                </a:r>
                <a:r>
                  <a:rPr lang="it-IT" sz="1600" i="1" dirty="0"/>
                  <a:t> rays</a:t>
                </a:r>
              </a:p>
              <a:p>
                <a:pPr lvl="1" algn="just">
                  <a:buFont typeface="Wingdings" panose="05000000000000000000" pitchFamily="2" charset="2"/>
                  <a:buChar char="q"/>
                </a:pPr>
                <a:r>
                  <a:rPr lang="en-US" sz="1600" dirty="0"/>
                  <a:t>Calibrations performed using Test Stand measurements (taken above ATLAS IP in 2018); </a:t>
                </a:r>
                <a:r>
                  <a:rPr lang="en-US" sz="1600" dirty="0" err="1"/>
                  <a:t>arXiv</a:t>
                </a:r>
                <a:r>
                  <a:rPr lang="en-US" sz="1600" dirty="0"/>
                  <a:t>: 2005.02018</a:t>
                </a:r>
              </a:p>
              <a:p>
                <a:pPr lvl="1" algn="just">
                  <a:buFont typeface="Wingdings" panose="05000000000000000000" pitchFamily="2" charset="2"/>
                  <a:buChar char="q"/>
                </a:pPr>
                <a:r>
                  <a:rPr lang="en-US" sz="1600" dirty="0"/>
                  <a:t> Downward-going events ~3 x 10</a:t>
                </a:r>
                <a:r>
                  <a:rPr lang="en-US" sz="1600" baseline="30000" dirty="0"/>
                  <a:t>14</a:t>
                </a:r>
                <a:r>
                  <a:rPr lang="en-US" sz="1600" dirty="0"/>
                  <a:t> over entire HL-LHC run, distinguished from LLPs using timing cuts</a:t>
                </a:r>
              </a:p>
              <a:p>
                <a:pPr lvl="1" algn="just">
                  <a:buFont typeface="Wingdings" panose="05000000000000000000" pitchFamily="2" charset="2"/>
                  <a:buChar char="q"/>
                </a:pPr>
                <a:r>
                  <a:rPr lang="en-US" sz="1600" dirty="0"/>
                  <a:t> Upward-going events ~2 x 10</a:t>
                </a:r>
                <a:r>
                  <a:rPr lang="en-US" sz="1600" baseline="30000" dirty="0"/>
                  <a:t>10</a:t>
                </a:r>
                <a:r>
                  <a:rPr lang="en-US" sz="1600" dirty="0"/>
                  <a:t> : inelastic backscatter from CRs hitting the floor, or decay of stopped muons in floor. Only tiny fraction (estimates underway) produce fake DV, via decay to charged tracks</a:t>
                </a:r>
              </a:p>
              <a:p>
                <a:pPr lvl="1" algn="just">
                  <a:buFont typeface="Wingdings" panose="05000000000000000000" pitchFamily="2" charset="2"/>
                  <a:buChar char="q"/>
                </a:pPr>
                <a:r>
                  <a:rPr lang="en-US" sz="1600" dirty="0"/>
                  <a:t> Full simulation studies of rare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1600" dirty="0"/>
                  <a:t> production in floor currently being completed, can be vetoed with variety of strategies; the concern here is with incident protons (and neutrons)</a:t>
                </a:r>
              </a:p>
              <a:p>
                <a:pPr algn="just">
                  <a:buFont typeface="Wingdings" panose="05000000000000000000" pitchFamily="2" charset="2"/>
                  <a:buChar char="q"/>
                </a:pPr>
                <a:r>
                  <a:rPr lang="en-US" sz="1600" i="1" dirty="0"/>
                  <a:t>Upward-going muons from HL-LHC collisions</a:t>
                </a:r>
              </a:p>
              <a:p>
                <a:pPr lvl="1" algn="just">
                  <a:buFont typeface="Wingdings" panose="05000000000000000000" pitchFamily="2" charset="2"/>
                  <a:buChar char="q"/>
                </a:pPr>
                <a:r>
                  <a:rPr lang="en-US" sz="1600" dirty="0"/>
                  <a:t> Roughly 10</a:t>
                </a:r>
                <a:r>
                  <a:rPr lang="en-US" sz="1600" baseline="30000" dirty="0"/>
                  <a:t>11</a:t>
                </a:r>
                <a:r>
                  <a:rPr lang="en-US" sz="1600" dirty="0"/>
                  <a:t> muons from 3 ab</a:t>
                </a:r>
                <a:r>
                  <a:rPr lang="en-US" sz="1600" baseline="30000" dirty="0"/>
                  <a:t>-1</a:t>
                </a:r>
                <a:r>
                  <a:rPr lang="en-US" sz="1600" dirty="0"/>
                  <a:t> of HL-LHC collisions reach MATHUSLA, mostly from </a:t>
                </a:r>
                <a:r>
                  <a:rPr lang="en-US" sz="1600" i="1" dirty="0"/>
                  <a:t>W</a:t>
                </a:r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r>
                      <a:rPr lang="it-IT" sz="1600" b="0" i="1" dirty="0" smtClean="0">
                        <a:latin typeface="Cambria Math" panose="02040503050406030204" pitchFamily="18" charset="0"/>
                      </a:rPr>
                      <m:t>𝑏</m:t>
                    </m:r>
                    <m:acc>
                      <m:accPr>
                        <m:chr m:val="̅"/>
                        <m:ctrlPr>
                          <a:rPr lang="it-IT" sz="16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1600" dirty="0"/>
                  <a:t> production</a:t>
                </a:r>
              </a:p>
              <a:p>
                <a:pPr lvl="1" algn="just">
                  <a:buFont typeface="Wingdings" panose="05000000000000000000" pitchFamily="2" charset="2"/>
                  <a:buChar char="q"/>
                </a:pPr>
                <a:r>
                  <a:rPr lang="en-US" sz="1600" dirty="0"/>
                  <a:t> Most can be vetoed with floor detectors; small fraction gives rise to displaced vertices due to scattering or rare decays</a:t>
                </a:r>
              </a:p>
              <a:p>
                <a:pPr lvl="1" algn="just">
                  <a:buFont typeface="Wingdings" panose="05000000000000000000" pitchFamily="2" charset="2"/>
                  <a:buChar char="q"/>
                </a:pPr>
                <a:r>
                  <a:rPr lang="it-IT" sz="1600" dirty="0"/>
                  <a:t> </a:t>
                </a:r>
                <a:r>
                  <a:rPr lang="en-US" sz="1600" dirty="0"/>
                  <a:t>Full-simulation studies currently being completed, variety of veto strategies allows this background to be handled</a:t>
                </a:r>
              </a:p>
              <a:p>
                <a:pPr algn="just">
                  <a:buFont typeface="Wingdings" panose="05000000000000000000" pitchFamily="2" charset="2"/>
                  <a:buChar char="q"/>
                </a:pPr>
                <a:r>
                  <a:rPr lang="en-US" sz="1600" dirty="0"/>
                  <a:t> </a:t>
                </a:r>
                <a:r>
                  <a:rPr lang="en-US" sz="1600" i="1" dirty="0"/>
                  <a:t>Charged particles from neutrino scattering in decay volume</a:t>
                </a:r>
              </a:p>
              <a:p>
                <a:pPr lvl="1" algn="just">
                  <a:buFont typeface="Wingdings" panose="05000000000000000000" pitchFamily="2" charset="2"/>
                  <a:buChar char="q"/>
                </a:pPr>
                <a:r>
                  <a:rPr lang="en-US" sz="1600" dirty="0"/>
                  <a:t> Neutrinos from HL-LHC collisions &lt;&lt; 1 “fake” DV/year</a:t>
                </a:r>
              </a:p>
              <a:p>
                <a:pPr lvl="1" algn="just">
                  <a:buFont typeface="Wingdings" panose="05000000000000000000" pitchFamily="2" charset="2"/>
                  <a:buChar char="q"/>
                </a:pPr>
                <a:r>
                  <a:rPr lang="en-US" sz="1600" dirty="0"/>
                  <a:t> Atmospheric neutrinos ~30 “fake” DV/year, reduced to &lt; 1 with cuts</a:t>
                </a:r>
                <a:endParaRPr lang="it-IT" sz="1600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35121EC9-6C6C-CEE8-F002-F4FDF99B6B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52" t="-1061" r="-1212" b="-115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2768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42AE1D4-6A27-4C24-AE21-514F35A20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31" t="20000" r="32334" b="6815"/>
          <a:stretch/>
        </p:blipFill>
        <p:spPr>
          <a:xfrm>
            <a:off x="1473200" y="0"/>
            <a:ext cx="9103360" cy="63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57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FDB578D-7D7E-4432-B929-A0E24C2F3F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0" t="19915" r="32215" b="6497"/>
          <a:stretch/>
        </p:blipFill>
        <p:spPr>
          <a:xfrm>
            <a:off x="1851948" y="0"/>
            <a:ext cx="9086127" cy="62981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7F13458-CF1C-4A31-B06D-5FFA6E443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04" t="95021" r="70949"/>
          <a:stretch/>
        </p:blipFill>
        <p:spPr>
          <a:xfrm>
            <a:off x="1134319" y="6423948"/>
            <a:ext cx="2407534" cy="34145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890B473-AAF4-22DF-BD31-CF63CD52DEA8}"/>
              </a:ext>
            </a:extLst>
          </p:cNvPr>
          <p:cNvSpPr/>
          <p:nvPr/>
        </p:nvSpPr>
        <p:spPr>
          <a:xfrm>
            <a:off x="2444312" y="6087035"/>
            <a:ext cx="125505" cy="215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3335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F6B70F8-1D3E-4B84-B13C-8C8DF6122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t="20084" r="32405" b="6498"/>
          <a:stretch/>
        </p:blipFill>
        <p:spPr>
          <a:xfrm>
            <a:off x="1597306" y="0"/>
            <a:ext cx="9088040" cy="628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53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86E1B9F-A15B-4751-B4C6-2A18E15DA4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0" t="20253" r="32215" b="6498"/>
          <a:stretch/>
        </p:blipFill>
        <p:spPr>
          <a:xfrm>
            <a:off x="1504708" y="0"/>
            <a:ext cx="9142533" cy="630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189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6CB069-8723-CB84-98C8-10A7D576F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accent2"/>
                </a:solidFill>
              </a:rPr>
              <a:t>More benchmark models for LLP </a:t>
            </a:r>
            <a:r>
              <a:rPr lang="it-IT" dirty="0" err="1">
                <a:solidFill>
                  <a:schemeClr val="accent2"/>
                </a:solidFill>
              </a:rPr>
              <a:t>search</a:t>
            </a:r>
            <a:endParaRPr lang="it-IT" dirty="0">
              <a:solidFill>
                <a:schemeClr val="accent2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943968-593B-8EDC-9FE3-01539E233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it-IT" dirty="0"/>
              <a:t> </a:t>
            </a:r>
            <a:r>
              <a:rPr lang="it-IT" sz="2800" dirty="0" err="1"/>
              <a:t>Physics</a:t>
            </a:r>
            <a:r>
              <a:rPr lang="it-IT" sz="2800" dirty="0"/>
              <a:t> Beyond </a:t>
            </a:r>
            <a:r>
              <a:rPr lang="it-IT" sz="2800" dirty="0" err="1"/>
              <a:t>Colliders</a:t>
            </a:r>
            <a:r>
              <a:rPr lang="it-IT" sz="2800" dirty="0"/>
              <a:t> CERN report; </a:t>
            </a:r>
          </a:p>
          <a:p>
            <a:pPr marL="0" indent="0" algn="just">
              <a:buNone/>
            </a:pPr>
            <a:r>
              <a:rPr lang="en-US" sz="2800" i="1" dirty="0">
                <a:effectLst/>
              </a:rPr>
              <a:t>   J. Phys. G: </a:t>
            </a:r>
            <a:r>
              <a:rPr lang="en-US" sz="2800" i="1" dirty="0" err="1">
                <a:effectLst/>
              </a:rPr>
              <a:t>Nucl</a:t>
            </a:r>
            <a:r>
              <a:rPr lang="en-US" sz="2800" i="1" dirty="0">
                <a:effectLst/>
              </a:rPr>
              <a:t>. Part. Phys.</a:t>
            </a:r>
            <a:r>
              <a:rPr lang="en-US" sz="2800" dirty="0">
                <a:effectLst/>
              </a:rPr>
              <a:t> </a:t>
            </a:r>
            <a:r>
              <a:rPr lang="en-US" sz="2800" b="1" dirty="0">
                <a:effectLst/>
              </a:rPr>
              <a:t>47</a:t>
            </a:r>
            <a:r>
              <a:rPr lang="en-US" sz="2800" dirty="0">
                <a:effectLst/>
              </a:rPr>
              <a:t> 010501</a:t>
            </a:r>
            <a:endParaRPr lang="it-IT" sz="28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it-IT" sz="2800" dirty="0"/>
              <a:t> For more </a:t>
            </a:r>
            <a:r>
              <a:rPr lang="it-IT" sz="2800" dirty="0" err="1"/>
              <a:t>sensitivity</a:t>
            </a:r>
            <a:r>
              <a:rPr lang="it-IT" sz="2800" dirty="0"/>
              <a:t> </a:t>
            </a:r>
            <a:r>
              <a:rPr lang="it-IT" sz="2800" dirty="0" err="1"/>
              <a:t>projections</a:t>
            </a:r>
            <a:r>
              <a:rPr lang="it-IT" sz="2800" dirty="0"/>
              <a:t>, </a:t>
            </a:r>
            <a:r>
              <a:rPr lang="it-IT" sz="2800" dirty="0" err="1"/>
              <a:t>see</a:t>
            </a:r>
            <a:r>
              <a:rPr lang="it-IT" sz="2800" dirty="0"/>
              <a:t> the MATHUSLA </a:t>
            </a:r>
            <a:r>
              <a:rPr lang="it-IT" sz="2800" dirty="0" err="1"/>
              <a:t>physics</a:t>
            </a:r>
            <a:r>
              <a:rPr lang="it-IT" sz="2800" dirty="0"/>
              <a:t> case;       </a:t>
            </a:r>
            <a:r>
              <a:rPr lang="it-IT" sz="2800" dirty="0" err="1"/>
              <a:t>arXiv</a:t>
            </a:r>
            <a:r>
              <a:rPr lang="it-IT" sz="2800" dirty="0"/>
              <a:t> </a:t>
            </a:r>
            <a:r>
              <a:rPr lang="it-IT" sz="2800" dirty="0">
                <a:hlinkClick r:id="rId2"/>
              </a:rPr>
              <a:t>1806.07396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71190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>
            <a:spLocks noGrp="1"/>
          </p:cNvSpPr>
          <p:nvPr>
            <p:ph type="title"/>
          </p:nvPr>
        </p:nvSpPr>
        <p:spPr>
          <a:xfrm>
            <a:off x="284480" y="84103"/>
            <a:ext cx="5785973" cy="83203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600"/>
            </a:lvl1pPr>
          </a:lstStyle>
          <a:p>
            <a:r>
              <a:rPr lang="it-IT" dirty="0"/>
              <a:t>RPC i</a:t>
            </a:r>
            <a:r>
              <a:rPr dirty="0" err="1"/>
              <a:t>ntrinsic</a:t>
            </a:r>
            <a:r>
              <a:rPr dirty="0"/>
              <a:t> linearity: </a:t>
            </a:r>
            <a:br>
              <a:rPr lang="it-IT" dirty="0"/>
            </a:br>
            <a:r>
              <a:rPr dirty="0"/>
              <a:t>test at the BTF facility</a:t>
            </a:r>
          </a:p>
        </p:txBody>
      </p:sp>
      <p:sp>
        <p:nvSpPr>
          <p:cNvPr id="486" name="Shape 4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487" name="pasted-image.pdf"/>
          <p:cNvPicPr>
            <a:picLocks noChangeAspect="1"/>
          </p:cNvPicPr>
          <p:nvPr/>
        </p:nvPicPr>
        <p:blipFill>
          <a:blip r:embed="rId2"/>
          <a:srcRect l="639" t="639" r="639" b="639"/>
          <a:stretch>
            <a:fillRect/>
          </a:stretch>
        </p:blipFill>
        <p:spPr>
          <a:xfrm>
            <a:off x="6674917" y="200425"/>
            <a:ext cx="3774206" cy="24723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0" name="Group 490"/>
          <p:cNvGrpSpPr/>
          <p:nvPr/>
        </p:nvGrpSpPr>
        <p:grpSpPr>
          <a:xfrm>
            <a:off x="6229946" y="2840970"/>
            <a:ext cx="4304109" cy="3138370"/>
            <a:chOff x="0" y="-9408"/>
            <a:chExt cx="6121400" cy="4463459"/>
          </a:xfrm>
        </p:grpSpPr>
        <p:pic>
          <p:nvPicPr>
            <p:cNvPr id="488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04869"/>
              <a:ext cx="6121400" cy="4149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9" name="Shape 489"/>
            <p:cNvSpPr/>
            <p:nvPr/>
          </p:nvSpPr>
          <p:spPr>
            <a:xfrm>
              <a:off x="848851" y="-9408"/>
              <a:ext cx="4272397" cy="379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marL="342900" indent="-342900" algn="l" defTabSz="457200">
                <a:spcBef>
                  <a:spcPts val="1200"/>
                </a:spcBef>
                <a:defRPr sz="1800">
                  <a:solidFill>
                    <a:srgbClr val="424242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266"/>
                <a:t>The RPC signal vs the calorimeter signal</a:t>
              </a:r>
            </a:p>
          </p:txBody>
        </p:sp>
      </p:grpSp>
      <p:sp>
        <p:nvSpPr>
          <p:cNvPr id="491" name="Shape 491"/>
          <p:cNvSpPr/>
          <p:nvPr/>
        </p:nvSpPr>
        <p:spPr>
          <a:xfrm>
            <a:off x="6331539" y="6011098"/>
            <a:ext cx="3799118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241093" indent="-241093" defTabSz="321457">
              <a:spcBef>
                <a:spcPts val="844"/>
              </a:spcBef>
              <a:defRPr sz="2400" b="1">
                <a:solidFill>
                  <a:srgbClr val="FF25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87"/>
              <a:t>➔ Linearity up to </a:t>
            </a:r>
            <a:r>
              <a:rPr sz="1687" i="1"/>
              <a:t>≈ </a:t>
            </a:r>
            <a:r>
              <a:rPr sz="1687"/>
              <a:t>2・10</a:t>
            </a:r>
            <a:r>
              <a:rPr sz="1125" baseline="40625"/>
              <a:t>4 </a:t>
            </a:r>
            <a:r>
              <a:rPr sz="1687"/>
              <a:t>particle/m</a:t>
            </a:r>
            <a:r>
              <a:rPr sz="1125" baseline="40625"/>
              <a:t>2</a:t>
            </a:r>
          </a:p>
        </p:txBody>
      </p:sp>
      <p:sp>
        <p:nvSpPr>
          <p:cNvPr id="492" name="Shape 492"/>
          <p:cNvSpPr/>
          <p:nvPr/>
        </p:nvSpPr>
        <p:spPr>
          <a:xfrm>
            <a:off x="1310766" y="2886738"/>
            <a:ext cx="4336407" cy="2385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indent="8771" defTabSz="321457">
              <a:spcBef>
                <a:spcPts val="844"/>
              </a:spcBef>
              <a:defRPr sz="2000" b="1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2000" dirty="0"/>
              <a:t>Linearity of the RPC @ BTF </a:t>
            </a:r>
            <a:endParaRPr lang="it-IT" sz="2000" dirty="0"/>
          </a:p>
          <a:p>
            <a:pPr indent="8771" defTabSz="321457">
              <a:spcBef>
                <a:spcPts val="844"/>
              </a:spcBef>
              <a:defRPr sz="2000" b="1">
                <a:solidFill>
                  <a:srgbClr val="4242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it-IT" sz="2000" dirty="0" err="1"/>
              <a:t>at</a:t>
            </a:r>
            <a:r>
              <a:rPr sz="2000" dirty="0"/>
              <a:t> INFN Frascati Lab:</a:t>
            </a:r>
          </a:p>
          <a:p>
            <a:pPr marL="173092" indent="-173092" defTabSz="321457">
              <a:lnSpc>
                <a:spcPct val="70000"/>
              </a:lnSpc>
              <a:spcBef>
                <a:spcPts val="844"/>
              </a:spcBef>
              <a:buSzPct val="100000"/>
              <a:buChar char="•"/>
              <a:defRPr sz="1600" i="1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electrons (or positrons)</a:t>
            </a:r>
          </a:p>
          <a:p>
            <a:pPr marL="151455" indent="-151455" defTabSz="321457">
              <a:lnSpc>
                <a:spcPct val="70000"/>
              </a:lnSpc>
              <a:spcBef>
                <a:spcPts val="844"/>
              </a:spcBef>
              <a:buSzPct val="100000"/>
              <a:buChar char="•"/>
              <a:defRPr sz="1600" i="1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baseline="6250" dirty="0"/>
              <a:t>E</a:t>
            </a:r>
            <a:r>
              <a:rPr sz="2000" dirty="0"/>
              <a:t> </a:t>
            </a:r>
            <a:r>
              <a:rPr sz="2000" baseline="6250" dirty="0"/>
              <a:t>=</a:t>
            </a:r>
            <a:r>
              <a:rPr sz="2000" dirty="0"/>
              <a:t> </a:t>
            </a:r>
            <a:r>
              <a:rPr sz="2000" baseline="6250" dirty="0"/>
              <a:t>25-750</a:t>
            </a:r>
            <a:r>
              <a:rPr sz="2000" dirty="0"/>
              <a:t> </a:t>
            </a:r>
            <a:r>
              <a:rPr sz="2000" baseline="6250" dirty="0"/>
              <a:t>MeV</a:t>
            </a:r>
            <a:r>
              <a:rPr sz="2000" dirty="0"/>
              <a:t> </a:t>
            </a:r>
            <a:r>
              <a:rPr sz="2000" baseline="6250" dirty="0"/>
              <a:t>(0.5%</a:t>
            </a:r>
            <a:r>
              <a:rPr sz="2000" dirty="0"/>
              <a:t> </a:t>
            </a:r>
            <a:r>
              <a:rPr sz="2000" baseline="6250" dirty="0"/>
              <a:t>resolution)</a:t>
            </a:r>
          </a:p>
          <a:p>
            <a:pPr marL="151455" indent="-151455" defTabSz="321457">
              <a:lnSpc>
                <a:spcPct val="70000"/>
              </a:lnSpc>
              <a:spcBef>
                <a:spcPts val="844"/>
              </a:spcBef>
              <a:buSzPct val="100000"/>
              <a:buChar char="•"/>
              <a:defRPr sz="1600" i="1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&lt;N&gt;=1÷10</a:t>
            </a:r>
            <a:r>
              <a:rPr sz="2000" baseline="31999" dirty="0"/>
              <a:t>8</a:t>
            </a:r>
            <a:r>
              <a:rPr sz="2000" dirty="0"/>
              <a:t>particles/pulse</a:t>
            </a:r>
          </a:p>
          <a:p>
            <a:pPr marL="151455" indent="-151455" defTabSz="321457">
              <a:lnSpc>
                <a:spcPct val="70000"/>
              </a:lnSpc>
              <a:spcBef>
                <a:spcPts val="844"/>
              </a:spcBef>
              <a:buSzPct val="100000"/>
              <a:buChar char="•"/>
              <a:defRPr sz="1600" i="1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10 ns pulses, 1-49 Hz</a:t>
            </a:r>
          </a:p>
          <a:p>
            <a:pPr marL="151455" indent="-151455" defTabSz="321457">
              <a:lnSpc>
                <a:spcPct val="70000"/>
              </a:lnSpc>
              <a:spcBef>
                <a:spcPts val="844"/>
              </a:spcBef>
              <a:buSzPct val="100000"/>
              <a:buChar char="•"/>
              <a:defRPr sz="1600" i="1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dirty="0"/>
              <a:t>beam spot uniform on 3⨉5 cm</a:t>
            </a:r>
            <a:r>
              <a:rPr lang="it-IT" sz="2000" baseline="30000" dirty="0"/>
              <a:t>2</a:t>
            </a:r>
            <a:endParaRPr sz="2000" baseline="30000" dirty="0"/>
          </a:p>
        </p:txBody>
      </p:sp>
      <p:sp>
        <p:nvSpPr>
          <p:cNvPr id="493" name="Shape 493"/>
          <p:cNvSpPr/>
          <p:nvPr/>
        </p:nvSpPr>
        <p:spPr>
          <a:xfrm>
            <a:off x="6070453" y="1698446"/>
            <a:ext cx="1460336" cy="59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241093" indent="-241093" defTabSz="321457">
              <a:spcBef>
                <a:spcPts val="844"/>
              </a:spcBef>
              <a:defRPr sz="2400" b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87"/>
              <a:t>4 RPCs</a:t>
            </a:r>
            <a:br>
              <a:rPr sz="1687"/>
            </a:br>
            <a:r>
              <a:rPr sz="1687"/>
              <a:t>60 x 60 cm</a:t>
            </a:r>
            <a:r>
              <a:rPr sz="1125" baseline="40625"/>
              <a:t>2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7A8DC9E-2305-4908-95AE-77FF764287DC}"/>
              </a:ext>
            </a:extLst>
          </p:cNvPr>
          <p:cNvSpPr txBox="1"/>
          <p:nvPr/>
        </p:nvSpPr>
        <p:spPr>
          <a:xfrm>
            <a:off x="78059" y="6445405"/>
            <a:ext cx="43155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24ED8C5-A9A9-484C-917F-03A86037535C}"/>
              </a:ext>
            </a:extLst>
          </p:cNvPr>
          <p:cNvSpPr txBox="1"/>
          <p:nvPr/>
        </p:nvSpPr>
        <p:spPr>
          <a:xfrm>
            <a:off x="11455121" y="6380703"/>
            <a:ext cx="472272" cy="391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7857969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F164C8-9A22-46DE-BE08-EF5414932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26459"/>
            <a:ext cx="10058400" cy="636505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The MATHUSLA Test Stand (1)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B9EEED5-5A22-4000-B6CE-D17E4F38C4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57" t="17778" r="31143" b="15302"/>
          <a:stretch/>
        </p:blipFill>
        <p:spPr>
          <a:xfrm>
            <a:off x="269964" y="896983"/>
            <a:ext cx="5654128" cy="532093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E4005E6-609A-415E-972D-11622694A16F}"/>
              </a:ext>
            </a:extLst>
          </p:cNvPr>
          <p:cNvSpPr txBox="1"/>
          <p:nvPr/>
        </p:nvSpPr>
        <p:spPr>
          <a:xfrm>
            <a:off x="5913120" y="927833"/>
            <a:ext cx="6096000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dirty="0"/>
              <a:t>A small-scale </a:t>
            </a:r>
            <a:r>
              <a:rPr lang="it-IT" dirty="0" err="1"/>
              <a:t>experiment</a:t>
            </a:r>
            <a:r>
              <a:rPr lang="it-IT" dirty="0"/>
              <a:t>, the MATHUSLA test stand,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constructed</a:t>
            </a:r>
            <a:r>
              <a:rPr lang="it-IT" dirty="0"/>
              <a:t> and </a:t>
            </a:r>
            <a:r>
              <a:rPr lang="it-IT" dirty="0" err="1"/>
              <a:t>installed</a:t>
            </a:r>
            <a:r>
              <a:rPr lang="it-IT" dirty="0"/>
              <a:t> on the </a:t>
            </a:r>
            <a:r>
              <a:rPr lang="it-IT" dirty="0" err="1"/>
              <a:t>surface</a:t>
            </a:r>
            <a:r>
              <a:rPr lang="it-IT" dirty="0"/>
              <a:t> </a:t>
            </a:r>
            <a:r>
              <a:rPr lang="it-IT" dirty="0" err="1"/>
              <a:t>above</a:t>
            </a:r>
            <a:r>
              <a:rPr lang="it-IT" dirty="0"/>
              <a:t> the interaction point of the ATLAS detector (LHC Point 1) and </a:t>
            </a:r>
            <a:r>
              <a:rPr lang="it-IT" dirty="0" err="1"/>
              <a:t>collected</a:t>
            </a:r>
            <a:r>
              <a:rPr lang="it-IT" dirty="0"/>
              <a:t> data </a:t>
            </a:r>
            <a:r>
              <a:rPr lang="it-IT" dirty="0" err="1"/>
              <a:t>during</a:t>
            </a:r>
            <a:r>
              <a:rPr lang="it-IT" dirty="0"/>
              <a:t> 2018.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dirty="0"/>
              <a:t>The test stand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operational</a:t>
            </a:r>
            <a:r>
              <a:rPr lang="it-IT" dirty="0"/>
              <a:t>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LHC pp </a:t>
            </a:r>
            <a:r>
              <a:rPr lang="it-IT" dirty="0" err="1"/>
              <a:t>collisions</a:t>
            </a:r>
            <a:r>
              <a:rPr lang="it-IT" dirty="0"/>
              <a:t> and </a:t>
            </a:r>
            <a:r>
              <a:rPr lang="it-IT" dirty="0" err="1"/>
              <a:t>when</a:t>
            </a:r>
            <a:r>
              <a:rPr lang="it-IT" dirty="0"/>
              <a:t> the LHC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operating</a:t>
            </a:r>
            <a:r>
              <a:rPr lang="it-IT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dirty="0"/>
              <a:t>The goal </a:t>
            </a:r>
            <a:r>
              <a:rPr lang="it-IT" dirty="0" err="1"/>
              <a:t>was</a:t>
            </a:r>
            <a:r>
              <a:rPr lang="it-IT" dirty="0"/>
              <a:t> to </a:t>
            </a:r>
            <a:r>
              <a:rPr lang="it-IT" dirty="0" err="1"/>
              <a:t>measure</a:t>
            </a:r>
            <a:r>
              <a:rPr lang="it-IT" dirty="0"/>
              <a:t> the rate of </a:t>
            </a:r>
            <a:r>
              <a:rPr lang="it-IT" dirty="0" err="1"/>
              <a:t>muons</a:t>
            </a:r>
            <a:r>
              <a:rPr lang="it-IT" dirty="0"/>
              <a:t> from LHC pp </a:t>
            </a:r>
            <a:r>
              <a:rPr lang="it-IT" dirty="0" err="1"/>
              <a:t>collisions</a:t>
            </a:r>
            <a:r>
              <a:rPr lang="it-IT" dirty="0"/>
              <a:t> </a:t>
            </a:r>
            <a:r>
              <a:rPr lang="it-IT" dirty="0" err="1"/>
              <a:t>reaching</a:t>
            </a:r>
            <a:r>
              <a:rPr lang="it-IT" dirty="0"/>
              <a:t> the </a:t>
            </a:r>
            <a:r>
              <a:rPr lang="it-IT" dirty="0" err="1"/>
              <a:t>surface</a:t>
            </a:r>
            <a:r>
              <a:rPr lang="it-IT" dirty="0"/>
              <a:t>,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the rate of </a:t>
            </a:r>
            <a:r>
              <a:rPr lang="it-IT" dirty="0" err="1"/>
              <a:t>inelastic</a:t>
            </a:r>
            <a:r>
              <a:rPr lang="it-IT" dirty="0"/>
              <a:t> </a:t>
            </a:r>
            <a:r>
              <a:rPr lang="it-IT" dirty="0" err="1"/>
              <a:t>backscattering</a:t>
            </a:r>
            <a:r>
              <a:rPr lang="it-IT" dirty="0"/>
              <a:t> from </a:t>
            </a:r>
            <a:r>
              <a:rPr lang="it-IT" dirty="0" err="1"/>
              <a:t>cosmic</a:t>
            </a:r>
            <a:r>
              <a:rPr lang="it-IT" dirty="0"/>
              <a:t> </a:t>
            </a:r>
            <a:r>
              <a:rPr lang="it-IT" dirty="0" err="1"/>
              <a:t>rays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create </a:t>
            </a:r>
            <a:r>
              <a:rPr lang="it-IT" dirty="0" err="1"/>
              <a:t>upward-going</a:t>
            </a:r>
            <a:r>
              <a:rPr lang="it-IT" dirty="0"/>
              <a:t> tracks, and to </a:t>
            </a:r>
            <a:r>
              <a:rPr lang="it-IT" dirty="0" err="1"/>
              <a:t>determine</a:t>
            </a:r>
            <a:r>
              <a:rPr lang="it-IT" dirty="0"/>
              <a:t> </a:t>
            </a:r>
            <a:r>
              <a:rPr lang="it-IT" dirty="0" err="1"/>
              <a:t>how</a:t>
            </a:r>
            <a:r>
              <a:rPr lang="it-IT" dirty="0"/>
              <a:t>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simulation</a:t>
            </a:r>
            <a:r>
              <a:rPr lang="it-IT" dirty="0"/>
              <a:t> models </a:t>
            </a:r>
            <a:r>
              <a:rPr lang="it-IT" dirty="0" err="1"/>
              <a:t>could</a:t>
            </a:r>
            <a:r>
              <a:rPr lang="it-IT" dirty="0"/>
              <a:t> </a:t>
            </a:r>
            <a:r>
              <a:rPr lang="it-IT" dirty="0" err="1"/>
              <a:t>reproduce</a:t>
            </a:r>
            <a:r>
              <a:rPr lang="it-IT" dirty="0"/>
              <a:t> the data.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dirty="0" err="1"/>
              <a:t>This</a:t>
            </a:r>
            <a:r>
              <a:rPr lang="it-IT" dirty="0"/>
              <a:t> information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useful</a:t>
            </a:r>
            <a:r>
              <a:rPr lang="it-IT" dirty="0"/>
              <a:t> input for future studies on the background </a:t>
            </a:r>
            <a:r>
              <a:rPr lang="it-IT" dirty="0" err="1"/>
              <a:t>expectations</a:t>
            </a:r>
            <a:r>
              <a:rPr lang="it-IT" dirty="0"/>
              <a:t> for the </a:t>
            </a:r>
            <a:r>
              <a:rPr lang="it-IT" dirty="0" err="1"/>
              <a:t>proposed</a:t>
            </a:r>
            <a:r>
              <a:rPr lang="it-IT" dirty="0"/>
              <a:t> MATHUSLA </a:t>
            </a:r>
            <a:r>
              <a:rPr lang="it-IT" dirty="0" err="1"/>
              <a:t>experiment</a:t>
            </a:r>
            <a:r>
              <a:rPr lang="it-IT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dirty="0"/>
              <a:t>The test stand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scintillation</a:t>
            </a:r>
            <a:r>
              <a:rPr lang="it-IT" dirty="0"/>
              <a:t> counters </a:t>
            </a:r>
            <a:r>
              <a:rPr lang="it-IT" dirty="0" err="1"/>
              <a:t>recovered</a:t>
            </a:r>
            <a:r>
              <a:rPr lang="it-IT" dirty="0"/>
              <a:t> from the </a:t>
            </a:r>
            <a:r>
              <a:rPr lang="it-IT" dirty="0" err="1"/>
              <a:t>Tevatron</a:t>
            </a:r>
            <a:r>
              <a:rPr lang="it-IT" dirty="0"/>
              <a:t> </a:t>
            </a:r>
            <a:r>
              <a:rPr lang="it-IT" dirty="0" err="1"/>
              <a:t>Run</a:t>
            </a:r>
            <a:r>
              <a:rPr lang="it-IT" dirty="0"/>
              <a:t> II D</a:t>
            </a:r>
            <a:r>
              <a:rPr lang="it-IT" dirty="0">
                <a:sym typeface="Symbol" panose="05050102010706020507" pitchFamily="18" charset="2"/>
              </a:rPr>
              <a:t> </a:t>
            </a:r>
            <a:r>
              <a:rPr lang="it-IT" dirty="0" err="1">
                <a:sym typeface="Symbol" panose="05050102010706020507" pitchFamily="18" charset="2"/>
              </a:rPr>
              <a:t>forward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muon</a:t>
            </a:r>
            <a:r>
              <a:rPr lang="it-IT" dirty="0">
                <a:sym typeface="Symbol" panose="05050102010706020507" pitchFamily="18" charset="2"/>
              </a:rPr>
              <a:t> trigger system; </a:t>
            </a:r>
            <a:r>
              <a:rPr lang="it-IT" dirty="0" err="1">
                <a:sym typeface="Symbol" panose="05050102010706020507" pitchFamily="18" charset="2"/>
              </a:rPr>
              <a:t>they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were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arranged</a:t>
            </a:r>
            <a:r>
              <a:rPr lang="it-IT" dirty="0">
                <a:sym typeface="Symbol" panose="05050102010706020507" pitchFamily="18" charset="2"/>
              </a:rPr>
              <a:t> to </a:t>
            </a:r>
            <a:r>
              <a:rPr lang="it-IT" dirty="0" err="1">
                <a:sym typeface="Symbol" panose="05050102010706020507" pitchFamily="18" charset="2"/>
              </a:rPr>
              <a:t>form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two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planes</a:t>
            </a:r>
            <a:r>
              <a:rPr lang="it-IT" dirty="0">
                <a:sym typeface="Symbol" panose="05050102010706020507" pitchFamily="18" charset="2"/>
              </a:rPr>
              <a:t> of 2.5  2.5 m</a:t>
            </a:r>
            <a:r>
              <a:rPr lang="it-IT" baseline="30000" dirty="0">
                <a:sym typeface="Symbol" panose="05050102010706020507" pitchFamily="18" charset="2"/>
              </a:rPr>
              <a:t>2</a:t>
            </a:r>
            <a:r>
              <a:rPr lang="it-IT" dirty="0">
                <a:sym typeface="Symbol" panose="05050102010706020507" pitchFamily="18" charset="2"/>
              </a:rPr>
              <a:t> area </a:t>
            </a:r>
            <a:r>
              <a:rPr lang="it-IT" dirty="0" err="1">
                <a:sym typeface="Symbol" panose="05050102010706020507" pitchFamily="18" charset="2"/>
              </a:rPr>
              <a:t>each</a:t>
            </a:r>
            <a:endParaRPr lang="it-IT" dirty="0">
              <a:sym typeface="Symbol" panose="05050102010706020507" pitchFamily="18" charset="2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dirty="0" err="1">
                <a:sym typeface="Symbol" panose="05050102010706020507" pitchFamily="18" charset="2"/>
              </a:rPr>
              <a:t>Spare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RPCs</a:t>
            </a:r>
            <a:r>
              <a:rPr lang="it-IT" dirty="0">
                <a:sym typeface="Symbol" panose="05050102010706020507" pitchFamily="18" charset="2"/>
              </a:rPr>
              <a:t> of the ARGO-YBJ </a:t>
            </a:r>
            <a:r>
              <a:rPr lang="it-IT" dirty="0" err="1">
                <a:sym typeface="Symbol" panose="05050102010706020507" pitchFamily="18" charset="2"/>
              </a:rPr>
              <a:t>experiment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were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arranged</a:t>
            </a:r>
            <a:r>
              <a:rPr lang="it-IT" dirty="0">
                <a:sym typeface="Symbol" panose="05050102010706020507" pitchFamily="18" charset="2"/>
              </a:rPr>
              <a:t> in </a:t>
            </a:r>
            <a:r>
              <a:rPr lang="it-IT" dirty="0" err="1">
                <a:sym typeface="Symbol" panose="05050102010706020507" pitchFamily="18" charset="2"/>
              </a:rPr>
              <a:t>six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layers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between</a:t>
            </a:r>
            <a:r>
              <a:rPr lang="it-IT" dirty="0">
                <a:sym typeface="Symbol" panose="05050102010706020507" pitchFamily="18" charset="2"/>
              </a:rPr>
              <a:t> the </a:t>
            </a:r>
            <a:r>
              <a:rPr lang="it-IT" dirty="0" err="1">
                <a:sym typeface="Symbol" panose="05050102010706020507" pitchFamily="18" charset="2"/>
              </a:rPr>
              <a:t>scintillator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planes</a:t>
            </a:r>
            <a:r>
              <a:rPr lang="it-IT" dirty="0">
                <a:sym typeface="Symbol" panose="05050102010706020507" pitchFamily="18" charset="2"/>
              </a:rPr>
              <a:t>, and </a:t>
            </a:r>
            <a:r>
              <a:rPr lang="it-IT" dirty="0" err="1">
                <a:sym typeface="Symbol" panose="05050102010706020507" pitchFamily="18" charset="2"/>
              </a:rPr>
              <a:t>used</a:t>
            </a:r>
            <a:r>
              <a:rPr lang="it-IT" dirty="0">
                <a:sym typeface="Symbol" panose="05050102010706020507" pitchFamily="18" charset="2"/>
              </a:rPr>
              <a:t> to track </a:t>
            </a:r>
            <a:r>
              <a:rPr lang="it-IT" dirty="0" err="1">
                <a:sym typeface="Symbol" panose="05050102010706020507" pitchFamily="18" charset="2"/>
              </a:rPr>
              <a:t>charged</a:t>
            </a:r>
            <a:r>
              <a:rPr lang="it-IT" dirty="0">
                <a:sym typeface="Symbol" panose="05050102010706020507" pitchFamily="18" charset="2"/>
              </a:rPr>
              <a:t> </a:t>
            </a:r>
            <a:r>
              <a:rPr lang="it-IT" dirty="0" err="1">
                <a:sym typeface="Symbol" panose="05050102010706020507" pitchFamily="18" charset="2"/>
              </a:rPr>
              <a:t>particles</a:t>
            </a:r>
            <a:r>
              <a:rPr lang="it-IT" dirty="0">
                <a:sym typeface="Symbol" panose="05050102010706020507" pitchFamily="18" charset="2"/>
              </a:rPr>
              <a:t> crossing the test stand.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8806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5A8822-F0EB-4087-8A66-CB83E6D5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0"/>
            <a:ext cx="8698473" cy="807396"/>
          </a:xfrm>
        </p:spPr>
        <p:txBody>
          <a:bodyPr>
            <a:normAutofit/>
          </a:bodyPr>
          <a:lstStyle/>
          <a:p>
            <a:r>
              <a:rPr lang="it-IT" sz="4300" dirty="0">
                <a:solidFill>
                  <a:schemeClr val="accent1">
                    <a:lumMod val="75000"/>
                  </a:schemeClr>
                </a:solidFill>
              </a:rPr>
              <a:t>The MATHUSLA Test Stand (2)</a:t>
            </a:r>
            <a:endParaRPr lang="it-IT" sz="43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A180E22-1558-45A7-BF5F-8810A0C34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36" t="23687" r="33378" b="21561"/>
          <a:stretch/>
        </p:blipFill>
        <p:spPr>
          <a:xfrm>
            <a:off x="1190985" y="891796"/>
            <a:ext cx="5838779" cy="511058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79E5F12-53A6-4A23-A2E9-283517C52F98}"/>
              </a:ext>
            </a:extLst>
          </p:cNvPr>
          <p:cNvSpPr txBox="1"/>
          <p:nvPr/>
        </p:nvSpPr>
        <p:spPr>
          <a:xfrm>
            <a:off x="6660480" y="4278595"/>
            <a:ext cx="47303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dirty="0" err="1"/>
              <a:t>Example</a:t>
            </a:r>
            <a:r>
              <a:rPr lang="it-IT" sz="2000" dirty="0"/>
              <a:t> of an </a:t>
            </a:r>
            <a:r>
              <a:rPr lang="it-IT" sz="2000" dirty="0" err="1"/>
              <a:t>upward-going</a:t>
            </a:r>
            <a:r>
              <a:rPr lang="it-IT" sz="2000" dirty="0"/>
              <a:t> track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A62F6AF-AD95-4F68-91A9-EABA0786608A}"/>
              </a:ext>
            </a:extLst>
          </p:cNvPr>
          <p:cNvSpPr txBox="1"/>
          <p:nvPr/>
        </p:nvSpPr>
        <p:spPr>
          <a:xfrm>
            <a:off x="6650290" y="1628966"/>
            <a:ext cx="46882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dirty="0" err="1"/>
              <a:t>Example</a:t>
            </a:r>
            <a:r>
              <a:rPr lang="it-IT" sz="2000" dirty="0"/>
              <a:t> of a </a:t>
            </a:r>
            <a:r>
              <a:rPr lang="it-IT" sz="2000" dirty="0" err="1"/>
              <a:t>downward-going</a:t>
            </a:r>
            <a:r>
              <a:rPr lang="it-IT" sz="2000" dirty="0"/>
              <a:t> track</a:t>
            </a:r>
          </a:p>
        </p:txBody>
      </p:sp>
    </p:spTree>
    <p:extLst>
      <p:ext uri="{BB962C8B-B14F-4D97-AF65-F5344CB8AC3E}">
        <p14:creationId xmlns:p14="http://schemas.microsoft.com/office/powerpoint/2010/main" val="2058619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C6AAD0-56E9-4213-B609-3DDEF126F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01779"/>
            <a:ext cx="10058400" cy="705618"/>
          </a:xfrm>
        </p:spPr>
        <p:txBody>
          <a:bodyPr>
            <a:normAutofit/>
          </a:bodyPr>
          <a:lstStyle/>
          <a:p>
            <a:r>
              <a:rPr lang="it-IT" sz="4300" dirty="0">
                <a:solidFill>
                  <a:schemeClr val="accent1">
                    <a:lumMod val="75000"/>
                  </a:schemeClr>
                </a:solidFill>
              </a:rPr>
              <a:t>The MATHUSLA Test Stand (3)</a:t>
            </a:r>
            <a:endParaRPr lang="it-IT" sz="43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5EDCC77-4DF3-46A9-AA49-6DBDC00951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75" t="23262" r="53164" b="39433"/>
          <a:stretch/>
        </p:blipFill>
        <p:spPr>
          <a:xfrm>
            <a:off x="1021404" y="1179174"/>
            <a:ext cx="4765333" cy="449205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92F91C0-5EFC-41B8-AF00-DDF65F54E4BF}"/>
              </a:ext>
            </a:extLst>
          </p:cNvPr>
          <p:cNvSpPr txBox="1"/>
          <p:nvPr/>
        </p:nvSpPr>
        <p:spPr>
          <a:xfrm>
            <a:off x="5680953" y="1566153"/>
            <a:ext cx="582686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/>
              <a:t>Schematic</a:t>
            </a:r>
            <a:r>
              <a:rPr lang="it-IT" sz="2400" dirty="0"/>
              <a:t> </a:t>
            </a:r>
            <a:r>
              <a:rPr lang="it-IT" sz="2400" dirty="0" err="1"/>
              <a:t>view</a:t>
            </a:r>
            <a:r>
              <a:rPr lang="it-IT" sz="2400" dirty="0"/>
              <a:t>, in the </a:t>
            </a:r>
            <a:r>
              <a:rPr lang="it-IT" sz="2400" dirty="0" err="1"/>
              <a:t>vertical</a:t>
            </a:r>
            <a:r>
              <a:rPr lang="it-IT" sz="2400" dirty="0"/>
              <a:t> </a:t>
            </a:r>
            <a:r>
              <a:rPr lang="it-IT" sz="2400" dirty="0" err="1"/>
              <a:t>plane</a:t>
            </a:r>
            <a:r>
              <a:rPr lang="it-IT" sz="2400" dirty="0"/>
              <a:t>, of the position of the MATHUSLA Test Stand with </a:t>
            </a:r>
            <a:r>
              <a:rPr lang="it-IT" sz="2400" dirty="0" err="1"/>
              <a:t>respect</a:t>
            </a:r>
            <a:r>
              <a:rPr lang="it-IT" sz="2400" dirty="0"/>
              <a:t> to the ATLAS detector</a:t>
            </a:r>
          </a:p>
        </p:txBody>
      </p:sp>
    </p:spTree>
    <p:extLst>
      <p:ext uri="{BB962C8B-B14F-4D97-AF65-F5344CB8AC3E}">
        <p14:creationId xmlns:p14="http://schemas.microsoft.com/office/powerpoint/2010/main" val="2457786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8E2AA7-5DC9-43F6-A893-B6AC6CE01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552" y="189326"/>
            <a:ext cx="10058400" cy="618069"/>
          </a:xfrm>
        </p:spPr>
        <p:txBody>
          <a:bodyPr>
            <a:noAutofit/>
          </a:bodyPr>
          <a:lstStyle/>
          <a:p>
            <a:r>
              <a:rPr lang="it-IT" sz="4300" dirty="0">
                <a:solidFill>
                  <a:schemeClr val="accent1">
                    <a:lumMod val="75000"/>
                  </a:schemeClr>
                </a:solidFill>
              </a:rPr>
              <a:t>The MATHUSLA Test Stand (4)</a:t>
            </a:r>
            <a:endParaRPr lang="it-IT" sz="43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B7B50F1-55AB-4C93-BFBB-6BC3ED744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01" t="22837" r="22367" b="49929"/>
          <a:stretch/>
        </p:blipFill>
        <p:spPr>
          <a:xfrm>
            <a:off x="525294" y="1108953"/>
            <a:ext cx="6099848" cy="230545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BCDD54-0BF6-434F-9D55-F27407301505}"/>
              </a:ext>
            </a:extLst>
          </p:cNvPr>
          <p:cNvSpPr txBox="1"/>
          <p:nvPr/>
        </p:nvSpPr>
        <p:spPr>
          <a:xfrm>
            <a:off x="6595353" y="1710771"/>
            <a:ext cx="46790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/>
              <a:t>Experimental</a:t>
            </a:r>
            <a:r>
              <a:rPr lang="it-IT" dirty="0"/>
              <a:t> and </a:t>
            </a:r>
            <a:r>
              <a:rPr lang="it-IT" dirty="0" err="1"/>
              <a:t>simulated</a:t>
            </a:r>
            <a:r>
              <a:rPr lang="it-IT" dirty="0"/>
              <a:t> </a:t>
            </a:r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distributions</a:t>
            </a:r>
            <a:r>
              <a:rPr lang="it-IT" dirty="0"/>
              <a:t> for </a:t>
            </a:r>
            <a:r>
              <a:rPr lang="it-IT" dirty="0" err="1"/>
              <a:t>downward-going</a:t>
            </a:r>
            <a:r>
              <a:rPr lang="it-IT" dirty="0"/>
              <a:t> tracks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4714762-A10C-4815-A6DE-D3D6DC4FF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81" t="56454" r="22207" b="17730"/>
          <a:stretch/>
        </p:blipFill>
        <p:spPr>
          <a:xfrm>
            <a:off x="622569" y="3608961"/>
            <a:ext cx="6034138" cy="217899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752594E-74C7-40C6-819E-551C0F7448AA}"/>
              </a:ext>
            </a:extLst>
          </p:cNvPr>
          <p:cNvSpPr txBox="1"/>
          <p:nvPr/>
        </p:nvSpPr>
        <p:spPr>
          <a:xfrm>
            <a:off x="6577065" y="4057731"/>
            <a:ext cx="467900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/>
              <a:t>Experimental</a:t>
            </a:r>
            <a:r>
              <a:rPr lang="it-IT" dirty="0"/>
              <a:t> and </a:t>
            </a:r>
            <a:r>
              <a:rPr lang="it-IT" dirty="0" err="1"/>
              <a:t>simulated</a:t>
            </a:r>
            <a:r>
              <a:rPr lang="it-IT" dirty="0"/>
              <a:t> </a:t>
            </a:r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distributions</a:t>
            </a:r>
            <a:r>
              <a:rPr lang="it-IT" dirty="0"/>
              <a:t> for single </a:t>
            </a:r>
            <a:r>
              <a:rPr lang="it-IT" dirty="0" err="1"/>
              <a:t>upward-going</a:t>
            </a:r>
            <a:r>
              <a:rPr lang="it-IT" dirty="0"/>
              <a:t> tracks (no LHC </a:t>
            </a:r>
            <a:r>
              <a:rPr lang="it-IT" dirty="0" err="1"/>
              <a:t>beam</a:t>
            </a:r>
            <a:r>
              <a:rPr lang="it-IT" dirty="0"/>
              <a:t>) from </a:t>
            </a:r>
            <a:r>
              <a:rPr lang="it-IT" dirty="0" err="1"/>
              <a:t>cosmic</a:t>
            </a:r>
            <a:r>
              <a:rPr lang="it-IT" dirty="0"/>
              <a:t>-ray albedo</a:t>
            </a:r>
          </a:p>
        </p:txBody>
      </p:sp>
    </p:spTree>
    <p:extLst>
      <p:ext uri="{BB962C8B-B14F-4D97-AF65-F5344CB8AC3E}">
        <p14:creationId xmlns:p14="http://schemas.microsoft.com/office/powerpoint/2010/main" val="2050281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7BC944-BE88-4027-A899-58984A095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11507"/>
            <a:ext cx="10058400" cy="715346"/>
          </a:xfrm>
        </p:spPr>
        <p:txBody>
          <a:bodyPr>
            <a:normAutofit/>
          </a:bodyPr>
          <a:lstStyle/>
          <a:p>
            <a:r>
              <a:rPr lang="it-IT" sz="4300" dirty="0">
                <a:solidFill>
                  <a:schemeClr val="accent1">
                    <a:lumMod val="75000"/>
                  </a:schemeClr>
                </a:solidFill>
              </a:rPr>
              <a:t>The MATHUSLA Test Stand (5)</a:t>
            </a:r>
            <a:endParaRPr lang="it-IT" sz="43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15EBEC5-D6A5-4A9A-A845-E53512C47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40" t="22695" r="22925" b="50638"/>
          <a:stretch/>
        </p:blipFill>
        <p:spPr>
          <a:xfrm>
            <a:off x="447472" y="1410510"/>
            <a:ext cx="5823557" cy="219845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0213A2D-0B69-4475-9EB9-B9B9251C1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79" t="18440" r="16224" b="44964"/>
          <a:stretch/>
        </p:blipFill>
        <p:spPr>
          <a:xfrm>
            <a:off x="0" y="3754875"/>
            <a:ext cx="7645940" cy="295307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2E408EA-F256-42EE-BB0A-CCA4C6B4175A}"/>
              </a:ext>
            </a:extLst>
          </p:cNvPr>
          <p:cNvSpPr txBox="1"/>
          <p:nvPr/>
        </p:nvSpPr>
        <p:spPr>
          <a:xfrm>
            <a:off x="6179495" y="1573729"/>
            <a:ext cx="601250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 err="1"/>
              <a:t>Experimental</a:t>
            </a:r>
            <a:r>
              <a:rPr lang="it-IT" dirty="0"/>
              <a:t> and </a:t>
            </a:r>
            <a:r>
              <a:rPr lang="it-IT" dirty="0" err="1"/>
              <a:t>simulated</a:t>
            </a:r>
            <a:r>
              <a:rPr lang="it-IT" dirty="0"/>
              <a:t> </a:t>
            </a:r>
            <a:r>
              <a:rPr lang="it-IT" dirty="0" err="1"/>
              <a:t>angular</a:t>
            </a:r>
            <a:r>
              <a:rPr lang="it-IT" dirty="0"/>
              <a:t> </a:t>
            </a:r>
            <a:r>
              <a:rPr lang="it-IT" dirty="0" err="1"/>
              <a:t>distributions</a:t>
            </a:r>
            <a:r>
              <a:rPr lang="it-IT" dirty="0"/>
              <a:t> for </a:t>
            </a:r>
            <a:r>
              <a:rPr lang="it-IT" dirty="0" err="1"/>
              <a:t>upward-going</a:t>
            </a:r>
            <a:r>
              <a:rPr lang="it-IT" dirty="0"/>
              <a:t> tracks (with LHC </a:t>
            </a:r>
            <a:r>
              <a:rPr lang="it-IT" dirty="0" err="1"/>
              <a:t>beam</a:t>
            </a:r>
            <a:r>
              <a:rPr lang="it-IT" dirty="0"/>
              <a:t>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D68C31B-A434-40BA-81A3-53F2F0E228EE}"/>
              </a:ext>
            </a:extLst>
          </p:cNvPr>
          <p:cNvSpPr txBox="1"/>
          <p:nvPr/>
        </p:nvSpPr>
        <p:spPr>
          <a:xfrm>
            <a:off x="7144965" y="2811293"/>
            <a:ext cx="46546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/>
              <a:t>The test-stand </a:t>
            </a:r>
            <a:r>
              <a:rPr lang="it-IT" b="1" dirty="0" err="1"/>
              <a:t>results</a:t>
            </a:r>
            <a:r>
              <a:rPr lang="it-IT" b="1" dirty="0"/>
              <a:t> </a:t>
            </a:r>
            <a:r>
              <a:rPr lang="it-IT" b="1" dirty="0" err="1"/>
              <a:t>confirm</a:t>
            </a:r>
            <a:r>
              <a:rPr lang="it-IT" b="1" dirty="0"/>
              <a:t> the background </a:t>
            </a:r>
            <a:r>
              <a:rPr lang="it-IT" b="1" dirty="0" err="1"/>
              <a:t>assumptions</a:t>
            </a:r>
            <a:r>
              <a:rPr lang="it-IT" b="1" dirty="0"/>
              <a:t> in the MATHUSLA </a:t>
            </a:r>
            <a:r>
              <a:rPr lang="it-IT" b="1" dirty="0" err="1"/>
              <a:t>proposal</a:t>
            </a:r>
            <a:r>
              <a:rPr lang="it-IT" b="1" dirty="0"/>
              <a:t> and </a:t>
            </a:r>
            <a:r>
              <a:rPr lang="it-IT" b="1" dirty="0" err="1"/>
              <a:t>demonstrate</a:t>
            </a:r>
            <a:r>
              <a:rPr lang="it-IT" b="1" dirty="0"/>
              <a:t> </a:t>
            </a:r>
            <a:r>
              <a:rPr lang="it-IT" b="1" dirty="0" err="1"/>
              <a:t>that</a:t>
            </a:r>
            <a:r>
              <a:rPr lang="it-IT" b="1" dirty="0"/>
              <a:t> </a:t>
            </a:r>
            <a:r>
              <a:rPr lang="it-IT" b="1" dirty="0" err="1"/>
              <a:t>there</a:t>
            </a:r>
            <a:r>
              <a:rPr lang="it-IT" b="1" dirty="0"/>
              <a:t> are no </a:t>
            </a:r>
            <a:r>
              <a:rPr lang="it-IT" b="1" dirty="0" err="1"/>
              <a:t>unexpected</a:t>
            </a:r>
            <a:r>
              <a:rPr lang="it-IT" b="1" dirty="0"/>
              <a:t> sources of background.</a:t>
            </a:r>
          </a:p>
          <a:p>
            <a:pPr algn="just"/>
            <a:endParaRPr lang="it-IT" b="1" dirty="0"/>
          </a:p>
          <a:p>
            <a:pPr algn="just"/>
            <a:r>
              <a:rPr lang="it-IT" b="1" dirty="0" err="1"/>
              <a:t>These</a:t>
            </a:r>
            <a:r>
              <a:rPr lang="it-IT" b="1" dirty="0"/>
              <a:t> </a:t>
            </a:r>
            <a:r>
              <a:rPr lang="it-IT" b="1" dirty="0" err="1"/>
              <a:t>results</a:t>
            </a:r>
            <a:r>
              <a:rPr lang="it-IT" b="1" dirty="0"/>
              <a:t> </a:t>
            </a:r>
            <a:r>
              <a:rPr lang="it-IT" b="1" dirty="0" err="1"/>
              <a:t>give</a:t>
            </a:r>
            <a:r>
              <a:rPr lang="it-IT" b="1" dirty="0"/>
              <a:t> confidence in the MATHUSLA </a:t>
            </a:r>
            <a:r>
              <a:rPr lang="it-IT" b="1" dirty="0" err="1"/>
              <a:t>projected</a:t>
            </a:r>
            <a:r>
              <a:rPr lang="it-IT" b="1" dirty="0"/>
              <a:t> </a:t>
            </a:r>
            <a:r>
              <a:rPr lang="it-IT" b="1" dirty="0" err="1"/>
              <a:t>physics</a:t>
            </a:r>
            <a:r>
              <a:rPr lang="it-IT" b="1" dirty="0"/>
              <a:t> </a:t>
            </a:r>
            <a:r>
              <a:rPr lang="it-IT" b="1" dirty="0" err="1"/>
              <a:t>reach</a:t>
            </a:r>
            <a:r>
              <a:rPr lang="it-IT" b="1" dirty="0"/>
              <a:t>. </a:t>
            </a:r>
          </a:p>
          <a:p>
            <a:endParaRPr lang="it-IT" b="1" dirty="0"/>
          </a:p>
          <a:p>
            <a:r>
              <a:rPr lang="it-IT" b="1" i="1" dirty="0"/>
              <a:t>NIM A 985 (2021) 164661</a:t>
            </a:r>
          </a:p>
        </p:txBody>
      </p:sp>
    </p:spTree>
    <p:extLst>
      <p:ext uri="{BB962C8B-B14F-4D97-AF65-F5344CB8AC3E}">
        <p14:creationId xmlns:p14="http://schemas.microsoft.com/office/powerpoint/2010/main" val="660673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D75B733-BBC7-45CB-A0A2-FBFC01FD6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30" t="20000" r="32167" b="6963"/>
          <a:stretch/>
        </p:blipFill>
        <p:spPr>
          <a:xfrm>
            <a:off x="1493520" y="0"/>
            <a:ext cx="9174480" cy="63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14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649E583-FF6F-EB87-F766-F91701D8B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09" t="38980" r="34495" b="31550"/>
          <a:stretch/>
        </p:blipFill>
        <p:spPr>
          <a:xfrm>
            <a:off x="1540174" y="1023456"/>
            <a:ext cx="8818093" cy="425321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01F845B-AB15-EBA9-9D99-BD22114CA730}"/>
              </a:ext>
            </a:extLst>
          </p:cNvPr>
          <p:cNvSpPr txBox="1"/>
          <p:nvPr/>
        </p:nvSpPr>
        <p:spPr>
          <a:xfrm>
            <a:off x="1893143" y="5276675"/>
            <a:ext cx="7994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100m x 100m x 25m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volume</a:t>
            </a:r>
          </a:p>
          <a:p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Displacement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from IP: 70m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horizontally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, 60m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vertically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AA91176B-121D-2F41-3219-8D1905E0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6586"/>
            <a:ext cx="10058400" cy="736853"/>
          </a:xfrm>
        </p:spPr>
        <p:txBody>
          <a:bodyPr>
            <a:normAutofit/>
          </a:bodyPr>
          <a:lstStyle/>
          <a:p>
            <a:r>
              <a:rPr lang="it-IT" sz="4400" dirty="0">
                <a:solidFill>
                  <a:schemeClr val="accent2"/>
                </a:solidFill>
              </a:rPr>
              <a:t>An </a:t>
            </a:r>
            <a:r>
              <a:rPr lang="it-IT" sz="4400" dirty="0" err="1">
                <a:solidFill>
                  <a:schemeClr val="accent2"/>
                </a:solidFill>
              </a:rPr>
              <a:t>external</a:t>
            </a:r>
            <a:r>
              <a:rPr lang="it-IT" sz="4400" dirty="0">
                <a:solidFill>
                  <a:schemeClr val="accent2"/>
                </a:solidFill>
              </a:rPr>
              <a:t> LLP detector for HL-LHC</a:t>
            </a:r>
            <a:endParaRPr lang="it-IT" sz="440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03278ED-14DC-710A-BA24-9E3807801052}"/>
              </a:ext>
            </a:extLst>
          </p:cNvPr>
          <p:cNvSpPr/>
          <p:nvPr/>
        </p:nvSpPr>
        <p:spPr>
          <a:xfrm>
            <a:off x="1066800" y="1568741"/>
            <a:ext cx="560664" cy="36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09964D7-A76C-3839-740E-1A5E083D1521}"/>
              </a:ext>
            </a:extLst>
          </p:cNvPr>
          <p:cNvSpPr/>
          <p:nvPr/>
        </p:nvSpPr>
        <p:spPr>
          <a:xfrm>
            <a:off x="10284737" y="1568741"/>
            <a:ext cx="932507" cy="36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2859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3A504E9-DFA7-43E7-BA9E-FA88F4F2C5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4" t="20488" r="32347" b="7663"/>
          <a:stretch/>
        </p:blipFill>
        <p:spPr>
          <a:xfrm>
            <a:off x="1481560" y="104172"/>
            <a:ext cx="9143999" cy="619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88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E327D390-3C12-D388-5751-15E1CCE0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800" dirty="0">
                <a:solidFill>
                  <a:schemeClr val="accent2"/>
                </a:solidFill>
              </a:rPr>
              <a:t>Detector Design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2C1D9DB-5A42-8599-4433-756C1E1C4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83" t="41648" r="24105" b="14146"/>
          <a:stretch/>
        </p:blipFill>
        <p:spPr>
          <a:xfrm>
            <a:off x="1097280" y="2088859"/>
            <a:ext cx="7284199" cy="343948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FD365A8-8395-9D0D-0CF1-6195867B2E78}"/>
              </a:ext>
            </a:extLst>
          </p:cNvPr>
          <p:cNvSpPr txBox="1"/>
          <p:nvPr/>
        </p:nvSpPr>
        <p:spPr>
          <a:xfrm>
            <a:off x="8514826" y="2273417"/>
            <a:ext cx="31962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Each</a:t>
            </a:r>
            <a:r>
              <a:rPr lang="it-IT" sz="2000" dirty="0"/>
              <a:t> </a:t>
            </a:r>
            <a:r>
              <a:rPr lang="it-IT" sz="2000" dirty="0" err="1"/>
              <a:t>module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composed</a:t>
            </a:r>
            <a:r>
              <a:rPr lang="it-IT" sz="2000" dirty="0"/>
              <a:t> of:</a:t>
            </a:r>
          </a:p>
          <a:p>
            <a:endParaRPr lang="it-IT" sz="2000" dirty="0"/>
          </a:p>
          <a:p>
            <a:r>
              <a:rPr lang="it-IT" sz="2000" dirty="0"/>
              <a:t>6 tracking </a:t>
            </a:r>
            <a:r>
              <a:rPr lang="it-IT" sz="2000" dirty="0" err="1"/>
              <a:t>layers</a:t>
            </a:r>
            <a:r>
              <a:rPr lang="it-IT" sz="2000" dirty="0"/>
              <a:t> on top</a:t>
            </a:r>
          </a:p>
          <a:p>
            <a:endParaRPr lang="it-IT" sz="2000" dirty="0"/>
          </a:p>
          <a:p>
            <a:r>
              <a:rPr lang="it-IT" sz="2000" dirty="0"/>
              <a:t>+ 2 </a:t>
            </a:r>
            <a:r>
              <a:rPr lang="it-IT" sz="2000" dirty="0" err="1"/>
              <a:t>floor</a:t>
            </a:r>
            <a:r>
              <a:rPr lang="it-IT" sz="2000" dirty="0"/>
              <a:t> </a:t>
            </a:r>
            <a:r>
              <a:rPr lang="it-IT" sz="2000" dirty="0" err="1"/>
              <a:t>layers</a:t>
            </a:r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+ 2 </a:t>
            </a:r>
            <a:r>
              <a:rPr lang="it-IT" sz="2000" dirty="0" err="1"/>
              <a:t>mid-level</a:t>
            </a:r>
            <a:r>
              <a:rPr lang="it-IT" sz="2000" dirty="0"/>
              <a:t> </a:t>
            </a:r>
            <a:r>
              <a:rPr lang="it-IT" sz="2000" dirty="0" err="1"/>
              <a:t>layers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920100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8B9674-5561-40E4-BB37-FD0E4A108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100" dirty="0">
                <a:solidFill>
                  <a:schemeClr val="accent2"/>
                </a:solidFill>
              </a:rPr>
              <a:t>The </a:t>
            </a:r>
            <a:r>
              <a:rPr lang="it-IT" sz="4100" dirty="0" err="1">
                <a:solidFill>
                  <a:schemeClr val="accent2"/>
                </a:solidFill>
              </a:rPr>
              <a:t>reasons</a:t>
            </a:r>
            <a:r>
              <a:rPr lang="it-IT" sz="4100" dirty="0">
                <a:solidFill>
                  <a:schemeClr val="accent2"/>
                </a:solidFill>
              </a:rPr>
              <a:t> for a </a:t>
            </a:r>
            <a:r>
              <a:rPr lang="it-IT" sz="4100" dirty="0" err="1">
                <a:solidFill>
                  <a:schemeClr val="accent2"/>
                </a:solidFill>
              </a:rPr>
              <a:t>layer</a:t>
            </a:r>
            <a:r>
              <a:rPr lang="it-IT" sz="4100" dirty="0">
                <a:solidFill>
                  <a:schemeClr val="accent2"/>
                </a:solidFill>
              </a:rPr>
              <a:t> of </a:t>
            </a:r>
            <a:r>
              <a:rPr lang="it-IT" sz="4100" dirty="0" err="1">
                <a:solidFill>
                  <a:schemeClr val="accent2"/>
                </a:solidFill>
              </a:rPr>
              <a:t>RPCs</a:t>
            </a:r>
            <a:r>
              <a:rPr lang="it-IT" sz="4100" dirty="0">
                <a:solidFill>
                  <a:schemeClr val="accent2"/>
                </a:solidFill>
              </a:rPr>
              <a:t> in MATHUSLA (1)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24263B-6914-4579-8D78-8E90ADD10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2400" dirty="0" err="1"/>
              <a:t>RPCs</a:t>
            </a:r>
            <a:r>
              <a:rPr lang="it-IT" sz="2400" dirty="0"/>
              <a:t> </a:t>
            </a:r>
            <a:r>
              <a:rPr lang="it-IT" sz="2400" dirty="0" err="1"/>
              <a:t>give</a:t>
            </a:r>
            <a:r>
              <a:rPr lang="it-IT" sz="2400" dirty="0"/>
              <a:t> the following </a:t>
            </a:r>
            <a:r>
              <a:rPr lang="it-IT" sz="2400" dirty="0" err="1"/>
              <a:t>supplemental</a:t>
            </a:r>
            <a:r>
              <a:rPr lang="it-IT" sz="2400" dirty="0"/>
              <a:t> information: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it-IT" sz="2400" dirty="0"/>
              <a:t>Lower multi-hit </a:t>
            </a:r>
            <a:r>
              <a:rPr lang="it-IT" sz="2400" dirty="0" err="1"/>
              <a:t>probability</a:t>
            </a:r>
            <a:r>
              <a:rPr lang="it-IT" sz="2400" dirty="0"/>
              <a:t> in one strip due to the </a:t>
            </a:r>
            <a:r>
              <a:rPr lang="it-IT" sz="2400" dirty="0" err="1"/>
              <a:t>finer</a:t>
            </a:r>
            <a:r>
              <a:rPr lang="it-IT" sz="2400" dirty="0"/>
              <a:t> </a:t>
            </a:r>
            <a:r>
              <a:rPr lang="it-IT" sz="2400" dirty="0" err="1"/>
              <a:t>segmentation</a:t>
            </a:r>
            <a:r>
              <a:rPr lang="it-IT" sz="2400" dirty="0"/>
              <a:t> of the RPC </a:t>
            </a:r>
            <a:r>
              <a:rPr lang="it-IT" sz="2400" dirty="0" err="1"/>
              <a:t>read</a:t>
            </a:r>
            <a:r>
              <a:rPr lang="it-IT" sz="2400" dirty="0"/>
              <a:t>-out strips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it-IT" sz="2400" dirty="0" err="1"/>
              <a:t>Estimation</a:t>
            </a:r>
            <a:r>
              <a:rPr lang="it-IT" sz="2400" dirty="0"/>
              <a:t> of the </a:t>
            </a:r>
            <a:r>
              <a:rPr lang="it-IT" sz="2400" dirty="0" err="1"/>
              <a:t>pulse</a:t>
            </a:r>
            <a:r>
              <a:rPr lang="it-IT" sz="2400" dirty="0"/>
              <a:t> </a:t>
            </a:r>
            <a:r>
              <a:rPr lang="it-IT" sz="2400" dirty="0" err="1"/>
              <a:t>charge</a:t>
            </a:r>
            <a:r>
              <a:rPr lang="it-IT" sz="2400" dirty="0"/>
              <a:t> from the «time-over-</a:t>
            </a:r>
            <a:r>
              <a:rPr lang="it-IT" sz="2400" dirty="0" err="1"/>
              <a:t>threshold</a:t>
            </a:r>
            <a:r>
              <a:rPr lang="it-IT" sz="2400" dirty="0"/>
              <a:t>» </a:t>
            </a:r>
            <a:r>
              <a:rPr lang="it-IT" sz="2400" dirty="0" err="1"/>
              <a:t>measurement</a:t>
            </a:r>
            <a:r>
              <a:rPr lang="it-IT" sz="2400" dirty="0"/>
              <a:t>;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gives</a:t>
            </a:r>
            <a:r>
              <a:rPr lang="it-IT" sz="2400" dirty="0"/>
              <a:t> an </a:t>
            </a:r>
            <a:r>
              <a:rPr lang="it-IT" sz="2400" dirty="0" err="1"/>
              <a:t>approximate</a:t>
            </a:r>
            <a:r>
              <a:rPr lang="it-IT" sz="2400" dirty="0"/>
              <a:t> </a:t>
            </a:r>
            <a:r>
              <a:rPr lang="it-IT" sz="2400" dirty="0" err="1"/>
              <a:t>evaluation</a:t>
            </a:r>
            <a:r>
              <a:rPr lang="it-IT" sz="2400" dirty="0"/>
              <a:t> of the hit </a:t>
            </a:r>
            <a:r>
              <a:rPr lang="it-IT" sz="2400" dirty="0" err="1"/>
              <a:t>multiplicity</a:t>
            </a:r>
            <a:r>
              <a:rPr lang="it-IT" sz="2400" dirty="0"/>
              <a:t> in one strip </a:t>
            </a:r>
            <a:r>
              <a:rPr lang="it-IT" sz="2400" dirty="0" err="1"/>
              <a:t>provided</a:t>
            </a:r>
            <a:r>
              <a:rPr lang="it-IT" sz="2400" dirty="0"/>
              <a:t> the </a:t>
            </a:r>
            <a:r>
              <a:rPr lang="it-IT" sz="2400" dirty="0" err="1"/>
              <a:t>number</a:t>
            </a:r>
            <a:r>
              <a:rPr lang="it-IT" sz="2400" dirty="0"/>
              <a:t> of </a:t>
            </a:r>
            <a:r>
              <a:rPr lang="it-IT" sz="2400" dirty="0" err="1"/>
              <a:t>simultaneous</a:t>
            </a:r>
            <a:r>
              <a:rPr lang="it-IT" sz="2400" dirty="0"/>
              <a:t> hits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significantly</a:t>
            </a:r>
            <a:r>
              <a:rPr lang="it-IT" sz="2400" dirty="0"/>
              <a:t> &gt; 1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it-IT" sz="2400" dirty="0" err="1"/>
              <a:t>However</a:t>
            </a:r>
            <a:r>
              <a:rPr lang="it-IT" sz="2400" dirty="0"/>
              <a:t>, the information from the RPC </a:t>
            </a:r>
            <a:r>
              <a:rPr lang="it-IT" sz="2400" dirty="0" err="1"/>
              <a:t>layer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crucial</a:t>
            </a:r>
            <a:r>
              <a:rPr lang="it-IT" sz="2400" dirty="0"/>
              <a:t> for </a:t>
            </a:r>
            <a:r>
              <a:rPr lang="it-IT" sz="2400" dirty="0" err="1"/>
              <a:t>cosmic</a:t>
            </a:r>
            <a:r>
              <a:rPr lang="it-IT" sz="2400" dirty="0"/>
              <a:t>-ray studies with MATHUSLA: linear </a:t>
            </a:r>
            <a:r>
              <a:rPr lang="it-IT" sz="2400" dirty="0" err="1"/>
              <a:t>response</a:t>
            </a:r>
            <a:r>
              <a:rPr lang="it-IT" sz="2400" dirty="0"/>
              <a:t> for hit </a:t>
            </a:r>
            <a:r>
              <a:rPr lang="it-IT" sz="2400" dirty="0" err="1"/>
              <a:t>density</a:t>
            </a:r>
            <a:r>
              <a:rPr lang="it-IT" sz="2400" dirty="0"/>
              <a:t> up to 10</a:t>
            </a:r>
            <a:r>
              <a:rPr lang="it-IT" sz="2400" baseline="30000" dirty="0"/>
              <a:t>4 </a:t>
            </a:r>
            <a:r>
              <a:rPr lang="it-IT" sz="2400" dirty="0"/>
              <a:t>hits/m</a:t>
            </a:r>
            <a:r>
              <a:rPr lang="it-IT" sz="2400" baseline="30000" dirty="0"/>
              <a:t>2 </a:t>
            </a:r>
            <a:r>
              <a:rPr lang="it-IT" sz="2400" dirty="0"/>
              <a:t>in the </a:t>
            </a:r>
            <a:r>
              <a:rPr lang="it-IT" sz="2400" dirty="0" err="1"/>
              <a:t>detection</a:t>
            </a:r>
            <a:r>
              <a:rPr lang="it-IT" sz="2400" dirty="0"/>
              <a:t> of air-</a:t>
            </a:r>
            <a:r>
              <a:rPr lang="it-IT" sz="2400" dirty="0" err="1"/>
              <a:t>shower</a:t>
            </a:r>
            <a:r>
              <a:rPr lang="it-IT" sz="2400" dirty="0"/>
              <a:t> cores, thanks to the «big-</a:t>
            </a:r>
            <a:r>
              <a:rPr lang="it-IT" sz="2400" dirty="0" err="1"/>
              <a:t>pad</a:t>
            </a:r>
            <a:r>
              <a:rPr lang="it-IT" sz="2400" dirty="0"/>
              <a:t>» </a:t>
            </a:r>
            <a:r>
              <a:rPr lang="it-IT" sz="2400" dirty="0" err="1"/>
              <a:t>analog</a:t>
            </a:r>
            <a:r>
              <a:rPr lang="it-IT" sz="2400" dirty="0"/>
              <a:t> </a:t>
            </a:r>
            <a:r>
              <a:rPr lang="it-IT" sz="2400" dirty="0" err="1"/>
              <a:t>read</a:t>
            </a:r>
            <a:r>
              <a:rPr lang="it-IT" sz="2400" dirty="0"/>
              <a:t>-out, to be </a:t>
            </a:r>
            <a:r>
              <a:rPr lang="it-IT" sz="2400" dirty="0" err="1"/>
              <a:t>compared</a:t>
            </a:r>
            <a:r>
              <a:rPr lang="it-IT" sz="2400" dirty="0"/>
              <a:t> to the </a:t>
            </a:r>
            <a:r>
              <a:rPr lang="it-IT" sz="2400" dirty="0" err="1"/>
              <a:t>scintillator</a:t>
            </a:r>
            <a:r>
              <a:rPr lang="it-IT" sz="2400" dirty="0"/>
              <a:t> digital </a:t>
            </a:r>
            <a:r>
              <a:rPr lang="it-IT" sz="2400" dirty="0" err="1"/>
              <a:t>response</a:t>
            </a:r>
            <a:r>
              <a:rPr lang="it-IT" sz="2400" dirty="0"/>
              <a:t>.</a:t>
            </a:r>
          </a:p>
          <a:p>
            <a:pPr marL="201168" lvl="1" indent="0">
              <a:buNone/>
            </a:pP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700209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860463-EF9B-4B27-AFE7-19A3E7D80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100" dirty="0">
                <a:solidFill>
                  <a:schemeClr val="accent2"/>
                </a:solidFill>
              </a:rPr>
              <a:t>The </a:t>
            </a:r>
            <a:r>
              <a:rPr lang="it-IT" sz="4100" dirty="0" err="1">
                <a:solidFill>
                  <a:schemeClr val="accent2"/>
                </a:solidFill>
              </a:rPr>
              <a:t>reasons</a:t>
            </a:r>
            <a:r>
              <a:rPr lang="it-IT" sz="4100" dirty="0">
                <a:solidFill>
                  <a:schemeClr val="accent2"/>
                </a:solidFill>
              </a:rPr>
              <a:t> for a </a:t>
            </a:r>
            <a:r>
              <a:rPr lang="it-IT" sz="4100" dirty="0" err="1">
                <a:solidFill>
                  <a:schemeClr val="accent2"/>
                </a:solidFill>
              </a:rPr>
              <a:t>layer</a:t>
            </a:r>
            <a:r>
              <a:rPr lang="it-IT" sz="4100" dirty="0">
                <a:solidFill>
                  <a:schemeClr val="accent2"/>
                </a:solidFill>
              </a:rPr>
              <a:t> of </a:t>
            </a:r>
            <a:r>
              <a:rPr lang="it-IT" sz="4100" dirty="0" err="1">
                <a:solidFill>
                  <a:schemeClr val="accent2"/>
                </a:solidFill>
              </a:rPr>
              <a:t>RPCs</a:t>
            </a:r>
            <a:r>
              <a:rPr lang="it-IT" sz="4100" dirty="0">
                <a:solidFill>
                  <a:schemeClr val="accent2"/>
                </a:solidFill>
              </a:rPr>
              <a:t> in MATHUSLA (2) </a:t>
            </a:r>
            <a:endParaRPr lang="it-IT" sz="41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05B767E-2DC2-44B9-AEDB-BEBE78B36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t="69714" r="29428" b="4254"/>
          <a:stretch/>
        </p:blipFill>
        <p:spPr>
          <a:xfrm>
            <a:off x="1314994" y="2673531"/>
            <a:ext cx="8969918" cy="216843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5B0FC1-92B9-4C83-ADEE-6A80566910C4}"/>
              </a:ext>
            </a:extLst>
          </p:cNvPr>
          <p:cNvSpPr txBox="1"/>
          <p:nvPr/>
        </p:nvSpPr>
        <p:spPr>
          <a:xfrm>
            <a:off x="3154680" y="3317966"/>
            <a:ext cx="1645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(11-mm pitch)</a:t>
            </a:r>
          </a:p>
        </p:txBody>
      </p:sp>
    </p:spTree>
    <p:extLst>
      <p:ext uri="{BB962C8B-B14F-4D97-AF65-F5344CB8AC3E}">
        <p14:creationId xmlns:p14="http://schemas.microsoft.com/office/powerpoint/2010/main" val="243821288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1286</TotalTime>
  <Words>1874</Words>
  <Application>Microsoft Office PowerPoint</Application>
  <PresentationFormat>Widescreen</PresentationFormat>
  <Paragraphs>156</Paragraphs>
  <Slides>39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Helvetica</vt:lpstr>
      <vt:lpstr>Helvetica Neue</vt:lpstr>
      <vt:lpstr>Helvetica Neue Light</vt:lpstr>
      <vt:lpstr>Wingdings</vt:lpstr>
      <vt:lpstr>Retrospettivo</vt:lpstr>
      <vt:lpstr>Tema di Office</vt:lpstr>
      <vt:lpstr>The</vt:lpstr>
      <vt:lpstr>Outline</vt:lpstr>
      <vt:lpstr>Presentazione standard di PowerPoint</vt:lpstr>
      <vt:lpstr>Presentazione standard di PowerPoint</vt:lpstr>
      <vt:lpstr>An external LLP detector for HL-LHC</vt:lpstr>
      <vt:lpstr>Presentazione standard di PowerPoint</vt:lpstr>
      <vt:lpstr>Detector Design</vt:lpstr>
      <vt:lpstr>The reasons for a layer of RPCs in MATHUSLA (1) </vt:lpstr>
      <vt:lpstr>The reasons for a layer of RPCs in MATHUSLA (2) </vt:lpstr>
      <vt:lpstr>Scheme of a Resistive Plate Chamber</vt:lpstr>
      <vt:lpstr>Presentazione standard di PowerPoint</vt:lpstr>
      <vt:lpstr>Cosmic-ray physics with MATHUSLA (1)</vt:lpstr>
      <vt:lpstr>Cosmic-ray physics with MATHUSLA (2)</vt:lpstr>
      <vt:lpstr>EAS detection in MATHUSLA</vt:lpstr>
      <vt:lpstr>Muon bundles in MATHUSLA (1)</vt:lpstr>
      <vt:lpstr>Muon bundles in MATHUSLA (2)</vt:lpstr>
      <vt:lpstr>The MATHUSLA collaboration and progress status</vt:lpstr>
      <vt:lpstr>Conclusions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Backgrounds</vt:lpstr>
      <vt:lpstr>Presentazione standard di PowerPoint</vt:lpstr>
      <vt:lpstr>Presentazione standard di PowerPoint</vt:lpstr>
      <vt:lpstr>Presentazione standard di PowerPoint</vt:lpstr>
      <vt:lpstr>More benchmark models for LLP search</vt:lpstr>
      <vt:lpstr>RPC intrinsic linearity:  test at the BTF facility</vt:lpstr>
      <vt:lpstr>The MATHUSLA Test Stand (1)</vt:lpstr>
      <vt:lpstr>The MATHUSLA Test Stand (2)</vt:lpstr>
      <vt:lpstr>The MATHUSLA Test Stand (3)</vt:lpstr>
      <vt:lpstr>The MATHUSLA Test Stand (4)</vt:lpstr>
      <vt:lpstr>The MATHUSLA Test Stand (5)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Ricerca di particelle a vita media ultra-lunga con</dc:title>
  <dc:creator>paolo camarri</dc:creator>
  <cp:lastModifiedBy>paolo camarri</cp:lastModifiedBy>
  <cp:revision>160</cp:revision>
  <dcterms:created xsi:type="dcterms:W3CDTF">2021-11-03T09:27:50Z</dcterms:created>
  <dcterms:modified xsi:type="dcterms:W3CDTF">2023-03-27T11:58:56Z</dcterms:modified>
</cp:coreProperties>
</file>