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handoutMasterIdLst>
    <p:handoutMasterId r:id="rId14"/>
  </p:handoutMasterIdLst>
  <p:sldIdLst>
    <p:sldId id="258" r:id="rId2"/>
    <p:sldId id="418" r:id="rId3"/>
    <p:sldId id="428" r:id="rId4"/>
    <p:sldId id="434" r:id="rId5"/>
    <p:sldId id="384" r:id="rId6"/>
    <p:sldId id="429" r:id="rId7"/>
    <p:sldId id="420" r:id="rId8"/>
    <p:sldId id="415" r:id="rId9"/>
    <p:sldId id="430" r:id="rId10"/>
    <p:sldId id="432" r:id="rId11"/>
    <p:sldId id="345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FBB1908-3C85-4E98-B2CC-3C32EDDF151B}">
          <p14:sldIdLst>
            <p14:sldId id="258"/>
            <p14:sldId id="418"/>
            <p14:sldId id="428"/>
            <p14:sldId id="434"/>
            <p14:sldId id="384"/>
            <p14:sldId id="429"/>
            <p14:sldId id="420"/>
            <p14:sldId id="415"/>
            <p14:sldId id="430"/>
          </p14:sldIdLst>
        </p14:section>
        <p14:section name="Sección sin título" id="{DE4813D7-3313-4F71-BF27-17B0D4D06732}">
          <p14:sldIdLst>
            <p14:sldId id="432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t>09/09/2022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7046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531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8863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Lamentablemente,</a:t>
            </a:r>
            <a:r>
              <a:rPr lang="es-MX" baseline="0" dirty="0"/>
              <a:t> estos fenómenos no son obvios de </a:t>
            </a:r>
            <a:r>
              <a:rPr lang="es-MX" baseline="0" dirty="0" err="1"/>
              <a:t>lagrangiano</a:t>
            </a:r>
            <a:r>
              <a:rPr lang="es-MX" baseline="0" dirty="0"/>
              <a:t> de QCD. Sin estos QCD sería igual que QED, pero las interacciones entre tres y cuatro gluones estos fenómenos bastante interesantes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4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</a:t>
            </a:r>
            <a:r>
              <a:rPr lang="es-MX" dirty="0" err="1"/>
              <a:t>prmero</a:t>
            </a:r>
            <a:r>
              <a:rPr lang="es-MX" dirty="0"/>
              <a:t> se</a:t>
            </a:r>
            <a:r>
              <a:rPr lang="es-MX" baseline="0" dirty="0"/>
              <a:t> desarrolla para calcular la masa</a:t>
            </a:r>
          </a:p>
          <a:p>
            <a:r>
              <a:rPr lang="es-MX" baseline="0" dirty="0"/>
              <a:t>En el segundo se calcula para el </a:t>
            </a:r>
            <a:r>
              <a:rPr lang="es-MX" baseline="0" dirty="0" err="1"/>
              <a:t>meson</a:t>
            </a:r>
            <a:r>
              <a:rPr lang="es-MX" baseline="0" dirty="0"/>
              <a:t> rho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It</a:t>
            </a:r>
            <a:r>
              <a:rPr lang="es-MX" dirty="0"/>
              <a:t> a </a:t>
            </a:r>
            <a:r>
              <a:rPr lang="es-MX" dirty="0" err="1"/>
              <a:t>model</a:t>
            </a:r>
            <a:r>
              <a:rPr lang="es-MX" dirty="0"/>
              <a:t> </a:t>
            </a:r>
            <a:r>
              <a:rPr lang="es-MX" dirty="0" err="1"/>
              <a:t>which</a:t>
            </a:r>
            <a:r>
              <a:rPr lang="es-MX" baseline="0" dirty="0"/>
              <a:t> </a:t>
            </a:r>
            <a:r>
              <a:rPr lang="es-MX" baseline="0" dirty="0" err="1"/>
              <a:t>is</a:t>
            </a:r>
            <a:r>
              <a:rPr lang="es-MX" baseline="0" dirty="0"/>
              <a:t> </a:t>
            </a:r>
            <a:r>
              <a:rPr lang="es-MX" baseline="0" dirty="0" err="1"/>
              <a:t>independent</a:t>
            </a:r>
            <a:r>
              <a:rPr lang="es-MX" baseline="0" dirty="0"/>
              <a:t> of </a:t>
            </a:r>
            <a:r>
              <a:rPr lang="es-MX" baseline="0" dirty="0" err="1"/>
              <a:t>relative</a:t>
            </a:r>
            <a:r>
              <a:rPr lang="es-MX" baseline="0" dirty="0"/>
              <a:t> </a:t>
            </a:r>
            <a:r>
              <a:rPr lang="es-MX" baseline="0" dirty="0" err="1"/>
              <a:t>momentum</a:t>
            </a:r>
            <a:endParaRPr lang="es-MX" baseline="0" dirty="0"/>
          </a:p>
          <a:p>
            <a:r>
              <a:rPr lang="es-MX" baseline="0" dirty="0"/>
              <a:t>En el segundo se calcula para el </a:t>
            </a:r>
            <a:r>
              <a:rPr lang="es-MX" baseline="0" dirty="0" err="1"/>
              <a:t>meson</a:t>
            </a:r>
            <a:r>
              <a:rPr lang="es-MX" baseline="0" dirty="0"/>
              <a:t> rho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6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It</a:t>
            </a:r>
            <a:r>
              <a:rPr lang="es-MX" dirty="0"/>
              <a:t> a </a:t>
            </a:r>
            <a:r>
              <a:rPr lang="es-MX" dirty="0" err="1"/>
              <a:t>model</a:t>
            </a:r>
            <a:r>
              <a:rPr lang="es-MX" dirty="0"/>
              <a:t> </a:t>
            </a:r>
            <a:r>
              <a:rPr lang="es-MX" dirty="0" err="1"/>
              <a:t>which</a:t>
            </a:r>
            <a:r>
              <a:rPr lang="es-MX" baseline="0" dirty="0"/>
              <a:t> </a:t>
            </a:r>
            <a:r>
              <a:rPr lang="es-MX" baseline="0" dirty="0" err="1"/>
              <a:t>is</a:t>
            </a:r>
            <a:r>
              <a:rPr lang="es-MX" baseline="0" dirty="0"/>
              <a:t> </a:t>
            </a:r>
            <a:r>
              <a:rPr lang="es-MX" baseline="0" dirty="0" err="1"/>
              <a:t>independent</a:t>
            </a:r>
            <a:r>
              <a:rPr lang="es-MX" baseline="0" dirty="0"/>
              <a:t> of </a:t>
            </a:r>
            <a:r>
              <a:rPr lang="es-MX" baseline="0" dirty="0" err="1"/>
              <a:t>relative</a:t>
            </a:r>
            <a:r>
              <a:rPr lang="es-MX" baseline="0" dirty="0"/>
              <a:t> </a:t>
            </a:r>
            <a:r>
              <a:rPr lang="es-MX" baseline="0" dirty="0" err="1"/>
              <a:t>momentum</a:t>
            </a:r>
            <a:endParaRPr lang="es-MX" baseline="0" dirty="0"/>
          </a:p>
          <a:p>
            <a:r>
              <a:rPr lang="es-MX" baseline="0" dirty="0"/>
              <a:t>En el segundo se calcula para el </a:t>
            </a:r>
            <a:r>
              <a:rPr lang="es-MX" baseline="0" dirty="0" err="1"/>
              <a:t>meson</a:t>
            </a:r>
            <a:r>
              <a:rPr lang="es-MX" baseline="0" dirty="0"/>
              <a:t> rho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55CB799-6499-4E1E-8257-C777037FBB0C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6421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37F32E-9C31-4EBC-9CF6-7E0795975D22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673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E5E64D-8309-4EA3-9E01-E99A0B9E852A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3581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12C-F5E9-40EF-8FE9-FA00454FE042}" type="datetimeFigureOut">
              <a:rPr lang="es-MX" smtClean="0"/>
              <a:pPr/>
              <a:t>09/09/2022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667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6723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8A7DBF6-2AC7-4A48-B394-E7B6C748C10D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270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5771C8-10A4-40A2-B087-7EAE1E72B338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470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C3F35A-BE91-47D4-B680-814AAA83232F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7168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4A5508-0173-4F7B-BA1F-6FDD23DC888F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0883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3F45BD-EAC1-4ECC-91A9-2B1B76C5FA67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8390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A10B4E3-ACD8-472A-AF6F-98A76C82A9AD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110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58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09/09/2022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02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en.wikipedia.org/wiki/Physics_Letters" TargetMode="External"/><Relationship Id="rId4" Type="http://schemas.openxmlformats.org/officeDocument/2006/relationships/hyperlink" Target="https://en.wikipedia.org/wiki/Murray_Gell-Man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8396" y="671096"/>
            <a:ext cx="8361229" cy="2098226"/>
          </a:xfrm>
        </p:spPr>
        <p:txBody>
          <a:bodyPr rtlCol="0"/>
          <a:lstStyle/>
          <a:p>
            <a:pPr lvl="0"/>
            <a:r>
              <a:rPr lang="es-MX" sz="4800" dirty="0"/>
              <a:t>New </a:t>
            </a:r>
            <a:r>
              <a:rPr lang="es-MX" sz="4800" dirty="0" err="1"/>
              <a:t>perspectives</a:t>
            </a:r>
            <a:r>
              <a:rPr lang="es-MX" sz="4800" dirty="0"/>
              <a:t> </a:t>
            </a:r>
            <a:r>
              <a:rPr lang="es-MX" sz="4800" dirty="0" err="1"/>
              <a:t>on</a:t>
            </a:r>
            <a:r>
              <a:rPr lang="es-MX" sz="4800" dirty="0"/>
              <a:t> tetraquarks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173" y="4229491"/>
            <a:ext cx="6831673" cy="108623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Marco Antonio Bedolla Hernández</a:t>
            </a:r>
          </a:p>
          <a:p>
            <a:pPr rtl="0"/>
            <a:r>
              <a:rPr lang="es-ES" sz="1700" dirty="0"/>
              <a:t>marco.bedolla@unach.mx</a:t>
            </a:r>
          </a:p>
          <a:p>
            <a:pPr rtl="0"/>
            <a:r>
              <a:rPr lang="es-ES" sz="2000" dirty="0" err="1"/>
              <a:t>September</a:t>
            </a:r>
            <a:r>
              <a:rPr lang="es-ES" sz="2000" dirty="0"/>
              <a:t> 10, 2022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CEA5554-4481-410B-81D8-8A3E0C5A5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584" y="73536"/>
            <a:ext cx="1653664" cy="16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F483AA-8C87-4FAE-9B4E-65638E945ABD}"/>
              </a:ext>
            </a:extLst>
          </p:cNvPr>
          <p:cNvSpPr txBox="1"/>
          <p:nvPr/>
        </p:nvSpPr>
        <p:spPr>
          <a:xfrm>
            <a:off x="4044460" y="2674384"/>
            <a:ext cx="422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XXXVI Reunión Anual de la División de Partículas y Campos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DC8785-A747-2552-499B-F39B254971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5719" y="5181600"/>
            <a:ext cx="16859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825752" y="365792"/>
            <a:ext cx="8534400" cy="758952"/>
          </a:xfrm>
          <a:prstGeom prst="rect">
            <a:avLst/>
          </a:prstGeom>
        </p:spPr>
        <p:txBody>
          <a:bodyPr/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Final Remarks</a:t>
            </a:r>
            <a:endParaRPr lang="en-US" sz="3300">
              <a:latin typeface="+mj-lt"/>
              <a:ea typeface="+mj-ea"/>
              <a:cs typeface="+mj-cs"/>
            </a:endParaRP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E2606FCC-E131-4DEC-BED1-E789D6E62F24}"/>
              </a:ext>
            </a:extLst>
          </p:cNvPr>
          <p:cNvSpPr txBox="1">
            <a:spLocks/>
          </p:cNvSpPr>
          <p:nvPr/>
        </p:nvSpPr>
        <p:spPr>
          <a:xfrm>
            <a:off x="1739511" y="1727108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We consider that more tetraquarks will be detected as the energy of accelerators increases</a:t>
            </a:r>
            <a:r>
              <a:rPr lang="es-MX" sz="2400" dirty="0"/>
              <a:t>.</a:t>
            </a: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E4CDCF80-AFEE-4335-80DE-48FBDAEC6F0D}"/>
              </a:ext>
            </a:extLst>
          </p:cNvPr>
          <p:cNvSpPr txBox="1">
            <a:spLocks/>
          </p:cNvSpPr>
          <p:nvPr/>
        </p:nvSpPr>
        <p:spPr>
          <a:xfrm>
            <a:off x="1761584" y="982972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Since 2004, there have been some tetraquarks candidates, most of them in the last three years.</a:t>
            </a: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17B2AA5A-8D7C-486C-8975-B003B8C4CBB4}"/>
              </a:ext>
            </a:extLst>
          </p:cNvPr>
          <p:cNvSpPr txBox="1">
            <a:spLocks/>
          </p:cNvSpPr>
          <p:nvPr/>
        </p:nvSpPr>
        <p:spPr>
          <a:xfrm>
            <a:off x="1739511" y="2420888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/>
              <a:t>In particular, the recent LHCb upgrade to 13.6 TeV (July this year) increases the possibility of creating and detecting new particles.</a:t>
            </a:r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8FF7EECD-30C9-49F3-87A8-D0C5EBA29E52}"/>
              </a:ext>
            </a:extLst>
          </p:cNvPr>
          <p:cNvSpPr txBox="1">
            <a:spLocks/>
          </p:cNvSpPr>
          <p:nvPr/>
        </p:nvSpPr>
        <p:spPr>
          <a:xfrm>
            <a:off x="1697416" y="3573016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We study tetraquarks by considering a diquark-antidiquark picture via gluon exchange… in the same way mesons can be studied.</a:t>
            </a:r>
          </a:p>
        </p:txBody>
      </p:sp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FCA26A10-A704-45E4-B712-9254825D7F77}"/>
              </a:ext>
            </a:extLst>
          </p:cNvPr>
          <p:cNvSpPr txBox="1">
            <a:spLocks/>
          </p:cNvSpPr>
          <p:nvPr/>
        </p:nvSpPr>
        <p:spPr>
          <a:xfrm>
            <a:off x="1697416" y="5447468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We are developing an scheme to study tetraquarks in the Bethe-Salpeter Schwinger-Dyson equation approach to study heavy-light tetraquarks (in collaboration with A. Bashir).</a:t>
            </a: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F5E526B2-F0BA-1E47-353D-9749FC4F973F}"/>
              </a:ext>
            </a:extLst>
          </p:cNvPr>
          <p:cNvSpPr txBox="1">
            <a:spLocks/>
          </p:cNvSpPr>
          <p:nvPr/>
        </p:nvSpPr>
        <p:spPr>
          <a:xfrm>
            <a:off x="1697416" y="4644078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We expect our results to be close to the future detected heavy tetraquarks-particles</a:t>
            </a:r>
          </a:p>
        </p:txBody>
      </p:sp>
    </p:spTree>
    <p:extLst>
      <p:ext uri="{BB962C8B-B14F-4D97-AF65-F5344CB8AC3E}">
        <p14:creationId xmlns:p14="http://schemas.microsoft.com/office/powerpoint/2010/main" val="203200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birthdayexpress.com/mgen/pokemon-thank-you-note-postcards-bx-100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95" y="1423"/>
            <a:ext cx="10073943" cy="685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56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tetrquark</a:t>
            </a:r>
            <a:r>
              <a:rPr lang="es-ES" dirty="0"/>
              <a:t>?</a:t>
            </a:r>
          </a:p>
        </p:txBody>
      </p:sp>
      <p:sp>
        <p:nvSpPr>
          <p:cNvPr id="14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forbidden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theory</a:t>
            </a:r>
            <a:r>
              <a:rPr lang="es-E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948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725" y="203770"/>
            <a:ext cx="9601200" cy="1485900"/>
          </a:xfrm>
        </p:spPr>
        <p:txBody>
          <a:bodyPr rtlCol="0"/>
          <a:lstStyle/>
          <a:p>
            <a:r>
              <a:rPr lang="es-ES" dirty="0">
                <a:solidFill>
                  <a:schemeClr val="tx1"/>
                </a:solidFill>
              </a:rPr>
              <a:t>Quark </a:t>
            </a:r>
            <a:r>
              <a:rPr lang="es-ES" dirty="0" err="1">
                <a:solidFill>
                  <a:schemeClr val="tx1"/>
                </a:solidFill>
              </a:rPr>
              <a:t>Model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55341" y="1908232"/>
            <a:ext cx="4443984" cy="823912"/>
          </a:xfrm>
        </p:spPr>
        <p:txBody>
          <a:bodyPr rtlCol="0"/>
          <a:lstStyle/>
          <a:p>
            <a:pPr rtl="0"/>
            <a:r>
              <a:rPr lang="en-US" dirty="0">
                <a:solidFill>
                  <a:schemeClr val="tx1"/>
                </a:solidFill>
              </a:rPr>
              <a:t>In 1964, M. Gell-Mann described the rules on how quarks could combine.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29" y="2760015"/>
            <a:ext cx="2204064" cy="2562225"/>
          </a:xfrm>
        </p:spPr>
      </p:pic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878544" y="1463056"/>
            <a:ext cx="5324914" cy="823912"/>
          </a:xfrm>
        </p:spPr>
        <p:txBody>
          <a:bodyPr rtlCol="0"/>
          <a:lstStyle/>
          <a:p>
            <a:pPr rtl="0"/>
            <a:r>
              <a:rPr lang="en-US" dirty="0">
                <a:solidFill>
                  <a:schemeClr val="tx1"/>
                </a:solidFill>
              </a:rPr>
              <a:t>Providing spin and baryon number to quarks, it is possible to build mesons and baryons.</a:t>
            </a:r>
          </a:p>
        </p:txBody>
      </p:sp>
      <p:sp>
        <p:nvSpPr>
          <p:cNvPr id="8" name="Marcador de posición de texto 2"/>
          <p:cNvSpPr txBox="1">
            <a:spLocks/>
          </p:cNvSpPr>
          <p:nvPr/>
        </p:nvSpPr>
        <p:spPr>
          <a:xfrm>
            <a:off x="1923153" y="4872835"/>
            <a:ext cx="444398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</a:rPr>
              <a:t>Murray </a:t>
            </a:r>
            <a:r>
              <a:rPr lang="es-ES" sz="2000" dirty="0" err="1">
                <a:solidFill>
                  <a:schemeClr val="tx1"/>
                </a:solidFill>
              </a:rPr>
              <a:t>Gell</a:t>
            </a:r>
            <a:r>
              <a:rPr lang="es-ES" sz="2000" dirty="0">
                <a:solidFill>
                  <a:schemeClr val="tx1"/>
                </a:solidFill>
              </a:rPr>
              <a:t>-Mann in 2007</a:t>
            </a:r>
          </a:p>
        </p:txBody>
      </p:sp>
      <p:sp>
        <p:nvSpPr>
          <p:cNvPr id="11" name="Marcador de posición de texto 2"/>
          <p:cNvSpPr txBox="1">
            <a:spLocks/>
          </p:cNvSpPr>
          <p:nvPr/>
        </p:nvSpPr>
        <p:spPr>
          <a:xfrm>
            <a:off x="1280588" y="6309349"/>
            <a:ext cx="1074515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There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not any mechanism that forbids the existence of hadrons with four or more quarks… just the experimental evidence…</a:t>
            </a:r>
          </a:p>
          <a:p>
            <a:endParaRPr lang="es-ES" dirty="0"/>
          </a:p>
        </p:txBody>
      </p:sp>
      <p:sp>
        <p:nvSpPr>
          <p:cNvPr id="14" name="Marcador de posición de texto 2"/>
          <p:cNvSpPr txBox="1">
            <a:spLocks/>
          </p:cNvSpPr>
          <p:nvPr/>
        </p:nvSpPr>
        <p:spPr>
          <a:xfrm>
            <a:off x="5641077" y="5070881"/>
            <a:ext cx="556238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Gell-Mann, M.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 (4 January 1964). "A Schematic Model of Baryons and Mesons". 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hlinkClick r:id="rId5" tooltip="Physics Lett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Physics Letters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. 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8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 (3): 214–215.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D9942C-8C15-4ABF-B5D1-0B479B25E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605" y="2448048"/>
            <a:ext cx="389929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3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texto 2"/>
          <p:cNvSpPr txBox="1">
            <a:spLocks/>
          </p:cNvSpPr>
          <p:nvPr/>
        </p:nvSpPr>
        <p:spPr>
          <a:xfrm>
            <a:off x="1580008" y="3377084"/>
            <a:ext cx="444398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Mesons and barions</a:t>
            </a:r>
          </a:p>
        </p:txBody>
      </p:sp>
      <p:sp>
        <p:nvSpPr>
          <p:cNvPr id="11" name="Marcador de posición de texto 2"/>
          <p:cNvSpPr txBox="1">
            <a:spLocks/>
          </p:cNvSpPr>
          <p:nvPr/>
        </p:nvSpPr>
        <p:spPr>
          <a:xfrm>
            <a:off x="1121516" y="656972"/>
            <a:ext cx="1074515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hadron physics, we study strong interactions and their bound-states. Up to date we have</a:t>
            </a:r>
          </a:p>
        </p:txBody>
      </p:sp>
      <p:sp>
        <p:nvSpPr>
          <p:cNvPr id="14" name="Marcador de posición de texto 2"/>
          <p:cNvSpPr txBox="1">
            <a:spLocks/>
          </p:cNvSpPr>
          <p:nvPr/>
        </p:nvSpPr>
        <p:spPr>
          <a:xfrm>
            <a:off x="6250398" y="3789040"/>
            <a:ext cx="2550173" cy="44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</a:rPr>
              <a:t>Tetraquarks</a:t>
            </a:r>
          </a:p>
        </p:txBody>
      </p:sp>
      <p:pic>
        <p:nvPicPr>
          <p:cNvPr id="1026" name="Picture 2" descr="Pion - Wikipedia, la enciclopedia libre">
            <a:extLst>
              <a:ext uri="{FF2B5EF4-FFF2-40B4-BE49-F238E27FC236}">
                <a16:creationId xmlns:a16="http://schemas.microsoft.com/office/drawing/2014/main" id="{3C3755F5-C410-4D57-B7AE-E17EF614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1" y="1772816"/>
            <a:ext cx="2300073" cy="2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st of baryons - Wikipedia">
            <a:extLst>
              <a:ext uri="{FF2B5EF4-FFF2-40B4-BE49-F238E27FC236}">
                <a16:creationId xmlns:a16="http://schemas.microsoft.com/office/drawing/2014/main" id="{381F9639-8290-4F1B-A460-4B608E60D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63" y="1700808"/>
            <a:ext cx="2458169" cy="24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llustration of new four flavor particle ">
            <a:extLst>
              <a:ext uri="{FF2B5EF4-FFF2-40B4-BE49-F238E27FC236}">
                <a16:creationId xmlns:a16="http://schemas.microsoft.com/office/drawing/2014/main" id="{E2BDCF4C-7D5D-4EA1-8F24-1D35648B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73A4D"/>
              </a:clrFrom>
              <a:clrTo>
                <a:srgbClr val="173A4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916832"/>
            <a:ext cx="3411572" cy="191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taquark - Wikipedia, la enciclopedia libre">
            <a:extLst>
              <a:ext uri="{FF2B5EF4-FFF2-40B4-BE49-F238E27FC236}">
                <a16:creationId xmlns:a16="http://schemas.microsoft.com/office/drawing/2014/main" id="{819EB26F-C520-480F-9AAA-68D9ABF8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916832"/>
            <a:ext cx="1744384" cy="174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arcador de posición de texto 2">
            <a:extLst>
              <a:ext uri="{FF2B5EF4-FFF2-40B4-BE49-F238E27FC236}">
                <a16:creationId xmlns:a16="http://schemas.microsoft.com/office/drawing/2014/main" id="{C88D63BF-045B-408B-99C4-987A10A26D99}"/>
              </a:ext>
            </a:extLst>
          </p:cNvPr>
          <p:cNvSpPr txBox="1">
            <a:spLocks/>
          </p:cNvSpPr>
          <p:nvPr/>
        </p:nvSpPr>
        <p:spPr>
          <a:xfrm>
            <a:off x="9408368" y="3645024"/>
            <a:ext cx="2550173" cy="44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</a:rPr>
              <a:t>Pentaquarks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4F52466-E9AF-43AA-9271-EACC6F64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967" y="429309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5DB9B44-56A2-4867-9E51-9C2DF7C12E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7405" y="4581128"/>
            <a:ext cx="1990400" cy="1728192"/>
          </a:xfrm>
          <a:prstGeom prst="rect">
            <a:avLst/>
          </a:prstGeom>
        </p:spPr>
      </p:pic>
      <p:sp>
        <p:nvSpPr>
          <p:cNvPr id="24" name="Marcador de posición de texto 2">
            <a:extLst>
              <a:ext uri="{FF2B5EF4-FFF2-40B4-BE49-F238E27FC236}">
                <a16:creationId xmlns:a16="http://schemas.microsoft.com/office/drawing/2014/main" id="{10E90ECD-7FF7-4C76-B46F-39EEB06CEC6B}"/>
              </a:ext>
            </a:extLst>
          </p:cNvPr>
          <p:cNvSpPr txBox="1">
            <a:spLocks/>
          </p:cNvSpPr>
          <p:nvPr/>
        </p:nvSpPr>
        <p:spPr>
          <a:xfrm>
            <a:off x="6250398" y="6180316"/>
            <a:ext cx="2550173" cy="44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err="1">
                <a:solidFill>
                  <a:schemeClr val="tx1"/>
                </a:solidFill>
              </a:rPr>
              <a:t>Mesonic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Molecule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5" name="Marcador de posición de texto 2">
            <a:extLst>
              <a:ext uri="{FF2B5EF4-FFF2-40B4-BE49-F238E27FC236}">
                <a16:creationId xmlns:a16="http://schemas.microsoft.com/office/drawing/2014/main" id="{A58BEE47-918F-492F-B223-8B45C01BAF23}"/>
              </a:ext>
            </a:extLst>
          </p:cNvPr>
          <p:cNvSpPr txBox="1">
            <a:spLocks/>
          </p:cNvSpPr>
          <p:nvPr/>
        </p:nvSpPr>
        <p:spPr>
          <a:xfrm>
            <a:off x="9128904" y="6217861"/>
            <a:ext cx="2863183" cy="44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err="1">
                <a:solidFill>
                  <a:schemeClr val="tx1"/>
                </a:solidFill>
              </a:rPr>
              <a:t>Baryon-Meson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Molecule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E2EB482-5EB2-4551-8B82-FF8100AAD0B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488" y="4694537"/>
            <a:ext cx="1675040" cy="147076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153A84-ECA4-46AB-BBB3-1F7F827D28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068" y="4629397"/>
            <a:ext cx="1794337" cy="1550919"/>
          </a:xfrm>
          <a:prstGeom prst="rect">
            <a:avLst/>
          </a:prstGeom>
        </p:spPr>
      </p:pic>
      <p:sp>
        <p:nvSpPr>
          <p:cNvPr id="29" name="Marcador de posición de texto 2">
            <a:extLst>
              <a:ext uri="{FF2B5EF4-FFF2-40B4-BE49-F238E27FC236}">
                <a16:creationId xmlns:a16="http://schemas.microsoft.com/office/drawing/2014/main" id="{B59F4094-1B21-470C-8E13-623471D21F06}"/>
              </a:ext>
            </a:extLst>
          </p:cNvPr>
          <p:cNvSpPr txBox="1">
            <a:spLocks/>
          </p:cNvSpPr>
          <p:nvPr/>
        </p:nvSpPr>
        <p:spPr>
          <a:xfrm>
            <a:off x="1631504" y="6165304"/>
            <a:ext cx="2550173" cy="44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err="1">
                <a:solidFill>
                  <a:schemeClr val="tx1"/>
                </a:solidFill>
              </a:rPr>
              <a:t>Hybrids</a:t>
            </a:r>
            <a:r>
              <a:rPr lang="es-ES" sz="2000" dirty="0">
                <a:solidFill>
                  <a:schemeClr val="tx1"/>
                </a:solidFill>
              </a:rPr>
              <a:t> &amp; </a:t>
            </a:r>
            <a:r>
              <a:rPr lang="es-ES" sz="2000" dirty="0" err="1">
                <a:solidFill>
                  <a:schemeClr val="tx1"/>
                </a:solidFill>
              </a:rPr>
              <a:t>glueballs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1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839264" y="218356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really short history of tetraquarks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703512" y="3212976"/>
            <a:ext cx="8662736" cy="10378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2004, </a:t>
            </a:r>
            <a:r>
              <a:rPr lang="en-US" sz="2400" dirty="0" err="1"/>
              <a:t>Maiani</a:t>
            </a:r>
            <a:r>
              <a:rPr lang="en-US" sz="2400" dirty="0"/>
              <a:t> et al. saw the possibility that scalar mesons might be tetraquarks candidates.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694959" y="1340768"/>
            <a:ext cx="8662736" cy="130063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first mention of a multiquark (tetraquark) state was in 1976.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694959" y="4574840"/>
            <a:ext cx="8662736" cy="10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/>
              <a:t>They use a diquark-antidiquark approach a study a possible quarks decay that could lead to a meson-meson molecular bound-state.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1672680" y="5733256"/>
            <a:ext cx="8662736" cy="12961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/>
              <a:t>Have tetraquarks ever been detected?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710928" y="2488408"/>
            <a:ext cx="8662736" cy="130063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Here, Jaffe used a modified version of the MIT Bag Model to study a meson-meson molecule bound-state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8474F969-4E42-42AE-B35D-FC3C8D565E89}"/>
              </a:ext>
            </a:extLst>
          </p:cNvPr>
          <p:cNvSpPr txBox="1"/>
          <p:nvPr/>
        </p:nvSpPr>
        <p:spPr>
          <a:xfrm>
            <a:off x="2986832" y="184207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R.L. Jaffe 			Phys. Rev. D15, 267 (1977);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R.L. Jaffe 			Phys. Rev. D15, 281 (1977); </a:t>
            </a:r>
          </a:p>
        </p:txBody>
      </p:sp>
      <p:sp>
        <p:nvSpPr>
          <p:cNvPr id="12" name="5 CuadroTexto">
            <a:extLst>
              <a:ext uri="{FF2B5EF4-FFF2-40B4-BE49-F238E27FC236}">
                <a16:creationId xmlns:a16="http://schemas.microsoft.com/office/drawing/2014/main" id="{33E0E545-B2AF-4A03-A171-B43C8556E69C}"/>
              </a:ext>
            </a:extLst>
          </p:cNvPr>
          <p:cNvSpPr txBox="1"/>
          <p:nvPr/>
        </p:nvSpPr>
        <p:spPr>
          <a:xfrm>
            <a:off x="2789911" y="400680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L.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Maiani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et. al.			Phys. Rev. Lett. 93, 212002 (2004);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L.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Maiani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et. al. 			Phys. Rev. D71, 014028 (2005); </a:t>
            </a:r>
          </a:p>
        </p:txBody>
      </p:sp>
    </p:spTree>
    <p:extLst>
      <p:ext uri="{BB962C8B-B14F-4D97-AF65-F5344CB8AC3E}">
        <p14:creationId xmlns:p14="http://schemas.microsoft.com/office/powerpoint/2010/main" val="130670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8A96C3F-C2B1-4CBB-8A67-0B473D34C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0" y="311388"/>
            <a:ext cx="6072932" cy="21615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C70C87-DBF2-4E6F-9A71-0CD2728CA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6" y="2877736"/>
            <a:ext cx="6081068" cy="37431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4B4CD4-F9F4-4FE7-9F83-ACB783DAD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362529"/>
            <a:ext cx="4414718" cy="3608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011576-DCC6-4B09-AA37-2B30EA6F3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836" y="621651"/>
            <a:ext cx="9591675" cy="17621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15613F-156E-4A94-B9EF-B78142347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421" y="4367582"/>
            <a:ext cx="6956648" cy="20617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2D7744C-D4D7-4E49-ADFD-68F382DAC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568" y="2250276"/>
            <a:ext cx="9248775" cy="20097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297E7C-D1A4-4FA0-80E0-FD0D31B0A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4047" y="860782"/>
            <a:ext cx="9001125" cy="22098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F9E7ADF-DBAE-4AB6-B55B-14261D40D8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942" y="621651"/>
            <a:ext cx="8915400" cy="54578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08B9A0-B35D-4D05-94FD-AA10B7412F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634" y="116639"/>
            <a:ext cx="11001375" cy="40290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CC7B648-EB37-4564-A238-279DDE3E5C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634" y="4251666"/>
            <a:ext cx="10982325" cy="18764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A4F1DB7-4A37-1A27-5CCB-6BA18D2DF3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112" y="117161"/>
            <a:ext cx="7819799" cy="28113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5B46AB-499C-E09E-B958-254587C5EE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3851" y="3953273"/>
            <a:ext cx="8696325" cy="25241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AD6D10-2E8A-9C72-4DA6-DF8E4D3DCD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505" y="710581"/>
            <a:ext cx="8562975" cy="25431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D57A02-6521-AD64-B1E0-BBF3598162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5800" y="63297"/>
            <a:ext cx="9563100" cy="27622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6000E21-F174-2901-5F32-1A45B15E38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1134" y="1809626"/>
            <a:ext cx="8050771" cy="48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38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study tetraquarks?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54832" y="1484784"/>
            <a:ext cx="8921406" cy="3629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Some studies treat tetraquarks via a quark-exchange model interaction.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However, this kind of interaction promotes the mesonic molecule bound-state interpretation.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We should not forget that a quark-quark(diquark) bound-state has color too…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And then we can bound a diquark and an antidiquark to form a tetraquark via gluon exchanges… in the same way we form mesons as a quark-antiquark pair.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Today, there are several theoretical studies to predict the main quantum numbers of tetraquarks, this helps to guide the energy region where they could be.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2817BE-3A59-4B1F-875D-F347A7BB38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364" y="5573228"/>
            <a:ext cx="1354358" cy="12435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72F2EB-5CC4-49DD-9DFC-67B5EF111A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1425" y="5548763"/>
            <a:ext cx="1354358" cy="13748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F3EEE3-A10A-410A-AB5C-C787AAE825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8294" y="5035905"/>
            <a:ext cx="1491226" cy="1485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D530DF-44B2-40AC-9B04-EFF039A68AA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6241" y="5233053"/>
            <a:ext cx="1406559" cy="12844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CBEA23-B229-4F9E-9C99-3540F5B62BF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5930" y="4839232"/>
            <a:ext cx="1491226" cy="1485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357D84-E636-40A6-896E-87E7E42FCB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1865" y="4963667"/>
            <a:ext cx="1393479" cy="1272536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1645C618-9ABD-4A2B-911D-D4786FF888C8}"/>
              </a:ext>
            </a:extLst>
          </p:cNvPr>
          <p:cNvSpPr/>
          <p:nvPr/>
        </p:nvSpPr>
        <p:spPr>
          <a:xfrm>
            <a:off x="7707671" y="5591227"/>
            <a:ext cx="945603" cy="4712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6C2ABC-BFA6-40FE-B0AF-F8F46EB6D9D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87" y="4972076"/>
            <a:ext cx="2573221" cy="18465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96775EE-80DA-4894-87F0-433A102B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8162" y="5524432"/>
            <a:ext cx="404073" cy="3710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490B65D-5E97-4503-BBD7-7B75801668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0269" y="5645629"/>
            <a:ext cx="416355" cy="4226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2D741C1-A13B-48F2-AC2D-97C9E70EA5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7121" y="5945486"/>
            <a:ext cx="408751" cy="4072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27CB536-F0B7-4A67-A86A-7AA90772BA7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6470" y="5166913"/>
            <a:ext cx="446000" cy="407291"/>
          </a:xfrm>
          <a:prstGeom prst="rect">
            <a:avLst/>
          </a:prstGeom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EB3DAD1D-1832-4CC3-96E7-23EF393CFA27}"/>
              </a:ext>
            </a:extLst>
          </p:cNvPr>
          <p:cNvSpPr/>
          <p:nvPr/>
        </p:nvSpPr>
        <p:spPr>
          <a:xfrm>
            <a:off x="4447100" y="5561292"/>
            <a:ext cx="945603" cy="4712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04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839264" y="193642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Tetraquarks in the Diquark model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753744" y="1480296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In this model, a tetraquark is seen as a point-diquarks bounded with a point-antiquark.</a:t>
            </a:r>
          </a:p>
        </p:txBody>
      </p:sp>
      <p:sp>
        <p:nvSpPr>
          <p:cNvPr id="11" name="12 CuadroTexto"/>
          <p:cNvSpPr txBox="1"/>
          <p:nvPr/>
        </p:nvSpPr>
        <p:spPr>
          <a:xfrm>
            <a:off x="1459523" y="923252"/>
            <a:ext cx="972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    M.A. Bedolla, C.D. Roberts, E. Santopinto and J. Ferretti                 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Eur.Phys.J.C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 80 (2020) 11, 1004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    M.A. Bedolla,                                                                                             Few-Body Syst (2019) 60: 24. </a:t>
            </a: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746510" y="2768051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Because diquarks have color, they are confined particles.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1947" y="2392623"/>
            <a:ext cx="1156147" cy="3515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6039" y="3622164"/>
            <a:ext cx="1728192" cy="363363"/>
          </a:xfrm>
          <a:prstGeom prst="rect">
            <a:avLst/>
          </a:prstGeom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1710928" y="3189805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Two diquarks can couple in a color-antisymmetric-triplet, or in a color-symmetric sextet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1710928" y="3971732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Color sextet lead to repulsive interactions. Thus, color-antitriplet diquarks are the only possibility to form bound-states</a:t>
            </a: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1710928" y="5008688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A diquark in its bound state is S-wave, so it spin is 0 or 1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1710928" y="5440736"/>
            <a:ext cx="8662736" cy="868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To study scalar tetraquarks, Fermi-Dirac statistics only allows spin-1 diquarks couple to form flavor-singlet tetraquarks</a:t>
            </a:r>
          </a:p>
        </p:txBody>
      </p:sp>
    </p:spTree>
    <p:extLst>
      <p:ext uri="{BB962C8B-B14F-4D97-AF65-F5344CB8AC3E}">
        <p14:creationId xmlns:p14="http://schemas.microsoft.com/office/powerpoint/2010/main" val="171141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2 CuadroTexto"/>
          <p:cNvSpPr txBox="1"/>
          <p:nvPr/>
        </p:nvSpPr>
        <p:spPr>
          <a:xfrm>
            <a:off x="1699239" y="783990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M.A. Bedolla, C.D. Roberts, E. Santopinto and J. Ferretti                 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Eur.Phys.J.C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 80 (2020) 11, 1004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    M.A. Bedolla,                                                                                             Few-Body Syst (2019) 60: 24.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43E967-8DA5-4FB0-AA88-9B08608F0D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558173"/>
            <a:ext cx="7416824" cy="53792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EFD9777-B5E1-4701-B40C-EFECCF2961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808" y="4636358"/>
            <a:ext cx="2857500" cy="11906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F804AA-2CFD-4598-B8AB-DEFAE0E174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2224" y="1534428"/>
            <a:ext cx="3456384" cy="15958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7E74DB-329E-41AE-B0E8-13B5B389655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418" y="3355821"/>
            <a:ext cx="4456594" cy="19776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9EFB96B-86C2-4B50-B7C9-4458D5ECC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205867"/>
            <a:ext cx="1205483" cy="11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C98246-5988-4D89-AFA6-497294CE285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3241" y="5519052"/>
            <a:ext cx="3271202" cy="12943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680F14-57DE-46C8-81FB-6068011B4A5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0207" y="5275759"/>
            <a:ext cx="3068213" cy="218119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BBC459C6-2664-74AB-628F-71905544F2AA}"/>
              </a:ext>
            </a:extLst>
          </p:cNvPr>
          <p:cNvSpPr txBox="1">
            <a:spLocks/>
          </p:cNvSpPr>
          <p:nvPr/>
        </p:nvSpPr>
        <p:spPr>
          <a:xfrm>
            <a:off x="2076555" y="21941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Tetraquarks in the Diquark model</a:t>
            </a:r>
          </a:p>
        </p:txBody>
      </p:sp>
    </p:spTree>
    <p:extLst>
      <p:ext uri="{BB962C8B-B14F-4D97-AF65-F5344CB8AC3E}">
        <p14:creationId xmlns:p14="http://schemas.microsoft.com/office/powerpoint/2010/main" val="3013127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5908</TotalTime>
  <Words>831</Words>
  <Application>Microsoft Office PowerPoint</Application>
  <PresentationFormat>Panorámica</PresentationFormat>
  <Paragraphs>70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Calibri(Cuerpo)</vt:lpstr>
      <vt:lpstr>Franklin Gothic Book</vt:lpstr>
      <vt:lpstr>Wingdings 2</vt:lpstr>
      <vt:lpstr>Crop</vt:lpstr>
      <vt:lpstr>New perspectives on tetraquarks</vt:lpstr>
      <vt:lpstr>What is a tetrquark?</vt:lpstr>
      <vt:lpstr>Quark Model</vt:lpstr>
      <vt:lpstr>Presentación de PowerPoint</vt:lpstr>
      <vt:lpstr>Presentación de PowerPoint</vt:lpstr>
      <vt:lpstr>Presentación de PowerPoint</vt:lpstr>
      <vt:lpstr>How we study tetraquarks?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Quark: ¿cómo podemos entenderlo?</dc:title>
  <dc:creator>Marco Antonio Bedolla</dc:creator>
  <cp:lastModifiedBy>Marco Antonio Bedolla</cp:lastModifiedBy>
  <cp:revision>187</cp:revision>
  <dcterms:created xsi:type="dcterms:W3CDTF">2018-11-26T08:47:14Z</dcterms:created>
  <dcterms:modified xsi:type="dcterms:W3CDTF">2022-09-09T19:30:25Z</dcterms:modified>
</cp:coreProperties>
</file>