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326" r:id="rId2"/>
    <p:sldId id="415" r:id="rId3"/>
    <p:sldId id="417" r:id="rId4"/>
    <p:sldId id="389" r:id="rId5"/>
    <p:sldId id="349" r:id="rId6"/>
    <p:sldId id="351" r:id="rId7"/>
    <p:sldId id="418" r:id="rId8"/>
    <p:sldId id="328" r:id="rId9"/>
    <p:sldId id="329" r:id="rId10"/>
    <p:sldId id="388" r:id="rId11"/>
    <p:sldId id="385" r:id="rId12"/>
    <p:sldId id="387" r:id="rId13"/>
    <p:sldId id="356" r:id="rId14"/>
    <p:sldId id="401" r:id="rId15"/>
    <p:sldId id="403" r:id="rId16"/>
    <p:sldId id="406" r:id="rId17"/>
    <p:sldId id="408" r:id="rId18"/>
    <p:sldId id="364" r:id="rId19"/>
    <p:sldId id="345" r:id="rId20"/>
    <p:sldId id="379" r:id="rId21"/>
    <p:sldId id="390" r:id="rId22"/>
    <p:sldId id="353" r:id="rId23"/>
    <p:sldId id="303" r:id="rId24"/>
    <p:sldId id="363" r:id="rId25"/>
    <p:sldId id="270" r:id="rId26"/>
    <p:sldId id="397" r:id="rId27"/>
    <p:sldId id="395" r:id="rId28"/>
    <p:sldId id="416" r:id="rId29"/>
    <p:sldId id="371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DE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21"/>
    <p:restoredTop sz="85714"/>
  </p:normalViewPr>
  <p:slideViewPr>
    <p:cSldViewPr snapToGrid="0" snapToObjects="1">
      <p:cViewPr>
        <p:scale>
          <a:sx n="88" d="100"/>
          <a:sy n="88" d="100"/>
        </p:scale>
        <p:origin x="872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024656-59EC-1E44-A2CE-427D8938980C}" type="datetimeFigureOut">
              <a:rPr lang="en-US" smtClean="0"/>
              <a:t>2/9/22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5B5DC6-5AD3-A34C-A7AB-1CEA4976C0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673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5B5DC6-5AD3-A34C-A7AB-1CEA4976C04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3189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5B5DC6-5AD3-A34C-A7AB-1CEA4976C04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1478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5B5DC6-5AD3-A34C-A7AB-1CEA4976C04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5032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5B5DC6-5AD3-A34C-A7AB-1CEA4976C04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9445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5B5DC6-5AD3-A34C-A7AB-1CEA4976C04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6132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8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charset="0"/>
              <a:ea typeface="ＭＳ Ｐゴシック" charset="-128"/>
            </a:endParaRPr>
          </a:p>
        </p:txBody>
      </p:sp>
      <p:sp>
        <p:nvSpPr>
          <p:cNvPr id="5017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069B202B-60E7-0544-B942-ECFF720B980C}" type="slidenum">
              <a:rPr lang="en-GB" altLang="en-US"/>
              <a:pPr/>
              <a:t>27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83581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" name="Google Shape;10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91052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5B5DC6-5AD3-A34C-A7AB-1CEA4976C04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0561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0" name="Google Shape;220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849184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5B5DC6-5AD3-A34C-A7AB-1CEA4976C04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0763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6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D15BB1D7-495B-5846-AF18-487126E9D24D}" type="slidenum">
              <a:rPr lang="pl-PL" altLang="en-US"/>
              <a:pPr/>
              <a:t>5</a:t>
            </a:fld>
            <a:endParaRPr lang="pl-PL" altLang="en-US"/>
          </a:p>
        </p:txBody>
      </p:sp>
      <p:sp>
        <p:nvSpPr>
          <p:cNvPr id="58371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95325"/>
            <a:ext cx="6091237" cy="3427413"/>
          </a:xfrm>
          <a:solidFill>
            <a:srgbClr val="FFFFFF"/>
          </a:solidFill>
          <a:ln/>
        </p:spPr>
      </p:sp>
      <p:sp>
        <p:nvSpPr>
          <p:cNvPr id="58372" name="Text Box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88849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8786" name="Notizenplatzhalt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de-DE">
              <a:ea typeface="ＭＳ Ｐゴシック" charset="-128"/>
            </a:endParaRPr>
          </a:p>
        </p:txBody>
      </p:sp>
      <p:sp>
        <p:nvSpPr>
          <p:cNvPr id="118787" name="Foliennummernplatzhalt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F284C1CC-91F8-2A4D-A47A-EA7F1A84CC04}" type="slidenum">
              <a:rPr lang="de-DE" altLang="de-DE">
                <a:solidFill>
                  <a:srgbClr val="000000"/>
                </a:solidFill>
              </a:rPr>
              <a:pPr algn="r" eaLnBrk="1" hangingPunct="1">
                <a:spcBef>
                  <a:spcPct val="0"/>
                </a:spcBef>
              </a:pPr>
              <a:t>6</a:t>
            </a:fld>
            <a:endParaRPr lang="de-DE" alt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7574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1370160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7">
            <a:extLst>
              <a:ext uri="{FF2B5EF4-FFF2-40B4-BE49-F238E27FC236}">
                <a16:creationId xmlns="" xmlns:a16="http://schemas.microsoft.com/office/drawing/2014/main" id="{0CAA493E-6B67-1745-8D7F-7D9AE40CC43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4715DCC-2001-1848-A3A7-D705295B54DF}" type="slidenum">
              <a:rPr lang="de-DE" altLang="en-US"/>
              <a:pPr>
                <a:spcBef>
                  <a:spcPct val="0"/>
                </a:spcBef>
              </a:pPr>
              <a:t>11</a:t>
            </a:fld>
            <a:endParaRPr lang="de-DE" altLang="en-US"/>
          </a:p>
        </p:txBody>
      </p:sp>
      <p:sp>
        <p:nvSpPr>
          <p:cNvPr id="50178" name="Rectangle 2">
            <a:extLst>
              <a:ext uri="{FF2B5EF4-FFF2-40B4-BE49-F238E27FC236}">
                <a16:creationId xmlns="" xmlns:a16="http://schemas.microsoft.com/office/drawing/2014/main" id="{2AC8C394-B56C-924A-B0E0-78F411D82D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0179" name="Rectangle 3">
            <a:extLst>
              <a:ext uri="{FF2B5EF4-FFF2-40B4-BE49-F238E27FC236}">
                <a16:creationId xmlns="" xmlns:a16="http://schemas.microsoft.com/office/drawing/2014/main" id="{E49E9742-8E60-CC48-A7B4-D050C93718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52692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7EB2DA-8979-3047-95A2-597D9226CC98}" type="slidenum">
              <a:rPr lang="de-DE" altLang="en-US" smtClean="0"/>
              <a:pPr>
                <a:defRPr/>
              </a:pPr>
              <a:t>13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793147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5FEAD-3B1A-8A45-B2E6-4BBC8AF76175}" type="datetimeFigureOut">
              <a:rPr lang="en-US" smtClean="0"/>
              <a:t>2/9/22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CFEBF-496D-1D49-9C03-DD42232640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07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5FEAD-3B1A-8A45-B2E6-4BBC8AF76175}" type="datetimeFigureOut">
              <a:rPr lang="en-US" smtClean="0"/>
              <a:t>2/9/22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CFEBF-496D-1D49-9C03-DD42232640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999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5FEAD-3B1A-8A45-B2E6-4BBC8AF76175}" type="datetimeFigureOut">
              <a:rPr lang="en-US" smtClean="0"/>
              <a:t>2/9/22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CFEBF-496D-1D49-9C03-DD42232640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6035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 marL="324000" indent="-324000">
              <a:buFont typeface="Arial" charset="0"/>
              <a:buChar char="•"/>
              <a:tabLst/>
              <a:defRPr sz="1800">
                <a:solidFill>
                  <a:schemeClr val="tx2"/>
                </a:solidFill>
              </a:defRPr>
            </a:lvl2pPr>
            <a:lvl3pPr marL="648000" indent="-324000"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2"/>
                </a:solidFill>
              </a:defRPr>
            </a:lvl3pPr>
            <a:lvl4pPr marL="972000" indent="-324000">
              <a:buSzPct val="100000"/>
              <a:buFont typeface="Arial" charset="0"/>
              <a:buChar char="•"/>
              <a:tabLst/>
              <a:defRPr>
                <a:solidFill>
                  <a:schemeClr val="tx2"/>
                </a:solidFill>
              </a:defRPr>
            </a:lvl4pPr>
            <a:lvl5pPr marL="2057400" indent="-228600">
              <a:buSzPct val="100000"/>
              <a:buFont typeface="Arial" charset="0"/>
              <a:buChar char="•"/>
              <a:defRPr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="" xmlns:a16="http://schemas.microsoft.com/office/drawing/2014/main" id="{2ED6D585-D452-F44C-919B-4BD50B663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="" xmlns:a16="http://schemas.microsoft.com/office/drawing/2014/main" id="{1B478EFE-6141-4244-92ED-79EEE9222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93A62-AA7E-5A4D-A43E-DF1B3593C4E5}" type="datetime1">
              <a:rPr lang="en-US" smtClean="0"/>
              <a:t>2/9/22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="" xmlns:a16="http://schemas.microsoft.com/office/drawing/2014/main" id="{8FF044A7-6055-B744-AD25-E9D675BBE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M. Vretenar | NIMMS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="" xmlns:a16="http://schemas.microsoft.com/office/drawing/2014/main" id="{372E3875-F7E3-A247-8E75-A4EC4E794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024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641" y="273629"/>
            <a:ext cx="10968960" cy="114348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608641" y="6247376"/>
            <a:ext cx="2837760" cy="470930"/>
          </a:xfrm>
        </p:spPr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>
          <a:xfrm>
            <a:off x="4170240" y="6247376"/>
            <a:ext cx="3863040" cy="470930"/>
          </a:xfrm>
        </p:spPr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8741761" y="6247376"/>
            <a:ext cx="2837760" cy="470930"/>
          </a:xfrm>
        </p:spPr>
        <p:txBody>
          <a:bodyPr/>
          <a:lstStyle>
            <a:lvl1pPr>
              <a:defRPr/>
            </a:lvl1pPr>
          </a:lstStyle>
          <a:p>
            <a:fld id="{C8640BA9-2C41-FA4F-BEFB-280E36AA144B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58913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7"/>
          <p:cNvSpPr txBox="1">
            <a:spLocks noGrp="1"/>
          </p:cNvSpPr>
          <p:nvPr>
            <p:ph type="title"/>
          </p:nvPr>
        </p:nvSpPr>
        <p:spPr>
          <a:xfrm>
            <a:off x="415600" y="390467"/>
            <a:ext cx="11360800" cy="10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7"/>
          <p:cNvSpPr txBox="1">
            <a:spLocks noGrp="1"/>
          </p:cNvSpPr>
          <p:nvPr>
            <p:ph type="body" idx="1"/>
          </p:nvPr>
        </p:nvSpPr>
        <p:spPr>
          <a:xfrm>
            <a:off x="415600" y="1638233"/>
            <a:ext cx="11360800" cy="44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" name="Google Shape;17;p2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fld id="{00000000-1234-1234-1234-12341234123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416413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9"/>
          <p:cNvSpPr/>
          <p:nvPr/>
        </p:nvSpPr>
        <p:spPr>
          <a:xfrm>
            <a:off x="6096000" y="-33"/>
            <a:ext cx="6096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3" name="Google Shape;23;p29"/>
          <p:cNvCxnSpPr/>
          <p:nvPr/>
        </p:nvCxnSpPr>
        <p:spPr>
          <a:xfrm>
            <a:off x="6706233" y="5994000"/>
            <a:ext cx="6244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4" name="Google Shape;24;p29"/>
          <p:cNvSpPr txBox="1">
            <a:spLocks noGrp="1"/>
          </p:cNvSpPr>
          <p:nvPr>
            <p:ph type="title"/>
          </p:nvPr>
        </p:nvSpPr>
        <p:spPr>
          <a:xfrm>
            <a:off x="354000" y="1441867"/>
            <a:ext cx="5393600" cy="22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9pPr>
          </a:lstStyle>
          <a:p>
            <a:endParaRPr/>
          </a:p>
        </p:txBody>
      </p:sp>
      <p:sp>
        <p:nvSpPr>
          <p:cNvPr id="25" name="Google Shape;25;p29"/>
          <p:cNvSpPr txBox="1">
            <a:spLocks noGrp="1"/>
          </p:cNvSpPr>
          <p:nvPr>
            <p:ph type="subTitle" idx="1"/>
          </p:nvPr>
        </p:nvSpPr>
        <p:spPr>
          <a:xfrm>
            <a:off x="354000" y="3793631"/>
            <a:ext cx="5393600" cy="17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6" name="Google Shape;26;p29"/>
          <p:cNvSpPr txBox="1">
            <a:spLocks noGrp="1"/>
          </p:cNvSpPr>
          <p:nvPr>
            <p:ph type="body" idx="2"/>
          </p:nvPr>
        </p:nvSpPr>
        <p:spPr>
          <a:xfrm>
            <a:off x="6586000" y="965600"/>
            <a:ext cx="5116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marL="1219170" lvl="1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marL="1828754" lvl="2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marL="2438339" lvl="3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marL="3047924" lvl="4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marL="3657509" lvl="5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marL="4267093" lvl="6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marL="4876678" lvl="7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marL="5486263" lvl="8" indent="-423323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>
            <a:endParaRPr/>
          </a:p>
        </p:txBody>
      </p:sp>
      <p:sp>
        <p:nvSpPr>
          <p:cNvPr id="27" name="Google Shape;27;p2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fld id="{00000000-1234-1234-1234-12341234123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9268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5FEAD-3B1A-8A45-B2E6-4BBC8AF76175}" type="datetimeFigureOut">
              <a:rPr lang="en-US" smtClean="0"/>
              <a:t>2/9/22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CFEBF-496D-1D49-9C03-DD42232640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339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5FEAD-3B1A-8A45-B2E6-4BBC8AF76175}" type="datetimeFigureOut">
              <a:rPr lang="en-US" smtClean="0"/>
              <a:t>2/9/22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CFEBF-496D-1D49-9C03-DD42232640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767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5FEAD-3B1A-8A45-B2E6-4BBC8AF76175}" type="datetimeFigureOut">
              <a:rPr lang="en-US" smtClean="0"/>
              <a:t>2/9/22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CFEBF-496D-1D49-9C03-DD42232640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65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5FEAD-3B1A-8A45-B2E6-4BBC8AF76175}" type="datetimeFigureOut">
              <a:rPr lang="en-US" smtClean="0"/>
              <a:t>2/9/22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CFEBF-496D-1D49-9C03-DD42232640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396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5FEAD-3B1A-8A45-B2E6-4BBC8AF76175}" type="datetimeFigureOut">
              <a:rPr lang="en-US" smtClean="0"/>
              <a:t>2/9/22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CFEBF-496D-1D49-9C03-DD42232640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28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5FEAD-3B1A-8A45-B2E6-4BBC8AF76175}" type="datetimeFigureOut">
              <a:rPr lang="en-US" smtClean="0"/>
              <a:t>2/9/22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CFEBF-496D-1D49-9C03-DD42232640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85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5FEAD-3B1A-8A45-B2E6-4BBC8AF76175}" type="datetimeFigureOut">
              <a:rPr lang="en-US" smtClean="0"/>
              <a:t>2/9/22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CFEBF-496D-1D49-9C03-DD42232640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13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5FEAD-3B1A-8A45-B2E6-4BBC8AF76175}" type="datetimeFigureOut">
              <a:rPr lang="en-US" smtClean="0"/>
              <a:t>2/9/22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CFEBF-496D-1D49-9C03-DD42232640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649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55FEAD-3B1A-8A45-B2E6-4BBC8AF76175}" type="datetimeFigureOut">
              <a:rPr lang="en-US" smtClean="0"/>
              <a:t>2/9/22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DCFEBF-496D-1D49-9C03-DD42232640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547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4" r:id="rId13"/>
    <p:sldLayoutId id="2147483665" r:id="rId14"/>
    <p:sldLayoutId id="2147483666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jpeg"/><Relationship Id="rId5" Type="http://schemas.openxmlformats.org/officeDocument/2006/relationships/image" Target="../media/image3.jpeg"/><Relationship Id="rId6" Type="http://schemas.openxmlformats.org/officeDocument/2006/relationships/image" Target="../media/image4.png"/><Relationship Id="rId7" Type="http://schemas.openxmlformats.org/officeDocument/2006/relationships/hyperlink" Target="https://indico.cern.ch/event/840212/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4" Type="http://schemas.openxmlformats.org/officeDocument/2006/relationships/image" Target="../media/image26.jpeg"/><Relationship Id="rId5" Type="http://schemas.openxmlformats.org/officeDocument/2006/relationships/image" Target="../media/image2.jpeg"/><Relationship Id="rId6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28.png"/><Relationship Id="rId6" Type="http://schemas.openxmlformats.org/officeDocument/2006/relationships/image" Target="../media/image29.jpeg"/><Relationship Id="rId7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4" Type="http://schemas.openxmlformats.org/officeDocument/2006/relationships/image" Target="../media/image32.png"/><Relationship Id="rId5" Type="http://schemas.openxmlformats.org/officeDocument/2006/relationships/image" Target="../media/image22.jpeg"/><Relationship Id="rId6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matrad.org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18.jpeg"/><Relationship Id="rId5" Type="http://schemas.openxmlformats.org/officeDocument/2006/relationships/image" Target="../media/image38.png"/><Relationship Id="rId6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4" Type="http://schemas.openxmlformats.org/officeDocument/2006/relationships/image" Target="../media/image22.jpeg"/><Relationship Id="rId5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4" Type="http://schemas.openxmlformats.org/officeDocument/2006/relationships/image" Target="../media/image22.jpeg"/><Relationship Id="rId5" Type="http://schemas.openxmlformats.org/officeDocument/2006/relationships/image" Target="../media/image2.jpeg"/><Relationship Id="rId6" Type="http://schemas.openxmlformats.org/officeDocument/2006/relationships/image" Target="../media/image43.png"/><Relationship Id="rId7" Type="http://schemas.openxmlformats.org/officeDocument/2006/relationships/image" Target="../media/image44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hyperlink" Target="http://epistemia.nucleares.unam.mx/web?name=fisica_y_sociedad_2020" TargetMode="External"/><Relationship Id="rId5" Type="http://schemas.openxmlformats.org/officeDocument/2006/relationships/hyperlink" Target="https://www.fcfm.buap.mx/ParticulasElementales/seminarios/PT/index.html" TargetMode="External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4" Type="http://schemas.openxmlformats.org/officeDocument/2006/relationships/image" Target="../media/image47.png"/><Relationship Id="rId5" Type="http://schemas.openxmlformats.org/officeDocument/2006/relationships/image" Target="../media/image48.png"/><Relationship Id="rId6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4" Type="http://schemas.openxmlformats.org/officeDocument/2006/relationships/image" Target="../media/image54.png"/><Relationship Id="rId5" Type="http://schemas.openxmlformats.org/officeDocument/2006/relationships/image" Target="../media/image18.jpeg"/><Relationship Id="rId6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4" Type="http://schemas.openxmlformats.org/officeDocument/2006/relationships/image" Target="../media/image2.jpeg"/><Relationship Id="rId5" Type="http://schemas.openxmlformats.org/officeDocument/2006/relationships/image" Target="../media/image56.png"/><Relationship Id="rId6" Type="http://schemas.openxmlformats.org/officeDocument/2006/relationships/image" Target="../media/image22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4" Type="http://schemas.openxmlformats.org/officeDocument/2006/relationships/image" Target="../media/image58.png"/><Relationship Id="rId5" Type="http://schemas.openxmlformats.org/officeDocument/2006/relationships/hyperlink" Target="https://indico.cern.ch/event/840212/" TargetMode="External"/><Relationship Id="rId6" Type="http://schemas.openxmlformats.org/officeDocument/2006/relationships/hyperlink" Target="https://drive.google.com/drive/folders/" TargetMode="External"/><Relationship Id="rId7" Type="http://schemas.openxmlformats.org/officeDocument/2006/relationships/image" Target="../media/image22.jpeg"/><Relationship Id="rId8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9.png"/><Relationship Id="rId3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indico.cern.ch/event/840212/" TargetMode="External"/><Relationship Id="rId4" Type="http://schemas.openxmlformats.org/officeDocument/2006/relationships/image" Target="../media/image60.png"/><Relationship Id="rId5" Type="http://schemas.openxmlformats.org/officeDocument/2006/relationships/image" Target="../media/image18.jpeg"/><Relationship Id="rId6" Type="http://schemas.openxmlformats.org/officeDocument/2006/relationships/image" Target="../media/image61.png"/><Relationship Id="rId7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4" Type="http://schemas.openxmlformats.org/officeDocument/2006/relationships/image" Target="../media/image63.png"/><Relationship Id="rId5" Type="http://schemas.openxmlformats.org/officeDocument/2006/relationships/image" Target="../media/image22.jpeg"/><Relationship Id="rId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4" Type="http://schemas.openxmlformats.org/officeDocument/2006/relationships/image" Target="../media/image65.png"/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51.png"/><Relationship Id="rId5" Type="http://schemas.openxmlformats.org/officeDocument/2006/relationships/image" Target="../media/image22.jpeg"/><Relationship Id="rId6" Type="http://schemas.openxmlformats.org/officeDocument/2006/relationships/hyperlink" Target="https://indico.cern.ch/event/840212/" TargetMode="External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8" Type="http://schemas.openxmlformats.org/officeDocument/2006/relationships/image" Target="../media/image11.png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2.jpeg"/><Relationship Id="rId5" Type="http://schemas.openxmlformats.org/officeDocument/2006/relationships/image" Target="../media/image13.jpeg"/><Relationship Id="rId6" Type="http://schemas.openxmlformats.org/officeDocument/2006/relationships/image" Target="../media/image14.JPG"/><Relationship Id="rId7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2.jpeg"/><Relationship Id="rId5" Type="http://schemas.openxmlformats.org/officeDocument/2006/relationships/image" Target="../media/image17.png"/><Relationship Id="rId6" Type="http://schemas.openxmlformats.org/officeDocument/2006/relationships/image" Target="../media/image18.jpe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4" Type="http://schemas.openxmlformats.org/officeDocument/2006/relationships/image" Target="../media/image17.png"/><Relationship Id="rId5" Type="http://schemas.openxmlformats.org/officeDocument/2006/relationships/image" Target="../media/image2.jpeg"/><Relationship Id="rId6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22.jpeg"/><Relationship Id="rId5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2" Type="http://schemas.openxmlformats.org/officeDocument/2006/relationships/hyperlink" Target="https://physicsmasterclasses.org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4" Type="http://schemas.openxmlformats.org/officeDocument/2006/relationships/image" Target="../media/image2.jpeg"/><Relationship Id="rId5" Type="http://schemas.openxmlformats.org/officeDocument/2006/relationships/hyperlink" Target="https://indico.cern.ch/event/840212/" TargetMode="Externa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="" xmlns:a16="http://schemas.microsoft.com/office/drawing/2014/main" id="{DD1468FA-B05F-8C4D-A711-FF3A9159011D}"/>
              </a:ext>
            </a:extLst>
          </p:cNvPr>
          <p:cNvSpPr txBox="1">
            <a:spLocks/>
          </p:cNvSpPr>
          <p:nvPr/>
        </p:nvSpPr>
        <p:spPr bwMode="auto">
          <a:xfrm>
            <a:off x="1784699" y="114445"/>
            <a:ext cx="8622601" cy="695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en-US" sz="3600" b="1" dirty="0">
                <a:solidFill>
                  <a:srgbClr val="0000FF"/>
                </a:solidFill>
              </a:rPr>
              <a:t>MasterClass de Terapia de Partículas</a:t>
            </a:r>
          </a:p>
        </p:txBody>
      </p:sp>
      <p:pic>
        <p:nvPicPr>
          <p:cNvPr id="9" name="Picture 8" descr="A person standing in front of a computer&#10;&#10;Description automatically generated">
            <a:extLst>
              <a:ext uri="{FF2B5EF4-FFF2-40B4-BE49-F238E27FC236}">
                <a16:creationId xmlns="" xmlns:a16="http://schemas.microsoft.com/office/drawing/2014/main" id="{CCCE61DC-AEE3-C74B-8917-69D2A5E52C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5947" y="844653"/>
            <a:ext cx="9367416" cy="3104629"/>
          </a:xfrm>
          <a:prstGeom prst="rect">
            <a:avLst/>
          </a:prstGeom>
        </p:spPr>
      </p:pic>
      <p:sp>
        <p:nvSpPr>
          <p:cNvPr id="12" name="Rectangle 13">
            <a:extLst>
              <a:ext uri="{FF2B5EF4-FFF2-40B4-BE49-F238E27FC236}">
                <a16:creationId xmlns="" xmlns:a16="http://schemas.microsoft.com/office/drawing/2014/main" id="{78102989-62B2-8C4D-B9FA-41C310F31ACC}"/>
              </a:ext>
            </a:extLst>
          </p:cNvPr>
          <p:cNvSpPr txBox="1">
            <a:spLocks noChangeArrowheads="1"/>
          </p:cNvSpPr>
          <p:nvPr/>
        </p:nvSpPr>
        <p:spPr>
          <a:xfrm>
            <a:off x="4199296" y="5542797"/>
            <a:ext cx="3922167" cy="40322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9pPr>
          </a:lstStyle>
          <a:p>
            <a:pPr marL="0" indent="0" defTabSz="457189" eaLnBrk="1" hangingPunct="1">
              <a:lnSpc>
                <a:spcPct val="110000"/>
              </a:lnSpc>
              <a:buNone/>
              <a:defRPr/>
            </a:pPr>
            <a:r>
              <a:rPr lang="en-US" altLang="en-US" sz="2800" b="1" dirty="0" err="1">
                <a:solidFill>
                  <a:srgbClr val="0000FF"/>
                </a:solidFill>
              </a:rPr>
              <a:t>Yiota</a:t>
            </a:r>
            <a:r>
              <a:rPr lang="en-US" altLang="en-US" sz="2800" b="1" dirty="0">
                <a:solidFill>
                  <a:srgbClr val="0000FF"/>
                </a:solidFill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</a:rPr>
              <a:t>Foka</a:t>
            </a:r>
            <a:r>
              <a:rPr lang="el-GR" altLang="en-US" sz="2800" b="1" dirty="0">
                <a:solidFill>
                  <a:srgbClr val="0000FF"/>
                </a:solidFill>
              </a:rPr>
              <a:t> </a:t>
            </a:r>
            <a:r>
              <a:rPr lang="en-US" altLang="en-US" sz="2800" b="1" dirty="0">
                <a:solidFill>
                  <a:srgbClr val="0000FF"/>
                </a:solidFill>
              </a:rPr>
              <a:t>(GSI/CERN)</a:t>
            </a:r>
            <a:endParaRPr lang="de-DE" altLang="de-DE" sz="2800" b="1" dirty="0"/>
          </a:p>
        </p:txBody>
      </p:sp>
      <p:pic>
        <p:nvPicPr>
          <p:cNvPr id="13" name="Picture 8" descr="IPPOG_Logo_coloured">
            <a:extLst>
              <a:ext uri="{FF2B5EF4-FFF2-40B4-BE49-F238E27FC236}">
                <a16:creationId xmlns="" xmlns:a16="http://schemas.microsoft.com/office/drawing/2014/main" id="{55C59A2B-03D3-1148-98FD-5980E82CCF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9270" y="5546604"/>
            <a:ext cx="1285460" cy="1234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0" descr="MC-Logo-RGB">
            <a:extLst>
              <a:ext uri="{FF2B5EF4-FFF2-40B4-BE49-F238E27FC236}">
                <a16:creationId xmlns="" xmlns:a16="http://schemas.microsoft.com/office/drawing/2014/main" id="{25F1ACF8-5079-1E40-BDB0-65F1B131DD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80136" y="5597822"/>
            <a:ext cx="3134184" cy="1251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384" y="4073956"/>
            <a:ext cx="9326980" cy="139919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841655" y="6033276"/>
            <a:ext cx="6096000" cy="7848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altLang="en-US" b="1" dirty="0">
                <a:solidFill>
                  <a:srgbClr val="0000FF"/>
                </a:solidFill>
              </a:rPr>
              <a:t>e</a:t>
            </a:r>
            <a:r>
              <a:rPr lang="es-ES" altLang="en-US" b="1" dirty="0" smtClean="0">
                <a:solidFill>
                  <a:srgbClr val="0000FF"/>
                </a:solidFill>
              </a:rPr>
              <a:t>n </a:t>
            </a:r>
            <a:r>
              <a:rPr lang="es-ES" altLang="en-US" b="1" dirty="0">
                <a:solidFill>
                  <a:srgbClr val="0000FF"/>
                </a:solidFill>
              </a:rPr>
              <a:t>nombre de </a:t>
            </a:r>
            <a:endParaRPr lang="de-DE" altLang="en-US" b="1" dirty="0">
              <a:solidFill>
                <a:srgbClr val="0000FF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de-DE" altLang="en-US" b="1" dirty="0">
                <a:solidFill>
                  <a:srgbClr val="0000FF"/>
                </a:solidFill>
              </a:rPr>
              <a:t>IPPOG </a:t>
            </a:r>
            <a:r>
              <a:rPr lang="en-US" altLang="en-US" b="1" dirty="0" smtClean="0">
                <a:solidFill>
                  <a:srgbClr val="0000FF"/>
                </a:solidFill>
              </a:rPr>
              <a:t>y</a:t>
            </a:r>
            <a:r>
              <a:rPr lang="el-GR" altLang="en-US" b="1" dirty="0" smtClean="0">
                <a:solidFill>
                  <a:srgbClr val="0000FF"/>
                </a:solidFill>
              </a:rPr>
              <a:t> </a:t>
            </a:r>
            <a:r>
              <a:rPr lang="de-DE" altLang="en-US" b="1" dirty="0">
                <a:solidFill>
                  <a:srgbClr val="0000FF"/>
                </a:solidFill>
              </a:rPr>
              <a:t>IMC </a:t>
            </a:r>
            <a:r>
              <a:rPr lang="de-DE" altLang="en-US" b="1" dirty="0" err="1">
                <a:solidFill>
                  <a:srgbClr val="0000FF"/>
                </a:solidFill>
              </a:rPr>
              <a:t>Steering</a:t>
            </a:r>
            <a:r>
              <a:rPr lang="de-DE" altLang="en-US" b="1" dirty="0">
                <a:solidFill>
                  <a:srgbClr val="0000FF"/>
                </a:solidFill>
              </a:rPr>
              <a:t> Group </a:t>
            </a: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2711658" y="3312880"/>
            <a:ext cx="664470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bg1"/>
                </a:solidFill>
                <a:latin typeface="Calibri" charset="0"/>
                <a:hlinkClick r:id="rId7"/>
              </a:rPr>
              <a:t>https://indico.cern.ch/event/840212/</a:t>
            </a:r>
            <a:endParaRPr lang="en-US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315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3107608" y="3899406"/>
            <a:ext cx="4392612" cy="341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0975" indent="-18097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28650" indent="-18097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buNone/>
            </a:pPr>
            <a:r>
              <a:rPr lang="de-DE" altLang="de-DE" sz="1800" dirty="0">
                <a:solidFill>
                  <a:srgbClr val="003478"/>
                </a:solidFill>
              </a:rPr>
              <a:t>QuarkNet Coordinación / TU Dresden </a:t>
            </a:r>
          </a:p>
        </p:txBody>
      </p:sp>
      <p:sp>
        <p:nvSpPr>
          <p:cNvPr id="28676" name="Text Box 6"/>
          <p:cNvSpPr txBox="1">
            <a:spLocks noChangeArrowheads="1"/>
          </p:cNvSpPr>
          <p:nvPr/>
        </p:nvSpPr>
        <p:spPr bwMode="auto">
          <a:xfrm>
            <a:off x="2279650" y="4294971"/>
            <a:ext cx="3572759" cy="2000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80975" indent="-18097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28650" indent="-1714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377">
              <a:spcBef>
                <a:spcPct val="0"/>
              </a:spcBef>
            </a:pPr>
            <a:r>
              <a:rPr lang="de-DE" altLang="de-DE" sz="1800" dirty="0">
                <a:solidFill>
                  <a:srgbClr val="003478"/>
                </a:solidFill>
              </a:rPr>
              <a:t>51 Institutos (48)</a:t>
            </a:r>
          </a:p>
          <a:p>
            <a:pPr defTabSz="914377">
              <a:spcBef>
                <a:spcPct val="0"/>
              </a:spcBef>
            </a:pPr>
            <a:r>
              <a:rPr lang="de-DE" altLang="de-DE" sz="1800" dirty="0">
                <a:solidFill>
                  <a:srgbClr val="003478"/>
                </a:solidFill>
              </a:rPr>
              <a:t>54 Masterclasses de LHC (50)</a:t>
            </a:r>
          </a:p>
          <a:p>
            <a:pPr lvl="1" defTabSz="914377">
              <a:spcBef>
                <a:spcPct val="0"/>
              </a:spcBef>
              <a:buFontTx/>
              <a:buChar char="•"/>
            </a:pPr>
            <a:r>
              <a:rPr lang="de-DE" altLang="de-DE" sz="1600" dirty="0">
                <a:solidFill>
                  <a:srgbClr val="003478"/>
                </a:solidFill>
              </a:rPr>
              <a:t>22 ATLAS (19)</a:t>
            </a:r>
          </a:p>
          <a:p>
            <a:pPr lvl="1" defTabSz="914377">
              <a:spcBef>
                <a:spcPct val="0"/>
              </a:spcBef>
              <a:buFontTx/>
              <a:buChar char="•"/>
            </a:pPr>
            <a:r>
              <a:rPr lang="de-DE" altLang="de-DE" sz="1600" dirty="0">
                <a:solidFill>
                  <a:srgbClr val="003478"/>
                </a:solidFill>
              </a:rPr>
              <a:t>32 CMS</a:t>
            </a:r>
            <a:r>
              <a:rPr lang="de-DE" altLang="de-DE" sz="1800" dirty="0">
                <a:solidFill>
                  <a:srgbClr val="003478"/>
                </a:solidFill>
              </a:rPr>
              <a:t> </a:t>
            </a:r>
            <a:r>
              <a:rPr lang="de-DE" altLang="de-DE" sz="1600" dirty="0">
                <a:solidFill>
                  <a:srgbClr val="003478"/>
                </a:solidFill>
              </a:rPr>
              <a:t>(31)</a:t>
            </a:r>
          </a:p>
          <a:p>
            <a:pPr marL="9525" indent="0" defTabSz="444489">
              <a:spcBef>
                <a:spcPct val="0"/>
              </a:spcBef>
              <a:buNone/>
            </a:pPr>
            <a:r>
              <a:rPr lang="de-DE" altLang="de-DE" sz="1800" dirty="0">
                <a:solidFill>
                  <a:srgbClr val="003478"/>
                </a:solidFill>
              </a:rPr>
              <a:t>	(</a:t>
            </a:r>
            <a:r>
              <a:rPr lang="de-DE" altLang="de-DE" sz="1600" dirty="0">
                <a:solidFill>
                  <a:srgbClr val="003478"/>
                </a:solidFill>
              </a:rPr>
              <a:t>Programa</a:t>
            </a:r>
            <a:r>
              <a:rPr lang="de-DE" altLang="de-DE" sz="1800" dirty="0">
                <a:solidFill>
                  <a:srgbClr val="003478"/>
                </a:solidFill>
              </a:rPr>
              <a:t> </a:t>
            </a:r>
            <a:r>
              <a:rPr lang="de-DE" altLang="de-DE" sz="1600" dirty="0">
                <a:solidFill>
                  <a:srgbClr val="003478"/>
                </a:solidFill>
              </a:rPr>
              <a:t>Incl. TRIUMF)</a:t>
            </a:r>
          </a:p>
          <a:p>
            <a:pPr marL="176209" indent="-166684" defTabSz="914377">
              <a:spcBef>
                <a:spcPct val="0"/>
              </a:spcBef>
            </a:pPr>
            <a:r>
              <a:rPr lang="de-DE" altLang="de-DE" sz="1800" dirty="0">
                <a:solidFill>
                  <a:srgbClr val="003478"/>
                </a:solidFill>
              </a:rPr>
              <a:t>12 Masterclasses de MINERvA </a:t>
            </a:r>
          </a:p>
          <a:p>
            <a:pPr marL="295267" indent="-285744" defTabSz="914377">
              <a:spcBef>
                <a:spcPct val="0"/>
              </a:spcBef>
            </a:pPr>
            <a:endParaRPr lang="de-DE" altLang="de-DE" sz="1800" dirty="0">
              <a:solidFill>
                <a:srgbClr val="003478"/>
              </a:solidFill>
            </a:endParaRPr>
          </a:p>
        </p:txBody>
      </p:sp>
      <p:sp>
        <p:nvSpPr>
          <p:cNvPr id="28677" name="Rectangle 7"/>
          <p:cNvSpPr>
            <a:spLocks noChangeArrowheads="1"/>
          </p:cNvSpPr>
          <p:nvPr/>
        </p:nvSpPr>
        <p:spPr bwMode="auto">
          <a:xfrm>
            <a:off x="7149482" y="3886895"/>
            <a:ext cx="3803934" cy="2123656"/>
          </a:xfrm>
          <a:prstGeom prst="rect">
            <a:avLst/>
          </a:prstGeom>
          <a:noFill/>
          <a:ln w="12700">
            <a:solidFill>
              <a:srgbClr val="0CC6DE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1800"/>
          </a:p>
        </p:txBody>
      </p:sp>
      <p:sp>
        <p:nvSpPr>
          <p:cNvPr id="28678" name="Rectangle 8"/>
          <p:cNvSpPr>
            <a:spLocks noChangeArrowheads="1"/>
          </p:cNvSpPr>
          <p:nvPr/>
        </p:nvSpPr>
        <p:spPr bwMode="auto">
          <a:xfrm>
            <a:off x="2279650" y="4272782"/>
            <a:ext cx="3572759" cy="1737772"/>
          </a:xfrm>
          <a:prstGeom prst="rect">
            <a:avLst/>
          </a:prstGeom>
          <a:noFill/>
          <a:ln w="12700">
            <a:solidFill>
              <a:srgbClr val="0CC6DE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1800"/>
          </a:p>
        </p:txBody>
      </p:sp>
      <p:sp>
        <p:nvSpPr>
          <p:cNvPr id="28679" name="Text Box 9"/>
          <p:cNvSpPr txBox="1">
            <a:spLocks noChangeArrowheads="1"/>
          </p:cNvSpPr>
          <p:nvPr/>
        </p:nvSpPr>
        <p:spPr bwMode="auto">
          <a:xfrm>
            <a:off x="7149482" y="3910172"/>
            <a:ext cx="3816269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80975" indent="-18097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28650" indent="-1714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de-DE" altLang="de-DE" sz="1800" dirty="0">
                <a:solidFill>
                  <a:srgbClr val="003478"/>
                </a:solidFill>
              </a:rPr>
              <a:t>188 Institutos</a:t>
            </a:r>
            <a:r>
              <a:rPr lang="en-US" altLang="de-DE" sz="1800" dirty="0">
                <a:solidFill>
                  <a:srgbClr val="003478"/>
                </a:solidFill>
              </a:rPr>
              <a:t> (177)</a:t>
            </a:r>
          </a:p>
          <a:p>
            <a:pPr>
              <a:spcBef>
                <a:spcPct val="0"/>
              </a:spcBef>
            </a:pPr>
            <a:r>
              <a:rPr lang="de-DE" altLang="de-DE" sz="1800" dirty="0">
                <a:solidFill>
                  <a:srgbClr val="003478"/>
                </a:solidFill>
              </a:rPr>
              <a:t>266 Masterclasses de LHC (257)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de-DE" altLang="de-DE" sz="1600" dirty="0">
                <a:solidFill>
                  <a:srgbClr val="003478"/>
                </a:solidFill>
              </a:rPr>
              <a:t>30 ATLAS W (35)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de-DE" altLang="de-DE" sz="1600" dirty="0">
                <a:solidFill>
                  <a:srgbClr val="003478"/>
                </a:solidFill>
              </a:rPr>
              <a:t>101 ATLAS Z (104)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de-DE" altLang="de-DE" sz="1600" dirty="0">
                <a:solidFill>
                  <a:srgbClr val="003478"/>
                </a:solidFill>
              </a:rPr>
              <a:t>64 CMS (58)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de-DE" altLang="de-DE" sz="1600" dirty="0">
                <a:solidFill>
                  <a:srgbClr val="003478"/>
                </a:solidFill>
              </a:rPr>
              <a:t>41 LHCb (39)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de-DE" altLang="de-DE" sz="1600" dirty="0">
                <a:solidFill>
                  <a:srgbClr val="003478"/>
                </a:solidFill>
              </a:rPr>
              <a:t>27 ALICE SP (18)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de-DE" altLang="de-DE" sz="1600" dirty="0">
                <a:solidFill>
                  <a:srgbClr val="003478"/>
                </a:solidFill>
              </a:rPr>
              <a:t>  3 ALICE R_AA (3)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4294967295"/>
          </p:nvPr>
        </p:nvSpPr>
        <p:spPr bwMode="auto">
          <a:xfrm>
            <a:off x="609600" y="8326967"/>
            <a:ext cx="2844800" cy="635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67" kern="1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609585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2pPr>
            <a:lvl3pPr marL="121917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828754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4pPr>
            <a:lvl5pPr marL="2438339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294967295"/>
          </p:nvPr>
        </p:nvSpPr>
        <p:spPr bwMode="auto">
          <a:xfrm>
            <a:off x="4165600" y="8326967"/>
            <a:ext cx="3860800" cy="635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1867" kern="1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609585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2pPr>
            <a:lvl3pPr marL="121917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828754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4pPr>
            <a:lvl5pPr marL="2438339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endParaRPr lang="de-DE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5600" y="862320"/>
            <a:ext cx="2376885" cy="2971107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532"/>
          <a:stretch/>
        </p:blipFill>
        <p:spPr>
          <a:xfrm>
            <a:off x="1919537" y="1175362"/>
            <a:ext cx="3391068" cy="2238548"/>
          </a:xfrm>
          <a:prstGeom prst="rect">
            <a:avLst/>
          </a:prstGeom>
        </p:spPr>
      </p:pic>
      <p:pic>
        <p:nvPicPr>
          <p:cNvPr id="15" name="Picture 8" descr="IPPOG_Logo_coloured">
            <a:extLst>
              <a:ext uri="{FF2B5EF4-FFF2-40B4-BE49-F238E27FC236}">
                <a16:creationId xmlns="" xmlns:a16="http://schemas.microsoft.com/office/drawing/2014/main" id="{3E21BEDF-12D2-6A48-A8FB-CA3380D10E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490" y="12303"/>
            <a:ext cx="79692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0" descr="MC-Logo-RGB">
            <a:extLst>
              <a:ext uri="{FF2B5EF4-FFF2-40B4-BE49-F238E27FC236}">
                <a16:creationId xmlns="" xmlns:a16="http://schemas.microsoft.com/office/drawing/2014/main" id="{9D8BCBCF-9073-D84D-8927-5B66C2F02F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82543" y="6061791"/>
            <a:ext cx="1871663" cy="74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el 1">
            <a:extLst>
              <a:ext uri="{FF2B5EF4-FFF2-40B4-BE49-F238E27FC236}">
                <a16:creationId xmlns="" xmlns:a16="http://schemas.microsoft.com/office/drawing/2014/main" id="{CB72B6E3-56FE-CC4C-A88F-2572ED7FAB32}"/>
              </a:ext>
            </a:extLst>
          </p:cNvPr>
          <p:cNvSpPr txBox="1">
            <a:spLocks/>
          </p:cNvSpPr>
          <p:nvPr/>
        </p:nvSpPr>
        <p:spPr>
          <a:xfrm>
            <a:off x="3320144" y="61914"/>
            <a:ext cx="6731771" cy="6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r>
              <a:rPr lang="de-DE" altLang="en-US" sz="3600" dirty="0" err="1" smtClean="0">
                <a:solidFill>
                  <a:srgbClr val="0000FF"/>
                </a:solidFill>
                <a:latin typeface="Arial" charset="0"/>
                <a:ea typeface="Arial" charset="0"/>
                <a:cs typeface="Arial" charset="0"/>
              </a:rPr>
              <a:t>Estadísticas</a:t>
            </a:r>
            <a:r>
              <a:rPr lang="de-DE" altLang="en-US" sz="3600" dirty="0" smtClean="0">
                <a:solidFill>
                  <a:srgbClr val="0000FF"/>
                </a:solidFill>
                <a:latin typeface="Arial" charset="0"/>
                <a:ea typeface="Arial" charset="0"/>
                <a:cs typeface="Arial" charset="0"/>
              </a:rPr>
              <a:t> de las </a:t>
            </a:r>
            <a:r>
              <a:rPr lang="de-DE" altLang="en-US" sz="3600" dirty="0">
                <a:solidFill>
                  <a:srgbClr val="0000FF"/>
                </a:solidFill>
                <a:latin typeface="Arial" charset="0"/>
                <a:ea typeface="Arial" charset="0"/>
                <a:cs typeface="Arial" charset="0"/>
              </a:rPr>
              <a:t>IMC 2019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47C18970-352F-4B49-94C6-02295DBC1B6B}"/>
              </a:ext>
            </a:extLst>
          </p:cNvPr>
          <p:cNvSpPr/>
          <p:nvPr/>
        </p:nvSpPr>
        <p:spPr>
          <a:xfrm>
            <a:off x="248863" y="723479"/>
            <a:ext cx="5810373" cy="478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189">
              <a:lnSpc>
                <a:spcPct val="110000"/>
              </a:lnSpc>
            </a:pPr>
            <a:r>
              <a:rPr lang="en-US" altLang="en-US" sz="2400" b="1" dirty="0">
                <a:solidFill>
                  <a:srgbClr val="0000FF"/>
                </a:solidFill>
              </a:rPr>
              <a:t>Motivar a la nueva generación de científicos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5E989B79-DAEC-CA47-97EF-96BD0F0003E3}"/>
              </a:ext>
            </a:extLst>
          </p:cNvPr>
          <p:cNvSpPr/>
          <p:nvPr/>
        </p:nvSpPr>
        <p:spPr>
          <a:xfrm>
            <a:off x="217229" y="6160227"/>
            <a:ext cx="111450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b="1" dirty="0">
                <a:solidFill>
                  <a:srgbClr val="0000FF"/>
                </a:solidFill>
              </a:rPr>
              <a:t>P</a:t>
            </a:r>
            <a:r>
              <a:rPr lang="en-US" altLang="en-US" sz="2400" b="1" dirty="0" smtClean="0">
                <a:solidFill>
                  <a:srgbClr val="0000FF"/>
                </a:solidFill>
              </a:rPr>
              <a:t>royecto “insignia” de IPPOG</a:t>
            </a:r>
            <a:r>
              <a:rPr lang="en-US" altLang="en-US" sz="2400" b="1" dirty="0">
                <a:solidFill>
                  <a:srgbClr val="0000FF"/>
                </a:solidFill>
              </a:rPr>
              <a:t>:</a:t>
            </a:r>
            <a:r>
              <a:rPr lang="en-US" altLang="en-US" sz="2400" b="1" dirty="0" smtClean="0">
                <a:solidFill>
                  <a:srgbClr val="0000FF"/>
                </a:solidFill>
              </a:rPr>
              <a:t> International </a:t>
            </a:r>
            <a:r>
              <a:rPr lang="en-US" altLang="en-US" sz="2400" b="1" dirty="0">
                <a:solidFill>
                  <a:srgbClr val="0000FF"/>
                </a:solidFill>
              </a:rPr>
              <a:t>Particle Physics Outreach Group </a:t>
            </a:r>
            <a:endParaRPr lang="x-none" sz="2400" dirty="0"/>
          </a:p>
        </p:txBody>
      </p:sp>
      <p:sp>
        <p:nvSpPr>
          <p:cNvPr id="21" name="Text Box 10"/>
          <p:cNvSpPr txBox="1">
            <a:spLocks noChangeArrowheads="1"/>
          </p:cNvSpPr>
          <p:nvPr/>
        </p:nvSpPr>
        <p:spPr bwMode="auto">
          <a:xfrm>
            <a:off x="5322698" y="1143618"/>
            <a:ext cx="3339356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80975" indent="-18097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de-DE" altLang="de-DE" sz="2000" b="1" dirty="0">
                <a:solidFill>
                  <a:srgbClr val="7030A0"/>
                </a:solidFill>
              </a:rPr>
              <a:t>54 </a:t>
            </a:r>
            <a:r>
              <a:rPr lang="en-US" altLang="de-DE" sz="2000" b="1" dirty="0">
                <a:solidFill>
                  <a:srgbClr val="7030A0"/>
                </a:solidFill>
              </a:rPr>
              <a:t>países</a:t>
            </a:r>
            <a:endParaRPr lang="de-DE" altLang="de-DE" sz="2000" b="1" dirty="0">
              <a:solidFill>
                <a:srgbClr val="7030A0"/>
              </a:solidFill>
            </a:endParaRP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de-DE" altLang="de-DE" sz="2000" b="1" dirty="0">
                <a:solidFill>
                  <a:srgbClr val="7030A0"/>
                </a:solidFill>
              </a:rPr>
              <a:t>255 </a:t>
            </a:r>
            <a:r>
              <a:rPr lang="en-US" altLang="de-DE" sz="2000" b="1" dirty="0">
                <a:solidFill>
                  <a:srgbClr val="7030A0"/>
                </a:solidFill>
              </a:rPr>
              <a:t>institutos</a:t>
            </a:r>
            <a:endParaRPr lang="de-DE" altLang="de-DE" sz="2000" b="1" dirty="0">
              <a:solidFill>
                <a:srgbClr val="7030A0"/>
              </a:solidFill>
            </a:endParaRP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de-DE" altLang="de-DE" sz="2000" b="1" dirty="0">
                <a:solidFill>
                  <a:srgbClr val="7030A0"/>
                </a:solidFill>
              </a:rPr>
              <a:t>15 000 </a:t>
            </a:r>
            <a:r>
              <a:rPr lang="en-US" altLang="de-DE" sz="2000" b="1" dirty="0">
                <a:solidFill>
                  <a:srgbClr val="7030A0"/>
                </a:solidFill>
              </a:rPr>
              <a:t>estudiantes</a:t>
            </a:r>
            <a:endParaRPr lang="de-DE" altLang="de-DE" sz="2000" b="1" dirty="0">
              <a:solidFill>
                <a:srgbClr val="7030A0"/>
              </a:solidFill>
            </a:endParaRP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de-DE" altLang="de-DE" sz="2000" b="1" dirty="0">
                <a:solidFill>
                  <a:srgbClr val="7030A0"/>
                </a:solidFill>
              </a:rPr>
              <a:t>5 </a:t>
            </a:r>
            <a:r>
              <a:rPr lang="en-US" altLang="de-DE" sz="2000" b="1" dirty="0" err="1">
                <a:solidFill>
                  <a:srgbClr val="7030A0"/>
                </a:solidFill>
              </a:rPr>
              <a:t>semanas</a:t>
            </a:r>
            <a:r>
              <a:rPr lang="en-US" altLang="de-DE" sz="2000" b="1" dirty="0">
                <a:solidFill>
                  <a:srgbClr val="7030A0"/>
                </a:solidFill>
              </a:rPr>
              <a:t> </a:t>
            </a:r>
            <a:r>
              <a:rPr lang="en-US" altLang="de-DE" sz="2000" b="1" dirty="0" err="1" smtClean="0">
                <a:solidFill>
                  <a:srgbClr val="7030A0"/>
                </a:solidFill>
              </a:rPr>
              <a:t>en</a:t>
            </a:r>
            <a:r>
              <a:rPr lang="en-US" altLang="de-DE" sz="2000" b="1" dirty="0" smtClean="0">
                <a:solidFill>
                  <a:srgbClr val="7030A0"/>
                </a:solidFill>
              </a:rPr>
              <a:t> </a:t>
            </a:r>
            <a:r>
              <a:rPr lang="de-DE" altLang="de-DE" sz="2000" b="1" dirty="0">
                <a:solidFill>
                  <a:srgbClr val="7030A0"/>
                </a:solidFill>
              </a:rPr>
              <a:t>2019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328235" y="2785070"/>
            <a:ext cx="24759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AD32E6"/>
                </a:solidFill>
                <a:latin typeface="Arial"/>
                <a:cs typeface="Arial"/>
              </a:rPr>
              <a:t>IMC 2021 : </a:t>
            </a:r>
          </a:p>
          <a:p>
            <a:r>
              <a:rPr lang="en-US" b="1" dirty="0">
                <a:solidFill>
                  <a:srgbClr val="AD32E6"/>
                </a:solidFill>
                <a:latin typeface="Arial"/>
                <a:cs typeface="Arial"/>
              </a:rPr>
              <a:t>11.2.2021 </a:t>
            </a:r>
            <a:r>
              <a:rPr lang="mr-IN" b="1" dirty="0">
                <a:solidFill>
                  <a:srgbClr val="AD32E6"/>
                </a:solidFill>
                <a:latin typeface="Arial"/>
                <a:cs typeface="Arial"/>
              </a:rPr>
              <a:t>–</a:t>
            </a:r>
            <a:r>
              <a:rPr lang="en-US" b="1" dirty="0">
                <a:solidFill>
                  <a:srgbClr val="AD32E6"/>
                </a:solidFill>
                <a:latin typeface="Arial"/>
                <a:cs typeface="Arial"/>
              </a:rPr>
              <a:t> 27.3.2021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47C18970-352F-4B49-94C6-02295DBC1B6B}"/>
              </a:ext>
            </a:extLst>
          </p:cNvPr>
          <p:cNvSpPr/>
          <p:nvPr/>
        </p:nvSpPr>
        <p:spPr>
          <a:xfrm>
            <a:off x="217229" y="3453145"/>
            <a:ext cx="7312836" cy="8845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189">
              <a:lnSpc>
                <a:spcPct val="110000"/>
              </a:lnSpc>
            </a:pPr>
            <a:r>
              <a:rPr lang="en-US" altLang="en-US" sz="2400" b="1" dirty="0">
                <a:solidFill>
                  <a:srgbClr val="0000FF"/>
                </a:solidFill>
              </a:rPr>
              <a:t>¡Traer métodos científicos y datos reales a las escuelas !</a:t>
            </a:r>
          </a:p>
          <a:p>
            <a:pPr defTabSz="457189">
              <a:lnSpc>
                <a:spcPct val="110000"/>
              </a:lnSpc>
            </a:pPr>
            <a:endParaRPr lang="en-US" altLang="en-US" sz="2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924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Picture 8" descr="IPPOG_Logo_coloured">
            <a:extLst>
              <a:ext uri="{FF2B5EF4-FFF2-40B4-BE49-F238E27FC236}">
                <a16:creationId xmlns="" xmlns:a16="http://schemas.microsoft.com/office/drawing/2014/main" id="{2F931494-605D-7D40-B367-41E6D879D9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79692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4" name="Picture 10" descr="MC-Logo-RGB">
            <a:extLst>
              <a:ext uri="{FF2B5EF4-FFF2-40B4-BE49-F238E27FC236}">
                <a16:creationId xmlns="" xmlns:a16="http://schemas.microsoft.com/office/drawing/2014/main" id="{1C40BE16-C5C8-D24F-9FD0-390332AD85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93605" y="5973942"/>
            <a:ext cx="2087563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el 1">
            <a:extLst>
              <a:ext uri="{FF2B5EF4-FFF2-40B4-BE49-F238E27FC236}">
                <a16:creationId xmlns="" xmlns:a16="http://schemas.microsoft.com/office/drawing/2014/main" id="{A453D528-82EA-F84D-8E2F-85A090118918}"/>
              </a:ext>
            </a:extLst>
          </p:cNvPr>
          <p:cNvSpPr txBox="1">
            <a:spLocks/>
          </p:cNvSpPr>
          <p:nvPr/>
        </p:nvSpPr>
        <p:spPr bwMode="auto">
          <a:xfrm>
            <a:off x="1586575" y="30743"/>
            <a:ext cx="9041661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9pPr>
          </a:lstStyle>
          <a:p>
            <a:pPr algn="l" eaLnBrk="1" hangingPunct="1">
              <a:defRPr/>
            </a:pPr>
            <a:r>
              <a:rPr lang="de-DE" altLang="en-US" sz="3600" b="1" dirty="0">
                <a:solidFill>
                  <a:srgbClr val="0000FF"/>
                </a:solidFill>
                <a:latin typeface="Arial" charset="0"/>
                <a:ea typeface="Arial" charset="0"/>
                <a:cs typeface="Arial" charset="0"/>
              </a:rPr>
              <a:t>Concepto y Programa de un día IMC </a:t>
            </a:r>
          </a:p>
        </p:txBody>
      </p:sp>
      <p:sp>
        <p:nvSpPr>
          <p:cNvPr id="11" name="Textplatzhalter 2">
            <a:extLst>
              <a:ext uri="{FF2B5EF4-FFF2-40B4-BE49-F238E27FC236}">
                <a16:creationId xmlns="" xmlns:a16="http://schemas.microsoft.com/office/drawing/2014/main" id="{9425F949-8C52-104A-8CE1-7B5F08823670}"/>
              </a:ext>
            </a:extLst>
          </p:cNvPr>
          <p:cNvSpPr txBox="1">
            <a:spLocks/>
          </p:cNvSpPr>
          <p:nvPr/>
        </p:nvSpPr>
        <p:spPr>
          <a:xfrm>
            <a:off x="993870" y="2713080"/>
            <a:ext cx="6611937" cy="3448917"/>
          </a:xfrm>
          <a:prstGeom prst="rect">
            <a:avLst/>
          </a:prstGeom>
        </p:spPr>
        <p:txBody>
          <a:bodyPr/>
          <a:lstStyle>
            <a:lvl1pPr marL="182563" indent="-1825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4000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altLang="de-DE" sz="2000" b="1" u="sng" dirty="0">
                <a:solidFill>
                  <a:srgbClr val="002E6F"/>
                </a:solidFill>
                <a:sym typeface="Wingdings" pitchFamily="2" charset="2"/>
              </a:rPr>
              <a:t>TIEMPO LOCAL: ACTIVIDAD</a:t>
            </a:r>
          </a:p>
          <a:p>
            <a:pPr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altLang="de-DE" sz="2000" dirty="0">
                <a:sym typeface="Wingdings" pitchFamily="2" charset="2"/>
              </a:rPr>
              <a:t>  </a:t>
            </a:r>
            <a:r>
              <a:rPr lang="en-US" altLang="de-DE" sz="2000" b="1" dirty="0">
                <a:solidFill>
                  <a:srgbClr val="002E6F"/>
                </a:solidFill>
                <a:sym typeface="Wingdings" pitchFamily="2" charset="2"/>
              </a:rPr>
              <a:t>8:30 -   9:00</a:t>
            </a:r>
            <a:r>
              <a:rPr lang="en-US" altLang="de-DE" sz="2000" dirty="0">
                <a:sym typeface="Wingdings" pitchFamily="2" charset="2"/>
              </a:rPr>
              <a:t>	</a:t>
            </a:r>
            <a:r>
              <a:rPr lang="en-US" altLang="de-DE" sz="2000" dirty="0">
                <a:solidFill>
                  <a:srgbClr val="0000FF"/>
                </a:solidFill>
                <a:sym typeface="Wingdings" pitchFamily="2" charset="2"/>
              </a:rPr>
              <a:t>Registro y bienvenida </a:t>
            </a:r>
            <a:endParaRPr lang="en-US" altLang="en-US" sz="2000" dirty="0">
              <a:solidFill>
                <a:srgbClr val="0000FF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altLang="de-DE" sz="2000" dirty="0">
                <a:solidFill>
                  <a:srgbClr val="0000FF"/>
                </a:solidFill>
                <a:sym typeface="Wingdings" pitchFamily="2" charset="2"/>
              </a:rPr>
              <a:t>	</a:t>
            </a:r>
            <a:r>
              <a:rPr lang="en-US" altLang="de-DE" sz="2000" b="1" dirty="0">
                <a:solidFill>
                  <a:srgbClr val="002E6F"/>
                </a:solidFill>
                <a:sym typeface="Wingdings" pitchFamily="2" charset="2"/>
              </a:rPr>
              <a:t>9:00 - 10:00</a:t>
            </a:r>
            <a:r>
              <a:rPr lang="en-US" altLang="de-DE" sz="2000" dirty="0">
                <a:sym typeface="Wingdings" pitchFamily="2" charset="2"/>
              </a:rPr>
              <a:t>	</a:t>
            </a:r>
            <a:r>
              <a:rPr lang="en-US" altLang="de-DE" sz="2000" dirty="0">
                <a:solidFill>
                  <a:srgbClr val="0000FF"/>
                </a:solidFill>
                <a:sym typeface="Wingdings" pitchFamily="2" charset="2"/>
              </a:rPr>
              <a:t>Pláticas introductorias </a:t>
            </a:r>
            <a:endParaRPr lang="en-US" altLang="de-DE" sz="2000" dirty="0">
              <a:sym typeface="Wingdings" pitchFamily="2" charset="2"/>
            </a:endParaRPr>
          </a:p>
          <a:p>
            <a:pPr>
              <a:buFontTx/>
              <a:buNone/>
            </a:pPr>
            <a:r>
              <a:rPr lang="en-US" altLang="de-DE" sz="2000" b="1" dirty="0">
                <a:solidFill>
                  <a:srgbClr val="002E6F"/>
                </a:solidFill>
                <a:sym typeface="Wingdings" pitchFamily="2" charset="2"/>
              </a:rPr>
              <a:t>10:30 - 11:30</a:t>
            </a:r>
            <a:r>
              <a:rPr lang="en-US" altLang="de-DE" sz="2000" dirty="0">
                <a:sym typeface="Wingdings" pitchFamily="2" charset="2"/>
              </a:rPr>
              <a:t>	</a:t>
            </a:r>
            <a:r>
              <a:rPr lang="en-US" altLang="en-US" sz="2000" dirty="0">
                <a:solidFill>
                  <a:srgbClr val="0000FF"/>
                </a:solidFill>
              </a:rPr>
              <a:t>Visita al laboratorio o experimento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altLang="de-DE" sz="2000" b="1" dirty="0">
                <a:solidFill>
                  <a:srgbClr val="002E6F"/>
                </a:solidFill>
                <a:sym typeface="Wingdings" pitchFamily="2" charset="2"/>
              </a:rPr>
              <a:t>12:00 - 13:00</a:t>
            </a:r>
            <a:r>
              <a:rPr lang="en-US" altLang="de-DE" sz="2000" dirty="0">
                <a:sym typeface="Wingdings" pitchFamily="2" charset="2"/>
              </a:rPr>
              <a:t>	</a:t>
            </a:r>
            <a:r>
              <a:rPr lang="en-US" altLang="en-US" sz="2000" dirty="0">
                <a:solidFill>
                  <a:srgbClr val="0000FF"/>
                </a:solidFill>
              </a:rPr>
              <a:t>Lunch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altLang="de-DE" sz="2000" b="1" dirty="0">
                <a:solidFill>
                  <a:srgbClr val="002E6F"/>
                </a:solidFill>
                <a:sym typeface="Wingdings" pitchFamily="2" charset="2"/>
              </a:rPr>
              <a:t>13:00 - 15:00</a:t>
            </a:r>
            <a:r>
              <a:rPr lang="en-US" altLang="de-DE" sz="2000" dirty="0">
                <a:sym typeface="Wingdings" pitchFamily="2" charset="2"/>
              </a:rPr>
              <a:t>	</a:t>
            </a:r>
            <a:r>
              <a:rPr lang="en-US" altLang="en-US" sz="2000" dirty="0">
                <a:solidFill>
                  <a:srgbClr val="0000FF"/>
                </a:solidFill>
              </a:rPr>
              <a:t> Sesión Hands-on</a:t>
            </a:r>
          </a:p>
          <a:p>
            <a:pPr>
              <a:buFontTx/>
              <a:buNone/>
            </a:pPr>
            <a:r>
              <a:rPr lang="en-US" altLang="de-DE" sz="2000" b="1" dirty="0">
                <a:solidFill>
                  <a:srgbClr val="002E6F"/>
                </a:solidFill>
                <a:sym typeface="Wingdings" pitchFamily="2" charset="2"/>
              </a:rPr>
              <a:t>15:00 - 16:00</a:t>
            </a:r>
            <a:r>
              <a:rPr lang="en-US" altLang="de-DE" sz="2000" dirty="0">
                <a:sym typeface="Wingdings" pitchFamily="2" charset="2"/>
              </a:rPr>
              <a:t>	</a:t>
            </a:r>
            <a:r>
              <a:rPr lang="en-US" altLang="de-DE" sz="2000" dirty="0">
                <a:solidFill>
                  <a:srgbClr val="0000FF"/>
                </a:solidFill>
                <a:sym typeface="Wingdings" pitchFamily="2" charset="2"/>
              </a:rPr>
              <a:t>D</a:t>
            </a:r>
            <a:r>
              <a:rPr lang="en-US" altLang="en-US" sz="2000" dirty="0">
                <a:solidFill>
                  <a:srgbClr val="0000FF"/>
                </a:solidFill>
              </a:rPr>
              <a:t>iscusión de resultados internamente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altLang="de-DE" sz="2000" b="1" dirty="0">
                <a:solidFill>
                  <a:srgbClr val="002E6F"/>
                </a:solidFill>
                <a:sym typeface="Wingdings" pitchFamily="2" charset="2"/>
              </a:rPr>
              <a:t>16:00 - 17:00</a:t>
            </a:r>
            <a:r>
              <a:rPr lang="en-US" altLang="de-DE" sz="2000" dirty="0">
                <a:sym typeface="Wingdings" pitchFamily="2" charset="2"/>
              </a:rPr>
              <a:t>	</a:t>
            </a:r>
            <a:r>
              <a:rPr lang="en-US" altLang="en-US" sz="2000" b="1" dirty="0">
                <a:solidFill>
                  <a:srgbClr val="C00000"/>
                </a:solidFill>
              </a:rPr>
              <a:t>Video conferencia </a:t>
            </a:r>
          </a:p>
          <a:p>
            <a:pPr marL="0" indent="0">
              <a:lnSpc>
                <a:spcPct val="110000"/>
              </a:lnSpc>
              <a:buNone/>
            </a:pPr>
            <a:endParaRPr lang="de-DE" altLang="de-DE" sz="2400" dirty="0">
              <a:solidFill>
                <a:srgbClr val="333399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de-DE" altLang="de-DE" sz="300" b="1" dirty="0"/>
          </a:p>
          <a:p>
            <a:pPr eaLnBrk="1" hangingPunct="1">
              <a:lnSpc>
                <a:spcPct val="80000"/>
              </a:lnSpc>
            </a:pPr>
            <a:endParaRPr lang="de-DE" altLang="de-DE" sz="300" b="1" dirty="0"/>
          </a:p>
          <a:p>
            <a:pPr eaLnBrk="1" hangingPunct="1">
              <a:lnSpc>
                <a:spcPct val="80000"/>
              </a:lnSpc>
            </a:pPr>
            <a:endParaRPr lang="de-DE" altLang="de-DE" sz="800" b="1" dirty="0"/>
          </a:p>
          <a:p>
            <a:pPr eaLnBrk="1" hangingPunct="1">
              <a:lnSpc>
                <a:spcPct val="80000"/>
              </a:lnSpc>
            </a:pPr>
            <a:endParaRPr lang="de-DE" altLang="de-DE" sz="800" b="1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de-DE" altLang="de-DE" sz="800" b="1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de-DE" altLang="de-DE" sz="300" dirty="0"/>
          </a:p>
        </p:txBody>
      </p:sp>
      <p:pic>
        <p:nvPicPr>
          <p:cNvPr id="49157" name="Picture 11">
            <a:extLst>
              <a:ext uri="{FF2B5EF4-FFF2-40B4-BE49-F238E27FC236}">
                <a16:creationId xmlns="" xmlns:a16="http://schemas.microsoft.com/office/drawing/2014/main" id="{C3E67470-E534-344D-A53E-CA75AEF9AC1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78750" y="871538"/>
            <a:ext cx="2419351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8" name="Grafik 1">
            <a:extLst>
              <a:ext uri="{FF2B5EF4-FFF2-40B4-BE49-F238E27FC236}">
                <a16:creationId xmlns="" xmlns:a16="http://schemas.microsoft.com/office/drawing/2014/main" id="{23913A15-2986-194C-8CB6-C0DEC1F041A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89864" y="2306639"/>
            <a:ext cx="2454275" cy="162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Grafik 11">
            <a:extLst>
              <a:ext uri="{FF2B5EF4-FFF2-40B4-BE49-F238E27FC236}">
                <a16:creationId xmlns="" xmlns:a16="http://schemas.microsoft.com/office/drawing/2014/main" id="{360DFB76-4B61-1845-BF52-884CE3B42EFE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89864" y="4135439"/>
            <a:ext cx="2454275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3">
            <a:extLst>
              <a:ext uri="{FF2B5EF4-FFF2-40B4-BE49-F238E27FC236}">
                <a16:creationId xmlns="" xmlns:a16="http://schemas.microsoft.com/office/drawing/2014/main" id="{E334C8FA-EE28-0646-829F-EF5B191224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3870" y="640278"/>
            <a:ext cx="6207917" cy="1405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133" dirty="0">
                <a:solidFill>
                  <a:srgbClr val="0000FF"/>
                </a:solidFill>
              </a:rPr>
              <a:t>Cada año, durante los meses de </a:t>
            </a:r>
          </a:p>
          <a:p>
            <a:r>
              <a:rPr lang="en-US" altLang="en-US" sz="2133" dirty="0">
                <a:solidFill>
                  <a:srgbClr val="0000FF"/>
                </a:solidFill>
              </a:rPr>
              <a:t>Febrero-Marzo</a:t>
            </a:r>
          </a:p>
          <a:p>
            <a:r>
              <a:rPr lang="en-US" altLang="en-US" sz="2133" dirty="0" err="1">
                <a:solidFill>
                  <a:srgbClr val="0000FF"/>
                </a:solidFill>
              </a:rPr>
              <a:t>e</a:t>
            </a:r>
            <a:r>
              <a:rPr lang="en-US" altLang="en-US" sz="2133" dirty="0" err="1" smtClean="0">
                <a:solidFill>
                  <a:srgbClr val="0000FF"/>
                </a:solidFill>
              </a:rPr>
              <a:t>studiantes</a:t>
            </a:r>
            <a:r>
              <a:rPr lang="en-US" altLang="en-US" sz="2133" dirty="0" smtClean="0">
                <a:solidFill>
                  <a:srgbClr val="0000FF"/>
                </a:solidFill>
              </a:rPr>
              <a:t> </a:t>
            </a:r>
            <a:r>
              <a:rPr lang="en-US" altLang="en-US" sz="2133" dirty="0">
                <a:solidFill>
                  <a:srgbClr val="0000FF"/>
                </a:solidFill>
              </a:rPr>
              <a:t>(entre 15 y 19 años)</a:t>
            </a:r>
          </a:p>
          <a:p>
            <a:r>
              <a:rPr lang="en-US" altLang="en-US" sz="2133" dirty="0">
                <a:solidFill>
                  <a:srgbClr val="0000FF"/>
                </a:solidFill>
              </a:rPr>
              <a:t>s</a:t>
            </a:r>
            <a:r>
              <a:rPr lang="en-US" altLang="en-US" sz="2133" dirty="0" smtClean="0">
                <a:solidFill>
                  <a:srgbClr val="0000FF"/>
                </a:solidFill>
              </a:rPr>
              <a:t>on </a:t>
            </a:r>
            <a:r>
              <a:rPr lang="en-US" altLang="en-US" sz="2133" dirty="0">
                <a:solidFill>
                  <a:srgbClr val="0000FF"/>
                </a:solidFill>
              </a:rPr>
              <a:t>invitados a los institutos de su área</a:t>
            </a:r>
          </a:p>
        </p:txBody>
      </p:sp>
      <p:sp>
        <p:nvSpPr>
          <p:cNvPr id="13" name="Rectangle 15">
            <a:extLst>
              <a:ext uri="{FF2B5EF4-FFF2-40B4-BE49-F238E27FC236}">
                <a16:creationId xmlns="" xmlns:a16="http://schemas.microsoft.com/office/drawing/2014/main" id="{0BE92B7D-F6B2-CA4B-B392-8624F2A37A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169" y="2133601"/>
            <a:ext cx="7875752" cy="404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altLang="en-US" sz="2000" b="1" dirty="0">
                <a:solidFill>
                  <a:srgbClr val="C00000"/>
                </a:solidFill>
              </a:rPr>
              <a:t>2-5 institutos por día realizan el mismo programa</a:t>
            </a:r>
          </a:p>
        </p:txBody>
      </p:sp>
      <p:sp>
        <p:nvSpPr>
          <p:cNvPr id="14" name="Rectangle 15">
            <a:extLst>
              <a:ext uri="{FF2B5EF4-FFF2-40B4-BE49-F238E27FC236}">
                <a16:creationId xmlns="" xmlns:a16="http://schemas.microsoft.com/office/drawing/2014/main" id="{0BE92B7D-F6B2-CA4B-B392-8624F2A37A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5807" y="488121"/>
            <a:ext cx="3022429" cy="404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altLang="en-US" sz="2000" b="1" dirty="0">
                <a:solidFill>
                  <a:srgbClr val="C00000"/>
                </a:solidFill>
              </a:rPr>
              <a:t>¡Científicos por un día!</a:t>
            </a:r>
          </a:p>
        </p:txBody>
      </p:sp>
    </p:spTree>
    <p:extLst>
      <p:ext uri="{BB962C8B-B14F-4D97-AF65-F5344CB8AC3E}">
        <p14:creationId xmlns:p14="http://schemas.microsoft.com/office/powerpoint/2010/main" val="342046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4"/>
          <p:cNvSpPr>
            <a:spLocks noGrp="1"/>
          </p:cNvSpPr>
          <p:nvPr>
            <p:ph type="title"/>
          </p:nvPr>
        </p:nvSpPr>
        <p:spPr>
          <a:xfrm>
            <a:off x="2069497" y="114971"/>
            <a:ext cx="9392508" cy="590931"/>
          </a:xfrm>
        </p:spPr>
        <p:txBody>
          <a:bodyPr wrap="none">
            <a:spAutoFit/>
          </a:bodyPr>
          <a:lstStyle/>
          <a:p>
            <a:r>
              <a:rPr lang="en-US" altLang="de-DE" sz="3600" b="1" dirty="0">
                <a:solidFill>
                  <a:srgbClr val="0000FF"/>
                </a:solidFill>
                <a:latin typeface="ArialMT"/>
              </a:rPr>
              <a:t>Nuevo PTMC y Planeación de Tratamiento</a:t>
            </a:r>
            <a:endParaRPr lang="en-US" altLang="de-DE" sz="3600" b="1" dirty="0"/>
          </a:p>
        </p:txBody>
      </p:sp>
      <p:sp>
        <p:nvSpPr>
          <p:cNvPr id="45059" name="Rectangle 5"/>
          <p:cNvSpPr>
            <a:spLocks noChangeArrowheads="1"/>
          </p:cNvSpPr>
          <p:nvPr/>
        </p:nvSpPr>
        <p:spPr bwMode="auto">
          <a:xfrm>
            <a:off x="216295" y="1065134"/>
            <a:ext cx="8914642" cy="96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de-DE" sz="2133" dirty="0">
                <a:solidFill>
                  <a:srgbClr val="0000FF"/>
                </a:solidFill>
                <a:latin typeface="ArialMT"/>
              </a:rPr>
              <a:t>Basado en la planeación profesional del Código abierto: matRad</a:t>
            </a:r>
          </a:p>
          <a:p>
            <a:r>
              <a:rPr lang="en-US" altLang="de-DE" sz="2133" dirty="0">
                <a:solidFill>
                  <a:srgbClr val="0000FF"/>
                </a:solidFill>
                <a:latin typeface="ArialMT"/>
              </a:rPr>
              <a:t>desarrollado por Heidelberg DKFZ </a:t>
            </a:r>
            <a:r>
              <a:rPr lang="en-GB" altLang="de-DE" sz="2133" u="sng" dirty="0">
                <a:hlinkClick r:id="rId2"/>
              </a:rPr>
              <a:t>www.matrad.org</a:t>
            </a:r>
            <a:endParaRPr lang="en-US" altLang="de-DE" sz="2133" dirty="0">
              <a:solidFill>
                <a:srgbClr val="0000FF"/>
              </a:solidFill>
              <a:latin typeface="ArialMT"/>
            </a:endParaRPr>
          </a:p>
          <a:p>
            <a:endParaRPr lang="en-US" altLang="de-DE" sz="1400" dirty="0">
              <a:solidFill>
                <a:srgbClr val="0000FF"/>
              </a:solidFill>
              <a:latin typeface="ArialMT"/>
            </a:endParaRPr>
          </a:p>
        </p:txBody>
      </p:sp>
      <p:sp>
        <p:nvSpPr>
          <p:cNvPr id="45060" name="Rectangle 6"/>
          <p:cNvSpPr>
            <a:spLocks noChangeArrowheads="1"/>
          </p:cNvSpPr>
          <p:nvPr/>
        </p:nvSpPr>
        <p:spPr bwMode="auto">
          <a:xfrm>
            <a:off x="6393150" y="2029372"/>
            <a:ext cx="5546711" cy="748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de-DE" sz="2133" dirty="0">
                <a:solidFill>
                  <a:srgbClr val="0000FF"/>
                </a:solidFill>
                <a:latin typeface="ArialMT"/>
              </a:rPr>
              <a:t>Versión simplificada para el PTMC</a:t>
            </a:r>
          </a:p>
          <a:p>
            <a:r>
              <a:rPr lang="en-US" altLang="de-DE" sz="2133" dirty="0">
                <a:solidFill>
                  <a:srgbClr val="0000FF"/>
                </a:solidFill>
                <a:latin typeface="ArialMT"/>
              </a:rPr>
              <a:t>Usando fotones, protons y iones de carbono</a:t>
            </a:r>
            <a:endParaRPr lang="en-US" altLang="de-DE" sz="2133" dirty="0"/>
          </a:p>
        </p:txBody>
      </p:sp>
      <p:pic>
        <p:nvPicPr>
          <p:cNvPr id="7" name="Picture 8" descr="IPPOG_Logo_coloured">
            <a:extLst>
              <a:ext uri="{FF2B5EF4-FFF2-40B4-BE49-F238E27FC236}">
                <a16:creationId xmlns="" xmlns:a16="http://schemas.microsoft.com/office/drawing/2014/main" id="{3FBF842C-3D60-A442-B79A-C905D04D1B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48" y="6351"/>
            <a:ext cx="79692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82" y="1848767"/>
            <a:ext cx="5508625" cy="487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MC-Logo-RGB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8074" y="6110287"/>
            <a:ext cx="1871662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 descr="../Downloads/p11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31268" y="2993610"/>
            <a:ext cx="4969777" cy="3101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367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" y="0"/>
            <a:ext cx="4630738" cy="6979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0" descr="MC-Logo-RG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8074" y="6095588"/>
            <a:ext cx="1871662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el 1"/>
          <p:cNvSpPr txBox="1">
            <a:spLocks/>
          </p:cNvSpPr>
          <p:nvPr/>
        </p:nvSpPr>
        <p:spPr bwMode="auto">
          <a:xfrm>
            <a:off x="4623480" y="713010"/>
            <a:ext cx="7574547" cy="570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0000FF"/>
                </a:solidFill>
              </a:rPr>
              <a:t>¿Cómo la física está relacionada con la medicina ?</a:t>
            </a:r>
            <a:endParaRPr lang="de-DE" altLang="en-US" sz="2400" b="1" dirty="0">
              <a:solidFill>
                <a:srgbClr val="0000FF"/>
              </a:solidFill>
            </a:endParaRPr>
          </a:p>
        </p:txBody>
      </p:sp>
      <p:sp>
        <p:nvSpPr>
          <p:cNvPr id="11" name="Titel 1"/>
          <p:cNvSpPr txBox="1">
            <a:spLocks/>
          </p:cNvSpPr>
          <p:nvPr/>
        </p:nvSpPr>
        <p:spPr bwMode="auto">
          <a:xfrm>
            <a:off x="4611869" y="1525106"/>
            <a:ext cx="10799011" cy="570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0000FF"/>
                </a:solidFill>
              </a:rPr>
              <a:t>¿Qué </a:t>
            </a:r>
            <a:r>
              <a:rPr lang="en-US" altLang="en-US" sz="2400" b="1" dirty="0" err="1">
                <a:solidFill>
                  <a:srgbClr val="0000FF"/>
                </a:solidFill>
              </a:rPr>
              <a:t>es</a:t>
            </a:r>
            <a:r>
              <a:rPr lang="en-US" altLang="en-US" sz="2400" b="1" dirty="0">
                <a:solidFill>
                  <a:srgbClr val="0000FF"/>
                </a:solidFill>
              </a:rPr>
              <a:t> </a:t>
            </a:r>
            <a:r>
              <a:rPr lang="en-US" altLang="en-US" sz="2400" b="1" dirty="0" smtClean="0">
                <a:solidFill>
                  <a:srgbClr val="0000FF"/>
                </a:solidFill>
              </a:rPr>
              <a:t>la </a:t>
            </a:r>
            <a:r>
              <a:rPr lang="en-US" altLang="en-US" sz="2400" b="1" dirty="0" err="1" smtClean="0">
                <a:solidFill>
                  <a:srgbClr val="0000FF"/>
                </a:solidFill>
              </a:rPr>
              <a:t>terapia</a:t>
            </a:r>
            <a:r>
              <a:rPr lang="en-US" altLang="en-US" sz="24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400" b="1" dirty="0">
                <a:solidFill>
                  <a:srgbClr val="0000FF"/>
                </a:solidFill>
              </a:rPr>
              <a:t>de partículas ?</a:t>
            </a:r>
            <a:endParaRPr lang="de-DE" altLang="en-US" sz="2400" b="1" dirty="0">
              <a:solidFill>
                <a:srgbClr val="0000FF"/>
              </a:solidFill>
            </a:endParaRPr>
          </a:p>
        </p:txBody>
      </p:sp>
      <p:sp>
        <p:nvSpPr>
          <p:cNvPr id="12" name="Titel 1"/>
          <p:cNvSpPr txBox="1">
            <a:spLocks/>
          </p:cNvSpPr>
          <p:nvPr/>
        </p:nvSpPr>
        <p:spPr bwMode="auto">
          <a:xfrm>
            <a:off x="4611869" y="2334686"/>
            <a:ext cx="10799011" cy="1322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0000FF"/>
                </a:solidFill>
              </a:rPr>
              <a:t>¿Cómo se puede </a:t>
            </a:r>
            <a:r>
              <a:rPr lang="en-US" altLang="en-US" sz="2400" b="1" dirty="0" err="1">
                <a:solidFill>
                  <a:srgbClr val="0000FF"/>
                </a:solidFill>
              </a:rPr>
              <a:t>utilizar</a:t>
            </a:r>
            <a:r>
              <a:rPr lang="en-US" altLang="en-US" sz="2400" b="1" dirty="0">
                <a:solidFill>
                  <a:srgbClr val="0000FF"/>
                </a:solidFill>
              </a:rPr>
              <a:t> </a:t>
            </a:r>
            <a:r>
              <a:rPr lang="en-US" altLang="en-US" sz="2400" b="1" dirty="0" smtClean="0">
                <a:solidFill>
                  <a:srgbClr val="0000FF"/>
                </a:solidFill>
              </a:rPr>
              <a:t>las </a:t>
            </a:r>
            <a:r>
              <a:rPr lang="en-US" altLang="en-US" sz="2400" b="1" dirty="0" err="1" smtClean="0">
                <a:solidFill>
                  <a:srgbClr val="0000FF"/>
                </a:solidFill>
              </a:rPr>
              <a:t>particulas</a:t>
            </a:r>
            <a:r>
              <a:rPr lang="en-US" altLang="en-US" sz="2400" b="1" dirty="0" smtClean="0">
                <a:solidFill>
                  <a:srgbClr val="0000FF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 smtClean="0">
                <a:solidFill>
                  <a:srgbClr val="0000FF"/>
                </a:solidFill>
              </a:rPr>
              <a:t>para el </a:t>
            </a:r>
            <a:r>
              <a:rPr lang="en-US" altLang="en-US" sz="2400" b="1" dirty="0" err="1" smtClean="0">
                <a:solidFill>
                  <a:srgbClr val="0000FF"/>
                </a:solidFill>
              </a:rPr>
              <a:t>tratamiento</a:t>
            </a:r>
            <a:r>
              <a:rPr lang="en-US" altLang="en-US" sz="2400" b="1" dirty="0" smtClean="0">
                <a:solidFill>
                  <a:srgbClr val="0000FF"/>
                </a:solidFill>
              </a:rPr>
              <a:t> contra </a:t>
            </a:r>
            <a:r>
              <a:rPr lang="en-US" altLang="en-US" sz="2400" b="1" dirty="0">
                <a:solidFill>
                  <a:srgbClr val="0000FF"/>
                </a:solidFill>
              </a:rPr>
              <a:t>el cáncer?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DE" altLang="en-US" b="1" dirty="0">
              <a:solidFill>
                <a:srgbClr val="0000FF"/>
              </a:solidFill>
            </a:endParaRPr>
          </a:p>
        </p:txBody>
      </p:sp>
      <p:sp>
        <p:nvSpPr>
          <p:cNvPr id="13" name="Titel 1"/>
          <p:cNvSpPr txBox="1">
            <a:spLocks/>
          </p:cNvSpPr>
          <p:nvPr/>
        </p:nvSpPr>
        <p:spPr bwMode="auto">
          <a:xfrm>
            <a:off x="4611869" y="3813172"/>
            <a:ext cx="10799011" cy="1978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0000FF"/>
                </a:solidFill>
              </a:rPr>
              <a:t>Aceleradores para investigación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00FF"/>
                </a:solidFill>
              </a:rPr>
              <a:t>y </a:t>
            </a:r>
            <a:r>
              <a:rPr lang="en-US" altLang="en-US" sz="2400" b="1" dirty="0" err="1">
                <a:solidFill>
                  <a:srgbClr val="0000FF"/>
                </a:solidFill>
              </a:rPr>
              <a:t>aceleradores</a:t>
            </a:r>
            <a:r>
              <a:rPr lang="en-US" altLang="en-US" sz="2400" b="1" dirty="0">
                <a:solidFill>
                  <a:srgbClr val="0000FF"/>
                </a:solidFill>
              </a:rPr>
              <a:t> para tratamiento contra el </a:t>
            </a:r>
            <a:r>
              <a:rPr lang="en-US" altLang="en-US" sz="2400" b="1" dirty="0" err="1" smtClean="0">
                <a:solidFill>
                  <a:srgbClr val="0000FF"/>
                </a:solidFill>
              </a:rPr>
              <a:t>cáncer</a:t>
            </a:r>
            <a:r>
              <a:rPr lang="en-US" altLang="en-US" sz="2400" b="1" dirty="0" smtClean="0">
                <a:solidFill>
                  <a:srgbClr val="0000FF"/>
                </a:solidFill>
              </a:rPr>
              <a:t>  </a:t>
            </a:r>
            <a:endParaRPr lang="en-US" altLang="en-US" sz="24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DE" altLang="en-US" sz="2400" b="1" dirty="0">
              <a:solidFill>
                <a:srgbClr val="0000FF"/>
              </a:solidFill>
            </a:endParaRPr>
          </a:p>
        </p:txBody>
      </p:sp>
      <p:sp>
        <p:nvSpPr>
          <p:cNvPr id="14" name="Titel 1"/>
          <p:cNvSpPr txBox="1">
            <a:spLocks/>
          </p:cNvSpPr>
          <p:nvPr/>
        </p:nvSpPr>
        <p:spPr bwMode="auto">
          <a:xfrm>
            <a:off x="4623480" y="4995029"/>
            <a:ext cx="10799011" cy="1322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7030A0"/>
                </a:solidFill>
              </a:rPr>
              <a:t>Uno de los objetivos de la PTMC: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7030A0"/>
                </a:solidFill>
              </a:rPr>
              <a:t>Responder </a:t>
            </a:r>
            <a:r>
              <a:rPr lang="en-US" altLang="en-US" b="1" dirty="0" smtClean="0">
                <a:solidFill>
                  <a:srgbClr val="7030A0"/>
                </a:solidFill>
              </a:rPr>
              <a:t>a </a:t>
            </a:r>
            <a:r>
              <a:rPr lang="en-US" altLang="en-US" b="1" dirty="0" err="1" smtClean="0">
                <a:solidFill>
                  <a:srgbClr val="7030A0"/>
                </a:solidFill>
              </a:rPr>
              <a:t>esas</a:t>
            </a:r>
            <a:r>
              <a:rPr lang="en-US" altLang="en-US" b="1" dirty="0" smtClean="0">
                <a:solidFill>
                  <a:srgbClr val="7030A0"/>
                </a:solidFill>
              </a:rPr>
              <a:t> </a:t>
            </a:r>
            <a:r>
              <a:rPr lang="en-US" altLang="en-US" b="1" dirty="0">
                <a:solidFill>
                  <a:srgbClr val="7030A0"/>
                </a:solidFill>
              </a:rPr>
              <a:t>preguntas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DE" altLang="en-US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47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702" y="1027049"/>
            <a:ext cx="8027689" cy="3660775"/>
          </a:xfrm>
        </p:spPr>
      </p:pic>
      <p:sp>
        <p:nvSpPr>
          <p:cNvPr id="5" name="TextBox 4"/>
          <p:cNvSpPr txBox="1"/>
          <p:nvPr/>
        </p:nvSpPr>
        <p:spPr>
          <a:xfrm>
            <a:off x="8736584" y="1038216"/>
            <a:ext cx="3194304" cy="5009062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defTabSz="914377"/>
            <a:r>
              <a:rPr lang="es-ES" sz="3550" dirty="0"/>
              <a:t>Los aceleradores de partículas son nuestra puerta para acceder a la dimensión subatómica ... </a:t>
            </a:r>
            <a:endParaRPr lang="es-ES" sz="3550" dirty="0" smtClean="0"/>
          </a:p>
          <a:p>
            <a:pPr defTabSz="914377"/>
            <a:r>
              <a:rPr lang="es-ES" sz="3550" dirty="0" smtClean="0"/>
              <a:t>y </a:t>
            </a:r>
            <a:r>
              <a:rPr lang="es-ES" sz="3550" dirty="0"/>
              <a:t>explotar el átomo y sus componentes</a:t>
            </a:r>
            <a:endParaRPr lang="en-GB" sz="3550" dirty="0"/>
          </a:p>
        </p:txBody>
      </p:sp>
      <p:sp>
        <p:nvSpPr>
          <p:cNvPr id="8" name="Title 4"/>
          <p:cNvSpPr>
            <a:spLocks noGrp="1"/>
          </p:cNvSpPr>
          <p:nvPr>
            <p:ph type="title"/>
          </p:nvPr>
        </p:nvSpPr>
        <p:spPr>
          <a:xfrm>
            <a:off x="812165" y="153572"/>
            <a:ext cx="11110734" cy="590931"/>
          </a:xfrm>
        </p:spPr>
        <p:txBody>
          <a:bodyPr wrap="none">
            <a:spAutoFit/>
          </a:bodyPr>
          <a:lstStyle/>
          <a:p>
            <a:r>
              <a:rPr lang="en-US" altLang="de-DE" sz="3600" b="1" dirty="0">
                <a:solidFill>
                  <a:srgbClr val="0000FF"/>
                </a:solidFill>
                <a:latin typeface="ArialMT"/>
              </a:rPr>
              <a:t>Aceleradores: nuestra llave al mundo subatómico</a:t>
            </a:r>
            <a:endParaRPr lang="en-US" altLang="de-DE" sz="3600" b="1" dirty="0"/>
          </a:p>
        </p:txBody>
      </p:sp>
      <p:pic>
        <p:nvPicPr>
          <p:cNvPr id="9" name="Picture 8" descr="IPPOG_Logo_coloured">
            <a:extLst>
              <a:ext uri="{FF2B5EF4-FFF2-40B4-BE49-F238E27FC236}">
                <a16:creationId xmlns="" xmlns:a16="http://schemas.microsoft.com/office/drawing/2014/main" id="{55C59A2B-03D3-1148-98FD-5980E82CCF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" y="28892"/>
            <a:ext cx="79692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 descr="MC-Logo-RG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7627" y="6096000"/>
            <a:ext cx="19081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5">
            <a:extLst>
              <a:ext uri="{FF2B5EF4-FFF2-40B4-BE49-F238E27FC236}">
                <a16:creationId xmlns="" xmlns:a16="http://schemas.microsoft.com/office/drawing/2014/main" id="{1D678888-640B-0949-BAA7-4592B1869B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112" y="5598985"/>
            <a:ext cx="862488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altLang="en-US" sz="2000" b="1" dirty="0">
                <a:solidFill>
                  <a:srgbClr val="7030A0"/>
                </a:solidFill>
              </a:rPr>
              <a:t>Terapia de Partículas= Terapia de hadrones: 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en-US" sz="2000" b="1" dirty="0">
                <a:solidFill>
                  <a:srgbClr val="7030A0"/>
                </a:solidFill>
              </a:rPr>
              <a:t>Terapia de protones, Terapia de iones de carbono, Terapia de iones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="" xmlns:a16="http://schemas.microsoft.com/office/drawing/2014/main" id="{205CF896-2A5A-BF47-B62F-CFA59CE866CC}"/>
              </a:ext>
            </a:extLst>
          </p:cNvPr>
          <p:cNvSpPr/>
          <p:nvPr/>
        </p:nvSpPr>
        <p:spPr>
          <a:xfrm>
            <a:off x="548640" y="1027049"/>
            <a:ext cx="7132320" cy="6319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1" name="Rectángulo 10">
            <a:extLst>
              <a:ext uri="{FF2B5EF4-FFF2-40B4-BE49-F238E27FC236}">
                <a16:creationId xmlns="" xmlns:a16="http://schemas.microsoft.com/office/drawing/2014/main" id="{0BB477BA-D718-1A4D-9D97-2727EA3B5D12}"/>
              </a:ext>
            </a:extLst>
          </p:cNvPr>
          <p:cNvSpPr/>
          <p:nvPr/>
        </p:nvSpPr>
        <p:spPr>
          <a:xfrm>
            <a:off x="15240" y="1707580"/>
            <a:ext cx="4595949" cy="6319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FA65C680-D07E-B248-BF9C-DEF77A5A5675}"/>
              </a:ext>
            </a:extLst>
          </p:cNvPr>
          <p:cNvSpPr txBox="1"/>
          <p:nvPr/>
        </p:nvSpPr>
        <p:spPr>
          <a:xfrm>
            <a:off x="383222" y="1032644"/>
            <a:ext cx="71323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dirty="0">
                <a:solidFill>
                  <a:srgbClr val="00B0F0"/>
                </a:solidFill>
              </a:rPr>
              <a:t>¿Dónde encontramos las partículas?</a:t>
            </a:r>
          </a:p>
          <a:p>
            <a:r>
              <a:rPr lang="es-MX" sz="3600" dirty="0">
                <a:solidFill>
                  <a:srgbClr val="00B0F0"/>
                </a:solidFill>
              </a:rPr>
              <a:t>Dentro de los átomos 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="" xmlns:a16="http://schemas.microsoft.com/office/drawing/2014/main" id="{B25DE7D5-C1C1-6641-A226-C3BA34A00EF6}"/>
              </a:ext>
            </a:extLst>
          </p:cNvPr>
          <p:cNvSpPr/>
          <p:nvPr/>
        </p:nvSpPr>
        <p:spPr>
          <a:xfrm>
            <a:off x="413702" y="4349931"/>
            <a:ext cx="8027689" cy="3378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D2ADE1D2-91C0-1840-A4E9-E6D162E1062A}"/>
              </a:ext>
            </a:extLst>
          </p:cNvPr>
          <p:cNvSpPr txBox="1"/>
          <p:nvPr/>
        </p:nvSpPr>
        <p:spPr>
          <a:xfrm>
            <a:off x="413702" y="4348696"/>
            <a:ext cx="80276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>
                <a:solidFill>
                  <a:srgbClr val="00B0F0"/>
                </a:solidFill>
              </a:rPr>
              <a:t>Podemos utilizar electrones (muy ligeros) o protones (1836 veces más pesados</a:t>
            </a:r>
          </a:p>
        </p:txBody>
      </p:sp>
    </p:spTree>
    <p:extLst>
      <p:ext uri="{BB962C8B-B14F-4D97-AF65-F5344CB8AC3E}">
        <p14:creationId xmlns:p14="http://schemas.microsoft.com/office/powerpoint/2010/main" val="1102874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2" y="968311"/>
            <a:ext cx="12189811" cy="5083200"/>
          </a:xfrm>
          <a:prstGeom prst="rect">
            <a:avLst/>
          </a:prstGeom>
        </p:spPr>
      </p:pic>
      <p:sp>
        <p:nvSpPr>
          <p:cNvPr id="7" name="Title 4"/>
          <p:cNvSpPr>
            <a:spLocks noGrp="1"/>
          </p:cNvSpPr>
          <p:nvPr>
            <p:ph type="title"/>
          </p:nvPr>
        </p:nvSpPr>
        <p:spPr>
          <a:xfrm>
            <a:off x="812165" y="203136"/>
            <a:ext cx="11367214" cy="590931"/>
          </a:xfrm>
        </p:spPr>
        <p:txBody>
          <a:bodyPr wrap="none">
            <a:spAutoFit/>
          </a:bodyPr>
          <a:lstStyle/>
          <a:p>
            <a:r>
              <a:rPr lang="en-US" altLang="de-DE" sz="3600" b="1" dirty="0">
                <a:solidFill>
                  <a:srgbClr val="0000FF"/>
                </a:solidFill>
                <a:latin typeface="ArialMT"/>
              </a:rPr>
              <a:t>Aceleradores: pueden precisamente lanzar energía</a:t>
            </a:r>
            <a:endParaRPr lang="en-US" altLang="de-DE" sz="3600" b="1" dirty="0"/>
          </a:p>
        </p:txBody>
      </p:sp>
      <p:pic>
        <p:nvPicPr>
          <p:cNvPr id="8" name="Picture 7" descr="IPPOG_Logo_coloured">
            <a:extLst>
              <a:ext uri="{FF2B5EF4-FFF2-40B4-BE49-F238E27FC236}">
                <a16:creationId xmlns="" xmlns:a16="http://schemas.microsoft.com/office/drawing/2014/main" id="{55C59A2B-03D3-1148-98FD-5980E82CCF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" y="28892"/>
            <a:ext cx="79692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 descr="MC-Logo-RG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7627" y="6096000"/>
            <a:ext cx="19081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="" xmlns:a16="http://schemas.microsoft.com/office/drawing/2014/main" id="{1266F6A4-2016-8940-B186-97964BC9A787}"/>
              </a:ext>
            </a:extLst>
          </p:cNvPr>
          <p:cNvSpPr/>
          <p:nvPr/>
        </p:nvSpPr>
        <p:spPr>
          <a:xfrm>
            <a:off x="15240" y="1021747"/>
            <a:ext cx="9821091" cy="54864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D44E8264-D904-4544-A663-21B2FD26D87F}"/>
              </a:ext>
            </a:extLst>
          </p:cNvPr>
          <p:cNvSpPr txBox="1"/>
          <p:nvPr/>
        </p:nvSpPr>
        <p:spPr>
          <a:xfrm>
            <a:off x="15239" y="1021747"/>
            <a:ext cx="11885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solidFill>
                  <a:srgbClr val="FFFF00"/>
                </a:solidFill>
              </a:rPr>
              <a:t>Un &lt;&lt; haz&gt;&gt; de partículas aceleradas e</a:t>
            </a:r>
            <a:r>
              <a:rPr lang="es-MX" sz="2400" dirty="0" smtClean="0">
                <a:solidFill>
                  <a:srgbClr val="FFFF00"/>
                </a:solidFill>
              </a:rPr>
              <a:t>s </a:t>
            </a:r>
            <a:r>
              <a:rPr lang="es-MX" sz="2400" dirty="0">
                <a:solidFill>
                  <a:srgbClr val="FFFF00"/>
                </a:solidFill>
              </a:rPr>
              <a:t>como un pequeño cuchillo penetrando en la materia 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="" xmlns:a16="http://schemas.microsoft.com/office/drawing/2014/main" id="{674EC481-5480-7D4E-91B7-AD2E4969B0F9}"/>
              </a:ext>
            </a:extLst>
          </p:cNvPr>
          <p:cNvSpPr/>
          <p:nvPr/>
        </p:nvSpPr>
        <p:spPr>
          <a:xfrm>
            <a:off x="9457508" y="1570387"/>
            <a:ext cx="2658293" cy="185861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DACB8CD8-9AEE-DD4F-B623-C0FC37319C52}"/>
              </a:ext>
            </a:extLst>
          </p:cNvPr>
          <p:cNvSpPr txBox="1"/>
          <p:nvPr/>
        </p:nvSpPr>
        <p:spPr>
          <a:xfrm>
            <a:off x="9518583" y="1555752"/>
            <a:ext cx="270904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>
                <a:solidFill>
                  <a:srgbClr val="FFFF00"/>
                </a:solidFill>
              </a:rPr>
              <a:t>Un haz de partículas puede lanzar energía a un área de forma muy precisa, </a:t>
            </a:r>
            <a:r>
              <a:rPr lang="es-MX" sz="2000" dirty="0" smtClean="0">
                <a:solidFill>
                  <a:srgbClr val="FFFF00"/>
                </a:solidFill>
              </a:rPr>
              <a:t>interactuando </a:t>
            </a:r>
            <a:r>
              <a:rPr lang="es-MX" sz="2000" dirty="0">
                <a:solidFill>
                  <a:srgbClr val="FFFF00"/>
                </a:solidFill>
              </a:rPr>
              <a:t>con los electrones y el núcleo 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="" xmlns:a16="http://schemas.microsoft.com/office/drawing/2014/main" id="{B6E2ACC1-6EF8-A848-86A7-D65A0E5C83AD}"/>
              </a:ext>
            </a:extLst>
          </p:cNvPr>
          <p:cNvSpPr/>
          <p:nvPr/>
        </p:nvSpPr>
        <p:spPr>
          <a:xfrm>
            <a:off x="15239" y="5142922"/>
            <a:ext cx="9300363" cy="89718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1" name="Rectángulo 10">
            <a:extLst>
              <a:ext uri="{FF2B5EF4-FFF2-40B4-BE49-F238E27FC236}">
                <a16:creationId xmlns="" xmlns:a16="http://schemas.microsoft.com/office/drawing/2014/main" id="{0F0F7CD8-75AD-534E-8E2B-C7F6B9FFC184}"/>
              </a:ext>
            </a:extLst>
          </p:cNvPr>
          <p:cNvSpPr/>
          <p:nvPr/>
        </p:nvSpPr>
        <p:spPr>
          <a:xfrm>
            <a:off x="145232" y="4235233"/>
            <a:ext cx="4208231" cy="107143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2" name="CuadroTexto 11">
            <a:extLst>
              <a:ext uri="{FF2B5EF4-FFF2-40B4-BE49-F238E27FC236}">
                <a16:creationId xmlns="" xmlns:a16="http://schemas.microsoft.com/office/drawing/2014/main" id="{2CAA5B0D-E7EA-784D-93D0-0D1C13CBFCC2}"/>
              </a:ext>
            </a:extLst>
          </p:cNvPr>
          <p:cNvSpPr txBox="1"/>
          <p:nvPr/>
        </p:nvSpPr>
        <p:spPr>
          <a:xfrm>
            <a:off x="499919" y="4309284"/>
            <a:ext cx="38535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rgbClr val="FFFF00"/>
                </a:solidFill>
              </a:rPr>
              <a:t>Las partículas pueden penetrar a profundidad (a diferencia de los lásers) 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="" xmlns:a16="http://schemas.microsoft.com/office/drawing/2014/main" id="{1B898DDA-109C-514F-A366-3CA8291BBFA2}"/>
              </a:ext>
            </a:extLst>
          </p:cNvPr>
          <p:cNvSpPr txBox="1"/>
          <p:nvPr/>
        </p:nvSpPr>
        <p:spPr>
          <a:xfrm>
            <a:off x="-37332" y="5350074"/>
            <a:ext cx="9494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>
                <a:solidFill>
                  <a:srgbClr val="FFFF00"/>
                </a:solidFill>
              </a:rPr>
              <a:t>Los haces de luz se utilizan en aplicaciones médicas e industriales, por ejemplo, para curar el cáncer, lanzando su energía a un área específica dentro del cuerpo (pico de Bragg). 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="" xmlns:a16="http://schemas.microsoft.com/office/drawing/2014/main" id="{384EDF0E-4BFD-EA40-AB59-F390523B07EB}"/>
              </a:ext>
            </a:extLst>
          </p:cNvPr>
          <p:cNvSpPr/>
          <p:nvPr/>
        </p:nvSpPr>
        <p:spPr>
          <a:xfrm>
            <a:off x="9025936" y="5704017"/>
            <a:ext cx="2658292" cy="32238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9392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891" y="3786394"/>
            <a:ext cx="6848516" cy="3071605"/>
          </a:xfrm>
          <a:prstGeom prst="rect">
            <a:avLst/>
          </a:prstGeom>
        </p:spPr>
      </p:pic>
      <p:pic>
        <p:nvPicPr>
          <p:cNvPr id="6" name="Picture 5" descr="IPPOG_Logo_coloured">
            <a:extLst>
              <a:ext uri="{FF2B5EF4-FFF2-40B4-BE49-F238E27FC236}">
                <a16:creationId xmlns="" xmlns:a16="http://schemas.microsoft.com/office/drawing/2014/main" id="{55C59A2B-03D3-1148-98FD-5980E82CCF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" y="28892"/>
            <a:ext cx="79692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MC-Logo-RG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7627" y="6096000"/>
            <a:ext cx="19081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Content Placeholder 5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13" y="1185501"/>
            <a:ext cx="5909287" cy="2808692"/>
          </a:xfr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99872" y="0"/>
            <a:ext cx="11692128" cy="978729"/>
          </a:xfrm>
        </p:spPr>
        <p:txBody>
          <a:bodyPr wrap="square">
            <a:spAutoFit/>
          </a:bodyPr>
          <a:lstStyle/>
          <a:p>
            <a:pPr algn="ctr"/>
            <a:r>
              <a:rPr lang="en-US" altLang="de-DE" sz="3200" b="1" dirty="0">
                <a:solidFill>
                  <a:srgbClr val="0000FF"/>
                </a:solidFill>
                <a:latin typeface="ArialMT"/>
              </a:rPr>
              <a:t>Un haz de partícula puede romper el ADN y romper la célula</a:t>
            </a:r>
            <a:endParaRPr lang="en-US" altLang="de-DE" sz="3200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978729"/>
            <a:ext cx="5563487" cy="2416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13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220" y="744220"/>
            <a:ext cx="11746582" cy="536956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079512" y="105583"/>
            <a:ext cx="9588907" cy="590931"/>
          </a:xfrm>
        </p:spPr>
        <p:txBody>
          <a:bodyPr wrap="none">
            <a:spAutoFit/>
          </a:bodyPr>
          <a:lstStyle/>
          <a:p>
            <a:r>
              <a:rPr lang="en-US" altLang="de-DE" sz="3600" b="1" dirty="0">
                <a:solidFill>
                  <a:srgbClr val="0000FF"/>
                </a:solidFill>
                <a:latin typeface="ArialMT"/>
              </a:rPr>
              <a:t>Terapia de hadrones con protones o iones </a:t>
            </a:r>
            <a:endParaRPr lang="en-US" altLang="de-DE" sz="3600" b="1" dirty="0"/>
          </a:p>
        </p:txBody>
      </p:sp>
      <p:pic>
        <p:nvPicPr>
          <p:cNvPr id="6" name="Picture 5" descr="IPPOG_Logo_coloured">
            <a:extLst>
              <a:ext uri="{FF2B5EF4-FFF2-40B4-BE49-F238E27FC236}">
                <a16:creationId xmlns="" xmlns:a16="http://schemas.microsoft.com/office/drawing/2014/main" id="{55C59A2B-03D3-1148-98FD-5980E82CCF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567" y="44451"/>
            <a:ext cx="79692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MC-Logo-RG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7627" y="6096000"/>
            <a:ext cx="19081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ángulo redondeado 1">
            <a:extLst>
              <a:ext uri="{FF2B5EF4-FFF2-40B4-BE49-F238E27FC236}">
                <a16:creationId xmlns="" xmlns:a16="http://schemas.microsoft.com/office/drawing/2014/main" id="{253E088F-F259-B145-B8FE-A01AC66D069B}"/>
              </a:ext>
            </a:extLst>
          </p:cNvPr>
          <p:cNvSpPr/>
          <p:nvPr/>
        </p:nvSpPr>
        <p:spPr>
          <a:xfrm>
            <a:off x="966651" y="730978"/>
            <a:ext cx="1959429" cy="387703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23CF6BBD-D38C-4A48-96FA-2B2E2BA4FF5B}"/>
              </a:ext>
            </a:extLst>
          </p:cNvPr>
          <p:cNvSpPr txBox="1"/>
          <p:nvPr/>
        </p:nvSpPr>
        <p:spPr>
          <a:xfrm>
            <a:off x="1254035" y="740163"/>
            <a:ext cx="1672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chemeClr val="bg1"/>
                </a:solidFill>
              </a:rPr>
              <a:t>Pico de Bragg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="" xmlns:a16="http://schemas.microsoft.com/office/drawing/2014/main" id="{B407C935-5A96-7546-AFD1-3BB784FC160F}"/>
              </a:ext>
            </a:extLst>
          </p:cNvPr>
          <p:cNvSpPr/>
          <p:nvPr/>
        </p:nvSpPr>
        <p:spPr>
          <a:xfrm>
            <a:off x="9679577" y="4193177"/>
            <a:ext cx="2436225" cy="19028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32CBA476-55D7-8D42-94F5-E52306430B28}"/>
              </a:ext>
            </a:extLst>
          </p:cNvPr>
          <p:cNvSpPr txBox="1"/>
          <p:nvPr/>
        </p:nvSpPr>
        <p:spPr>
          <a:xfrm>
            <a:off x="9837964" y="3819903"/>
            <a:ext cx="211945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chemeClr val="accent2"/>
                </a:solidFill>
              </a:rPr>
              <a:t>22,000 pacientes por año (2018) tratados con haces de partículas, 25,000,000 pacientes por año con rayos X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="" xmlns:a16="http://schemas.microsoft.com/office/drawing/2014/main" id="{7B35B7AF-8F08-C449-B486-DF902A8C0F10}"/>
              </a:ext>
            </a:extLst>
          </p:cNvPr>
          <p:cNvSpPr/>
          <p:nvPr/>
        </p:nvSpPr>
        <p:spPr>
          <a:xfrm>
            <a:off x="463029" y="4376057"/>
            <a:ext cx="4788240" cy="17377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CuadroTexto 9">
            <a:extLst>
              <a:ext uri="{FF2B5EF4-FFF2-40B4-BE49-F238E27FC236}">
                <a16:creationId xmlns="" xmlns:a16="http://schemas.microsoft.com/office/drawing/2014/main" id="{3B67B031-B161-9F40-9DAA-B36BAC637355}"/>
              </a:ext>
            </a:extLst>
          </p:cNvPr>
          <p:cNvSpPr txBox="1"/>
          <p:nvPr/>
        </p:nvSpPr>
        <p:spPr>
          <a:xfrm>
            <a:off x="208303" y="4558566"/>
            <a:ext cx="529769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dirty="0">
                <a:solidFill>
                  <a:schemeClr val="accent2"/>
                </a:solidFill>
              </a:rPr>
              <a:t>A diferencia de rayos X o electrones, los protones (y iones) depositan su energía en un lugar preciso dentro de los tejidos, </a:t>
            </a:r>
            <a:r>
              <a:rPr lang="es-MX" dirty="0">
                <a:solidFill>
                  <a:srgbClr val="C00000"/>
                </a:solidFill>
              </a:rPr>
              <a:t>minimizando la dosis a los órganos cercanos al tumor,</a:t>
            </a:r>
            <a:r>
              <a:rPr lang="es-MX" dirty="0">
                <a:solidFill>
                  <a:schemeClr val="accent2"/>
                </a:solidFill>
              </a:rPr>
              <a:t> preservando los órganos cercanos. </a:t>
            </a:r>
          </a:p>
          <a:p>
            <a:pPr algn="just"/>
            <a:endParaRPr lang="es-MX" dirty="0">
              <a:solidFill>
                <a:schemeClr val="accent2"/>
              </a:solidFill>
            </a:endParaRPr>
          </a:p>
          <a:p>
            <a:pPr algn="just"/>
            <a:r>
              <a:rPr lang="es-MX" dirty="0">
                <a:solidFill>
                  <a:schemeClr val="accent2"/>
                </a:solidFill>
              </a:rPr>
              <a:t>Energía requerida para una penetración al cuerpo entero: 230 MeV protones, 450 MeV/u C-iones. </a:t>
            </a:r>
          </a:p>
          <a:p>
            <a:endParaRPr lang="es-MX" dirty="0"/>
          </a:p>
          <a:p>
            <a:r>
              <a:rPr lang="es-MX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840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280" y="44451"/>
            <a:ext cx="9579427" cy="6705600"/>
          </a:xfrm>
        </p:spPr>
      </p:pic>
      <p:pic>
        <p:nvPicPr>
          <p:cNvPr id="5" name="Picture 10" descr="MC-Logo-RG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8074" y="6095588"/>
            <a:ext cx="1871662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IPPOG_Logo_coloured">
            <a:extLst>
              <a:ext uri="{FF2B5EF4-FFF2-40B4-BE49-F238E27FC236}">
                <a16:creationId xmlns="" xmlns:a16="http://schemas.microsoft.com/office/drawing/2014/main" id="{55C59A2B-03D3-1148-98FD-5980E82CCF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567" y="44451"/>
            <a:ext cx="79692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="" xmlns:a16="http://schemas.microsoft.com/office/drawing/2014/main" id="{7A543BE1-3474-47A3-9EFA-93E6E8440D47}"/>
              </a:ext>
            </a:extLst>
          </p:cNvPr>
          <p:cNvSpPr/>
          <p:nvPr/>
        </p:nvSpPr>
        <p:spPr>
          <a:xfrm>
            <a:off x="1235411" y="204281"/>
            <a:ext cx="7130374" cy="680936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3888B732-0A88-427E-9755-E6B01BFBAB4F}"/>
              </a:ext>
            </a:extLst>
          </p:cNvPr>
          <p:cNvSpPr txBox="1"/>
          <p:nvPr/>
        </p:nvSpPr>
        <p:spPr>
          <a:xfrm>
            <a:off x="2979302" y="177331"/>
            <a:ext cx="62333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b="1" dirty="0">
                <a:solidFill>
                  <a:schemeClr val="accent1">
                    <a:lumMod val="50000"/>
                  </a:schemeClr>
                </a:solidFill>
              </a:rPr>
              <a:t>Aceleradores y la sociedad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="" xmlns:a16="http://schemas.microsoft.com/office/drawing/2014/main" id="{C7D5BB82-41B4-4B3D-8021-DAB11DF7A572}"/>
              </a:ext>
            </a:extLst>
          </p:cNvPr>
          <p:cNvSpPr/>
          <p:nvPr/>
        </p:nvSpPr>
        <p:spPr>
          <a:xfrm>
            <a:off x="1212309" y="1098738"/>
            <a:ext cx="1867712" cy="55350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Rectángulo 8">
            <a:extLst>
              <a:ext uri="{FF2B5EF4-FFF2-40B4-BE49-F238E27FC236}">
                <a16:creationId xmlns="" xmlns:a16="http://schemas.microsoft.com/office/drawing/2014/main" id="{80862BF3-5F06-4B7F-9935-457389F5EBEC}"/>
              </a:ext>
            </a:extLst>
          </p:cNvPr>
          <p:cNvSpPr/>
          <p:nvPr/>
        </p:nvSpPr>
        <p:spPr>
          <a:xfrm>
            <a:off x="3356043" y="1118682"/>
            <a:ext cx="2178995" cy="301558"/>
          </a:xfrm>
          <a:prstGeom prst="rect">
            <a:avLst/>
          </a:prstGeom>
          <a:solidFill>
            <a:srgbClr val="5FDE18"/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CuadroTexto 9">
            <a:extLst>
              <a:ext uri="{FF2B5EF4-FFF2-40B4-BE49-F238E27FC236}">
                <a16:creationId xmlns="" xmlns:a16="http://schemas.microsoft.com/office/drawing/2014/main" id="{46AA5C60-0F0B-4BCA-A067-32C107F4800C}"/>
              </a:ext>
            </a:extLst>
          </p:cNvPr>
          <p:cNvSpPr txBox="1"/>
          <p:nvPr/>
        </p:nvSpPr>
        <p:spPr>
          <a:xfrm>
            <a:off x="3647872" y="1089180"/>
            <a:ext cx="1887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chemeClr val="accent1"/>
                </a:solidFill>
              </a:rPr>
              <a:t>Investigación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="" xmlns:a16="http://schemas.microsoft.com/office/drawing/2014/main" id="{6293A49F-CEBF-4472-A0CF-F4E751A62FEF}"/>
              </a:ext>
            </a:extLst>
          </p:cNvPr>
          <p:cNvSpPr/>
          <p:nvPr/>
        </p:nvSpPr>
        <p:spPr>
          <a:xfrm>
            <a:off x="3356043" y="2535678"/>
            <a:ext cx="2178995" cy="301558"/>
          </a:xfrm>
          <a:prstGeom prst="rect">
            <a:avLst/>
          </a:prstGeom>
          <a:solidFill>
            <a:srgbClr val="5FDE18"/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2" name="CuadroTexto 11">
            <a:extLst>
              <a:ext uri="{FF2B5EF4-FFF2-40B4-BE49-F238E27FC236}">
                <a16:creationId xmlns="" xmlns:a16="http://schemas.microsoft.com/office/drawing/2014/main" id="{78E9F382-28E7-4A18-897B-AC9907E0569B}"/>
              </a:ext>
            </a:extLst>
          </p:cNvPr>
          <p:cNvSpPr txBox="1"/>
          <p:nvPr/>
        </p:nvSpPr>
        <p:spPr>
          <a:xfrm>
            <a:off x="3371804" y="2501791"/>
            <a:ext cx="2467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chemeClr val="accent1"/>
                </a:solidFill>
              </a:rPr>
              <a:t>Aplicaciones Médicas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="" xmlns:a16="http://schemas.microsoft.com/office/drawing/2014/main" id="{A183A0CF-1FF1-410D-BEC5-B22FE7DE8E7E}"/>
              </a:ext>
            </a:extLst>
          </p:cNvPr>
          <p:cNvSpPr/>
          <p:nvPr/>
        </p:nvSpPr>
        <p:spPr>
          <a:xfrm>
            <a:off x="3356043" y="4163101"/>
            <a:ext cx="2178995" cy="573295"/>
          </a:xfrm>
          <a:prstGeom prst="rect">
            <a:avLst/>
          </a:prstGeom>
          <a:solidFill>
            <a:srgbClr val="5FDE18"/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3" name="CuadroTexto 12">
            <a:extLst>
              <a:ext uri="{FF2B5EF4-FFF2-40B4-BE49-F238E27FC236}">
                <a16:creationId xmlns="" xmlns:a16="http://schemas.microsoft.com/office/drawing/2014/main" id="{DE73F465-7D91-43B9-89B1-940A53415F1A}"/>
              </a:ext>
            </a:extLst>
          </p:cNvPr>
          <p:cNvSpPr txBox="1"/>
          <p:nvPr/>
        </p:nvSpPr>
        <p:spPr>
          <a:xfrm>
            <a:off x="3340829" y="4126582"/>
            <a:ext cx="2467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chemeClr val="accent1"/>
                </a:solidFill>
              </a:rPr>
              <a:t>Aplicaciones Industriales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="" xmlns:a16="http://schemas.microsoft.com/office/drawing/2014/main" id="{268CFA40-89A9-4A22-9EA1-D030BA63A124}"/>
              </a:ext>
            </a:extLst>
          </p:cNvPr>
          <p:cNvSpPr/>
          <p:nvPr/>
        </p:nvSpPr>
        <p:spPr>
          <a:xfrm>
            <a:off x="5603132" y="1476159"/>
            <a:ext cx="3677659" cy="30155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8" name="Rectángulo 17">
            <a:extLst>
              <a:ext uri="{FF2B5EF4-FFF2-40B4-BE49-F238E27FC236}">
                <a16:creationId xmlns="" xmlns:a16="http://schemas.microsoft.com/office/drawing/2014/main" id="{1BBB4F62-E54B-4EE0-8B64-95112AA546DB}"/>
              </a:ext>
            </a:extLst>
          </p:cNvPr>
          <p:cNvSpPr/>
          <p:nvPr/>
        </p:nvSpPr>
        <p:spPr>
          <a:xfrm>
            <a:off x="5535039" y="1458511"/>
            <a:ext cx="3871608" cy="319205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9" name="CuadroTexto 18">
            <a:extLst>
              <a:ext uri="{FF2B5EF4-FFF2-40B4-BE49-F238E27FC236}">
                <a16:creationId xmlns="" xmlns:a16="http://schemas.microsoft.com/office/drawing/2014/main" id="{964C6CCF-01F8-4E07-889E-FEFCE177C63C}"/>
              </a:ext>
            </a:extLst>
          </p:cNvPr>
          <p:cNvSpPr txBox="1"/>
          <p:nvPr/>
        </p:nvSpPr>
        <p:spPr>
          <a:xfrm>
            <a:off x="5603132" y="1449094"/>
            <a:ext cx="2091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rgbClr val="002060"/>
                </a:solidFill>
              </a:rPr>
              <a:t>Física de partículas</a:t>
            </a:r>
            <a:r>
              <a:rPr lang="es-MX" dirty="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="" xmlns:a16="http://schemas.microsoft.com/office/drawing/2014/main" id="{66E08527-7746-4815-96F6-DEBAAC4C3211}"/>
              </a:ext>
            </a:extLst>
          </p:cNvPr>
          <p:cNvSpPr/>
          <p:nvPr/>
        </p:nvSpPr>
        <p:spPr>
          <a:xfrm>
            <a:off x="5585354" y="1825057"/>
            <a:ext cx="3821293" cy="319205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1" name="Rectángulo 20">
            <a:extLst>
              <a:ext uri="{FF2B5EF4-FFF2-40B4-BE49-F238E27FC236}">
                <a16:creationId xmlns="" xmlns:a16="http://schemas.microsoft.com/office/drawing/2014/main" id="{A69FBA16-92F1-4C1C-9279-4D00D633140B}"/>
              </a:ext>
            </a:extLst>
          </p:cNvPr>
          <p:cNvSpPr/>
          <p:nvPr/>
        </p:nvSpPr>
        <p:spPr>
          <a:xfrm>
            <a:off x="5547617" y="2896059"/>
            <a:ext cx="3846451" cy="525325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3" name="CuadroTexto 22">
            <a:extLst>
              <a:ext uri="{FF2B5EF4-FFF2-40B4-BE49-F238E27FC236}">
                <a16:creationId xmlns="" xmlns:a16="http://schemas.microsoft.com/office/drawing/2014/main" id="{72A7199F-03E7-4A80-8607-95CCAD48E008}"/>
              </a:ext>
            </a:extLst>
          </p:cNvPr>
          <p:cNvSpPr txBox="1"/>
          <p:nvPr/>
        </p:nvSpPr>
        <p:spPr>
          <a:xfrm>
            <a:off x="5585908" y="1811115"/>
            <a:ext cx="4124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rgbClr val="002060"/>
                </a:solidFill>
              </a:rPr>
              <a:t>Física nuclear, estado sólido, materiales </a:t>
            </a:r>
            <a:endParaRPr lang="es-MX" dirty="0">
              <a:solidFill>
                <a:schemeClr val="accent1"/>
              </a:solidFill>
            </a:endParaRPr>
          </a:p>
        </p:txBody>
      </p:sp>
      <p:sp>
        <p:nvSpPr>
          <p:cNvPr id="24" name="Rectángulo 23">
            <a:extLst>
              <a:ext uri="{FF2B5EF4-FFF2-40B4-BE49-F238E27FC236}">
                <a16:creationId xmlns="" xmlns:a16="http://schemas.microsoft.com/office/drawing/2014/main" id="{2ABE5FD7-2F7A-46F0-9AAB-2FDE95B4A317}"/>
              </a:ext>
            </a:extLst>
          </p:cNvPr>
          <p:cNvSpPr/>
          <p:nvPr/>
        </p:nvSpPr>
        <p:spPr>
          <a:xfrm>
            <a:off x="5554909" y="5485511"/>
            <a:ext cx="3812826" cy="319205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25" name="Rectángulo 24">
            <a:extLst>
              <a:ext uri="{FF2B5EF4-FFF2-40B4-BE49-F238E27FC236}">
                <a16:creationId xmlns="" xmlns:a16="http://schemas.microsoft.com/office/drawing/2014/main" id="{D435D022-D547-477F-B4A8-1DF7FE478CBF}"/>
              </a:ext>
            </a:extLst>
          </p:cNvPr>
          <p:cNvSpPr/>
          <p:nvPr/>
        </p:nvSpPr>
        <p:spPr>
          <a:xfrm>
            <a:off x="5565191" y="5116179"/>
            <a:ext cx="3820739" cy="319205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6" name="Rectángulo 25">
            <a:extLst>
              <a:ext uri="{FF2B5EF4-FFF2-40B4-BE49-F238E27FC236}">
                <a16:creationId xmlns="" xmlns:a16="http://schemas.microsoft.com/office/drawing/2014/main" id="{32369797-5E6F-4639-93FF-421E16BDE25B}"/>
              </a:ext>
            </a:extLst>
          </p:cNvPr>
          <p:cNvSpPr/>
          <p:nvPr/>
        </p:nvSpPr>
        <p:spPr>
          <a:xfrm>
            <a:off x="5572775" y="4756370"/>
            <a:ext cx="3833872" cy="319205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7" name="Rectángulo 26">
            <a:extLst>
              <a:ext uri="{FF2B5EF4-FFF2-40B4-BE49-F238E27FC236}">
                <a16:creationId xmlns="" xmlns:a16="http://schemas.microsoft.com/office/drawing/2014/main" id="{4D559FAC-2BE0-40B3-9CDD-7963777A24AF}"/>
              </a:ext>
            </a:extLst>
          </p:cNvPr>
          <p:cNvSpPr/>
          <p:nvPr/>
        </p:nvSpPr>
        <p:spPr>
          <a:xfrm>
            <a:off x="5554909" y="3446321"/>
            <a:ext cx="3831021" cy="351914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8" name="Rectángulo 27">
            <a:extLst>
              <a:ext uri="{FF2B5EF4-FFF2-40B4-BE49-F238E27FC236}">
                <a16:creationId xmlns="" xmlns:a16="http://schemas.microsoft.com/office/drawing/2014/main" id="{C80E9867-AA03-401C-9C64-7E5B4F158F98}"/>
              </a:ext>
            </a:extLst>
          </p:cNvPr>
          <p:cNvSpPr/>
          <p:nvPr/>
        </p:nvSpPr>
        <p:spPr>
          <a:xfrm>
            <a:off x="5572775" y="3826833"/>
            <a:ext cx="3821293" cy="319205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9" name="Rectángulo 28">
            <a:extLst>
              <a:ext uri="{FF2B5EF4-FFF2-40B4-BE49-F238E27FC236}">
                <a16:creationId xmlns="" xmlns:a16="http://schemas.microsoft.com/office/drawing/2014/main" id="{05A84313-0404-49D5-9E5C-5C2FA143CEFF}"/>
              </a:ext>
            </a:extLst>
          </p:cNvPr>
          <p:cNvSpPr/>
          <p:nvPr/>
        </p:nvSpPr>
        <p:spPr>
          <a:xfrm>
            <a:off x="5585354" y="2167587"/>
            <a:ext cx="3821293" cy="319205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0" name="CuadroTexto 29">
            <a:extLst>
              <a:ext uri="{FF2B5EF4-FFF2-40B4-BE49-F238E27FC236}">
                <a16:creationId xmlns="" xmlns:a16="http://schemas.microsoft.com/office/drawing/2014/main" id="{513004BE-E22B-4DEA-980C-88733F628C19}"/>
              </a:ext>
            </a:extLst>
          </p:cNvPr>
          <p:cNvSpPr txBox="1"/>
          <p:nvPr/>
        </p:nvSpPr>
        <p:spPr>
          <a:xfrm>
            <a:off x="5593821" y="2156372"/>
            <a:ext cx="42023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rgbClr val="002060"/>
                </a:solidFill>
              </a:rPr>
              <a:t>Biología</a:t>
            </a:r>
            <a:endParaRPr lang="es-MX" dirty="0">
              <a:solidFill>
                <a:schemeClr val="accent1"/>
              </a:solidFill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="" xmlns:a16="http://schemas.microsoft.com/office/drawing/2014/main" id="{F6A18A1B-4753-447F-852C-3B2139CB94CC}"/>
              </a:ext>
            </a:extLst>
          </p:cNvPr>
          <p:cNvSpPr txBox="1"/>
          <p:nvPr/>
        </p:nvSpPr>
        <p:spPr>
          <a:xfrm>
            <a:off x="5585354" y="2836130"/>
            <a:ext cx="42023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rgbClr val="002060"/>
                </a:solidFill>
              </a:rPr>
              <a:t>Diagnóstico/Tratamiento con rayos X o electrones  o radioisótopos</a:t>
            </a:r>
            <a:endParaRPr lang="es-MX" dirty="0">
              <a:solidFill>
                <a:schemeClr val="accent1"/>
              </a:solidFill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="" xmlns:a16="http://schemas.microsoft.com/office/drawing/2014/main" id="{3DB4CD0C-98C3-41C5-8E4D-7FEA87627426}"/>
              </a:ext>
            </a:extLst>
          </p:cNvPr>
          <p:cNvSpPr txBox="1"/>
          <p:nvPr/>
        </p:nvSpPr>
        <p:spPr>
          <a:xfrm>
            <a:off x="5603132" y="3435906"/>
            <a:ext cx="42023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rgbClr val="002060"/>
                </a:solidFill>
              </a:rPr>
              <a:t>Producción de radioisótopos</a:t>
            </a:r>
            <a:endParaRPr lang="es-MX" dirty="0">
              <a:solidFill>
                <a:schemeClr val="accent1"/>
              </a:solidFill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="" xmlns:a16="http://schemas.microsoft.com/office/drawing/2014/main" id="{10DBDEC5-8998-46B5-BDC1-58E149F4A40A}"/>
              </a:ext>
            </a:extLst>
          </p:cNvPr>
          <p:cNvSpPr txBox="1"/>
          <p:nvPr/>
        </p:nvSpPr>
        <p:spPr>
          <a:xfrm>
            <a:off x="5593821" y="3796465"/>
            <a:ext cx="42023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rgbClr val="002060"/>
                </a:solidFill>
              </a:rPr>
              <a:t>Tratamiento de iones o protones </a:t>
            </a:r>
            <a:endParaRPr lang="es-MX" dirty="0">
              <a:solidFill>
                <a:schemeClr val="accent1"/>
              </a:solidFill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="" xmlns:a16="http://schemas.microsoft.com/office/drawing/2014/main" id="{B6EC3593-2AE9-4226-96CF-3A1720A2F6FA}"/>
              </a:ext>
            </a:extLst>
          </p:cNvPr>
          <p:cNvSpPr txBox="1"/>
          <p:nvPr/>
        </p:nvSpPr>
        <p:spPr>
          <a:xfrm>
            <a:off x="5603132" y="4736396"/>
            <a:ext cx="42023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rgbClr val="002060"/>
                </a:solidFill>
              </a:rPr>
              <a:t>Implantación de iones</a:t>
            </a:r>
            <a:endParaRPr lang="es-MX" dirty="0">
              <a:solidFill>
                <a:schemeClr val="accent1"/>
              </a:solidFill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="" xmlns:a16="http://schemas.microsoft.com/office/drawing/2014/main" id="{A88987C9-3535-46B4-AC6C-1D01679858C6}"/>
              </a:ext>
            </a:extLst>
          </p:cNvPr>
          <p:cNvSpPr txBox="1"/>
          <p:nvPr/>
        </p:nvSpPr>
        <p:spPr>
          <a:xfrm>
            <a:off x="5585353" y="5101260"/>
            <a:ext cx="42023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rgbClr val="002060"/>
                </a:solidFill>
              </a:rPr>
              <a:t>Cortar y soldar con haces de electrones</a:t>
            </a:r>
            <a:endParaRPr lang="es-MX" dirty="0">
              <a:solidFill>
                <a:schemeClr val="accent1"/>
              </a:solidFill>
            </a:endParaRPr>
          </a:p>
        </p:txBody>
      </p:sp>
      <p:sp>
        <p:nvSpPr>
          <p:cNvPr id="36" name="Rectángulo 35">
            <a:extLst>
              <a:ext uri="{FF2B5EF4-FFF2-40B4-BE49-F238E27FC236}">
                <a16:creationId xmlns="" xmlns:a16="http://schemas.microsoft.com/office/drawing/2014/main" id="{20C909A1-90DB-4DEC-9194-ACD51BA6728E}"/>
              </a:ext>
            </a:extLst>
          </p:cNvPr>
          <p:cNvSpPr/>
          <p:nvPr/>
        </p:nvSpPr>
        <p:spPr>
          <a:xfrm>
            <a:off x="5585908" y="6165215"/>
            <a:ext cx="3820739" cy="319205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7" name="Rectángulo 36">
            <a:extLst>
              <a:ext uri="{FF2B5EF4-FFF2-40B4-BE49-F238E27FC236}">
                <a16:creationId xmlns="" xmlns:a16="http://schemas.microsoft.com/office/drawing/2014/main" id="{2B329588-8B36-427C-B97A-AFB88AF74B43}"/>
              </a:ext>
            </a:extLst>
          </p:cNvPr>
          <p:cNvSpPr/>
          <p:nvPr/>
        </p:nvSpPr>
        <p:spPr>
          <a:xfrm>
            <a:off x="5585353" y="5828148"/>
            <a:ext cx="3800577" cy="319205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8" name="CuadroTexto 37">
            <a:extLst>
              <a:ext uri="{FF2B5EF4-FFF2-40B4-BE49-F238E27FC236}">
                <a16:creationId xmlns="" xmlns:a16="http://schemas.microsoft.com/office/drawing/2014/main" id="{5742AA0B-29BB-4FD5-B232-C44ACF5BD0AE}"/>
              </a:ext>
            </a:extLst>
          </p:cNvPr>
          <p:cNvSpPr txBox="1"/>
          <p:nvPr/>
        </p:nvSpPr>
        <p:spPr>
          <a:xfrm>
            <a:off x="5565191" y="5458817"/>
            <a:ext cx="42023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rgbClr val="002060"/>
                </a:solidFill>
              </a:rPr>
              <a:t>Polimerización</a:t>
            </a:r>
            <a:endParaRPr lang="es-MX" dirty="0">
              <a:solidFill>
                <a:schemeClr val="accent1"/>
              </a:solidFill>
            </a:endParaRPr>
          </a:p>
        </p:txBody>
      </p:sp>
      <p:sp>
        <p:nvSpPr>
          <p:cNvPr id="39" name="CuadroTexto 38">
            <a:extLst>
              <a:ext uri="{FF2B5EF4-FFF2-40B4-BE49-F238E27FC236}">
                <a16:creationId xmlns="" xmlns:a16="http://schemas.microsoft.com/office/drawing/2014/main" id="{472356CB-03BB-4B94-8DFC-18A66C22024F}"/>
              </a:ext>
            </a:extLst>
          </p:cNvPr>
          <p:cNvSpPr txBox="1"/>
          <p:nvPr/>
        </p:nvSpPr>
        <p:spPr>
          <a:xfrm>
            <a:off x="5583675" y="5786155"/>
            <a:ext cx="42023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rgbClr val="002060"/>
                </a:solidFill>
              </a:rPr>
              <a:t>Prueba de neutrones</a:t>
            </a:r>
            <a:endParaRPr lang="es-MX" dirty="0">
              <a:solidFill>
                <a:schemeClr val="accent1"/>
              </a:solidFill>
            </a:endParaRPr>
          </a:p>
        </p:txBody>
      </p:sp>
      <p:sp>
        <p:nvSpPr>
          <p:cNvPr id="40" name="CuadroTexto 39">
            <a:extLst>
              <a:ext uri="{FF2B5EF4-FFF2-40B4-BE49-F238E27FC236}">
                <a16:creationId xmlns="" xmlns:a16="http://schemas.microsoft.com/office/drawing/2014/main" id="{DD807A04-B90F-4F08-8EE5-C06C12CDBF01}"/>
              </a:ext>
            </a:extLst>
          </p:cNvPr>
          <p:cNvSpPr txBox="1"/>
          <p:nvPr/>
        </p:nvSpPr>
        <p:spPr>
          <a:xfrm>
            <a:off x="5563513" y="6155487"/>
            <a:ext cx="41267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rgbClr val="002060"/>
                </a:solidFill>
              </a:rPr>
              <a:t>Pruebas no destructivas</a:t>
            </a:r>
            <a:endParaRPr lang="es-MX" dirty="0">
              <a:solidFill>
                <a:schemeClr val="accent1"/>
              </a:solidFill>
            </a:endParaRPr>
          </a:p>
        </p:txBody>
      </p:sp>
      <p:sp>
        <p:nvSpPr>
          <p:cNvPr id="41" name="CuadroTexto 40">
            <a:extLst>
              <a:ext uri="{FF2B5EF4-FFF2-40B4-BE49-F238E27FC236}">
                <a16:creationId xmlns="" xmlns:a16="http://schemas.microsoft.com/office/drawing/2014/main" id="{751BF669-54C6-4B5B-9A42-38FE1044743C}"/>
              </a:ext>
            </a:extLst>
          </p:cNvPr>
          <p:cNvSpPr txBox="1"/>
          <p:nvPr/>
        </p:nvSpPr>
        <p:spPr>
          <a:xfrm>
            <a:off x="1356386" y="1205298"/>
            <a:ext cx="1655905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chemeClr val="bg1"/>
                </a:solidFill>
              </a:rPr>
              <a:t>Más de 30,000 aceleradores de partículas están en operación a nivel mundial. </a:t>
            </a:r>
          </a:p>
          <a:p>
            <a:endParaRPr lang="es-MX" b="1" dirty="0">
              <a:solidFill>
                <a:schemeClr val="bg1"/>
              </a:solidFill>
            </a:endParaRPr>
          </a:p>
          <a:p>
            <a:r>
              <a:rPr lang="es-MX" b="1" dirty="0">
                <a:solidFill>
                  <a:schemeClr val="bg1"/>
                </a:solidFill>
              </a:rPr>
              <a:t>Únicamente ~1% son para investigación básica. </a:t>
            </a:r>
          </a:p>
          <a:p>
            <a:endParaRPr lang="es-MX" b="1" dirty="0">
              <a:solidFill>
                <a:schemeClr val="bg1"/>
              </a:solidFill>
            </a:endParaRPr>
          </a:p>
          <a:p>
            <a:r>
              <a:rPr lang="es-MX" b="1" dirty="0">
                <a:solidFill>
                  <a:schemeClr val="bg1"/>
                </a:solidFill>
              </a:rPr>
              <a:t>En medicina es la taza de aplicación más grande con más de 1/3 de todos los aceleradores </a:t>
            </a:r>
          </a:p>
        </p:txBody>
      </p:sp>
    </p:spTree>
    <p:extLst>
      <p:ext uri="{BB962C8B-B14F-4D97-AF65-F5344CB8AC3E}">
        <p14:creationId xmlns:p14="http://schemas.microsoft.com/office/powerpoint/2010/main" val="836160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Picture 9" descr="http://www.myradiotherapy.com/general/treatment/Treatment_Machines/files/Linac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470" y="1798319"/>
            <a:ext cx="2255012" cy="4015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1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99CBE3-E6E4-674D-8ADD-DC25FDE73494}" type="slidenum">
              <a:rPr lang="en-GB" altLang="en-US" sz="1400">
                <a:solidFill>
                  <a:srgbClr val="898989"/>
                </a:solidFill>
                <a:latin typeface="Calibri" charset="0"/>
              </a:rPr>
              <a:pPr>
                <a:spcBef>
                  <a:spcPct val="0"/>
                </a:spcBef>
                <a:buFontTx/>
                <a:buNone/>
              </a:pPr>
              <a:t>19</a:t>
            </a:fld>
            <a:endParaRPr lang="en-GB" altLang="en-US" sz="1400">
              <a:solidFill>
                <a:srgbClr val="898989"/>
              </a:solidFill>
              <a:latin typeface="Calibri" charset="0"/>
            </a:endParaRPr>
          </a:p>
        </p:txBody>
      </p:sp>
      <p:sp>
        <p:nvSpPr>
          <p:cNvPr id="13" name="Titel 1"/>
          <p:cNvSpPr txBox="1">
            <a:spLocks/>
          </p:cNvSpPr>
          <p:nvPr/>
        </p:nvSpPr>
        <p:spPr bwMode="auto">
          <a:xfrm>
            <a:off x="1698625" y="23813"/>
            <a:ext cx="9242633" cy="1090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en-US" sz="3600" b="1" kern="0" dirty="0">
                <a:solidFill>
                  <a:srgbClr val="0000FF"/>
                </a:solidFill>
                <a:latin typeface="Calibri" charset="0"/>
                <a:ea typeface="Calibri" charset="0"/>
                <a:cs typeface="Calibri" charset="0"/>
              </a:rPr>
              <a:t>Aceleradores para la salud</a:t>
            </a:r>
            <a:endParaRPr lang="de-DE" altLang="en-US" sz="3600" b="1" kern="0" dirty="0" err="1">
              <a:solidFill>
                <a:srgbClr val="0000FF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15" name="Picture 10" descr="MC-Logo-RG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8074" y="6095588"/>
            <a:ext cx="1871662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 descr="IPPOG_Logo_coloured">
            <a:extLst>
              <a:ext uri="{FF2B5EF4-FFF2-40B4-BE49-F238E27FC236}">
                <a16:creationId xmlns="" xmlns:a16="http://schemas.microsoft.com/office/drawing/2014/main" id="{55C59A2B-03D3-1148-98FD-5980E82CCF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567" y="44451"/>
            <a:ext cx="79692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Content Placeholder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54959" y="1798318"/>
            <a:ext cx="3783286" cy="4015691"/>
          </a:xfrm>
          <a:prstGeom prst="rect">
            <a:avLst/>
          </a:prstGeom>
        </p:spPr>
      </p:pic>
      <p:pic>
        <p:nvPicPr>
          <p:cNvPr id="19" name="Content Placeholder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3762" y="1798318"/>
            <a:ext cx="5215974" cy="401569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25921" y="962440"/>
            <a:ext cx="27410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dirty="0">
                <a:solidFill>
                  <a:srgbClr val="0000FF"/>
                </a:solidFill>
              </a:rPr>
              <a:t>Radioterapia Convencional</a:t>
            </a:r>
          </a:p>
          <a:p>
            <a:pPr algn="ctr"/>
            <a:r>
              <a:rPr lang="en-US" altLang="en-US" b="1" dirty="0">
                <a:solidFill>
                  <a:srgbClr val="0000FF"/>
                </a:solidFill>
              </a:rPr>
              <a:t>de Rayos X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3398926" y="961853"/>
            <a:ext cx="32570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dirty="0">
                <a:solidFill>
                  <a:srgbClr val="0000FF"/>
                </a:solidFill>
              </a:rPr>
              <a:t>Terapia de partículas/ hadrones </a:t>
            </a:r>
          </a:p>
          <a:p>
            <a:pPr algn="ctr"/>
            <a:r>
              <a:rPr lang="en-US" altLang="en-US" b="1" dirty="0">
                <a:solidFill>
                  <a:srgbClr val="0000FF"/>
                </a:solidFill>
              </a:rPr>
              <a:t>con protones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7640286" y="960456"/>
            <a:ext cx="36629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en-US" b="1" dirty="0">
                <a:solidFill>
                  <a:srgbClr val="0000FF"/>
                </a:solidFill>
              </a:rPr>
              <a:t>Centros de Terapia con Hadrones en </a:t>
            </a:r>
          </a:p>
          <a:p>
            <a:pPr algn="ctr"/>
            <a:r>
              <a:rPr lang="en-US" altLang="en-US" b="1" dirty="0">
                <a:solidFill>
                  <a:srgbClr val="0000FF"/>
                </a:solidFill>
              </a:rPr>
              <a:t>Europa(2018)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96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52437"/>
            <a:ext cx="6291072" cy="640556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833872" y="3338351"/>
            <a:ext cx="6449568" cy="21030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585"/>
            <a:r>
              <a:rPr lang="en-GB" sz="2133" b="1" dirty="0">
                <a:solidFill>
                  <a:srgbClr val="0070C0"/>
                </a:solidFill>
                <a:latin typeface="Calibri" charset="0"/>
                <a:ea typeface="Calibri" charset="0"/>
              </a:rPr>
              <a:t>Ciudad de México</a:t>
            </a:r>
            <a:endParaRPr lang="en-GB" sz="2133" b="1" dirty="0">
              <a:solidFill>
                <a:srgbClr val="0070C0"/>
              </a:solidFill>
              <a:latin typeface="Times New Roman" charset="0"/>
              <a:ea typeface="Calibri" charset="0"/>
            </a:endParaRPr>
          </a:p>
          <a:p>
            <a:pPr marL="1066785" lvl="1"/>
            <a:r>
              <a:rPr lang="en-GB" sz="2400" dirty="0">
                <a:solidFill>
                  <a:srgbClr val="7030A0"/>
                </a:solidFill>
                <a:latin typeface="Calibri" charset="0"/>
                <a:ea typeface="Times New Roman" charset="0"/>
              </a:rPr>
              <a:t>Antonio Ortiz Velasquez </a:t>
            </a:r>
          </a:p>
          <a:p>
            <a:pPr marL="1066785" lvl="1"/>
            <a:r>
              <a:rPr lang="en-GB" sz="2400" dirty="0">
                <a:solidFill>
                  <a:srgbClr val="7030A0"/>
                </a:solidFill>
                <a:latin typeface="Calibri" charset="0"/>
                <a:ea typeface="Times New Roman" charset="0"/>
              </a:rPr>
              <a:t>Sesión de PTMC en la UNAM, Ciudad de México.</a:t>
            </a:r>
            <a:endParaRPr lang="en-GB" sz="2400" dirty="0">
              <a:solidFill>
                <a:srgbClr val="7030A0"/>
              </a:solidFill>
              <a:latin typeface="Times New Roman" charset="0"/>
              <a:ea typeface="Calibri" charset="0"/>
            </a:endParaRPr>
          </a:p>
          <a:p>
            <a:pPr marL="1066785" lvl="1"/>
            <a:r>
              <a:rPr lang="en-GB" sz="2400" dirty="0">
                <a:solidFill>
                  <a:srgbClr val="7030A0"/>
                </a:solidFill>
                <a:latin typeface="Calibri" charset="0"/>
                <a:ea typeface="Times New Roman" charset="0"/>
              </a:rPr>
              <a:t>Página Web </a:t>
            </a:r>
            <a:r>
              <a:rPr lang="en-GB" sz="1333" u="sng" dirty="0">
                <a:solidFill>
                  <a:srgbClr val="7030A0"/>
                </a:solidFill>
                <a:latin typeface="Calibri" charset="0"/>
                <a:ea typeface="Times New Roman" charset="0"/>
                <a:hlinkClick r:id="rId4"/>
              </a:rPr>
              <a:t>http://epistemia.nucleares.unam.mx/web?name=fisica_y_sociedad_2020</a:t>
            </a:r>
            <a:endParaRPr lang="en-GB" sz="1333" dirty="0">
              <a:solidFill>
                <a:srgbClr val="7030A0"/>
              </a:solidFill>
              <a:latin typeface="Times New Roman" charset="0"/>
              <a:ea typeface="Calibri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833872" y="1201425"/>
            <a:ext cx="6266688" cy="19183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585"/>
            <a:r>
              <a:rPr lang="fr-CH" sz="2133" b="1" dirty="0">
                <a:solidFill>
                  <a:srgbClr val="0070C0"/>
                </a:solidFill>
                <a:latin typeface="Calibri" charset="0"/>
                <a:ea typeface="Times New Roman" charset="0"/>
              </a:rPr>
              <a:t>Puebla</a:t>
            </a:r>
          </a:p>
          <a:p>
            <a:pPr marL="1066785" lvl="1"/>
            <a:r>
              <a:rPr lang="fr-CH" sz="2400" dirty="0">
                <a:solidFill>
                  <a:srgbClr val="7030A0"/>
                </a:solidFill>
                <a:latin typeface="Calibri" charset="0"/>
                <a:ea typeface="Times New Roman" charset="0"/>
              </a:rPr>
              <a:t>Irais Bautista Guzmán </a:t>
            </a:r>
          </a:p>
          <a:p>
            <a:pPr marL="1066785" lvl="1"/>
            <a:r>
              <a:rPr lang="en-GB" sz="2400" dirty="0">
                <a:solidFill>
                  <a:srgbClr val="7030A0"/>
                </a:solidFill>
                <a:latin typeface="Calibri" charset="0"/>
                <a:ea typeface="Times New Roman" charset="0"/>
                <a:cs typeface="Tahoma" charset="0"/>
              </a:rPr>
              <a:t>Sesión de PTMC en la BUAP-Puebla.</a:t>
            </a:r>
            <a:endParaRPr lang="en-GB" sz="2400" dirty="0">
              <a:solidFill>
                <a:srgbClr val="7030A0"/>
              </a:solidFill>
              <a:latin typeface="Times New Roman" charset="0"/>
              <a:ea typeface="Calibri" charset="0"/>
            </a:endParaRPr>
          </a:p>
          <a:p>
            <a:pPr marL="1066785" lvl="1"/>
            <a:r>
              <a:rPr lang="en-GB" sz="2400" dirty="0">
                <a:solidFill>
                  <a:srgbClr val="7030A0"/>
                </a:solidFill>
                <a:latin typeface="Calibri" charset="0"/>
                <a:ea typeface="Times New Roman" charset="0"/>
                <a:cs typeface="Tahoma" charset="0"/>
              </a:rPr>
              <a:t>Página Web</a:t>
            </a:r>
          </a:p>
          <a:p>
            <a:pPr marL="1066785" lvl="1"/>
            <a:r>
              <a:rPr lang="en-GB" sz="1200" u="sng" dirty="0">
                <a:solidFill>
                  <a:srgbClr val="7030A0"/>
                </a:solidFill>
                <a:latin typeface="Calibri" charset="0"/>
                <a:ea typeface="Times New Roman" charset="0"/>
                <a:cs typeface="Tahoma" charset="0"/>
                <a:hlinkClick r:id="rId5"/>
              </a:rPr>
              <a:t>https://www.fcfm.buap.mx/ParticulasElementales/seminarios/PT/index.html</a:t>
            </a:r>
            <a:endParaRPr lang="en-GB" sz="1200" u="sng" dirty="0">
              <a:solidFill>
                <a:srgbClr val="7030A0"/>
              </a:solidFill>
              <a:latin typeface="Calibri" charset="0"/>
              <a:ea typeface="Times New Roman" charset="0"/>
              <a:cs typeface="Tahoma" charset="0"/>
            </a:endParaRPr>
          </a:p>
          <a:p>
            <a:pPr marL="1066785" lvl="1"/>
            <a:endParaRPr lang="en-GB" sz="1333" dirty="0">
              <a:solidFill>
                <a:srgbClr val="7030A0"/>
              </a:solidFill>
              <a:latin typeface="Times New Roman" charset="0"/>
              <a:ea typeface="Calibri" charset="0"/>
            </a:endParaRPr>
          </a:p>
        </p:txBody>
      </p:sp>
      <p:sp>
        <p:nvSpPr>
          <p:cNvPr id="8" name="Title 4"/>
          <p:cNvSpPr>
            <a:spLocks noGrp="1"/>
          </p:cNvSpPr>
          <p:nvPr>
            <p:ph type="title"/>
          </p:nvPr>
        </p:nvSpPr>
        <p:spPr>
          <a:xfrm>
            <a:off x="3536994" y="11619"/>
            <a:ext cx="5750262" cy="738633"/>
          </a:xfrm>
        </p:spPr>
        <p:txBody>
          <a:bodyPr wrap="none">
            <a:spAutoFit/>
          </a:bodyPr>
          <a:lstStyle/>
          <a:p>
            <a:r>
              <a:rPr lang="en-US" altLang="de-DE" sz="3600" b="1" dirty="0" smtClean="0">
                <a:solidFill>
                  <a:srgbClr val="0000FF"/>
                </a:solidFill>
                <a:latin typeface="ArialMT"/>
              </a:rPr>
              <a:t>La </a:t>
            </a:r>
            <a:r>
              <a:rPr lang="en-US" altLang="de-DE" sz="3600" b="1" dirty="0" err="1" smtClean="0">
                <a:solidFill>
                  <a:srgbClr val="0000FF"/>
                </a:solidFill>
                <a:latin typeface="ArialMT"/>
              </a:rPr>
              <a:t>primera</a:t>
            </a:r>
            <a:r>
              <a:rPr lang="en-US" altLang="de-DE" sz="3600" b="1" dirty="0" smtClean="0">
                <a:solidFill>
                  <a:srgbClr val="0000FF"/>
                </a:solidFill>
                <a:latin typeface="ArialMT"/>
              </a:rPr>
              <a:t> PTMC </a:t>
            </a:r>
            <a:r>
              <a:rPr lang="en-US" altLang="de-DE" sz="3600" b="1" dirty="0" err="1" smtClean="0">
                <a:solidFill>
                  <a:srgbClr val="0000FF"/>
                </a:solidFill>
                <a:latin typeface="ArialMT"/>
              </a:rPr>
              <a:t>en</a:t>
            </a:r>
            <a:r>
              <a:rPr lang="en-US" altLang="de-DE" sz="3600" b="1" dirty="0" smtClean="0">
                <a:solidFill>
                  <a:srgbClr val="0000FF"/>
                </a:solidFill>
                <a:latin typeface="ArialMT"/>
              </a:rPr>
              <a:t> IMC</a:t>
            </a:r>
            <a:endParaRPr lang="en-US" altLang="de-DE" sz="3600" b="1" dirty="0"/>
          </a:p>
        </p:txBody>
      </p:sp>
    </p:spTree>
    <p:extLst>
      <p:ext uri="{BB962C8B-B14F-4D97-AF65-F5344CB8AC3E}">
        <p14:creationId xmlns:p14="http://schemas.microsoft.com/office/powerpoint/2010/main" val="122189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14" y="327793"/>
            <a:ext cx="3601430" cy="2201911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14" y="2663866"/>
            <a:ext cx="3664527" cy="20404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458" y="1254600"/>
            <a:ext cx="5151698" cy="28185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2458" y="4145201"/>
            <a:ext cx="5151698" cy="25311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14" y="4802650"/>
            <a:ext cx="3664527" cy="1873717"/>
          </a:xfrm>
          <a:prstGeom prst="rect">
            <a:avLst/>
          </a:prstGeom>
        </p:spPr>
      </p:pic>
      <p:sp>
        <p:nvSpPr>
          <p:cNvPr id="10" name="Content Placeholder 3">
            <a:extLst>
              <a:ext uri="{FF2B5EF4-FFF2-40B4-BE49-F238E27FC236}">
                <a16:creationId xmlns="" xmlns:a16="http://schemas.microsoft.com/office/drawing/2014/main" id="{7D500144-3611-F844-AC2B-CDFF2D2D857C}"/>
              </a:ext>
            </a:extLst>
          </p:cNvPr>
          <p:cNvSpPr txBox="1">
            <a:spLocks/>
          </p:cNvSpPr>
          <p:nvPr/>
        </p:nvSpPr>
        <p:spPr>
          <a:xfrm>
            <a:off x="8981131" y="866865"/>
            <a:ext cx="2721579" cy="387735"/>
          </a:xfrm>
          <a:prstGeom prst="rect">
            <a:avLst/>
          </a:prstGeom>
        </p:spPr>
        <p:txBody>
          <a:bodyPr vert="horz" wrap="non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de-DE" sz="2133" dirty="0">
                <a:solidFill>
                  <a:srgbClr val="0000FF"/>
                </a:solidFill>
                <a:latin typeface="ArialMT"/>
              </a:rPr>
              <a:t>MedAustron, </a:t>
            </a:r>
            <a:r>
              <a:rPr lang="el-GR" altLang="de-DE" sz="2133" dirty="0">
                <a:solidFill>
                  <a:srgbClr val="0000FF"/>
                </a:solidFill>
                <a:latin typeface="ArialMT"/>
              </a:rPr>
              <a:t>Α</a:t>
            </a:r>
            <a:r>
              <a:rPr lang="en-US" altLang="de-DE" sz="2133" dirty="0">
                <a:solidFill>
                  <a:srgbClr val="0000FF"/>
                </a:solidFill>
                <a:latin typeface="ArialMT"/>
              </a:rPr>
              <a:t>ustria 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="" xmlns:a16="http://schemas.microsoft.com/office/drawing/2014/main" id="{7D500144-3611-F844-AC2B-CDFF2D2D857C}"/>
              </a:ext>
            </a:extLst>
          </p:cNvPr>
          <p:cNvSpPr txBox="1">
            <a:spLocks/>
          </p:cNvSpPr>
          <p:nvPr/>
        </p:nvSpPr>
        <p:spPr>
          <a:xfrm>
            <a:off x="4168596" y="4316606"/>
            <a:ext cx="1870512" cy="387735"/>
          </a:xfrm>
          <a:prstGeom prst="rect">
            <a:avLst/>
          </a:prstGeom>
        </p:spPr>
        <p:txBody>
          <a:bodyPr vert="horz" wrap="non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de-DE" sz="2133" dirty="0">
                <a:solidFill>
                  <a:srgbClr val="0000FF"/>
                </a:solidFill>
                <a:latin typeface="ArialMT"/>
              </a:rPr>
              <a:t>HIT, Alemania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="" xmlns:a16="http://schemas.microsoft.com/office/drawing/2014/main" id="{7D500144-3611-F844-AC2B-CDFF2D2D857C}"/>
              </a:ext>
            </a:extLst>
          </p:cNvPr>
          <p:cNvSpPr txBox="1">
            <a:spLocks/>
          </p:cNvSpPr>
          <p:nvPr/>
        </p:nvSpPr>
        <p:spPr>
          <a:xfrm>
            <a:off x="4138140" y="6288632"/>
            <a:ext cx="1900970" cy="387735"/>
          </a:xfrm>
          <a:prstGeom prst="rect">
            <a:avLst/>
          </a:prstGeom>
        </p:spPr>
        <p:txBody>
          <a:bodyPr vert="horz" wrap="non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de-DE" sz="2133" dirty="0">
                <a:solidFill>
                  <a:srgbClr val="0000FF"/>
                </a:solidFill>
                <a:latin typeface="ArialMT"/>
              </a:rPr>
              <a:t>MIT, Alemania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="" xmlns:a16="http://schemas.microsoft.com/office/drawing/2014/main" id="{7D500144-3611-F844-AC2B-CDFF2D2D857C}"/>
              </a:ext>
            </a:extLst>
          </p:cNvPr>
          <p:cNvSpPr txBox="1">
            <a:spLocks/>
          </p:cNvSpPr>
          <p:nvPr/>
        </p:nvSpPr>
        <p:spPr>
          <a:xfrm>
            <a:off x="4138140" y="2127065"/>
            <a:ext cx="1702710" cy="387735"/>
          </a:xfrm>
          <a:prstGeom prst="rect">
            <a:avLst/>
          </a:prstGeom>
        </p:spPr>
        <p:txBody>
          <a:bodyPr vert="horz" wrap="non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de-DE" sz="2133" dirty="0">
                <a:solidFill>
                  <a:srgbClr val="0000FF"/>
                </a:solidFill>
                <a:latin typeface="ArialMT"/>
              </a:rPr>
              <a:t>CNAO, </a:t>
            </a:r>
            <a:r>
              <a:rPr lang="el-GR" altLang="de-DE" sz="2133" dirty="0">
                <a:solidFill>
                  <a:srgbClr val="0000FF"/>
                </a:solidFill>
                <a:latin typeface="ArialMT"/>
              </a:rPr>
              <a:t>Ι</a:t>
            </a:r>
            <a:r>
              <a:rPr lang="en-US" altLang="de-DE" sz="2133" dirty="0">
                <a:solidFill>
                  <a:srgbClr val="0000FF"/>
                </a:solidFill>
                <a:latin typeface="ArialMT"/>
              </a:rPr>
              <a:t>talia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 bwMode="auto">
          <a:xfrm>
            <a:off x="4168596" y="253133"/>
            <a:ext cx="10799011" cy="88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0000FF"/>
                </a:solidFill>
              </a:rPr>
              <a:t>Cuatro centros de terapia del cáncer de iones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0000FF"/>
                </a:solidFill>
              </a:rPr>
              <a:t>de carbono en Europa</a:t>
            </a:r>
            <a:endParaRPr lang="de-DE" altLang="en-US" sz="2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792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5080"/>
            <a:ext cx="12192000" cy="6152920"/>
          </a:xfrm>
          <a:prstGeom prst="rect">
            <a:avLst/>
          </a:prstGeom>
        </p:spPr>
      </p:pic>
      <p:sp>
        <p:nvSpPr>
          <p:cNvPr id="3" name="Title 4"/>
          <p:cNvSpPr txBox="1">
            <a:spLocks/>
          </p:cNvSpPr>
          <p:nvPr/>
        </p:nvSpPr>
        <p:spPr>
          <a:xfrm>
            <a:off x="2025180" y="44451"/>
            <a:ext cx="7486473" cy="646331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de-DE" sz="3600" b="1" dirty="0">
                <a:solidFill>
                  <a:srgbClr val="0000FF"/>
                </a:solidFill>
                <a:latin typeface="+mn-lt"/>
              </a:rPr>
              <a:t>Centro Virtual de Terapia de Hadrones</a:t>
            </a:r>
            <a:endParaRPr lang="en-US" altLang="de-DE" sz="3600" b="1" dirty="0">
              <a:latin typeface="+mn-lt"/>
            </a:endParaRPr>
          </a:p>
        </p:txBody>
      </p:sp>
      <p:pic>
        <p:nvPicPr>
          <p:cNvPr id="4" name="Picture 3" descr="IPPOG_Logo_coloured">
            <a:extLst>
              <a:ext uri="{FF2B5EF4-FFF2-40B4-BE49-F238E27FC236}">
                <a16:creationId xmlns="" xmlns:a16="http://schemas.microsoft.com/office/drawing/2014/main" id="{55C59A2B-03D3-1148-98FD-5980E82CCF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567" y="44451"/>
            <a:ext cx="79692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7184" y="44451"/>
            <a:ext cx="1934816" cy="145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784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Text Box 4"/>
          <p:cNvSpPr txBox="1">
            <a:spLocks noChangeArrowheads="1"/>
          </p:cNvSpPr>
          <p:nvPr/>
        </p:nvSpPr>
        <p:spPr bwMode="auto">
          <a:xfrm>
            <a:off x="3286983" y="103073"/>
            <a:ext cx="27178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00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00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000" dirty="0">
                <a:solidFill>
                  <a:schemeClr val="tx2"/>
                </a:solidFill>
              </a:rPr>
              <a:t>600 </a:t>
            </a:r>
            <a:r>
              <a:rPr lang="en-US" altLang="de-DE" sz="2000" dirty="0">
                <a:solidFill>
                  <a:schemeClr val="tx2"/>
                </a:solidFill>
              </a:rPr>
              <a:t>tons</a:t>
            </a:r>
            <a:endParaRPr lang="de-DE" altLang="de-DE" sz="200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000" dirty="0">
                <a:solidFill>
                  <a:schemeClr val="tx2"/>
                </a:solidFill>
              </a:rPr>
              <a:t>   </a:t>
            </a:r>
          </a:p>
        </p:txBody>
      </p:sp>
      <p:sp>
        <p:nvSpPr>
          <p:cNvPr id="9" name="Title 4"/>
          <p:cNvSpPr txBox="1">
            <a:spLocks/>
          </p:cNvSpPr>
          <p:nvPr/>
        </p:nvSpPr>
        <p:spPr bwMode="auto">
          <a:xfrm>
            <a:off x="85115" y="607367"/>
            <a:ext cx="332655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9pPr>
          </a:lstStyle>
          <a:p>
            <a:pPr>
              <a:defRPr/>
            </a:pPr>
            <a:r>
              <a:rPr lang="en-US" altLang="en-US" sz="3200" b="1" kern="0" dirty="0">
                <a:solidFill>
                  <a:srgbClr val="0000FF"/>
                </a:solidFill>
                <a:latin typeface="ArialMT" charset="0"/>
              </a:rPr>
              <a:t>Gantry en el HIT</a:t>
            </a:r>
            <a:endParaRPr lang="en-US" altLang="en-US" sz="3200" b="1" kern="0" dirty="0"/>
          </a:p>
        </p:txBody>
      </p:sp>
      <p:pic>
        <p:nvPicPr>
          <p:cNvPr id="164872" name="Picture 2" descr="E:\Dienstreisen\2014_Dresden_DPG\Material\Gantry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08" y="1110350"/>
            <a:ext cx="4003676" cy="5691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itle 4"/>
          <p:cNvSpPr txBox="1">
            <a:spLocks/>
          </p:cNvSpPr>
          <p:nvPr/>
        </p:nvSpPr>
        <p:spPr bwMode="auto">
          <a:xfrm>
            <a:off x="7887169" y="553102"/>
            <a:ext cx="424026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9pPr>
          </a:lstStyle>
          <a:p>
            <a:pPr>
              <a:defRPr/>
            </a:pPr>
            <a:r>
              <a:rPr lang="en-US" altLang="en-US" sz="3200" b="1" kern="0" dirty="0">
                <a:solidFill>
                  <a:srgbClr val="0000FF"/>
                </a:solidFill>
                <a:latin typeface="ArialMT" charset="0"/>
              </a:rPr>
              <a:t>Gantry en el SEEIIST</a:t>
            </a:r>
            <a:endParaRPr lang="en-US" altLang="en-US" sz="3200" b="1" kern="0" dirty="0"/>
          </a:p>
        </p:txBody>
      </p:sp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6633776" y="98994"/>
            <a:ext cx="446521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00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00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000" dirty="0">
                <a:solidFill>
                  <a:schemeClr val="tx2"/>
                </a:solidFill>
              </a:rPr>
              <a:t>40 </a:t>
            </a:r>
            <a:r>
              <a:rPr lang="en-US" altLang="de-DE" sz="2000" dirty="0">
                <a:solidFill>
                  <a:schemeClr val="tx2"/>
                </a:solidFill>
              </a:rPr>
              <a:t>tons</a:t>
            </a:r>
            <a:endParaRPr lang="de-DE" altLang="de-DE" sz="200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000" dirty="0">
                <a:solidFill>
                  <a:schemeClr val="tx2"/>
                </a:solidFill>
              </a:rPr>
              <a:t>   </a:t>
            </a:r>
            <a:r>
              <a:rPr lang="de-DE" altLang="de-DE" sz="2000" dirty="0" smtClean="0">
                <a:solidFill>
                  <a:schemeClr val="tx2"/>
                </a:solidFill>
              </a:rPr>
              <a:t> </a:t>
            </a:r>
            <a:r>
              <a:rPr lang="de-DE" altLang="de-DE" sz="2000" dirty="0" err="1" smtClean="0">
                <a:solidFill>
                  <a:schemeClr val="tx2"/>
                </a:solidFill>
              </a:rPr>
              <a:t>y</a:t>
            </a:r>
            <a:r>
              <a:rPr lang="de-DE" altLang="de-DE" sz="2000" dirty="0" smtClean="0">
                <a:solidFill>
                  <a:schemeClr val="tx2"/>
                </a:solidFill>
              </a:rPr>
              <a:t> </a:t>
            </a:r>
            <a:endParaRPr lang="de-DE" altLang="de-DE" sz="2000" dirty="0">
              <a:solidFill>
                <a:schemeClr val="tx2"/>
              </a:solidFill>
            </a:endParaRPr>
          </a:p>
        </p:txBody>
      </p:sp>
      <p:sp>
        <p:nvSpPr>
          <p:cNvPr id="21" name="Title 4"/>
          <p:cNvSpPr txBox="1">
            <a:spLocks/>
          </p:cNvSpPr>
          <p:nvPr/>
        </p:nvSpPr>
        <p:spPr bwMode="auto">
          <a:xfrm>
            <a:off x="2429867" y="0"/>
            <a:ext cx="708399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9pPr>
          </a:lstStyle>
          <a:p>
            <a:pPr>
              <a:defRPr/>
            </a:pPr>
            <a:r>
              <a:rPr lang="en-US" altLang="en-US" sz="3600" b="1" kern="0">
                <a:solidFill>
                  <a:srgbClr val="0000FF"/>
                </a:solidFill>
                <a:latin typeface="ArialMT" charset="0"/>
              </a:rPr>
              <a:t>A</a:t>
            </a:r>
            <a:r>
              <a:rPr lang="en-US" altLang="en-US" sz="3600" b="1" kern="0" smtClean="0">
                <a:solidFill>
                  <a:srgbClr val="0000FF"/>
                </a:solidFill>
                <a:latin typeface="ArialMT" charset="0"/>
              </a:rPr>
              <a:t>celerador</a:t>
            </a:r>
            <a:r>
              <a:rPr lang="en-US" altLang="en-US" sz="3600" b="1" kern="0" dirty="0" smtClean="0">
                <a:solidFill>
                  <a:srgbClr val="0000FF"/>
                </a:solidFill>
                <a:latin typeface="ArialMT" charset="0"/>
              </a:rPr>
              <a:t> y </a:t>
            </a:r>
            <a:r>
              <a:rPr lang="en-US" altLang="en-US" sz="3600" b="1" kern="0" dirty="0" err="1" smtClean="0">
                <a:solidFill>
                  <a:srgbClr val="0000FF"/>
                </a:solidFill>
                <a:latin typeface="ArialMT" charset="0"/>
              </a:rPr>
              <a:t>transporte</a:t>
            </a:r>
            <a:r>
              <a:rPr lang="en-US" altLang="en-US" sz="3600" b="1" kern="0" dirty="0" smtClean="0">
                <a:solidFill>
                  <a:srgbClr val="0000FF"/>
                </a:solidFill>
                <a:latin typeface="ArialMT" charset="0"/>
              </a:rPr>
              <a:t> del </a:t>
            </a:r>
            <a:r>
              <a:rPr lang="en-US" altLang="en-US" sz="3600" b="1" kern="0" dirty="0" err="1" smtClean="0">
                <a:solidFill>
                  <a:srgbClr val="0000FF"/>
                </a:solidFill>
                <a:latin typeface="ArialMT" charset="0"/>
              </a:rPr>
              <a:t>haz</a:t>
            </a:r>
            <a:endParaRPr lang="en-US" altLang="en-US" sz="3600" b="1" kern="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4777" y="2987040"/>
            <a:ext cx="5238900" cy="38709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931" y="1110350"/>
            <a:ext cx="5672069" cy="2489871"/>
          </a:xfrm>
          <a:prstGeom prst="rect">
            <a:avLst/>
          </a:prstGeom>
        </p:spPr>
      </p:pic>
      <p:sp>
        <p:nvSpPr>
          <p:cNvPr id="3" name="Up Arrow 2"/>
          <p:cNvSpPr/>
          <p:nvPr/>
        </p:nvSpPr>
        <p:spPr>
          <a:xfrm rot="3120000" flipH="1">
            <a:off x="6148733" y="1355054"/>
            <a:ext cx="82582" cy="3564810"/>
          </a:xfrm>
          <a:prstGeom prst="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6" descr="MC-Logo-RGB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7627" y="6096000"/>
            <a:ext cx="19081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itle 4"/>
          <p:cNvSpPr txBox="1">
            <a:spLocks/>
          </p:cNvSpPr>
          <p:nvPr/>
        </p:nvSpPr>
        <p:spPr bwMode="auto">
          <a:xfrm>
            <a:off x="9351576" y="4063280"/>
            <a:ext cx="289213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9pPr>
          </a:lstStyle>
          <a:p>
            <a:pPr>
              <a:defRPr/>
            </a:pPr>
            <a:r>
              <a:rPr lang="en-US" altLang="en-US" sz="3200" b="1" kern="0" dirty="0">
                <a:solidFill>
                  <a:srgbClr val="0000FF"/>
                </a:solidFill>
                <a:latin typeface="ArialMT" charset="0"/>
              </a:rPr>
              <a:t>Instalaciones </a:t>
            </a:r>
          </a:p>
          <a:p>
            <a:pPr>
              <a:defRPr/>
            </a:pPr>
            <a:r>
              <a:rPr lang="en-US" altLang="en-US" sz="3200" b="1" kern="0" dirty="0">
                <a:solidFill>
                  <a:srgbClr val="0000FF"/>
                </a:solidFill>
                <a:latin typeface="ArialMT" charset="0"/>
              </a:rPr>
              <a:t>del </a:t>
            </a:r>
          </a:p>
          <a:p>
            <a:pPr>
              <a:defRPr/>
            </a:pPr>
            <a:r>
              <a:rPr lang="en-US" altLang="en-US" sz="3200" b="1" kern="0" dirty="0">
                <a:solidFill>
                  <a:srgbClr val="0000FF"/>
                </a:solidFill>
                <a:latin typeface="ArialMT" charset="0"/>
              </a:rPr>
              <a:t>SEEIIST</a:t>
            </a:r>
          </a:p>
        </p:txBody>
      </p:sp>
      <p:pic>
        <p:nvPicPr>
          <p:cNvPr id="17" name="Picture 16" descr="IPPOG_Logo_coloured">
            <a:extLst>
              <a:ext uri="{FF2B5EF4-FFF2-40B4-BE49-F238E27FC236}">
                <a16:creationId xmlns="" xmlns:a16="http://schemas.microsoft.com/office/drawing/2014/main" id="{55C59A2B-03D3-1148-98FD-5980E82CCF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567" y="44452"/>
            <a:ext cx="605993" cy="58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435660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02920"/>
            <a:ext cx="4160520" cy="6004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4"/>
          <p:cNvSpPr txBox="1">
            <a:spLocks/>
          </p:cNvSpPr>
          <p:nvPr/>
        </p:nvSpPr>
        <p:spPr bwMode="auto">
          <a:xfrm>
            <a:off x="3362448" y="362836"/>
            <a:ext cx="826625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anchor="ctr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9pPr>
          </a:lstStyle>
          <a:p>
            <a:pPr>
              <a:defRPr/>
            </a:pPr>
            <a:r>
              <a:rPr lang="en-US" altLang="en-US" sz="2800" b="1" kern="0" dirty="0">
                <a:solidFill>
                  <a:srgbClr val="0000FF"/>
                </a:solidFill>
                <a:latin typeface="ArialMT" charset="0"/>
              </a:rPr>
              <a:t>Instalaciones de nueva generación para terapia</a:t>
            </a:r>
          </a:p>
          <a:p>
            <a:pPr>
              <a:defRPr/>
            </a:pPr>
            <a:r>
              <a:rPr lang="en-US" altLang="en-US" sz="2800" b="1" kern="0" dirty="0">
                <a:solidFill>
                  <a:srgbClr val="0000FF"/>
                </a:solidFill>
                <a:latin typeface="ArialMT" charset="0"/>
              </a:rPr>
              <a:t> de tumores de cáncer e investigación </a:t>
            </a:r>
          </a:p>
          <a:p>
            <a:pPr>
              <a:defRPr/>
            </a:pPr>
            <a:r>
              <a:rPr lang="en-US" altLang="en-US" sz="2800" b="1" kern="0" dirty="0">
                <a:solidFill>
                  <a:srgbClr val="0000FF"/>
                </a:solidFill>
                <a:latin typeface="ArialMT" charset="0"/>
              </a:rPr>
              <a:t>con haces de iones pesados</a:t>
            </a:r>
            <a:endParaRPr lang="en-US" altLang="en-US" sz="2800" b="1" kern="0" dirty="0"/>
          </a:p>
        </p:txBody>
      </p:sp>
      <p:sp>
        <p:nvSpPr>
          <p:cNvPr id="16" name="Title 4"/>
          <p:cNvSpPr txBox="1">
            <a:spLocks/>
          </p:cNvSpPr>
          <p:nvPr/>
        </p:nvSpPr>
        <p:spPr bwMode="auto">
          <a:xfrm>
            <a:off x="406004" y="6041203"/>
            <a:ext cx="119328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anchor="ctr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9pPr>
          </a:lstStyle>
          <a:p>
            <a:pPr>
              <a:defRPr/>
            </a:pPr>
            <a:r>
              <a:rPr lang="en-US" altLang="en-US" sz="2400" b="1" kern="0" dirty="0">
                <a:solidFill>
                  <a:srgbClr val="7030A0"/>
                </a:solidFill>
                <a:latin typeface="ArialMT" charset="0"/>
              </a:rPr>
              <a:t>Propuesta de instalaciones en el Sureste de Europa:</a:t>
            </a:r>
          </a:p>
          <a:p>
            <a:pPr>
              <a:defRPr/>
            </a:pPr>
            <a:r>
              <a:rPr lang="en-US" altLang="en-US" sz="2400" b="1" kern="0" dirty="0">
                <a:solidFill>
                  <a:srgbClr val="7030A0"/>
                </a:solidFill>
                <a:latin typeface="ArialMT" charset="0"/>
              </a:rPr>
              <a:t> SEEIIST</a:t>
            </a:r>
            <a:endParaRPr lang="en-US" altLang="en-US" sz="2400" b="1" kern="0" dirty="0">
              <a:solidFill>
                <a:srgbClr val="7030A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0379290" y="5551674"/>
            <a:ext cx="1472519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000" b="1" dirty="0">
                <a:solidFill>
                  <a:schemeClr val="bg1"/>
                </a:solidFill>
              </a:rPr>
              <a:t>Δ. </a:t>
            </a:r>
            <a:r>
              <a:rPr lang="el-GR" sz="2000" b="1" dirty="0" err="1">
                <a:solidFill>
                  <a:schemeClr val="bg1"/>
                </a:solidFill>
              </a:rPr>
              <a:t>Καπρινης</a:t>
            </a:r>
            <a:endParaRPr lang="el-GR" altLang="en-US" dirty="0">
              <a:solidFill>
                <a:schemeClr val="bg1"/>
              </a:solidFill>
              <a:ea typeface="Courier New" charset="0"/>
            </a:endParaRPr>
          </a:p>
          <a:p>
            <a:endParaRPr lang="en-US" dirty="0"/>
          </a:p>
        </p:txBody>
      </p:sp>
      <p:pic>
        <p:nvPicPr>
          <p:cNvPr id="8" name="Picture 7" descr="IPPOG_Logo_coloured">
            <a:extLst>
              <a:ext uri="{FF2B5EF4-FFF2-40B4-BE49-F238E27FC236}">
                <a16:creationId xmlns="" xmlns:a16="http://schemas.microsoft.com/office/drawing/2014/main" id="{55C59A2B-03D3-1148-98FD-5980E82CCF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567" y="44451"/>
            <a:ext cx="79692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2566" y="1910148"/>
            <a:ext cx="7454900" cy="4089400"/>
          </a:xfrm>
          <a:prstGeom prst="rect">
            <a:avLst/>
          </a:prstGeom>
        </p:spPr>
      </p:pic>
      <p:pic>
        <p:nvPicPr>
          <p:cNvPr id="11" name="Picture 10" descr="MC-Logo-RGB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8074" y="6095588"/>
            <a:ext cx="1871662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0099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69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0" y="1979613"/>
            <a:ext cx="4864100" cy="480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9570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1196" y="27617"/>
            <a:ext cx="7948613" cy="192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9571" name="Rectangle 3"/>
          <p:cNvSpPr>
            <a:spLocks noChangeArrowheads="1"/>
          </p:cNvSpPr>
          <p:nvPr/>
        </p:nvSpPr>
        <p:spPr bwMode="auto">
          <a:xfrm>
            <a:off x="5662589" y="1926895"/>
            <a:ext cx="584249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Calibri" charset="0"/>
                <a:hlinkClick r:id="rId5"/>
              </a:rPr>
              <a:t>https://indico.cern.ch/event/840212/</a:t>
            </a:r>
            <a:endParaRPr lang="en-US" altLang="en-US" sz="2800" b="1" dirty="0"/>
          </a:p>
        </p:txBody>
      </p:sp>
      <p:sp>
        <p:nvSpPr>
          <p:cNvPr id="17" name="Title 4"/>
          <p:cNvSpPr txBox="1">
            <a:spLocks/>
          </p:cNvSpPr>
          <p:nvPr/>
        </p:nvSpPr>
        <p:spPr bwMode="auto">
          <a:xfrm>
            <a:off x="4801061" y="168959"/>
            <a:ext cx="430598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3200" b="1" kern="0" dirty="0">
                <a:solidFill>
                  <a:schemeClr val="bg1"/>
                </a:solidFill>
                <a:latin typeface="ArialMT" charset="0"/>
              </a:rPr>
              <a:t>Masterclass de </a:t>
            </a:r>
          </a:p>
          <a:p>
            <a:pPr>
              <a:defRPr/>
            </a:pPr>
            <a:r>
              <a:rPr lang="en-US" sz="3200" b="1" kern="0" dirty="0">
                <a:solidFill>
                  <a:schemeClr val="bg1"/>
                </a:solidFill>
                <a:latin typeface="ArialMT" charset="0"/>
              </a:rPr>
              <a:t>Terapia de Partículas</a:t>
            </a:r>
          </a:p>
        </p:txBody>
      </p:sp>
      <p:sp>
        <p:nvSpPr>
          <p:cNvPr id="13" name="Title 4"/>
          <p:cNvSpPr txBox="1">
            <a:spLocks/>
          </p:cNvSpPr>
          <p:nvPr/>
        </p:nvSpPr>
        <p:spPr bwMode="auto">
          <a:xfrm>
            <a:off x="7019260" y="2561385"/>
            <a:ext cx="459613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2400" b="1" kern="0" dirty="0">
                <a:solidFill>
                  <a:srgbClr val="0000FF"/>
                </a:solidFill>
                <a:latin typeface="ArialMT" charset="0"/>
              </a:rPr>
              <a:t>Material en diferentes idiomas</a:t>
            </a:r>
          </a:p>
          <a:p>
            <a:pPr>
              <a:defRPr/>
            </a:pPr>
            <a:r>
              <a:rPr lang="en-US" sz="2400" b="1" kern="0" dirty="0">
                <a:solidFill>
                  <a:srgbClr val="0000FF"/>
                </a:solidFill>
                <a:latin typeface="ArialMT" charset="0"/>
              </a:rPr>
              <a:t>incluyendo animaciones</a:t>
            </a:r>
          </a:p>
          <a:p>
            <a:pPr>
              <a:defRPr/>
            </a:pPr>
            <a:r>
              <a:rPr lang="en-US" sz="2400" b="1" kern="0" dirty="0">
                <a:solidFill>
                  <a:srgbClr val="0000FF"/>
                </a:solidFill>
                <a:latin typeface="ArialMT" charset="0"/>
              </a:rPr>
              <a:t>y grabaciones</a:t>
            </a:r>
          </a:p>
          <a:p>
            <a:pPr>
              <a:defRPr/>
            </a:pPr>
            <a:endParaRPr lang="en-US" sz="2400" b="1" kern="0" dirty="0">
              <a:solidFill>
                <a:srgbClr val="0000FF"/>
              </a:solidFill>
              <a:latin typeface="ArialMT" charset="0"/>
            </a:endParaRPr>
          </a:p>
          <a:p>
            <a:pPr>
              <a:defRPr/>
            </a:pPr>
            <a:r>
              <a:rPr lang="en-US" sz="2400" b="1" kern="0" dirty="0">
                <a:solidFill>
                  <a:srgbClr val="0000FF"/>
                </a:solidFill>
                <a:latin typeface="ArialMT" charset="0"/>
              </a:rPr>
              <a:t>Y en español</a:t>
            </a:r>
          </a:p>
          <a:p>
            <a:pPr>
              <a:defRPr/>
            </a:pPr>
            <a:endParaRPr lang="en-US" sz="2400" b="1" kern="0" dirty="0">
              <a:solidFill>
                <a:srgbClr val="0000FF"/>
              </a:solidFill>
              <a:latin typeface="ArialMT" charset="0"/>
            </a:endParaRPr>
          </a:p>
          <a:p>
            <a:pPr>
              <a:defRPr/>
            </a:pPr>
            <a:r>
              <a:rPr lang="en-US" sz="1600" b="1" kern="0" dirty="0">
                <a:solidFill>
                  <a:srgbClr val="0070C0"/>
                </a:solidFill>
                <a:latin typeface="ArialMT" charset="0"/>
                <a:hlinkClick r:id="rId6"/>
              </a:rPr>
              <a:t>https://drive.google.com/drive/folders/</a:t>
            </a:r>
            <a:endParaRPr lang="en-US" sz="1600" b="1" kern="0" dirty="0">
              <a:solidFill>
                <a:srgbClr val="0070C0"/>
              </a:solidFill>
              <a:latin typeface="ArialMT" charset="0"/>
            </a:endParaRPr>
          </a:p>
          <a:p>
            <a:pPr>
              <a:defRPr/>
            </a:pPr>
            <a:r>
              <a:rPr lang="en-US" sz="1600" b="1" kern="0" dirty="0">
                <a:solidFill>
                  <a:srgbClr val="0070C0"/>
                </a:solidFill>
                <a:latin typeface="ArialMT" charset="0"/>
              </a:rPr>
              <a:t>1L94yhos6L7k3FQlMzD9Ql7kpk_c_ABD7</a:t>
            </a:r>
          </a:p>
        </p:txBody>
      </p:sp>
      <p:pic>
        <p:nvPicPr>
          <p:cNvPr id="9" name="Picture 10" descr="MC-Logo-RGB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8074" y="6095588"/>
            <a:ext cx="1871662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IPPOG_Logo_coloured">
            <a:extLst>
              <a:ext uri="{FF2B5EF4-FFF2-40B4-BE49-F238E27FC236}">
                <a16:creationId xmlns="" xmlns:a16="http://schemas.microsoft.com/office/drawing/2014/main" id="{55C59A2B-03D3-1148-98FD-5980E82CCF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567" y="44451"/>
            <a:ext cx="79692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86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6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6511" y="863601"/>
            <a:ext cx="10542689" cy="5994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7" name="Rectangle 1"/>
          <p:cNvSpPr>
            <a:spLocks noChangeArrowheads="1"/>
          </p:cNvSpPr>
          <p:nvPr/>
        </p:nvSpPr>
        <p:spPr bwMode="auto">
          <a:xfrm>
            <a:off x="8871214" y="965462"/>
            <a:ext cx="24479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rgbClr val="C00000"/>
                </a:solidFill>
              </a:rPr>
              <a:t>88-430 MeV/u carbon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rgbClr val="C00000"/>
                </a:solidFill>
              </a:rPr>
              <a:t>50-221 MeV/u protons</a:t>
            </a:r>
          </a:p>
        </p:txBody>
      </p:sp>
      <p:sp>
        <p:nvSpPr>
          <p:cNvPr id="54278" name="Text Box 7"/>
          <p:cNvSpPr txBox="1">
            <a:spLocks noChangeArrowheads="1"/>
          </p:cNvSpPr>
          <p:nvPr/>
        </p:nvSpPr>
        <p:spPr bwMode="auto">
          <a:xfrm>
            <a:off x="887311" y="880797"/>
            <a:ext cx="1966912" cy="62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73" tIns="34286" rIns="68573" bIns="34286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 err="1">
                <a:solidFill>
                  <a:srgbClr val="C00000"/>
                </a:solidFill>
                <a:ea typeface="ヒラギノ角ゴ Pro W3" charset="-128"/>
                <a:cs typeface="ヒラギノ角ゴ Pro W3" charset="-128"/>
              </a:rPr>
              <a:t>Pb-Pb</a:t>
            </a:r>
            <a:r>
              <a:rPr lang="el-GR" altLang="en-US" sz="1800" dirty="0">
                <a:solidFill>
                  <a:srgbClr val="C00000"/>
                </a:solidFill>
                <a:ea typeface="ヒラギノ角ゴ Pro W3" charset="-128"/>
                <a:cs typeface="ヒラギノ角ゴ Pro W3" charset="-128"/>
              </a:rPr>
              <a:t> </a:t>
            </a:r>
            <a:r>
              <a:rPr lang="el-GR" altLang="en-US" sz="1800" dirty="0" err="1">
                <a:solidFill>
                  <a:srgbClr val="C00000"/>
                </a:solidFill>
                <a:ea typeface="ヒラギノ角ゴ Pro W3" charset="-128"/>
                <a:cs typeface="ヒラギノ角ゴ Pro W3" charset="-128"/>
              </a:rPr>
              <a:t>at</a:t>
            </a:r>
            <a:r>
              <a:rPr lang="el-GR" altLang="en-US" sz="1800" dirty="0">
                <a:solidFill>
                  <a:srgbClr val="C00000"/>
                </a:solidFill>
                <a:ea typeface="ヒラギノ角ゴ Pro W3" charset="-128"/>
                <a:cs typeface="ヒラギノ角ゴ Pro W3" charset="-128"/>
              </a:rPr>
              <a:t> 5.5 </a:t>
            </a:r>
            <a:r>
              <a:rPr lang="el-GR" altLang="en-US" sz="1800" dirty="0" err="1">
                <a:solidFill>
                  <a:srgbClr val="C00000"/>
                </a:solidFill>
                <a:ea typeface="ヒラギノ角ゴ Pro W3" charset="-128"/>
                <a:cs typeface="ヒラギノ角ゴ Pro W3" charset="-128"/>
              </a:rPr>
              <a:t>TeV</a:t>
            </a:r>
            <a:endParaRPr lang="en-US" altLang="en-US" sz="1800" dirty="0">
              <a:solidFill>
                <a:srgbClr val="C00000"/>
              </a:solidFill>
              <a:ea typeface="ヒラギノ角ゴ Pro W3" charset="-128"/>
              <a:cs typeface="ヒラギノ角ゴ Pro W3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n-US" sz="1800" dirty="0" err="1">
                <a:solidFill>
                  <a:srgbClr val="C00000"/>
                </a:solidFill>
                <a:ea typeface="ヒラギノ角ゴ Pro W3" charset="-128"/>
                <a:cs typeface="ヒラギノ角ゴ Pro W3" charset="-128"/>
              </a:rPr>
              <a:t>pp</a:t>
            </a:r>
            <a:r>
              <a:rPr lang="el-GR" altLang="en-US" sz="1800" dirty="0">
                <a:solidFill>
                  <a:srgbClr val="C00000"/>
                </a:solidFill>
                <a:ea typeface="ヒラギノ角ゴ Pro W3" charset="-128"/>
                <a:cs typeface="ヒラギノ角ゴ Pro W3" charset="-128"/>
              </a:rPr>
              <a:t> </a:t>
            </a:r>
            <a:r>
              <a:rPr lang="el-GR" altLang="en-US" sz="1800" dirty="0" err="1">
                <a:solidFill>
                  <a:srgbClr val="C00000"/>
                </a:solidFill>
                <a:ea typeface="ヒラギノ角ゴ Pro W3" charset="-128"/>
                <a:cs typeface="ヒラギノ角ゴ Pro W3" charset="-128"/>
              </a:rPr>
              <a:t>at</a:t>
            </a:r>
            <a:r>
              <a:rPr lang="el-GR" altLang="en-US" sz="1800" dirty="0">
                <a:solidFill>
                  <a:srgbClr val="C00000"/>
                </a:solidFill>
                <a:ea typeface="ヒラギノ角ゴ Pro W3" charset="-128"/>
                <a:cs typeface="ヒラギノ角ゴ Pro W3" charset="-128"/>
              </a:rPr>
              <a:t> 14 </a:t>
            </a:r>
            <a:r>
              <a:rPr lang="el-GR" altLang="en-US" sz="1800" dirty="0" err="1">
                <a:solidFill>
                  <a:srgbClr val="C00000"/>
                </a:solidFill>
                <a:ea typeface="ヒラギノ角ゴ Pro W3" charset="-128"/>
                <a:cs typeface="ヒラギノ角ゴ Pro W3" charset="-128"/>
              </a:rPr>
              <a:t>TeV</a:t>
            </a:r>
            <a:endParaRPr lang="el-GR" altLang="en-US" sz="1800" dirty="0">
              <a:solidFill>
                <a:srgbClr val="C00000"/>
              </a:solidFill>
              <a:ea typeface="ヒラギノ角ゴ Pro W3" charset="-128"/>
              <a:cs typeface="ヒラギノ角ゴ Pro W3" charset="-128"/>
            </a:endParaRPr>
          </a:p>
        </p:txBody>
      </p:sp>
      <p:pic>
        <p:nvPicPr>
          <p:cNvPr id="6" name="Picture 5" descr="IPPOG_Logo_coloured">
            <a:extLst>
              <a:ext uri="{FF2B5EF4-FFF2-40B4-BE49-F238E27FC236}">
                <a16:creationId xmlns="" xmlns:a16="http://schemas.microsoft.com/office/drawing/2014/main" id="{55C59A2B-03D3-1148-98FD-5980E82CCF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567" y="44451"/>
            <a:ext cx="79692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el 1"/>
          <p:cNvSpPr txBox="1">
            <a:spLocks/>
          </p:cNvSpPr>
          <p:nvPr/>
        </p:nvSpPr>
        <p:spPr bwMode="auto">
          <a:xfrm>
            <a:off x="1367419" y="58474"/>
            <a:ext cx="9951720" cy="570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en-US" sz="3600" b="1" dirty="0">
                <a:solidFill>
                  <a:srgbClr val="0000FF"/>
                </a:solidFill>
              </a:rPr>
              <a:t>Investigación y terapia de iones pesados</a:t>
            </a:r>
            <a:endParaRPr lang="de-DE" altLang="en-US" sz="36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44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5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201" y="23814"/>
            <a:ext cx="7948613" cy="192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le 4"/>
          <p:cNvSpPr txBox="1">
            <a:spLocks/>
          </p:cNvSpPr>
          <p:nvPr/>
        </p:nvSpPr>
        <p:spPr bwMode="auto">
          <a:xfrm>
            <a:off x="2074863" y="2228851"/>
            <a:ext cx="78295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2400" b="1" kern="0" dirty="0">
                <a:solidFill>
                  <a:srgbClr val="0000FF"/>
                </a:solidFill>
                <a:latin typeface="ArialMT" charset="0"/>
              </a:rPr>
              <a:t>Aim: benefits for society from fundamental research</a:t>
            </a:r>
          </a:p>
        </p:txBody>
      </p:sp>
      <p:sp>
        <p:nvSpPr>
          <p:cNvPr id="108547" name="Rectangle 3"/>
          <p:cNvSpPr>
            <a:spLocks noChangeArrowheads="1"/>
          </p:cNvSpPr>
          <p:nvPr/>
        </p:nvSpPr>
        <p:spPr bwMode="auto">
          <a:xfrm>
            <a:off x="6602413" y="1866900"/>
            <a:ext cx="37211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Calibri" charset="0"/>
                <a:hlinkClick r:id="rId3"/>
              </a:rPr>
              <a:t>https://indico.cern.ch/event/840212/</a:t>
            </a:r>
            <a:endParaRPr lang="en-US" altLang="en-US" sz="1800"/>
          </a:p>
        </p:txBody>
      </p:sp>
      <p:sp>
        <p:nvSpPr>
          <p:cNvPr id="15" name="Title 4"/>
          <p:cNvSpPr txBox="1">
            <a:spLocks/>
          </p:cNvSpPr>
          <p:nvPr/>
        </p:nvSpPr>
        <p:spPr bwMode="auto">
          <a:xfrm>
            <a:off x="1689100" y="3284538"/>
            <a:ext cx="88709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2400" b="1" kern="0" dirty="0">
                <a:solidFill>
                  <a:srgbClr val="0000FF"/>
                </a:solidFill>
                <a:latin typeface="ArialMT" charset="0"/>
              </a:rPr>
              <a:t>Aim: enhance awareness </a:t>
            </a:r>
            <a:r>
              <a:rPr lang="en-US" sz="2400" b="1" kern="0">
                <a:solidFill>
                  <a:srgbClr val="0000FF"/>
                </a:solidFill>
                <a:latin typeface="ArialMT" charset="0"/>
              </a:rPr>
              <a:t>on HT cancer </a:t>
            </a:r>
            <a:r>
              <a:rPr lang="en-US" sz="2400" b="1" kern="0" dirty="0">
                <a:solidFill>
                  <a:srgbClr val="0000FF"/>
                </a:solidFill>
                <a:latin typeface="ArialMT" charset="0"/>
              </a:rPr>
              <a:t>therapy possibilities</a:t>
            </a:r>
            <a:endParaRPr lang="en-US" sz="2400" b="1" kern="0" dirty="0"/>
          </a:p>
        </p:txBody>
      </p:sp>
      <p:sp>
        <p:nvSpPr>
          <p:cNvPr id="5" name="Rectangle 4"/>
          <p:cNvSpPr/>
          <p:nvPr/>
        </p:nvSpPr>
        <p:spPr>
          <a:xfrm>
            <a:off x="2124075" y="2690813"/>
            <a:ext cx="8199438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kern="0" dirty="0">
                <a:solidFill>
                  <a:srgbClr val="7030A0"/>
                </a:solidFill>
                <a:latin typeface="ArialMT" charset="0"/>
              </a:rPr>
              <a:t>Direct applications for health of instrumentation and methods </a:t>
            </a:r>
          </a:p>
          <a:p>
            <a:pPr>
              <a:defRPr/>
            </a:pPr>
            <a:r>
              <a:rPr lang="en-US" kern="0" dirty="0">
                <a:solidFill>
                  <a:srgbClr val="7030A0"/>
                </a:solidFill>
                <a:latin typeface="ArialMT" charset="0"/>
              </a:rPr>
              <a:t>developed for fundamental research: accelerators, detectors, software....</a:t>
            </a:r>
            <a:endParaRPr lang="en-US" kern="0" dirty="0">
              <a:solidFill>
                <a:srgbClr val="7030A0"/>
              </a:solidFill>
            </a:endParaRPr>
          </a:p>
        </p:txBody>
      </p:sp>
      <p:sp>
        <p:nvSpPr>
          <p:cNvPr id="17" name="Title 4"/>
          <p:cNvSpPr txBox="1">
            <a:spLocks/>
          </p:cNvSpPr>
          <p:nvPr/>
        </p:nvSpPr>
        <p:spPr bwMode="auto">
          <a:xfrm>
            <a:off x="4003675" y="23813"/>
            <a:ext cx="59007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3200" b="1" kern="0" dirty="0">
                <a:solidFill>
                  <a:schemeClr val="bg1"/>
                </a:solidFill>
                <a:latin typeface="ArialMT" charset="0"/>
              </a:rPr>
              <a:t>Particle Therapy </a:t>
            </a:r>
            <a:r>
              <a:rPr lang="en-US" sz="3200" b="1" kern="0" dirty="0" err="1">
                <a:solidFill>
                  <a:schemeClr val="bg1"/>
                </a:solidFill>
                <a:latin typeface="ArialMT" charset="0"/>
              </a:rPr>
              <a:t>MasterClass</a:t>
            </a:r>
            <a:endParaRPr lang="en-US" sz="3200" b="1" kern="0" dirty="0">
              <a:solidFill>
                <a:schemeClr val="bg1"/>
              </a:solidFill>
              <a:latin typeface="ArialMT" charset="0"/>
            </a:endParaRPr>
          </a:p>
        </p:txBody>
      </p:sp>
      <p:pic>
        <p:nvPicPr>
          <p:cNvPr id="108551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0" y="4341813"/>
            <a:ext cx="3379788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2028825" y="3744914"/>
            <a:ext cx="8858250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b="1" kern="0" dirty="0">
                <a:solidFill>
                  <a:srgbClr val="C00000"/>
                </a:solidFill>
                <a:latin typeface="ArialMT" charset="0"/>
              </a:rPr>
              <a:t>From Bethe Bloch ionization for PID  to Bragg peak for cancer therapy</a:t>
            </a:r>
            <a:endParaRPr lang="en-US" b="1" kern="0" dirty="0">
              <a:solidFill>
                <a:srgbClr val="C00000"/>
              </a:solidFill>
            </a:endParaRPr>
          </a:p>
        </p:txBody>
      </p:sp>
      <p:pic>
        <p:nvPicPr>
          <p:cNvPr id="108553" name="Picture 6" descr="MC-Logo-RGB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7627" y="6096000"/>
            <a:ext cx="19081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54" name="Picture 2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4311650"/>
            <a:ext cx="3065463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IPPOG_Logo_coloured">
            <a:extLst>
              <a:ext uri="{FF2B5EF4-FFF2-40B4-BE49-F238E27FC236}">
                <a16:creationId xmlns="" xmlns:a16="http://schemas.microsoft.com/office/drawing/2014/main" id="{55C59A2B-03D3-1148-98FD-5980E82CCF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567" y="44451"/>
            <a:ext cx="79692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8054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712915"/>
            <a:ext cx="4565650" cy="3644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4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650" y="1709739"/>
            <a:ext cx="4629150" cy="364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5824832" y="5495424"/>
            <a:ext cx="5052986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mr-IN" altLang="en-US" sz="3300" b="1" kern="0" dirty="0">
                <a:solidFill>
                  <a:srgbClr val="0000FF"/>
                </a:solidFill>
                <a:latin typeface="Calibri" charset="0"/>
                <a:ea typeface="Calibri" charset="0"/>
                <a:cs typeface="Calibri" charset="0"/>
              </a:rPr>
              <a:t>…</a:t>
            </a:r>
            <a:r>
              <a:rPr lang="en-US" altLang="en-US" sz="3300" b="1" kern="0" dirty="0">
                <a:solidFill>
                  <a:srgbClr val="0000FF"/>
                </a:solidFill>
                <a:latin typeface="Calibri" charset="0"/>
                <a:ea typeface="Calibri" charset="0"/>
                <a:cs typeface="Calibri" charset="0"/>
              </a:rPr>
              <a:t>a las aplicaciones médicas</a:t>
            </a:r>
            <a:endParaRPr lang="de-DE" altLang="en-US" sz="3300" b="1" kern="0" dirty="0">
              <a:solidFill>
                <a:srgbClr val="0000FF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10" name="Picture 10" descr="MC-Logo-RGB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8074" y="6095588"/>
            <a:ext cx="1871662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IPPOG_Logo_coloured">
            <a:extLst>
              <a:ext uri="{FF2B5EF4-FFF2-40B4-BE49-F238E27FC236}">
                <a16:creationId xmlns="" xmlns:a16="http://schemas.microsoft.com/office/drawing/2014/main" id="{55C59A2B-03D3-1148-98FD-5980E82CCF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567" y="44451"/>
            <a:ext cx="79692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el 1"/>
          <p:cNvSpPr txBox="1">
            <a:spLocks/>
          </p:cNvSpPr>
          <p:nvPr/>
        </p:nvSpPr>
        <p:spPr bwMode="auto">
          <a:xfrm>
            <a:off x="3429105" y="44451"/>
            <a:ext cx="13293684" cy="1182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</a:rPr>
              <a:t>Aceleradores para la salud</a:t>
            </a:r>
            <a:endParaRPr lang="de-DE" altLang="en-US" sz="3600" b="1" dirty="0">
              <a:solidFill>
                <a:srgbClr val="0000FF"/>
              </a:solidFill>
            </a:endParaRPr>
          </a:p>
        </p:txBody>
      </p:sp>
      <p:sp>
        <p:nvSpPr>
          <p:cNvPr id="13" name="Titel 1"/>
          <p:cNvSpPr txBox="1">
            <a:spLocks/>
          </p:cNvSpPr>
          <p:nvPr/>
        </p:nvSpPr>
        <p:spPr bwMode="auto">
          <a:xfrm>
            <a:off x="1493520" y="914398"/>
            <a:ext cx="13293684" cy="1182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n-US" b="1" dirty="0">
                <a:solidFill>
                  <a:srgbClr val="0000FF"/>
                </a:solidFill>
              </a:rPr>
              <a:t>De la investigación básica</a:t>
            </a:r>
            <a:endParaRPr lang="de-DE" altLang="en-US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053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7"/>
          <p:cNvSpPr txBox="1">
            <a:spLocks noGrp="1"/>
          </p:cNvSpPr>
          <p:nvPr>
            <p:ph type="title"/>
          </p:nvPr>
        </p:nvSpPr>
        <p:spPr>
          <a:xfrm>
            <a:off x="127600" y="594465"/>
            <a:ext cx="5393600" cy="1966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lvl="0"/>
            <a:r>
              <a:rPr lang="en" sz="2667" dirty="0">
                <a:solidFill>
                  <a:srgbClr val="0070C0"/>
                </a:solidFill>
                <a:latin typeface="Calibri" charset="0"/>
                <a:ea typeface="Calibri" charset="0"/>
                <a:cs typeface="Calibri" charset="0"/>
              </a:rPr>
              <a:t>Los </a:t>
            </a:r>
            <a:r>
              <a:rPr lang="en" sz="2667" dirty="0" err="1">
                <a:solidFill>
                  <a:srgbClr val="0070C0"/>
                </a:solidFill>
                <a:latin typeface="Calibri" charset="0"/>
                <a:ea typeface="Calibri" charset="0"/>
                <a:cs typeface="Calibri" charset="0"/>
              </a:rPr>
              <a:t>participantes</a:t>
            </a:r>
            <a:r>
              <a:rPr lang="en" sz="2667" dirty="0">
                <a:solidFill>
                  <a:srgbClr val="0070C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2667" dirty="0" smtClean="0">
                <a:solidFill>
                  <a:srgbClr val="0070C0"/>
                </a:solidFill>
                <a:latin typeface="Calibri" charset="0"/>
                <a:ea typeface="Calibri" charset="0"/>
                <a:cs typeface="Calibri" charset="0"/>
              </a:rPr>
              <a:t>de</a:t>
            </a:r>
            <a:r>
              <a:rPr lang="en" sz="2667" dirty="0" smtClean="0">
                <a:solidFill>
                  <a:srgbClr val="0070C0"/>
                </a:solidFill>
                <a:latin typeface="Calibri" charset="0"/>
                <a:ea typeface="Calibri" charset="0"/>
                <a:cs typeface="Calibri" charset="0"/>
              </a:rPr>
              <a:t>l </a:t>
            </a:r>
            <a:r>
              <a:rPr lang="en-US" sz="2667" dirty="0">
                <a:solidFill>
                  <a:srgbClr val="0070C0"/>
                </a:solidFill>
                <a:latin typeface="Calibri" charset="0"/>
                <a:ea typeface="Calibri" charset="0"/>
                <a:cs typeface="Calibri" charset="0"/>
              </a:rPr>
              <a:t>IMC se ven atraídos por la </a:t>
            </a:r>
            <a:r>
              <a:rPr lang="en-US" sz="2667" dirty="0" err="1">
                <a:solidFill>
                  <a:srgbClr val="0070C0"/>
                </a:solidFill>
                <a:latin typeface="Calibri" charset="0"/>
                <a:ea typeface="Calibri" charset="0"/>
                <a:cs typeface="Calibri" charset="0"/>
              </a:rPr>
              <a:t>Ciencia</a:t>
            </a:r>
            <a:r>
              <a:rPr lang="en-US" sz="2667" dirty="0">
                <a:solidFill>
                  <a:srgbClr val="0070C0"/>
                </a:solidFill>
                <a:latin typeface="Calibri" charset="0"/>
                <a:ea typeface="Calibri" charset="0"/>
                <a:cs typeface="Calibri" charset="0"/>
              </a:rPr>
              <a:t>, la </a:t>
            </a:r>
            <a:r>
              <a:rPr lang="en-US" sz="2667" dirty="0" err="1">
                <a:solidFill>
                  <a:srgbClr val="0070C0"/>
                </a:solidFill>
                <a:latin typeface="Calibri" charset="0"/>
                <a:ea typeface="Calibri" charset="0"/>
                <a:cs typeface="Calibri" charset="0"/>
              </a:rPr>
              <a:t>Tecnología</a:t>
            </a:r>
            <a:r>
              <a:rPr lang="en-US" sz="2667" dirty="0">
                <a:solidFill>
                  <a:srgbClr val="0070C0"/>
                </a:solidFill>
                <a:latin typeface="Calibri" charset="0"/>
                <a:ea typeface="Calibri" charset="0"/>
                <a:cs typeface="Calibri" charset="0"/>
              </a:rPr>
              <a:t>, la </a:t>
            </a:r>
            <a:r>
              <a:rPr lang="en-US" sz="2667" dirty="0" err="1">
                <a:solidFill>
                  <a:srgbClr val="0070C0"/>
                </a:solidFill>
                <a:latin typeface="Calibri" charset="0"/>
                <a:ea typeface="Calibri" charset="0"/>
                <a:cs typeface="Calibri" charset="0"/>
              </a:rPr>
              <a:t>Ingeniería</a:t>
            </a:r>
            <a:r>
              <a:rPr lang="en-US" sz="2667" dirty="0">
                <a:solidFill>
                  <a:srgbClr val="0070C0"/>
                </a:solidFill>
                <a:latin typeface="Calibri" charset="0"/>
                <a:ea typeface="Calibri" charset="0"/>
                <a:cs typeface="Calibri" charset="0"/>
              </a:rPr>
              <a:t> y las </a:t>
            </a:r>
            <a:r>
              <a:rPr lang="en-US" sz="2667" dirty="0" err="1">
                <a:solidFill>
                  <a:srgbClr val="0070C0"/>
                </a:solidFill>
                <a:latin typeface="Calibri" charset="0"/>
                <a:ea typeface="Calibri" charset="0"/>
                <a:cs typeface="Calibri" charset="0"/>
              </a:rPr>
              <a:t>Matemáticas</a:t>
            </a:r>
            <a:r>
              <a:rPr lang="en" sz="2667" dirty="0">
                <a:solidFill>
                  <a:srgbClr val="0070C0"/>
                </a:solidFill>
                <a:latin typeface="Calibri" charset="0"/>
                <a:ea typeface="Calibri" charset="0"/>
                <a:cs typeface="Calibri" charset="0"/>
              </a:rPr>
              <a:t>. </a:t>
            </a:r>
            <a:r>
              <a:rPr lang="en-US" sz="2667" dirty="0">
                <a:solidFill>
                  <a:srgbClr val="0070C0"/>
                </a:solidFill>
                <a:latin typeface="Calibri" charset="0"/>
                <a:ea typeface="Calibri" charset="0"/>
                <a:cs typeface="Calibri" charset="0"/>
              </a:rPr>
              <a:t/>
            </a:r>
            <a:br>
              <a:rPr lang="en-US" sz="2667" dirty="0">
                <a:solidFill>
                  <a:srgbClr val="0070C0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en-US" sz="2667" b="1" dirty="0" smtClean="0">
                <a:solidFill>
                  <a:srgbClr val="7030A0"/>
                </a:solidFill>
                <a:latin typeface="Calibri" charset="0"/>
                <a:ea typeface="Calibri" charset="0"/>
                <a:cs typeface="Calibri" charset="0"/>
              </a:rPr>
              <a:t>D</a:t>
            </a:r>
            <a:r>
              <a:rPr lang="en" sz="2667" b="1" dirty="0" err="1" smtClean="0">
                <a:solidFill>
                  <a:srgbClr val="7030A0"/>
                </a:solidFill>
                <a:latin typeface="Calibri" charset="0"/>
                <a:ea typeface="Calibri" charset="0"/>
                <a:cs typeface="Calibri" charset="0"/>
              </a:rPr>
              <a:t>efinit</a:t>
            </a:r>
            <a:r>
              <a:rPr lang="en-US" sz="2667" b="1" dirty="0" err="1" smtClean="0">
                <a:solidFill>
                  <a:srgbClr val="7030A0"/>
                </a:solidFill>
                <a:latin typeface="Calibri" charset="0"/>
                <a:ea typeface="Calibri" charset="0"/>
                <a:cs typeface="Calibri" charset="0"/>
              </a:rPr>
              <a:t>ivament</a:t>
            </a:r>
            <a:r>
              <a:rPr lang="en-US" sz="2667" b="1" dirty="0" smtClean="0">
                <a:solidFill>
                  <a:srgbClr val="7030A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2667" b="1" dirty="0" err="1" smtClean="0">
                <a:solidFill>
                  <a:srgbClr val="7030A0"/>
                </a:solidFill>
                <a:latin typeface="Calibri" charset="0"/>
                <a:ea typeface="Calibri" charset="0"/>
                <a:cs typeface="Calibri" charset="0"/>
              </a:rPr>
              <a:t>fue</a:t>
            </a:r>
            <a:r>
              <a:rPr lang="en-US" sz="2667" b="1" dirty="0" smtClean="0">
                <a:solidFill>
                  <a:srgbClr val="7030A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2667" b="1" dirty="0" err="1" smtClean="0">
                <a:solidFill>
                  <a:srgbClr val="7030A0"/>
                </a:solidFill>
                <a:latin typeface="Calibri" charset="0"/>
                <a:ea typeface="Calibri" charset="0"/>
                <a:cs typeface="Calibri" charset="0"/>
              </a:rPr>
              <a:t>nustro</a:t>
            </a:r>
            <a:r>
              <a:rPr lang="en-US" sz="2667" b="1" dirty="0" smtClean="0">
                <a:solidFill>
                  <a:srgbClr val="7030A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2667" b="1" dirty="0" err="1" smtClean="0">
                <a:solidFill>
                  <a:srgbClr val="7030A0"/>
                </a:solidFill>
                <a:latin typeface="Calibri" charset="0"/>
                <a:ea typeface="Calibri" charset="0"/>
                <a:cs typeface="Calibri" charset="0"/>
              </a:rPr>
              <a:t>caso</a:t>
            </a:r>
            <a:r>
              <a:rPr lang="en-US" sz="2667" dirty="0" smtClean="0">
                <a:solidFill>
                  <a:srgbClr val="0070C0"/>
                </a:solidFill>
                <a:latin typeface="Calibri" charset="0"/>
                <a:ea typeface="Calibri" charset="0"/>
                <a:cs typeface="Calibri" charset="0"/>
              </a:rPr>
              <a:t>.</a:t>
            </a:r>
            <a:r>
              <a:rPr lang="en" sz="2667" dirty="0" smtClean="0">
                <a:solidFill>
                  <a:srgbClr val="0070C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endParaRPr sz="2667" dirty="0">
              <a:solidFill>
                <a:srgbClr val="0070C0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103" name="Google Shape;103;p7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12800" y="1"/>
            <a:ext cx="6579200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7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9134" y="2575379"/>
            <a:ext cx="4090533" cy="21183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7"/>
          <p:cNvSpPr txBox="1">
            <a:spLocks noGrp="1"/>
          </p:cNvSpPr>
          <p:nvPr>
            <p:ph type="body" idx="2"/>
          </p:nvPr>
        </p:nvSpPr>
        <p:spPr>
          <a:xfrm>
            <a:off x="99547" y="4480054"/>
            <a:ext cx="5307000" cy="141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 algn="ctr">
              <a:spcAft>
                <a:spcPts val="2133"/>
              </a:spcAft>
              <a:buNone/>
            </a:pPr>
            <a:r>
              <a:rPr lang="es-ES" sz="1800" b="1" dirty="0"/>
              <a:t>Esto es inspirador para jóvenes estudiantes </a:t>
            </a:r>
            <a:endParaRPr lang="en-US" sz="1800" b="1" dirty="0"/>
          </a:p>
          <a:p>
            <a:pPr marL="0" indent="0" algn="ctr">
              <a:buNone/>
            </a:pPr>
            <a:r>
              <a:rPr lang="es-MX" sz="1800" b="1" dirty="0"/>
              <a:t>Esto puede significar más profesionistas en las áreas de STEM</a:t>
            </a:r>
            <a:endParaRPr lang="en-US" sz="1800" b="1" dirty="0"/>
          </a:p>
        </p:txBody>
      </p:sp>
      <p:sp>
        <p:nvSpPr>
          <p:cNvPr id="2" name="Rectangle 1"/>
          <p:cNvSpPr/>
          <p:nvPr/>
        </p:nvSpPr>
        <p:spPr>
          <a:xfrm>
            <a:off x="127600" y="5681229"/>
            <a:ext cx="55500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Dato digno de mencionar:</a:t>
            </a:r>
          </a:p>
          <a:p>
            <a:r>
              <a:rPr lang="en-US" b="1" dirty="0" err="1">
                <a:solidFill>
                  <a:srgbClr val="C00000"/>
                </a:solidFill>
              </a:rPr>
              <a:t>Ahora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nosotros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colaboramos</a:t>
            </a:r>
            <a:r>
              <a:rPr lang="en-US" b="1" dirty="0">
                <a:solidFill>
                  <a:srgbClr val="C00000"/>
                </a:solidFill>
              </a:rPr>
              <a:t> en la UNAM con </a:t>
            </a:r>
            <a:r>
              <a:rPr lang="en-US" b="1" dirty="0" err="1">
                <a:solidFill>
                  <a:srgbClr val="C00000"/>
                </a:solidFill>
              </a:rPr>
              <a:t>nuestro</a:t>
            </a:r>
            <a:r>
              <a:rPr lang="en-US" b="1" dirty="0">
                <a:solidFill>
                  <a:srgbClr val="C00000"/>
                </a:solidFill>
              </a:rPr>
              <a:t> tutor de la MC, </a:t>
            </a:r>
          </a:p>
          <a:p>
            <a:r>
              <a:rPr lang="en-GB" b="1" dirty="0">
                <a:solidFill>
                  <a:srgbClr val="C00000"/>
                </a:solidFill>
                <a:latin typeface="Calibri" charset="0"/>
                <a:ea typeface="Times New Roman" charset="0"/>
              </a:rPr>
              <a:t>Antonio Ortiz Velasquez </a:t>
            </a:r>
          </a:p>
          <a:p>
            <a:r>
              <a:rPr lang="en-US" sz="2400" dirty="0"/>
              <a:t>.</a:t>
            </a:r>
          </a:p>
        </p:txBody>
      </p:sp>
      <p:sp>
        <p:nvSpPr>
          <p:cNvPr id="7" name="Rectángulo 1">
            <a:extLst>
              <a:ext uri="{FF2B5EF4-FFF2-40B4-BE49-F238E27FC236}">
                <a16:creationId xmlns="" xmlns:a16="http://schemas.microsoft.com/office/drawing/2014/main" id="{7C462F02-7555-024B-9F98-F88C5FFC7C7C}"/>
              </a:ext>
            </a:extLst>
          </p:cNvPr>
          <p:cNvSpPr/>
          <p:nvPr/>
        </p:nvSpPr>
        <p:spPr>
          <a:xfrm>
            <a:off x="397728" y="77185"/>
            <a:ext cx="4843505" cy="5027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2667" b="1" dirty="0">
                <a:solidFill>
                  <a:srgbClr val="7030A0"/>
                </a:solidFill>
              </a:rPr>
              <a:t>De participantes a colaboradores</a:t>
            </a:r>
            <a:endParaRPr lang="es-MX" sz="2667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399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937" name="HadronTherapyFacility_30_03_2015">
            <a:hlinkClick r:id="" action="ppaction://media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76835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793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DC18A5F-A562-7443-B7BF-BA2820D1DB49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29</a:t>
            </a:fld>
            <a:endParaRPr lang="en-US" altLang="en-US" sz="1400"/>
          </a:p>
        </p:txBody>
      </p:sp>
      <p:pic>
        <p:nvPicPr>
          <p:cNvPr id="5" name="Picture 4" descr="IPPOG_Logo_coloured">
            <a:extLst>
              <a:ext uri="{FF2B5EF4-FFF2-40B4-BE49-F238E27FC236}">
                <a16:creationId xmlns="" xmlns:a16="http://schemas.microsoft.com/office/drawing/2014/main" id="{55C59A2B-03D3-1148-98FD-5980E82CCF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567" y="44451"/>
            <a:ext cx="79692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2908" y="327026"/>
            <a:ext cx="1244600" cy="965200"/>
          </a:xfrm>
          <a:prstGeom prst="rect">
            <a:avLst/>
          </a:prstGeom>
        </p:spPr>
      </p:pic>
      <p:pic>
        <p:nvPicPr>
          <p:cNvPr id="8" name="Picture 10" descr="MC-Logo-RGB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8074" y="6095588"/>
            <a:ext cx="1871662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3174751" y="5964359"/>
            <a:ext cx="584249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Calibri" charset="0"/>
                <a:hlinkClick r:id="rId6"/>
              </a:rPr>
              <a:t>https://indico.cern.ch/event/840212/</a:t>
            </a:r>
            <a:endParaRPr lang="en-US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89232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Google Shape;222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9235" y="5525201"/>
            <a:ext cx="2008600" cy="110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99651" y="5525217"/>
            <a:ext cx="1106300" cy="110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24"/>
          <p:cNvPicPr preferRelativeResize="0"/>
          <p:nvPr/>
        </p:nvPicPr>
        <p:blipFill rotWithShape="1">
          <a:blip r:embed="rId5">
            <a:alphaModFix/>
          </a:blip>
          <a:srcRect t="50083"/>
          <a:stretch/>
        </p:blipFill>
        <p:spPr>
          <a:xfrm>
            <a:off x="4008522" y="5491567"/>
            <a:ext cx="7707367" cy="117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2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29234" y="2848918"/>
            <a:ext cx="3365465" cy="2525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2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29236" y="172602"/>
            <a:ext cx="3365465" cy="25255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2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008521" y="696523"/>
            <a:ext cx="7707368" cy="467785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uk-UA" smtClean="0"/>
              <a:pPr/>
              <a:t>3</a:t>
            </a:fld>
            <a:endParaRPr lang="uk-UA"/>
          </a:p>
        </p:txBody>
      </p:sp>
      <p:sp>
        <p:nvSpPr>
          <p:cNvPr id="12" name="Title 4"/>
          <p:cNvSpPr>
            <a:spLocks noGrp="1"/>
          </p:cNvSpPr>
          <p:nvPr>
            <p:ph type="title"/>
          </p:nvPr>
        </p:nvSpPr>
        <p:spPr>
          <a:xfrm>
            <a:off x="3947666" y="-7268"/>
            <a:ext cx="7826279" cy="738633"/>
          </a:xfrm>
        </p:spPr>
        <p:txBody>
          <a:bodyPr wrap="none">
            <a:spAutoFit/>
          </a:bodyPr>
          <a:lstStyle/>
          <a:p>
            <a:r>
              <a:rPr lang="en-US" altLang="de-DE" sz="3600" b="1" dirty="0" smtClean="0">
                <a:solidFill>
                  <a:srgbClr val="0000FF"/>
                </a:solidFill>
                <a:latin typeface="+mn-lt"/>
              </a:rPr>
              <a:t>PTMC </a:t>
            </a:r>
            <a:r>
              <a:rPr lang="en-US" altLang="de-DE" sz="3600" b="1" dirty="0" err="1" smtClean="0">
                <a:solidFill>
                  <a:srgbClr val="0000FF"/>
                </a:solidFill>
                <a:latin typeface="+mn-lt"/>
              </a:rPr>
              <a:t>en</a:t>
            </a:r>
            <a:r>
              <a:rPr lang="en-US" altLang="de-DE" sz="3600" b="1" dirty="0">
                <a:solidFill>
                  <a:srgbClr val="0000FF"/>
                </a:solidFill>
                <a:latin typeface="+mn-lt"/>
              </a:rPr>
              <a:t> Mexico </a:t>
            </a:r>
            <a:r>
              <a:rPr lang="en-US" altLang="de-DE" sz="3600" b="1" dirty="0" smtClean="0">
                <a:solidFill>
                  <a:srgbClr val="0000FF"/>
                </a:solidFill>
                <a:latin typeface="+mn-lt"/>
              </a:rPr>
              <a:t>el 2 de </a:t>
            </a:r>
            <a:r>
              <a:rPr lang="en-US" altLang="de-DE" sz="3600" b="1" dirty="0" err="1" smtClean="0">
                <a:solidFill>
                  <a:srgbClr val="0000FF"/>
                </a:solidFill>
                <a:latin typeface="+mn-lt"/>
              </a:rPr>
              <a:t>Marzo</a:t>
            </a:r>
            <a:r>
              <a:rPr lang="en-US" altLang="de-DE" sz="3600" b="1" dirty="0" smtClean="0">
                <a:solidFill>
                  <a:srgbClr val="0000FF"/>
                </a:solidFill>
                <a:latin typeface="+mn-lt"/>
              </a:rPr>
              <a:t> del 2020</a:t>
            </a:r>
            <a:endParaRPr lang="en-US" altLang="de-DE" sz="36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43484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28323BF7-5951-1A4F-8718-85EC24B4CF06}"/>
              </a:ext>
            </a:extLst>
          </p:cNvPr>
          <p:cNvSpPr/>
          <p:nvPr/>
        </p:nvSpPr>
        <p:spPr>
          <a:xfrm>
            <a:off x="5216411" y="787571"/>
            <a:ext cx="457460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rgbClr val="7030A0"/>
                </a:solidFill>
              </a:rPr>
              <a:t>Soy </a:t>
            </a:r>
            <a:r>
              <a:rPr lang="en-US" dirty="0" err="1" smtClean="0">
                <a:solidFill>
                  <a:srgbClr val="7030A0"/>
                </a:solidFill>
              </a:rPr>
              <a:t>física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>
                <a:solidFill>
                  <a:srgbClr val="7030A0"/>
                </a:solidFill>
              </a:rPr>
              <a:t>de iones </a:t>
            </a:r>
            <a:r>
              <a:rPr lang="en-US" dirty="0" err="1">
                <a:solidFill>
                  <a:srgbClr val="7030A0"/>
                </a:solidFill>
              </a:rPr>
              <a:t>pesados</a:t>
            </a:r>
            <a:r>
              <a:rPr lang="en-US" dirty="0">
                <a:solidFill>
                  <a:srgbClr val="7030A0"/>
                </a:solidFill>
              </a:rPr>
              <a:t>  </a:t>
            </a:r>
            <a:endParaRPr lang="en-US" dirty="0" smtClean="0">
              <a:solidFill>
                <a:srgbClr val="7030A0"/>
              </a:solidFill>
            </a:endParaRPr>
          </a:p>
          <a:p>
            <a:pPr algn="ctr"/>
            <a:r>
              <a:rPr lang="en-US" dirty="0" err="1" smtClean="0">
                <a:solidFill>
                  <a:srgbClr val="7030A0"/>
                </a:solidFill>
              </a:rPr>
              <a:t>involucrada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>
                <a:solidFill>
                  <a:srgbClr val="7030A0"/>
                </a:solidFill>
              </a:rPr>
              <a:t>en aplicaciones </a:t>
            </a:r>
            <a:r>
              <a:rPr lang="en-US" dirty="0" err="1">
                <a:solidFill>
                  <a:srgbClr val="7030A0"/>
                </a:solidFill>
              </a:rPr>
              <a:t>médicas</a:t>
            </a:r>
            <a:r>
              <a:rPr lang="en-US" dirty="0">
                <a:solidFill>
                  <a:srgbClr val="7030A0"/>
                </a:solidFill>
              </a:rPr>
              <a:t> </a:t>
            </a:r>
          </a:p>
          <a:p>
            <a:pPr algn="ctr"/>
            <a:r>
              <a:rPr lang="en-US" dirty="0" smtClean="0">
                <a:solidFill>
                  <a:srgbClr val="7030A0"/>
                </a:solidFill>
              </a:rPr>
              <a:t>de </a:t>
            </a:r>
            <a:r>
              <a:rPr lang="en-US" dirty="0">
                <a:solidFill>
                  <a:srgbClr val="7030A0"/>
                </a:solidFill>
              </a:rPr>
              <a:t>iones </a:t>
            </a:r>
            <a:r>
              <a:rPr lang="en-US" dirty="0" err="1">
                <a:solidFill>
                  <a:srgbClr val="7030A0"/>
                </a:solidFill>
              </a:rPr>
              <a:t>pesados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smtClean="0">
                <a:solidFill>
                  <a:srgbClr val="7030A0"/>
                </a:solidFill>
              </a:rPr>
              <a:t>para </a:t>
            </a:r>
            <a:r>
              <a:rPr lang="en-US" dirty="0">
                <a:solidFill>
                  <a:srgbClr val="7030A0"/>
                </a:solidFill>
              </a:rPr>
              <a:t>terapia contra el cáncer</a:t>
            </a:r>
            <a:endParaRPr lang="x-none" dirty="0">
              <a:solidFill>
                <a:srgbClr val="7030A0"/>
              </a:solidFill>
            </a:endParaRPr>
          </a:p>
        </p:txBody>
      </p:sp>
      <p:pic>
        <p:nvPicPr>
          <p:cNvPr id="9" name="Picture 5" descr="LRsaba_CERN_0212_3199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0320" y="1722120"/>
            <a:ext cx="5562600" cy="4385242"/>
          </a:xfrm>
          <a:prstGeom prst="rect">
            <a:avLst/>
          </a:prstGeom>
          <a:solidFill>
            <a:srgbClr val="FFFFFF"/>
          </a:solidFill>
          <a:ln w="9525">
            <a:solidFill>
              <a:srgbClr val="4F81BD"/>
            </a:solidFill>
            <a:miter lim="800000"/>
            <a:headEnd/>
            <a:tailEnd/>
          </a:ln>
        </p:spPr>
      </p:pic>
      <p:sp>
        <p:nvSpPr>
          <p:cNvPr id="10" name="Titel 1"/>
          <p:cNvSpPr txBox="1">
            <a:spLocks/>
          </p:cNvSpPr>
          <p:nvPr/>
        </p:nvSpPr>
        <p:spPr bwMode="auto">
          <a:xfrm>
            <a:off x="1400987" y="34629"/>
            <a:ext cx="9951720" cy="570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3600" b="1" dirty="0">
                <a:solidFill>
                  <a:srgbClr val="0000FF"/>
                </a:solidFill>
              </a:rPr>
              <a:t>Investigación y </a:t>
            </a:r>
            <a:r>
              <a:rPr lang="en-US" altLang="en-US" sz="3600" b="1" dirty="0" err="1">
                <a:solidFill>
                  <a:srgbClr val="0000FF"/>
                </a:solidFill>
              </a:rPr>
              <a:t>Terapia</a:t>
            </a:r>
            <a:r>
              <a:rPr lang="en-US" altLang="en-US" sz="3600" b="1" dirty="0">
                <a:solidFill>
                  <a:srgbClr val="0000FF"/>
                </a:solidFill>
              </a:rPr>
              <a:t> </a:t>
            </a:r>
            <a:r>
              <a:rPr lang="en-US" altLang="en-US" sz="3600" b="1" dirty="0" smtClean="0">
                <a:solidFill>
                  <a:srgbClr val="0000FF"/>
                </a:solidFill>
              </a:rPr>
              <a:t>con </a:t>
            </a:r>
            <a:r>
              <a:rPr lang="en-US" altLang="en-US" sz="3600" b="1" dirty="0">
                <a:solidFill>
                  <a:srgbClr val="0000FF"/>
                </a:solidFill>
              </a:rPr>
              <a:t>Iones Pesados</a:t>
            </a:r>
            <a:endParaRPr lang="de-DE" altLang="en-US" sz="3600" b="1" dirty="0">
              <a:solidFill>
                <a:srgbClr val="0000FF"/>
              </a:solidFill>
            </a:endParaRPr>
          </a:p>
        </p:txBody>
      </p:sp>
      <p:pic>
        <p:nvPicPr>
          <p:cNvPr id="11" name="Picture 10" descr="IPPOG_Logo_coloured">
            <a:extLst>
              <a:ext uri="{FF2B5EF4-FFF2-40B4-BE49-F238E27FC236}">
                <a16:creationId xmlns="" xmlns:a16="http://schemas.microsoft.com/office/drawing/2014/main" id="{55C59A2B-03D3-1148-98FD-5980E82CCF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" y="28892"/>
            <a:ext cx="79692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990602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342" y="1722119"/>
            <a:ext cx="5787439" cy="4417200"/>
          </a:xfrm>
          <a:prstGeom prst="rect">
            <a:avLst/>
          </a:prstGeom>
          <a:noFill/>
          <a:ln>
            <a:noFill/>
          </a:ln>
          <a:effectLst>
            <a:outerShdw blurRad="63500" dist="114300" dir="18660000" rotWithShape="0">
              <a:srgbClr val="929292">
                <a:alpha val="7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13" name="Content Placeholder 3"/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014" y="866637"/>
            <a:ext cx="2141906" cy="1427937"/>
          </a:xfrm>
        </p:spPr>
      </p:pic>
      <p:pic>
        <p:nvPicPr>
          <p:cNvPr id="14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851" y="5145539"/>
            <a:ext cx="1044627" cy="9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400987" y="5645697"/>
            <a:ext cx="47530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</a:rPr>
              <a:t>Descubrimiento del Boson de Higgs 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9317530" y="5187003"/>
            <a:ext cx="245932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</a:rPr>
              <a:t>Studio del Plasma</a:t>
            </a:r>
          </a:p>
          <a:p>
            <a:pPr algn="ctr"/>
            <a:r>
              <a:rPr lang="en-US" sz="2400" b="1" dirty="0">
                <a:solidFill>
                  <a:srgbClr val="FFFF00"/>
                </a:solidFill>
              </a:rPr>
              <a:t>Quark Gluon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534645" y="1908661"/>
            <a:ext cx="22108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</a:rPr>
              <a:t>ALICE en el LHC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757280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268" y="953943"/>
            <a:ext cx="6638811" cy="4433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1" name="Rectangle 3"/>
          <p:cNvSpPr>
            <a:spLocks noChangeArrowheads="1"/>
          </p:cNvSpPr>
          <p:nvPr/>
        </p:nvSpPr>
        <p:spPr bwMode="auto">
          <a:xfrm>
            <a:off x="1882912" y="5680501"/>
            <a:ext cx="832471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7030A0"/>
                </a:solidFill>
              </a:rPr>
              <a:t>Pionero en la terapia de iones pesados (carbono) </a:t>
            </a:r>
            <a:endParaRPr lang="en-US" altLang="en-US" sz="2400" b="1" dirty="0" smtClean="0">
              <a:solidFill>
                <a:srgbClr val="7030A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 smtClean="0">
                <a:solidFill>
                  <a:srgbClr val="7030A0"/>
                </a:solidFill>
              </a:rPr>
              <a:t>para </a:t>
            </a:r>
            <a:r>
              <a:rPr lang="en-US" altLang="en-US" sz="2400" b="1" dirty="0" err="1" smtClean="0">
                <a:solidFill>
                  <a:srgbClr val="7030A0"/>
                </a:solidFill>
              </a:rPr>
              <a:t>combatir</a:t>
            </a:r>
            <a:r>
              <a:rPr lang="en-US" altLang="en-US" sz="2400" b="1" dirty="0" smtClean="0">
                <a:solidFill>
                  <a:srgbClr val="7030A0"/>
                </a:solidFill>
              </a:rPr>
              <a:t> </a:t>
            </a:r>
            <a:r>
              <a:rPr lang="en-US" altLang="en-US" sz="2400" b="1" dirty="0">
                <a:solidFill>
                  <a:srgbClr val="7030A0"/>
                </a:solidFill>
              </a:rPr>
              <a:t>los tumores cancerosos en Europa (90s).</a:t>
            </a:r>
          </a:p>
        </p:txBody>
      </p:sp>
      <p:pic>
        <p:nvPicPr>
          <p:cNvPr id="13" name="Picture 12" descr="IPPOG_Logo_coloured">
            <a:extLst>
              <a:ext uri="{FF2B5EF4-FFF2-40B4-BE49-F238E27FC236}">
                <a16:creationId xmlns="" xmlns:a16="http://schemas.microsoft.com/office/drawing/2014/main" id="{55C59A2B-03D3-1148-98FD-5980E82CCF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567" y="44451"/>
            <a:ext cx="79692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el 1"/>
          <p:cNvSpPr txBox="1">
            <a:spLocks/>
          </p:cNvSpPr>
          <p:nvPr/>
        </p:nvSpPr>
        <p:spPr bwMode="auto">
          <a:xfrm>
            <a:off x="975360" y="119857"/>
            <a:ext cx="11441315" cy="570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3600" b="1" dirty="0">
                <a:solidFill>
                  <a:srgbClr val="0000FF"/>
                </a:solidFill>
              </a:rPr>
              <a:t>Investigación y </a:t>
            </a:r>
            <a:r>
              <a:rPr lang="en-US" altLang="en-US" sz="3600" b="1" dirty="0" err="1">
                <a:solidFill>
                  <a:srgbClr val="0000FF"/>
                </a:solidFill>
              </a:rPr>
              <a:t>Terapia</a:t>
            </a:r>
            <a:r>
              <a:rPr lang="en-US" altLang="en-US" sz="3600" b="1" dirty="0">
                <a:solidFill>
                  <a:srgbClr val="0000FF"/>
                </a:solidFill>
              </a:rPr>
              <a:t> </a:t>
            </a:r>
            <a:r>
              <a:rPr lang="en-US" altLang="en-US" sz="3600" b="1" dirty="0" smtClean="0">
                <a:solidFill>
                  <a:srgbClr val="0000FF"/>
                </a:solidFill>
              </a:rPr>
              <a:t>con </a:t>
            </a:r>
            <a:r>
              <a:rPr lang="en-US" altLang="en-US" sz="3600" b="1" dirty="0">
                <a:solidFill>
                  <a:srgbClr val="0000FF"/>
                </a:solidFill>
              </a:rPr>
              <a:t>Iones Pesados en GSI</a:t>
            </a:r>
            <a:endParaRPr lang="de-DE" altLang="en-US" sz="3600" b="1" dirty="0">
              <a:solidFill>
                <a:srgbClr val="0000FF"/>
              </a:solidFill>
            </a:endParaRPr>
          </a:p>
        </p:txBody>
      </p:sp>
      <p:pic>
        <p:nvPicPr>
          <p:cNvPr id="16" name="Content Placeholder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7150" y="923290"/>
            <a:ext cx="2990850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</p:pic>
      <p:pic>
        <p:nvPicPr>
          <p:cNvPr id="7" name="Picture 6" descr="MC-Logo-RGB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7627" y="6096000"/>
            <a:ext cx="19081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65666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1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464" y="908050"/>
            <a:ext cx="6137275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7762" name="Text Box 4"/>
          <p:cNvSpPr txBox="1">
            <a:spLocks noChangeArrowheads="1"/>
          </p:cNvSpPr>
          <p:nvPr/>
        </p:nvSpPr>
        <p:spPr bwMode="auto">
          <a:xfrm>
            <a:off x="1774825" y="1144588"/>
            <a:ext cx="2089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de-DE" sz="1800">
              <a:solidFill>
                <a:srgbClr val="000000"/>
              </a:solidFill>
            </a:endParaRPr>
          </a:p>
        </p:txBody>
      </p:sp>
      <p:sp>
        <p:nvSpPr>
          <p:cNvPr id="117763" name="Text Box 6"/>
          <p:cNvSpPr txBox="1">
            <a:spLocks noChangeArrowheads="1"/>
          </p:cNvSpPr>
          <p:nvPr/>
        </p:nvSpPr>
        <p:spPr bwMode="auto">
          <a:xfrm>
            <a:off x="1703389" y="6488113"/>
            <a:ext cx="32146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000" i="1" dirty="0">
                <a:solidFill>
                  <a:srgbClr val="FFFFFF"/>
                </a:solidFill>
              </a:rPr>
              <a:t>Haberer</a:t>
            </a:r>
            <a:r>
              <a:rPr lang="de-DE" altLang="de-DE" sz="1800" i="1" dirty="0">
                <a:solidFill>
                  <a:srgbClr val="FFFFFF"/>
                </a:solidFill>
              </a:rPr>
              <a:t> et al., NIM A , 1993</a:t>
            </a:r>
          </a:p>
        </p:txBody>
      </p:sp>
      <p:sp>
        <p:nvSpPr>
          <p:cNvPr id="117764" name="Text Box 6"/>
          <p:cNvSpPr txBox="1">
            <a:spLocks noChangeArrowheads="1"/>
          </p:cNvSpPr>
          <p:nvPr/>
        </p:nvSpPr>
        <p:spPr bwMode="auto">
          <a:xfrm>
            <a:off x="1395414" y="5313415"/>
            <a:ext cx="32146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000" b="1" i="1">
                <a:solidFill>
                  <a:srgbClr val="2B4FCD"/>
                </a:solidFill>
              </a:rPr>
              <a:t>Haberer</a:t>
            </a:r>
            <a:r>
              <a:rPr lang="de-DE" altLang="de-DE" sz="1800" b="1" i="1">
                <a:solidFill>
                  <a:srgbClr val="2B4FCD"/>
                </a:solidFill>
              </a:rPr>
              <a:t> et al., NIM A , 1993</a:t>
            </a:r>
          </a:p>
        </p:txBody>
      </p:sp>
      <p:sp>
        <p:nvSpPr>
          <p:cNvPr id="10" name="Title 4"/>
          <p:cNvSpPr txBox="1">
            <a:spLocks/>
          </p:cNvSpPr>
          <p:nvPr/>
        </p:nvSpPr>
        <p:spPr bwMode="auto">
          <a:xfrm>
            <a:off x="1490164" y="4865094"/>
            <a:ext cx="30251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2400" b="1" kern="0" dirty="0">
                <a:solidFill>
                  <a:schemeClr val="bg1"/>
                </a:solidFill>
                <a:latin typeface="ArialMT" charset="0"/>
              </a:rPr>
              <a:t>Método Rasterscan</a:t>
            </a:r>
          </a:p>
        </p:txBody>
      </p:sp>
      <p:pic>
        <p:nvPicPr>
          <p:cNvPr id="117766" name="Content Placeholder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7150" y="908050"/>
            <a:ext cx="2990850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</p:pic>
      <p:pic>
        <p:nvPicPr>
          <p:cNvPr id="11" name="Picture 10" descr="IPPOG_Logo_coloured">
            <a:extLst>
              <a:ext uri="{FF2B5EF4-FFF2-40B4-BE49-F238E27FC236}">
                <a16:creationId xmlns="" xmlns:a16="http://schemas.microsoft.com/office/drawing/2014/main" id="{55C59A2B-03D3-1148-98FD-5980E82CCF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567" y="44451"/>
            <a:ext cx="79692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444137" y="5864851"/>
            <a:ext cx="11319273" cy="703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lvl="1">
              <a:lnSpc>
                <a:spcPct val="50000"/>
              </a:lnSpc>
              <a:spcBef>
                <a:spcPts val="1688"/>
              </a:spcBef>
              <a:buNone/>
            </a:pPr>
            <a:r>
              <a:rPr lang="en-US" altLang="en-US" sz="2400" b="1" dirty="0">
                <a:solidFill>
                  <a:srgbClr val="A40000"/>
                </a:solidFill>
                <a:ea typeface="ＭＳ Ｐゴシック" charset="-128"/>
              </a:rPr>
              <a:t>Implementado en los Centros de Tratamiento de Iones Heidelberg y </a:t>
            </a:r>
          </a:p>
          <a:p>
            <a:pPr lvl="1">
              <a:lnSpc>
                <a:spcPct val="50000"/>
              </a:lnSpc>
              <a:spcBef>
                <a:spcPts val="1688"/>
              </a:spcBef>
              <a:buNone/>
            </a:pPr>
            <a:r>
              <a:rPr lang="en-US" altLang="en-US" sz="2400" b="1" dirty="0">
                <a:solidFill>
                  <a:srgbClr val="A40000"/>
                </a:solidFill>
                <a:ea typeface="ＭＳ Ｐゴシック" charset="-128"/>
              </a:rPr>
              <a:t>Marburg (HIT and MIT) en Alemania.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 bwMode="auto">
          <a:xfrm>
            <a:off x="975360" y="119857"/>
            <a:ext cx="11441315" cy="570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3600" b="1" dirty="0">
                <a:solidFill>
                  <a:srgbClr val="0000FF"/>
                </a:solidFill>
              </a:rPr>
              <a:t>Investigación y </a:t>
            </a:r>
            <a:r>
              <a:rPr lang="en-US" altLang="en-US" sz="3600" b="1" dirty="0" err="1">
                <a:solidFill>
                  <a:srgbClr val="0000FF"/>
                </a:solidFill>
              </a:rPr>
              <a:t>Terapia</a:t>
            </a:r>
            <a:r>
              <a:rPr lang="en-US" altLang="en-US" sz="3600" b="1" dirty="0">
                <a:solidFill>
                  <a:srgbClr val="0000FF"/>
                </a:solidFill>
              </a:rPr>
              <a:t> </a:t>
            </a:r>
            <a:r>
              <a:rPr lang="en-US" altLang="en-US" sz="3600" b="1" dirty="0" smtClean="0">
                <a:solidFill>
                  <a:srgbClr val="0000FF"/>
                </a:solidFill>
              </a:rPr>
              <a:t>con </a:t>
            </a:r>
            <a:r>
              <a:rPr lang="en-US" altLang="en-US" sz="3600" b="1" dirty="0">
                <a:solidFill>
                  <a:srgbClr val="0000FF"/>
                </a:solidFill>
              </a:rPr>
              <a:t>Iones Pesados en GSI</a:t>
            </a:r>
            <a:endParaRPr lang="de-DE" altLang="en-US" sz="3600" b="1" dirty="0">
              <a:solidFill>
                <a:srgbClr val="0000FF"/>
              </a:solidFill>
            </a:endParaRPr>
          </a:p>
        </p:txBody>
      </p:sp>
      <p:pic>
        <p:nvPicPr>
          <p:cNvPr id="12" name="Picture 6" descr="MC-Logo-RGB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7627" y="6096000"/>
            <a:ext cx="19081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2466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53628"/>
            <a:ext cx="6203218" cy="47629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3218" y="1374162"/>
            <a:ext cx="5988782" cy="366553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9411" y="0"/>
            <a:ext cx="112993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PTMC Video Conference 11 February 2022</a:t>
            </a:r>
            <a:endParaRPr lang="en-GB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58206" y="5090423"/>
            <a:ext cx="46484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b="1" u="sng" dirty="0" smtClean="0">
                <a:solidFill>
                  <a:srgbClr val="7030A0"/>
                </a:solidFill>
                <a:ea typeface="Times New Roman" charset="0"/>
              </a:rPr>
              <a:t>MEXICO</a:t>
            </a:r>
            <a:endParaRPr lang="en-GB" b="1" u="sng" dirty="0" smtClean="0">
              <a:solidFill>
                <a:srgbClr val="7030A0"/>
              </a:solidFill>
              <a:ea typeface="Times New Roman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37234" y="5685394"/>
            <a:ext cx="46484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b="1" u="sng" dirty="0" smtClean="0">
                <a:solidFill>
                  <a:srgbClr val="7030A0"/>
                </a:solidFill>
                <a:ea typeface="Times New Roman" charset="0"/>
              </a:rPr>
              <a:t>Bulgaria</a:t>
            </a:r>
          </a:p>
          <a:p>
            <a:pPr>
              <a:spcAft>
                <a:spcPts val="0"/>
              </a:spcAft>
            </a:pPr>
            <a:r>
              <a:rPr lang="en-GB" b="1" u="sng" dirty="0" smtClean="0">
                <a:solidFill>
                  <a:srgbClr val="7030A0"/>
                </a:solidFill>
                <a:ea typeface="Times New Roman" charset="0"/>
              </a:rPr>
              <a:t>Morocco</a:t>
            </a:r>
          </a:p>
          <a:p>
            <a:pPr>
              <a:spcAft>
                <a:spcPts val="0"/>
              </a:spcAft>
            </a:pPr>
            <a:r>
              <a:rPr lang="en-GB" b="1" u="sng" dirty="0" smtClean="0">
                <a:solidFill>
                  <a:srgbClr val="7030A0"/>
                </a:solidFill>
                <a:ea typeface="Times New Roman" charset="0"/>
              </a:rPr>
              <a:t>Lithuania  </a:t>
            </a:r>
            <a:endParaRPr lang="en-GB" dirty="0">
              <a:solidFill>
                <a:srgbClr val="0070C0"/>
              </a:solidFill>
              <a:effectLst/>
              <a:ea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83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EBE30-3689-42B7-ABF5-604AC779A0A8}" type="slidenum">
              <a:rPr lang="el-GR" smtClean="0"/>
              <a:t>8</a:t>
            </a:fld>
            <a:endParaRPr lang="el-GR" dirty="0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28323BF7-5951-1A4F-8718-85EC24B4CF06}"/>
              </a:ext>
            </a:extLst>
          </p:cNvPr>
          <p:cNvSpPr/>
          <p:nvPr/>
        </p:nvSpPr>
        <p:spPr>
          <a:xfrm>
            <a:off x="981166" y="5808276"/>
            <a:ext cx="9407434" cy="913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667" b="1" dirty="0">
                <a:solidFill>
                  <a:srgbClr val="7030A0"/>
                </a:solidFill>
              </a:rPr>
              <a:t>MasterClasses Internacionales </a:t>
            </a:r>
            <a:r>
              <a:rPr lang="en-US" sz="2667" b="1" dirty="0">
                <a:solidFill>
                  <a:srgbClr val="7030A0"/>
                </a:solidFill>
                <a:hlinkClick r:id="rId2"/>
              </a:rPr>
              <a:t>https://physicsmasterclasses.org/</a:t>
            </a:r>
            <a:endParaRPr lang="en-US" sz="2667" b="1" dirty="0">
              <a:solidFill>
                <a:srgbClr val="7030A0"/>
              </a:solidFill>
            </a:endParaRPr>
          </a:p>
          <a:p>
            <a:pPr algn="ctr"/>
            <a:endParaRPr lang="x-none" sz="2667" b="1" dirty="0">
              <a:solidFill>
                <a:srgbClr val="7030A0"/>
              </a:solidFill>
            </a:endParaRPr>
          </a:p>
        </p:txBody>
      </p:sp>
      <p:pic>
        <p:nvPicPr>
          <p:cNvPr id="9" name="Picture 8" descr="IPPOG_Logo_coloured">
            <a:extLst>
              <a:ext uri="{FF2B5EF4-FFF2-40B4-BE49-F238E27FC236}">
                <a16:creationId xmlns="" xmlns:a16="http://schemas.microsoft.com/office/drawing/2014/main" id="{55C59A2B-03D3-1148-98FD-5980E82CCF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567" y="44451"/>
            <a:ext cx="79692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 descr="MC-Logo-RG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8074" y="6095588"/>
            <a:ext cx="1871662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el 1"/>
          <p:cNvSpPr txBox="1">
            <a:spLocks/>
          </p:cNvSpPr>
          <p:nvPr/>
        </p:nvSpPr>
        <p:spPr bwMode="auto">
          <a:xfrm>
            <a:off x="1214846" y="50802"/>
            <a:ext cx="10319657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9pPr>
          </a:lstStyle>
          <a:p>
            <a:pPr algn="l" eaLnBrk="1" hangingPunct="1">
              <a:defRPr/>
            </a:pPr>
            <a:r>
              <a:rPr lang="de-DE" altLang="en-US" sz="4000" b="1" kern="0" dirty="0">
                <a:solidFill>
                  <a:srgbClr val="0000FF"/>
                </a:solidFill>
                <a:latin typeface="Calibri" charset="0"/>
                <a:ea typeface="Calibri" charset="0"/>
                <a:cs typeface="Calibri" charset="0"/>
              </a:rPr>
              <a:t>Participantes del PTMC </a:t>
            </a:r>
            <a:r>
              <a:rPr lang="el-GR" altLang="en-US" sz="4000" b="1" kern="0" dirty="0">
                <a:solidFill>
                  <a:srgbClr val="0000FF"/>
                </a:solidFill>
                <a:latin typeface="Calibri" charset="0"/>
                <a:ea typeface="Calibri" charset="0"/>
                <a:cs typeface="Calibri" charset="0"/>
              </a:rPr>
              <a:t>, </a:t>
            </a:r>
            <a:r>
              <a:rPr lang="en-US" altLang="en-US" sz="4000" b="1" kern="0" dirty="0" smtClean="0">
                <a:solidFill>
                  <a:srgbClr val="0000FF"/>
                </a:solidFill>
                <a:latin typeface="Calibri" charset="0"/>
                <a:ea typeface="Calibri" charset="0"/>
                <a:cs typeface="Calibri" charset="0"/>
              </a:rPr>
              <a:t>25 </a:t>
            </a:r>
            <a:r>
              <a:rPr lang="de-DE" altLang="en-US" sz="4000" b="1" kern="0" dirty="0" err="1" smtClean="0">
                <a:solidFill>
                  <a:srgbClr val="0000FF"/>
                </a:solidFill>
                <a:latin typeface="Calibri" charset="0"/>
                <a:ea typeface="Calibri" charset="0"/>
                <a:cs typeface="Calibri" charset="0"/>
              </a:rPr>
              <a:t>Noviembre</a:t>
            </a:r>
            <a:r>
              <a:rPr lang="de-DE" altLang="en-US" sz="4000" b="1" kern="0" dirty="0" smtClean="0">
                <a:solidFill>
                  <a:srgbClr val="0000FF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altLang="en-US" sz="4000" b="1" kern="0" dirty="0">
                <a:solidFill>
                  <a:srgbClr val="0000FF"/>
                </a:solidFill>
                <a:latin typeface="Calibri" charset="0"/>
                <a:ea typeface="Calibri" charset="0"/>
                <a:cs typeface="Calibri" charset="0"/>
              </a:rPr>
              <a:t>2021</a:t>
            </a:r>
            <a:endParaRPr lang="de-DE" altLang="en-US" sz="4000" b="1" kern="0" dirty="0">
              <a:solidFill>
                <a:srgbClr val="C00000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96883" y="955496"/>
            <a:ext cx="1230811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2000" b="1" dirty="0" err="1" smtClean="0">
                <a:solidFill>
                  <a:srgbClr val="7030A0"/>
                </a:solidFill>
                <a:latin typeface="Calibri" charset="0"/>
              </a:rPr>
              <a:t>Fisica</a:t>
            </a:r>
            <a:r>
              <a:rPr lang="en-US" altLang="en-US" sz="2000" b="1" dirty="0" smtClean="0">
                <a:solidFill>
                  <a:srgbClr val="7030A0"/>
                </a:solidFill>
                <a:latin typeface="Calibri" charset="0"/>
              </a:rPr>
              <a:t> y </a:t>
            </a:r>
            <a:r>
              <a:rPr lang="en-US" altLang="en-US" sz="2000" b="1" dirty="0" err="1">
                <a:solidFill>
                  <a:srgbClr val="7030A0"/>
                </a:solidFill>
                <a:latin typeface="Calibri" charset="0"/>
              </a:rPr>
              <a:t>r</a:t>
            </a:r>
            <a:r>
              <a:rPr lang="en-US" altLang="en-US" sz="2000" b="1" dirty="0" err="1" smtClean="0">
                <a:solidFill>
                  <a:srgbClr val="7030A0"/>
                </a:solidFill>
                <a:latin typeface="Calibri" charset="0"/>
              </a:rPr>
              <a:t>adiaciones</a:t>
            </a:r>
            <a:r>
              <a:rPr lang="en-US" altLang="en-US" sz="2000" b="1" dirty="0" smtClean="0">
                <a:solidFill>
                  <a:srgbClr val="7030A0"/>
                </a:solidFill>
                <a:latin typeface="Calibri" charset="0"/>
              </a:rPr>
              <a:t>, </a:t>
            </a:r>
            <a:r>
              <a:rPr lang="en-US" altLang="en-US" sz="2000" b="1" dirty="0" err="1" smtClean="0">
                <a:solidFill>
                  <a:srgbClr val="7030A0"/>
                </a:solidFill>
                <a:latin typeface="Calibri" charset="0"/>
              </a:rPr>
              <a:t>uso</a:t>
            </a:r>
            <a:r>
              <a:rPr lang="en-US" altLang="en-US" sz="2000" b="1" dirty="0" smtClean="0">
                <a:solidFill>
                  <a:srgbClr val="7030A0"/>
                </a:solidFill>
                <a:latin typeface="Calibri" charset="0"/>
              </a:rPr>
              <a:t> de </a:t>
            </a:r>
            <a:r>
              <a:rPr lang="en-US" altLang="en-US" sz="2000" b="1" dirty="0" err="1" smtClean="0">
                <a:solidFill>
                  <a:srgbClr val="7030A0"/>
                </a:solidFill>
                <a:latin typeface="Calibri" charset="0"/>
              </a:rPr>
              <a:t>aceleradores</a:t>
            </a:r>
            <a:r>
              <a:rPr lang="en-US" altLang="en-US" sz="2000" b="1" dirty="0" smtClean="0">
                <a:solidFill>
                  <a:srgbClr val="7030A0"/>
                </a:solidFill>
                <a:latin typeface="Calibri" charset="0"/>
              </a:rPr>
              <a:t> de </a:t>
            </a:r>
            <a:r>
              <a:rPr lang="en-US" altLang="en-US" sz="2000" b="1" dirty="0" err="1" smtClean="0">
                <a:solidFill>
                  <a:srgbClr val="7030A0"/>
                </a:solidFill>
                <a:latin typeface="Calibri" charset="0"/>
              </a:rPr>
              <a:t>particulas</a:t>
            </a:r>
            <a:r>
              <a:rPr lang="en-US" altLang="en-US" sz="2000" b="1" dirty="0" smtClean="0">
                <a:solidFill>
                  <a:srgbClr val="7030A0"/>
                </a:solidFill>
                <a:latin typeface="Calibri" charset="0"/>
              </a:rPr>
              <a:t>: </a:t>
            </a:r>
            <a:r>
              <a:rPr lang="en-US" altLang="en-US" sz="2000" b="1" dirty="0">
                <a:solidFill>
                  <a:srgbClr val="7030A0"/>
                </a:solidFill>
                <a:latin typeface="Calibri" charset="0"/>
              </a:rPr>
              <a:t>https://</a:t>
            </a:r>
            <a:r>
              <a:rPr lang="en-US" altLang="en-US" sz="2000" b="1" dirty="0" err="1">
                <a:solidFill>
                  <a:srgbClr val="7030A0"/>
                </a:solidFill>
                <a:latin typeface="Calibri" charset="0"/>
              </a:rPr>
              <a:t>indico.nucleares.unam.mx</a:t>
            </a:r>
            <a:r>
              <a:rPr lang="en-US" altLang="en-US" sz="2000" b="1" dirty="0">
                <a:solidFill>
                  <a:srgbClr val="7030A0"/>
                </a:solidFill>
                <a:latin typeface="Calibri" charset="0"/>
              </a:rPr>
              <a:t>/event/1811/overview</a:t>
            </a:r>
            <a:endParaRPr lang="en-US" altLang="en-US" sz="2000" b="1" dirty="0">
              <a:solidFill>
                <a:srgbClr val="7030A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 dirty="0" smtClean="0">
                <a:solidFill>
                  <a:srgbClr val="7030A0"/>
                </a:solidFill>
                <a:latin typeface="+mn-lt"/>
              </a:rPr>
              <a:t>Participants: 120+</a:t>
            </a:r>
            <a:endParaRPr lang="en-US" altLang="en-US" sz="2000" b="1" dirty="0">
              <a:solidFill>
                <a:srgbClr val="7030A0"/>
              </a:solidFill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02" y="1844487"/>
            <a:ext cx="7170057" cy="371311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543578" y="1761841"/>
            <a:ext cx="464842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b="1" u="sng" dirty="0" smtClean="0">
                <a:solidFill>
                  <a:srgbClr val="7030A0"/>
                </a:solidFill>
                <a:ea typeface="Times New Roman" charset="0"/>
              </a:rPr>
              <a:t>MEXICO:</a:t>
            </a:r>
          </a:p>
          <a:p>
            <a:pPr>
              <a:spcAft>
                <a:spcPts val="0"/>
              </a:spcAft>
            </a:pPr>
            <a:r>
              <a:rPr lang="en-GB" dirty="0" smtClean="0">
                <a:solidFill>
                  <a:srgbClr val="0070C0"/>
                </a:solidFill>
                <a:ea typeface="Times New Roman" charset="0"/>
              </a:rPr>
              <a:t>Mexico </a:t>
            </a:r>
            <a:r>
              <a:rPr lang="en-GB" dirty="0">
                <a:solidFill>
                  <a:srgbClr val="0070C0"/>
                </a:solidFill>
                <a:ea typeface="Times New Roman" charset="0"/>
              </a:rPr>
              <a:t>city, Cuernavaca, Ecatepec</a:t>
            </a:r>
            <a:r>
              <a:rPr lang="en-GB" dirty="0">
                <a:solidFill>
                  <a:srgbClr val="0070C0"/>
                </a:solidFill>
                <a:ea typeface="Calibri" charset="0"/>
              </a:rPr>
              <a:t>, </a:t>
            </a:r>
            <a:endParaRPr lang="en-GB" dirty="0" smtClean="0">
              <a:solidFill>
                <a:srgbClr val="0070C0"/>
              </a:solidFill>
              <a:ea typeface="Calibri" charset="0"/>
            </a:endParaRPr>
          </a:p>
          <a:p>
            <a:pPr>
              <a:spcAft>
                <a:spcPts val="0"/>
              </a:spcAft>
            </a:pPr>
            <a:r>
              <a:rPr lang="en-GB" dirty="0" err="1" smtClean="0">
                <a:solidFill>
                  <a:srgbClr val="0070C0"/>
                </a:solidFill>
                <a:ea typeface="Calibri" charset="0"/>
              </a:rPr>
              <a:t>Juchitán</a:t>
            </a:r>
            <a:r>
              <a:rPr lang="en-GB" dirty="0" smtClean="0">
                <a:solidFill>
                  <a:srgbClr val="0070C0"/>
                </a:solidFill>
                <a:ea typeface="Calibri" charset="0"/>
              </a:rPr>
              <a:t> </a:t>
            </a:r>
            <a:r>
              <a:rPr lang="en-GB" dirty="0">
                <a:solidFill>
                  <a:srgbClr val="0070C0"/>
                </a:solidFill>
                <a:ea typeface="Calibri" charset="0"/>
              </a:rPr>
              <a:t>de Zaragoza, Monterrey, </a:t>
            </a:r>
            <a:endParaRPr lang="en-GB" dirty="0" smtClean="0">
              <a:solidFill>
                <a:srgbClr val="0070C0"/>
              </a:solidFill>
              <a:ea typeface="Calibri" charset="0"/>
            </a:endParaRPr>
          </a:p>
          <a:p>
            <a:pPr>
              <a:spcAft>
                <a:spcPts val="0"/>
              </a:spcAft>
            </a:pPr>
            <a:r>
              <a:rPr lang="en-GB" dirty="0" err="1" smtClean="0">
                <a:solidFill>
                  <a:srgbClr val="0070C0"/>
                </a:solidFill>
                <a:ea typeface="Calibri" charset="0"/>
              </a:rPr>
              <a:t>Alcaldía</a:t>
            </a:r>
            <a:r>
              <a:rPr lang="en-GB" dirty="0" smtClean="0">
                <a:solidFill>
                  <a:srgbClr val="0070C0"/>
                </a:solidFill>
                <a:ea typeface="Calibri" charset="0"/>
              </a:rPr>
              <a:t> </a:t>
            </a:r>
            <a:r>
              <a:rPr lang="en-GB" dirty="0" err="1" smtClean="0">
                <a:solidFill>
                  <a:srgbClr val="0070C0"/>
                </a:solidFill>
                <a:ea typeface="Calibri" charset="0"/>
              </a:rPr>
              <a:t>Xochimilco</a:t>
            </a:r>
            <a:r>
              <a:rPr lang="en-GB" dirty="0" smtClean="0">
                <a:solidFill>
                  <a:srgbClr val="0070C0"/>
                </a:solidFill>
                <a:ea typeface="Calibri" charset="0"/>
              </a:rPr>
              <a:t>, </a:t>
            </a:r>
            <a:r>
              <a:rPr lang="en-GB" dirty="0" err="1" smtClean="0">
                <a:solidFill>
                  <a:srgbClr val="0070C0"/>
                </a:solidFill>
                <a:ea typeface="Calibri" charset="0"/>
              </a:rPr>
              <a:t>Berriozabal</a:t>
            </a:r>
            <a:r>
              <a:rPr lang="en-GB" dirty="0" smtClean="0">
                <a:solidFill>
                  <a:srgbClr val="0070C0"/>
                </a:solidFill>
                <a:ea typeface="Calibri" charset="0"/>
              </a:rPr>
              <a:t>,</a:t>
            </a:r>
            <a:endParaRPr lang="en-GB" dirty="0">
              <a:solidFill>
                <a:srgbClr val="0070C0"/>
              </a:solidFill>
              <a:ea typeface="Calibri" charset="0"/>
            </a:endParaRPr>
          </a:p>
          <a:p>
            <a:pPr>
              <a:spcAft>
                <a:spcPts val="0"/>
              </a:spcAft>
            </a:pPr>
            <a:r>
              <a:rPr lang="en-GB" dirty="0" err="1" smtClean="0">
                <a:solidFill>
                  <a:srgbClr val="0070C0"/>
                </a:solidFill>
              </a:rPr>
              <a:t>villaflores</a:t>
            </a:r>
            <a:r>
              <a:rPr lang="en-GB" dirty="0" smtClean="0">
                <a:solidFill>
                  <a:srgbClr val="0070C0"/>
                </a:solidFill>
              </a:rPr>
              <a:t>, </a:t>
            </a:r>
            <a:r>
              <a:rPr lang="en-GB" dirty="0">
                <a:solidFill>
                  <a:srgbClr val="0070C0"/>
                </a:solidFill>
              </a:rPr>
              <a:t>Jalisco</a:t>
            </a:r>
            <a:endParaRPr lang="en-GB" dirty="0">
              <a:solidFill>
                <a:srgbClr val="0070C0"/>
              </a:solidFill>
              <a:effectLst/>
              <a:ea typeface="Calibri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530989" y="3181111"/>
            <a:ext cx="46484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b="1" u="sng" dirty="0" smtClean="0">
                <a:solidFill>
                  <a:srgbClr val="7030A0"/>
                </a:solidFill>
                <a:ea typeface="Times New Roman" charset="0"/>
              </a:rPr>
              <a:t>MEXICO CHIAPAS:</a:t>
            </a:r>
          </a:p>
          <a:p>
            <a:pPr>
              <a:spcAft>
                <a:spcPts val="0"/>
              </a:spcAft>
            </a:pPr>
            <a:r>
              <a:rPr lang="fr-CH" dirty="0" err="1">
                <a:solidFill>
                  <a:srgbClr val="0070C0"/>
                </a:solidFill>
              </a:rPr>
              <a:t>Tuxtla</a:t>
            </a:r>
            <a:r>
              <a:rPr lang="fr-CH" dirty="0">
                <a:solidFill>
                  <a:srgbClr val="0070C0"/>
                </a:solidFill>
              </a:rPr>
              <a:t> </a:t>
            </a:r>
            <a:r>
              <a:rPr lang="fr-CH" dirty="0" err="1">
                <a:solidFill>
                  <a:srgbClr val="0070C0"/>
                </a:solidFill>
              </a:rPr>
              <a:t>Gutiérrez</a:t>
            </a:r>
            <a:r>
              <a:rPr lang="en-GB" dirty="0">
                <a:solidFill>
                  <a:srgbClr val="0070C0"/>
                </a:solidFill>
              </a:rPr>
              <a:t>,</a:t>
            </a:r>
            <a:r>
              <a:rPr lang="fr-CH" dirty="0">
                <a:solidFill>
                  <a:srgbClr val="0070C0"/>
                </a:solidFill>
              </a:rPr>
              <a:t> </a:t>
            </a:r>
            <a:r>
              <a:rPr lang="fr-CH" dirty="0" err="1">
                <a:solidFill>
                  <a:srgbClr val="0070C0"/>
                </a:solidFill>
              </a:rPr>
              <a:t>Chiapa</a:t>
            </a:r>
            <a:r>
              <a:rPr lang="fr-CH" dirty="0">
                <a:solidFill>
                  <a:srgbClr val="0070C0"/>
                </a:solidFill>
              </a:rPr>
              <a:t> de </a:t>
            </a:r>
            <a:r>
              <a:rPr lang="fr-CH" dirty="0" err="1">
                <a:solidFill>
                  <a:srgbClr val="0070C0"/>
                </a:solidFill>
              </a:rPr>
              <a:t>Corzo</a:t>
            </a:r>
            <a:r>
              <a:rPr lang="en-GB" dirty="0">
                <a:solidFill>
                  <a:srgbClr val="0070C0"/>
                </a:solidFill>
              </a:rPr>
              <a:t>, </a:t>
            </a:r>
            <a:r>
              <a:rPr lang="en-GB" dirty="0" err="1">
                <a:solidFill>
                  <a:srgbClr val="0070C0"/>
                </a:solidFill>
              </a:rPr>
              <a:t>Suchiapa</a:t>
            </a:r>
            <a:r>
              <a:rPr lang="en-GB" dirty="0">
                <a:solidFill>
                  <a:srgbClr val="0070C0"/>
                </a:solidFill>
              </a:rPr>
              <a:t>, </a:t>
            </a:r>
            <a:r>
              <a:rPr lang="en-GB" dirty="0" err="1">
                <a:solidFill>
                  <a:srgbClr val="0070C0"/>
                </a:solidFill>
              </a:rPr>
              <a:t>Comitán</a:t>
            </a:r>
            <a:r>
              <a:rPr lang="en-GB" dirty="0">
                <a:solidFill>
                  <a:srgbClr val="0070C0"/>
                </a:solidFill>
              </a:rPr>
              <a:t> de </a:t>
            </a:r>
            <a:r>
              <a:rPr lang="en-GB" dirty="0" err="1">
                <a:solidFill>
                  <a:srgbClr val="0070C0"/>
                </a:solidFill>
              </a:rPr>
              <a:t>Domínguez</a:t>
            </a:r>
            <a:r>
              <a:rPr lang="en-GB" dirty="0">
                <a:solidFill>
                  <a:srgbClr val="0070C0"/>
                </a:solidFill>
              </a:rPr>
              <a:t>, </a:t>
            </a:r>
            <a:r>
              <a:rPr lang="en-GB" dirty="0" err="1">
                <a:solidFill>
                  <a:srgbClr val="0070C0"/>
                </a:solidFill>
                <a:ea typeface="Calibri" charset="0"/>
              </a:rPr>
              <a:t>Tapachula</a:t>
            </a:r>
            <a:endParaRPr lang="en-GB" dirty="0">
              <a:solidFill>
                <a:srgbClr val="0070C0"/>
              </a:solidFill>
              <a:effectLst/>
              <a:ea typeface="Calibri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530989" y="4109302"/>
            <a:ext cx="464842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b="1" u="sng" dirty="0" smtClean="0">
                <a:solidFill>
                  <a:srgbClr val="7030A0"/>
                </a:solidFill>
                <a:ea typeface="Times New Roman" charset="0"/>
              </a:rPr>
              <a:t>GUATEMALA: </a:t>
            </a:r>
            <a:r>
              <a:rPr lang="en-GB" dirty="0">
                <a:solidFill>
                  <a:srgbClr val="0070C0"/>
                </a:solidFill>
              </a:rPr>
              <a:t>Antigua Guatemala</a:t>
            </a:r>
            <a:endParaRPr lang="en-GB" dirty="0" smtClean="0">
              <a:solidFill>
                <a:srgbClr val="0070C0"/>
              </a:solidFill>
              <a:ea typeface="Times New Roman" charset="0"/>
            </a:endParaRPr>
          </a:p>
          <a:p>
            <a:pPr>
              <a:spcAft>
                <a:spcPts val="0"/>
              </a:spcAft>
            </a:pPr>
            <a:r>
              <a:rPr lang="en-GB" b="1" u="sng" dirty="0" smtClean="0">
                <a:solidFill>
                  <a:srgbClr val="7030A0"/>
                </a:solidFill>
                <a:ea typeface="Times New Roman" charset="0"/>
              </a:rPr>
              <a:t>HONDURAS: </a:t>
            </a:r>
            <a:r>
              <a:rPr lang="en-GB" dirty="0">
                <a:solidFill>
                  <a:srgbClr val="0070C0"/>
                </a:solidFill>
              </a:rPr>
              <a:t>Tegucigalpa </a:t>
            </a:r>
            <a:endParaRPr lang="en-GB" dirty="0" smtClean="0">
              <a:solidFill>
                <a:srgbClr val="0070C0"/>
              </a:solidFill>
              <a:ea typeface="Times New Roman" charset="0"/>
            </a:endParaRPr>
          </a:p>
          <a:p>
            <a:pPr>
              <a:spcAft>
                <a:spcPts val="0"/>
              </a:spcAft>
            </a:pPr>
            <a:r>
              <a:rPr lang="en-GB" b="1" u="sng" dirty="0" smtClean="0">
                <a:solidFill>
                  <a:srgbClr val="7030A0"/>
                </a:solidFill>
                <a:ea typeface="Times New Roman" charset="0"/>
              </a:rPr>
              <a:t>COLOMBIA: </a:t>
            </a:r>
            <a:r>
              <a:rPr lang="en-GB" dirty="0" smtClean="0">
                <a:solidFill>
                  <a:srgbClr val="0070C0"/>
                </a:solidFill>
                <a:ea typeface="Times New Roman" charset="0"/>
              </a:rPr>
              <a:t>Popayan</a:t>
            </a:r>
          </a:p>
          <a:p>
            <a:pPr>
              <a:spcAft>
                <a:spcPts val="0"/>
              </a:spcAft>
            </a:pPr>
            <a:r>
              <a:rPr lang="fr-CH" dirty="0" err="1">
                <a:solidFill>
                  <a:srgbClr val="0070C0"/>
                </a:solidFill>
              </a:rPr>
              <a:t>Tuxtla</a:t>
            </a:r>
            <a:r>
              <a:rPr lang="fr-CH" dirty="0">
                <a:solidFill>
                  <a:srgbClr val="0070C0"/>
                </a:solidFill>
              </a:rPr>
              <a:t> </a:t>
            </a:r>
            <a:r>
              <a:rPr lang="fr-CH" dirty="0" err="1">
                <a:solidFill>
                  <a:srgbClr val="0070C0"/>
                </a:solidFill>
              </a:rPr>
              <a:t>Gutiérrez</a:t>
            </a:r>
            <a:r>
              <a:rPr lang="en-GB" dirty="0">
                <a:solidFill>
                  <a:srgbClr val="0070C0"/>
                </a:solidFill>
              </a:rPr>
              <a:t>,</a:t>
            </a:r>
            <a:r>
              <a:rPr lang="fr-CH" dirty="0">
                <a:solidFill>
                  <a:srgbClr val="0070C0"/>
                </a:solidFill>
              </a:rPr>
              <a:t> </a:t>
            </a:r>
            <a:r>
              <a:rPr lang="fr-CH" dirty="0" err="1">
                <a:solidFill>
                  <a:srgbClr val="0070C0"/>
                </a:solidFill>
              </a:rPr>
              <a:t>Chiapa</a:t>
            </a:r>
            <a:r>
              <a:rPr lang="fr-CH" dirty="0">
                <a:solidFill>
                  <a:srgbClr val="0070C0"/>
                </a:solidFill>
              </a:rPr>
              <a:t> de </a:t>
            </a:r>
            <a:r>
              <a:rPr lang="fr-CH" dirty="0" err="1">
                <a:solidFill>
                  <a:srgbClr val="0070C0"/>
                </a:solidFill>
              </a:rPr>
              <a:t>Corzo</a:t>
            </a:r>
            <a:r>
              <a:rPr lang="en-GB" dirty="0">
                <a:solidFill>
                  <a:srgbClr val="0070C0"/>
                </a:solidFill>
              </a:rPr>
              <a:t>, </a:t>
            </a:r>
            <a:r>
              <a:rPr lang="en-GB" dirty="0" err="1">
                <a:solidFill>
                  <a:srgbClr val="0070C0"/>
                </a:solidFill>
              </a:rPr>
              <a:t>Suchiapa</a:t>
            </a:r>
            <a:r>
              <a:rPr lang="en-GB" dirty="0">
                <a:solidFill>
                  <a:srgbClr val="0070C0"/>
                </a:solidFill>
              </a:rPr>
              <a:t>, </a:t>
            </a:r>
            <a:r>
              <a:rPr lang="en-GB" dirty="0" err="1">
                <a:solidFill>
                  <a:srgbClr val="0070C0"/>
                </a:solidFill>
              </a:rPr>
              <a:t>Comitán</a:t>
            </a:r>
            <a:r>
              <a:rPr lang="en-GB" dirty="0">
                <a:solidFill>
                  <a:srgbClr val="0070C0"/>
                </a:solidFill>
              </a:rPr>
              <a:t> de </a:t>
            </a:r>
            <a:r>
              <a:rPr lang="en-GB" dirty="0" err="1">
                <a:solidFill>
                  <a:srgbClr val="0070C0"/>
                </a:solidFill>
              </a:rPr>
              <a:t>Domínguez</a:t>
            </a:r>
            <a:r>
              <a:rPr lang="en-GB" dirty="0">
                <a:solidFill>
                  <a:srgbClr val="0070C0"/>
                </a:solidFill>
              </a:rPr>
              <a:t>, </a:t>
            </a:r>
            <a:endParaRPr lang="en-GB" dirty="0">
              <a:solidFill>
                <a:srgbClr val="0070C0"/>
              </a:solidFill>
              <a:effectLst/>
              <a:ea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18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EBE30-3689-42B7-ABF5-604AC779A0A8}" type="slidenum">
              <a:rPr lang="el-GR" smtClean="0"/>
              <a:t>9</a:t>
            </a:fld>
            <a:endParaRPr lang="el-G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900" y="0"/>
            <a:ext cx="920856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407789" y="1322768"/>
            <a:ext cx="34777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https://</a:t>
            </a:r>
            <a:r>
              <a:rPr lang="en-US" b="1" dirty="0" err="1">
                <a:solidFill>
                  <a:srgbClr val="7030A0"/>
                </a:solidFill>
              </a:rPr>
              <a:t>physicsmasterclasses.org</a:t>
            </a:r>
            <a:r>
              <a:rPr lang="en-US" b="1" dirty="0">
                <a:solidFill>
                  <a:srgbClr val="7030A0"/>
                </a:solidFill>
              </a:rPr>
              <a:t>/</a:t>
            </a:r>
            <a:endParaRPr lang="en-US" dirty="0"/>
          </a:p>
        </p:txBody>
      </p:sp>
      <p:pic>
        <p:nvPicPr>
          <p:cNvPr id="5" name="Picture 10" descr="MC-Logo-R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8074" y="6095588"/>
            <a:ext cx="1871662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IPPOG_Logo_coloured">
            <a:extLst>
              <a:ext uri="{FF2B5EF4-FFF2-40B4-BE49-F238E27FC236}">
                <a16:creationId xmlns="" xmlns:a16="http://schemas.microsoft.com/office/drawing/2014/main" id="{55C59A2B-03D3-1148-98FD-5980E82CCF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567" y="44451"/>
            <a:ext cx="79692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2767828" y="4885648"/>
            <a:ext cx="38097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C00000"/>
                </a:solidFill>
                <a:latin typeface="Calibri" charset="0"/>
                <a:hlinkClick r:id="rId5"/>
              </a:rPr>
              <a:t>https://indico.cern.ch/event/840212/</a:t>
            </a:r>
            <a:endParaRPr lang="en-US" altLang="en-US" sz="1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781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YF-LIBRARY-greek-13nov2020" id="{5D8397EB-1ACE-D841-98AD-8F19F533FFB7}" vid="{FD72F048-6602-DB43-995E-CA2822F5325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YF-LIBRARY-greek-14nov2020-asgiven</Template>
  <TotalTime>19815</TotalTime>
  <Words>1228</Words>
  <Application>Microsoft Macintosh PowerPoint</Application>
  <PresentationFormat>Widescreen</PresentationFormat>
  <Paragraphs>241</Paragraphs>
  <Slides>29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43" baseType="lpstr">
      <vt:lpstr>Amatic SC</vt:lpstr>
      <vt:lpstr>ArialMT</vt:lpstr>
      <vt:lpstr>Calibri</vt:lpstr>
      <vt:lpstr>Calibri Light</vt:lpstr>
      <vt:lpstr>Courier New</vt:lpstr>
      <vt:lpstr>ＭＳ Ｐゴシック</vt:lpstr>
      <vt:lpstr>Source Code Pro</vt:lpstr>
      <vt:lpstr>Tahoma</vt:lpstr>
      <vt:lpstr>Times</vt:lpstr>
      <vt:lpstr>Times New Roman</vt:lpstr>
      <vt:lpstr>Wingdings</vt:lpstr>
      <vt:lpstr>ヒラギノ角ゴ Pro W3</vt:lpstr>
      <vt:lpstr>Arial</vt:lpstr>
      <vt:lpstr>Office Theme</vt:lpstr>
      <vt:lpstr>PowerPoint Presentation</vt:lpstr>
      <vt:lpstr>La primera PTMC en IMC</vt:lpstr>
      <vt:lpstr>PTMC en Mexico el 2 de Marzo del 2020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Nuevo PTMC y Planeación de Tratamiento</vt:lpstr>
      <vt:lpstr>PowerPoint Presentation</vt:lpstr>
      <vt:lpstr>Aceleradores: nuestra llave al mundo subatómico</vt:lpstr>
      <vt:lpstr>Aceleradores: pueden precisamente lanzar energía</vt:lpstr>
      <vt:lpstr>Un haz de partícula puede romper el ADN y romper la célula</vt:lpstr>
      <vt:lpstr>Terapia de hadrones con protones o iones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Los participantes del IMC se ven atraídos por la Ciencia, la Tecnología, la Ingeniería y las Matemáticas.  Definitivament fue nustro caso. </vt:lpstr>
      <vt:lpstr>PowerPoint Presentation</vt:lpstr>
    </vt:vector>
  </TitlesOfParts>
  <Company/>
  <LinksUpToDate>false</LinksUpToDate>
  <SharedDoc>false</SharedDoc>
  <HyperlinksChanged>false</HyperlinksChanged>
  <AppVersion>15.0037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Πορεία από Έρευνα σε Εφαρμογές</dc:title>
  <dc:creator>Microsoft Office User</dc:creator>
  <cp:lastModifiedBy>Microsoft Office User</cp:lastModifiedBy>
  <cp:revision>162</cp:revision>
  <dcterms:created xsi:type="dcterms:W3CDTF">2020-11-14T06:35:33Z</dcterms:created>
  <dcterms:modified xsi:type="dcterms:W3CDTF">2022-02-10T03:05:52Z</dcterms:modified>
</cp:coreProperties>
</file>