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26" r:id="rId2"/>
    <p:sldId id="415" r:id="rId3"/>
    <p:sldId id="417" r:id="rId4"/>
    <p:sldId id="389" r:id="rId5"/>
    <p:sldId id="349" r:id="rId6"/>
    <p:sldId id="351" r:id="rId7"/>
    <p:sldId id="418" r:id="rId8"/>
    <p:sldId id="328" r:id="rId9"/>
    <p:sldId id="329" r:id="rId10"/>
    <p:sldId id="388" r:id="rId11"/>
    <p:sldId id="385" r:id="rId12"/>
    <p:sldId id="387" r:id="rId13"/>
    <p:sldId id="356" r:id="rId14"/>
    <p:sldId id="401" r:id="rId15"/>
    <p:sldId id="403" r:id="rId16"/>
    <p:sldId id="406" r:id="rId17"/>
    <p:sldId id="408" r:id="rId18"/>
    <p:sldId id="364" r:id="rId19"/>
    <p:sldId id="345" r:id="rId20"/>
    <p:sldId id="379" r:id="rId21"/>
    <p:sldId id="390" r:id="rId22"/>
    <p:sldId id="353" r:id="rId23"/>
    <p:sldId id="303" r:id="rId24"/>
    <p:sldId id="363" r:id="rId25"/>
    <p:sldId id="270" r:id="rId26"/>
    <p:sldId id="397" r:id="rId27"/>
    <p:sldId id="395" r:id="rId28"/>
    <p:sldId id="416" r:id="rId29"/>
    <p:sldId id="3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E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1"/>
    <p:restoredTop sz="85714"/>
  </p:normalViewPr>
  <p:slideViewPr>
    <p:cSldViewPr snapToGrid="0" snapToObjects="1">
      <p:cViewPr>
        <p:scale>
          <a:sx n="88" d="100"/>
          <a:sy n="88" d="100"/>
        </p:scale>
        <p:origin x="87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24656-59EC-1E44-A2CE-427D8938980C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B5DC6-5AD3-A34C-A7AB-1CEA4976C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7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B5DC6-5AD3-A34C-A7AB-1CEA4976C0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18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B5DC6-5AD3-A34C-A7AB-1CEA4976C0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47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B5DC6-5AD3-A34C-A7AB-1CEA4976C0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03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B5DC6-5AD3-A34C-A7AB-1CEA4976C0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44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B5DC6-5AD3-A34C-A7AB-1CEA4976C0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13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charset="0"/>
              <a:ea typeface="ＭＳ Ｐゴシック" charset="-128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69B202B-60E7-0544-B942-ECFF720B980C}" type="slidenum">
              <a:rPr lang="en-GB" altLang="en-US"/>
              <a:pPr/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358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105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B5DC6-5AD3-A34C-A7AB-1CEA4976C0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5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4918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B5DC6-5AD3-A34C-A7AB-1CEA4976C0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76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15BB1D7-495B-5846-AF18-487126E9D24D}" type="slidenum">
              <a:rPr lang="pl-PL" altLang="en-US"/>
              <a:pPr/>
              <a:t>5</a:t>
            </a:fld>
            <a:endParaRPr lang="pl-PL" altLang="en-US"/>
          </a:p>
        </p:txBody>
      </p:sp>
      <p:sp>
        <p:nvSpPr>
          <p:cNvPr id="5837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/>
        </p:spPr>
      </p:sp>
      <p:sp>
        <p:nvSpPr>
          <p:cNvPr id="58372" name="Text Box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884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6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de-DE">
              <a:ea typeface="ＭＳ Ｐゴシック" charset="-128"/>
            </a:endParaRPr>
          </a:p>
        </p:txBody>
      </p:sp>
      <p:sp>
        <p:nvSpPr>
          <p:cNvPr id="11878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284C1CC-91F8-2A4D-A47A-EA7F1A84CC04}" type="slidenum">
              <a:rPr lang="de-DE" altLang="de-DE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57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37016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="" xmlns:a16="http://schemas.microsoft.com/office/drawing/2014/main" id="{0CAA493E-6B67-1745-8D7F-7D9AE40CC4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715DCC-2001-1848-A3A7-D705295B54DF}" type="slidenum">
              <a:rPr lang="de-DE" altLang="en-US"/>
              <a:pPr>
                <a:spcBef>
                  <a:spcPct val="0"/>
                </a:spcBef>
              </a:pPr>
              <a:t>11</a:t>
            </a:fld>
            <a:endParaRPr lang="de-DE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="" xmlns:a16="http://schemas.microsoft.com/office/drawing/2014/main" id="{2AC8C394-B56C-924A-B0E0-78F411D82D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Rectangle 3">
            <a:extLst>
              <a:ext uri="{FF2B5EF4-FFF2-40B4-BE49-F238E27FC236}">
                <a16:creationId xmlns="" xmlns:a16="http://schemas.microsoft.com/office/drawing/2014/main" id="{E49E9742-8E60-CC48-A7B4-D050C9371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269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EB2DA-8979-3047-95A2-597D9226CC98}" type="slidenum">
              <a:rPr lang="de-DE" altLang="en-US" smtClean="0"/>
              <a:pPr>
                <a:defRPr/>
              </a:pPr>
              <a:t>13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93147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FEAD-3B1A-8A45-B2E6-4BBC8AF76175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FEBF-496D-1D49-9C03-DD4223264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7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FEAD-3B1A-8A45-B2E6-4BBC8AF76175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FEBF-496D-1D49-9C03-DD4223264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9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FEAD-3B1A-8A45-B2E6-4BBC8AF76175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FEBF-496D-1D49-9C03-DD4223264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03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2/9/22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Vretenar | NIMMS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2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8641" y="6247376"/>
            <a:ext cx="2837760" cy="47093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63040" cy="47093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1761" y="6247376"/>
            <a:ext cx="2837760" cy="470930"/>
          </a:xfrm>
        </p:spPr>
        <p:txBody>
          <a:bodyPr/>
          <a:lstStyle>
            <a:lvl1pPr>
              <a:defRPr/>
            </a:lvl1pPr>
          </a:lstStyle>
          <a:p>
            <a:fld id="{C8640BA9-2C41-FA4F-BEFB-280E36AA144B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891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7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11360800" cy="4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641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/>
          <p:nvPr/>
        </p:nvSpPr>
        <p:spPr>
          <a:xfrm>
            <a:off x="6096000" y="-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23;p2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29"/>
          <p:cNvSpPr txBox="1">
            <a:spLocks noGrp="1"/>
          </p:cNvSpPr>
          <p:nvPr>
            <p:ph type="title"/>
          </p:nvPr>
        </p:nvSpPr>
        <p:spPr>
          <a:xfrm>
            <a:off x="354000" y="1441867"/>
            <a:ext cx="5393600" cy="2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ubTitle" idx="1"/>
          </p:nvPr>
        </p:nvSpPr>
        <p:spPr>
          <a:xfrm>
            <a:off x="354000" y="3793631"/>
            <a:ext cx="53936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26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FEAD-3B1A-8A45-B2E6-4BBC8AF76175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FEBF-496D-1D49-9C03-DD4223264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3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FEAD-3B1A-8A45-B2E6-4BBC8AF76175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FEBF-496D-1D49-9C03-DD4223264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67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FEAD-3B1A-8A45-B2E6-4BBC8AF76175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FEBF-496D-1D49-9C03-DD4223264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FEAD-3B1A-8A45-B2E6-4BBC8AF76175}" type="datetimeFigureOut">
              <a:rPr lang="en-US" smtClean="0"/>
              <a:t>2/9/22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FEBF-496D-1D49-9C03-DD4223264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96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FEAD-3B1A-8A45-B2E6-4BBC8AF76175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FEBF-496D-1D49-9C03-DD4223264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FEAD-3B1A-8A45-B2E6-4BBC8AF76175}" type="datetimeFigureOut">
              <a:rPr lang="en-US" smtClean="0"/>
              <a:t>2/9/22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FEBF-496D-1D49-9C03-DD4223264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5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FEAD-3B1A-8A45-B2E6-4BBC8AF76175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FEBF-496D-1D49-9C03-DD4223264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3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FEAD-3B1A-8A45-B2E6-4BBC8AF76175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CFEBF-496D-1D49-9C03-DD4223264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4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5FEAD-3B1A-8A45-B2E6-4BBC8AF76175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CFEBF-496D-1D49-9C03-DD4223264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  <p:sldLayoutId id="21474836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hyperlink" Target="https://indico.cern.ch/event/840212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22.jpe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trad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8.jpe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2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22.jpeg"/><Relationship Id="rId5" Type="http://schemas.openxmlformats.org/officeDocument/2006/relationships/image" Target="../media/image2.jpe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epistemia.nucleares.unam.mx/web?name=fisica_y_sociedad_2020" TargetMode="External"/><Relationship Id="rId5" Type="http://schemas.openxmlformats.org/officeDocument/2006/relationships/hyperlink" Target="https://www.fcfm.buap.mx/ParticulasElementales/seminarios/PT/index.html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18.jpe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.jpeg"/><Relationship Id="rId5" Type="http://schemas.openxmlformats.org/officeDocument/2006/relationships/image" Target="../media/image56.pn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hyperlink" Target="https://indico.cern.ch/event/840212/" TargetMode="External"/><Relationship Id="rId6" Type="http://schemas.openxmlformats.org/officeDocument/2006/relationships/hyperlink" Target="https://drive.google.com/drive/folders/" TargetMode="External"/><Relationship Id="rId7" Type="http://schemas.openxmlformats.org/officeDocument/2006/relationships/image" Target="../media/image22.jpeg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40212/" TargetMode="External"/><Relationship Id="rId4" Type="http://schemas.openxmlformats.org/officeDocument/2006/relationships/image" Target="../media/image60.png"/><Relationship Id="rId5" Type="http://schemas.openxmlformats.org/officeDocument/2006/relationships/image" Target="../media/image18.jpeg"/><Relationship Id="rId6" Type="http://schemas.openxmlformats.org/officeDocument/2006/relationships/image" Target="../media/image61.pn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22.jpe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1.png"/><Relationship Id="rId5" Type="http://schemas.openxmlformats.org/officeDocument/2006/relationships/image" Target="../media/image22.jpeg"/><Relationship Id="rId6" Type="http://schemas.openxmlformats.org/officeDocument/2006/relationships/hyperlink" Target="https://indico.cern.ch/event/840212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.jpeg"/><Relationship Id="rId5" Type="http://schemas.openxmlformats.org/officeDocument/2006/relationships/image" Target="../media/image13.jpeg"/><Relationship Id="rId6" Type="http://schemas.openxmlformats.org/officeDocument/2006/relationships/image" Target="../media/image14.JP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7.png"/><Relationship Id="rId5" Type="http://schemas.openxmlformats.org/officeDocument/2006/relationships/image" Target="../media/image2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physicsmasterclasse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.jpeg"/><Relationship Id="rId5" Type="http://schemas.openxmlformats.org/officeDocument/2006/relationships/hyperlink" Target="https://indico.cern.ch/event/840212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="" xmlns:a16="http://schemas.microsoft.com/office/drawing/2014/main" id="{DD1468FA-B05F-8C4D-A711-FF3A9159011D}"/>
              </a:ext>
            </a:extLst>
          </p:cNvPr>
          <p:cNvSpPr txBox="1">
            <a:spLocks/>
          </p:cNvSpPr>
          <p:nvPr/>
        </p:nvSpPr>
        <p:spPr bwMode="auto">
          <a:xfrm>
            <a:off x="1784699" y="114445"/>
            <a:ext cx="8622601" cy="69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3600" b="1" dirty="0">
                <a:solidFill>
                  <a:srgbClr val="0000FF"/>
                </a:solidFill>
              </a:rPr>
              <a:t>MasterClass de Terapia de Partículas</a:t>
            </a:r>
          </a:p>
        </p:txBody>
      </p:sp>
      <p:pic>
        <p:nvPicPr>
          <p:cNvPr id="9" name="Picture 8" descr="A person standing in front of a computer&#10;&#10;Description automatically generated">
            <a:extLst>
              <a:ext uri="{FF2B5EF4-FFF2-40B4-BE49-F238E27FC236}">
                <a16:creationId xmlns="" xmlns:a16="http://schemas.microsoft.com/office/drawing/2014/main" id="{CCCE61DC-AEE3-C74B-8917-69D2A5E52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947" y="844653"/>
            <a:ext cx="9367416" cy="3104629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="" xmlns:a16="http://schemas.microsoft.com/office/drawing/2014/main" id="{78102989-62B2-8C4D-B9FA-41C310F31ACC}"/>
              </a:ext>
            </a:extLst>
          </p:cNvPr>
          <p:cNvSpPr txBox="1">
            <a:spLocks noChangeArrowheads="1"/>
          </p:cNvSpPr>
          <p:nvPr/>
        </p:nvSpPr>
        <p:spPr>
          <a:xfrm>
            <a:off x="4199296" y="5542797"/>
            <a:ext cx="3922167" cy="4032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 defTabSz="457189" eaLnBrk="1" hangingPunct="1">
              <a:lnSpc>
                <a:spcPct val="110000"/>
              </a:lnSpc>
              <a:buNone/>
              <a:defRPr/>
            </a:pPr>
            <a:r>
              <a:rPr lang="en-US" altLang="en-US" sz="2800" b="1" dirty="0" err="1">
                <a:solidFill>
                  <a:srgbClr val="0000FF"/>
                </a:solidFill>
              </a:rPr>
              <a:t>Yiota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Foka</a:t>
            </a:r>
            <a:r>
              <a:rPr lang="el-GR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</a:rPr>
              <a:t>(GSI/CERN)</a:t>
            </a:r>
            <a:endParaRPr lang="de-DE" altLang="de-DE" sz="2800" b="1" dirty="0"/>
          </a:p>
        </p:txBody>
      </p:sp>
      <p:pic>
        <p:nvPicPr>
          <p:cNvPr id="13" name="Picture 8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270" y="5546604"/>
            <a:ext cx="1285460" cy="123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MC-Logo-RGB">
            <a:extLst>
              <a:ext uri="{FF2B5EF4-FFF2-40B4-BE49-F238E27FC236}">
                <a16:creationId xmlns="" xmlns:a16="http://schemas.microsoft.com/office/drawing/2014/main" id="{25F1ACF8-5079-1E40-BDB0-65F1B131D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0136" y="5597822"/>
            <a:ext cx="3134184" cy="125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84" y="4073956"/>
            <a:ext cx="9326980" cy="13991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1655" y="6033276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n-US" b="1" dirty="0">
                <a:solidFill>
                  <a:srgbClr val="0000FF"/>
                </a:solidFill>
              </a:rPr>
              <a:t>e</a:t>
            </a:r>
            <a:r>
              <a:rPr lang="es-ES" altLang="en-US" b="1" dirty="0" smtClean="0">
                <a:solidFill>
                  <a:srgbClr val="0000FF"/>
                </a:solidFill>
              </a:rPr>
              <a:t>n </a:t>
            </a:r>
            <a:r>
              <a:rPr lang="es-ES" altLang="en-US" b="1" dirty="0">
                <a:solidFill>
                  <a:srgbClr val="0000FF"/>
                </a:solidFill>
              </a:rPr>
              <a:t>nombre de </a:t>
            </a:r>
            <a:endParaRPr lang="de-DE" altLang="en-US" b="1" dirty="0">
              <a:solidFill>
                <a:srgbClr val="0000FF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de-DE" altLang="en-US" b="1" dirty="0">
                <a:solidFill>
                  <a:srgbClr val="0000FF"/>
                </a:solidFill>
              </a:rPr>
              <a:t>IPPOG </a:t>
            </a:r>
            <a:r>
              <a:rPr lang="en-US" altLang="en-US" b="1" dirty="0" smtClean="0">
                <a:solidFill>
                  <a:srgbClr val="0000FF"/>
                </a:solidFill>
              </a:rPr>
              <a:t>y</a:t>
            </a:r>
            <a:r>
              <a:rPr lang="el-GR" altLang="en-US" b="1" dirty="0" smtClean="0">
                <a:solidFill>
                  <a:srgbClr val="0000FF"/>
                </a:solidFill>
              </a:rPr>
              <a:t> </a:t>
            </a:r>
            <a:r>
              <a:rPr lang="de-DE" altLang="en-US" b="1" dirty="0">
                <a:solidFill>
                  <a:srgbClr val="0000FF"/>
                </a:solidFill>
              </a:rPr>
              <a:t>IMC </a:t>
            </a:r>
            <a:r>
              <a:rPr lang="de-DE" altLang="en-US" b="1" dirty="0" err="1">
                <a:solidFill>
                  <a:srgbClr val="0000FF"/>
                </a:solidFill>
              </a:rPr>
              <a:t>Steering</a:t>
            </a:r>
            <a:r>
              <a:rPr lang="de-DE" altLang="en-US" b="1" dirty="0">
                <a:solidFill>
                  <a:srgbClr val="0000FF"/>
                </a:solidFill>
              </a:rPr>
              <a:t> Group 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711658" y="3312880"/>
            <a:ext cx="6644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Calibri" charset="0"/>
                <a:hlinkClick r:id="rId7"/>
              </a:rPr>
              <a:t>https://indico.cern.ch/event/840212/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107608" y="3899406"/>
            <a:ext cx="4392612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8650" indent="-1809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>
              <a:lnSpc>
                <a:spcPct val="90000"/>
              </a:lnSpc>
              <a:spcBef>
                <a:spcPct val="0"/>
              </a:spcBef>
              <a:buNone/>
            </a:pPr>
            <a:r>
              <a:rPr lang="de-DE" altLang="de-DE" sz="1800" dirty="0">
                <a:solidFill>
                  <a:srgbClr val="003478"/>
                </a:solidFill>
              </a:rPr>
              <a:t>QuarkNet Coordinación / TU Dresden 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2279650" y="4294971"/>
            <a:ext cx="3572759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0975" indent="-1809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8650" indent="-1714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>
              <a:spcBef>
                <a:spcPct val="0"/>
              </a:spcBef>
            </a:pPr>
            <a:r>
              <a:rPr lang="de-DE" altLang="de-DE" sz="1800" dirty="0">
                <a:solidFill>
                  <a:srgbClr val="003478"/>
                </a:solidFill>
              </a:rPr>
              <a:t>51 Institutos (48)</a:t>
            </a:r>
          </a:p>
          <a:p>
            <a:pPr defTabSz="914377">
              <a:spcBef>
                <a:spcPct val="0"/>
              </a:spcBef>
            </a:pPr>
            <a:r>
              <a:rPr lang="de-DE" altLang="de-DE" sz="1800" dirty="0">
                <a:solidFill>
                  <a:srgbClr val="003478"/>
                </a:solidFill>
              </a:rPr>
              <a:t>54 Masterclasses de LHC (50)</a:t>
            </a:r>
          </a:p>
          <a:p>
            <a:pPr lvl="1" defTabSz="914377">
              <a:spcBef>
                <a:spcPct val="0"/>
              </a:spcBef>
              <a:buFontTx/>
              <a:buChar char="•"/>
            </a:pPr>
            <a:r>
              <a:rPr lang="de-DE" altLang="de-DE" sz="1600" dirty="0">
                <a:solidFill>
                  <a:srgbClr val="003478"/>
                </a:solidFill>
              </a:rPr>
              <a:t>22 ATLAS (19)</a:t>
            </a:r>
          </a:p>
          <a:p>
            <a:pPr lvl="1" defTabSz="914377">
              <a:spcBef>
                <a:spcPct val="0"/>
              </a:spcBef>
              <a:buFontTx/>
              <a:buChar char="•"/>
            </a:pPr>
            <a:r>
              <a:rPr lang="de-DE" altLang="de-DE" sz="1600" dirty="0">
                <a:solidFill>
                  <a:srgbClr val="003478"/>
                </a:solidFill>
              </a:rPr>
              <a:t>32 CMS</a:t>
            </a:r>
            <a:r>
              <a:rPr lang="de-DE" altLang="de-DE" sz="1800" dirty="0">
                <a:solidFill>
                  <a:srgbClr val="003478"/>
                </a:solidFill>
              </a:rPr>
              <a:t> </a:t>
            </a:r>
            <a:r>
              <a:rPr lang="de-DE" altLang="de-DE" sz="1600" dirty="0">
                <a:solidFill>
                  <a:srgbClr val="003478"/>
                </a:solidFill>
              </a:rPr>
              <a:t>(31)</a:t>
            </a:r>
          </a:p>
          <a:p>
            <a:pPr marL="9525" indent="0" defTabSz="444489">
              <a:spcBef>
                <a:spcPct val="0"/>
              </a:spcBef>
              <a:buNone/>
            </a:pPr>
            <a:r>
              <a:rPr lang="de-DE" altLang="de-DE" sz="1800" dirty="0">
                <a:solidFill>
                  <a:srgbClr val="003478"/>
                </a:solidFill>
              </a:rPr>
              <a:t>	(</a:t>
            </a:r>
            <a:r>
              <a:rPr lang="de-DE" altLang="de-DE" sz="1600" dirty="0">
                <a:solidFill>
                  <a:srgbClr val="003478"/>
                </a:solidFill>
              </a:rPr>
              <a:t>Programa</a:t>
            </a:r>
            <a:r>
              <a:rPr lang="de-DE" altLang="de-DE" sz="1800" dirty="0">
                <a:solidFill>
                  <a:srgbClr val="003478"/>
                </a:solidFill>
              </a:rPr>
              <a:t> </a:t>
            </a:r>
            <a:r>
              <a:rPr lang="de-DE" altLang="de-DE" sz="1600" dirty="0">
                <a:solidFill>
                  <a:srgbClr val="003478"/>
                </a:solidFill>
              </a:rPr>
              <a:t>Incl. TRIUMF)</a:t>
            </a:r>
          </a:p>
          <a:p>
            <a:pPr marL="176209" indent="-166684" defTabSz="914377">
              <a:spcBef>
                <a:spcPct val="0"/>
              </a:spcBef>
            </a:pPr>
            <a:r>
              <a:rPr lang="de-DE" altLang="de-DE" sz="1800" dirty="0">
                <a:solidFill>
                  <a:srgbClr val="003478"/>
                </a:solidFill>
              </a:rPr>
              <a:t>12 Masterclasses de MINERvA </a:t>
            </a:r>
          </a:p>
          <a:p>
            <a:pPr marL="295267" indent="-285744" defTabSz="914377">
              <a:spcBef>
                <a:spcPct val="0"/>
              </a:spcBef>
            </a:pPr>
            <a:endParaRPr lang="de-DE" altLang="de-DE" sz="1800" dirty="0">
              <a:solidFill>
                <a:srgbClr val="003478"/>
              </a:solidFill>
            </a:endParaRPr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7149482" y="3886895"/>
            <a:ext cx="3803934" cy="2123656"/>
          </a:xfrm>
          <a:prstGeom prst="rect">
            <a:avLst/>
          </a:prstGeom>
          <a:noFill/>
          <a:ln w="12700">
            <a:solidFill>
              <a:srgbClr val="0CC6D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2279650" y="4272782"/>
            <a:ext cx="3572759" cy="1737772"/>
          </a:xfrm>
          <a:prstGeom prst="rect">
            <a:avLst/>
          </a:prstGeom>
          <a:noFill/>
          <a:ln w="12700">
            <a:solidFill>
              <a:srgbClr val="0CC6D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8679" name="Text Box 9"/>
          <p:cNvSpPr txBox="1">
            <a:spLocks noChangeArrowheads="1"/>
          </p:cNvSpPr>
          <p:nvPr/>
        </p:nvSpPr>
        <p:spPr bwMode="auto">
          <a:xfrm>
            <a:off x="7149482" y="3910172"/>
            <a:ext cx="3816269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0975" indent="-1809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8650" indent="-1714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1800" dirty="0">
                <a:solidFill>
                  <a:srgbClr val="003478"/>
                </a:solidFill>
              </a:rPr>
              <a:t>188 Institutos</a:t>
            </a:r>
            <a:r>
              <a:rPr lang="en-US" altLang="de-DE" sz="1800" dirty="0">
                <a:solidFill>
                  <a:srgbClr val="003478"/>
                </a:solidFill>
              </a:rPr>
              <a:t> (177)</a:t>
            </a:r>
          </a:p>
          <a:p>
            <a:pPr>
              <a:spcBef>
                <a:spcPct val="0"/>
              </a:spcBef>
            </a:pPr>
            <a:r>
              <a:rPr lang="de-DE" altLang="de-DE" sz="1800" dirty="0">
                <a:solidFill>
                  <a:srgbClr val="003478"/>
                </a:solidFill>
              </a:rPr>
              <a:t>266 Masterclasses de LHC (257)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de-DE" altLang="de-DE" sz="1600" dirty="0">
                <a:solidFill>
                  <a:srgbClr val="003478"/>
                </a:solidFill>
              </a:rPr>
              <a:t>30 ATLAS W (35)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de-DE" altLang="de-DE" sz="1600" dirty="0">
                <a:solidFill>
                  <a:srgbClr val="003478"/>
                </a:solidFill>
              </a:rPr>
              <a:t>101 ATLAS Z (104)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de-DE" altLang="de-DE" sz="1600" dirty="0">
                <a:solidFill>
                  <a:srgbClr val="003478"/>
                </a:solidFill>
              </a:rPr>
              <a:t>64 CMS (58)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de-DE" altLang="de-DE" sz="1600" dirty="0">
                <a:solidFill>
                  <a:srgbClr val="003478"/>
                </a:solidFill>
              </a:rPr>
              <a:t>41 LHCb (39)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de-DE" altLang="de-DE" sz="1600" dirty="0">
                <a:solidFill>
                  <a:srgbClr val="003478"/>
                </a:solidFill>
              </a:rPr>
              <a:t>27 ALICE SP (18)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de-DE" altLang="de-DE" sz="1600" dirty="0">
                <a:solidFill>
                  <a:srgbClr val="003478"/>
                </a:solidFill>
              </a:rPr>
              <a:t>  3 ALICE R_AA (3)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4294967295"/>
          </p:nvPr>
        </p:nvSpPr>
        <p:spPr bwMode="auto">
          <a:xfrm>
            <a:off x="609600" y="8326967"/>
            <a:ext cx="2844800" cy="63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67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294967295"/>
          </p:nvPr>
        </p:nvSpPr>
        <p:spPr bwMode="auto">
          <a:xfrm>
            <a:off x="4165600" y="8326967"/>
            <a:ext cx="3860800" cy="63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867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600" y="862320"/>
            <a:ext cx="2376885" cy="297110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2"/>
          <a:stretch/>
        </p:blipFill>
        <p:spPr>
          <a:xfrm>
            <a:off x="1919537" y="1175362"/>
            <a:ext cx="3391068" cy="2238548"/>
          </a:xfrm>
          <a:prstGeom prst="rect">
            <a:avLst/>
          </a:prstGeom>
        </p:spPr>
      </p:pic>
      <p:pic>
        <p:nvPicPr>
          <p:cNvPr id="15" name="Picture 8" descr="IPPOG_Logo_coloured">
            <a:extLst>
              <a:ext uri="{FF2B5EF4-FFF2-40B4-BE49-F238E27FC236}">
                <a16:creationId xmlns="" xmlns:a16="http://schemas.microsoft.com/office/drawing/2014/main" id="{3E21BEDF-12D2-6A48-A8FB-CA3380D10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90" y="12303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MC-Logo-RGB">
            <a:extLst>
              <a:ext uri="{FF2B5EF4-FFF2-40B4-BE49-F238E27FC236}">
                <a16:creationId xmlns="" xmlns:a16="http://schemas.microsoft.com/office/drawing/2014/main" id="{9D8BCBCF-9073-D84D-8927-5B66C2F02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2543" y="6061791"/>
            <a:ext cx="1871663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">
            <a:extLst>
              <a:ext uri="{FF2B5EF4-FFF2-40B4-BE49-F238E27FC236}">
                <a16:creationId xmlns="" xmlns:a16="http://schemas.microsoft.com/office/drawing/2014/main" id="{CB72B6E3-56FE-CC4C-A88F-2572ED7FAB32}"/>
              </a:ext>
            </a:extLst>
          </p:cNvPr>
          <p:cNvSpPr txBox="1">
            <a:spLocks/>
          </p:cNvSpPr>
          <p:nvPr/>
        </p:nvSpPr>
        <p:spPr>
          <a:xfrm>
            <a:off x="3320144" y="61914"/>
            <a:ext cx="6731771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de-DE" altLang="en-US" sz="3600" dirty="0" err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Estadísticas</a:t>
            </a:r>
            <a:r>
              <a:rPr lang="de-DE" altLang="en-US" sz="36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de las </a:t>
            </a:r>
            <a:r>
              <a:rPr lang="de-DE" altLang="en-US" sz="36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IMC 2019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7C18970-352F-4B49-94C6-02295DBC1B6B}"/>
              </a:ext>
            </a:extLst>
          </p:cNvPr>
          <p:cNvSpPr/>
          <p:nvPr/>
        </p:nvSpPr>
        <p:spPr>
          <a:xfrm>
            <a:off x="248863" y="723479"/>
            <a:ext cx="5810373" cy="478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10000"/>
              </a:lnSpc>
            </a:pPr>
            <a:r>
              <a:rPr lang="en-US" altLang="en-US" sz="2400" b="1" dirty="0">
                <a:solidFill>
                  <a:srgbClr val="0000FF"/>
                </a:solidFill>
              </a:rPr>
              <a:t>Motivar a la nueva generación de científicos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E989B79-DAEC-CA47-97EF-96BD0F0003E3}"/>
              </a:ext>
            </a:extLst>
          </p:cNvPr>
          <p:cNvSpPr/>
          <p:nvPr/>
        </p:nvSpPr>
        <p:spPr>
          <a:xfrm>
            <a:off x="217229" y="6160227"/>
            <a:ext cx="11145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</a:rPr>
              <a:t>P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royecto “insignia” de IPPOG</a:t>
            </a:r>
            <a:r>
              <a:rPr lang="en-US" altLang="en-US" sz="2400" b="1" dirty="0">
                <a:solidFill>
                  <a:srgbClr val="0000FF"/>
                </a:solidFill>
              </a:rPr>
              <a:t>: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International </a:t>
            </a:r>
            <a:r>
              <a:rPr lang="en-US" altLang="en-US" sz="2400" b="1" dirty="0">
                <a:solidFill>
                  <a:srgbClr val="0000FF"/>
                </a:solidFill>
              </a:rPr>
              <a:t>Particle Physics Outreach Group </a:t>
            </a:r>
            <a:endParaRPr lang="x-none" sz="2400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5322698" y="1143618"/>
            <a:ext cx="333935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0975" indent="-1809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2000" b="1" dirty="0">
                <a:solidFill>
                  <a:srgbClr val="7030A0"/>
                </a:solidFill>
              </a:rPr>
              <a:t>54 </a:t>
            </a:r>
            <a:r>
              <a:rPr lang="en-US" altLang="de-DE" sz="2000" b="1" dirty="0">
                <a:solidFill>
                  <a:srgbClr val="7030A0"/>
                </a:solidFill>
              </a:rPr>
              <a:t>países</a:t>
            </a:r>
            <a:endParaRPr lang="de-DE" altLang="de-DE" sz="2000" b="1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2000" b="1" dirty="0">
                <a:solidFill>
                  <a:srgbClr val="7030A0"/>
                </a:solidFill>
              </a:rPr>
              <a:t>255 </a:t>
            </a:r>
            <a:r>
              <a:rPr lang="en-US" altLang="de-DE" sz="2000" b="1" dirty="0">
                <a:solidFill>
                  <a:srgbClr val="7030A0"/>
                </a:solidFill>
              </a:rPr>
              <a:t>institutos</a:t>
            </a:r>
            <a:endParaRPr lang="de-DE" altLang="de-DE" sz="2000" b="1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2000" b="1" dirty="0">
                <a:solidFill>
                  <a:srgbClr val="7030A0"/>
                </a:solidFill>
              </a:rPr>
              <a:t>15 000 </a:t>
            </a:r>
            <a:r>
              <a:rPr lang="en-US" altLang="de-DE" sz="2000" b="1" dirty="0">
                <a:solidFill>
                  <a:srgbClr val="7030A0"/>
                </a:solidFill>
              </a:rPr>
              <a:t>estudiantes</a:t>
            </a:r>
            <a:endParaRPr lang="de-DE" altLang="de-DE" sz="2000" b="1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2000" b="1" dirty="0">
                <a:solidFill>
                  <a:srgbClr val="7030A0"/>
                </a:solidFill>
              </a:rPr>
              <a:t>5 </a:t>
            </a:r>
            <a:r>
              <a:rPr lang="en-US" altLang="de-DE" sz="2000" b="1" dirty="0" err="1">
                <a:solidFill>
                  <a:srgbClr val="7030A0"/>
                </a:solidFill>
              </a:rPr>
              <a:t>semanas</a:t>
            </a:r>
            <a:r>
              <a:rPr lang="en-US" altLang="de-DE" sz="2000" b="1" dirty="0">
                <a:solidFill>
                  <a:srgbClr val="7030A0"/>
                </a:solidFill>
              </a:rPr>
              <a:t> </a:t>
            </a:r>
            <a:r>
              <a:rPr lang="en-US" altLang="de-DE" sz="2000" b="1" dirty="0" err="1" smtClean="0">
                <a:solidFill>
                  <a:srgbClr val="7030A0"/>
                </a:solidFill>
              </a:rPr>
              <a:t>en</a:t>
            </a:r>
            <a:r>
              <a:rPr lang="en-US" altLang="de-DE" sz="2000" b="1" dirty="0" smtClean="0">
                <a:solidFill>
                  <a:srgbClr val="7030A0"/>
                </a:solidFill>
              </a:rPr>
              <a:t> </a:t>
            </a:r>
            <a:r>
              <a:rPr lang="de-DE" altLang="de-DE" sz="2000" b="1" dirty="0">
                <a:solidFill>
                  <a:srgbClr val="7030A0"/>
                </a:solidFill>
              </a:rPr>
              <a:t>2019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28235" y="2785070"/>
            <a:ext cx="2475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D32E6"/>
                </a:solidFill>
                <a:latin typeface="Arial"/>
                <a:cs typeface="Arial"/>
              </a:rPr>
              <a:t>IMC 2021 : </a:t>
            </a:r>
          </a:p>
          <a:p>
            <a:r>
              <a:rPr lang="en-US" b="1" dirty="0">
                <a:solidFill>
                  <a:srgbClr val="AD32E6"/>
                </a:solidFill>
                <a:latin typeface="Arial"/>
                <a:cs typeface="Arial"/>
              </a:rPr>
              <a:t>11.2.2021 </a:t>
            </a:r>
            <a:r>
              <a:rPr lang="mr-IN" b="1" dirty="0">
                <a:solidFill>
                  <a:srgbClr val="AD32E6"/>
                </a:solidFill>
                <a:latin typeface="Arial"/>
                <a:cs typeface="Arial"/>
              </a:rPr>
              <a:t>–</a:t>
            </a:r>
            <a:r>
              <a:rPr lang="en-US" b="1" dirty="0">
                <a:solidFill>
                  <a:srgbClr val="AD32E6"/>
                </a:solidFill>
                <a:latin typeface="Arial"/>
                <a:cs typeface="Arial"/>
              </a:rPr>
              <a:t> 27.3.2021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7C18970-352F-4B49-94C6-02295DBC1B6B}"/>
              </a:ext>
            </a:extLst>
          </p:cNvPr>
          <p:cNvSpPr/>
          <p:nvPr/>
        </p:nvSpPr>
        <p:spPr>
          <a:xfrm>
            <a:off x="217229" y="3453145"/>
            <a:ext cx="7312836" cy="884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lnSpc>
                <a:spcPct val="110000"/>
              </a:lnSpc>
            </a:pPr>
            <a:r>
              <a:rPr lang="en-US" altLang="en-US" sz="2400" b="1" dirty="0">
                <a:solidFill>
                  <a:srgbClr val="0000FF"/>
                </a:solidFill>
              </a:rPr>
              <a:t>¡Traer métodos científicos y datos reales a las escuelas !</a:t>
            </a:r>
          </a:p>
          <a:p>
            <a:pPr defTabSz="457189">
              <a:lnSpc>
                <a:spcPct val="110000"/>
              </a:lnSpc>
            </a:pPr>
            <a:endParaRPr lang="en-US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2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8" descr="IPPOG_Logo_coloured">
            <a:extLst>
              <a:ext uri="{FF2B5EF4-FFF2-40B4-BE49-F238E27FC236}">
                <a16:creationId xmlns="" xmlns:a16="http://schemas.microsoft.com/office/drawing/2014/main" id="{2F931494-605D-7D40-B367-41E6D879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10" descr="MC-Logo-RGB">
            <a:extLst>
              <a:ext uri="{FF2B5EF4-FFF2-40B4-BE49-F238E27FC236}">
                <a16:creationId xmlns="" xmlns:a16="http://schemas.microsoft.com/office/drawing/2014/main" id="{1C40BE16-C5C8-D24F-9FD0-390332AD8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3605" y="5973942"/>
            <a:ext cx="2087563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="" xmlns:a16="http://schemas.microsoft.com/office/drawing/2014/main" id="{A453D528-82EA-F84D-8E2F-85A090118918}"/>
              </a:ext>
            </a:extLst>
          </p:cNvPr>
          <p:cNvSpPr txBox="1">
            <a:spLocks/>
          </p:cNvSpPr>
          <p:nvPr/>
        </p:nvSpPr>
        <p:spPr bwMode="auto">
          <a:xfrm>
            <a:off x="1586575" y="30743"/>
            <a:ext cx="9041661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de-DE" altLang="en-US" sz="36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Concepto y Programa de un día IMC 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="" xmlns:a16="http://schemas.microsoft.com/office/drawing/2014/main" id="{9425F949-8C52-104A-8CE1-7B5F08823670}"/>
              </a:ext>
            </a:extLst>
          </p:cNvPr>
          <p:cNvSpPr txBox="1">
            <a:spLocks/>
          </p:cNvSpPr>
          <p:nvPr/>
        </p:nvSpPr>
        <p:spPr>
          <a:xfrm>
            <a:off x="993870" y="2713080"/>
            <a:ext cx="6611937" cy="3448917"/>
          </a:xfrm>
          <a:prstGeom prst="rect">
            <a:avLst/>
          </a:prstGeom>
        </p:spPr>
        <p:txBody>
          <a:bodyPr/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400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de-DE" sz="2000" b="1" u="sng" dirty="0">
                <a:solidFill>
                  <a:srgbClr val="002E6F"/>
                </a:solidFill>
                <a:sym typeface="Wingdings" pitchFamily="2" charset="2"/>
              </a:rPr>
              <a:t>TIEMPO LOCAL: ACTIVIDAD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altLang="de-DE" sz="2000" dirty="0">
                <a:sym typeface="Wingdings" pitchFamily="2" charset="2"/>
              </a:rPr>
              <a:t>  </a:t>
            </a:r>
            <a:r>
              <a:rPr lang="en-US" altLang="de-DE" sz="2000" b="1" dirty="0">
                <a:solidFill>
                  <a:srgbClr val="002E6F"/>
                </a:solidFill>
                <a:sym typeface="Wingdings" pitchFamily="2" charset="2"/>
              </a:rPr>
              <a:t>8:30 -   9:00</a:t>
            </a:r>
            <a:r>
              <a:rPr lang="en-US" altLang="de-DE" sz="2000" dirty="0">
                <a:sym typeface="Wingdings" pitchFamily="2" charset="2"/>
              </a:rPr>
              <a:t>	</a:t>
            </a:r>
            <a:r>
              <a:rPr lang="en-US" altLang="de-DE" sz="2000" dirty="0">
                <a:solidFill>
                  <a:srgbClr val="0000FF"/>
                </a:solidFill>
                <a:sym typeface="Wingdings" pitchFamily="2" charset="2"/>
              </a:rPr>
              <a:t>Registro y bienvenida </a:t>
            </a:r>
            <a:endParaRPr lang="en-US" altLang="en-US" sz="2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de-DE" sz="2000" dirty="0">
                <a:solidFill>
                  <a:srgbClr val="0000FF"/>
                </a:solidFill>
                <a:sym typeface="Wingdings" pitchFamily="2" charset="2"/>
              </a:rPr>
              <a:t>	</a:t>
            </a:r>
            <a:r>
              <a:rPr lang="en-US" altLang="de-DE" sz="2000" b="1" dirty="0">
                <a:solidFill>
                  <a:srgbClr val="002E6F"/>
                </a:solidFill>
                <a:sym typeface="Wingdings" pitchFamily="2" charset="2"/>
              </a:rPr>
              <a:t>9:00 - 10:00</a:t>
            </a:r>
            <a:r>
              <a:rPr lang="en-US" altLang="de-DE" sz="2000" dirty="0">
                <a:sym typeface="Wingdings" pitchFamily="2" charset="2"/>
              </a:rPr>
              <a:t>	</a:t>
            </a:r>
            <a:r>
              <a:rPr lang="en-US" altLang="de-DE" sz="2000" dirty="0">
                <a:solidFill>
                  <a:srgbClr val="0000FF"/>
                </a:solidFill>
                <a:sym typeface="Wingdings" pitchFamily="2" charset="2"/>
              </a:rPr>
              <a:t>Pláticas introductorias </a:t>
            </a:r>
            <a:endParaRPr lang="en-US" altLang="de-DE" sz="2000" dirty="0">
              <a:sym typeface="Wingdings" pitchFamily="2" charset="2"/>
            </a:endParaRPr>
          </a:p>
          <a:p>
            <a:pPr>
              <a:buFontTx/>
              <a:buNone/>
            </a:pPr>
            <a:r>
              <a:rPr lang="en-US" altLang="de-DE" sz="2000" b="1" dirty="0">
                <a:solidFill>
                  <a:srgbClr val="002E6F"/>
                </a:solidFill>
                <a:sym typeface="Wingdings" pitchFamily="2" charset="2"/>
              </a:rPr>
              <a:t>10:30 - 11:30</a:t>
            </a:r>
            <a:r>
              <a:rPr lang="en-US" altLang="de-DE" sz="2000" dirty="0">
                <a:sym typeface="Wingdings" pitchFamily="2" charset="2"/>
              </a:rPr>
              <a:t>	</a:t>
            </a:r>
            <a:r>
              <a:rPr lang="en-US" altLang="en-US" sz="2000" dirty="0">
                <a:solidFill>
                  <a:srgbClr val="0000FF"/>
                </a:solidFill>
              </a:rPr>
              <a:t>Visita al laboratorio o experimento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de-DE" sz="2000" b="1" dirty="0">
                <a:solidFill>
                  <a:srgbClr val="002E6F"/>
                </a:solidFill>
                <a:sym typeface="Wingdings" pitchFamily="2" charset="2"/>
              </a:rPr>
              <a:t>12:00 - 13:00</a:t>
            </a:r>
            <a:r>
              <a:rPr lang="en-US" altLang="de-DE" sz="2000" dirty="0">
                <a:sym typeface="Wingdings" pitchFamily="2" charset="2"/>
              </a:rPr>
              <a:t>	</a:t>
            </a:r>
            <a:r>
              <a:rPr lang="en-US" altLang="en-US" sz="2000" dirty="0">
                <a:solidFill>
                  <a:srgbClr val="0000FF"/>
                </a:solidFill>
              </a:rPr>
              <a:t>Lunch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de-DE" sz="2000" b="1" dirty="0">
                <a:solidFill>
                  <a:srgbClr val="002E6F"/>
                </a:solidFill>
                <a:sym typeface="Wingdings" pitchFamily="2" charset="2"/>
              </a:rPr>
              <a:t>13:00 - 15:00</a:t>
            </a:r>
            <a:r>
              <a:rPr lang="en-US" altLang="de-DE" sz="2000" dirty="0">
                <a:sym typeface="Wingdings" pitchFamily="2" charset="2"/>
              </a:rPr>
              <a:t>	</a:t>
            </a:r>
            <a:r>
              <a:rPr lang="en-US" altLang="en-US" sz="2000" dirty="0">
                <a:solidFill>
                  <a:srgbClr val="0000FF"/>
                </a:solidFill>
              </a:rPr>
              <a:t> Sesión Hands-on</a:t>
            </a:r>
          </a:p>
          <a:p>
            <a:pPr>
              <a:buFontTx/>
              <a:buNone/>
            </a:pPr>
            <a:r>
              <a:rPr lang="en-US" altLang="de-DE" sz="2000" b="1" dirty="0">
                <a:solidFill>
                  <a:srgbClr val="002E6F"/>
                </a:solidFill>
                <a:sym typeface="Wingdings" pitchFamily="2" charset="2"/>
              </a:rPr>
              <a:t>15:00 - 16:00</a:t>
            </a:r>
            <a:r>
              <a:rPr lang="en-US" altLang="de-DE" sz="2000" dirty="0">
                <a:sym typeface="Wingdings" pitchFamily="2" charset="2"/>
              </a:rPr>
              <a:t>	</a:t>
            </a:r>
            <a:r>
              <a:rPr lang="en-US" altLang="de-DE" sz="2000" dirty="0">
                <a:solidFill>
                  <a:srgbClr val="0000FF"/>
                </a:solidFill>
                <a:sym typeface="Wingdings" pitchFamily="2" charset="2"/>
              </a:rPr>
              <a:t>D</a:t>
            </a:r>
            <a:r>
              <a:rPr lang="en-US" altLang="en-US" sz="2000" dirty="0">
                <a:solidFill>
                  <a:srgbClr val="0000FF"/>
                </a:solidFill>
              </a:rPr>
              <a:t>iscusión de resultados internamente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</a:pPr>
            <a:r>
              <a:rPr lang="en-US" altLang="de-DE" sz="2000" b="1" dirty="0">
                <a:solidFill>
                  <a:srgbClr val="002E6F"/>
                </a:solidFill>
                <a:sym typeface="Wingdings" pitchFamily="2" charset="2"/>
              </a:rPr>
              <a:t>16:00 - 17:00</a:t>
            </a:r>
            <a:r>
              <a:rPr lang="en-US" altLang="de-DE" sz="2000" dirty="0">
                <a:sym typeface="Wingdings" pitchFamily="2" charset="2"/>
              </a:rPr>
              <a:t>	</a:t>
            </a:r>
            <a:r>
              <a:rPr lang="en-US" altLang="en-US" sz="2000" b="1" dirty="0">
                <a:solidFill>
                  <a:srgbClr val="C00000"/>
                </a:solidFill>
              </a:rPr>
              <a:t>Video conferencia </a:t>
            </a:r>
          </a:p>
          <a:p>
            <a:pPr marL="0" indent="0">
              <a:lnSpc>
                <a:spcPct val="110000"/>
              </a:lnSpc>
              <a:buNone/>
            </a:pPr>
            <a:endParaRPr lang="de-DE" altLang="de-DE" sz="2400" dirty="0">
              <a:solidFill>
                <a:srgbClr val="333399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300" b="1" dirty="0"/>
          </a:p>
          <a:p>
            <a:pPr eaLnBrk="1" hangingPunct="1">
              <a:lnSpc>
                <a:spcPct val="80000"/>
              </a:lnSpc>
            </a:pPr>
            <a:endParaRPr lang="de-DE" altLang="de-DE" sz="300" b="1" dirty="0"/>
          </a:p>
          <a:p>
            <a:pPr eaLnBrk="1" hangingPunct="1">
              <a:lnSpc>
                <a:spcPct val="80000"/>
              </a:lnSpc>
            </a:pPr>
            <a:endParaRPr lang="de-DE" altLang="de-DE" sz="800" b="1" dirty="0"/>
          </a:p>
          <a:p>
            <a:pPr eaLnBrk="1" hangingPunct="1">
              <a:lnSpc>
                <a:spcPct val="80000"/>
              </a:lnSpc>
            </a:pPr>
            <a:endParaRPr lang="de-DE" altLang="de-DE" sz="8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DE" altLang="de-DE" sz="8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DE" altLang="de-DE" sz="300" dirty="0"/>
          </a:p>
        </p:txBody>
      </p:sp>
      <p:pic>
        <p:nvPicPr>
          <p:cNvPr id="49157" name="Picture 11">
            <a:extLst>
              <a:ext uri="{FF2B5EF4-FFF2-40B4-BE49-F238E27FC236}">
                <a16:creationId xmlns="" xmlns:a16="http://schemas.microsoft.com/office/drawing/2014/main" id="{C3E67470-E534-344D-A53E-CA75AEF9AC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0" y="871538"/>
            <a:ext cx="2419351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Grafik 1">
            <a:extLst>
              <a:ext uri="{FF2B5EF4-FFF2-40B4-BE49-F238E27FC236}">
                <a16:creationId xmlns="" xmlns:a16="http://schemas.microsoft.com/office/drawing/2014/main" id="{23913A15-2986-194C-8CB6-C0DEC1F041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864" y="2306639"/>
            <a:ext cx="2454275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1">
            <a:extLst>
              <a:ext uri="{FF2B5EF4-FFF2-40B4-BE49-F238E27FC236}">
                <a16:creationId xmlns="" xmlns:a16="http://schemas.microsoft.com/office/drawing/2014/main" id="{360DFB76-4B61-1845-BF52-884CE3B42EF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864" y="4135439"/>
            <a:ext cx="24542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E334C8FA-EE28-0646-829F-EF5B19122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870" y="640278"/>
            <a:ext cx="6207917" cy="140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33" dirty="0">
                <a:solidFill>
                  <a:srgbClr val="0000FF"/>
                </a:solidFill>
              </a:rPr>
              <a:t>Cada año, durante los meses de </a:t>
            </a:r>
          </a:p>
          <a:p>
            <a:r>
              <a:rPr lang="en-US" altLang="en-US" sz="2133" dirty="0">
                <a:solidFill>
                  <a:srgbClr val="0000FF"/>
                </a:solidFill>
              </a:rPr>
              <a:t>Febrero-Marzo</a:t>
            </a:r>
          </a:p>
          <a:p>
            <a:r>
              <a:rPr lang="en-US" altLang="en-US" sz="2133" dirty="0" err="1">
                <a:solidFill>
                  <a:srgbClr val="0000FF"/>
                </a:solidFill>
              </a:rPr>
              <a:t>e</a:t>
            </a:r>
            <a:r>
              <a:rPr lang="en-US" altLang="en-US" sz="2133" dirty="0" err="1" smtClean="0">
                <a:solidFill>
                  <a:srgbClr val="0000FF"/>
                </a:solidFill>
              </a:rPr>
              <a:t>studiantes</a:t>
            </a:r>
            <a:r>
              <a:rPr lang="en-US" altLang="en-US" sz="2133" dirty="0" smtClean="0">
                <a:solidFill>
                  <a:srgbClr val="0000FF"/>
                </a:solidFill>
              </a:rPr>
              <a:t> </a:t>
            </a:r>
            <a:r>
              <a:rPr lang="en-US" altLang="en-US" sz="2133" dirty="0">
                <a:solidFill>
                  <a:srgbClr val="0000FF"/>
                </a:solidFill>
              </a:rPr>
              <a:t>(entre 15 y 19 años)</a:t>
            </a:r>
          </a:p>
          <a:p>
            <a:r>
              <a:rPr lang="en-US" altLang="en-US" sz="2133" dirty="0">
                <a:solidFill>
                  <a:srgbClr val="0000FF"/>
                </a:solidFill>
              </a:rPr>
              <a:t>s</a:t>
            </a:r>
            <a:r>
              <a:rPr lang="en-US" altLang="en-US" sz="2133" dirty="0" smtClean="0">
                <a:solidFill>
                  <a:srgbClr val="0000FF"/>
                </a:solidFill>
              </a:rPr>
              <a:t>on </a:t>
            </a:r>
            <a:r>
              <a:rPr lang="en-US" altLang="en-US" sz="2133" dirty="0">
                <a:solidFill>
                  <a:srgbClr val="0000FF"/>
                </a:solidFill>
              </a:rPr>
              <a:t>invitados a los institutos de su área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="" xmlns:a16="http://schemas.microsoft.com/office/drawing/2014/main" id="{0BE92B7D-F6B2-CA4B-B392-8624F2A37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169" y="2133601"/>
            <a:ext cx="7875752" cy="40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2000" b="1" dirty="0">
                <a:solidFill>
                  <a:srgbClr val="C00000"/>
                </a:solidFill>
              </a:rPr>
              <a:t>2-5 institutos por día realizan el mismo programa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="" xmlns:a16="http://schemas.microsoft.com/office/drawing/2014/main" id="{0BE92B7D-F6B2-CA4B-B392-8624F2A37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807" y="488121"/>
            <a:ext cx="3022429" cy="40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2000" b="1" dirty="0">
                <a:solidFill>
                  <a:srgbClr val="C00000"/>
                </a:solidFill>
              </a:rPr>
              <a:t>¡Científicos por un día!</a:t>
            </a:r>
          </a:p>
        </p:txBody>
      </p:sp>
    </p:spTree>
    <p:extLst>
      <p:ext uri="{BB962C8B-B14F-4D97-AF65-F5344CB8AC3E}">
        <p14:creationId xmlns:p14="http://schemas.microsoft.com/office/powerpoint/2010/main" val="3420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4"/>
          <p:cNvSpPr>
            <a:spLocks noGrp="1"/>
          </p:cNvSpPr>
          <p:nvPr>
            <p:ph type="title"/>
          </p:nvPr>
        </p:nvSpPr>
        <p:spPr>
          <a:xfrm>
            <a:off x="2069497" y="114971"/>
            <a:ext cx="9392508" cy="590931"/>
          </a:xfrm>
        </p:spPr>
        <p:txBody>
          <a:bodyPr wrap="none">
            <a:spAutoFit/>
          </a:bodyPr>
          <a:lstStyle/>
          <a:p>
            <a:r>
              <a:rPr lang="en-US" altLang="de-DE" sz="3600" b="1" dirty="0">
                <a:solidFill>
                  <a:srgbClr val="0000FF"/>
                </a:solidFill>
                <a:latin typeface="ArialMT"/>
              </a:rPr>
              <a:t>Nuevo PTMC y Planeación de Tratamiento</a:t>
            </a:r>
            <a:endParaRPr lang="en-US" altLang="de-DE" sz="3600" b="1" dirty="0"/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216295" y="1065134"/>
            <a:ext cx="8914642" cy="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de-DE" sz="2133" dirty="0">
                <a:solidFill>
                  <a:srgbClr val="0000FF"/>
                </a:solidFill>
                <a:latin typeface="ArialMT"/>
              </a:rPr>
              <a:t>Basado en la planeación profesional del Código abierto: matRad</a:t>
            </a:r>
          </a:p>
          <a:p>
            <a:r>
              <a:rPr lang="en-US" altLang="de-DE" sz="2133" dirty="0">
                <a:solidFill>
                  <a:srgbClr val="0000FF"/>
                </a:solidFill>
                <a:latin typeface="ArialMT"/>
              </a:rPr>
              <a:t>desarrollado por Heidelberg DKFZ </a:t>
            </a:r>
            <a:r>
              <a:rPr lang="en-GB" altLang="de-DE" sz="2133" u="sng" dirty="0">
                <a:hlinkClick r:id="rId2"/>
              </a:rPr>
              <a:t>www.matrad.org</a:t>
            </a:r>
            <a:endParaRPr lang="en-US" altLang="de-DE" sz="2133" dirty="0">
              <a:solidFill>
                <a:srgbClr val="0000FF"/>
              </a:solidFill>
              <a:latin typeface="ArialMT"/>
            </a:endParaRPr>
          </a:p>
          <a:p>
            <a:endParaRPr lang="en-US" altLang="de-DE" sz="1400" dirty="0">
              <a:solidFill>
                <a:srgbClr val="0000FF"/>
              </a:solidFill>
              <a:latin typeface="ArialMT"/>
            </a:endParaRPr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6393150" y="2029372"/>
            <a:ext cx="5546711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de-DE" sz="2133" dirty="0">
                <a:solidFill>
                  <a:srgbClr val="0000FF"/>
                </a:solidFill>
                <a:latin typeface="ArialMT"/>
              </a:rPr>
              <a:t>Versión simplificada para el PTMC</a:t>
            </a:r>
          </a:p>
          <a:p>
            <a:r>
              <a:rPr lang="en-US" altLang="de-DE" sz="2133" dirty="0">
                <a:solidFill>
                  <a:srgbClr val="0000FF"/>
                </a:solidFill>
                <a:latin typeface="ArialMT"/>
              </a:rPr>
              <a:t>Usando fotones, protons y iones de carbono</a:t>
            </a:r>
            <a:endParaRPr lang="en-US" altLang="de-DE" sz="2133" dirty="0"/>
          </a:p>
        </p:txBody>
      </p:sp>
      <p:pic>
        <p:nvPicPr>
          <p:cNvPr id="7" name="Picture 8" descr="IPPOG_Logo_coloured">
            <a:extLst>
              <a:ext uri="{FF2B5EF4-FFF2-40B4-BE49-F238E27FC236}">
                <a16:creationId xmlns="" xmlns:a16="http://schemas.microsoft.com/office/drawing/2014/main" id="{3FBF842C-3D60-A442-B79A-C905D04D1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8" y="63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2" y="1848767"/>
            <a:ext cx="5508625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MC-Logo-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074" y="6110287"/>
            <a:ext cx="1871662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../Downloads/p1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1268" y="2993610"/>
            <a:ext cx="4969777" cy="310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6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4630738" cy="697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MC-Logo-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074" y="6095588"/>
            <a:ext cx="1871662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4623480" y="713010"/>
            <a:ext cx="7574547" cy="57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¿Cómo la física está relacionada con la medicina ?</a:t>
            </a:r>
            <a:endParaRPr lang="de-DE" alt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4611869" y="1525106"/>
            <a:ext cx="10799011" cy="57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¿Qué </a:t>
            </a:r>
            <a:r>
              <a:rPr lang="en-US" altLang="en-US" sz="2400" b="1" dirty="0" err="1">
                <a:solidFill>
                  <a:srgbClr val="0000FF"/>
                </a:solidFill>
              </a:rPr>
              <a:t>es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la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terapia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</a:rPr>
              <a:t>de partículas ?</a:t>
            </a:r>
            <a:endParaRPr lang="de-DE" altLang="en-US" sz="2400" b="1" dirty="0">
              <a:solidFill>
                <a:srgbClr val="0000FF"/>
              </a:solidFill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4611869" y="2334686"/>
            <a:ext cx="10799011" cy="13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¿Cómo se puede </a:t>
            </a:r>
            <a:r>
              <a:rPr lang="en-US" altLang="en-US" sz="2400" b="1" dirty="0" err="1">
                <a:solidFill>
                  <a:srgbClr val="0000FF"/>
                </a:solidFill>
              </a:rPr>
              <a:t>utilizar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las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particulas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</a:rPr>
              <a:t>para el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tratamiento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contra </a:t>
            </a:r>
            <a:r>
              <a:rPr lang="en-US" altLang="en-US" sz="2400" b="1" dirty="0">
                <a:solidFill>
                  <a:srgbClr val="0000FF"/>
                </a:solidFill>
              </a:rPr>
              <a:t>el cáncer?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b="1" dirty="0">
              <a:solidFill>
                <a:srgbClr val="0000FF"/>
              </a:solidFill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4611869" y="3813172"/>
            <a:ext cx="10799011" cy="197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Aceleradores para investigación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y </a:t>
            </a:r>
            <a:r>
              <a:rPr lang="en-US" altLang="en-US" sz="2400" b="1" dirty="0" err="1">
                <a:solidFill>
                  <a:srgbClr val="0000FF"/>
                </a:solidFill>
              </a:rPr>
              <a:t>aceleradores</a:t>
            </a:r>
            <a:r>
              <a:rPr lang="en-US" altLang="en-US" sz="2400" b="1" dirty="0">
                <a:solidFill>
                  <a:srgbClr val="0000FF"/>
                </a:solidFill>
              </a:rPr>
              <a:t> para tratamiento contra el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cáncer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 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2400" b="1" dirty="0">
              <a:solidFill>
                <a:srgbClr val="0000FF"/>
              </a:solidFill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4623480" y="4995029"/>
            <a:ext cx="10799011" cy="13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7030A0"/>
                </a:solidFill>
              </a:rPr>
              <a:t>Uno de los objetivos de la PTMC: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7030A0"/>
                </a:solidFill>
              </a:rPr>
              <a:t>Responder </a:t>
            </a:r>
            <a:r>
              <a:rPr lang="en-US" altLang="en-US" b="1" dirty="0" smtClean="0">
                <a:solidFill>
                  <a:srgbClr val="7030A0"/>
                </a:solidFill>
              </a:rPr>
              <a:t>a </a:t>
            </a:r>
            <a:r>
              <a:rPr lang="en-US" altLang="en-US" b="1" dirty="0" err="1" smtClean="0">
                <a:solidFill>
                  <a:srgbClr val="7030A0"/>
                </a:solidFill>
              </a:rPr>
              <a:t>esas</a:t>
            </a:r>
            <a:r>
              <a:rPr lang="en-US" altLang="en-US" b="1" dirty="0" smtClean="0">
                <a:solidFill>
                  <a:srgbClr val="7030A0"/>
                </a:solidFill>
              </a:rPr>
              <a:t> </a:t>
            </a:r>
            <a:r>
              <a:rPr lang="en-US" altLang="en-US" b="1" dirty="0">
                <a:solidFill>
                  <a:srgbClr val="7030A0"/>
                </a:solidFill>
              </a:rPr>
              <a:t>preguntas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2" y="1027049"/>
            <a:ext cx="8027689" cy="3660775"/>
          </a:xfrm>
        </p:spPr>
      </p:pic>
      <p:sp>
        <p:nvSpPr>
          <p:cNvPr id="5" name="TextBox 4"/>
          <p:cNvSpPr txBox="1"/>
          <p:nvPr/>
        </p:nvSpPr>
        <p:spPr>
          <a:xfrm>
            <a:off x="8736584" y="1038216"/>
            <a:ext cx="3194304" cy="500906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377"/>
            <a:r>
              <a:rPr lang="es-ES" sz="3550" dirty="0"/>
              <a:t>Los aceleradores de partículas son nuestra puerta para acceder a la dimensión subatómica ... </a:t>
            </a:r>
            <a:endParaRPr lang="es-ES" sz="3550" dirty="0" smtClean="0"/>
          </a:p>
          <a:p>
            <a:pPr defTabSz="914377"/>
            <a:r>
              <a:rPr lang="es-ES" sz="3550" dirty="0" smtClean="0"/>
              <a:t>y </a:t>
            </a:r>
            <a:r>
              <a:rPr lang="es-ES" sz="3550" dirty="0"/>
              <a:t>explotar el átomo y sus componentes</a:t>
            </a:r>
            <a:endParaRPr lang="en-GB" sz="355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812165" y="153572"/>
            <a:ext cx="11110734" cy="590931"/>
          </a:xfrm>
        </p:spPr>
        <p:txBody>
          <a:bodyPr wrap="none">
            <a:spAutoFit/>
          </a:bodyPr>
          <a:lstStyle/>
          <a:p>
            <a:r>
              <a:rPr lang="en-US" altLang="de-DE" sz="3600" b="1" dirty="0">
                <a:solidFill>
                  <a:srgbClr val="0000FF"/>
                </a:solidFill>
                <a:latin typeface="ArialMT"/>
              </a:rPr>
              <a:t>Aceleradores: nuestra llave al mundo subatómico</a:t>
            </a:r>
            <a:endParaRPr lang="en-US" altLang="de-DE" sz="3600" b="1" dirty="0"/>
          </a:p>
        </p:txBody>
      </p:sp>
      <p:pic>
        <p:nvPicPr>
          <p:cNvPr id="9" name="Picture 8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" y="28892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MC-Logo-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6096000"/>
            <a:ext cx="1908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5">
            <a:extLst>
              <a:ext uri="{FF2B5EF4-FFF2-40B4-BE49-F238E27FC236}">
                <a16:creationId xmlns="" xmlns:a16="http://schemas.microsoft.com/office/drawing/2014/main" id="{1D678888-640B-0949-BAA7-4592B1869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12" y="5598985"/>
            <a:ext cx="86248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2000" b="1" dirty="0">
                <a:solidFill>
                  <a:srgbClr val="7030A0"/>
                </a:solidFill>
              </a:rPr>
              <a:t>Terapia de Partículas= Terapia de hadrones: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000" b="1" dirty="0">
                <a:solidFill>
                  <a:srgbClr val="7030A0"/>
                </a:solidFill>
              </a:rPr>
              <a:t>Terapia de protones, Terapia de iones de carbono, Terapia de iones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205CF896-2A5A-BF47-B62F-CFA59CE866CC}"/>
              </a:ext>
            </a:extLst>
          </p:cNvPr>
          <p:cNvSpPr/>
          <p:nvPr/>
        </p:nvSpPr>
        <p:spPr>
          <a:xfrm>
            <a:off x="548640" y="1027049"/>
            <a:ext cx="7132320" cy="631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0BB477BA-D718-1A4D-9D97-2727EA3B5D12}"/>
              </a:ext>
            </a:extLst>
          </p:cNvPr>
          <p:cNvSpPr/>
          <p:nvPr/>
        </p:nvSpPr>
        <p:spPr>
          <a:xfrm>
            <a:off x="15240" y="1707580"/>
            <a:ext cx="4595949" cy="631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FA65C680-D07E-B248-BF9C-DEF77A5A5675}"/>
              </a:ext>
            </a:extLst>
          </p:cNvPr>
          <p:cNvSpPr txBox="1"/>
          <p:nvPr/>
        </p:nvSpPr>
        <p:spPr>
          <a:xfrm>
            <a:off x="383222" y="1032644"/>
            <a:ext cx="713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rgbClr val="00B0F0"/>
                </a:solidFill>
              </a:rPr>
              <a:t>¿Dónde encontramos las partículas?</a:t>
            </a:r>
          </a:p>
          <a:p>
            <a:r>
              <a:rPr lang="es-MX" sz="3600" dirty="0">
                <a:solidFill>
                  <a:srgbClr val="00B0F0"/>
                </a:solidFill>
              </a:rPr>
              <a:t>Dentro de los átomos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B25DE7D5-C1C1-6641-A226-C3BA34A00EF6}"/>
              </a:ext>
            </a:extLst>
          </p:cNvPr>
          <p:cNvSpPr/>
          <p:nvPr/>
        </p:nvSpPr>
        <p:spPr>
          <a:xfrm>
            <a:off x="413702" y="4349931"/>
            <a:ext cx="8027689" cy="337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D2ADE1D2-91C0-1840-A4E9-E6D162E1062A}"/>
              </a:ext>
            </a:extLst>
          </p:cNvPr>
          <p:cNvSpPr txBox="1"/>
          <p:nvPr/>
        </p:nvSpPr>
        <p:spPr>
          <a:xfrm>
            <a:off x="413702" y="4348696"/>
            <a:ext cx="8027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rgbClr val="00B0F0"/>
                </a:solidFill>
              </a:rPr>
              <a:t>Podemos utilizar electrones (muy ligeros) o protones (1836 veces más pesados</a:t>
            </a:r>
          </a:p>
        </p:txBody>
      </p:sp>
    </p:spTree>
    <p:extLst>
      <p:ext uri="{BB962C8B-B14F-4D97-AF65-F5344CB8AC3E}">
        <p14:creationId xmlns:p14="http://schemas.microsoft.com/office/powerpoint/2010/main" val="110287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" y="968311"/>
            <a:ext cx="12189811" cy="508320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812165" y="203136"/>
            <a:ext cx="11367214" cy="590931"/>
          </a:xfrm>
        </p:spPr>
        <p:txBody>
          <a:bodyPr wrap="none">
            <a:spAutoFit/>
          </a:bodyPr>
          <a:lstStyle/>
          <a:p>
            <a:r>
              <a:rPr lang="en-US" altLang="de-DE" sz="3600" b="1" dirty="0">
                <a:solidFill>
                  <a:srgbClr val="0000FF"/>
                </a:solidFill>
                <a:latin typeface="ArialMT"/>
              </a:rPr>
              <a:t>Aceleradores: pueden precisamente lanzar energía</a:t>
            </a:r>
            <a:endParaRPr lang="en-US" altLang="de-DE" sz="3600" b="1" dirty="0"/>
          </a:p>
        </p:txBody>
      </p:sp>
      <p:pic>
        <p:nvPicPr>
          <p:cNvPr id="8" name="Picture 7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" y="28892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MC-Logo-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6096000"/>
            <a:ext cx="1908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1266F6A4-2016-8940-B186-97964BC9A787}"/>
              </a:ext>
            </a:extLst>
          </p:cNvPr>
          <p:cNvSpPr/>
          <p:nvPr/>
        </p:nvSpPr>
        <p:spPr>
          <a:xfrm>
            <a:off x="15240" y="1021747"/>
            <a:ext cx="9821091" cy="5486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D44E8264-D904-4544-A663-21B2FD26D87F}"/>
              </a:ext>
            </a:extLst>
          </p:cNvPr>
          <p:cNvSpPr txBox="1"/>
          <p:nvPr/>
        </p:nvSpPr>
        <p:spPr>
          <a:xfrm>
            <a:off x="15239" y="1021747"/>
            <a:ext cx="1188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FFFF00"/>
                </a:solidFill>
              </a:rPr>
              <a:t>Un &lt;&lt; haz&gt;&gt; de partículas aceleradas e</a:t>
            </a:r>
            <a:r>
              <a:rPr lang="es-MX" sz="2400" dirty="0" smtClean="0">
                <a:solidFill>
                  <a:srgbClr val="FFFF00"/>
                </a:solidFill>
              </a:rPr>
              <a:t>s </a:t>
            </a:r>
            <a:r>
              <a:rPr lang="es-MX" sz="2400" dirty="0">
                <a:solidFill>
                  <a:srgbClr val="FFFF00"/>
                </a:solidFill>
              </a:rPr>
              <a:t>como un pequeño cuchillo penetrando en la materia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674EC481-5480-7D4E-91B7-AD2E4969B0F9}"/>
              </a:ext>
            </a:extLst>
          </p:cNvPr>
          <p:cNvSpPr/>
          <p:nvPr/>
        </p:nvSpPr>
        <p:spPr>
          <a:xfrm>
            <a:off x="9457508" y="1570387"/>
            <a:ext cx="2658293" cy="18586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B8CD8-9AEE-DD4F-B623-C0FC37319C52}"/>
              </a:ext>
            </a:extLst>
          </p:cNvPr>
          <p:cNvSpPr txBox="1"/>
          <p:nvPr/>
        </p:nvSpPr>
        <p:spPr>
          <a:xfrm>
            <a:off x="9518583" y="1555752"/>
            <a:ext cx="2709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FF00"/>
                </a:solidFill>
              </a:rPr>
              <a:t>Un haz de partículas puede lanzar energía a un área de forma muy precisa, </a:t>
            </a:r>
            <a:r>
              <a:rPr lang="es-MX" sz="2000" dirty="0" smtClean="0">
                <a:solidFill>
                  <a:srgbClr val="FFFF00"/>
                </a:solidFill>
              </a:rPr>
              <a:t>interactuando </a:t>
            </a:r>
            <a:r>
              <a:rPr lang="es-MX" sz="2000" dirty="0">
                <a:solidFill>
                  <a:srgbClr val="FFFF00"/>
                </a:solidFill>
              </a:rPr>
              <a:t>con los electrones y el núcleo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B6E2ACC1-6EF8-A848-86A7-D65A0E5C83AD}"/>
              </a:ext>
            </a:extLst>
          </p:cNvPr>
          <p:cNvSpPr/>
          <p:nvPr/>
        </p:nvSpPr>
        <p:spPr>
          <a:xfrm>
            <a:off x="15239" y="5142922"/>
            <a:ext cx="9300363" cy="8971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0F0F7CD8-75AD-534E-8E2B-C7F6B9FFC184}"/>
              </a:ext>
            </a:extLst>
          </p:cNvPr>
          <p:cNvSpPr/>
          <p:nvPr/>
        </p:nvSpPr>
        <p:spPr>
          <a:xfrm>
            <a:off x="145232" y="4235233"/>
            <a:ext cx="4208231" cy="10714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2CAA5B0D-E7EA-784D-93D0-0D1C13CBFCC2}"/>
              </a:ext>
            </a:extLst>
          </p:cNvPr>
          <p:cNvSpPr txBox="1"/>
          <p:nvPr/>
        </p:nvSpPr>
        <p:spPr>
          <a:xfrm>
            <a:off x="499919" y="4309284"/>
            <a:ext cx="3853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FF00"/>
                </a:solidFill>
              </a:rPr>
              <a:t>Las partículas pueden penetrar a profundidad (a diferencia de los lásers)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1B898DDA-109C-514F-A366-3CA8291BBFA2}"/>
              </a:ext>
            </a:extLst>
          </p:cNvPr>
          <p:cNvSpPr txBox="1"/>
          <p:nvPr/>
        </p:nvSpPr>
        <p:spPr>
          <a:xfrm>
            <a:off x="-37332" y="5350074"/>
            <a:ext cx="9494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FF00"/>
                </a:solidFill>
              </a:rPr>
              <a:t>Los haces de luz se utilizan en aplicaciones médicas e industriales, por ejemplo, para curar el cáncer, lanzando su energía a un área específica dentro del cuerpo (pico de Bragg).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384EDF0E-4BFD-EA40-AB59-F390523B07EB}"/>
              </a:ext>
            </a:extLst>
          </p:cNvPr>
          <p:cNvSpPr/>
          <p:nvPr/>
        </p:nvSpPr>
        <p:spPr>
          <a:xfrm>
            <a:off x="9025936" y="5704017"/>
            <a:ext cx="2658292" cy="3223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392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91" y="3786394"/>
            <a:ext cx="6848516" cy="3071605"/>
          </a:xfrm>
          <a:prstGeom prst="rect">
            <a:avLst/>
          </a:prstGeom>
        </p:spPr>
      </p:pic>
      <p:pic>
        <p:nvPicPr>
          <p:cNvPr id="6" name="Picture 5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" y="28892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C-Logo-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6096000"/>
            <a:ext cx="1908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3" y="1185501"/>
            <a:ext cx="5909287" cy="280869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9872" y="0"/>
            <a:ext cx="11692128" cy="978729"/>
          </a:xfrm>
        </p:spPr>
        <p:txBody>
          <a:bodyPr wrap="square">
            <a:spAutoFit/>
          </a:bodyPr>
          <a:lstStyle/>
          <a:p>
            <a:pPr algn="ctr"/>
            <a:r>
              <a:rPr lang="en-US" altLang="de-DE" sz="3200" b="1" dirty="0">
                <a:solidFill>
                  <a:srgbClr val="0000FF"/>
                </a:solidFill>
                <a:latin typeface="ArialMT"/>
              </a:rPr>
              <a:t>Un haz de partícula puede romper el ADN y romper la célula</a:t>
            </a:r>
            <a:endParaRPr lang="en-US" altLang="de-DE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78729"/>
            <a:ext cx="5563487" cy="241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20" y="744220"/>
            <a:ext cx="11746582" cy="53695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79512" y="105583"/>
            <a:ext cx="9588907" cy="590931"/>
          </a:xfrm>
        </p:spPr>
        <p:txBody>
          <a:bodyPr wrap="none">
            <a:spAutoFit/>
          </a:bodyPr>
          <a:lstStyle/>
          <a:p>
            <a:r>
              <a:rPr lang="en-US" altLang="de-DE" sz="3600" b="1" dirty="0">
                <a:solidFill>
                  <a:srgbClr val="0000FF"/>
                </a:solidFill>
                <a:latin typeface="ArialMT"/>
              </a:rPr>
              <a:t>Terapia de hadrones con protones o iones </a:t>
            </a:r>
            <a:endParaRPr lang="en-US" altLang="de-DE" sz="3600" b="1" dirty="0"/>
          </a:p>
        </p:txBody>
      </p:sp>
      <p:pic>
        <p:nvPicPr>
          <p:cNvPr id="6" name="Picture 5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C-Logo-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6096000"/>
            <a:ext cx="1908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redondeado 1">
            <a:extLst>
              <a:ext uri="{FF2B5EF4-FFF2-40B4-BE49-F238E27FC236}">
                <a16:creationId xmlns="" xmlns:a16="http://schemas.microsoft.com/office/drawing/2014/main" id="{253E088F-F259-B145-B8FE-A01AC66D069B}"/>
              </a:ext>
            </a:extLst>
          </p:cNvPr>
          <p:cNvSpPr/>
          <p:nvPr/>
        </p:nvSpPr>
        <p:spPr>
          <a:xfrm>
            <a:off x="966651" y="730978"/>
            <a:ext cx="1959429" cy="38770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3CF6BBD-D38C-4A48-96FA-2B2E2BA4FF5B}"/>
              </a:ext>
            </a:extLst>
          </p:cNvPr>
          <p:cNvSpPr txBox="1"/>
          <p:nvPr/>
        </p:nvSpPr>
        <p:spPr>
          <a:xfrm>
            <a:off x="1254035" y="740163"/>
            <a:ext cx="167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Pico de Bragg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B407C935-5A96-7546-AFD1-3BB784FC160F}"/>
              </a:ext>
            </a:extLst>
          </p:cNvPr>
          <p:cNvSpPr/>
          <p:nvPr/>
        </p:nvSpPr>
        <p:spPr>
          <a:xfrm>
            <a:off x="9679577" y="4193177"/>
            <a:ext cx="2436225" cy="1902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32CBA476-55D7-8D42-94F5-E52306430B28}"/>
              </a:ext>
            </a:extLst>
          </p:cNvPr>
          <p:cNvSpPr txBox="1"/>
          <p:nvPr/>
        </p:nvSpPr>
        <p:spPr>
          <a:xfrm>
            <a:off x="9837964" y="3819903"/>
            <a:ext cx="2119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2"/>
                </a:solidFill>
              </a:rPr>
              <a:t>22,000 pacientes por año (2018) tratados con haces de partículas, 25,000,000 pacientes por año con rayos X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7B35B7AF-8F08-C449-B486-DF902A8C0F10}"/>
              </a:ext>
            </a:extLst>
          </p:cNvPr>
          <p:cNvSpPr/>
          <p:nvPr/>
        </p:nvSpPr>
        <p:spPr>
          <a:xfrm>
            <a:off x="463029" y="4376057"/>
            <a:ext cx="4788240" cy="1737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3B67B031-B161-9F40-9DAA-B36BAC637355}"/>
              </a:ext>
            </a:extLst>
          </p:cNvPr>
          <p:cNvSpPr txBox="1"/>
          <p:nvPr/>
        </p:nvSpPr>
        <p:spPr>
          <a:xfrm>
            <a:off x="208303" y="4558566"/>
            <a:ext cx="52976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solidFill>
                  <a:schemeClr val="accent2"/>
                </a:solidFill>
              </a:rPr>
              <a:t>A diferencia de rayos X o electrones, los protones (y iones) depositan su energía en un lugar preciso dentro de los tejidos, </a:t>
            </a:r>
            <a:r>
              <a:rPr lang="es-MX" dirty="0">
                <a:solidFill>
                  <a:srgbClr val="C00000"/>
                </a:solidFill>
              </a:rPr>
              <a:t>minimizando la dosis a los órganos cercanos al tumor,</a:t>
            </a:r>
            <a:r>
              <a:rPr lang="es-MX" dirty="0">
                <a:solidFill>
                  <a:schemeClr val="accent2"/>
                </a:solidFill>
              </a:rPr>
              <a:t> preservando los órganos cercanos. </a:t>
            </a:r>
          </a:p>
          <a:p>
            <a:pPr algn="just"/>
            <a:endParaRPr lang="es-MX" dirty="0">
              <a:solidFill>
                <a:schemeClr val="accent2"/>
              </a:solidFill>
            </a:endParaRPr>
          </a:p>
          <a:p>
            <a:pPr algn="just"/>
            <a:r>
              <a:rPr lang="es-MX" dirty="0">
                <a:solidFill>
                  <a:schemeClr val="accent2"/>
                </a:solidFill>
              </a:rPr>
              <a:t>Energía requerida para una penetración al cuerpo entero: 230 MeV protones, 450 MeV/u C-iones. </a:t>
            </a:r>
          </a:p>
          <a:p>
            <a:endParaRPr lang="es-MX" dirty="0"/>
          </a:p>
          <a:p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40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80" y="44451"/>
            <a:ext cx="9579427" cy="6705600"/>
          </a:xfrm>
        </p:spPr>
      </p:pic>
      <p:pic>
        <p:nvPicPr>
          <p:cNvPr id="5" name="Picture 10" descr="MC-Logo-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074" y="6095588"/>
            <a:ext cx="1871662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7A543BE1-3474-47A3-9EFA-93E6E8440D47}"/>
              </a:ext>
            </a:extLst>
          </p:cNvPr>
          <p:cNvSpPr/>
          <p:nvPr/>
        </p:nvSpPr>
        <p:spPr>
          <a:xfrm>
            <a:off x="1235411" y="204281"/>
            <a:ext cx="7130374" cy="68093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3888B732-0A88-427E-9755-E6B01BFBAB4F}"/>
              </a:ext>
            </a:extLst>
          </p:cNvPr>
          <p:cNvSpPr txBox="1"/>
          <p:nvPr/>
        </p:nvSpPr>
        <p:spPr>
          <a:xfrm>
            <a:off x="2979302" y="177331"/>
            <a:ext cx="6233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</a:rPr>
              <a:t>Aceleradores y la sociedad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C7D5BB82-41B4-4B3D-8021-DAB11DF7A572}"/>
              </a:ext>
            </a:extLst>
          </p:cNvPr>
          <p:cNvSpPr/>
          <p:nvPr/>
        </p:nvSpPr>
        <p:spPr>
          <a:xfrm>
            <a:off x="1212309" y="1098738"/>
            <a:ext cx="1867712" cy="553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80862BF3-5F06-4B7F-9935-457389F5EBEC}"/>
              </a:ext>
            </a:extLst>
          </p:cNvPr>
          <p:cNvSpPr/>
          <p:nvPr/>
        </p:nvSpPr>
        <p:spPr>
          <a:xfrm>
            <a:off x="3356043" y="1118682"/>
            <a:ext cx="2178995" cy="301558"/>
          </a:xfrm>
          <a:prstGeom prst="rect">
            <a:avLst/>
          </a:prstGeom>
          <a:solidFill>
            <a:srgbClr val="5FDE18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6AA5C60-0F0B-4BCA-A067-32C107F4800C}"/>
              </a:ext>
            </a:extLst>
          </p:cNvPr>
          <p:cNvSpPr txBox="1"/>
          <p:nvPr/>
        </p:nvSpPr>
        <p:spPr>
          <a:xfrm>
            <a:off x="3647872" y="1089180"/>
            <a:ext cx="188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Investigación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6293A49F-CEBF-4472-A0CF-F4E751A62FEF}"/>
              </a:ext>
            </a:extLst>
          </p:cNvPr>
          <p:cNvSpPr/>
          <p:nvPr/>
        </p:nvSpPr>
        <p:spPr>
          <a:xfrm>
            <a:off x="3356043" y="2535678"/>
            <a:ext cx="2178995" cy="301558"/>
          </a:xfrm>
          <a:prstGeom prst="rect">
            <a:avLst/>
          </a:prstGeom>
          <a:solidFill>
            <a:srgbClr val="5FDE18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78E9F382-28E7-4A18-897B-AC9907E0569B}"/>
              </a:ext>
            </a:extLst>
          </p:cNvPr>
          <p:cNvSpPr txBox="1"/>
          <p:nvPr/>
        </p:nvSpPr>
        <p:spPr>
          <a:xfrm>
            <a:off x="3371804" y="2501791"/>
            <a:ext cx="2467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Aplicaciones Médicas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A183A0CF-1FF1-410D-BEC5-B22FE7DE8E7E}"/>
              </a:ext>
            </a:extLst>
          </p:cNvPr>
          <p:cNvSpPr/>
          <p:nvPr/>
        </p:nvSpPr>
        <p:spPr>
          <a:xfrm>
            <a:off x="3356043" y="4163101"/>
            <a:ext cx="2178995" cy="573295"/>
          </a:xfrm>
          <a:prstGeom prst="rect">
            <a:avLst/>
          </a:prstGeom>
          <a:solidFill>
            <a:srgbClr val="5FDE18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DE73F465-7D91-43B9-89B1-940A53415F1A}"/>
              </a:ext>
            </a:extLst>
          </p:cNvPr>
          <p:cNvSpPr txBox="1"/>
          <p:nvPr/>
        </p:nvSpPr>
        <p:spPr>
          <a:xfrm>
            <a:off x="3340829" y="4126582"/>
            <a:ext cx="246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Aplicaciones Industriales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268CFA40-89A9-4A22-9EA1-D030BA63A124}"/>
              </a:ext>
            </a:extLst>
          </p:cNvPr>
          <p:cNvSpPr/>
          <p:nvPr/>
        </p:nvSpPr>
        <p:spPr>
          <a:xfrm>
            <a:off x="5603132" y="1476159"/>
            <a:ext cx="3677659" cy="301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1BBB4F62-E54B-4EE0-8B64-95112AA546DB}"/>
              </a:ext>
            </a:extLst>
          </p:cNvPr>
          <p:cNvSpPr/>
          <p:nvPr/>
        </p:nvSpPr>
        <p:spPr>
          <a:xfrm>
            <a:off x="5535039" y="1458511"/>
            <a:ext cx="3871608" cy="3192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964C6CCF-01F8-4E07-889E-FEFCE177C63C}"/>
              </a:ext>
            </a:extLst>
          </p:cNvPr>
          <p:cNvSpPr txBox="1"/>
          <p:nvPr/>
        </p:nvSpPr>
        <p:spPr>
          <a:xfrm>
            <a:off x="5603132" y="1449094"/>
            <a:ext cx="2091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Física de partículas</a:t>
            </a:r>
            <a:r>
              <a:rPr lang="es-MX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66E08527-7746-4815-96F6-DEBAAC4C3211}"/>
              </a:ext>
            </a:extLst>
          </p:cNvPr>
          <p:cNvSpPr/>
          <p:nvPr/>
        </p:nvSpPr>
        <p:spPr>
          <a:xfrm>
            <a:off x="5585354" y="1825057"/>
            <a:ext cx="3821293" cy="3192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A69FBA16-92F1-4C1C-9279-4D00D633140B}"/>
              </a:ext>
            </a:extLst>
          </p:cNvPr>
          <p:cNvSpPr/>
          <p:nvPr/>
        </p:nvSpPr>
        <p:spPr>
          <a:xfrm>
            <a:off x="5547617" y="2896059"/>
            <a:ext cx="3846451" cy="52532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72A7199F-03E7-4A80-8607-95CCAD48E008}"/>
              </a:ext>
            </a:extLst>
          </p:cNvPr>
          <p:cNvSpPr txBox="1"/>
          <p:nvPr/>
        </p:nvSpPr>
        <p:spPr>
          <a:xfrm>
            <a:off x="5585908" y="1811115"/>
            <a:ext cx="412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Física nuclear, estado sólido, materiales </a:t>
            </a:r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="" xmlns:a16="http://schemas.microsoft.com/office/drawing/2014/main" id="{2ABE5FD7-2F7A-46F0-9AAB-2FDE95B4A317}"/>
              </a:ext>
            </a:extLst>
          </p:cNvPr>
          <p:cNvSpPr/>
          <p:nvPr/>
        </p:nvSpPr>
        <p:spPr>
          <a:xfrm>
            <a:off x="5554909" y="5485511"/>
            <a:ext cx="3812826" cy="3192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D435D022-D547-477F-B4A8-1DF7FE478CBF}"/>
              </a:ext>
            </a:extLst>
          </p:cNvPr>
          <p:cNvSpPr/>
          <p:nvPr/>
        </p:nvSpPr>
        <p:spPr>
          <a:xfrm>
            <a:off x="5565191" y="5116179"/>
            <a:ext cx="3820739" cy="3192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32369797-5E6F-4639-93FF-421E16BDE25B}"/>
              </a:ext>
            </a:extLst>
          </p:cNvPr>
          <p:cNvSpPr/>
          <p:nvPr/>
        </p:nvSpPr>
        <p:spPr>
          <a:xfrm>
            <a:off x="5572775" y="4756370"/>
            <a:ext cx="3833872" cy="3192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Rectángulo 26">
            <a:extLst>
              <a:ext uri="{FF2B5EF4-FFF2-40B4-BE49-F238E27FC236}">
                <a16:creationId xmlns="" xmlns:a16="http://schemas.microsoft.com/office/drawing/2014/main" id="{4D559FAC-2BE0-40B3-9CDD-7963777A24AF}"/>
              </a:ext>
            </a:extLst>
          </p:cNvPr>
          <p:cNvSpPr/>
          <p:nvPr/>
        </p:nvSpPr>
        <p:spPr>
          <a:xfrm>
            <a:off x="5554909" y="3446321"/>
            <a:ext cx="3831021" cy="35191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Rectángulo 27">
            <a:extLst>
              <a:ext uri="{FF2B5EF4-FFF2-40B4-BE49-F238E27FC236}">
                <a16:creationId xmlns="" xmlns:a16="http://schemas.microsoft.com/office/drawing/2014/main" id="{C80E9867-AA03-401C-9C64-7E5B4F158F98}"/>
              </a:ext>
            </a:extLst>
          </p:cNvPr>
          <p:cNvSpPr/>
          <p:nvPr/>
        </p:nvSpPr>
        <p:spPr>
          <a:xfrm>
            <a:off x="5572775" y="3826833"/>
            <a:ext cx="3821293" cy="3192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05A84313-0404-49D5-9E5C-5C2FA143CEFF}"/>
              </a:ext>
            </a:extLst>
          </p:cNvPr>
          <p:cNvSpPr/>
          <p:nvPr/>
        </p:nvSpPr>
        <p:spPr>
          <a:xfrm>
            <a:off x="5585354" y="2167587"/>
            <a:ext cx="3821293" cy="3192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513004BE-E22B-4DEA-980C-88733F628C19}"/>
              </a:ext>
            </a:extLst>
          </p:cNvPr>
          <p:cNvSpPr txBox="1"/>
          <p:nvPr/>
        </p:nvSpPr>
        <p:spPr>
          <a:xfrm>
            <a:off x="5593821" y="2156372"/>
            <a:ext cx="420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Biología</a:t>
            </a:r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="" xmlns:a16="http://schemas.microsoft.com/office/drawing/2014/main" id="{F6A18A1B-4753-447F-852C-3B2139CB94CC}"/>
              </a:ext>
            </a:extLst>
          </p:cNvPr>
          <p:cNvSpPr txBox="1"/>
          <p:nvPr/>
        </p:nvSpPr>
        <p:spPr>
          <a:xfrm>
            <a:off x="5585354" y="2836130"/>
            <a:ext cx="4202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Diagnóstico/Tratamiento con rayos X o electrones  o radioisótopos</a:t>
            </a:r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3DB4CD0C-98C3-41C5-8E4D-7FEA87627426}"/>
              </a:ext>
            </a:extLst>
          </p:cNvPr>
          <p:cNvSpPr txBox="1"/>
          <p:nvPr/>
        </p:nvSpPr>
        <p:spPr>
          <a:xfrm>
            <a:off x="5603132" y="3435906"/>
            <a:ext cx="420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Producción de radioisótopos</a:t>
            </a:r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="" xmlns:a16="http://schemas.microsoft.com/office/drawing/2014/main" id="{10DBDEC5-8998-46B5-BDC1-58E149F4A40A}"/>
              </a:ext>
            </a:extLst>
          </p:cNvPr>
          <p:cNvSpPr txBox="1"/>
          <p:nvPr/>
        </p:nvSpPr>
        <p:spPr>
          <a:xfrm>
            <a:off x="5593821" y="3796465"/>
            <a:ext cx="420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Tratamiento de iones o protones </a:t>
            </a:r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="" xmlns:a16="http://schemas.microsoft.com/office/drawing/2014/main" id="{B6EC3593-2AE9-4226-96CF-3A1720A2F6FA}"/>
              </a:ext>
            </a:extLst>
          </p:cNvPr>
          <p:cNvSpPr txBox="1"/>
          <p:nvPr/>
        </p:nvSpPr>
        <p:spPr>
          <a:xfrm>
            <a:off x="5603132" y="4736396"/>
            <a:ext cx="420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Implantación de iones</a:t>
            </a:r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A88987C9-3535-46B4-AC6C-1D01679858C6}"/>
              </a:ext>
            </a:extLst>
          </p:cNvPr>
          <p:cNvSpPr txBox="1"/>
          <p:nvPr/>
        </p:nvSpPr>
        <p:spPr>
          <a:xfrm>
            <a:off x="5585353" y="5101260"/>
            <a:ext cx="420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Cortar y soldar con haces de electrones</a:t>
            </a:r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="" xmlns:a16="http://schemas.microsoft.com/office/drawing/2014/main" id="{20C909A1-90DB-4DEC-9194-ACD51BA6728E}"/>
              </a:ext>
            </a:extLst>
          </p:cNvPr>
          <p:cNvSpPr/>
          <p:nvPr/>
        </p:nvSpPr>
        <p:spPr>
          <a:xfrm>
            <a:off x="5585908" y="6165215"/>
            <a:ext cx="3820739" cy="3192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36">
            <a:extLst>
              <a:ext uri="{FF2B5EF4-FFF2-40B4-BE49-F238E27FC236}">
                <a16:creationId xmlns="" xmlns:a16="http://schemas.microsoft.com/office/drawing/2014/main" id="{2B329588-8B36-427C-B97A-AFB88AF74B43}"/>
              </a:ext>
            </a:extLst>
          </p:cNvPr>
          <p:cNvSpPr/>
          <p:nvPr/>
        </p:nvSpPr>
        <p:spPr>
          <a:xfrm>
            <a:off x="5585353" y="5828148"/>
            <a:ext cx="3800577" cy="3192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CuadroTexto 37">
            <a:extLst>
              <a:ext uri="{FF2B5EF4-FFF2-40B4-BE49-F238E27FC236}">
                <a16:creationId xmlns="" xmlns:a16="http://schemas.microsoft.com/office/drawing/2014/main" id="{5742AA0B-29BB-4FD5-B232-C44ACF5BD0AE}"/>
              </a:ext>
            </a:extLst>
          </p:cNvPr>
          <p:cNvSpPr txBox="1"/>
          <p:nvPr/>
        </p:nvSpPr>
        <p:spPr>
          <a:xfrm>
            <a:off x="5565191" y="5458817"/>
            <a:ext cx="420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Polimerización</a:t>
            </a:r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472356CB-03BB-4B94-8DFC-18A66C22024F}"/>
              </a:ext>
            </a:extLst>
          </p:cNvPr>
          <p:cNvSpPr txBox="1"/>
          <p:nvPr/>
        </p:nvSpPr>
        <p:spPr>
          <a:xfrm>
            <a:off x="5583675" y="5786155"/>
            <a:ext cx="420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Prueba de neutrones</a:t>
            </a:r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="" xmlns:a16="http://schemas.microsoft.com/office/drawing/2014/main" id="{DD807A04-B90F-4F08-8EE5-C06C12CDBF01}"/>
              </a:ext>
            </a:extLst>
          </p:cNvPr>
          <p:cNvSpPr txBox="1"/>
          <p:nvPr/>
        </p:nvSpPr>
        <p:spPr>
          <a:xfrm>
            <a:off x="5563513" y="6155487"/>
            <a:ext cx="4126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Pruebas no destructivas</a:t>
            </a:r>
            <a:endParaRPr lang="es-MX" dirty="0">
              <a:solidFill>
                <a:schemeClr val="accent1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751BF669-54C6-4B5B-9A42-38FE1044743C}"/>
              </a:ext>
            </a:extLst>
          </p:cNvPr>
          <p:cNvSpPr txBox="1"/>
          <p:nvPr/>
        </p:nvSpPr>
        <p:spPr>
          <a:xfrm>
            <a:off x="1356386" y="1205298"/>
            <a:ext cx="165590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Más de 30,000 aceleradores de partículas están en operación a nivel mundial. </a:t>
            </a:r>
          </a:p>
          <a:p>
            <a:endParaRPr lang="es-MX" b="1" dirty="0">
              <a:solidFill>
                <a:schemeClr val="bg1"/>
              </a:solidFill>
            </a:endParaRPr>
          </a:p>
          <a:p>
            <a:r>
              <a:rPr lang="es-MX" b="1" dirty="0">
                <a:solidFill>
                  <a:schemeClr val="bg1"/>
                </a:solidFill>
              </a:rPr>
              <a:t>Únicamente ~1% son para investigación básica. </a:t>
            </a:r>
          </a:p>
          <a:p>
            <a:endParaRPr lang="es-MX" b="1" dirty="0">
              <a:solidFill>
                <a:schemeClr val="bg1"/>
              </a:solidFill>
            </a:endParaRPr>
          </a:p>
          <a:p>
            <a:r>
              <a:rPr lang="es-MX" b="1" dirty="0">
                <a:solidFill>
                  <a:schemeClr val="bg1"/>
                </a:solidFill>
              </a:rPr>
              <a:t>En medicina es la taza de aplicación más grande con más de 1/3 de todos los aceleradores </a:t>
            </a:r>
          </a:p>
        </p:txBody>
      </p:sp>
    </p:spTree>
    <p:extLst>
      <p:ext uri="{BB962C8B-B14F-4D97-AF65-F5344CB8AC3E}">
        <p14:creationId xmlns:p14="http://schemas.microsoft.com/office/powerpoint/2010/main" val="8361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9" descr="http://www.myradiotherapy.com/general/treatment/Treatment_Machines/files/Lina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70" y="1798319"/>
            <a:ext cx="2255012" cy="401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99CBE3-E6E4-674D-8ADD-DC25FDE73494}" type="slidenum">
              <a:rPr lang="en-GB" altLang="en-US" sz="1400">
                <a:solidFill>
                  <a:srgbClr val="898989"/>
                </a:solidFill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GB" altLang="en-US" sz="14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1698625" y="23813"/>
            <a:ext cx="9242633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Aceleradores para la salud</a:t>
            </a:r>
            <a:endParaRPr lang="de-DE" altLang="en-US" sz="3600" b="1" kern="0" dirty="0" err="1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Picture 10" descr="MC-Logo-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074" y="6095588"/>
            <a:ext cx="1871662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4959" y="1798318"/>
            <a:ext cx="3783286" cy="4015691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62" y="1798318"/>
            <a:ext cx="5215974" cy="40156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921" y="962440"/>
            <a:ext cx="2741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</a:rPr>
              <a:t>Radioterapia Convencional</a:t>
            </a:r>
          </a:p>
          <a:p>
            <a:pPr algn="ctr"/>
            <a:r>
              <a:rPr lang="en-US" altLang="en-US" b="1" dirty="0">
                <a:solidFill>
                  <a:srgbClr val="0000FF"/>
                </a:solidFill>
              </a:rPr>
              <a:t>de Rayos X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398926" y="961853"/>
            <a:ext cx="3257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</a:rPr>
              <a:t>Terapia de partículas/ hadrones </a:t>
            </a:r>
          </a:p>
          <a:p>
            <a:pPr algn="ctr"/>
            <a:r>
              <a:rPr lang="en-US" altLang="en-US" b="1" dirty="0">
                <a:solidFill>
                  <a:srgbClr val="0000FF"/>
                </a:solidFill>
              </a:rPr>
              <a:t>con protones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640286" y="960456"/>
            <a:ext cx="3662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b="1" dirty="0">
                <a:solidFill>
                  <a:srgbClr val="0000FF"/>
                </a:solidFill>
              </a:rPr>
              <a:t>Centros de Terapia con Hadrones en </a:t>
            </a:r>
          </a:p>
          <a:p>
            <a:pPr algn="ctr"/>
            <a:r>
              <a:rPr lang="en-US" altLang="en-US" b="1" dirty="0">
                <a:solidFill>
                  <a:srgbClr val="0000FF"/>
                </a:solidFill>
              </a:rPr>
              <a:t>Europa(2018)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96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2437"/>
            <a:ext cx="6291072" cy="64055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3872" y="3338351"/>
            <a:ext cx="6449568" cy="2103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/>
            <a:r>
              <a:rPr lang="en-GB" sz="2133" b="1" dirty="0">
                <a:solidFill>
                  <a:srgbClr val="0070C0"/>
                </a:solidFill>
                <a:latin typeface="Calibri" charset="0"/>
                <a:ea typeface="Calibri" charset="0"/>
              </a:rPr>
              <a:t>Ciudad de México</a:t>
            </a:r>
            <a:endParaRPr lang="en-GB" sz="2133" b="1" dirty="0">
              <a:solidFill>
                <a:srgbClr val="0070C0"/>
              </a:solidFill>
              <a:latin typeface="Times New Roman" charset="0"/>
              <a:ea typeface="Calibri" charset="0"/>
            </a:endParaRPr>
          </a:p>
          <a:p>
            <a:pPr marL="1066785" lvl="1"/>
            <a:r>
              <a:rPr lang="en-GB" sz="2400" dirty="0">
                <a:solidFill>
                  <a:srgbClr val="7030A0"/>
                </a:solidFill>
                <a:latin typeface="Calibri" charset="0"/>
                <a:ea typeface="Times New Roman" charset="0"/>
              </a:rPr>
              <a:t>Antonio Ortiz Velasquez </a:t>
            </a:r>
          </a:p>
          <a:p>
            <a:pPr marL="1066785" lvl="1"/>
            <a:r>
              <a:rPr lang="en-GB" sz="2400" dirty="0">
                <a:solidFill>
                  <a:srgbClr val="7030A0"/>
                </a:solidFill>
                <a:latin typeface="Calibri" charset="0"/>
                <a:ea typeface="Times New Roman" charset="0"/>
              </a:rPr>
              <a:t>Sesión de PTMC en la UNAM, Ciudad de México.</a:t>
            </a:r>
            <a:endParaRPr lang="en-GB" sz="2400" dirty="0">
              <a:solidFill>
                <a:srgbClr val="7030A0"/>
              </a:solidFill>
              <a:latin typeface="Times New Roman" charset="0"/>
              <a:ea typeface="Calibri" charset="0"/>
            </a:endParaRPr>
          </a:p>
          <a:p>
            <a:pPr marL="1066785" lvl="1"/>
            <a:r>
              <a:rPr lang="en-GB" sz="2400" dirty="0">
                <a:solidFill>
                  <a:srgbClr val="7030A0"/>
                </a:solidFill>
                <a:latin typeface="Calibri" charset="0"/>
                <a:ea typeface="Times New Roman" charset="0"/>
              </a:rPr>
              <a:t>Página Web </a:t>
            </a:r>
            <a:r>
              <a:rPr lang="en-GB" sz="1333" u="sng" dirty="0">
                <a:solidFill>
                  <a:srgbClr val="7030A0"/>
                </a:solidFill>
                <a:latin typeface="Calibri" charset="0"/>
                <a:ea typeface="Times New Roman" charset="0"/>
                <a:hlinkClick r:id="rId4"/>
              </a:rPr>
              <a:t>http://epistemia.nucleares.unam.mx/web?name=fisica_y_sociedad_2020</a:t>
            </a:r>
            <a:endParaRPr lang="en-GB" sz="1333" dirty="0">
              <a:solidFill>
                <a:srgbClr val="7030A0"/>
              </a:solidFill>
              <a:latin typeface="Times New Roman" charset="0"/>
              <a:ea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33872" y="1201425"/>
            <a:ext cx="6266688" cy="1918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/>
            <a:r>
              <a:rPr lang="fr-CH" sz="2133" b="1" dirty="0">
                <a:solidFill>
                  <a:srgbClr val="0070C0"/>
                </a:solidFill>
                <a:latin typeface="Calibri" charset="0"/>
                <a:ea typeface="Times New Roman" charset="0"/>
              </a:rPr>
              <a:t>Puebla</a:t>
            </a:r>
          </a:p>
          <a:p>
            <a:pPr marL="1066785" lvl="1"/>
            <a:r>
              <a:rPr lang="fr-CH" sz="2400" dirty="0">
                <a:solidFill>
                  <a:srgbClr val="7030A0"/>
                </a:solidFill>
                <a:latin typeface="Calibri" charset="0"/>
                <a:ea typeface="Times New Roman" charset="0"/>
              </a:rPr>
              <a:t>Irais Bautista Guzmán </a:t>
            </a:r>
          </a:p>
          <a:p>
            <a:pPr marL="1066785" lvl="1"/>
            <a:r>
              <a:rPr lang="en-GB" sz="2400" dirty="0">
                <a:solidFill>
                  <a:srgbClr val="7030A0"/>
                </a:solidFill>
                <a:latin typeface="Calibri" charset="0"/>
                <a:ea typeface="Times New Roman" charset="0"/>
                <a:cs typeface="Tahoma" charset="0"/>
              </a:rPr>
              <a:t>Sesión de PTMC en la BUAP-Puebla.</a:t>
            </a:r>
            <a:endParaRPr lang="en-GB" sz="2400" dirty="0">
              <a:solidFill>
                <a:srgbClr val="7030A0"/>
              </a:solidFill>
              <a:latin typeface="Times New Roman" charset="0"/>
              <a:ea typeface="Calibri" charset="0"/>
            </a:endParaRPr>
          </a:p>
          <a:p>
            <a:pPr marL="1066785" lvl="1"/>
            <a:r>
              <a:rPr lang="en-GB" sz="2400" dirty="0">
                <a:solidFill>
                  <a:srgbClr val="7030A0"/>
                </a:solidFill>
                <a:latin typeface="Calibri" charset="0"/>
                <a:ea typeface="Times New Roman" charset="0"/>
                <a:cs typeface="Tahoma" charset="0"/>
              </a:rPr>
              <a:t>Página Web</a:t>
            </a:r>
          </a:p>
          <a:p>
            <a:pPr marL="1066785" lvl="1"/>
            <a:r>
              <a:rPr lang="en-GB" sz="1200" u="sng" dirty="0">
                <a:solidFill>
                  <a:srgbClr val="7030A0"/>
                </a:solidFill>
                <a:latin typeface="Calibri" charset="0"/>
                <a:ea typeface="Times New Roman" charset="0"/>
                <a:cs typeface="Tahoma" charset="0"/>
                <a:hlinkClick r:id="rId5"/>
              </a:rPr>
              <a:t>https://www.fcfm.buap.mx/ParticulasElementales/seminarios/PT/index.html</a:t>
            </a:r>
            <a:endParaRPr lang="en-GB" sz="1200" u="sng" dirty="0">
              <a:solidFill>
                <a:srgbClr val="7030A0"/>
              </a:solidFill>
              <a:latin typeface="Calibri" charset="0"/>
              <a:ea typeface="Times New Roman" charset="0"/>
              <a:cs typeface="Tahoma" charset="0"/>
            </a:endParaRPr>
          </a:p>
          <a:p>
            <a:pPr marL="1066785" lvl="1"/>
            <a:endParaRPr lang="en-GB" sz="1333" dirty="0">
              <a:solidFill>
                <a:srgbClr val="7030A0"/>
              </a:solidFill>
              <a:latin typeface="Times New Roman" charset="0"/>
              <a:ea typeface="Calibri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3536994" y="11619"/>
            <a:ext cx="5750262" cy="738633"/>
          </a:xfrm>
        </p:spPr>
        <p:txBody>
          <a:bodyPr wrap="none">
            <a:spAutoFit/>
          </a:bodyPr>
          <a:lstStyle/>
          <a:p>
            <a:r>
              <a:rPr lang="en-US" altLang="de-DE" sz="3600" b="1" dirty="0" smtClean="0">
                <a:solidFill>
                  <a:srgbClr val="0000FF"/>
                </a:solidFill>
                <a:latin typeface="ArialMT"/>
              </a:rPr>
              <a:t>La </a:t>
            </a:r>
            <a:r>
              <a:rPr lang="en-US" altLang="de-DE" sz="3600" b="1" dirty="0" err="1" smtClean="0">
                <a:solidFill>
                  <a:srgbClr val="0000FF"/>
                </a:solidFill>
                <a:latin typeface="ArialMT"/>
              </a:rPr>
              <a:t>primera</a:t>
            </a:r>
            <a:r>
              <a:rPr lang="en-US" altLang="de-DE" sz="3600" b="1" dirty="0" smtClean="0">
                <a:solidFill>
                  <a:srgbClr val="0000FF"/>
                </a:solidFill>
                <a:latin typeface="ArialMT"/>
              </a:rPr>
              <a:t> PTMC </a:t>
            </a:r>
            <a:r>
              <a:rPr lang="en-US" altLang="de-DE" sz="3600" b="1" dirty="0" err="1" smtClean="0">
                <a:solidFill>
                  <a:srgbClr val="0000FF"/>
                </a:solidFill>
                <a:latin typeface="ArialMT"/>
              </a:rPr>
              <a:t>en</a:t>
            </a:r>
            <a:r>
              <a:rPr lang="en-US" altLang="de-DE" sz="3600" b="1" dirty="0" smtClean="0">
                <a:solidFill>
                  <a:srgbClr val="0000FF"/>
                </a:solidFill>
                <a:latin typeface="ArialMT"/>
              </a:rPr>
              <a:t> IMC</a:t>
            </a:r>
            <a:endParaRPr lang="en-US" alt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122189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4" y="327793"/>
            <a:ext cx="3601430" cy="22019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4" y="2663866"/>
            <a:ext cx="3664527" cy="204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58" y="1254600"/>
            <a:ext cx="5151698" cy="2818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458" y="4145201"/>
            <a:ext cx="5151698" cy="2531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4" y="4802650"/>
            <a:ext cx="3664527" cy="1873717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="" xmlns:a16="http://schemas.microsoft.com/office/drawing/2014/main" id="{7D500144-3611-F844-AC2B-CDFF2D2D857C}"/>
              </a:ext>
            </a:extLst>
          </p:cNvPr>
          <p:cNvSpPr txBox="1">
            <a:spLocks/>
          </p:cNvSpPr>
          <p:nvPr/>
        </p:nvSpPr>
        <p:spPr>
          <a:xfrm>
            <a:off x="8981131" y="866865"/>
            <a:ext cx="2721579" cy="38773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de-DE" sz="2133" dirty="0">
                <a:solidFill>
                  <a:srgbClr val="0000FF"/>
                </a:solidFill>
                <a:latin typeface="ArialMT"/>
              </a:rPr>
              <a:t>MedAustron, </a:t>
            </a:r>
            <a:r>
              <a:rPr lang="el-GR" altLang="de-DE" sz="2133" dirty="0">
                <a:solidFill>
                  <a:srgbClr val="0000FF"/>
                </a:solidFill>
                <a:latin typeface="ArialMT"/>
              </a:rPr>
              <a:t>Α</a:t>
            </a:r>
            <a:r>
              <a:rPr lang="en-US" altLang="de-DE" sz="2133" dirty="0">
                <a:solidFill>
                  <a:srgbClr val="0000FF"/>
                </a:solidFill>
                <a:latin typeface="ArialMT"/>
              </a:rPr>
              <a:t>ustria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="" xmlns:a16="http://schemas.microsoft.com/office/drawing/2014/main" id="{7D500144-3611-F844-AC2B-CDFF2D2D857C}"/>
              </a:ext>
            </a:extLst>
          </p:cNvPr>
          <p:cNvSpPr txBox="1">
            <a:spLocks/>
          </p:cNvSpPr>
          <p:nvPr/>
        </p:nvSpPr>
        <p:spPr>
          <a:xfrm>
            <a:off x="4168596" y="4316606"/>
            <a:ext cx="1870512" cy="38773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de-DE" sz="2133" dirty="0">
                <a:solidFill>
                  <a:srgbClr val="0000FF"/>
                </a:solidFill>
                <a:latin typeface="ArialMT"/>
              </a:rPr>
              <a:t>HIT, Alemania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="" xmlns:a16="http://schemas.microsoft.com/office/drawing/2014/main" id="{7D500144-3611-F844-AC2B-CDFF2D2D857C}"/>
              </a:ext>
            </a:extLst>
          </p:cNvPr>
          <p:cNvSpPr txBox="1">
            <a:spLocks/>
          </p:cNvSpPr>
          <p:nvPr/>
        </p:nvSpPr>
        <p:spPr>
          <a:xfrm>
            <a:off x="4138140" y="6288632"/>
            <a:ext cx="1900970" cy="38773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de-DE" sz="2133" dirty="0">
                <a:solidFill>
                  <a:srgbClr val="0000FF"/>
                </a:solidFill>
                <a:latin typeface="ArialMT"/>
              </a:rPr>
              <a:t>MIT, Alemania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="" xmlns:a16="http://schemas.microsoft.com/office/drawing/2014/main" id="{7D500144-3611-F844-AC2B-CDFF2D2D857C}"/>
              </a:ext>
            </a:extLst>
          </p:cNvPr>
          <p:cNvSpPr txBox="1">
            <a:spLocks/>
          </p:cNvSpPr>
          <p:nvPr/>
        </p:nvSpPr>
        <p:spPr>
          <a:xfrm>
            <a:off x="4138140" y="2127065"/>
            <a:ext cx="1702710" cy="38773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de-DE" sz="2133" dirty="0">
                <a:solidFill>
                  <a:srgbClr val="0000FF"/>
                </a:solidFill>
                <a:latin typeface="ArialMT"/>
              </a:rPr>
              <a:t>CNAO, </a:t>
            </a:r>
            <a:r>
              <a:rPr lang="el-GR" altLang="de-DE" sz="2133" dirty="0">
                <a:solidFill>
                  <a:srgbClr val="0000FF"/>
                </a:solidFill>
                <a:latin typeface="ArialMT"/>
              </a:rPr>
              <a:t>Ι</a:t>
            </a:r>
            <a:r>
              <a:rPr lang="en-US" altLang="de-DE" sz="2133" dirty="0">
                <a:solidFill>
                  <a:srgbClr val="0000FF"/>
                </a:solidFill>
                <a:latin typeface="ArialMT"/>
              </a:rPr>
              <a:t>talia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4168596" y="253133"/>
            <a:ext cx="10799011" cy="8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Cuatro centros de terapia del cáncer de iones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de carbono en Europa</a:t>
            </a:r>
            <a:endParaRPr lang="de-DE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9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080"/>
            <a:ext cx="12192000" cy="6152920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2025180" y="44451"/>
            <a:ext cx="7486473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de-DE" sz="3600" b="1" dirty="0">
                <a:solidFill>
                  <a:srgbClr val="0000FF"/>
                </a:solidFill>
                <a:latin typeface="+mn-lt"/>
              </a:rPr>
              <a:t>Centro Virtual de Terapia de Hadrones</a:t>
            </a:r>
            <a:endParaRPr lang="en-US" altLang="de-DE" sz="3600" b="1" dirty="0">
              <a:latin typeface="+mn-lt"/>
            </a:endParaRPr>
          </a:p>
        </p:txBody>
      </p:sp>
      <p:pic>
        <p:nvPicPr>
          <p:cNvPr id="4" name="Picture 3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84" y="44451"/>
            <a:ext cx="1934816" cy="14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4"/>
          <p:cNvSpPr txBox="1">
            <a:spLocks noChangeArrowheads="1"/>
          </p:cNvSpPr>
          <p:nvPr/>
        </p:nvSpPr>
        <p:spPr bwMode="auto">
          <a:xfrm>
            <a:off x="3286983" y="103073"/>
            <a:ext cx="2717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chemeClr val="tx2"/>
                </a:solidFill>
              </a:rPr>
              <a:t>600 </a:t>
            </a:r>
            <a:r>
              <a:rPr lang="en-US" altLang="de-DE" sz="2000" dirty="0">
                <a:solidFill>
                  <a:schemeClr val="tx2"/>
                </a:solidFill>
              </a:rPr>
              <a:t>tons</a:t>
            </a:r>
            <a:endParaRPr lang="de-DE" altLang="de-DE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chemeClr val="tx2"/>
                </a:solidFill>
              </a:rPr>
              <a:t>   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 bwMode="auto">
          <a:xfrm>
            <a:off x="85115" y="607367"/>
            <a:ext cx="3326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ArialMT" charset="0"/>
              </a:rPr>
              <a:t>Gantry en el HIT</a:t>
            </a:r>
            <a:endParaRPr lang="en-US" altLang="en-US" sz="3200" b="1" kern="0" dirty="0"/>
          </a:p>
        </p:txBody>
      </p:sp>
      <p:pic>
        <p:nvPicPr>
          <p:cNvPr id="164872" name="Picture 2" descr="E:\Dienstreisen\2014_Dresden_DPG\Material\Gantry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8" y="1110350"/>
            <a:ext cx="4003676" cy="569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4"/>
          <p:cNvSpPr txBox="1">
            <a:spLocks/>
          </p:cNvSpPr>
          <p:nvPr/>
        </p:nvSpPr>
        <p:spPr bwMode="auto">
          <a:xfrm>
            <a:off x="7887169" y="553102"/>
            <a:ext cx="42402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ArialMT" charset="0"/>
              </a:rPr>
              <a:t>Gantry en el SEEIIST</a:t>
            </a:r>
            <a:endParaRPr lang="en-US" altLang="en-US" sz="3200" b="1" kern="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633776" y="98994"/>
            <a:ext cx="44652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chemeClr val="tx2"/>
                </a:solidFill>
              </a:rPr>
              <a:t>40 </a:t>
            </a:r>
            <a:r>
              <a:rPr lang="en-US" altLang="de-DE" sz="2000" dirty="0">
                <a:solidFill>
                  <a:schemeClr val="tx2"/>
                </a:solidFill>
              </a:rPr>
              <a:t>tons</a:t>
            </a:r>
            <a:endParaRPr lang="de-DE" altLang="de-DE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schemeClr val="tx2"/>
                </a:solidFill>
              </a:rPr>
              <a:t>   </a:t>
            </a:r>
            <a:r>
              <a:rPr lang="de-DE" altLang="de-DE" sz="2000" dirty="0" smtClean="0">
                <a:solidFill>
                  <a:schemeClr val="tx2"/>
                </a:solidFill>
              </a:rPr>
              <a:t> </a:t>
            </a:r>
            <a:r>
              <a:rPr lang="de-DE" altLang="de-DE" sz="2000" dirty="0" err="1" smtClean="0">
                <a:solidFill>
                  <a:schemeClr val="tx2"/>
                </a:solidFill>
              </a:rPr>
              <a:t>y</a:t>
            </a:r>
            <a:r>
              <a:rPr lang="de-DE" altLang="de-DE" sz="2000" dirty="0" smtClean="0">
                <a:solidFill>
                  <a:schemeClr val="tx2"/>
                </a:solidFill>
              </a:rPr>
              <a:t> </a:t>
            </a:r>
            <a:endParaRPr lang="de-DE" altLang="de-DE" sz="2000" dirty="0">
              <a:solidFill>
                <a:schemeClr val="tx2"/>
              </a:solidFill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 bwMode="auto">
          <a:xfrm>
            <a:off x="2429867" y="0"/>
            <a:ext cx="70839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3600" b="1" kern="0">
                <a:solidFill>
                  <a:srgbClr val="0000FF"/>
                </a:solidFill>
                <a:latin typeface="ArialMT" charset="0"/>
              </a:rPr>
              <a:t>A</a:t>
            </a:r>
            <a:r>
              <a:rPr lang="en-US" altLang="en-US" sz="3600" b="1" kern="0" smtClean="0">
                <a:solidFill>
                  <a:srgbClr val="0000FF"/>
                </a:solidFill>
                <a:latin typeface="ArialMT" charset="0"/>
              </a:rPr>
              <a:t>celerador</a:t>
            </a:r>
            <a:r>
              <a:rPr lang="en-US" altLang="en-US" sz="3600" b="1" kern="0" dirty="0" smtClean="0">
                <a:solidFill>
                  <a:srgbClr val="0000FF"/>
                </a:solidFill>
                <a:latin typeface="ArialMT" charset="0"/>
              </a:rPr>
              <a:t> y </a:t>
            </a:r>
            <a:r>
              <a:rPr lang="en-US" altLang="en-US" sz="3600" b="1" kern="0" dirty="0" err="1" smtClean="0">
                <a:solidFill>
                  <a:srgbClr val="0000FF"/>
                </a:solidFill>
                <a:latin typeface="ArialMT" charset="0"/>
              </a:rPr>
              <a:t>transporte</a:t>
            </a:r>
            <a:r>
              <a:rPr lang="en-US" altLang="en-US" sz="3600" b="1" kern="0" dirty="0" smtClean="0">
                <a:solidFill>
                  <a:srgbClr val="0000FF"/>
                </a:solidFill>
                <a:latin typeface="ArialMT" charset="0"/>
              </a:rPr>
              <a:t> del </a:t>
            </a:r>
            <a:r>
              <a:rPr lang="en-US" altLang="en-US" sz="3600" b="1" kern="0" dirty="0" err="1" smtClean="0">
                <a:solidFill>
                  <a:srgbClr val="0000FF"/>
                </a:solidFill>
                <a:latin typeface="ArialMT" charset="0"/>
              </a:rPr>
              <a:t>haz</a:t>
            </a:r>
            <a:endParaRPr lang="en-US" altLang="en-US" sz="3600" b="1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777" y="2987040"/>
            <a:ext cx="5238900" cy="3870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31" y="1110350"/>
            <a:ext cx="5672069" cy="2489871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3120000" flipH="1">
            <a:off x="6148733" y="1355054"/>
            <a:ext cx="82582" cy="3564810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 descr="MC-Logo-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6096000"/>
            <a:ext cx="1908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4"/>
          <p:cNvSpPr txBox="1">
            <a:spLocks/>
          </p:cNvSpPr>
          <p:nvPr/>
        </p:nvSpPr>
        <p:spPr bwMode="auto">
          <a:xfrm>
            <a:off x="9351576" y="4063280"/>
            <a:ext cx="28921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ArialMT" charset="0"/>
              </a:rPr>
              <a:t>Instalaciones </a:t>
            </a:r>
          </a:p>
          <a:p>
            <a:pPr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ArialMT" charset="0"/>
              </a:rPr>
              <a:t>del </a:t>
            </a:r>
          </a:p>
          <a:p>
            <a:pPr>
              <a:defRPr/>
            </a:pPr>
            <a:r>
              <a:rPr lang="en-US" altLang="en-US" sz="3200" b="1" kern="0" dirty="0">
                <a:solidFill>
                  <a:srgbClr val="0000FF"/>
                </a:solidFill>
                <a:latin typeface="ArialMT" charset="0"/>
              </a:rPr>
              <a:t>SEEIIST</a:t>
            </a:r>
          </a:p>
        </p:txBody>
      </p:sp>
      <p:pic>
        <p:nvPicPr>
          <p:cNvPr id="17" name="Picture 16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2"/>
            <a:ext cx="605993" cy="5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3566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2920"/>
            <a:ext cx="4160520" cy="600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4"/>
          <p:cNvSpPr txBox="1">
            <a:spLocks/>
          </p:cNvSpPr>
          <p:nvPr/>
        </p:nvSpPr>
        <p:spPr bwMode="auto">
          <a:xfrm>
            <a:off x="3362448" y="362836"/>
            <a:ext cx="82662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2800" b="1" kern="0" dirty="0">
                <a:solidFill>
                  <a:srgbClr val="0000FF"/>
                </a:solidFill>
                <a:latin typeface="ArialMT" charset="0"/>
              </a:rPr>
              <a:t>Instalaciones de nueva generación para terapia</a:t>
            </a:r>
          </a:p>
          <a:p>
            <a:pPr>
              <a:defRPr/>
            </a:pPr>
            <a:r>
              <a:rPr lang="en-US" altLang="en-US" sz="2800" b="1" kern="0" dirty="0">
                <a:solidFill>
                  <a:srgbClr val="0000FF"/>
                </a:solidFill>
                <a:latin typeface="ArialMT" charset="0"/>
              </a:rPr>
              <a:t> de tumores de cáncer e investigación </a:t>
            </a:r>
          </a:p>
          <a:p>
            <a:pPr>
              <a:defRPr/>
            </a:pPr>
            <a:r>
              <a:rPr lang="en-US" altLang="en-US" sz="2800" b="1" kern="0" dirty="0">
                <a:solidFill>
                  <a:srgbClr val="0000FF"/>
                </a:solidFill>
                <a:latin typeface="ArialMT" charset="0"/>
              </a:rPr>
              <a:t>con haces de iones pesados</a:t>
            </a:r>
            <a:endParaRPr lang="en-US" altLang="en-US" sz="2800" b="1" kern="0" dirty="0"/>
          </a:p>
        </p:txBody>
      </p:sp>
      <p:sp>
        <p:nvSpPr>
          <p:cNvPr id="16" name="Title 4"/>
          <p:cNvSpPr txBox="1">
            <a:spLocks/>
          </p:cNvSpPr>
          <p:nvPr/>
        </p:nvSpPr>
        <p:spPr bwMode="auto">
          <a:xfrm>
            <a:off x="406004" y="6041203"/>
            <a:ext cx="11932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2400" b="1" kern="0" dirty="0">
                <a:solidFill>
                  <a:srgbClr val="7030A0"/>
                </a:solidFill>
                <a:latin typeface="ArialMT" charset="0"/>
              </a:rPr>
              <a:t>Propuesta de instalaciones en el Sureste de Europa:</a:t>
            </a:r>
          </a:p>
          <a:p>
            <a:pPr>
              <a:defRPr/>
            </a:pPr>
            <a:r>
              <a:rPr lang="en-US" altLang="en-US" sz="2400" b="1" kern="0" dirty="0">
                <a:solidFill>
                  <a:srgbClr val="7030A0"/>
                </a:solidFill>
                <a:latin typeface="ArialMT" charset="0"/>
              </a:rPr>
              <a:t> SEEIIST</a:t>
            </a:r>
            <a:endParaRPr lang="en-US" altLang="en-US" sz="2400" b="1" kern="0" dirty="0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379290" y="5551674"/>
            <a:ext cx="147251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</a:rPr>
              <a:t>Δ. </a:t>
            </a:r>
            <a:r>
              <a:rPr lang="el-GR" sz="2000" b="1" dirty="0" err="1">
                <a:solidFill>
                  <a:schemeClr val="bg1"/>
                </a:solidFill>
              </a:rPr>
              <a:t>Καπρινης</a:t>
            </a:r>
            <a:endParaRPr lang="el-GR" altLang="en-US" dirty="0">
              <a:solidFill>
                <a:schemeClr val="bg1"/>
              </a:solidFill>
              <a:ea typeface="Courier New" charset="0"/>
            </a:endParaRPr>
          </a:p>
          <a:p>
            <a:endParaRPr lang="en-US" dirty="0"/>
          </a:p>
        </p:txBody>
      </p:sp>
      <p:pic>
        <p:nvPicPr>
          <p:cNvPr id="8" name="Picture 7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66" y="1910148"/>
            <a:ext cx="7454900" cy="4089400"/>
          </a:xfrm>
          <a:prstGeom prst="rect">
            <a:avLst/>
          </a:prstGeom>
        </p:spPr>
      </p:pic>
      <p:pic>
        <p:nvPicPr>
          <p:cNvPr id="11" name="Picture 10" descr="MC-Logo-RG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074" y="6095588"/>
            <a:ext cx="1871662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09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979613"/>
            <a:ext cx="48641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196" y="27617"/>
            <a:ext cx="7948613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5662589" y="1926895"/>
            <a:ext cx="58424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Calibri" charset="0"/>
                <a:hlinkClick r:id="rId5"/>
              </a:rPr>
              <a:t>https://indico.cern.ch/event/840212/</a:t>
            </a:r>
            <a:endParaRPr lang="en-US" altLang="en-US" sz="2800" b="1" dirty="0"/>
          </a:p>
        </p:txBody>
      </p:sp>
      <p:sp>
        <p:nvSpPr>
          <p:cNvPr id="17" name="Title 4"/>
          <p:cNvSpPr txBox="1">
            <a:spLocks/>
          </p:cNvSpPr>
          <p:nvPr/>
        </p:nvSpPr>
        <p:spPr bwMode="auto">
          <a:xfrm>
            <a:off x="4801061" y="168959"/>
            <a:ext cx="43059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MT" charset="0"/>
              </a:rPr>
              <a:t>Masterclass de </a:t>
            </a:r>
          </a:p>
          <a:p>
            <a:pPr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MT" charset="0"/>
              </a:rPr>
              <a:t>Terapia de Partículas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 bwMode="auto">
          <a:xfrm>
            <a:off x="7019260" y="2561385"/>
            <a:ext cx="459613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400" b="1" kern="0" dirty="0">
                <a:solidFill>
                  <a:srgbClr val="0000FF"/>
                </a:solidFill>
                <a:latin typeface="ArialMT" charset="0"/>
              </a:rPr>
              <a:t>Material en diferentes idiomas</a:t>
            </a:r>
          </a:p>
          <a:p>
            <a:pPr>
              <a:defRPr/>
            </a:pPr>
            <a:r>
              <a:rPr lang="en-US" sz="2400" b="1" kern="0" dirty="0">
                <a:solidFill>
                  <a:srgbClr val="0000FF"/>
                </a:solidFill>
                <a:latin typeface="ArialMT" charset="0"/>
              </a:rPr>
              <a:t>incluyendo animaciones</a:t>
            </a:r>
          </a:p>
          <a:p>
            <a:pPr>
              <a:defRPr/>
            </a:pPr>
            <a:r>
              <a:rPr lang="en-US" sz="2400" b="1" kern="0" dirty="0">
                <a:solidFill>
                  <a:srgbClr val="0000FF"/>
                </a:solidFill>
                <a:latin typeface="ArialMT" charset="0"/>
              </a:rPr>
              <a:t>y grabaciones</a:t>
            </a:r>
          </a:p>
          <a:p>
            <a:pPr>
              <a:defRPr/>
            </a:pPr>
            <a:endParaRPr lang="en-US" sz="2400" b="1" kern="0" dirty="0">
              <a:solidFill>
                <a:srgbClr val="0000FF"/>
              </a:solidFill>
              <a:latin typeface="ArialMT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00FF"/>
                </a:solidFill>
                <a:latin typeface="ArialMT" charset="0"/>
              </a:rPr>
              <a:t>Y en español</a:t>
            </a:r>
          </a:p>
          <a:p>
            <a:pPr>
              <a:defRPr/>
            </a:pPr>
            <a:endParaRPr lang="en-US" sz="2400" b="1" kern="0" dirty="0">
              <a:solidFill>
                <a:srgbClr val="0000FF"/>
              </a:solidFill>
              <a:latin typeface="ArialMT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70C0"/>
                </a:solidFill>
                <a:latin typeface="ArialMT" charset="0"/>
                <a:hlinkClick r:id="rId6"/>
              </a:rPr>
              <a:t>https://drive.google.com/drive/folders/</a:t>
            </a:r>
            <a:endParaRPr lang="en-US" sz="1600" b="1" kern="0" dirty="0">
              <a:solidFill>
                <a:srgbClr val="0070C0"/>
              </a:solidFill>
              <a:latin typeface="ArialMT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70C0"/>
                </a:solidFill>
                <a:latin typeface="ArialMT" charset="0"/>
              </a:rPr>
              <a:t>1L94yhos6L7k3FQlMzD9Ql7kpk_c_ABD7</a:t>
            </a:r>
          </a:p>
        </p:txBody>
      </p:sp>
      <p:pic>
        <p:nvPicPr>
          <p:cNvPr id="9" name="Picture 10" descr="MC-Logo-RG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074" y="6095588"/>
            <a:ext cx="1871662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511" y="863601"/>
            <a:ext cx="10542689" cy="599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1"/>
          <p:cNvSpPr>
            <a:spLocks noChangeArrowheads="1"/>
          </p:cNvSpPr>
          <p:nvPr/>
        </p:nvSpPr>
        <p:spPr bwMode="auto">
          <a:xfrm>
            <a:off x="8871214" y="965462"/>
            <a:ext cx="2447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</a:rPr>
              <a:t>88-430 MeV/u carbon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</a:rPr>
              <a:t>50-221 MeV/u protons</a:t>
            </a: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887311" y="880797"/>
            <a:ext cx="1966912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C00000"/>
                </a:solidFill>
                <a:ea typeface="ヒラギノ角ゴ Pro W3" charset="-128"/>
                <a:cs typeface="ヒラギノ角ゴ Pro W3" charset="-128"/>
              </a:rPr>
              <a:t>Pb-Pb</a:t>
            </a:r>
            <a:r>
              <a:rPr lang="el-GR" altLang="en-US" sz="1800" dirty="0">
                <a:solidFill>
                  <a:srgbClr val="C0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el-GR" altLang="en-US" sz="1800" dirty="0" err="1">
                <a:solidFill>
                  <a:srgbClr val="C00000"/>
                </a:solidFill>
                <a:ea typeface="ヒラギノ角ゴ Pro W3" charset="-128"/>
                <a:cs typeface="ヒラギノ角ゴ Pro W3" charset="-128"/>
              </a:rPr>
              <a:t>at</a:t>
            </a:r>
            <a:r>
              <a:rPr lang="el-GR" altLang="en-US" sz="1800" dirty="0">
                <a:solidFill>
                  <a:srgbClr val="C00000"/>
                </a:solidFill>
                <a:ea typeface="ヒラギノ角ゴ Pro W3" charset="-128"/>
                <a:cs typeface="ヒラギノ角ゴ Pro W3" charset="-128"/>
              </a:rPr>
              <a:t> 5.5 </a:t>
            </a:r>
            <a:r>
              <a:rPr lang="el-GR" altLang="en-US" sz="1800" dirty="0" err="1">
                <a:solidFill>
                  <a:srgbClr val="C00000"/>
                </a:solidFill>
                <a:ea typeface="ヒラギノ角ゴ Pro W3" charset="-128"/>
                <a:cs typeface="ヒラギノ角ゴ Pro W3" charset="-128"/>
              </a:rPr>
              <a:t>TeV</a:t>
            </a:r>
            <a:endParaRPr lang="en-US" altLang="en-US" sz="1800" dirty="0">
              <a:solidFill>
                <a:srgbClr val="C00000"/>
              </a:solidFill>
              <a:ea typeface="ヒラギノ角ゴ Pro W3" charset="-128"/>
              <a:cs typeface="ヒラギノ角ゴ Pro W3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dirty="0" err="1">
                <a:solidFill>
                  <a:srgbClr val="C00000"/>
                </a:solidFill>
                <a:ea typeface="ヒラギノ角ゴ Pro W3" charset="-128"/>
                <a:cs typeface="ヒラギノ角ゴ Pro W3" charset="-128"/>
              </a:rPr>
              <a:t>pp</a:t>
            </a:r>
            <a:r>
              <a:rPr lang="el-GR" altLang="en-US" sz="1800" dirty="0">
                <a:solidFill>
                  <a:srgbClr val="C00000"/>
                </a:solidFill>
                <a:ea typeface="ヒラギノ角ゴ Pro W3" charset="-128"/>
                <a:cs typeface="ヒラギノ角ゴ Pro W3" charset="-128"/>
              </a:rPr>
              <a:t> </a:t>
            </a:r>
            <a:r>
              <a:rPr lang="el-GR" altLang="en-US" sz="1800" dirty="0" err="1">
                <a:solidFill>
                  <a:srgbClr val="C00000"/>
                </a:solidFill>
                <a:ea typeface="ヒラギノ角ゴ Pro W3" charset="-128"/>
                <a:cs typeface="ヒラギノ角ゴ Pro W3" charset="-128"/>
              </a:rPr>
              <a:t>at</a:t>
            </a:r>
            <a:r>
              <a:rPr lang="el-GR" altLang="en-US" sz="1800" dirty="0">
                <a:solidFill>
                  <a:srgbClr val="C00000"/>
                </a:solidFill>
                <a:ea typeface="ヒラギノ角ゴ Pro W3" charset="-128"/>
                <a:cs typeface="ヒラギノ角ゴ Pro W3" charset="-128"/>
              </a:rPr>
              <a:t> 14 </a:t>
            </a:r>
            <a:r>
              <a:rPr lang="el-GR" altLang="en-US" sz="1800" dirty="0" err="1">
                <a:solidFill>
                  <a:srgbClr val="C00000"/>
                </a:solidFill>
                <a:ea typeface="ヒラギノ角ゴ Pro W3" charset="-128"/>
                <a:cs typeface="ヒラギノ角ゴ Pro W3" charset="-128"/>
              </a:rPr>
              <a:t>TeV</a:t>
            </a:r>
            <a:endParaRPr lang="el-GR" altLang="en-US" sz="1800" dirty="0">
              <a:solidFill>
                <a:srgbClr val="C00000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6" name="Picture 5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1367419" y="58474"/>
            <a:ext cx="9951720" cy="57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FF"/>
                </a:solidFill>
              </a:rPr>
              <a:t>Investigación y terapia de iones pesados</a:t>
            </a:r>
            <a:endParaRPr lang="de-DE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4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1" y="23814"/>
            <a:ext cx="7948613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4"/>
          <p:cNvSpPr txBox="1">
            <a:spLocks/>
          </p:cNvSpPr>
          <p:nvPr/>
        </p:nvSpPr>
        <p:spPr bwMode="auto">
          <a:xfrm>
            <a:off x="2074863" y="2228851"/>
            <a:ext cx="7829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400" b="1" kern="0" dirty="0">
                <a:solidFill>
                  <a:srgbClr val="0000FF"/>
                </a:solidFill>
                <a:latin typeface="ArialMT" charset="0"/>
              </a:rPr>
              <a:t>Aim: benefits for society from fundamental research</a:t>
            </a: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6602413" y="1866900"/>
            <a:ext cx="3721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charset="0"/>
                <a:hlinkClick r:id="rId3"/>
              </a:rPr>
              <a:t>https://indico.cern.ch/event/840212/</a:t>
            </a:r>
            <a:endParaRPr lang="en-US" altLang="en-US" sz="1800"/>
          </a:p>
        </p:txBody>
      </p:sp>
      <p:sp>
        <p:nvSpPr>
          <p:cNvPr id="15" name="Title 4"/>
          <p:cNvSpPr txBox="1">
            <a:spLocks/>
          </p:cNvSpPr>
          <p:nvPr/>
        </p:nvSpPr>
        <p:spPr bwMode="auto">
          <a:xfrm>
            <a:off x="1689100" y="3284538"/>
            <a:ext cx="8870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400" b="1" kern="0" dirty="0">
                <a:solidFill>
                  <a:srgbClr val="0000FF"/>
                </a:solidFill>
                <a:latin typeface="ArialMT" charset="0"/>
              </a:rPr>
              <a:t>Aim: enhance awareness </a:t>
            </a:r>
            <a:r>
              <a:rPr lang="en-US" sz="2400" b="1" kern="0">
                <a:solidFill>
                  <a:srgbClr val="0000FF"/>
                </a:solidFill>
                <a:latin typeface="ArialMT" charset="0"/>
              </a:rPr>
              <a:t>on HT cancer </a:t>
            </a:r>
            <a:r>
              <a:rPr lang="en-US" sz="2400" b="1" kern="0" dirty="0">
                <a:solidFill>
                  <a:srgbClr val="0000FF"/>
                </a:solidFill>
                <a:latin typeface="ArialMT" charset="0"/>
              </a:rPr>
              <a:t>therapy possibilities</a:t>
            </a:r>
            <a:endParaRPr lang="en-US" sz="2400" b="1" kern="0" dirty="0"/>
          </a:p>
        </p:txBody>
      </p:sp>
      <p:sp>
        <p:nvSpPr>
          <p:cNvPr id="5" name="Rectangle 4"/>
          <p:cNvSpPr/>
          <p:nvPr/>
        </p:nvSpPr>
        <p:spPr>
          <a:xfrm>
            <a:off x="2124075" y="2690813"/>
            <a:ext cx="8199438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7030A0"/>
                </a:solidFill>
                <a:latin typeface="ArialMT" charset="0"/>
              </a:rPr>
              <a:t>Direct applications for health of instrumentation and methods </a:t>
            </a:r>
          </a:p>
          <a:p>
            <a:pPr>
              <a:defRPr/>
            </a:pPr>
            <a:r>
              <a:rPr lang="en-US" kern="0" dirty="0">
                <a:solidFill>
                  <a:srgbClr val="7030A0"/>
                </a:solidFill>
                <a:latin typeface="ArialMT" charset="0"/>
              </a:rPr>
              <a:t>developed for fundamental research: accelerators, detectors, software....</a:t>
            </a:r>
            <a:endParaRPr lang="en-US" kern="0" dirty="0">
              <a:solidFill>
                <a:srgbClr val="7030A0"/>
              </a:solidFill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 bwMode="auto">
          <a:xfrm>
            <a:off x="4003675" y="23813"/>
            <a:ext cx="5900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MT" charset="0"/>
              </a:rPr>
              <a:t>Particle Therapy </a:t>
            </a:r>
            <a:r>
              <a:rPr lang="en-US" sz="3200" b="1" kern="0" dirty="0" err="1">
                <a:solidFill>
                  <a:schemeClr val="bg1"/>
                </a:solidFill>
                <a:latin typeface="ArialMT" charset="0"/>
              </a:rPr>
              <a:t>MasterClass</a:t>
            </a:r>
            <a:endParaRPr lang="en-US" sz="3200" b="1" kern="0" dirty="0">
              <a:solidFill>
                <a:schemeClr val="bg1"/>
              </a:solidFill>
              <a:latin typeface="ArialMT" charset="0"/>
            </a:endParaRPr>
          </a:p>
        </p:txBody>
      </p:sp>
      <p:pic>
        <p:nvPicPr>
          <p:cNvPr id="108551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341813"/>
            <a:ext cx="337978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028825" y="3744914"/>
            <a:ext cx="88582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C00000"/>
                </a:solidFill>
                <a:latin typeface="ArialMT" charset="0"/>
              </a:rPr>
              <a:t>From Bethe Bloch ionization for PID  to Bragg peak for cancer therapy</a:t>
            </a:r>
            <a:endParaRPr lang="en-US" b="1" kern="0" dirty="0">
              <a:solidFill>
                <a:srgbClr val="C00000"/>
              </a:solidFill>
            </a:endParaRPr>
          </a:p>
        </p:txBody>
      </p:sp>
      <p:pic>
        <p:nvPicPr>
          <p:cNvPr id="108553" name="Picture 6" descr="MC-Logo-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6096000"/>
            <a:ext cx="1908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311650"/>
            <a:ext cx="30654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05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2915"/>
            <a:ext cx="4565650" cy="364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1709739"/>
            <a:ext cx="46291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24832" y="5495424"/>
            <a:ext cx="505298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mr-IN" altLang="en-US" sz="3300" b="1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en-US" altLang="en-US" sz="3300" b="1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a las aplicaciones médicas</a:t>
            </a:r>
            <a:endParaRPr lang="de-DE" altLang="en-US" sz="3300" b="1" kern="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10" descr="MC-Logo-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074" y="6095588"/>
            <a:ext cx="1871662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3429105" y="44451"/>
            <a:ext cx="13293684" cy="118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</a:rPr>
              <a:t>Aceleradores para la salud</a:t>
            </a:r>
            <a:endParaRPr lang="de-DE" altLang="en-US" sz="3600" b="1" dirty="0">
              <a:solidFill>
                <a:srgbClr val="0000FF"/>
              </a:solidFill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1493520" y="914398"/>
            <a:ext cx="13293684" cy="118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b="1" dirty="0">
                <a:solidFill>
                  <a:srgbClr val="0000FF"/>
                </a:solidFill>
              </a:rPr>
              <a:t>De la investigación básica</a:t>
            </a:r>
            <a:endParaRPr lang="de-DE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 txBox="1">
            <a:spLocks noGrp="1"/>
          </p:cNvSpPr>
          <p:nvPr>
            <p:ph type="title"/>
          </p:nvPr>
        </p:nvSpPr>
        <p:spPr>
          <a:xfrm>
            <a:off x="127600" y="594465"/>
            <a:ext cx="5393600" cy="196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lvl="0"/>
            <a:r>
              <a:rPr lang="en" sz="2667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Los </a:t>
            </a:r>
            <a:r>
              <a:rPr lang="en" sz="2667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participantes</a:t>
            </a:r>
            <a:r>
              <a:rPr lang="en" sz="2667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67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de</a:t>
            </a:r>
            <a:r>
              <a:rPr lang="en" sz="2667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l </a:t>
            </a:r>
            <a:r>
              <a:rPr lang="en-US" sz="2667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IMC se ven atraídos por la </a:t>
            </a:r>
            <a:r>
              <a:rPr lang="en-US" sz="2667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Ciencia</a:t>
            </a:r>
            <a:r>
              <a:rPr lang="en-US" sz="2667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, la </a:t>
            </a:r>
            <a:r>
              <a:rPr lang="en-US" sz="2667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Tecnología</a:t>
            </a:r>
            <a:r>
              <a:rPr lang="en-US" sz="2667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, la </a:t>
            </a:r>
            <a:r>
              <a:rPr lang="en-US" sz="2667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Ingeniería</a:t>
            </a:r>
            <a:r>
              <a:rPr lang="en-US" sz="2667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y las </a:t>
            </a:r>
            <a:r>
              <a:rPr lang="en-US" sz="2667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Matemáticas</a:t>
            </a:r>
            <a:r>
              <a:rPr lang="en" sz="2667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sz="2667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667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667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" sz="2667" b="1" dirty="0" err="1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efinit</a:t>
            </a:r>
            <a:r>
              <a:rPr lang="en-US" sz="2667" b="1" dirty="0" err="1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ivament</a:t>
            </a:r>
            <a:r>
              <a:rPr lang="en-US" sz="2667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67" b="1" dirty="0" err="1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fue</a:t>
            </a:r>
            <a:r>
              <a:rPr lang="en-US" sz="2667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67" b="1" dirty="0" err="1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nustro</a:t>
            </a:r>
            <a:r>
              <a:rPr lang="en-US" sz="2667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667" b="1" dirty="0" err="1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caso</a:t>
            </a:r>
            <a:r>
              <a:rPr lang="en-US" sz="2667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r>
              <a:rPr lang="en" sz="2667" dirty="0" smtClean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sz="2667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3" name="Google Shape;103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2800" y="1"/>
            <a:ext cx="65792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134" y="2575379"/>
            <a:ext cx="4090533" cy="211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"/>
          <p:cNvSpPr txBox="1">
            <a:spLocks noGrp="1"/>
          </p:cNvSpPr>
          <p:nvPr>
            <p:ph type="body" idx="2"/>
          </p:nvPr>
        </p:nvSpPr>
        <p:spPr>
          <a:xfrm>
            <a:off x="99547" y="4480054"/>
            <a:ext cx="5307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es-ES" sz="1800" b="1" dirty="0"/>
              <a:t>Esto es inspirador para jóvenes estudiantes </a:t>
            </a:r>
            <a:endParaRPr lang="en-US" sz="1800" b="1" dirty="0"/>
          </a:p>
          <a:p>
            <a:pPr marL="0" indent="0" algn="ctr">
              <a:buNone/>
            </a:pPr>
            <a:r>
              <a:rPr lang="es-MX" sz="1800" b="1" dirty="0"/>
              <a:t>Esto puede significar más profesionistas en las áreas de STEM</a:t>
            </a:r>
            <a:endParaRPr lang="en-US" sz="1800" b="1" dirty="0"/>
          </a:p>
        </p:txBody>
      </p:sp>
      <p:sp>
        <p:nvSpPr>
          <p:cNvPr id="2" name="Rectangle 1"/>
          <p:cNvSpPr/>
          <p:nvPr/>
        </p:nvSpPr>
        <p:spPr>
          <a:xfrm>
            <a:off x="127600" y="5681229"/>
            <a:ext cx="55500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Dato digno de mencionar: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Ahora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nosotros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colaboramos</a:t>
            </a:r>
            <a:r>
              <a:rPr lang="en-US" b="1" dirty="0">
                <a:solidFill>
                  <a:srgbClr val="C00000"/>
                </a:solidFill>
              </a:rPr>
              <a:t> en la UNAM con </a:t>
            </a:r>
            <a:r>
              <a:rPr lang="en-US" b="1" dirty="0" err="1">
                <a:solidFill>
                  <a:srgbClr val="C00000"/>
                </a:solidFill>
              </a:rPr>
              <a:t>nuestro</a:t>
            </a:r>
            <a:r>
              <a:rPr lang="en-US" b="1" dirty="0">
                <a:solidFill>
                  <a:srgbClr val="C00000"/>
                </a:solidFill>
              </a:rPr>
              <a:t> tutor de la MC, </a:t>
            </a:r>
          </a:p>
          <a:p>
            <a:r>
              <a:rPr lang="en-GB" b="1" dirty="0">
                <a:solidFill>
                  <a:srgbClr val="C00000"/>
                </a:solidFill>
                <a:latin typeface="Calibri" charset="0"/>
                <a:ea typeface="Times New Roman" charset="0"/>
              </a:rPr>
              <a:t>Antonio Ortiz Velasquez </a:t>
            </a:r>
          </a:p>
          <a:p>
            <a:r>
              <a:rPr lang="en-US" sz="2400" dirty="0"/>
              <a:t>.</a:t>
            </a:r>
          </a:p>
        </p:txBody>
      </p:sp>
      <p:sp>
        <p:nvSpPr>
          <p:cNvPr id="7" name="Rectángulo 1">
            <a:extLst>
              <a:ext uri="{FF2B5EF4-FFF2-40B4-BE49-F238E27FC236}">
                <a16:creationId xmlns="" xmlns:a16="http://schemas.microsoft.com/office/drawing/2014/main" id="{7C462F02-7555-024B-9F98-F88C5FFC7C7C}"/>
              </a:ext>
            </a:extLst>
          </p:cNvPr>
          <p:cNvSpPr/>
          <p:nvPr/>
        </p:nvSpPr>
        <p:spPr>
          <a:xfrm>
            <a:off x="397728" y="77185"/>
            <a:ext cx="4843505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667" b="1" dirty="0">
                <a:solidFill>
                  <a:srgbClr val="7030A0"/>
                </a:solidFill>
              </a:rPr>
              <a:t>De participantes a colaboradores</a:t>
            </a:r>
            <a:endParaRPr lang="es-MX" sz="2667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HadronTherapyFacility_30_03_2015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83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C18A5F-A562-7443-B7BF-BA2820D1DB49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/>
          </a:p>
        </p:txBody>
      </p:sp>
      <p:pic>
        <p:nvPicPr>
          <p:cNvPr id="5" name="Picture 4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08" y="327026"/>
            <a:ext cx="1244600" cy="965200"/>
          </a:xfrm>
          <a:prstGeom prst="rect">
            <a:avLst/>
          </a:prstGeom>
        </p:spPr>
      </p:pic>
      <p:pic>
        <p:nvPicPr>
          <p:cNvPr id="8" name="Picture 10" descr="MC-Logo-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074" y="6095588"/>
            <a:ext cx="1871662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174751" y="5964359"/>
            <a:ext cx="58424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Calibri" charset="0"/>
                <a:hlinkClick r:id="rId6"/>
              </a:rPr>
              <a:t>https://indico.cern.ch/event/840212/</a:t>
            </a: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923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235" y="5525201"/>
            <a:ext cx="2008600" cy="11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9651" y="5525217"/>
            <a:ext cx="1106300" cy="11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 rotWithShape="1">
          <a:blip r:embed="rId5">
            <a:alphaModFix/>
          </a:blip>
          <a:srcRect t="50083"/>
          <a:stretch/>
        </p:blipFill>
        <p:spPr>
          <a:xfrm>
            <a:off x="4008522" y="5491567"/>
            <a:ext cx="7707367" cy="11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234" y="2848918"/>
            <a:ext cx="3365465" cy="2525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236" y="172602"/>
            <a:ext cx="3365465" cy="252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08521" y="696523"/>
            <a:ext cx="7707368" cy="46778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3</a:t>
            </a:fld>
            <a:endParaRPr lang="uk-UA"/>
          </a:p>
        </p:txBody>
      </p:sp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3947666" y="-7268"/>
            <a:ext cx="7826279" cy="738633"/>
          </a:xfrm>
        </p:spPr>
        <p:txBody>
          <a:bodyPr wrap="none">
            <a:spAutoFit/>
          </a:bodyPr>
          <a:lstStyle/>
          <a:p>
            <a:r>
              <a:rPr lang="en-US" altLang="de-DE" sz="3600" b="1" dirty="0" smtClean="0">
                <a:solidFill>
                  <a:srgbClr val="0000FF"/>
                </a:solidFill>
                <a:latin typeface="+mn-lt"/>
              </a:rPr>
              <a:t>PTMC </a:t>
            </a:r>
            <a:r>
              <a:rPr lang="en-US" altLang="de-DE" sz="3600" b="1" dirty="0" err="1" smtClean="0">
                <a:solidFill>
                  <a:srgbClr val="0000FF"/>
                </a:solidFill>
                <a:latin typeface="+mn-lt"/>
              </a:rPr>
              <a:t>en</a:t>
            </a:r>
            <a:r>
              <a:rPr lang="en-US" altLang="de-DE" sz="3600" b="1" dirty="0">
                <a:solidFill>
                  <a:srgbClr val="0000FF"/>
                </a:solidFill>
                <a:latin typeface="+mn-lt"/>
              </a:rPr>
              <a:t> Mexico </a:t>
            </a:r>
            <a:r>
              <a:rPr lang="en-US" altLang="de-DE" sz="3600" b="1" dirty="0" smtClean="0">
                <a:solidFill>
                  <a:srgbClr val="0000FF"/>
                </a:solidFill>
                <a:latin typeface="+mn-lt"/>
              </a:rPr>
              <a:t>el 2 de </a:t>
            </a:r>
            <a:r>
              <a:rPr lang="en-US" altLang="de-DE" sz="3600" b="1" dirty="0" err="1" smtClean="0">
                <a:solidFill>
                  <a:srgbClr val="0000FF"/>
                </a:solidFill>
                <a:latin typeface="+mn-lt"/>
              </a:rPr>
              <a:t>Marzo</a:t>
            </a:r>
            <a:r>
              <a:rPr lang="en-US" altLang="de-DE" sz="3600" b="1" dirty="0" smtClean="0">
                <a:solidFill>
                  <a:srgbClr val="0000FF"/>
                </a:solidFill>
                <a:latin typeface="+mn-lt"/>
              </a:rPr>
              <a:t> del 2020</a:t>
            </a:r>
            <a:endParaRPr lang="en-US" altLang="de-DE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348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323BF7-5951-1A4F-8718-85EC24B4CF06}"/>
              </a:ext>
            </a:extLst>
          </p:cNvPr>
          <p:cNvSpPr/>
          <p:nvPr/>
        </p:nvSpPr>
        <p:spPr>
          <a:xfrm>
            <a:off x="5216411" y="787571"/>
            <a:ext cx="45746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Soy </a:t>
            </a:r>
            <a:r>
              <a:rPr lang="en-US" dirty="0" err="1" smtClean="0">
                <a:solidFill>
                  <a:srgbClr val="7030A0"/>
                </a:solidFill>
              </a:rPr>
              <a:t>física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de iones </a:t>
            </a:r>
            <a:r>
              <a:rPr lang="en-US" dirty="0" err="1">
                <a:solidFill>
                  <a:srgbClr val="7030A0"/>
                </a:solidFill>
              </a:rPr>
              <a:t>pesados</a:t>
            </a:r>
            <a:r>
              <a:rPr lang="en-US" dirty="0">
                <a:solidFill>
                  <a:srgbClr val="7030A0"/>
                </a:solidFill>
              </a:rPr>
              <a:t>  </a:t>
            </a:r>
            <a:endParaRPr lang="en-US" dirty="0" smtClean="0">
              <a:solidFill>
                <a:srgbClr val="7030A0"/>
              </a:solidFill>
            </a:endParaRPr>
          </a:p>
          <a:p>
            <a:pPr algn="ctr"/>
            <a:r>
              <a:rPr lang="en-US" dirty="0" err="1" smtClean="0">
                <a:solidFill>
                  <a:srgbClr val="7030A0"/>
                </a:solidFill>
              </a:rPr>
              <a:t>involucrada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en aplicaciones </a:t>
            </a:r>
            <a:r>
              <a:rPr lang="en-US" dirty="0" err="1">
                <a:solidFill>
                  <a:srgbClr val="7030A0"/>
                </a:solidFill>
              </a:rPr>
              <a:t>médicas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de </a:t>
            </a:r>
            <a:r>
              <a:rPr lang="en-US" dirty="0">
                <a:solidFill>
                  <a:srgbClr val="7030A0"/>
                </a:solidFill>
              </a:rPr>
              <a:t>iones </a:t>
            </a:r>
            <a:r>
              <a:rPr lang="en-US" dirty="0" err="1">
                <a:solidFill>
                  <a:srgbClr val="7030A0"/>
                </a:solidFill>
              </a:rPr>
              <a:t>pesados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para </a:t>
            </a:r>
            <a:r>
              <a:rPr lang="en-US" dirty="0">
                <a:solidFill>
                  <a:srgbClr val="7030A0"/>
                </a:solidFill>
              </a:rPr>
              <a:t>terapia contra el cáncer</a:t>
            </a:r>
            <a:endParaRPr lang="x-none" dirty="0">
              <a:solidFill>
                <a:srgbClr val="7030A0"/>
              </a:solidFill>
            </a:endParaRPr>
          </a:p>
        </p:txBody>
      </p:sp>
      <p:pic>
        <p:nvPicPr>
          <p:cNvPr id="9" name="Picture 5" descr="LRsaba_CERN_0212_319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320" y="1722120"/>
            <a:ext cx="5562600" cy="4385242"/>
          </a:xfrm>
          <a:prstGeom prst="rect">
            <a:avLst/>
          </a:prstGeom>
          <a:solidFill>
            <a:srgbClr val="FFFFFF"/>
          </a:solidFill>
          <a:ln w="9525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1400987" y="34629"/>
            <a:ext cx="9951720" cy="57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FF"/>
                </a:solidFill>
              </a:rPr>
              <a:t>Investigación y </a:t>
            </a:r>
            <a:r>
              <a:rPr lang="en-US" altLang="en-US" sz="3600" b="1" dirty="0" err="1">
                <a:solidFill>
                  <a:srgbClr val="0000FF"/>
                </a:solidFill>
              </a:rPr>
              <a:t>Terapia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smtClean="0">
                <a:solidFill>
                  <a:srgbClr val="0000FF"/>
                </a:solidFill>
              </a:rPr>
              <a:t>con </a:t>
            </a:r>
            <a:r>
              <a:rPr lang="en-US" altLang="en-US" sz="3600" b="1" dirty="0">
                <a:solidFill>
                  <a:srgbClr val="0000FF"/>
                </a:solidFill>
              </a:rPr>
              <a:t>Iones Pesados</a:t>
            </a:r>
            <a:endParaRPr lang="de-DE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11" name="Picture 10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" y="28892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99060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2" y="1722119"/>
            <a:ext cx="5787439" cy="4417200"/>
          </a:xfrm>
          <a:prstGeom prst="rect">
            <a:avLst/>
          </a:prstGeom>
          <a:noFill/>
          <a:ln>
            <a:noFill/>
          </a:ln>
          <a:effectLst>
            <a:outerShdw blurRad="63500" dist="114300" dir="18660000" rotWithShape="0">
              <a:srgbClr val="929292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014" y="866637"/>
            <a:ext cx="2141906" cy="1427937"/>
          </a:xfr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1" y="5145539"/>
            <a:ext cx="1044627" cy="91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0987" y="5645697"/>
            <a:ext cx="4753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Descubrimiento del Boson de Higgs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17530" y="5187003"/>
            <a:ext cx="24593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Studio del Plasma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Quark Gluon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34645" y="1908661"/>
            <a:ext cx="2210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ALICE en el LHC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5728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8" y="953943"/>
            <a:ext cx="6638811" cy="443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3"/>
          <p:cNvSpPr>
            <a:spLocks noChangeArrowheads="1"/>
          </p:cNvSpPr>
          <p:nvPr/>
        </p:nvSpPr>
        <p:spPr bwMode="auto">
          <a:xfrm>
            <a:off x="1882912" y="5680501"/>
            <a:ext cx="83247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</a:rPr>
              <a:t>Pionero en la terapia de iones pesados (carbono) </a:t>
            </a:r>
            <a:endParaRPr lang="en-US" altLang="en-US" sz="2400" b="1" dirty="0" smtClean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7030A0"/>
                </a:solidFill>
              </a:rPr>
              <a:t>para </a:t>
            </a:r>
            <a:r>
              <a:rPr lang="en-US" altLang="en-US" sz="2400" b="1" dirty="0" err="1" smtClean="0">
                <a:solidFill>
                  <a:srgbClr val="7030A0"/>
                </a:solidFill>
              </a:rPr>
              <a:t>combatir</a:t>
            </a:r>
            <a:r>
              <a:rPr lang="en-US" altLang="en-US" sz="24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</a:rPr>
              <a:t>los tumores cancerosos en Europa (90s).</a:t>
            </a:r>
          </a:p>
        </p:txBody>
      </p:sp>
      <p:pic>
        <p:nvPicPr>
          <p:cNvPr id="13" name="Picture 12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/>
          <p:cNvSpPr txBox="1">
            <a:spLocks/>
          </p:cNvSpPr>
          <p:nvPr/>
        </p:nvSpPr>
        <p:spPr bwMode="auto">
          <a:xfrm>
            <a:off x="975360" y="119857"/>
            <a:ext cx="11441315" cy="57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FF"/>
                </a:solidFill>
              </a:rPr>
              <a:t>Investigación y </a:t>
            </a:r>
            <a:r>
              <a:rPr lang="en-US" altLang="en-US" sz="3600" b="1" dirty="0" err="1">
                <a:solidFill>
                  <a:srgbClr val="0000FF"/>
                </a:solidFill>
              </a:rPr>
              <a:t>Terapia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smtClean="0">
                <a:solidFill>
                  <a:srgbClr val="0000FF"/>
                </a:solidFill>
              </a:rPr>
              <a:t>con </a:t>
            </a:r>
            <a:r>
              <a:rPr lang="en-US" altLang="en-US" sz="3600" b="1" dirty="0">
                <a:solidFill>
                  <a:srgbClr val="0000FF"/>
                </a:solidFill>
              </a:rPr>
              <a:t>Iones Pesados en GSI</a:t>
            </a:r>
            <a:endParaRPr lang="de-DE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923290"/>
            <a:ext cx="29908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7" name="Picture 6" descr="MC-Logo-RG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6096000"/>
            <a:ext cx="1908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56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908050"/>
            <a:ext cx="61372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74825" y="1144588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de-DE" sz="1800">
              <a:solidFill>
                <a:srgbClr val="000000"/>
              </a:solidFill>
            </a:endParaRP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1703389" y="6488113"/>
            <a:ext cx="3214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i="1" dirty="0">
                <a:solidFill>
                  <a:srgbClr val="FFFFFF"/>
                </a:solidFill>
              </a:rPr>
              <a:t>Haberer</a:t>
            </a:r>
            <a:r>
              <a:rPr lang="de-DE" altLang="de-DE" sz="1800" i="1" dirty="0">
                <a:solidFill>
                  <a:srgbClr val="FFFFFF"/>
                </a:solidFill>
              </a:rPr>
              <a:t> et al., NIM A , 1993</a:t>
            </a:r>
          </a:p>
        </p:txBody>
      </p:sp>
      <p:sp>
        <p:nvSpPr>
          <p:cNvPr id="117764" name="Text Box 6"/>
          <p:cNvSpPr txBox="1">
            <a:spLocks noChangeArrowheads="1"/>
          </p:cNvSpPr>
          <p:nvPr/>
        </p:nvSpPr>
        <p:spPr bwMode="auto">
          <a:xfrm>
            <a:off x="1395414" y="5313415"/>
            <a:ext cx="3214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i="1">
                <a:solidFill>
                  <a:srgbClr val="2B4FCD"/>
                </a:solidFill>
              </a:rPr>
              <a:t>Haberer</a:t>
            </a:r>
            <a:r>
              <a:rPr lang="de-DE" altLang="de-DE" sz="1800" b="1" i="1">
                <a:solidFill>
                  <a:srgbClr val="2B4FCD"/>
                </a:solidFill>
              </a:rPr>
              <a:t> et al., NIM A , 1993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 bwMode="auto">
          <a:xfrm>
            <a:off x="1490164" y="4865094"/>
            <a:ext cx="3025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400" b="1" kern="0" dirty="0">
                <a:solidFill>
                  <a:schemeClr val="bg1"/>
                </a:solidFill>
                <a:latin typeface="ArialMT" charset="0"/>
              </a:rPr>
              <a:t>Método Rasterscan</a:t>
            </a:r>
          </a:p>
        </p:txBody>
      </p:sp>
      <p:pic>
        <p:nvPicPr>
          <p:cNvPr id="11776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908050"/>
            <a:ext cx="29908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1" name="Picture 10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4137" y="5864851"/>
            <a:ext cx="11319273" cy="70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>
              <a:lnSpc>
                <a:spcPct val="50000"/>
              </a:lnSpc>
              <a:spcBef>
                <a:spcPts val="1688"/>
              </a:spcBef>
              <a:buNone/>
            </a:pPr>
            <a:r>
              <a:rPr lang="en-US" altLang="en-US" sz="2400" b="1" dirty="0">
                <a:solidFill>
                  <a:srgbClr val="A40000"/>
                </a:solidFill>
                <a:ea typeface="ＭＳ Ｐゴシック" charset="-128"/>
              </a:rPr>
              <a:t>Implementado en los Centros de Tratamiento de Iones Heidelberg y </a:t>
            </a:r>
          </a:p>
          <a:p>
            <a:pPr lvl="1">
              <a:lnSpc>
                <a:spcPct val="50000"/>
              </a:lnSpc>
              <a:spcBef>
                <a:spcPts val="1688"/>
              </a:spcBef>
              <a:buNone/>
            </a:pPr>
            <a:r>
              <a:rPr lang="en-US" altLang="en-US" sz="2400" b="1" dirty="0">
                <a:solidFill>
                  <a:srgbClr val="A40000"/>
                </a:solidFill>
                <a:ea typeface="ＭＳ Ｐゴシック" charset="-128"/>
              </a:rPr>
              <a:t>Marburg (HIT and MIT) en Alemania.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975360" y="119857"/>
            <a:ext cx="11441315" cy="57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FF"/>
                </a:solidFill>
              </a:rPr>
              <a:t>Investigación y </a:t>
            </a:r>
            <a:r>
              <a:rPr lang="en-US" altLang="en-US" sz="3600" b="1" dirty="0" err="1">
                <a:solidFill>
                  <a:srgbClr val="0000FF"/>
                </a:solidFill>
              </a:rPr>
              <a:t>Terapia</a:t>
            </a:r>
            <a:r>
              <a:rPr lang="en-US" altLang="en-US" sz="3600" b="1" dirty="0">
                <a:solidFill>
                  <a:srgbClr val="0000FF"/>
                </a:solidFill>
              </a:rPr>
              <a:t> </a:t>
            </a:r>
            <a:r>
              <a:rPr lang="en-US" altLang="en-US" sz="3600" b="1" dirty="0" smtClean="0">
                <a:solidFill>
                  <a:srgbClr val="0000FF"/>
                </a:solidFill>
              </a:rPr>
              <a:t>con </a:t>
            </a:r>
            <a:r>
              <a:rPr lang="en-US" altLang="en-US" sz="3600" b="1" dirty="0">
                <a:solidFill>
                  <a:srgbClr val="0000FF"/>
                </a:solidFill>
              </a:rPr>
              <a:t>Iones Pesados en GSI</a:t>
            </a:r>
            <a:endParaRPr lang="de-DE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12" name="Picture 6" descr="MC-Logo-RG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7" y="6096000"/>
            <a:ext cx="1908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4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628"/>
            <a:ext cx="6203218" cy="4762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218" y="1374162"/>
            <a:ext cx="5988782" cy="3665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411" y="0"/>
            <a:ext cx="11299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PTMC Video Conference 11 February 2022</a:t>
            </a:r>
            <a:endParaRPr lang="en-GB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8206" y="5090423"/>
            <a:ext cx="4648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u="sng" dirty="0" smtClean="0">
                <a:solidFill>
                  <a:srgbClr val="7030A0"/>
                </a:solidFill>
                <a:ea typeface="Times New Roman" charset="0"/>
              </a:rPr>
              <a:t>MEXICO</a:t>
            </a:r>
            <a:endParaRPr lang="en-GB" b="1" u="sng" dirty="0" smtClean="0">
              <a:solidFill>
                <a:srgbClr val="7030A0"/>
              </a:solidFill>
              <a:ea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7234" y="5685394"/>
            <a:ext cx="4648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u="sng" dirty="0" smtClean="0">
                <a:solidFill>
                  <a:srgbClr val="7030A0"/>
                </a:solidFill>
                <a:ea typeface="Times New Roman" charset="0"/>
              </a:rPr>
              <a:t>Bulgaria</a:t>
            </a:r>
          </a:p>
          <a:p>
            <a:pPr>
              <a:spcAft>
                <a:spcPts val="0"/>
              </a:spcAft>
            </a:pPr>
            <a:r>
              <a:rPr lang="en-GB" b="1" u="sng" dirty="0" smtClean="0">
                <a:solidFill>
                  <a:srgbClr val="7030A0"/>
                </a:solidFill>
                <a:ea typeface="Times New Roman" charset="0"/>
              </a:rPr>
              <a:t>Morocco</a:t>
            </a:r>
          </a:p>
          <a:p>
            <a:pPr>
              <a:spcAft>
                <a:spcPts val="0"/>
              </a:spcAft>
            </a:pPr>
            <a:r>
              <a:rPr lang="en-GB" b="1" u="sng" dirty="0" smtClean="0">
                <a:solidFill>
                  <a:srgbClr val="7030A0"/>
                </a:solidFill>
                <a:ea typeface="Times New Roman" charset="0"/>
              </a:rPr>
              <a:t>Lithuania  </a:t>
            </a:r>
            <a:endParaRPr lang="en-GB" dirty="0">
              <a:solidFill>
                <a:srgbClr val="0070C0"/>
              </a:solidFill>
              <a:effectLst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BE30-3689-42B7-ABF5-604AC779A0A8}" type="slidenum">
              <a:rPr lang="el-GR" smtClean="0"/>
              <a:t>8</a:t>
            </a:fld>
            <a:endParaRPr lang="el-GR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8323BF7-5951-1A4F-8718-85EC24B4CF06}"/>
              </a:ext>
            </a:extLst>
          </p:cNvPr>
          <p:cNvSpPr/>
          <p:nvPr/>
        </p:nvSpPr>
        <p:spPr>
          <a:xfrm>
            <a:off x="981166" y="5808276"/>
            <a:ext cx="940743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rgbClr val="7030A0"/>
                </a:solidFill>
              </a:rPr>
              <a:t>MasterClasses Internacionales </a:t>
            </a:r>
            <a:r>
              <a:rPr lang="en-US" sz="2667" b="1" dirty="0">
                <a:solidFill>
                  <a:srgbClr val="7030A0"/>
                </a:solidFill>
                <a:hlinkClick r:id="rId2"/>
              </a:rPr>
              <a:t>https://physicsmasterclasses.org/</a:t>
            </a:r>
            <a:endParaRPr lang="en-US" sz="2667" b="1" dirty="0">
              <a:solidFill>
                <a:srgbClr val="7030A0"/>
              </a:solidFill>
            </a:endParaRPr>
          </a:p>
          <a:p>
            <a:pPr algn="ctr"/>
            <a:endParaRPr lang="x-none" sz="2667" b="1" dirty="0">
              <a:solidFill>
                <a:srgbClr val="7030A0"/>
              </a:solidFill>
            </a:endParaRPr>
          </a:p>
        </p:txBody>
      </p:sp>
      <p:pic>
        <p:nvPicPr>
          <p:cNvPr id="9" name="Picture 8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MC-Logo-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074" y="6095588"/>
            <a:ext cx="1871662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1214846" y="50802"/>
            <a:ext cx="1031965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de-DE" altLang="en-US" sz="4000" b="1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Participantes del PTMC </a:t>
            </a:r>
            <a:r>
              <a:rPr lang="el-GR" altLang="en-US" sz="4000" b="1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altLang="en-US" sz="4000" b="1" kern="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25 </a:t>
            </a:r>
            <a:r>
              <a:rPr lang="de-DE" altLang="en-US" sz="4000" b="1" kern="0" dirty="0" err="1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Noviembre</a:t>
            </a:r>
            <a:r>
              <a:rPr lang="de-DE" altLang="en-US" sz="4000" b="1" kern="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4000" b="1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2021</a:t>
            </a:r>
            <a:endParaRPr lang="de-DE" altLang="en-US" sz="4000" b="1" kern="0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6883" y="955496"/>
            <a:ext cx="123081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000" b="1" dirty="0" err="1" smtClean="0">
                <a:solidFill>
                  <a:srgbClr val="7030A0"/>
                </a:solidFill>
                <a:latin typeface="Calibri" charset="0"/>
              </a:rPr>
              <a:t>Fisica</a:t>
            </a:r>
            <a:r>
              <a:rPr lang="en-US" altLang="en-US" sz="2000" b="1" dirty="0" smtClean="0">
                <a:solidFill>
                  <a:srgbClr val="7030A0"/>
                </a:solidFill>
                <a:latin typeface="Calibri" charset="0"/>
              </a:rPr>
              <a:t> y </a:t>
            </a:r>
            <a:r>
              <a:rPr lang="en-US" altLang="en-US" sz="2000" b="1" dirty="0" err="1">
                <a:solidFill>
                  <a:srgbClr val="7030A0"/>
                </a:solidFill>
                <a:latin typeface="Calibri" charset="0"/>
              </a:rPr>
              <a:t>r</a:t>
            </a:r>
            <a:r>
              <a:rPr lang="en-US" altLang="en-US" sz="2000" b="1" dirty="0" err="1" smtClean="0">
                <a:solidFill>
                  <a:srgbClr val="7030A0"/>
                </a:solidFill>
                <a:latin typeface="Calibri" charset="0"/>
              </a:rPr>
              <a:t>adiaciones</a:t>
            </a:r>
            <a:r>
              <a:rPr lang="en-US" altLang="en-US" sz="2000" b="1" dirty="0" smtClean="0">
                <a:solidFill>
                  <a:srgbClr val="7030A0"/>
                </a:solidFill>
                <a:latin typeface="Calibri" charset="0"/>
              </a:rPr>
              <a:t>, </a:t>
            </a:r>
            <a:r>
              <a:rPr lang="en-US" altLang="en-US" sz="2000" b="1" dirty="0" err="1" smtClean="0">
                <a:solidFill>
                  <a:srgbClr val="7030A0"/>
                </a:solidFill>
                <a:latin typeface="Calibri" charset="0"/>
              </a:rPr>
              <a:t>uso</a:t>
            </a:r>
            <a:r>
              <a:rPr lang="en-US" altLang="en-US" sz="2000" b="1" dirty="0" smtClean="0">
                <a:solidFill>
                  <a:srgbClr val="7030A0"/>
                </a:solidFill>
                <a:latin typeface="Calibri" charset="0"/>
              </a:rPr>
              <a:t> de </a:t>
            </a:r>
            <a:r>
              <a:rPr lang="en-US" altLang="en-US" sz="2000" b="1" dirty="0" err="1" smtClean="0">
                <a:solidFill>
                  <a:srgbClr val="7030A0"/>
                </a:solidFill>
                <a:latin typeface="Calibri" charset="0"/>
              </a:rPr>
              <a:t>aceleradores</a:t>
            </a:r>
            <a:r>
              <a:rPr lang="en-US" altLang="en-US" sz="2000" b="1" dirty="0" smtClean="0">
                <a:solidFill>
                  <a:srgbClr val="7030A0"/>
                </a:solidFill>
                <a:latin typeface="Calibri" charset="0"/>
              </a:rPr>
              <a:t> de </a:t>
            </a:r>
            <a:r>
              <a:rPr lang="en-US" altLang="en-US" sz="2000" b="1" dirty="0" err="1" smtClean="0">
                <a:solidFill>
                  <a:srgbClr val="7030A0"/>
                </a:solidFill>
                <a:latin typeface="Calibri" charset="0"/>
              </a:rPr>
              <a:t>particulas</a:t>
            </a:r>
            <a:r>
              <a:rPr lang="en-US" altLang="en-US" sz="2000" b="1" dirty="0" smtClean="0">
                <a:solidFill>
                  <a:srgbClr val="7030A0"/>
                </a:solidFill>
                <a:latin typeface="Calibri" charset="0"/>
              </a:rPr>
              <a:t>: </a:t>
            </a:r>
            <a:r>
              <a:rPr lang="en-US" altLang="en-US" sz="2000" b="1" dirty="0">
                <a:solidFill>
                  <a:srgbClr val="7030A0"/>
                </a:solidFill>
                <a:latin typeface="Calibri" charset="0"/>
              </a:rPr>
              <a:t>https://</a:t>
            </a:r>
            <a:r>
              <a:rPr lang="en-US" altLang="en-US" sz="2000" b="1" dirty="0" err="1">
                <a:solidFill>
                  <a:srgbClr val="7030A0"/>
                </a:solidFill>
                <a:latin typeface="Calibri" charset="0"/>
              </a:rPr>
              <a:t>indico.nucleares.unam.mx</a:t>
            </a:r>
            <a:r>
              <a:rPr lang="en-US" altLang="en-US" sz="2000" b="1" dirty="0">
                <a:solidFill>
                  <a:srgbClr val="7030A0"/>
                </a:solidFill>
                <a:latin typeface="Calibri" charset="0"/>
              </a:rPr>
              <a:t>/event/1811/overview</a:t>
            </a:r>
            <a:endParaRPr lang="en-US" altLang="en-US" sz="2000" b="1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7030A0"/>
                </a:solidFill>
                <a:latin typeface="+mn-lt"/>
              </a:rPr>
              <a:t>Participants: 120+</a:t>
            </a:r>
            <a:endParaRPr lang="en-US" altLang="en-US" sz="20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2" y="1844487"/>
            <a:ext cx="7170057" cy="3713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43578" y="1761841"/>
            <a:ext cx="46484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u="sng" dirty="0" smtClean="0">
                <a:solidFill>
                  <a:srgbClr val="7030A0"/>
                </a:solidFill>
                <a:ea typeface="Times New Roman" charset="0"/>
              </a:rPr>
              <a:t>MEXICO:</a:t>
            </a:r>
          </a:p>
          <a:p>
            <a:pPr>
              <a:spcAft>
                <a:spcPts val="0"/>
              </a:spcAft>
            </a:pPr>
            <a:r>
              <a:rPr lang="en-GB" dirty="0" smtClean="0">
                <a:solidFill>
                  <a:srgbClr val="0070C0"/>
                </a:solidFill>
                <a:ea typeface="Times New Roman" charset="0"/>
              </a:rPr>
              <a:t>Mexico </a:t>
            </a:r>
            <a:r>
              <a:rPr lang="en-GB" dirty="0">
                <a:solidFill>
                  <a:srgbClr val="0070C0"/>
                </a:solidFill>
                <a:ea typeface="Times New Roman" charset="0"/>
              </a:rPr>
              <a:t>city, Cuernavaca, Ecatepec</a:t>
            </a:r>
            <a:r>
              <a:rPr lang="en-GB" dirty="0">
                <a:solidFill>
                  <a:srgbClr val="0070C0"/>
                </a:solidFill>
                <a:ea typeface="Calibri" charset="0"/>
              </a:rPr>
              <a:t>, </a:t>
            </a:r>
            <a:endParaRPr lang="en-GB" dirty="0" smtClean="0">
              <a:solidFill>
                <a:srgbClr val="0070C0"/>
              </a:solidFill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en-GB" dirty="0" err="1" smtClean="0">
                <a:solidFill>
                  <a:srgbClr val="0070C0"/>
                </a:solidFill>
                <a:ea typeface="Calibri" charset="0"/>
              </a:rPr>
              <a:t>Juchitán</a:t>
            </a:r>
            <a:r>
              <a:rPr lang="en-GB" dirty="0" smtClean="0">
                <a:solidFill>
                  <a:srgbClr val="0070C0"/>
                </a:solidFill>
                <a:ea typeface="Calibri" charset="0"/>
              </a:rPr>
              <a:t> </a:t>
            </a:r>
            <a:r>
              <a:rPr lang="en-GB" dirty="0">
                <a:solidFill>
                  <a:srgbClr val="0070C0"/>
                </a:solidFill>
                <a:ea typeface="Calibri" charset="0"/>
              </a:rPr>
              <a:t>de Zaragoza, Monterrey, </a:t>
            </a:r>
            <a:endParaRPr lang="en-GB" dirty="0" smtClean="0">
              <a:solidFill>
                <a:srgbClr val="0070C0"/>
              </a:solidFill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en-GB" dirty="0" err="1" smtClean="0">
                <a:solidFill>
                  <a:srgbClr val="0070C0"/>
                </a:solidFill>
                <a:ea typeface="Calibri" charset="0"/>
              </a:rPr>
              <a:t>Alcaldía</a:t>
            </a:r>
            <a:r>
              <a:rPr lang="en-GB" dirty="0" smtClean="0">
                <a:solidFill>
                  <a:srgbClr val="0070C0"/>
                </a:solidFill>
                <a:ea typeface="Calibri" charset="0"/>
              </a:rPr>
              <a:t> </a:t>
            </a:r>
            <a:r>
              <a:rPr lang="en-GB" dirty="0" err="1" smtClean="0">
                <a:solidFill>
                  <a:srgbClr val="0070C0"/>
                </a:solidFill>
                <a:ea typeface="Calibri" charset="0"/>
              </a:rPr>
              <a:t>Xochimilco</a:t>
            </a:r>
            <a:r>
              <a:rPr lang="en-GB" dirty="0" smtClean="0">
                <a:solidFill>
                  <a:srgbClr val="0070C0"/>
                </a:solidFill>
                <a:ea typeface="Calibri" charset="0"/>
              </a:rPr>
              <a:t>, </a:t>
            </a:r>
            <a:r>
              <a:rPr lang="en-GB" dirty="0" err="1" smtClean="0">
                <a:solidFill>
                  <a:srgbClr val="0070C0"/>
                </a:solidFill>
                <a:ea typeface="Calibri" charset="0"/>
              </a:rPr>
              <a:t>Berriozabal</a:t>
            </a:r>
            <a:r>
              <a:rPr lang="en-GB" dirty="0" smtClean="0">
                <a:solidFill>
                  <a:srgbClr val="0070C0"/>
                </a:solidFill>
                <a:ea typeface="Calibri" charset="0"/>
              </a:rPr>
              <a:t>,</a:t>
            </a:r>
            <a:endParaRPr lang="en-GB" dirty="0">
              <a:solidFill>
                <a:srgbClr val="0070C0"/>
              </a:solidFill>
              <a:ea typeface="Calibri" charset="0"/>
            </a:endParaRPr>
          </a:p>
          <a:p>
            <a:pPr>
              <a:spcAft>
                <a:spcPts val="0"/>
              </a:spcAft>
            </a:pPr>
            <a:r>
              <a:rPr lang="en-GB" dirty="0" err="1" smtClean="0">
                <a:solidFill>
                  <a:srgbClr val="0070C0"/>
                </a:solidFill>
              </a:rPr>
              <a:t>villaflores</a:t>
            </a:r>
            <a:r>
              <a:rPr lang="en-GB" dirty="0" smtClean="0">
                <a:solidFill>
                  <a:srgbClr val="0070C0"/>
                </a:solidFill>
              </a:rPr>
              <a:t>, </a:t>
            </a:r>
            <a:r>
              <a:rPr lang="en-GB" dirty="0">
                <a:solidFill>
                  <a:srgbClr val="0070C0"/>
                </a:solidFill>
              </a:rPr>
              <a:t>Jalisco</a:t>
            </a:r>
            <a:endParaRPr lang="en-GB" dirty="0">
              <a:solidFill>
                <a:srgbClr val="0070C0"/>
              </a:solidFill>
              <a:effectLst/>
              <a:ea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30989" y="3181111"/>
            <a:ext cx="4648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u="sng" dirty="0" smtClean="0">
                <a:solidFill>
                  <a:srgbClr val="7030A0"/>
                </a:solidFill>
                <a:ea typeface="Times New Roman" charset="0"/>
              </a:rPr>
              <a:t>MEXICO CHIAPAS:</a:t>
            </a:r>
          </a:p>
          <a:p>
            <a:pPr>
              <a:spcAft>
                <a:spcPts val="0"/>
              </a:spcAft>
            </a:pPr>
            <a:r>
              <a:rPr lang="fr-CH" dirty="0" err="1">
                <a:solidFill>
                  <a:srgbClr val="0070C0"/>
                </a:solidFill>
              </a:rPr>
              <a:t>Tuxtla</a:t>
            </a:r>
            <a:r>
              <a:rPr lang="fr-CH" dirty="0">
                <a:solidFill>
                  <a:srgbClr val="0070C0"/>
                </a:solidFill>
              </a:rPr>
              <a:t> </a:t>
            </a:r>
            <a:r>
              <a:rPr lang="fr-CH" dirty="0" err="1">
                <a:solidFill>
                  <a:srgbClr val="0070C0"/>
                </a:solidFill>
              </a:rPr>
              <a:t>Gutiérrez</a:t>
            </a:r>
            <a:r>
              <a:rPr lang="en-GB" dirty="0">
                <a:solidFill>
                  <a:srgbClr val="0070C0"/>
                </a:solidFill>
              </a:rPr>
              <a:t>,</a:t>
            </a:r>
            <a:r>
              <a:rPr lang="fr-CH" dirty="0">
                <a:solidFill>
                  <a:srgbClr val="0070C0"/>
                </a:solidFill>
              </a:rPr>
              <a:t> </a:t>
            </a:r>
            <a:r>
              <a:rPr lang="fr-CH" dirty="0" err="1">
                <a:solidFill>
                  <a:srgbClr val="0070C0"/>
                </a:solidFill>
              </a:rPr>
              <a:t>Chiapa</a:t>
            </a:r>
            <a:r>
              <a:rPr lang="fr-CH" dirty="0">
                <a:solidFill>
                  <a:srgbClr val="0070C0"/>
                </a:solidFill>
              </a:rPr>
              <a:t> de </a:t>
            </a:r>
            <a:r>
              <a:rPr lang="fr-CH" dirty="0" err="1">
                <a:solidFill>
                  <a:srgbClr val="0070C0"/>
                </a:solidFill>
              </a:rPr>
              <a:t>Corzo</a:t>
            </a:r>
            <a:r>
              <a:rPr lang="en-GB" dirty="0">
                <a:solidFill>
                  <a:srgbClr val="0070C0"/>
                </a:solidFill>
              </a:rPr>
              <a:t>, </a:t>
            </a:r>
            <a:r>
              <a:rPr lang="en-GB" dirty="0" err="1">
                <a:solidFill>
                  <a:srgbClr val="0070C0"/>
                </a:solidFill>
              </a:rPr>
              <a:t>Suchiapa</a:t>
            </a:r>
            <a:r>
              <a:rPr lang="en-GB" dirty="0">
                <a:solidFill>
                  <a:srgbClr val="0070C0"/>
                </a:solidFill>
              </a:rPr>
              <a:t>, </a:t>
            </a:r>
            <a:r>
              <a:rPr lang="en-GB" dirty="0" err="1">
                <a:solidFill>
                  <a:srgbClr val="0070C0"/>
                </a:solidFill>
              </a:rPr>
              <a:t>Comitán</a:t>
            </a:r>
            <a:r>
              <a:rPr lang="en-GB" dirty="0">
                <a:solidFill>
                  <a:srgbClr val="0070C0"/>
                </a:solidFill>
              </a:rPr>
              <a:t> de </a:t>
            </a:r>
            <a:r>
              <a:rPr lang="en-GB" dirty="0" err="1">
                <a:solidFill>
                  <a:srgbClr val="0070C0"/>
                </a:solidFill>
              </a:rPr>
              <a:t>Domínguez</a:t>
            </a:r>
            <a:r>
              <a:rPr lang="en-GB" dirty="0">
                <a:solidFill>
                  <a:srgbClr val="0070C0"/>
                </a:solidFill>
              </a:rPr>
              <a:t>, </a:t>
            </a:r>
            <a:r>
              <a:rPr lang="en-GB" dirty="0" err="1">
                <a:solidFill>
                  <a:srgbClr val="0070C0"/>
                </a:solidFill>
                <a:ea typeface="Calibri" charset="0"/>
              </a:rPr>
              <a:t>Tapachula</a:t>
            </a:r>
            <a:endParaRPr lang="en-GB" dirty="0">
              <a:solidFill>
                <a:srgbClr val="0070C0"/>
              </a:solidFill>
              <a:effectLst/>
              <a:ea typeface="Calibri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30989" y="4109302"/>
            <a:ext cx="46484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u="sng" dirty="0" smtClean="0">
                <a:solidFill>
                  <a:srgbClr val="7030A0"/>
                </a:solidFill>
                <a:ea typeface="Times New Roman" charset="0"/>
              </a:rPr>
              <a:t>GUATEMALA: </a:t>
            </a:r>
            <a:r>
              <a:rPr lang="en-GB" dirty="0">
                <a:solidFill>
                  <a:srgbClr val="0070C0"/>
                </a:solidFill>
              </a:rPr>
              <a:t>Antigua Guatemala</a:t>
            </a:r>
            <a:endParaRPr lang="en-GB" dirty="0" smtClean="0">
              <a:solidFill>
                <a:srgbClr val="0070C0"/>
              </a:solidFill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n-GB" b="1" u="sng" dirty="0" smtClean="0">
                <a:solidFill>
                  <a:srgbClr val="7030A0"/>
                </a:solidFill>
                <a:ea typeface="Times New Roman" charset="0"/>
              </a:rPr>
              <a:t>HONDURAS: </a:t>
            </a:r>
            <a:r>
              <a:rPr lang="en-GB" dirty="0">
                <a:solidFill>
                  <a:srgbClr val="0070C0"/>
                </a:solidFill>
              </a:rPr>
              <a:t>Tegucigalpa </a:t>
            </a:r>
            <a:endParaRPr lang="en-GB" dirty="0" smtClean="0">
              <a:solidFill>
                <a:srgbClr val="0070C0"/>
              </a:solidFill>
              <a:ea typeface="Times New Roman" charset="0"/>
            </a:endParaRPr>
          </a:p>
          <a:p>
            <a:pPr>
              <a:spcAft>
                <a:spcPts val="0"/>
              </a:spcAft>
            </a:pPr>
            <a:r>
              <a:rPr lang="en-GB" b="1" u="sng" dirty="0" smtClean="0">
                <a:solidFill>
                  <a:srgbClr val="7030A0"/>
                </a:solidFill>
                <a:ea typeface="Times New Roman" charset="0"/>
              </a:rPr>
              <a:t>COLOMBIA: </a:t>
            </a:r>
            <a:r>
              <a:rPr lang="en-GB" dirty="0" smtClean="0">
                <a:solidFill>
                  <a:srgbClr val="0070C0"/>
                </a:solidFill>
                <a:ea typeface="Times New Roman" charset="0"/>
              </a:rPr>
              <a:t>Popayan</a:t>
            </a:r>
          </a:p>
          <a:p>
            <a:pPr>
              <a:spcAft>
                <a:spcPts val="0"/>
              </a:spcAft>
            </a:pPr>
            <a:r>
              <a:rPr lang="fr-CH" dirty="0" err="1">
                <a:solidFill>
                  <a:srgbClr val="0070C0"/>
                </a:solidFill>
              </a:rPr>
              <a:t>Tuxtla</a:t>
            </a:r>
            <a:r>
              <a:rPr lang="fr-CH" dirty="0">
                <a:solidFill>
                  <a:srgbClr val="0070C0"/>
                </a:solidFill>
              </a:rPr>
              <a:t> </a:t>
            </a:r>
            <a:r>
              <a:rPr lang="fr-CH" dirty="0" err="1">
                <a:solidFill>
                  <a:srgbClr val="0070C0"/>
                </a:solidFill>
              </a:rPr>
              <a:t>Gutiérrez</a:t>
            </a:r>
            <a:r>
              <a:rPr lang="en-GB" dirty="0">
                <a:solidFill>
                  <a:srgbClr val="0070C0"/>
                </a:solidFill>
              </a:rPr>
              <a:t>,</a:t>
            </a:r>
            <a:r>
              <a:rPr lang="fr-CH" dirty="0">
                <a:solidFill>
                  <a:srgbClr val="0070C0"/>
                </a:solidFill>
              </a:rPr>
              <a:t> </a:t>
            </a:r>
            <a:r>
              <a:rPr lang="fr-CH" dirty="0" err="1">
                <a:solidFill>
                  <a:srgbClr val="0070C0"/>
                </a:solidFill>
              </a:rPr>
              <a:t>Chiapa</a:t>
            </a:r>
            <a:r>
              <a:rPr lang="fr-CH" dirty="0">
                <a:solidFill>
                  <a:srgbClr val="0070C0"/>
                </a:solidFill>
              </a:rPr>
              <a:t> de </a:t>
            </a:r>
            <a:r>
              <a:rPr lang="fr-CH" dirty="0" err="1">
                <a:solidFill>
                  <a:srgbClr val="0070C0"/>
                </a:solidFill>
              </a:rPr>
              <a:t>Corzo</a:t>
            </a:r>
            <a:r>
              <a:rPr lang="en-GB" dirty="0">
                <a:solidFill>
                  <a:srgbClr val="0070C0"/>
                </a:solidFill>
              </a:rPr>
              <a:t>, </a:t>
            </a:r>
            <a:r>
              <a:rPr lang="en-GB" dirty="0" err="1">
                <a:solidFill>
                  <a:srgbClr val="0070C0"/>
                </a:solidFill>
              </a:rPr>
              <a:t>Suchiapa</a:t>
            </a:r>
            <a:r>
              <a:rPr lang="en-GB" dirty="0">
                <a:solidFill>
                  <a:srgbClr val="0070C0"/>
                </a:solidFill>
              </a:rPr>
              <a:t>, </a:t>
            </a:r>
            <a:r>
              <a:rPr lang="en-GB" dirty="0" err="1">
                <a:solidFill>
                  <a:srgbClr val="0070C0"/>
                </a:solidFill>
              </a:rPr>
              <a:t>Comitán</a:t>
            </a:r>
            <a:r>
              <a:rPr lang="en-GB" dirty="0">
                <a:solidFill>
                  <a:srgbClr val="0070C0"/>
                </a:solidFill>
              </a:rPr>
              <a:t> de </a:t>
            </a:r>
            <a:r>
              <a:rPr lang="en-GB" dirty="0" err="1">
                <a:solidFill>
                  <a:srgbClr val="0070C0"/>
                </a:solidFill>
              </a:rPr>
              <a:t>Domínguez</a:t>
            </a:r>
            <a:r>
              <a:rPr lang="en-GB" dirty="0">
                <a:solidFill>
                  <a:srgbClr val="0070C0"/>
                </a:solidFill>
              </a:rPr>
              <a:t>, </a:t>
            </a:r>
            <a:endParaRPr lang="en-GB" dirty="0">
              <a:solidFill>
                <a:srgbClr val="0070C0"/>
              </a:solidFill>
              <a:effectLst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BE30-3689-42B7-ABF5-604AC779A0A8}" type="slidenum">
              <a:rPr lang="el-GR" smtClean="0"/>
              <a:t>9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0"/>
            <a:ext cx="920856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07789" y="1322768"/>
            <a:ext cx="3477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https://</a:t>
            </a:r>
            <a:r>
              <a:rPr lang="en-US" b="1" dirty="0" err="1">
                <a:solidFill>
                  <a:srgbClr val="7030A0"/>
                </a:solidFill>
              </a:rPr>
              <a:t>physicsmasterclasses.org</a:t>
            </a:r>
            <a:r>
              <a:rPr lang="en-US" b="1" dirty="0">
                <a:solidFill>
                  <a:srgbClr val="7030A0"/>
                </a:solidFill>
              </a:rPr>
              <a:t>/</a:t>
            </a:r>
            <a:endParaRPr lang="en-US" dirty="0"/>
          </a:p>
        </p:txBody>
      </p:sp>
      <p:pic>
        <p:nvPicPr>
          <p:cNvPr id="5" name="Picture 10" descr="MC-Logo-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074" y="6095588"/>
            <a:ext cx="1871662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PPOG_Logo_coloured">
            <a:extLst>
              <a:ext uri="{FF2B5EF4-FFF2-40B4-BE49-F238E27FC236}">
                <a16:creationId xmlns="" xmlns:a16="http://schemas.microsoft.com/office/drawing/2014/main" id="{55C59A2B-03D3-1148-98FD-5980E82C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7" y="44451"/>
            <a:ext cx="7969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67828" y="4885648"/>
            <a:ext cx="38097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Calibri" charset="0"/>
                <a:hlinkClick r:id="rId5"/>
              </a:rPr>
              <a:t>https://indico.cern.ch/event/840212/</a:t>
            </a:r>
            <a:endParaRPr lang="en-US" alt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F-LIBRARY-greek-13nov2020" id="{5D8397EB-1ACE-D841-98AD-8F19F533FFB7}" vid="{FD72F048-6602-DB43-995E-CA2822F532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YF-LIBRARY-greek-14nov2020-asgiven</Template>
  <TotalTime>19815</TotalTime>
  <Words>1228</Words>
  <Application>Microsoft Macintosh PowerPoint</Application>
  <PresentationFormat>Widescreen</PresentationFormat>
  <Paragraphs>241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Amatic SC</vt:lpstr>
      <vt:lpstr>ArialMT</vt:lpstr>
      <vt:lpstr>Calibri</vt:lpstr>
      <vt:lpstr>Calibri Light</vt:lpstr>
      <vt:lpstr>Courier New</vt:lpstr>
      <vt:lpstr>ＭＳ Ｐゴシック</vt:lpstr>
      <vt:lpstr>Source Code Pro</vt:lpstr>
      <vt:lpstr>Tahoma</vt:lpstr>
      <vt:lpstr>Times</vt:lpstr>
      <vt:lpstr>Times New Roman</vt:lpstr>
      <vt:lpstr>Wingdings</vt:lpstr>
      <vt:lpstr>ヒラギノ角ゴ Pro W3</vt:lpstr>
      <vt:lpstr>Arial</vt:lpstr>
      <vt:lpstr>Office Theme</vt:lpstr>
      <vt:lpstr>PowerPoint Presentation</vt:lpstr>
      <vt:lpstr>La primera PTMC en IMC</vt:lpstr>
      <vt:lpstr>PTMC en Mexico el 2 de Marzo del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Nuevo PTMC y Planeación de Tratamiento</vt:lpstr>
      <vt:lpstr>PowerPoint Presentation</vt:lpstr>
      <vt:lpstr>Aceleradores: nuestra llave al mundo subatómico</vt:lpstr>
      <vt:lpstr>Aceleradores: pueden precisamente lanzar energía</vt:lpstr>
      <vt:lpstr>Un haz de partícula puede romper el ADN y romper la célula</vt:lpstr>
      <vt:lpstr>Terapia de hadrones con protones o iones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Los participantes del IMC se ven atraídos por la Ciencia, la Tecnología, la Ingeniería y las Matemáticas.  Definitivament fue nustro caso. 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Πορεία από Έρευνα σε Εφαρμογές</dc:title>
  <dc:creator>Microsoft Office User</dc:creator>
  <cp:lastModifiedBy>Microsoft Office User</cp:lastModifiedBy>
  <cp:revision>162</cp:revision>
  <dcterms:created xsi:type="dcterms:W3CDTF">2020-11-14T06:35:33Z</dcterms:created>
  <dcterms:modified xsi:type="dcterms:W3CDTF">2022-02-10T03:05:52Z</dcterms:modified>
</cp:coreProperties>
</file>