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420" r:id="rId2"/>
    <p:sldId id="424" r:id="rId3"/>
    <p:sldId id="452" r:id="rId4"/>
    <p:sldId id="422" r:id="rId5"/>
    <p:sldId id="394" r:id="rId6"/>
    <p:sldId id="387" r:id="rId7"/>
    <p:sldId id="425" r:id="rId8"/>
    <p:sldId id="451" r:id="rId9"/>
    <p:sldId id="416" r:id="rId10"/>
    <p:sldId id="417" r:id="rId11"/>
    <p:sldId id="418" r:id="rId12"/>
    <p:sldId id="447" r:id="rId13"/>
    <p:sldId id="426" r:id="rId14"/>
    <p:sldId id="402" r:id="rId15"/>
    <p:sldId id="431" r:id="rId16"/>
    <p:sldId id="432" r:id="rId17"/>
    <p:sldId id="433" r:id="rId18"/>
    <p:sldId id="436" r:id="rId19"/>
    <p:sldId id="445" r:id="rId20"/>
    <p:sldId id="437" r:id="rId21"/>
    <p:sldId id="439" r:id="rId22"/>
    <p:sldId id="442" r:id="rId23"/>
    <p:sldId id="444" r:id="rId24"/>
    <p:sldId id="448" r:id="rId25"/>
    <p:sldId id="449" r:id="rId26"/>
    <p:sldId id="453" r:id="rId27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950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3A1BC-89DC-4E23-BDE2-356D3D7F5989}" type="datetimeFigureOut">
              <a:rPr lang="es-MX" smtClean="0"/>
              <a:pPr/>
              <a:t>10/11/2009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4B2273-9580-4C2A-9578-0FFE556B8A7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0DB43-A518-4222-A456-A0AE7ECF1E3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DEA929-9664-4A45-B38E-0FB7C152ED2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160C5-C7E0-40C3-89FB-277648E73DC5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7411233-D19C-4C92-B7B5-D9597EDC305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75038-3F3A-4F22-915F-AC643BB42239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D2B44-699B-4F79-A5D5-223F71F52026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5093E-3234-4B3A-B7A9-1A044A59EFE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E6986A-5167-4235-9CCD-2F102B3D6DB7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130EF-E821-4D37-BCA3-DAA36B96A8BF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F06B0-84B6-499E-BE3D-AF7B09F293F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E9032-C8D6-4411-BF33-9918CAE067C8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041C9-BEA7-40B9-9E50-838A2432FBD2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E5D0F-14B9-4134-91BC-DF3E41795E5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 smtClean="0"/>
              <a:t>Haga clic para modificar el estilo de texto del patrón</a:t>
            </a:r>
          </a:p>
          <a:p>
            <a:pPr lvl="1"/>
            <a:r>
              <a:rPr lang="es-MX" smtClean="0"/>
              <a:t>Segundo nivel</a:t>
            </a:r>
          </a:p>
          <a:p>
            <a:pPr lvl="2"/>
            <a:r>
              <a:rPr lang="es-MX" smtClean="0"/>
              <a:t>Tercer nivel</a:t>
            </a:r>
          </a:p>
          <a:p>
            <a:pPr lvl="3"/>
            <a:r>
              <a:rPr lang="es-MX" smtClean="0"/>
              <a:t>Cuarto nivel</a:t>
            </a:r>
          </a:p>
          <a:p>
            <a:pPr lvl="4"/>
            <a:r>
              <a:rPr lang="es-MX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MX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MX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0C552F7-3E97-4BE7-9E30-093287323711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png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2.png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30.png"/><Relationship Id="rId4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" y="981075"/>
            <a:ext cx="8893175" cy="1296988"/>
          </a:xfrm>
          <a:solidFill>
            <a:schemeClr val="accent1"/>
          </a:solidFill>
        </p:spPr>
        <p:txBody>
          <a:bodyPr/>
          <a:lstStyle/>
          <a:p>
            <a:r>
              <a:rPr lang="en-US" sz="2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Interplay between Temperature, Magnetic Field and the Dynamical </a:t>
            </a:r>
            <a:r>
              <a:rPr lang="en-US" sz="28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Fermion</a:t>
            </a:r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Masses</a:t>
            </a:r>
            <a:endParaRPr lang="es-MX" sz="2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13347" name="Rectangle 3"/>
          <p:cNvSpPr>
            <a:spLocks noChangeArrowheads="1"/>
          </p:cNvSpPr>
          <p:nvPr/>
        </p:nvSpPr>
        <p:spPr bwMode="auto">
          <a:xfrm>
            <a:off x="571472" y="2643182"/>
            <a:ext cx="8001056" cy="200026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MX" sz="2800" b="1" dirty="0" err="1">
                <a:solidFill>
                  <a:schemeClr val="tx2"/>
                </a:solidFill>
              </a:rPr>
              <a:t>Enif</a:t>
            </a:r>
            <a:r>
              <a:rPr lang="es-MX" sz="2800" b="1" dirty="0">
                <a:solidFill>
                  <a:schemeClr val="tx2"/>
                </a:solidFill>
              </a:rPr>
              <a:t> Guadalupe Gutiérrez </a:t>
            </a:r>
            <a:r>
              <a:rPr lang="es-MX" sz="2800" b="1" dirty="0" smtClean="0">
                <a:solidFill>
                  <a:schemeClr val="tx2"/>
                </a:solidFill>
              </a:rPr>
              <a:t>Guerrero </a:t>
            </a:r>
            <a:r>
              <a:rPr lang="es-MX" sz="2800" b="1" dirty="0" err="1" smtClean="0">
                <a:solidFill>
                  <a:schemeClr val="tx2"/>
                </a:solidFill>
              </a:rPr>
              <a:t>Collaborators</a:t>
            </a:r>
            <a:r>
              <a:rPr lang="es-MX" sz="2800" b="1" dirty="0" smtClean="0">
                <a:solidFill>
                  <a:schemeClr val="tx2"/>
                </a:solidFill>
              </a:rPr>
              <a:t>:  </a:t>
            </a:r>
            <a:r>
              <a:rPr lang="es-MX" sz="2800" b="1" dirty="0" err="1" smtClean="0">
                <a:solidFill>
                  <a:schemeClr val="tx2"/>
                </a:solidFill>
              </a:rPr>
              <a:t>Bashir</a:t>
            </a:r>
            <a:r>
              <a:rPr lang="es-MX" sz="2800" b="1" dirty="0" smtClean="0">
                <a:solidFill>
                  <a:schemeClr val="tx2"/>
                </a:solidFill>
              </a:rPr>
              <a:t>, Raya, Sánchez</a:t>
            </a:r>
          </a:p>
          <a:p>
            <a:pPr algn="ctr"/>
            <a:r>
              <a:rPr lang="es-MX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Instituto de Física y Matemáticas</a:t>
            </a:r>
            <a:br>
              <a:rPr lang="es-MX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s-MX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UMSNH</a:t>
            </a:r>
            <a:endParaRPr lang="es-MX" sz="2800" b="1" dirty="0">
              <a:solidFill>
                <a:schemeClr val="tx2"/>
              </a:solidFill>
            </a:endParaRPr>
          </a:p>
        </p:txBody>
      </p:sp>
      <p:sp>
        <p:nvSpPr>
          <p:cNvPr id="313348" name="Rectangle 4"/>
          <p:cNvSpPr>
            <a:spLocks noChangeArrowheads="1"/>
          </p:cNvSpPr>
          <p:nvPr/>
        </p:nvSpPr>
        <p:spPr bwMode="auto">
          <a:xfrm>
            <a:off x="142844" y="5084763"/>
            <a:ext cx="8858312" cy="12969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MX" sz="2800" b="1" smtClean="0">
                <a:solidFill>
                  <a:schemeClr val="tx2"/>
                </a:solidFill>
              </a:rPr>
              <a:t>XII </a:t>
            </a:r>
            <a:r>
              <a:rPr lang="es-MX" sz="2800" b="1" err="1" smtClean="0">
                <a:solidFill>
                  <a:schemeClr val="tx2"/>
                </a:solidFill>
              </a:rPr>
              <a:t>Mexican</a:t>
            </a:r>
            <a:r>
              <a:rPr lang="es-MX" sz="2800" b="1" smtClean="0">
                <a:solidFill>
                  <a:schemeClr val="tx2"/>
                </a:solidFill>
              </a:rPr>
              <a:t> </a:t>
            </a:r>
            <a:r>
              <a:rPr lang="es-MX" sz="2800" b="1" err="1" smtClean="0">
                <a:solidFill>
                  <a:schemeClr val="tx2"/>
                </a:solidFill>
              </a:rPr>
              <a:t>Workshop</a:t>
            </a:r>
            <a:r>
              <a:rPr lang="es-MX" sz="2800" b="1" smtClean="0">
                <a:solidFill>
                  <a:schemeClr val="tx2"/>
                </a:solidFill>
              </a:rPr>
              <a:t> </a:t>
            </a:r>
            <a:r>
              <a:rPr lang="es-MX" sz="2800" b="1" err="1">
                <a:solidFill>
                  <a:schemeClr val="tx2"/>
                </a:solidFill>
              </a:rPr>
              <a:t>on</a:t>
            </a:r>
            <a:r>
              <a:rPr lang="es-MX" sz="2800" b="1">
                <a:solidFill>
                  <a:schemeClr val="tx2"/>
                </a:solidFill>
              </a:rPr>
              <a:t> </a:t>
            </a:r>
            <a:r>
              <a:rPr lang="es-MX" sz="2800" b="1" err="1" smtClean="0">
                <a:solidFill>
                  <a:schemeClr val="tx2"/>
                </a:solidFill>
              </a:rPr>
              <a:t>Particles</a:t>
            </a:r>
            <a:r>
              <a:rPr lang="es-MX" sz="2800" b="1" smtClean="0">
                <a:solidFill>
                  <a:schemeClr val="tx2"/>
                </a:solidFill>
              </a:rPr>
              <a:t> and </a:t>
            </a:r>
            <a:r>
              <a:rPr lang="es-MX" sz="2800" b="1" err="1" smtClean="0">
                <a:solidFill>
                  <a:schemeClr val="tx2"/>
                </a:solidFill>
              </a:rPr>
              <a:t>Fields</a:t>
            </a:r>
            <a:r>
              <a:rPr lang="es-MX" sz="2800" b="1">
                <a:solidFill>
                  <a:schemeClr val="tx2"/>
                </a:solidFill>
              </a:rPr>
              <a:t> </a:t>
            </a:r>
            <a:r>
              <a:rPr lang="es-MX" sz="2800" b="1" smtClean="0">
                <a:solidFill>
                  <a:schemeClr val="tx2"/>
                </a:solidFill>
              </a:rPr>
              <a:t>2009</a:t>
            </a:r>
            <a:r>
              <a:rPr lang="es-MX" sz="2800" b="1">
                <a:solidFill>
                  <a:schemeClr val="tx2"/>
                </a:solidFill>
              </a:rPr>
              <a:t/>
            </a:r>
            <a:br>
              <a:rPr lang="es-MX" sz="2800" b="1">
                <a:solidFill>
                  <a:schemeClr val="tx2"/>
                </a:solidFill>
              </a:rPr>
            </a:br>
            <a:r>
              <a:rPr lang="es-MX" sz="2800" b="1" smtClean="0">
                <a:solidFill>
                  <a:schemeClr val="tx2"/>
                </a:solidFill>
              </a:rPr>
              <a:t>Mazatlán, Sinaloa</a:t>
            </a:r>
            <a:endParaRPr lang="es-MX" sz="2800" b="1">
              <a:solidFill>
                <a:schemeClr val="tx2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DB43-A518-4222-A456-A0AE7ECF1E3D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4" name="Rectangle 6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/>
              <a:t>DMG in </a:t>
            </a:r>
            <a:r>
              <a:rPr lang="es-MX" err="1"/>
              <a:t>Magnetic</a:t>
            </a:r>
            <a:r>
              <a:rPr lang="es-MX"/>
              <a:t> </a:t>
            </a:r>
            <a:r>
              <a:rPr lang="es-MX" err="1"/>
              <a:t>Fields</a:t>
            </a:r>
            <a:endParaRPr lang="es-MX"/>
          </a:p>
        </p:txBody>
      </p:sp>
      <p:sp>
        <p:nvSpPr>
          <p:cNvPr id="304137" name="Text Box 9"/>
          <p:cNvSpPr txBox="1">
            <a:spLocks noChangeArrowheads="1"/>
          </p:cNvSpPr>
          <p:nvPr/>
        </p:nvSpPr>
        <p:spPr bwMode="auto">
          <a:xfrm>
            <a:off x="2124075" y="1584315"/>
            <a:ext cx="4824413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 err="1"/>
              <a:t>Beyond</a:t>
            </a:r>
            <a:r>
              <a:rPr lang="es-MX" sz="2000"/>
              <a:t> </a:t>
            </a:r>
            <a:r>
              <a:rPr lang="es-MX" sz="2000" err="1"/>
              <a:t>constant</a:t>
            </a:r>
            <a:r>
              <a:rPr lang="es-MX" sz="2000"/>
              <a:t> </a:t>
            </a:r>
            <a:r>
              <a:rPr lang="es-MX" sz="2000" err="1"/>
              <a:t>mass</a:t>
            </a:r>
            <a:r>
              <a:rPr lang="es-MX" sz="2000"/>
              <a:t> </a:t>
            </a:r>
            <a:r>
              <a:rPr lang="es-MX" sz="2000" err="1"/>
              <a:t>approximation</a:t>
            </a:r>
            <a:r>
              <a:rPr lang="es-MX" sz="2000"/>
              <a:t>.</a:t>
            </a:r>
          </a:p>
        </p:txBody>
      </p:sp>
      <p:sp>
        <p:nvSpPr>
          <p:cNvPr id="304138" name="Text Box 10"/>
          <p:cNvSpPr txBox="1">
            <a:spLocks noChangeArrowheads="1"/>
          </p:cNvSpPr>
          <p:nvPr/>
        </p:nvSpPr>
        <p:spPr bwMode="auto">
          <a:xfrm>
            <a:off x="2843213" y="6370661"/>
            <a:ext cx="3311525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 err="1"/>
              <a:t>There</a:t>
            </a:r>
            <a:r>
              <a:rPr lang="es-MX" sz="2000"/>
              <a:t> </a:t>
            </a:r>
            <a:r>
              <a:rPr lang="es-MX" sz="2000" err="1"/>
              <a:t>is</a:t>
            </a:r>
            <a:r>
              <a:rPr lang="es-MX" sz="2000"/>
              <a:t> no </a:t>
            </a:r>
            <a:r>
              <a:rPr lang="es-MX" sz="2000" err="1"/>
              <a:t>criticality</a:t>
            </a:r>
            <a:r>
              <a:rPr lang="es-MX" sz="2000"/>
              <a:t> in </a:t>
            </a:r>
            <a:r>
              <a:rPr lang="es-MX" sz="2000" err="1" smtClean="0"/>
              <a:t>eB</a:t>
            </a:r>
            <a:r>
              <a:rPr lang="es-MX" sz="2000" smtClean="0"/>
              <a:t>.</a:t>
            </a:r>
            <a:endParaRPr lang="es-MX" sz="200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2B44-699B-4F79-A5D5-223F71F52026}" type="slidenum">
              <a:rPr lang="es-MX" smtClean="0"/>
              <a:pPr/>
              <a:t>10</a:t>
            </a:fld>
            <a:endParaRPr lang="es-MX"/>
          </a:p>
        </p:txBody>
      </p:sp>
      <p:pic>
        <p:nvPicPr>
          <p:cNvPr id="33587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85" y="2357430"/>
            <a:ext cx="4733931" cy="3658038"/>
          </a:xfrm>
          <a:prstGeom prst="roundRect">
            <a:avLst/>
          </a:prstGeom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62" name="Text Box 10"/>
          <p:cNvSpPr txBox="1">
            <a:spLocks noChangeArrowheads="1"/>
          </p:cNvSpPr>
          <p:nvPr/>
        </p:nvSpPr>
        <p:spPr bwMode="auto">
          <a:xfrm>
            <a:off x="5559425" y="50323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s-MX"/>
          </a:p>
        </p:txBody>
      </p:sp>
      <p:sp>
        <p:nvSpPr>
          <p:cNvPr id="305165" name="Text Box 13"/>
          <p:cNvSpPr txBox="1">
            <a:spLocks noChangeArrowheads="1"/>
          </p:cNvSpPr>
          <p:nvPr/>
        </p:nvSpPr>
        <p:spPr bwMode="auto">
          <a:xfrm>
            <a:off x="5919788" y="50323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s-MX"/>
          </a:p>
        </p:txBody>
      </p:sp>
      <p:sp>
        <p:nvSpPr>
          <p:cNvPr id="305168" name="Text Box 16"/>
          <p:cNvSpPr txBox="1">
            <a:spLocks noChangeArrowheads="1"/>
          </p:cNvSpPr>
          <p:nvPr/>
        </p:nvSpPr>
        <p:spPr bwMode="auto">
          <a:xfrm>
            <a:off x="7500958" y="3500438"/>
            <a:ext cx="1357321" cy="64633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MX"/>
              <a:t>a=1.28521,    b=1.13083</a:t>
            </a:r>
          </a:p>
        </p:txBody>
      </p:sp>
      <p:sp>
        <p:nvSpPr>
          <p:cNvPr id="305180" name="Rectangle 28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 dirty="0"/>
              <a:t>DMG in </a:t>
            </a:r>
            <a:r>
              <a:rPr lang="es-MX" dirty="0" err="1"/>
              <a:t>Magnetic</a:t>
            </a:r>
            <a:r>
              <a:rPr lang="es-MX" dirty="0"/>
              <a:t> </a:t>
            </a:r>
            <a:r>
              <a:rPr lang="es-MX" dirty="0" err="1"/>
              <a:t>Fields</a:t>
            </a:r>
            <a:endParaRPr lang="es-MX" dirty="0"/>
          </a:p>
        </p:txBody>
      </p:sp>
      <p:sp>
        <p:nvSpPr>
          <p:cNvPr id="305182" name="Text Box 30"/>
          <p:cNvSpPr txBox="1">
            <a:spLocks noChangeArrowheads="1"/>
          </p:cNvSpPr>
          <p:nvPr/>
        </p:nvSpPr>
        <p:spPr bwMode="auto">
          <a:xfrm>
            <a:off x="2122488" y="6370661"/>
            <a:ext cx="5257800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 err="1"/>
              <a:t>Comparing</a:t>
            </a:r>
            <a:r>
              <a:rPr lang="es-MX" sz="2000"/>
              <a:t> </a:t>
            </a:r>
            <a:r>
              <a:rPr lang="es-MX" sz="2000" err="1"/>
              <a:t>results</a:t>
            </a:r>
            <a:r>
              <a:rPr lang="es-MX" sz="2000"/>
              <a:t> </a:t>
            </a:r>
            <a:r>
              <a:rPr lang="es-MX" sz="2000" err="1"/>
              <a:t>with</a:t>
            </a:r>
            <a:r>
              <a:rPr lang="es-MX" sz="2000"/>
              <a:t> </a:t>
            </a:r>
            <a:r>
              <a:rPr lang="es-MX" sz="2000" err="1"/>
              <a:t>those</a:t>
            </a:r>
            <a:r>
              <a:rPr lang="es-MX" sz="2000"/>
              <a:t> of </a:t>
            </a:r>
            <a:r>
              <a:rPr lang="es-MX" sz="2000" err="1"/>
              <a:t>Leung</a:t>
            </a:r>
            <a:r>
              <a:rPr lang="es-MX" sz="2000"/>
              <a:t> et. al.</a:t>
            </a: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1233-D19C-4C92-B7B5-D9597EDC3053}" type="slidenum">
              <a:rPr lang="es-MX" smtClean="0"/>
              <a:pPr/>
              <a:t>11</a:t>
            </a:fld>
            <a:endParaRPr lang="es-MX"/>
          </a:p>
        </p:txBody>
      </p:sp>
      <p:pic>
        <p:nvPicPr>
          <p:cNvPr id="334849" name="Picture 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5739" y="2000250"/>
            <a:ext cx="5062071" cy="3911600"/>
          </a:xfrm>
          <a:prstGeom prst="roundRect">
            <a:avLst/>
          </a:prstGeom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75038-3F3A-4F22-915F-AC643BB42239}" type="slidenum">
              <a:rPr lang="es-MX" smtClean="0"/>
              <a:pPr>
                <a:defRPr/>
              </a:pPr>
              <a:t>12</a:t>
            </a:fld>
            <a:endParaRPr lang="es-MX" dirty="0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2285984" y="6315038"/>
            <a:ext cx="3929090" cy="40011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MX" sz="2000" dirty="0"/>
              <a:t> </a:t>
            </a:r>
            <a:r>
              <a:rPr lang="es-MX" sz="2000" dirty="0" smtClean="0"/>
              <a:t>  </a:t>
            </a:r>
            <a:r>
              <a:rPr lang="es-MX" sz="2000" dirty="0" err="1" smtClean="0"/>
              <a:t>The</a:t>
            </a:r>
            <a:r>
              <a:rPr lang="es-MX" sz="2000" dirty="0" smtClean="0"/>
              <a:t> </a:t>
            </a:r>
            <a:r>
              <a:rPr lang="es-MX" sz="2000" dirty="0" err="1" smtClean="0"/>
              <a:t>condensate</a:t>
            </a:r>
            <a:r>
              <a:rPr lang="es-MX" sz="2000" dirty="0" smtClean="0"/>
              <a:t> and </a:t>
            </a:r>
            <a:r>
              <a:rPr lang="es-MX" sz="2000" dirty="0" err="1" smtClean="0"/>
              <a:t>the</a:t>
            </a:r>
            <a:r>
              <a:rPr lang="es-MX" sz="2000" dirty="0" smtClean="0"/>
              <a:t> OPE.</a:t>
            </a:r>
            <a:endParaRPr lang="es-MX" sz="20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928662" y="1785926"/>
            <a:ext cx="7215238" cy="646331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MX" b="1" dirty="0"/>
              <a:t> </a:t>
            </a:r>
            <a:r>
              <a:rPr lang="es-MX" b="1" dirty="0" smtClean="0"/>
              <a:t>I. A. </a:t>
            </a:r>
            <a:r>
              <a:rPr lang="es-MX" b="1" dirty="0" err="1" smtClean="0"/>
              <a:t>Shushpanov</a:t>
            </a:r>
            <a:r>
              <a:rPr lang="es-MX" b="1" dirty="0" smtClean="0"/>
              <a:t>, A. V. </a:t>
            </a:r>
            <a:r>
              <a:rPr lang="es-MX" b="1" dirty="0" err="1" smtClean="0"/>
              <a:t>Smilga</a:t>
            </a:r>
            <a:r>
              <a:rPr lang="es-MX" b="1" dirty="0" smtClean="0"/>
              <a:t>, </a:t>
            </a:r>
            <a:r>
              <a:rPr lang="es-MX" b="1" dirty="0" err="1" smtClean="0"/>
              <a:t>Phys</a:t>
            </a:r>
            <a:r>
              <a:rPr lang="es-MX" b="1" dirty="0" smtClean="0"/>
              <a:t>. </a:t>
            </a:r>
            <a:r>
              <a:rPr lang="es-MX" b="1" dirty="0" err="1" smtClean="0"/>
              <a:t>Lett</a:t>
            </a:r>
            <a:r>
              <a:rPr lang="es-MX" b="1" dirty="0" smtClean="0"/>
              <a:t>. B402 351 (1997).</a:t>
            </a:r>
          </a:p>
          <a:p>
            <a:r>
              <a:rPr lang="es-MX" b="1" dirty="0" smtClean="0">
                <a:solidFill>
                  <a:schemeClr val="tx2"/>
                </a:solidFill>
              </a:rPr>
              <a:t>D.-S. Lee, C.N. </a:t>
            </a:r>
            <a:r>
              <a:rPr lang="es-MX" b="1" dirty="0" err="1" smtClean="0">
                <a:solidFill>
                  <a:schemeClr val="tx2"/>
                </a:solidFill>
              </a:rPr>
              <a:t>Leung</a:t>
            </a:r>
            <a:r>
              <a:rPr lang="es-MX" b="1" dirty="0" smtClean="0">
                <a:solidFill>
                  <a:schemeClr val="tx2"/>
                </a:solidFill>
              </a:rPr>
              <a:t> , Y.J. </a:t>
            </a:r>
            <a:r>
              <a:rPr lang="es-MX" b="1" dirty="0" err="1" smtClean="0">
                <a:solidFill>
                  <a:schemeClr val="tx2"/>
                </a:solidFill>
              </a:rPr>
              <a:t>Ng</a:t>
            </a:r>
            <a:r>
              <a:rPr lang="es-MX" b="1" dirty="0" smtClean="0">
                <a:solidFill>
                  <a:schemeClr val="tx2"/>
                </a:solidFill>
              </a:rPr>
              <a:t>, </a:t>
            </a:r>
            <a:r>
              <a:rPr lang="es-MX" b="1" dirty="0" err="1" smtClean="0">
                <a:solidFill>
                  <a:schemeClr val="tx2"/>
                </a:solidFill>
              </a:rPr>
              <a:t>Phys</a:t>
            </a:r>
            <a:r>
              <a:rPr lang="es-MX" b="1" dirty="0" smtClean="0">
                <a:solidFill>
                  <a:schemeClr val="tx2"/>
                </a:solidFill>
              </a:rPr>
              <a:t>. Rev.  D55  6504 (1997).</a:t>
            </a:r>
          </a:p>
        </p:txBody>
      </p:sp>
      <p:graphicFrame>
        <p:nvGraphicFramePr>
          <p:cNvPr id="13" name="Object 23"/>
          <p:cNvGraphicFramePr>
            <a:graphicFrameLocks noChangeAspect="1"/>
          </p:cNvGraphicFramePr>
          <p:nvPr/>
        </p:nvGraphicFramePr>
        <p:xfrm>
          <a:off x="839778" y="4126480"/>
          <a:ext cx="2303462" cy="719138"/>
        </p:xfrm>
        <a:graphic>
          <a:graphicData uri="http://schemas.openxmlformats.org/presentationml/2006/ole">
            <p:oleObj spid="_x0000_s375810" name="Ecuación" r:id="rId3" imgW="1180800" imgH="419040" progId="Equation.3">
              <p:embed/>
            </p:oleObj>
          </a:graphicData>
        </a:graphic>
      </p:graphicFrame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428596" y="5202808"/>
            <a:ext cx="1000132" cy="369332"/>
          </a:xfrm>
          <a:prstGeom prst="rect">
            <a:avLst/>
          </a:prstGeom>
          <a:solidFill>
            <a:schemeClr val="accent5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MX" err="1" smtClean="0"/>
              <a:t>when</a:t>
            </a:r>
            <a:endParaRPr lang="es-MX"/>
          </a:p>
        </p:txBody>
      </p:sp>
      <p:graphicFrame>
        <p:nvGraphicFramePr>
          <p:cNvPr id="15" name="Object 25"/>
          <p:cNvGraphicFramePr>
            <a:graphicFrameLocks noChangeAspect="1"/>
          </p:cNvGraphicFramePr>
          <p:nvPr/>
        </p:nvGraphicFramePr>
        <p:xfrm>
          <a:off x="1857356" y="5202808"/>
          <a:ext cx="936625" cy="363538"/>
        </p:xfrm>
        <a:graphic>
          <a:graphicData uri="http://schemas.openxmlformats.org/presentationml/2006/ole">
            <p:oleObj spid="_x0000_s375811" name="Ecuación" r:id="rId4" imgW="482400" imgH="164880" progId="Equation.3">
              <p:embed/>
            </p:oleObj>
          </a:graphicData>
        </a:graphic>
      </p:graphicFrame>
      <p:graphicFrame>
        <p:nvGraphicFramePr>
          <p:cNvPr id="375812" name="Object 23"/>
          <p:cNvGraphicFramePr>
            <a:graphicFrameLocks noChangeAspect="1"/>
          </p:cNvGraphicFramePr>
          <p:nvPr/>
        </p:nvGraphicFramePr>
        <p:xfrm>
          <a:off x="1082675" y="3141663"/>
          <a:ext cx="1857375" cy="434975"/>
        </p:xfrm>
        <a:graphic>
          <a:graphicData uri="http://schemas.openxmlformats.org/presentationml/2006/ole">
            <p:oleObj spid="_x0000_s375812" name="Ecuación" r:id="rId5" imgW="952200" imgH="253800" progId="Equation.3">
              <p:embed/>
            </p:oleObj>
          </a:graphicData>
        </a:graphic>
      </p:graphicFrame>
      <p:sp>
        <p:nvSpPr>
          <p:cNvPr id="12" name="Rectangle 2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/>
          </a:solidFill>
          <a:ln/>
        </p:spPr>
        <p:txBody>
          <a:bodyPr/>
          <a:lstStyle/>
          <a:p>
            <a:r>
              <a:rPr lang="es-MX" dirty="0"/>
              <a:t>DMG in </a:t>
            </a:r>
            <a:r>
              <a:rPr lang="es-MX" dirty="0" err="1"/>
              <a:t>Magnetic</a:t>
            </a:r>
            <a:r>
              <a:rPr lang="es-MX" dirty="0"/>
              <a:t> </a:t>
            </a:r>
            <a:r>
              <a:rPr lang="es-MX" dirty="0" err="1"/>
              <a:t>Fields</a:t>
            </a:r>
            <a:endParaRPr lang="es-MX" dirty="0"/>
          </a:p>
        </p:txBody>
      </p:sp>
      <p:pic>
        <p:nvPicPr>
          <p:cNvPr id="375813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0654" y="2643182"/>
            <a:ext cx="4366122" cy="3373822"/>
          </a:xfrm>
          <a:prstGeom prst="round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34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  <a:solidFill>
            <a:schemeClr val="accent1"/>
          </a:solidFill>
          <a:ln/>
        </p:spPr>
        <p:txBody>
          <a:bodyPr/>
          <a:lstStyle/>
          <a:p>
            <a:r>
              <a:rPr lang="es-MX"/>
              <a:t>DMG at </a:t>
            </a:r>
            <a:r>
              <a:rPr lang="es-MX" err="1"/>
              <a:t>Finite</a:t>
            </a:r>
            <a:r>
              <a:rPr lang="es-MX"/>
              <a:t> T and </a:t>
            </a:r>
            <a:r>
              <a:rPr lang="es-MX" err="1"/>
              <a:t>Uniform</a:t>
            </a:r>
            <a:r>
              <a:rPr lang="es-MX"/>
              <a:t> B</a:t>
            </a:r>
          </a:p>
        </p:txBody>
      </p:sp>
      <p:graphicFrame>
        <p:nvGraphicFramePr>
          <p:cNvPr id="333831" name="Object 7"/>
          <p:cNvGraphicFramePr>
            <a:graphicFrameLocks noChangeAspect="1"/>
          </p:cNvGraphicFramePr>
          <p:nvPr>
            <p:ph sz="half" idx="1"/>
          </p:nvPr>
        </p:nvGraphicFramePr>
        <p:xfrm>
          <a:off x="973138" y="1387466"/>
          <a:ext cx="6983412" cy="755650"/>
        </p:xfrm>
        <a:graphic>
          <a:graphicData uri="http://schemas.openxmlformats.org/presentationml/2006/ole">
            <p:oleObj spid="_x0000_s333831" name="Ecuación" r:id="rId3" imgW="4457520" imgH="482400" progId="Equation.3">
              <p:embed/>
            </p:oleObj>
          </a:graphicData>
        </a:graphic>
      </p:graphicFrame>
      <p:sp>
        <p:nvSpPr>
          <p:cNvPr id="333835" name="Text Box 11"/>
          <p:cNvSpPr txBox="1">
            <a:spLocks noChangeArrowheads="1"/>
          </p:cNvSpPr>
          <p:nvPr/>
        </p:nvSpPr>
        <p:spPr bwMode="auto">
          <a:xfrm>
            <a:off x="250825" y="3683000"/>
            <a:ext cx="2952750" cy="13303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/>
              <a:t>We work with the lowest Matsubara frequency and the lowest Landau level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986A-5167-4235-9CCD-2F102B3D6DB7}" type="slidenum">
              <a:rPr lang="es-MX" smtClean="0"/>
              <a:pPr/>
              <a:t>13</a:t>
            </a:fld>
            <a:endParaRPr lang="es-MX"/>
          </a:p>
        </p:txBody>
      </p:sp>
      <p:pic>
        <p:nvPicPr>
          <p:cNvPr id="333832" name="Picture 8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529900" y="2571744"/>
            <a:ext cx="4756876" cy="3675768"/>
          </a:xfrm>
          <a:prstGeom prst="round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0" name="Rectangle 10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/>
              <a:t>DMG at Finite T and Uniform B</a:t>
            </a:r>
          </a:p>
        </p:txBody>
      </p:sp>
      <p:graphicFrame>
        <p:nvGraphicFramePr>
          <p:cNvPr id="276483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285720" y="4429132"/>
          <a:ext cx="3693050" cy="928694"/>
        </p:xfrm>
        <a:graphic>
          <a:graphicData uri="http://schemas.openxmlformats.org/presentationml/2006/ole">
            <p:oleObj spid="_x0000_s276483" name="Ecuación" r:id="rId3" imgW="2222280" imgH="558720" progId="Equation.3">
              <p:embed/>
            </p:oleObj>
          </a:graphicData>
        </a:graphic>
      </p:graphicFrame>
      <p:sp>
        <p:nvSpPr>
          <p:cNvPr id="276492" name="Text Box 12"/>
          <p:cNvSpPr txBox="1">
            <a:spLocks noChangeArrowheads="1"/>
          </p:cNvSpPr>
          <p:nvPr/>
        </p:nvSpPr>
        <p:spPr bwMode="auto">
          <a:xfrm>
            <a:off x="3059113" y="1655753"/>
            <a:ext cx="2881312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/>
              <a:t>  </a:t>
            </a:r>
            <a:r>
              <a:rPr lang="es-MX" sz="2000" err="1"/>
              <a:t>Miransky</a:t>
            </a:r>
            <a:r>
              <a:rPr lang="es-MX" sz="2000"/>
              <a:t> </a:t>
            </a:r>
            <a:r>
              <a:rPr lang="es-MX" sz="2000" err="1"/>
              <a:t>like</a:t>
            </a:r>
            <a:r>
              <a:rPr lang="es-MX" sz="2000"/>
              <a:t> </a:t>
            </a:r>
            <a:r>
              <a:rPr lang="es-MX" sz="2000" err="1"/>
              <a:t>scaling</a:t>
            </a:r>
            <a:endParaRPr lang="es-MX" sz="2000"/>
          </a:p>
        </p:txBody>
      </p:sp>
      <p:sp>
        <p:nvSpPr>
          <p:cNvPr id="276505" name="Text Box 25"/>
          <p:cNvSpPr txBox="1">
            <a:spLocks noChangeArrowheads="1"/>
          </p:cNvSpPr>
          <p:nvPr/>
        </p:nvSpPr>
        <p:spPr bwMode="auto">
          <a:xfrm>
            <a:off x="5703888" y="36655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s-MX"/>
          </a:p>
        </p:txBody>
      </p:sp>
      <p:sp>
        <p:nvSpPr>
          <p:cNvPr id="276506" name="Text Box 26"/>
          <p:cNvSpPr txBox="1">
            <a:spLocks noChangeArrowheads="1"/>
          </p:cNvSpPr>
          <p:nvPr/>
        </p:nvSpPr>
        <p:spPr bwMode="auto">
          <a:xfrm>
            <a:off x="250825" y="5845195"/>
            <a:ext cx="3744913" cy="36988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/>
              <a:t>a=- 0.7564, b= 1.3228, c= 1.0544, </a:t>
            </a: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986A-5167-4235-9CCD-2F102B3D6DB7}" type="slidenum">
              <a:rPr lang="es-MX" smtClean="0"/>
              <a:pPr/>
              <a:t>14</a:t>
            </a:fld>
            <a:endParaRPr lang="es-MX"/>
          </a:p>
        </p:txBody>
      </p:sp>
      <p:graphicFrame>
        <p:nvGraphicFramePr>
          <p:cNvPr id="276486" name="Object 6"/>
          <p:cNvGraphicFramePr>
            <a:graphicFrameLocks noChangeAspect="1"/>
          </p:cNvGraphicFramePr>
          <p:nvPr/>
        </p:nvGraphicFramePr>
        <p:xfrm>
          <a:off x="285720" y="2706686"/>
          <a:ext cx="3589254" cy="508000"/>
        </p:xfrm>
        <a:graphic>
          <a:graphicData uri="http://schemas.openxmlformats.org/presentationml/2006/ole">
            <p:oleObj spid="_x0000_s276486" name="Ecuación" r:id="rId4" imgW="1879560" imgH="266400" progId="Equation.3">
              <p:embed/>
            </p:oleObj>
          </a:graphicData>
        </a:graphic>
      </p:graphicFrame>
      <p:sp>
        <p:nvSpPr>
          <p:cNvPr id="12" name="Text Box 26"/>
          <p:cNvSpPr txBox="1">
            <a:spLocks noChangeArrowheads="1"/>
          </p:cNvSpPr>
          <p:nvPr/>
        </p:nvSpPr>
        <p:spPr bwMode="auto">
          <a:xfrm>
            <a:off x="785786" y="3631172"/>
            <a:ext cx="2500330" cy="369332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MX" smtClean="0"/>
              <a:t>a = 0.7982, b = 0.1139</a:t>
            </a:r>
            <a:endParaRPr lang="es-MX"/>
          </a:p>
        </p:txBody>
      </p:sp>
      <p:pic>
        <p:nvPicPr>
          <p:cNvPr id="27648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57686" y="2643182"/>
            <a:ext cx="4439775" cy="3430734"/>
          </a:xfrm>
          <a:prstGeom prst="round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8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/>
              <a:t>DMG at </a:t>
            </a:r>
            <a:r>
              <a:rPr lang="es-MX" err="1"/>
              <a:t>Finite</a:t>
            </a:r>
            <a:r>
              <a:rPr lang="es-MX"/>
              <a:t> T and </a:t>
            </a:r>
            <a:r>
              <a:rPr lang="es-MX" err="1"/>
              <a:t>Uniform</a:t>
            </a:r>
            <a:r>
              <a:rPr lang="es-MX"/>
              <a:t> B</a:t>
            </a:r>
          </a:p>
        </p:txBody>
      </p:sp>
      <p:sp>
        <p:nvSpPr>
          <p:cNvPr id="359433" name="Text Box 9"/>
          <p:cNvSpPr txBox="1">
            <a:spLocks noChangeArrowheads="1"/>
          </p:cNvSpPr>
          <p:nvPr/>
        </p:nvSpPr>
        <p:spPr bwMode="auto">
          <a:xfrm>
            <a:off x="2357422" y="6286520"/>
            <a:ext cx="4643470" cy="40011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MX" sz="2000"/>
              <a:t> </a:t>
            </a:r>
            <a:r>
              <a:rPr lang="es-MX" sz="2000" err="1"/>
              <a:t>There</a:t>
            </a:r>
            <a:r>
              <a:rPr lang="es-MX" sz="2000"/>
              <a:t> </a:t>
            </a:r>
            <a:r>
              <a:rPr lang="es-MX" sz="2000" err="1"/>
              <a:t>is</a:t>
            </a:r>
            <a:r>
              <a:rPr lang="es-MX" sz="2000"/>
              <a:t> </a:t>
            </a:r>
            <a:r>
              <a:rPr lang="es-MX" sz="2000" err="1"/>
              <a:t>criticality</a:t>
            </a:r>
            <a:r>
              <a:rPr lang="es-MX" sz="2000"/>
              <a:t> </a:t>
            </a:r>
            <a:r>
              <a:rPr lang="es-MX" sz="2000" err="1"/>
              <a:t>for</a:t>
            </a:r>
            <a:r>
              <a:rPr lang="es-MX" sz="2000"/>
              <a:t> </a:t>
            </a:r>
            <a:r>
              <a:rPr lang="es-MX" sz="2000" err="1"/>
              <a:t>the</a:t>
            </a:r>
            <a:r>
              <a:rPr lang="es-MX" sz="2000"/>
              <a:t> </a:t>
            </a:r>
            <a:r>
              <a:rPr lang="es-MX" sz="2000" err="1"/>
              <a:t>magnetic</a:t>
            </a:r>
            <a:r>
              <a:rPr lang="es-MX" sz="2000"/>
              <a:t> </a:t>
            </a:r>
            <a:r>
              <a:rPr lang="es-MX" sz="2000" err="1"/>
              <a:t>field</a:t>
            </a:r>
            <a:endParaRPr lang="es-MX" sz="200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2B44-699B-4F79-A5D5-223F71F52026}" type="slidenum">
              <a:rPr lang="es-MX" smtClean="0"/>
              <a:pPr/>
              <a:t>15</a:t>
            </a:fld>
            <a:endParaRPr lang="es-MX"/>
          </a:p>
        </p:txBody>
      </p:sp>
      <p:pic>
        <p:nvPicPr>
          <p:cNvPr id="367617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57446" y="1857375"/>
            <a:ext cx="5084670" cy="3929063"/>
          </a:xfrm>
          <a:prstGeom prst="roundRect">
            <a:avLst/>
          </a:prstGeom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80" name="Rectangle 8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/>
              <a:t>DMG at </a:t>
            </a:r>
            <a:r>
              <a:rPr lang="es-MX" err="1"/>
              <a:t>Finite</a:t>
            </a:r>
            <a:r>
              <a:rPr lang="es-MX"/>
              <a:t> T and </a:t>
            </a:r>
            <a:r>
              <a:rPr lang="es-MX" err="1"/>
              <a:t>Uniform</a:t>
            </a:r>
            <a:r>
              <a:rPr lang="es-MX"/>
              <a:t> B</a:t>
            </a:r>
          </a:p>
        </p:txBody>
      </p:sp>
      <p:sp>
        <p:nvSpPr>
          <p:cNvPr id="361481" name="Text Box 9"/>
          <p:cNvSpPr txBox="1">
            <a:spLocks noChangeArrowheads="1"/>
          </p:cNvSpPr>
          <p:nvPr/>
        </p:nvSpPr>
        <p:spPr bwMode="auto">
          <a:xfrm>
            <a:off x="2268538" y="6299223"/>
            <a:ext cx="4679950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/>
              <a:t> </a:t>
            </a:r>
            <a:r>
              <a:rPr lang="es-MX" sz="2000" err="1"/>
              <a:t>There</a:t>
            </a:r>
            <a:r>
              <a:rPr lang="es-MX" sz="2000"/>
              <a:t> </a:t>
            </a:r>
            <a:r>
              <a:rPr lang="es-MX" sz="2000" err="1"/>
              <a:t>is</a:t>
            </a:r>
            <a:r>
              <a:rPr lang="es-MX" sz="2000"/>
              <a:t> </a:t>
            </a:r>
            <a:r>
              <a:rPr lang="es-MX" sz="2000" err="1"/>
              <a:t>also</a:t>
            </a:r>
            <a:r>
              <a:rPr lang="es-MX" sz="2000"/>
              <a:t> </a:t>
            </a:r>
            <a:r>
              <a:rPr lang="es-MX" sz="2000" err="1"/>
              <a:t>criticality</a:t>
            </a:r>
            <a:r>
              <a:rPr lang="es-MX" sz="2000"/>
              <a:t> </a:t>
            </a:r>
            <a:r>
              <a:rPr lang="es-MX" sz="2000" err="1"/>
              <a:t>for</a:t>
            </a:r>
            <a:r>
              <a:rPr lang="es-MX" sz="2000"/>
              <a:t> </a:t>
            </a:r>
            <a:r>
              <a:rPr lang="es-MX" sz="2000" err="1"/>
              <a:t>the</a:t>
            </a:r>
            <a:r>
              <a:rPr lang="es-MX" sz="2000"/>
              <a:t> </a:t>
            </a:r>
            <a:r>
              <a:rPr lang="es-MX" sz="2000" err="1"/>
              <a:t>coupling</a:t>
            </a:r>
            <a:r>
              <a:rPr lang="es-MX" sz="2000"/>
              <a:t>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2B44-699B-4F79-A5D5-223F71F52026}" type="slidenum">
              <a:rPr lang="es-MX" smtClean="0"/>
              <a:pPr/>
              <a:t>16</a:t>
            </a:fld>
            <a:endParaRPr lang="es-MX"/>
          </a:p>
        </p:txBody>
      </p:sp>
      <p:pic>
        <p:nvPicPr>
          <p:cNvPr id="3665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928802"/>
            <a:ext cx="5027145" cy="3884612"/>
          </a:xfrm>
          <a:prstGeom prst="roundRect">
            <a:avLst/>
          </a:prstGeom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5" name="Rectangle 7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/>
              <a:t>DMG at </a:t>
            </a:r>
            <a:r>
              <a:rPr lang="es-MX" err="1"/>
              <a:t>Finite</a:t>
            </a:r>
            <a:r>
              <a:rPr lang="es-MX"/>
              <a:t> T and </a:t>
            </a:r>
            <a:r>
              <a:rPr lang="es-MX" err="1"/>
              <a:t>Uniform</a:t>
            </a:r>
            <a:r>
              <a:rPr lang="es-MX"/>
              <a:t> B</a:t>
            </a:r>
          </a:p>
        </p:txBody>
      </p:sp>
      <p:sp>
        <p:nvSpPr>
          <p:cNvPr id="365578" name="Text Box 10"/>
          <p:cNvSpPr txBox="1">
            <a:spLocks noChangeArrowheads="1"/>
          </p:cNvSpPr>
          <p:nvPr/>
        </p:nvSpPr>
        <p:spPr bwMode="auto">
          <a:xfrm>
            <a:off x="1620838" y="6370661"/>
            <a:ext cx="5256212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 dirty="0"/>
              <a:t> </a:t>
            </a:r>
            <a:r>
              <a:rPr lang="es-MX" sz="2000" dirty="0" err="1" smtClean="0"/>
              <a:t>eB</a:t>
            </a:r>
            <a:r>
              <a:rPr lang="es-MX" sz="2000" dirty="0" smtClean="0"/>
              <a:t> </a:t>
            </a:r>
            <a:r>
              <a:rPr lang="es-MX" sz="2000" dirty="0" err="1"/>
              <a:t>favors</a:t>
            </a:r>
            <a:r>
              <a:rPr lang="es-MX" sz="2000" dirty="0"/>
              <a:t> </a:t>
            </a:r>
            <a:r>
              <a:rPr lang="es-MX" sz="2000" dirty="0" err="1"/>
              <a:t>the</a:t>
            </a:r>
            <a:r>
              <a:rPr lang="es-MX" sz="2000" dirty="0"/>
              <a:t> </a:t>
            </a:r>
            <a:r>
              <a:rPr lang="es-MX" sz="2000" dirty="0" smtClean="0"/>
              <a:t>DMG </a:t>
            </a:r>
            <a:r>
              <a:rPr lang="es-MX" sz="2000" dirty="0" err="1"/>
              <a:t>but</a:t>
            </a:r>
            <a:r>
              <a:rPr lang="es-MX" sz="2000" dirty="0"/>
              <a:t> </a:t>
            </a:r>
            <a:r>
              <a:rPr lang="es-MX" sz="2000" dirty="0" err="1"/>
              <a:t>temperature</a:t>
            </a:r>
            <a:r>
              <a:rPr lang="es-MX" sz="2000" dirty="0"/>
              <a:t> </a:t>
            </a:r>
            <a:r>
              <a:rPr lang="es-MX" sz="2000" dirty="0" err="1"/>
              <a:t>doesn’t</a:t>
            </a:r>
            <a:endParaRPr lang="es-MX" sz="2000" dirty="0"/>
          </a:p>
        </p:txBody>
      </p:sp>
      <p:graphicFrame>
        <p:nvGraphicFramePr>
          <p:cNvPr id="365580" name="Object 12"/>
          <p:cNvGraphicFramePr>
            <a:graphicFrameLocks noChangeAspect="1"/>
          </p:cNvGraphicFramePr>
          <p:nvPr>
            <p:ph sz="half" idx="2"/>
          </p:nvPr>
        </p:nvGraphicFramePr>
        <p:xfrm>
          <a:off x="2292350" y="1552575"/>
          <a:ext cx="3989388" cy="519113"/>
        </p:xfrm>
        <a:graphic>
          <a:graphicData uri="http://schemas.openxmlformats.org/presentationml/2006/ole">
            <p:oleObj spid="_x0000_s365580" name="Ecuación" r:id="rId3" imgW="1854000" imgH="241200" progId="Equation.3">
              <p:embed/>
            </p:oleObj>
          </a:graphicData>
        </a:graphic>
      </p:graphicFrame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6986A-5167-4235-9CCD-2F102B3D6DB7}" type="slidenum">
              <a:rPr lang="es-MX" smtClean="0"/>
              <a:pPr/>
              <a:t>17</a:t>
            </a:fld>
            <a:endParaRPr lang="es-MX"/>
          </a:p>
        </p:txBody>
      </p:sp>
      <p:pic>
        <p:nvPicPr>
          <p:cNvPr id="365581" name="Picture 13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1763059" y="2357438"/>
            <a:ext cx="4951132" cy="3825875"/>
          </a:xfrm>
          <a:prstGeom prst="roundRect">
            <a:avLst/>
          </a:prstGeom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1714" name="Object 2"/>
          <p:cNvGraphicFramePr>
            <a:graphicFrameLocks noChangeAspect="1"/>
          </p:cNvGraphicFramePr>
          <p:nvPr/>
        </p:nvGraphicFramePr>
        <p:xfrm>
          <a:off x="3402013" y="1637022"/>
          <a:ext cx="2955937" cy="648977"/>
        </p:xfrm>
        <a:graphic>
          <a:graphicData uri="http://schemas.openxmlformats.org/presentationml/2006/ole">
            <p:oleObj spid="_x0000_s371714" name="Ecuación" r:id="rId3" imgW="1041120" imgH="228600" progId="Equation.3">
              <p:embed/>
            </p:oleObj>
          </a:graphicData>
        </a:graphic>
      </p:graphicFrame>
      <p:sp>
        <p:nvSpPr>
          <p:cNvPr id="37171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/>
              <a:t>DMG at </a:t>
            </a:r>
            <a:r>
              <a:rPr lang="es-MX" err="1"/>
              <a:t>Finite</a:t>
            </a:r>
            <a:r>
              <a:rPr lang="es-MX"/>
              <a:t> T and </a:t>
            </a:r>
            <a:r>
              <a:rPr lang="es-MX" err="1"/>
              <a:t>Uniform</a:t>
            </a:r>
            <a:r>
              <a:rPr lang="es-MX"/>
              <a:t> B</a:t>
            </a:r>
          </a:p>
        </p:txBody>
      </p:sp>
      <p:sp>
        <p:nvSpPr>
          <p:cNvPr id="371716" name="Text Box 4"/>
          <p:cNvSpPr txBox="1">
            <a:spLocks noChangeArrowheads="1"/>
          </p:cNvSpPr>
          <p:nvPr/>
        </p:nvSpPr>
        <p:spPr bwMode="auto">
          <a:xfrm>
            <a:off x="3925888" y="6326188"/>
            <a:ext cx="2159000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/>
              <a:t>  Criticality curve</a:t>
            </a:r>
          </a:p>
        </p:txBody>
      </p:sp>
      <p:sp>
        <p:nvSpPr>
          <p:cNvPr id="371718" name="Text Box 6"/>
          <p:cNvSpPr txBox="1">
            <a:spLocks noChangeArrowheads="1"/>
          </p:cNvSpPr>
          <p:nvPr/>
        </p:nvSpPr>
        <p:spPr bwMode="auto">
          <a:xfrm>
            <a:off x="4695825" y="45291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s-MX"/>
          </a:p>
        </p:txBody>
      </p:sp>
      <p:sp>
        <p:nvSpPr>
          <p:cNvPr id="371719" name="Text Box 7"/>
          <p:cNvSpPr txBox="1">
            <a:spLocks noChangeArrowheads="1"/>
          </p:cNvSpPr>
          <p:nvPr/>
        </p:nvSpPr>
        <p:spPr bwMode="auto">
          <a:xfrm>
            <a:off x="273031" y="3792538"/>
            <a:ext cx="1584325" cy="644525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/>
              <a:t>a= .</a:t>
            </a:r>
            <a:r>
              <a:rPr lang="es-MX" smtClean="0"/>
              <a:t>0505,</a:t>
            </a:r>
            <a:endParaRPr lang="es-MX"/>
          </a:p>
          <a:p>
            <a:r>
              <a:rPr lang="es-MX"/>
              <a:t> c= </a:t>
            </a:r>
            <a:r>
              <a:rPr lang="es-MX" smtClean="0"/>
              <a:t>0.0066</a:t>
            </a:r>
            <a:endParaRPr lang="es-MX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2B44-699B-4F79-A5D5-223F71F52026}" type="slidenum">
              <a:rPr lang="es-MX" smtClean="0"/>
              <a:pPr/>
              <a:t>18</a:t>
            </a:fld>
            <a:endParaRPr lang="es-MX"/>
          </a:p>
        </p:txBody>
      </p:sp>
      <p:pic>
        <p:nvPicPr>
          <p:cNvPr id="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2643188" y="2589465"/>
            <a:ext cx="4500562" cy="3477707"/>
          </a:xfrm>
          <a:prstGeom prst="round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928926" y="6286520"/>
            <a:ext cx="3857652" cy="369332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MX" dirty="0"/>
              <a:t> </a:t>
            </a:r>
            <a:r>
              <a:rPr lang="es-MX" dirty="0" smtClean="0"/>
              <a:t> </a:t>
            </a:r>
            <a:r>
              <a:rPr lang="es-MX" dirty="0" err="1" smtClean="0"/>
              <a:t>Contrasting</a:t>
            </a:r>
            <a:r>
              <a:rPr lang="es-MX" dirty="0" smtClean="0"/>
              <a:t> </a:t>
            </a:r>
            <a:r>
              <a:rPr lang="es-MX" dirty="0" err="1" smtClean="0"/>
              <a:t>both</a:t>
            </a:r>
            <a:r>
              <a:rPr lang="es-MX" dirty="0" smtClean="0"/>
              <a:t> </a:t>
            </a:r>
            <a:r>
              <a:rPr lang="es-MX" dirty="0" err="1" smtClean="0"/>
              <a:t>approximations</a:t>
            </a:r>
            <a:endParaRPr lang="es-MX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 err="1" smtClean="0"/>
              <a:t>Chiral</a:t>
            </a:r>
            <a:r>
              <a:rPr lang="es-MX" smtClean="0"/>
              <a:t> </a:t>
            </a:r>
            <a:r>
              <a:rPr lang="es-MX" err="1" smtClean="0"/>
              <a:t>Condensate</a:t>
            </a: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2B44-699B-4F79-A5D5-223F71F52026}" type="slidenum">
              <a:rPr lang="es-MX" smtClean="0"/>
              <a:pPr/>
              <a:t>19</a:t>
            </a:fld>
            <a:endParaRPr lang="es-MX"/>
          </a:p>
        </p:txBody>
      </p:sp>
      <p:graphicFrame>
        <p:nvGraphicFramePr>
          <p:cNvPr id="8" name="Object 23"/>
          <p:cNvGraphicFramePr>
            <a:graphicFrameLocks noChangeAspect="1"/>
          </p:cNvGraphicFramePr>
          <p:nvPr/>
        </p:nvGraphicFramePr>
        <p:xfrm>
          <a:off x="581025" y="3567113"/>
          <a:ext cx="2427288" cy="719137"/>
        </p:xfrm>
        <a:graphic>
          <a:graphicData uri="http://schemas.openxmlformats.org/presentationml/2006/ole">
            <p:oleObj spid="_x0000_s374786" name="Ecuación" r:id="rId3" imgW="1244520" imgH="419040" progId="Equation.3">
              <p:embed/>
            </p:oleObj>
          </a:graphicData>
        </a:graphic>
      </p:graphicFrame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1785918" y="1633528"/>
            <a:ext cx="5049838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1800" b="1"/>
              <a:t>H.D. </a:t>
            </a:r>
            <a:r>
              <a:rPr lang="es-MX" sz="1800" b="1" err="1"/>
              <a:t>Politzer</a:t>
            </a:r>
            <a:r>
              <a:rPr lang="es-MX" sz="1800" b="1"/>
              <a:t>, </a:t>
            </a:r>
            <a:r>
              <a:rPr lang="es-MX" sz="1800" b="1" err="1"/>
              <a:t>Nucl</a:t>
            </a:r>
            <a:r>
              <a:rPr lang="es-MX" sz="1800" b="1"/>
              <a:t>. </a:t>
            </a:r>
            <a:r>
              <a:rPr lang="es-MX" sz="1800" b="1" err="1"/>
              <a:t>Phys</a:t>
            </a:r>
            <a:r>
              <a:rPr lang="es-MX" sz="1800" b="1"/>
              <a:t>. B117 397 (1976)</a:t>
            </a:r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428596" y="4643446"/>
            <a:ext cx="1000132" cy="369332"/>
          </a:xfrm>
          <a:prstGeom prst="rect">
            <a:avLst/>
          </a:prstGeom>
          <a:solidFill>
            <a:schemeClr val="accent5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MX" err="1" smtClean="0"/>
              <a:t>when</a:t>
            </a:r>
            <a:endParaRPr lang="es-MX"/>
          </a:p>
        </p:txBody>
      </p:sp>
      <p:graphicFrame>
        <p:nvGraphicFramePr>
          <p:cNvPr id="11" name="Object 25"/>
          <p:cNvGraphicFramePr>
            <a:graphicFrameLocks noChangeAspect="1"/>
          </p:cNvGraphicFramePr>
          <p:nvPr/>
        </p:nvGraphicFramePr>
        <p:xfrm>
          <a:off x="1857356" y="4643446"/>
          <a:ext cx="936625" cy="363538"/>
        </p:xfrm>
        <a:graphic>
          <a:graphicData uri="http://schemas.openxmlformats.org/presentationml/2006/ole">
            <p:oleObj spid="_x0000_s374787" name="Ecuación" r:id="rId4" imgW="482400" imgH="164880" progId="Equation.3">
              <p:embed/>
            </p:oleObj>
          </a:graphicData>
        </a:graphic>
      </p:graphicFrame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0" y="2285992"/>
            <a:ext cx="4591055" cy="3547633"/>
          </a:xfrm>
          <a:prstGeom prst="round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s-MX"/>
              <a:t>Contents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7364"/>
            <a:ext cx="8229600" cy="4786346"/>
          </a:xfr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r>
              <a:rPr lang="es-MX" sz="2400" dirty="0" err="1" smtClean="0"/>
              <a:t>Introduction</a:t>
            </a:r>
            <a:endParaRPr lang="es-MX" sz="2400" dirty="0" smtClean="0"/>
          </a:p>
          <a:p>
            <a:endParaRPr lang="es-MX" sz="2400" dirty="0" smtClean="0"/>
          </a:p>
          <a:p>
            <a:r>
              <a:rPr lang="es-MX" sz="2400" dirty="0" err="1" smtClean="0"/>
              <a:t>Dynamical</a:t>
            </a:r>
            <a:r>
              <a:rPr lang="es-MX" sz="2400" dirty="0" smtClean="0"/>
              <a:t> </a:t>
            </a:r>
            <a:r>
              <a:rPr lang="es-MX" sz="2400" dirty="0" err="1" smtClean="0"/>
              <a:t>Mass</a:t>
            </a:r>
            <a:r>
              <a:rPr lang="es-MX" sz="2400" dirty="0" smtClean="0"/>
              <a:t> </a:t>
            </a:r>
            <a:r>
              <a:rPr lang="es-MX" sz="2400" dirty="0" err="1" smtClean="0"/>
              <a:t>Generation</a:t>
            </a:r>
            <a:r>
              <a:rPr lang="es-MX" sz="2400" dirty="0" smtClean="0"/>
              <a:t> (DMG) </a:t>
            </a:r>
            <a:r>
              <a:rPr lang="es-MX" sz="2400" dirty="0" err="1" smtClean="0"/>
              <a:t>for</a:t>
            </a:r>
            <a:r>
              <a:rPr lang="es-MX" sz="2400" dirty="0" smtClean="0"/>
              <a:t> </a:t>
            </a:r>
            <a:r>
              <a:rPr lang="es-MX" sz="2400" dirty="0" err="1" smtClean="0"/>
              <a:t>Fermions</a:t>
            </a:r>
            <a:r>
              <a:rPr lang="es-MX" sz="2400" dirty="0" smtClean="0"/>
              <a:t> at </a:t>
            </a:r>
            <a:r>
              <a:rPr lang="es-MX" sz="2400" dirty="0" err="1" smtClean="0"/>
              <a:t>Finite</a:t>
            </a:r>
            <a:r>
              <a:rPr lang="es-MX" sz="2400" dirty="0" smtClean="0"/>
              <a:t> </a:t>
            </a:r>
            <a:r>
              <a:rPr lang="es-MX" sz="2400" dirty="0" err="1" smtClean="0"/>
              <a:t>Temperature</a:t>
            </a:r>
            <a:endParaRPr lang="es-MX" sz="2400" dirty="0"/>
          </a:p>
          <a:p>
            <a:endParaRPr lang="es-MX" sz="2400" dirty="0"/>
          </a:p>
          <a:p>
            <a:r>
              <a:rPr lang="es-MX" sz="2400" dirty="0"/>
              <a:t>DMG in </a:t>
            </a:r>
            <a:r>
              <a:rPr lang="es-MX" sz="2400" dirty="0" err="1"/>
              <a:t>Uniform</a:t>
            </a:r>
            <a:r>
              <a:rPr lang="es-MX" sz="2400" dirty="0"/>
              <a:t> </a:t>
            </a:r>
            <a:r>
              <a:rPr lang="es-MX" sz="2400" dirty="0" err="1"/>
              <a:t>Magnetic</a:t>
            </a:r>
            <a:r>
              <a:rPr lang="es-MX" sz="2400" dirty="0"/>
              <a:t> </a:t>
            </a:r>
            <a:r>
              <a:rPr lang="es-MX" sz="2400" dirty="0" err="1"/>
              <a:t>Field</a:t>
            </a:r>
            <a:endParaRPr lang="es-MX" sz="2400" dirty="0"/>
          </a:p>
          <a:p>
            <a:pPr>
              <a:buNone/>
            </a:pPr>
            <a:endParaRPr lang="es-MX" sz="2400" dirty="0"/>
          </a:p>
          <a:p>
            <a:r>
              <a:rPr lang="es-MX" sz="2400" dirty="0"/>
              <a:t>DMG in </a:t>
            </a:r>
            <a:r>
              <a:rPr lang="es-MX" sz="2400" dirty="0" err="1"/>
              <a:t>Uniform</a:t>
            </a:r>
            <a:r>
              <a:rPr lang="es-MX" sz="2400" dirty="0"/>
              <a:t> </a:t>
            </a:r>
            <a:r>
              <a:rPr lang="es-MX" sz="2400" dirty="0" err="1"/>
              <a:t>Magnetic</a:t>
            </a:r>
            <a:r>
              <a:rPr lang="es-MX" sz="2400" dirty="0"/>
              <a:t> </a:t>
            </a:r>
            <a:r>
              <a:rPr lang="es-MX" sz="2400" dirty="0" err="1"/>
              <a:t>Field</a:t>
            </a:r>
            <a:r>
              <a:rPr lang="es-MX" sz="2400" dirty="0"/>
              <a:t> and </a:t>
            </a:r>
            <a:r>
              <a:rPr lang="es-MX" sz="2400" dirty="0" smtClean="0"/>
              <a:t>at </a:t>
            </a:r>
            <a:r>
              <a:rPr lang="es-MX" sz="2400" dirty="0" err="1" smtClean="0"/>
              <a:t>Finite</a:t>
            </a:r>
            <a:r>
              <a:rPr lang="es-MX" sz="2400" dirty="0" smtClean="0"/>
              <a:t> </a:t>
            </a:r>
            <a:r>
              <a:rPr lang="es-MX" sz="2400" dirty="0" err="1" smtClean="0"/>
              <a:t>Temperature</a:t>
            </a:r>
            <a:r>
              <a:rPr lang="es-MX" sz="2400" dirty="0" smtClean="0"/>
              <a:t>.</a:t>
            </a:r>
          </a:p>
          <a:p>
            <a:endParaRPr lang="es-MX" sz="2400" dirty="0" smtClean="0"/>
          </a:p>
          <a:p>
            <a:r>
              <a:rPr lang="es-MX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Chiral</a:t>
            </a:r>
            <a:r>
              <a:rPr lang="es-MX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MX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Condensate</a:t>
            </a:r>
            <a:r>
              <a:rPr lang="es-MX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s-MX" sz="2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2B44-699B-4F79-A5D5-223F71F52026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 err="1" smtClean="0"/>
              <a:t>Chiral</a:t>
            </a:r>
            <a:r>
              <a:rPr lang="es-MX" smtClean="0"/>
              <a:t> </a:t>
            </a:r>
            <a:r>
              <a:rPr lang="es-MX" err="1" smtClean="0"/>
              <a:t>Condensate</a:t>
            </a:r>
            <a:endParaRPr lang="es-MX"/>
          </a:p>
        </p:txBody>
      </p:sp>
      <p:sp>
        <p:nvSpPr>
          <p:cNvPr id="371718" name="Text Box 6"/>
          <p:cNvSpPr txBox="1">
            <a:spLocks noChangeArrowheads="1"/>
          </p:cNvSpPr>
          <p:nvPr/>
        </p:nvSpPr>
        <p:spPr bwMode="auto">
          <a:xfrm>
            <a:off x="4695825" y="45291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s-MX"/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42910" y="3214686"/>
            <a:ext cx="1463656" cy="646331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MX" sz="1800">
                <a:latin typeface="Arial" charset="0"/>
              </a:rPr>
              <a:t>a= -0.4566, </a:t>
            </a:r>
          </a:p>
          <a:p>
            <a:r>
              <a:rPr lang="es-MX" sz="1800">
                <a:latin typeface="Arial" charset="0"/>
              </a:rPr>
              <a:t>b= 0.0566</a:t>
            </a:r>
          </a:p>
        </p:txBody>
      </p:sp>
      <p:pic>
        <p:nvPicPr>
          <p:cNvPr id="37274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032713"/>
            <a:ext cx="4857784" cy="3753741"/>
          </a:xfrm>
          <a:prstGeom prst="roundRect">
            <a:avLst/>
          </a:prstGeom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softEdge rad="112500"/>
          </a:effectLst>
        </p:spPr>
      </p:pic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2B44-699B-4F79-A5D5-223F71F52026}" type="slidenum">
              <a:rPr lang="es-MX" smtClean="0"/>
              <a:pPr/>
              <a:t>20</a:t>
            </a:fld>
            <a:endParaRPr lang="es-MX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2285984" y="6286520"/>
            <a:ext cx="4786346" cy="40011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MX" sz="2000" dirty="0"/>
              <a:t> </a:t>
            </a:r>
            <a:r>
              <a:rPr lang="es-MX" sz="2000" dirty="0" err="1"/>
              <a:t>There</a:t>
            </a:r>
            <a:r>
              <a:rPr lang="es-MX" sz="2000" dirty="0"/>
              <a:t> </a:t>
            </a:r>
            <a:r>
              <a:rPr lang="es-MX" sz="2000" dirty="0" err="1"/>
              <a:t>is</a:t>
            </a:r>
            <a:r>
              <a:rPr lang="es-MX" sz="2000" dirty="0"/>
              <a:t> </a:t>
            </a:r>
            <a:r>
              <a:rPr lang="es-MX" sz="2000" dirty="0" err="1"/>
              <a:t>criticality</a:t>
            </a:r>
            <a:r>
              <a:rPr lang="es-MX" sz="2000" dirty="0"/>
              <a:t> </a:t>
            </a:r>
            <a:r>
              <a:rPr lang="es-MX" sz="2000" dirty="0" err="1"/>
              <a:t>for</a:t>
            </a:r>
            <a:r>
              <a:rPr lang="es-MX" sz="2000" dirty="0"/>
              <a:t> </a:t>
            </a:r>
            <a:r>
              <a:rPr lang="es-MX" sz="2000" dirty="0" err="1"/>
              <a:t>the</a:t>
            </a:r>
            <a:r>
              <a:rPr lang="es-MX" sz="2000" dirty="0"/>
              <a:t> </a:t>
            </a:r>
            <a:r>
              <a:rPr lang="es-MX" sz="2000" dirty="0" err="1"/>
              <a:t>magnetic</a:t>
            </a:r>
            <a:r>
              <a:rPr lang="es-MX" sz="2000" dirty="0"/>
              <a:t> </a:t>
            </a:r>
            <a:r>
              <a:rPr lang="es-MX" sz="2000" dirty="0" err="1"/>
              <a:t>field</a:t>
            </a:r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 err="1" smtClean="0"/>
              <a:t>Chiral</a:t>
            </a:r>
            <a:r>
              <a:rPr lang="es-MX" smtClean="0"/>
              <a:t> </a:t>
            </a:r>
            <a:r>
              <a:rPr lang="es-MX" err="1" smtClean="0"/>
              <a:t>Condensate</a:t>
            </a:r>
            <a:endParaRPr lang="es-MX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500166" y="6143644"/>
            <a:ext cx="6042030" cy="40011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MX" sz="2000" dirty="0"/>
              <a:t> </a:t>
            </a:r>
            <a:r>
              <a:rPr lang="es-MX" sz="2000" dirty="0" err="1" smtClean="0"/>
              <a:t>eB</a:t>
            </a:r>
            <a:r>
              <a:rPr lang="es-MX" sz="2000" dirty="0" smtClean="0"/>
              <a:t> </a:t>
            </a:r>
            <a:r>
              <a:rPr lang="es-MX" sz="2000" dirty="0" err="1"/>
              <a:t>favors</a:t>
            </a:r>
            <a:r>
              <a:rPr lang="es-MX" sz="2000" dirty="0"/>
              <a:t> </a:t>
            </a:r>
            <a:r>
              <a:rPr lang="es-MX" sz="2000" dirty="0" err="1"/>
              <a:t>the</a:t>
            </a:r>
            <a:r>
              <a:rPr lang="es-MX" sz="2000" dirty="0"/>
              <a:t> </a:t>
            </a:r>
            <a:r>
              <a:rPr lang="es-MX" sz="2000" dirty="0" err="1" smtClean="0"/>
              <a:t>condensate</a:t>
            </a:r>
            <a:r>
              <a:rPr lang="es-MX" sz="2000" dirty="0" smtClean="0"/>
              <a:t> </a:t>
            </a:r>
            <a:r>
              <a:rPr lang="es-MX" sz="2000" dirty="0" err="1"/>
              <a:t>but</a:t>
            </a:r>
            <a:r>
              <a:rPr lang="es-MX" sz="2000" dirty="0"/>
              <a:t> </a:t>
            </a:r>
            <a:r>
              <a:rPr lang="es-MX" sz="2000" dirty="0" err="1"/>
              <a:t>temperature</a:t>
            </a:r>
            <a:r>
              <a:rPr lang="es-MX" sz="2000" dirty="0"/>
              <a:t> </a:t>
            </a:r>
            <a:r>
              <a:rPr lang="es-MX" sz="2000" dirty="0" err="1" smtClean="0"/>
              <a:t>doesn’t</a:t>
            </a:r>
            <a:r>
              <a:rPr lang="es-MX" sz="2000" dirty="0" smtClean="0"/>
              <a:t>.</a:t>
            </a:r>
            <a:endParaRPr lang="es-MX" sz="2000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2B44-699B-4F79-A5D5-223F71F52026}" type="slidenum">
              <a:rPr lang="es-MX" smtClean="0"/>
              <a:pPr/>
              <a:t>21</a:t>
            </a:fld>
            <a:endParaRPr lang="es-MX"/>
          </a:p>
        </p:txBody>
      </p:sp>
      <p:pic>
        <p:nvPicPr>
          <p:cNvPr id="3737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000240"/>
            <a:ext cx="4805369" cy="3713240"/>
          </a:xfrm>
          <a:prstGeom prst="round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s-MX"/>
              <a:t>Conclusions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20" y="1962173"/>
            <a:ext cx="8501122" cy="4752975"/>
          </a:xfrm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s-MX" sz="2400" b="1" smtClean="0"/>
              <a:t>DMG (T, B=0)</a:t>
            </a:r>
            <a:r>
              <a:rPr lang="es-MX" sz="2400" smtClean="0"/>
              <a:t>: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s-MX" sz="2400" err="1" smtClean="0"/>
              <a:t>We</a:t>
            </a:r>
            <a:r>
              <a:rPr lang="es-MX" sz="2400" smtClean="0"/>
              <a:t> </a:t>
            </a:r>
            <a:r>
              <a:rPr lang="es-MX" sz="2400" err="1" smtClean="0"/>
              <a:t>review</a:t>
            </a:r>
            <a:r>
              <a:rPr lang="es-MX" sz="2400" smtClean="0"/>
              <a:t>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study</a:t>
            </a:r>
            <a:r>
              <a:rPr lang="es-MX" sz="2400" smtClean="0"/>
              <a:t> of DMG in QED </a:t>
            </a:r>
            <a:r>
              <a:rPr lang="es-MX" sz="2400" err="1" smtClean="0"/>
              <a:t>numerically</a:t>
            </a:r>
            <a:r>
              <a:rPr lang="es-MX" sz="2400" smtClean="0"/>
              <a:t>. </a:t>
            </a:r>
            <a:r>
              <a:rPr lang="es-MX" sz="2400" err="1" smtClean="0"/>
              <a:t>We</a:t>
            </a:r>
            <a:r>
              <a:rPr lang="es-MX" sz="2400" smtClean="0"/>
              <a:t> </a:t>
            </a:r>
            <a:r>
              <a:rPr lang="es-MX" sz="2400" err="1" smtClean="0"/>
              <a:t>obtain</a:t>
            </a:r>
            <a:r>
              <a:rPr lang="es-MX" sz="2400" smtClean="0"/>
              <a:t> </a:t>
            </a:r>
            <a:r>
              <a:rPr lang="es-MX" sz="2400" err="1" smtClean="0"/>
              <a:t>critical</a:t>
            </a:r>
            <a:r>
              <a:rPr lang="es-MX" sz="2400" smtClean="0"/>
              <a:t> </a:t>
            </a:r>
            <a:r>
              <a:rPr lang="es-MX" sz="2400" err="1" smtClean="0"/>
              <a:t>value</a:t>
            </a:r>
            <a:r>
              <a:rPr lang="es-MX" sz="2400" smtClean="0"/>
              <a:t> </a:t>
            </a:r>
            <a:r>
              <a:rPr lang="es-MX" sz="2400" err="1" smtClean="0"/>
              <a:t>for</a:t>
            </a:r>
            <a:r>
              <a:rPr lang="es-MX" sz="2400" smtClean="0"/>
              <a:t>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temperature</a:t>
            </a:r>
            <a:r>
              <a:rPr lang="es-MX" sz="2400" smtClean="0"/>
              <a:t> and </a:t>
            </a:r>
            <a:r>
              <a:rPr lang="es-MX" sz="2400" err="1" smtClean="0"/>
              <a:t>coupling</a:t>
            </a:r>
            <a:r>
              <a:rPr lang="es-MX" sz="2400" smtClean="0"/>
              <a:t> </a:t>
            </a:r>
            <a:r>
              <a:rPr lang="es-MX" sz="2400" err="1" smtClean="0"/>
              <a:t>above</a:t>
            </a:r>
            <a:r>
              <a:rPr lang="es-MX" sz="2400" smtClean="0"/>
              <a:t> </a:t>
            </a:r>
            <a:r>
              <a:rPr lang="es-MX" sz="2400" err="1" smtClean="0"/>
              <a:t>this</a:t>
            </a:r>
            <a:r>
              <a:rPr lang="es-MX" sz="2400" smtClean="0"/>
              <a:t> </a:t>
            </a:r>
            <a:r>
              <a:rPr lang="es-MX" sz="2400" err="1" smtClean="0"/>
              <a:t>values</a:t>
            </a:r>
            <a:r>
              <a:rPr lang="es-MX" sz="2400" smtClean="0"/>
              <a:t> </a:t>
            </a:r>
            <a:r>
              <a:rPr lang="es-MX" sz="2400" err="1" smtClean="0"/>
              <a:t>fermions</a:t>
            </a:r>
            <a:r>
              <a:rPr lang="es-MX" sz="2400" smtClean="0"/>
              <a:t> can </a:t>
            </a:r>
            <a:r>
              <a:rPr lang="es-MX" sz="2400" err="1" smtClean="0"/>
              <a:t>acquire</a:t>
            </a:r>
            <a:r>
              <a:rPr lang="es-MX" sz="2400" smtClean="0"/>
              <a:t> </a:t>
            </a:r>
            <a:r>
              <a:rPr lang="es-MX" sz="2400" err="1" smtClean="0"/>
              <a:t>dynamical</a:t>
            </a:r>
            <a:r>
              <a:rPr lang="es-MX" sz="2400" smtClean="0"/>
              <a:t> </a:t>
            </a:r>
            <a:r>
              <a:rPr lang="es-MX" sz="2400" err="1" smtClean="0"/>
              <a:t>mass</a:t>
            </a:r>
            <a:r>
              <a:rPr lang="es-MX" sz="2400" smtClean="0"/>
              <a:t>. </a:t>
            </a:r>
            <a:r>
              <a:rPr lang="es-MX" sz="2400" err="1" smtClean="0"/>
              <a:t>We</a:t>
            </a:r>
            <a:r>
              <a:rPr lang="es-MX" sz="2400" smtClean="0"/>
              <a:t> </a:t>
            </a:r>
            <a:r>
              <a:rPr lang="es-MX" sz="2400" err="1" smtClean="0"/>
              <a:t>check</a:t>
            </a:r>
            <a:r>
              <a:rPr lang="es-MX" sz="2400" smtClean="0"/>
              <a:t>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analytical</a:t>
            </a:r>
            <a:r>
              <a:rPr lang="es-MX" sz="2400" smtClean="0"/>
              <a:t> </a:t>
            </a:r>
            <a:r>
              <a:rPr lang="es-MX" sz="2400" err="1" smtClean="0"/>
              <a:t>predictions</a:t>
            </a:r>
            <a:r>
              <a:rPr lang="es-MX" sz="2400" smtClean="0"/>
              <a:t>, and </a:t>
            </a:r>
            <a:r>
              <a:rPr lang="es-MX" sz="2400" err="1" smtClean="0"/>
              <a:t>confirm</a:t>
            </a:r>
            <a:r>
              <a:rPr lang="es-MX" sz="2400" smtClean="0"/>
              <a:t> </a:t>
            </a:r>
            <a:r>
              <a:rPr lang="es-MX" sz="2400" err="1" smtClean="0"/>
              <a:t>that</a:t>
            </a:r>
            <a:r>
              <a:rPr lang="es-MX" sz="2400" smtClean="0"/>
              <a:t>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mass</a:t>
            </a:r>
            <a:r>
              <a:rPr lang="es-MX" sz="2400" smtClean="0"/>
              <a:t> </a:t>
            </a:r>
            <a:r>
              <a:rPr lang="es-MX" sz="2400" err="1" smtClean="0"/>
              <a:t>function</a:t>
            </a:r>
            <a:r>
              <a:rPr lang="es-MX" sz="2400" smtClean="0"/>
              <a:t> </a:t>
            </a:r>
            <a:r>
              <a:rPr lang="es-MX" sz="2400" err="1" smtClean="0"/>
              <a:t>falls</a:t>
            </a:r>
            <a:r>
              <a:rPr lang="es-MX" sz="2400" smtClean="0"/>
              <a:t> as 1/p</a:t>
            </a:r>
            <a:r>
              <a:rPr lang="es-MX" sz="2400" baseline="30000" smtClean="0"/>
              <a:t>2</a:t>
            </a:r>
            <a:r>
              <a:rPr lang="es-MX" sz="2400" smtClean="0"/>
              <a:t> as p -&gt; ∞. </a:t>
            </a:r>
            <a:r>
              <a:rPr lang="es-MX" sz="2400" err="1" smtClean="0"/>
              <a:t>Moreover</a:t>
            </a:r>
            <a:r>
              <a:rPr lang="es-MX" sz="2400" smtClean="0"/>
              <a:t>, </a:t>
            </a:r>
            <a:r>
              <a:rPr lang="es-MX" sz="2400" err="1" smtClean="0"/>
              <a:t>we</a:t>
            </a:r>
            <a:r>
              <a:rPr lang="es-MX" sz="2400" smtClean="0"/>
              <a:t> </a:t>
            </a:r>
            <a:r>
              <a:rPr lang="es-MX" sz="2400" err="1" smtClean="0"/>
              <a:t>obtain</a:t>
            </a:r>
            <a:r>
              <a:rPr lang="es-MX" sz="2400" smtClean="0"/>
              <a:t> new </a:t>
            </a:r>
            <a:r>
              <a:rPr lang="es-MX" sz="2400" err="1" smtClean="0"/>
              <a:t>results</a:t>
            </a:r>
            <a:r>
              <a:rPr lang="es-MX" sz="2400" smtClean="0"/>
              <a:t> </a:t>
            </a:r>
            <a:r>
              <a:rPr lang="es-MX" sz="2400" err="1" smtClean="0"/>
              <a:t>for</a:t>
            </a:r>
            <a:r>
              <a:rPr lang="es-MX" sz="2400" smtClean="0"/>
              <a:t> </a:t>
            </a:r>
            <a:r>
              <a:rPr lang="es-MX" sz="2400" err="1" smtClean="0"/>
              <a:t>Feynman</a:t>
            </a:r>
            <a:r>
              <a:rPr lang="es-MX" sz="2400" smtClean="0"/>
              <a:t> gauge. </a:t>
            </a:r>
            <a:endParaRPr lang="es-MX" sz="2400" smtClean="0">
              <a:effectLst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s-MX" sz="2400" b="1" smtClean="0">
              <a:effectLst/>
            </a:endParaRPr>
          </a:p>
          <a:p>
            <a:pPr algn="just">
              <a:lnSpc>
                <a:spcPct val="80000"/>
              </a:lnSpc>
              <a:buNone/>
              <a:defRPr/>
            </a:pPr>
            <a:r>
              <a:rPr lang="es-MX" sz="2400" b="1" smtClean="0"/>
              <a:t>DMG (T=0,B)</a:t>
            </a:r>
            <a:r>
              <a:rPr lang="es-MX" sz="2400" smtClean="0"/>
              <a:t> 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s-MX" sz="2400" smtClean="0"/>
              <a:t>    </a:t>
            </a:r>
            <a:r>
              <a:rPr lang="es-MX" sz="2400" err="1" smtClean="0"/>
              <a:t>We</a:t>
            </a:r>
            <a:r>
              <a:rPr lang="es-MX" sz="2400" smtClean="0"/>
              <a:t> </a:t>
            </a:r>
            <a:r>
              <a:rPr lang="es-MX" sz="2400" err="1" smtClean="0"/>
              <a:t>review</a:t>
            </a:r>
            <a:r>
              <a:rPr lang="es-MX" sz="2400" smtClean="0"/>
              <a:t> DMG and </a:t>
            </a:r>
            <a:r>
              <a:rPr lang="es-MX" sz="2400" err="1" smtClean="0"/>
              <a:t>confirm</a:t>
            </a:r>
            <a:r>
              <a:rPr lang="es-MX" sz="2400" smtClean="0"/>
              <a:t> </a:t>
            </a:r>
            <a:r>
              <a:rPr lang="es-MX" sz="2400" err="1" smtClean="0"/>
              <a:t>there</a:t>
            </a:r>
            <a:r>
              <a:rPr lang="es-MX" sz="2400" smtClean="0"/>
              <a:t> </a:t>
            </a:r>
            <a:r>
              <a:rPr lang="es-MX" sz="2400" err="1" smtClean="0"/>
              <a:t>is</a:t>
            </a:r>
            <a:r>
              <a:rPr lang="es-MX" sz="2400" smtClean="0"/>
              <a:t> no </a:t>
            </a:r>
            <a:r>
              <a:rPr lang="es-MX" sz="2400" err="1" smtClean="0"/>
              <a:t>critical</a:t>
            </a:r>
            <a:r>
              <a:rPr lang="es-MX" sz="2400" smtClean="0"/>
              <a:t> </a:t>
            </a:r>
            <a:r>
              <a:rPr lang="es-MX" sz="2400" err="1" smtClean="0"/>
              <a:t>coupling</a:t>
            </a:r>
            <a:r>
              <a:rPr lang="es-MX" sz="2400" smtClean="0"/>
              <a:t> </a:t>
            </a:r>
            <a:r>
              <a:rPr lang="es-MX" sz="2400" err="1" smtClean="0"/>
              <a:t>or</a:t>
            </a:r>
            <a:r>
              <a:rPr lang="es-MX" sz="2400" smtClean="0"/>
              <a:t> </a:t>
            </a:r>
            <a:r>
              <a:rPr lang="es-MX" sz="2400" err="1" smtClean="0"/>
              <a:t>magnetic</a:t>
            </a:r>
            <a:r>
              <a:rPr lang="es-MX" sz="2400" smtClean="0"/>
              <a:t> </a:t>
            </a:r>
            <a:r>
              <a:rPr lang="es-MX" sz="2400" err="1" smtClean="0"/>
              <a:t>field</a:t>
            </a:r>
            <a:r>
              <a:rPr lang="es-MX" sz="2400" smtClean="0"/>
              <a:t> </a:t>
            </a:r>
            <a:r>
              <a:rPr lang="es-MX" sz="2400" err="1" smtClean="0"/>
              <a:t>intensity</a:t>
            </a:r>
            <a:r>
              <a:rPr lang="es-MX" sz="2400" smtClean="0"/>
              <a:t>. </a:t>
            </a:r>
            <a:r>
              <a:rPr lang="es-MX" sz="2400" err="1" smtClean="0"/>
              <a:t>We</a:t>
            </a:r>
            <a:r>
              <a:rPr lang="es-MX" sz="2400" smtClean="0"/>
              <a:t> </a:t>
            </a:r>
            <a:r>
              <a:rPr lang="es-MX" sz="2400" err="1" smtClean="0"/>
              <a:t>go</a:t>
            </a:r>
            <a:r>
              <a:rPr lang="es-MX" sz="2400" smtClean="0"/>
              <a:t> </a:t>
            </a:r>
            <a:r>
              <a:rPr lang="es-MX" sz="2400" err="1" smtClean="0"/>
              <a:t>beyond</a:t>
            </a:r>
            <a:r>
              <a:rPr lang="es-MX" sz="2400" smtClean="0"/>
              <a:t> </a:t>
            </a:r>
            <a:r>
              <a:rPr lang="es-MX" sz="2400" err="1" smtClean="0"/>
              <a:t>constant</a:t>
            </a:r>
            <a:r>
              <a:rPr lang="es-MX" sz="2400" smtClean="0"/>
              <a:t> </a:t>
            </a:r>
            <a:r>
              <a:rPr lang="es-MX" sz="2400" err="1" smtClean="0"/>
              <a:t>mass</a:t>
            </a:r>
            <a:r>
              <a:rPr lang="es-MX" sz="2400" smtClean="0"/>
              <a:t> </a:t>
            </a:r>
            <a:r>
              <a:rPr lang="es-MX" sz="2400" err="1" smtClean="0"/>
              <a:t>approximation</a:t>
            </a:r>
            <a:r>
              <a:rPr lang="es-MX" sz="2400" smtClean="0"/>
              <a:t>. </a:t>
            </a:r>
            <a:r>
              <a:rPr lang="es-MX" sz="2400" err="1" smtClean="0"/>
              <a:t>We</a:t>
            </a:r>
            <a:r>
              <a:rPr lang="es-MX" sz="2400" smtClean="0"/>
              <a:t> </a:t>
            </a:r>
            <a:r>
              <a:rPr lang="es-MX" sz="2400" err="1" smtClean="0"/>
              <a:t>also</a:t>
            </a:r>
            <a:r>
              <a:rPr lang="es-MX" sz="2400" smtClean="0"/>
              <a:t> </a:t>
            </a:r>
            <a:r>
              <a:rPr lang="es-MX" sz="2400" err="1" smtClean="0"/>
              <a:t>realize</a:t>
            </a:r>
            <a:r>
              <a:rPr lang="es-MX" sz="2400" smtClean="0"/>
              <a:t> </a:t>
            </a:r>
            <a:r>
              <a:rPr lang="es-MX" sz="2400" err="1" smtClean="0"/>
              <a:t>that</a:t>
            </a:r>
            <a:r>
              <a:rPr lang="es-MX" sz="2400" smtClean="0"/>
              <a:t>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mass</a:t>
            </a:r>
            <a:r>
              <a:rPr lang="es-MX" sz="2400" smtClean="0"/>
              <a:t> </a:t>
            </a:r>
            <a:r>
              <a:rPr lang="es-MX" sz="2400" err="1" smtClean="0"/>
              <a:t>function</a:t>
            </a:r>
            <a:r>
              <a:rPr lang="es-MX" sz="2400" smtClean="0"/>
              <a:t> </a:t>
            </a:r>
            <a:r>
              <a:rPr lang="es-MX" sz="2400" err="1" smtClean="0"/>
              <a:t>falls</a:t>
            </a:r>
            <a:r>
              <a:rPr lang="es-MX" sz="2400" smtClean="0"/>
              <a:t> as 1/p</a:t>
            </a:r>
            <a:r>
              <a:rPr lang="es-MX" sz="2400" baseline="30000" smtClean="0"/>
              <a:t>2</a:t>
            </a:r>
            <a:r>
              <a:rPr lang="es-MX" sz="2400" smtClean="0"/>
              <a:t> as  p -&gt; ∞. </a:t>
            </a:r>
            <a:r>
              <a:rPr lang="es-MX" sz="2400" err="1" smtClean="0"/>
              <a:t>We</a:t>
            </a:r>
            <a:r>
              <a:rPr lang="es-MX" sz="2400" smtClean="0"/>
              <a:t> </a:t>
            </a:r>
            <a:r>
              <a:rPr lang="es-MX" sz="2400" err="1" smtClean="0"/>
              <a:t>check</a:t>
            </a:r>
            <a:r>
              <a:rPr lang="es-MX" sz="2400" smtClean="0"/>
              <a:t> </a:t>
            </a:r>
            <a:r>
              <a:rPr lang="es-MX" sz="2400" err="1" smtClean="0"/>
              <a:t>our</a:t>
            </a:r>
            <a:r>
              <a:rPr lang="es-MX" sz="2400" smtClean="0"/>
              <a:t> </a:t>
            </a:r>
            <a:r>
              <a:rPr lang="es-MX" sz="2400" err="1" smtClean="0"/>
              <a:t>results</a:t>
            </a:r>
            <a:r>
              <a:rPr lang="es-MX" sz="2400" smtClean="0"/>
              <a:t> </a:t>
            </a:r>
            <a:r>
              <a:rPr lang="es-MX" sz="2400" err="1" smtClean="0"/>
              <a:t>with</a:t>
            </a:r>
            <a:r>
              <a:rPr lang="es-MX" sz="2400" smtClean="0"/>
              <a:t>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analytical</a:t>
            </a:r>
            <a:r>
              <a:rPr lang="es-MX" sz="2400" smtClean="0"/>
              <a:t> </a:t>
            </a:r>
            <a:r>
              <a:rPr lang="es-MX" sz="2400" err="1" smtClean="0"/>
              <a:t>expresions</a:t>
            </a:r>
            <a:r>
              <a:rPr lang="es-MX" sz="2400" smtClean="0"/>
              <a:t>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75038-3F3A-4F22-915F-AC643BB42239}" type="slidenum">
              <a:rPr lang="es-MX" smtClean="0"/>
              <a:pPr>
                <a:defRPr/>
              </a:pPr>
              <a:t>22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s-MX"/>
              <a:t>Conclusions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2000240"/>
            <a:ext cx="8501122" cy="4714908"/>
          </a:xfrm>
          <a:solidFill>
            <a:schemeClr val="accent1"/>
          </a:solidFill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s-MX" sz="2400" baseline="3000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s-MX" sz="2400" b="1" smtClean="0">
                <a:effectLst/>
              </a:rPr>
              <a:t>DMG (T,B)</a:t>
            </a:r>
            <a:endParaRPr lang="es-MX" sz="2400" smtClean="0">
              <a:effectLst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es-MX" sz="2400" err="1" smtClean="0"/>
              <a:t>We</a:t>
            </a:r>
            <a:r>
              <a:rPr lang="es-MX" sz="2400" smtClean="0"/>
              <a:t> </a:t>
            </a:r>
            <a:r>
              <a:rPr lang="es-MX" sz="2400" err="1" smtClean="0"/>
              <a:t>study</a:t>
            </a:r>
            <a:r>
              <a:rPr lang="es-MX" sz="2400" smtClean="0"/>
              <a:t> DMG </a:t>
            </a:r>
            <a:r>
              <a:rPr lang="es-MX" sz="2400" err="1" smtClean="0"/>
              <a:t>without</a:t>
            </a:r>
            <a:r>
              <a:rPr lang="es-MX" sz="2400" smtClean="0"/>
              <a:t> </a:t>
            </a:r>
            <a:r>
              <a:rPr lang="es-MX" sz="2400" err="1" smtClean="0"/>
              <a:t>constant</a:t>
            </a:r>
            <a:r>
              <a:rPr lang="es-MX" sz="2400" smtClean="0"/>
              <a:t> </a:t>
            </a:r>
            <a:r>
              <a:rPr lang="es-MX" sz="2400" err="1" smtClean="0"/>
              <a:t>mass</a:t>
            </a:r>
            <a:r>
              <a:rPr lang="es-MX" sz="2400" smtClean="0"/>
              <a:t> </a:t>
            </a:r>
            <a:r>
              <a:rPr lang="es-MX" sz="2400" err="1" smtClean="0"/>
              <a:t>approximation</a:t>
            </a:r>
            <a:r>
              <a:rPr lang="es-MX" sz="2400" smtClean="0"/>
              <a:t> and compare </a:t>
            </a:r>
            <a:r>
              <a:rPr lang="es-MX" sz="2400" err="1" smtClean="0"/>
              <a:t>with</a:t>
            </a:r>
            <a:r>
              <a:rPr lang="es-MX" sz="2400" smtClean="0"/>
              <a:t> </a:t>
            </a:r>
            <a:r>
              <a:rPr lang="es-MX" sz="2400" err="1" smtClean="0"/>
              <a:t>earlier</a:t>
            </a:r>
            <a:r>
              <a:rPr lang="es-MX" sz="2400" smtClean="0"/>
              <a:t> </a:t>
            </a:r>
            <a:r>
              <a:rPr lang="es-MX" sz="2400" err="1" smtClean="0"/>
              <a:t>results</a:t>
            </a:r>
            <a:r>
              <a:rPr lang="es-MX" sz="2400" smtClean="0"/>
              <a:t>. </a:t>
            </a:r>
            <a:r>
              <a:rPr lang="es-MX" sz="2400" err="1" smtClean="0"/>
              <a:t>We</a:t>
            </a:r>
            <a:r>
              <a:rPr lang="es-MX" sz="2400" smtClean="0"/>
              <a:t> </a:t>
            </a:r>
            <a:r>
              <a:rPr lang="es-MX" sz="2400" err="1" smtClean="0"/>
              <a:t>work</a:t>
            </a:r>
            <a:r>
              <a:rPr lang="es-MX" sz="2400" smtClean="0"/>
              <a:t> in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lowest</a:t>
            </a:r>
            <a:r>
              <a:rPr lang="es-MX" sz="2400" smtClean="0"/>
              <a:t> </a:t>
            </a:r>
            <a:r>
              <a:rPr lang="es-MX" sz="2400" err="1" smtClean="0"/>
              <a:t>Landau</a:t>
            </a:r>
            <a:r>
              <a:rPr lang="es-MX" sz="2400" smtClean="0"/>
              <a:t> </a:t>
            </a:r>
            <a:r>
              <a:rPr lang="es-MX" sz="2400" err="1" smtClean="0"/>
              <a:t>level</a:t>
            </a:r>
            <a:r>
              <a:rPr lang="es-MX" sz="2400" smtClean="0"/>
              <a:t> and </a:t>
            </a:r>
            <a:r>
              <a:rPr lang="es-MX" sz="2400" err="1" smtClean="0"/>
              <a:t>Matsubara</a:t>
            </a:r>
            <a:r>
              <a:rPr lang="es-MX" sz="2400" smtClean="0"/>
              <a:t> </a:t>
            </a:r>
            <a:r>
              <a:rPr lang="es-MX" sz="2400" err="1" smtClean="0"/>
              <a:t>frequency</a:t>
            </a:r>
            <a:r>
              <a:rPr lang="es-MX" sz="2400" smtClean="0"/>
              <a:t>. </a:t>
            </a:r>
            <a:r>
              <a:rPr lang="es-MX" sz="2400" err="1" smtClean="0"/>
              <a:t>We</a:t>
            </a:r>
            <a:r>
              <a:rPr lang="es-MX" sz="2400" smtClean="0"/>
              <a:t> </a:t>
            </a:r>
            <a:r>
              <a:rPr lang="es-MX" sz="2400" err="1" smtClean="0"/>
              <a:t>confirm</a:t>
            </a:r>
            <a:r>
              <a:rPr lang="es-MX" sz="2400" smtClean="0"/>
              <a:t>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existence</a:t>
            </a:r>
            <a:r>
              <a:rPr lang="es-MX" sz="2400" smtClean="0"/>
              <a:t> of </a:t>
            </a:r>
            <a:r>
              <a:rPr lang="es-MX" sz="2400" err="1" smtClean="0"/>
              <a:t>critical</a:t>
            </a:r>
            <a:r>
              <a:rPr lang="es-MX" sz="2400" smtClean="0"/>
              <a:t> </a:t>
            </a:r>
            <a:r>
              <a:rPr lang="es-MX" sz="2400" err="1" smtClean="0"/>
              <a:t>values</a:t>
            </a:r>
            <a:r>
              <a:rPr lang="es-MX" sz="2400" smtClean="0"/>
              <a:t> </a:t>
            </a:r>
            <a:r>
              <a:rPr lang="es-MX" sz="2400" err="1" smtClean="0"/>
              <a:t>for</a:t>
            </a:r>
            <a:r>
              <a:rPr lang="es-MX" sz="2400" smtClean="0"/>
              <a:t> </a:t>
            </a:r>
            <a:r>
              <a:rPr lang="es-MX" sz="2400" err="1" smtClean="0"/>
              <a:t>coupling</a:t>
            </a:r>
            <a:r>
              <a:rPr lang="es-MX" sz="2400" smtClean="0"/>
              <a:t>, </a:t>
            </a:r>
            <a:r>
              <a:rPr lang="es-MX" sz="2400" err="1" smtClean="0"/>
              <a:t>temperature</a:t>
            </a:r>
            <a:r>
              <a:rPr lang="es-MX" sz="2400" smtClean="0"/>
              <a:t> and </a:t>
            </a:r>
            <a:r>
              <a:rPr lang="es-MX" sz="2400" err="1" smtClean="0"/>
              <a:t>magnetic</a:t>
            </a:r>
            <a:r>
              <a:rPr lang="es-MX" sz="2400" smtClean="0"/>
              <a:t> </a:t>
            </a:r>
            <a:r>
              <a:rPr lang="es-MX" sz="2400" err="1" smtClean="0"/>
              <a:t>field</a:t>
            </a:r>
            <a:r>
              <a:rPr lang="es-MX" sz="2400" smtClean="0"/>
              <a:t>. 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mass</a:t>
            </a:r>
            <a:r>
              <a:rPr lang="es-MX" sz="2400" smtClean="0"/>
              <a:t> </a:t>
            </a:r>
            <a:r>
              <a:rPr lang="es-MX" sz="2400" err="1" smtClean="0"/>
              <a:t>function</a:t>
            </a:r>
            <a:r>
              <a:rPr lang="es-MX" sz="2400" smtClean="0"/>
              <a:t> </a:t>
            </a:r>
            <a:r>
              <a:rPr lang="es-MX" sz="2400" err="1" smtClean="0"/>
              <a:t>falls</a:t>
            </a:r>
            <a:r>
              <a:rPr lang="es-MX" sz="2400" smtClean="0"/>
              <a:t> as 1/p</a:t>
            </a:r>
            <a:r>
              <a:rPr lang="es-MX" sz="2400" baseline="30000" smtClean="0"/>
              <a:t>2</a:t>
            </a:r>
            <a:r>
              <a:rPr lang="es-MX" sz="2400" smtClean="0"/>
              <a:t> </a:t>
            </a:r>
            <a:r>
              <a:rPr lang="es-MX" sz="2400" err="1" smtClean="0"/>
              <a:t>for</a:t>
            </a:r>
            <a:r>
              <a:rPr lang="es-MX" sz="2400" smtClean="0"/>
              <a:t> p -&gt; ∞. </a:t>
            </a:r>
          </a:p>
          <a:p>
            <a:pPr algn="just">
              <a:lnSpc>
                <a:spcPct val="80000"/>
              </a:lnSpc>
              <a:buNone/>
              <a:defRPr/>
            </a:pPr>
            <a:endParaRPr lang="es-MX" sz="2400" b="1" smtClean="0"/>
          </a:p>
          <a:p>
            <a:pPr algn="just">
              <a:lnSpc>
                <a:spcPct val="80000"/>
              </a:lnSpc>
              <a:buNone/>
              <a:defRPr/>
            </a:pPr>
            <a:r>
              <a:rPr lang="es-MX" sz="2400" b="1" smtClean="0"/>
              <a:t>CHIRAL CONDENSATE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s-MX" sz="2400" b="1" smtClean="0"/>
              <a:t>   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asympotic</a:t>
            </a:r>
            <a:r>
              <a:rPr lang="es-MX" sz="2400" smtClean="0"/>
              <a:t> </a:t>
            </a:r>
            <a:r>
              <a:rPr lang="es-MX" sz="2400" err="1" smtClean="0"/>
              <a:t>behavior</a:t>
            </a:r>
            <a:r>
              <a:rPr lang="es-MX" sz="2400" smtClean="0"/>
              <a:t> of 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mass</a:t>
            </a:r>
            <a:r>
              <a:rPr lang="es-MX" sz="2400" smtClean="0"/>
              <a:t> </a:t>
            </a:r>
            <a:r>
              <a:rPr lang="es-MX" sz="2400" err="1" smtClean="0"/>
              <a:t>function</a:t>
            </a:r>
            <a:r>
              <a:rPr lang="es-MX" sz="2400" smtClean="0"/>
              <a:t> </a:t>
            </a:r>
            <a:r>
              <a:rPr lang="es-MX" sz="2400" err="1" smtClean="0"/>
              <a:t>guarantees</a:t>
            </a:r>
            <a:r>
              <a:rPr lang="es-MX" sz="2400" smtClean="0"/>
              <a:t> </a:t>
            </a:r>
            <a:r>
              <a:rPr lang="es-MX" sz="2400" err="1" smtClean="0"/>
              <a:t>that</a:t>
            </a:r>
            <a:r>
              <a:rPr lang="es-MX" sz="2400" smtClean="0"/>
              <a:t>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condensate</a:t>
            </a:r>
            <a:r>
              <a:rPr lang="es-MX" sz="2400" smtClean="0"/>
              <a:t> </a:t>
            </a:r>
            <a:r>
              <a:rPr lang="es-MX" sz="2400" err="1" smtClean="0"/>
              <a:t>is</a:t>
            </a:r>
            <a:r>
              <a:rPr lang="es-MX" sz="2400" smtClean="0"/>
              <a:t> </a:t>
            </a:r>
            <a:r>
              <a:rPr lang="es-MX" sz="2400" err="1" smtClean="0"/>
              <a:t>independent</a:t>
            </a:r>
            <a:r>
              <a:rPr lang="es-MX" sz="2400" smtClean="0"/>
              <a:t> of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momentum</a:t>
            </a:r>
            <a:r>
              <a:rPr lang="es-MX" sz="2400" smtClean="0"/>
              <a:t> p </a:t>
            </a:r>
            <a:r>
              <a:rPr lang="es-MX" sz="2400" err="1" smtClean="0"/>
              <a:t>when</a:t>
            </a:r>
            <a:r>
              <a:rPr lang="es-MX" sz="2400" smtClean="0"/>
              <a:t> </a:t>
            </a:r>
            <a:r>
              <a:rPr lang="es-MX" sz="2400" err="1" smtClean="0"/>
              <a:t>calculated</a:t>
            </a:r>
            <a:r>
              <a:rPr lang="es-MX" sz="2400" smtClean="0"/>
              <a:t> </a:t>
            </a:r>
            <a:r>
              <a:rPr lang="es-MX" sz="2400" err="1" smtClean="0"/>
              <a:t>through</a:t>
            </a:r>
            <a:r>
              <a:rPr lang="es-MX" sz="2400" smtClean="0"/>
              <a:t> OPE. </a:t>
            </a:r>
            <a:r>
              <a:rPr lang="es-MX" sz="2400" err="1" smtClean="0"/>
              <a:t>We</a:t>
            </a:r>
            <a:r>
              <a:rPr lang="es-MX" sz="2400" smtClean="0"/>
              <a:t> </a:t>
            </a:r>
            <a:r>
              <a:rPr lang="es-MX" sz="2400" err="1" smtClean="0"/>
              <a:t>find</a:t>
            </a:r>
            <a:r>
              <a:rPr lang="es-MX" sz="2400" smtClean="0"/>
              <a:t> </a:t>
            </a:r>
            <a:r>
              <a:rPr lang="es-MX" sz="2400" err="1" smtClean="0"/>
              <a:t>that</a:t>
            </a:r>
            <a:r>
              <a:rPr lang="es-MX" sz="2400" smtClean="0"/>
              <a:t>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chiral</a:t>
            </a:r>
            <a:r>
              <a:rPr lang="es-MX" sz="2400" smtClean="0"/>
              <a:t> </a:t>
            </a:r>
            <a:r>
              <a:rPr lang="es-MX" sz="2400" err="1" smtClean="0"/>
              <a:t>condensate</a:t>
            </a:r>
            <a:r>
              <a:rPr lang="es-MX" sz="2400" smtClean="0"/>
              <a:t> </a:t>
            </a:r>
            <a:r>
              <a:rPr lang="es-MX" sz="2400" err="1" smtClean="0"/>
              <a:t>increases</a:t>
            </a:r>
            <a:r>
              <a:rPr lang="es-MX" sz="2400" smtClean="0"/>
              <a:t> </a:t>
            </a:r>
            <a:r>
              <a:rPr lang="es-MX" sz="2400" err="1" smtClean="0"/>
              <a:t>with</a:t>
            </a:r>
            <a:r>
              <a:rPr lang="es-MX" sz="2400" smtClean="0"/>
              <a:t>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coupling</a:t>
            </a:r>
            <a:r>
              <a:rPr lang="es-MX" sz="2400" smtClean="0"/>
              <a:t> and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magnetic</a:t>
            </a:r>
            <a:r>
              <a:rPr lang="es-MX" sz="2400" smtClean="0"/>
              <a:t> </a:t>
            </a:r>
            <a:r>
              <a:rPr lang="es-MX" sz="2400" err="1" smtClean="0"/>
              <a:t>field</a:t>
            </a:r>
            <a:r>
              <a:rPr lang="es-MX" sz="2400" smtClean="0"/>
              <a:t>. </a:t>
            </a:r>
            <a:r>
              <a:rPr lang="es-MX" sz="2400" err="1" smtClean="0"/>
              <a:t>However</a:t>
            </a:r>
            <a:r>
              <a:rPr lang="es-MX" sz="2400" smtClean="0"/>
              <a:t>, </a:t>
            </a:r>
            <a:r>
              <a:rPr lang="es-MX" sz="2400" err="1" smtClean="0"/>
              <a:t>the</a:t>
            </a:r>
            <a:r>
              <a:rPr lang="es-MX" sz="2400" smtClean="0"/>
              <a:t> </a:t>
            </a:r>
            <a:r>
              <a:rPr lang="es-MX" sz="2400" err="1" smtClean="0"/>
              <a:t>temperature</a:t>
            </a:r>
            <a:r>
              <a:rPr lang="es-MX" sz="2400" smtClean="0"/>
              <a:t> </a:t>
            </a:r>
            <a:r>
              <a:rPr lang="es-MX" sz="2400" err="1" smtClean="0"/>
              <a:t>tends</a:t>
            </a:r>
            <a:r>
              <a:rPr lang="es-MX" sz="2400" smtClean="0"/>
              <a:t> </a:t>
            </a:r>
            <a:r>
              <a:rPr lang="es-MX" sz="2400" err="1" smtClean="0"/>
              <a:t>to</a:t>
            </a:r>
            <a:r>
              <a:rPr lang="es-MX" sz="2400" smtClean="0"/>
              <a:t> </a:t>
            </a:r>
            <a:r>
              <a:rPr lang="es-MX" sz="2400" err="1" smtClean="0"/>
              <a:t>destroy</a:t>
            </a:r>
            <a:r>
              <a:rPr lang="es-MX" sz="2400" smtClean="0"/>
              <a:t> </a:t>
            </a:r>
            <a:r>
              <a:rPr lang="es-MX" sz="2400" err="1" smtClean="0"/>
              <a:t>it</a:t>
            </a:r>
            <a:r>
              <a:rPr lang="es-MX" sz="2400" smtClean="0"/>
              <a:t>.</a:t>
            </a:r>
            <a:endParaRPr lang="es-MX" sz="2400" b="1" smtClean="0"/>
          </a:p>
          <a:p>
            <a:pPr algn="just">
              <a:lnSpc>
                <a:spcPct val="80000"/>
              </a:lnSpc>
              <a:buNone/>
              <a:defRPr/>
            </a:pPr>
            <a:r>
              <a:rPr lang="es-MX" sz="2400" b="1" smtClean="0"/>
              <a:t>     </a:t>
            </a:r>
            <a:endParaRPr lang="es-MX" sz="240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s-MX" sz="2400" smtClean="0">
              <a:effectLst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75038-3F3A-4F22-915F-AC643BB42239}" type="slidenum">
              <a:rPr lang="es-MX" smtClean="0"/>
              <a:pPr>
                <a:defRPr/>
              </a:pPr>
              <a:t>23</a:t>
            </a:fld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75038-3F3A-4F22-915F-AC643BB42239}" type="slidenum">
              <a:rPr lang="es-MX" smtClean="0"/>
              <a:pPr>
                <a:defRPr/>
              </a:pPr>
              <a:t>24</a:t>
            </a:fld>
            <a:endParaRPr lang="es-MX" dirty="0"/>
          </a:p>
        </p:txBody>
      </p:sp>
      <p:pic>
        <p:nvPicPr>
          <p:cNvPr id="3840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143116"/>
            <a:ext cx="4357718" cy="3367328"/>
          </a:xfrm>
          <a:prstGeom prst="round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softEdge rad="112500"/>
          </a:effectLst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solidFill>
            <a:schemeClr val="accent1"/>
          </a:solidFill>
        </p:spPr>
        <p:txBody>
          <a:bodyPr/>
          <a:lstStyle/>
          <a:p>
            <a:r>
              <a:rPr lang="es-MX" dirty="0" err="1" smtClean="0"/>
              <a:t>Chiral</a:t>
            </a:r>
            <a:r>
              <a:rPr lang="es-MX" dirty="0" smtClean="0"/>
              <a:t> </a:t>
            </a:r>
            <a:r>
              <a:rPr lang="es-MX" dirty="0" err="1" smtClean="0"/>
              <a:t>condensate</a:t>
            </a:r>
            <a:endParaRPr lang="es-MX" dirty="0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1785918" y="5857892"/>
            <a:ext cx="5572164" cy="707886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MX" sz="2000" dirty="0" err="1" smtClean="0"/>
              <a:t>Using</a:t>
            </a:r>
            <a:r>
              <a:rPr lang="es-MX" sz="2000" dirty="0" smtClean="0"/>
              <a:t> </a:t>
            </a:r>
            <a:r>
              <a:rPr lang="es-MX" sz="2000" dirty="0" err="1" smtClean="0"/>
              <a:t>the</a:t>
            </a:r>
            <a:r>
              <a:rPr lang="es-MX" sz="2000" dirty="0" smtClean="0"/>
              <a:t> trace of </a:t>
            </a:r>
            <a:r>
              <a:rPr lang="es-MX" sz="2000" dirty="0" err="1" smtClean="0"/>
              <a:t>the</a:t>
            </a:r>
            <a:r>
              <a:rPr lang="es-MX" sz="2000" dirty="0" smtClean="0"/>
              <a:t> </a:t>
            </a:r>
            <a:r>
              <a:rPr lang="es-MX" sz="2000" dirty="0" err="1" smtClean="0"/>
              <a:t>propagator</a:t>
            </a:r>
            <a:r>
              <a:rPr lang="es-MX" sz="2000" dirty="0" smtClean="0"/>
              <a:t>, </a:t>
            </a:r>
            <a:r>
              <a:rPr lang="es-MX" sz="2000" dirty="0" err="1" smtClean="0"/>
              <a:t>we</a:t>
            </a:r>
            <a:r>
              <a:rPr lang="es-MX" sz="2000" dirty="0" smtClean="0"/>
              <a:t> </a:t>
            </a:r>
            <a:r>
              <a:rPr lang="es-MX" sz="2000" dirty="0" err="1" smtClean="0"/>
              <a:t>obtain</a:t>
            </a:r>
            <a:r>
              <a:rPr lang="es-MX" sz="2000" dirty="0" smtClean="0"/>
              <a:t> </a:t>
            </a:r>
            <a:r>
              <a:rPr lang="es-MX" sz="2000" dirty="0" err="1" smtClean="0"/>
              <a:t>the</a:t>
            </a:r>
            <a:r>
              <a:rPr lang="es-MX" sz="2000" dirty="0" smtClean="0"/>
              <a:t> </a:t>
            </a:r>
            <a:r>
              <a:rPr lang="es-MX" sz="2000" dirty="0" err="1" smtClean="0"/>
              <a:t>same</a:t>
            </a:r>
            <a:r>
              <a:rPr lang="es-MX" sz="2000" dirty="0" smtClean="0"/>
              <a:t> </a:t>
            </a:r>
            <a:r>
              <a:rPr lang="es-MX" sz="2000" dirty="0" err="1" smtClean="0"/>
              <a:t>behavior</a:t>
            </a:r>
            <a:r>
              <a:rPr lang="es-MX" sz="2000" dirty="0" smtClean="0"/>
              <a:t> </a:t>
            </a:r>
            <a:r>
              <a:rPr lang="es-MX" sz="2000" dirty="0" err="1" smtClean="0"/>
              <a:t>for</a:t>
            </a:r>
            <a:r>
              <a:rPr lang="es-MX" sz="2000" dirty="0" smtClean="0"/>
              <a:t> </a:t>
            </a:r>
            <a:r>
              <a:rPr lang="es-MX" sz="2000" dirty="0" err="1" smtClean="0"/>
              <a:t>the</a:t>
            </a:r>
            <a:r>
              <a:rPr lang="es-MX" sz="2000" dirty="0" smtClean="0"/>
              <a:t> </a:t>
            </a:r>
            <a:r>
              <a:rPr lang="es-MX" sz="2000" dirty="0" err="1" smtClean="0"/>
              <a:t>condensate</a:t>
            </a:r>
            <a:r>
              <a:rPr lang="es-MX" sz="2000" dirty="0" smtClean="0"/>
              <a:t>   </a:t>
            </a:r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75038-3F3A-4F22-915F-AC643BB42239}" type="slidenum">
              <a:rPr lang="es-MX" smtClean="0"/>
              <a:pPr>
                <a:defRPr/>
              </a:pPr>
              <a:t>25</a:t>
            </a:fld>
            <a:endParaRPr lang="es-MX"/>
          </a:p>
        </p:txBody>
      </p:sp>
      <p:pic>
        <p:nvPicPr>
          <p:cNvPr id="3829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7" y="2628657"/>
            <a:ext cx="4643470" cy="3588136"/>
          </a:xfrm>
          <a:prstGeom prst="round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softEdge rad="112500"/>
          </a:effectLst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s-MX" dirty="0" smtClean="0"/>
              <a:t>OPE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75038-3F3A-4F22-915F-AC643BB42239}" type="slidenum">
              <a:rPr lang="es-MX" smtClean="0"/>
              <a:pPr>
                <a:defRPr/>
              </a:pPr>
              <a:t>26</a:t>
            </a:fld>
            <a:endParaRPr lang="es-MX"/>
          </a:p>
        </p:txBody>
      </p:sp>
      <p:pic>
        <p:nvPicPr>
          <p:cNvPr id="3840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399642"/>
            <a:ext cx="5214974" cy="4029753"/>
          </a:xfrm>
          <a:prstGeom prst="round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s-MX" dirty="0" err="1" smtClean="0"/>
              <a:t>Matsubara</a:t>
            </a:r>
            <a:r>
              <a:rPr lang="es-MX" dirty="0" smtClean="0"/>
              <a:t> </a:t>
            </a:r>
            <a:r>
              <a:rPr lang="es-MX" dirty="0" err="1" smtClean="0"/>
              <a:t>Frecuencies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/>
          </a:solidFill>
          <a:ln/>
        </p:spPr>
        <p:txBody>
          <a:bodyPr/>
          <a:lstStyle/>
          <a:p>
            <a:r>
              <a:rPr lang="es-MX" dirty="0" err="1" smtClean="0"/>
              <a:t>Introduction</a:t>
            </a:r>
            <a:endParaRPr lang="es-MX" dirty="0"/>
          </a:p>
        </p:txBody>
      </p:sp>
      <p:sp>
        <p:nvSpPr>
          <p:cNvPr id="11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67411233-D19C-4C92-B7B5-D9597EDC3053}" type="slidenum">
              <a:rPr lang="es-MX" smtClean="0"/>
              <a:pPr/>
              <a:t>3</a:t>
            </a:fld>
            <a:endParaRPr lang="es-MX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57200" y="2084405"/>
            <a:ext cx="8401080" cy="4487867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s-MX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Dynamical</a:t>
            </a:r>
            <a:r>
              <a:rPr kumimoji="0" lang="es-MX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Mass</a:t>
            </a:r>
            <a:r>
              <a:rPr kumimoji="0" lang="es-MX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Generation</a:t>
            </a:r>
            <a:r>
              <a:rPr kumimoji="0" lang="es-MX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(DMG) </a:t>
            </a:r>
            <a:r>
              <a:rPr kumimoji="0" lang="es-MX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</a:t>
            </a:r>
            <a:r>
              <a:rPr kumimoji="0" lang="es-MX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s-MX" sz="2000" kern="0" dirty="0" smtClean="0">
                <a:latin typeface="+mn-lt"/>
              </a:rPr>
              <a:t>f</a:t>
            </a:r>
            <a:r>
              <a:rPr kumimoji="0" lang="es-MX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ermions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non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perturbative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phenomenon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which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cannot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realized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perturbation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theory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takes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place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interactions</a:t>
            </a:r>
            <a:r>
              <a:rPr kumimoji="0" lang="es-MX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</a:t>
            </a:r>
            <a:r>
              <a:rPr kumimoji="0" lang="es-MX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</a:t>
            </a:r>
            <a:r>
              <a:rPr lang="es-MX" sz="2000" kern="0" dirty="0" smtClean="0">
                <a:latin typeface="+mn-lt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s-MX" sz="2000" kern="0" dirty="0" smtClean="0"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s-MX" sz="2000" kern="0" dirty="0" smtClean="0"/>
              <a:t>In </a:t>
            </a:r>
            <a:r>
              <a:rPr lang="es-MX" sz="2000" kern="0" dirty="0" err="1" smtClean="0"/>
              <a:t>the</a:t>
            </a:r>
            <a:r>
              <a:rPr lang="es-MX" sz="2000" kern="0" dirty="0" smtClean="0"/>
              <a:t> </a:t>
            </a:r>
            <a:r>
              <a:rPr lang="es-MX" sz="2000" kern="0" dirty="0" err="1" smtClean="0"/>
              <a:t>presence</a:t>
            </a:r>
            <a:r>
              <a:rPr lang="es-MX" sz="2000" kern="0" dirty="0" smtClean="0"/>
              <a:t> of a  </a:t>
            </a:r>
            <a:r>
              <a:rPr lang="es-MX" sz="2000" kern="0" dirty="0" err="1" smtClean="0"/>
              <a:t>magnetic</a:t>
            </a:r>
            <a:r>
              <a:rPr lang="es-MX" sz="2000" kern="0" dirty="0" smtClean="0"/>
              <a:t> </a:t>
            </a:r>
            <a:r>
              <a:rPr lang="es-MX" sz="2000" kern="0" dirty="0" err="1" smtClean="0"/>
              <a:t>field</a:t>
            </a:r>
            <a:r>
              <a:rPr lang="es-MX" sz="2000" kern="0" dirty="0" smtClean="0"/>
              <a:t>, DMG </a:t>
            </a:r>
            <a:r>
              <a:rPr lang="es-MX" sz="2000" kern="0" dirty="0" err="1" smtClean="0"/>
              <a:t>takes</a:t>
            </a:r>
            <a:r>
              <a:rPr lang="es-MX" sz="2000" kern="0" dirty="0" smtClean="0"/>
              <a:t> place </a:t>
            </a:r>
            <a:r>
              <a:rPr lang="es-MX" sz="2000" kern="0" dirty="0" err="1" smtClean="0"/>
              <a:t>for</a:t>
            </a:r>
            <a:r>
              <a:rPr lang="es-MX" sz="2000" kern="0" dirty="0" smtClean="0"/>
              <a:t> </a:t>
            </a:r>
            <a:r>
              <a:rPr lang="es-MX" sz="2000" kern="0" dirty="0" err="1" smtClean="0"/>
              <a:t>couplings</a:t>
            </a:r>
            <a:r>
              <a:rPr lang="es-MX" sz="2000" kern="0" dirty="0" smtClean="0"/>
              <a:t> </a:t>
            </a:r>
            <a:r>
              <a:rPr lang="es-MX" sz="2000" kern="0" dirty="0" err="1" smtClean="0"/>
              <a:t>however</a:t>
            </a:r>
            <a:r>
              <a:rPr lang="es-MX" sz="2000" kern="0" dirty="0" smtClean="0"/>
              <a:t> </a:t>
            </a:r>
            <a:r>
              <a:rPr lang="es-MX" sz="2000" kern="0" dirty="0" err="1" smtClean="0"/>
              <a:t>small</a:t>
            </a:r>
            <a:r>
              <a:rPr lang="es-MX" sz="2000" kern="0" dirty="0" smtClean="0"/>
              <a:t>. </a:t>
            </a:r>
            <a:r>
              <a:rPr lang="es-MX" sz="2000" kern="0" dirty="0" err="1" smtClean="0"/>
              <a:t>This</a:t>
            </a:r>
            <a:r>
              <a:rPr lang="es-MX" sz="2000" kern="0" dirty="0" smtClean="0"/>
              <a:t> </a:t>
            </a:r>
            <a:r>
              <a:rPr lang="es-MX" sz="2000" kern="0" dirty="0" err="1" smtClean="0"/>
              <a:t>penomenon</a:t>
            </a:r>
            <a:r>
              <a:rPr lang="es-MX" sz="2000" kern="0" dirty="0" smtClean="0"/>
              <a:t> </a:t>
            </a:r>
            <a:r>
              <a:rPr lang="es-MX" sz="2000" kern="0" dirty="0" err="1" smtClean="0"/>
              <a:t>is</a:t>
            </a:r>
            <a:r>
              <a:rPr lang="es-MX" sz="2000" kern="0" dirty="0" smtClean="0"/>
              <a:t> </a:t>
            </a:r>
            <a:r>
              <a:rPr lang="es-MX" sz="2000" kern="0" dirty="0" err="1" smtClean="0"/>
              <a:t>called</a:t>
            </a:r>
            <a:r>
              <a:rPr lang="es-MX" sz="2000" kern="0" dirty="0" smtClean="0"/>
              <a:t> </a:t>
            </a:r>
            <a:r>
              <a:rPr lang="es-MX" sz="2000" kern="0" dirty="0" err="1" smtClean="0"/>
              <a:t>magnetic</a:t>
            </a:r>
            <a:r>
              <a:rPr lang="es-MX" sz="2000" kern="0" dirty="0" smtClean="0"/>
              <a:t> </a:t>
            </a:r>
            <a:r>
              <a:rPr lang="es-MX" sz="2000" kern="0" dirty="0" err="1" smtClean="0"/>
              <a:t>catalysis</a:t>
            </a:r>
            <a:r>
              <a:rPr lang="es-MX" sz="2000" kern="0" dirty="0" smtClean="0"/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lang="es-MX" sz="2000" kern="0" dirty="0" smtClean="0"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presence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of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temperature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tries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restore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chiral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symmetry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s-MX" sz="2000" kern="0" dirty="0" smtClean="0"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We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study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the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momentum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dependent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mass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function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in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the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presence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of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one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or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both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ingredients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and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extract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the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fermion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mass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and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chiral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condensate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.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We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also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compare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our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results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with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earlier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s-MX" sz="2000" kern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findings</a:t>
            </a:r>
            <a:r>
              <a:rPr lang="es-MX" sz="2000" kern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.  </a:t>
            </a:r>
            <a:endParaRPr kumimoji="0" lang="es-MX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8" name="Rectangle 6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 dirty="0"/>
              <a:t>DMG at </a:t>
            </a:r>
            <a:r>
              <a:rPr lang="es-MX" dirty="0" err="1"/>
              <a:t>Finite</a:t>
            </a:r>
            <a:r>
              <a:rPr lang="es-MX" dirty="0"/>
              <a:t> </a:t>
            </a:r>
            <a:r>
              <a:rPr lang="es-MX" dirty="0" err="1"/>
              <a:t>Temperature</a:t>
            </a:r>
            <a:endParaRPr lang="es-MX" dirty="0"/>
          </a:p>
        </p:txBody>
      </p:sp>
      <p:graphicFrame>
        <p:nvGraphicFramePr>
          <p:cNvPr id="315394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642910" y="5618186"/>
          <a:ext cx="7816877" cy="1096962"/>
        </p:xfrm>
        <a:graphic>
          <a:graphicData uri="http://schemas.openxmlformats.org/presentationml/2006/ole">
            <p:oleObj spid="_x0000_s315394" name="Ecuación" r:id="rId3" imgW="3886200" imgH="558720" progId="Equation.3">
              <p:embed/>
            </p:oleObj>
          </a:graphicData>
        </a:graphic>
      </p:graphicFrame>
      <p:graphicFrame>
        <p:nvGraphicFramePr>
          <p:cNvPr id="31539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000232" y="4351350"/>
          <a:ext cx="4649788" cy="935038"/>
        </p:xfrm>
        <a:graphic>
          <a:graphicData uri="http://schemas.openxmlformats.org/presentationml/2006/ole">
            <p:oleObj spid="_x0000_s315396" name="Ecuación" r:id="rId4" imgW="2273040" imgH="457200" progId="Equation.3">
              <p:embed/>
            </p:oleObj>
          </a:graphicData>
        </a:graphic>
      </p:graphicFrame>
      <p:sp>
        <p:nvSpPr>
          <p:cNvPr id="315395" name="Text Box 3"/>
          <p:cNvSpPr txBox="1">
            <a:spLocks noChangeArrowheads="1"/>
          </p:cNvSpPr>
          <p:nvPr/>
        </p:nvSpPr>
        <p:spPr bwMode="auto">
          <a:xfrm>
            <a:off x="323850" y="3292618"/>
            <a:ext cx="8285163" cy="707886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MX" sz="2000" err="1"/>
              <a:t>Working</a:t>
            </a:r>
            <a:r>
              <a:rPr lang="es-MX" sz="2000"/>
              <a:t> </a:t>
            </a:r>
            <a:r>
              <a:rPr lang="es-MX" sz="2000" err="1"/>
              <a:t>with</a:t>
            </a:r>
            <a:r>
              <a:rPr lang="es-MX" sz="2000"/>
              <a:t> </a:t>
            </a:r>
            <a:r>
              <a:rPr lang="es-MX" sz="2000" err="1"/>
              <a:t>bare</a:t>
            </a:r>
            <a:r>
              <a:rPr lang="es-MX" sz="2000"/>
              <a:t> </a:t>
            </a:r>
            <a:r>
              <a:rPr lang="es-MX" sz="2000" err="1"/>
              <a:t>vertex</a:t>
            </a:r>
            <a:r>
              <a:rPr lang="es-MX" sz="2000"/>
              <a:t> and </a:t>
            </a:r>
            <a:r>
              <a:rPr lang="es-MX" sz="2000" err="1"/>
              <a:t>explicity</a:t>
            </a:r>
            <a:r>
              <a:rPr lang="es-MX" sz="2000"/>
              <a:t> in </a:t>
            </a:r>
            <a:r>
              <a:rPr lang="es-MX" sz="2000" err="1"/>
              <a:t>the</a:t>
            </a:r>
            <a:r>
              <a:rPr lang="es-MX" sz="2000"/>
              <a:t> </a:t>
            </a:r>
            <a:r>
              <a:rPr lang="es-MX" sz="2000" err="1"/>
              <a:t>imaginary</a:t>
            </a:r>
            <a:r>
              <a:rPr lang="es-MX" sz="2000"/>
              <a:t>-time </a:t>
            </a:r>
            <a:r>
              <a:rPr lang="es-MX" sz="2000" err="1"/>
              <a:t>formulation</a:t>
            </a:r>
            <a:r>
              <a:rPr lang="es-MX" sz="2000"/>
              <a:t> </a:t>
            </a:r>
          </a:p>
          <a:p>
            <a:r>
              <a:rPr lang="es-MX" sz="2000"/>
              <a:t>of </a:t>
            </a:r>
            <a:r>
              <a:rPr lang="es-MX" sz="2000" err="1"/>
              <a:t>thermal</a:t>
            </a:r>
            <a:r>
              <a:rPr lang="es-MX" sz="2000"/>
              <a:t> </a:t>
            </a:r>
            <a:r>
              <a:rPr lang="es-MX" sz="2000" err="1"/>
              <a:t>field</a:t>
            </a:r>
            <a:r>
              <a:rPr lang="es-MX" sz="2000"/>
              <a:t> </a:t>
            </a:r>
            <a:r>
              <a:rPr lang="es-MX" sz="2000" err="1"/>
              <a:t>theory</a:t>
            </a:r>
            <a:endParaRPr lang="es-MX" sz="2000"/>
          </a:p>
        </p:txBody>
      </p:sp>
      <p:sp>
        <p:nvSpPr>
          <p:cNvPr id="315400" name="Text Box 8"/>
          <p:cNvSpPr txBox="1">
            <a:spLocks noChangeArrowheads="1"/>
          </p:cNvSpPr>
          <p:nvPr/>
        </p:nvSpPr>
        <p:spPr bwMode="auto">
          <a:xfrm>
            <a:off x="1116013" y="1543040"/>
            <a:ext cx="6527800" cy="38576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b="1" dirty="0"/>
              <a:t>        A. Ayala and A. </a:t>
            </a:r>
            <a:r>
              <a:rPr lang="es-MX" b="1" dirty="0" err="1"/>
              <a:t>Bashir</a:t>
            </a:r>
            <a:r>
              <a:rPr lang="es-MX" b="1" dirty="0"/>
              <a:t>, </a:t>
            </a:r>
            <a:r>
              <a:rPr lang="es-MX" b="1" dirty="0" err="1"/>
              <a:t>Phys</a:t>
            </a:r>
            <a:r>
              <a:rPr lang="es-MX" b="1" dirty="0"/>
              <a:t>. Rev. D67 076005 (2003).</a:t>
            </a:r>
          </a:p>
        </p:txBody>
      </p:sp>
      <p:graphicFrame>
        <p:nvGraphicFramePr>
          <p:cNvPr id="315403" name="Object 11"/>
          <p:cNvGraphicFramePr>
            <a:graphicFrameLocks noChangeAspect="1"/>
          </p:cNvGraphicFramePr>
          <p:nvPr>
            <p:ph sz="quarter" idx="3"/>
          </p:nvPr>
        </p:nvGraphicFramePr>
        <p:xfrm>
          <a:off x="3276600" y="2085972"/>
          <a:ext cx="2232025" cy="842962"/>
        </p:xfrm>
        <a:graphic>
          <a:graphicData uri="http://schemas.openxmlformats.org/presentationml/2006/ole">
            <p:oleObj spid="_x0000_s315403" name="Ecuación" r:id="rId5" imgW="1143000" imgH="431640" progId="Equation.3">
              <p:embed/>
            </p:oleObj>
          </a:graphicData>
        </a:graphic>
      </p:graphicFrame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1233-D19C-4C92-B7B5-D9597EDC3053}" type="slidenum">
              <a:rPr lang="es-MX" smtClean="0"/>
              <a:pPr/>
              <a:t>4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788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928662" y="2276475"/>
          <a:ext cx="7143800" cy="1201738"/>
        </p:xfrm>
        <a:graphic>
          <a:graphicData uri="http://schemas.openxmlformats.org/presentationml/2006/ole">
            <p:oleObj spid="_x0000_s246788" name="Ecuación" r:id="rId3" imgW="2679480" imgH="482400" progId="Equation.3">
              <p:embed/>
            </p:oleObj>
          </a:graphicData>
        </a:graphic>
      </p:graphicFrame>
      <p:sp>
        <p:nvSpPr>
          <p:cNvPr id="246800" name="Rectangle 16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/>
              <a:t>DMG at </a:t>
            </a:r>
            <a:r>
              <a:rPr lang="es-MX" err="1"/>
              <a:t>Finite</a:t>
            </a:r>
            <a:r>
              <a:rPr lang="es-MX"/>
              <a:t> </a:t>
            </a:r>
            <a:r>
              <a:rPr lang="es-MX" err="1"/>
              <a:t>Temperature</a:t>
            </a:r>
            <a:endParaRPr lang="es-MX"/>
          </a:p>
        </p:txBody>
      </p:sp>
      <p:sp>
        <p:nvSpPr>
          <p:cNvPr id="246803" name="Text Box 19"/>
          <p:cNvSpPr txBox="1">
            <a:spLocks noChangeArrowheads="1"/>
          </p:cNvSpPr>
          <p:nvPr/>
        </p:nvSpPr>
        <p:spPr bwMode="auto">
          <a:xfrm>
            <a:off x="503238" y="1655753"/>
            <a:ext cx="8101012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sz="2000" err="1"/>
              <a:t>After</a:t>
            </a:r>
            <a:r>
              <a:rPr lang="es-MX" sz="2000"/>
              <a:t> angular </a:t>
            </a:r>
            <a:r>
              <a:rPr lang="es-MX" sz="2000" err="1"/>
              <a:t>integration</a:t>
            </a:r>
            <a:r>
              <a:rPr lang="es-MX" sz="2000"/>
              <a:t> and </a:t>
            </a:r>
            <a:r>
              <a:rPr lang="es-MX" sz="2000" err="1"/>
              <a:t>keeping</a:t>
            </a:r>
            <a:r>
              <a:rPr lang="es-MX" sz="2000"/>
              <a:t> </a:t>
            </a:r>
            <a:r>
              <a:rPr lang="es-MX" sz="2000" err="1"/>
              <a:t>the</a:t>
            </a:r>
            <a:r>
              <a:rPr lang="es-MX" sz="2000"/>
              <a:t> </a:t>
            </a:r>
            <a:r>
              <a:rPr lang="es-MX" sz="2000" err="1"/>
              <a:t>lowest</a:t>
            </a:r>
            <a:r>
              <a:rPr lang="es-MX" sz="2000"/>
              <a:t> </a:t>
            </a:r>
            <a:r>
              <a:rPr lang="es-MX" sz="2000" err="1"/>
              <a:t>Matsubara</a:t>
            </a:r>
            <a:r>
              <a:rPr lang="es-MX" sz="2000"/>
              <a:t> </a:t>
            </a:r>
            <a:r>
              <a:rPr lang="es-MX" sz="2000" err="1"/>
              <a:t>frequency</a:t>
            </a:r>
            <a:r>
              <a:rPr lang="es-MX" sz="2000"/>
              <a:t>,</a:t>
            </a:r>
          </a:p>
        </p:txBody>
      </p:sp>
      <p:graphicFrame>
        <p:nvGraphicFramePr>
          <p:cNvPr id="246804" name="Object 20"/>
          <p:cNvGraphicFramePr>
            <a:graphicFrameLocks noChangeAspect="1"/>
          </p:cNvGraphicFramePr>
          <p:nvPr>
            <p:ph sz="quarter" idx="2"/>
          </p:nvPr>
        </p:nvGraphicFramePr>
        <p:xfrm>
          <a:off x="3492500" y="3933825"/>
          <a:ext cx="1511300" cy="560388"/>
        </p:xfrm>
        <a:graphic>
          <a:graphicData uri="http://schemas.openxmlformats.org/presentationml/2006/ole">
            <p:oleObj spid="_x0000_s246804" name="Ecuación" r:id="rId4" imgW="545760" imgH="203040" progId="Equation.3">
              <p:embed/>
            </p:oleObj>
          </a:graphicData>
        </a:graphic>
      </p:graphicFrame>
      <p:sp>
        <p:nvSpPr>
          <p:cNvPr id="246805" name="Text Box 21"/>
          <p:cNvSpPr txBox="1">
            <a:spLocks noChangeArrowheads="1"/>
          </p:cNvSpPr>
          <p:nvPr/>
        </p:nvSpPr>
        <p:spPr bwMode="auto">
          <a:xfrm>
            <a:off x="539750" y="4005263"/>
            <a:ext cx="895350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sz="2000"/>
              <a:t>where</a:t>
            </a:r>
          </a:p>
        </p:txBody>
      </p:sp>
      <p:sp>
        <p:nvSpPr>
          <p:cNvPr id="246806" name="Text Box 22"/>
          <p:cNvSpPr txBox="1">
            <a:spLocks noChangeArrowheads="1"/>
          </p:cNvSpPr>
          <p:nvPr/>
        </p:nvSpPr>
        <p:spPr bwMode="auto">
          <a:xfrm>
            <a:off x="395288" y="4862513"/>
            <a:ext cx="8353425" cy="38576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 dirty="0"/>
              <a:t>     D.J- </a:t>
            </a:r>
            <a:r>
              <a:rPr lang="es-MX" b="1" dirty="0" err="1"/>
              <a:t>Gross</a:t>
            </a:r>
            <a:r>
              <a:rPr lang="es-MX" b="1" dirty="0"/>
              <a:t>, R.D. </a:t>
            </a:r>
            <a:r>
              <a:rPr lang="es-MX" b="1" dirty="0" err="1"/>
              <a:t>Pisarski</a:t>
            </a:r>
            <a:r>
              <a:rPr lang="es-MX" b="1" dirty="0"/>
              <a:t> and L-G- </a:t>
            </a:r>
            <a:r>
              <a:rPr lang="es-MX" b="1" dirty="0" err="1"/>
              <a:t>Yaffe</a:t>
            </a:r>
            <a:r>
              <a:rPr lang="es-MX" b="1" dirty="0"/>
              <a:t>, Rev. </a:t>
            </a:r>
            <a:r>
              <a:rPr lang="es-MX" b="1" dirty="0" err="1"/>
              <a:t>Mod</a:t>
            </a:r>
            <a:r>
              <a:rPr lang="es-MX" b="1" dirty="0"/>
              <a:t>. </a:t>
            </a:r>
            <a:r>
              <a:rPr lang="es-MX" b="1" dirty="0" err="1"/>
              <a:t>Phys</a:t>
            </a:r>
            <a:r>
              <a:rPr lang="es-MX" b="1" dirty="0"/>
              <a:t>. 53 43 (1981).</a:t>
            </a:r>
          </a:p>
        </p:txBody>
      </p:sp>
      <p:sp>
        <p:nvSpPr>
          <p:cNvPr id="246807" name="Text Box 23"/>
          <p:cNvSpPr txBox="1">
            <a:spLocks noChangeArrowheads="1"/>
          </p:cNvSpPr>
          <p:nvPr/>
        </p:nvSpPr>
        <p:spPr bwMode="auto">
          <a:xfrm>
            <a:off x="539750" y="5821363"/>
            <a:ext cx="8064500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/>
              <a:t>Analytic treatment implies that T</a:t>
            </a:r>
            <a:r>
              <a:rPr lang="es-MX" sz="2000" baseline="-25000"/>
              <a:t>c</a:t>
            </a:r>
            <a:r>
              <a:rPr lang="es-MX" sz="2000"/>
              <a:t>  =0.050533, in the Feynman Gauge.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1233-D19C-4C92-B7B5-D9597EDC3053}" type="slidenum">
              <a:rPr lang="es-MX" smtClean="0"/>
              <a:pPr/>
              <a:t>5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5" name="Text Box 7"/>
          <p:cNvSpPr txBox="1">
            <a:spLocks noChangeArrowheads="1"/>
          </p:cNvSpPr>
          <p:nvPr/>
        </p:nvSpPr>
        <p:spPr bwMode="auto">
          <a:xfrm>
            <a:off x="1692275" y="6257947"/>
            <a:ext cx="5803900" cy="3857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b="1"/>
              <a:t> A. Ayala y A. </a:t>
            </a:r>
            <a:r>
              <a:rPr lang="es-MX" b="1" err="1"/>
              <a:t>Bashir</a:t>
            </a:r>
            <a:r>
              <a:rPr lang="es-MX" b="1"/>
              <a:t>, </a:t>
            </a:r>
            <a:r>
              <a:rPr lang="es-MX" b="1" err="1"/>
              <a:t>Phys</a:t>
            </a:r>
            <a:r>
              <a:rPr lang="es-MX" b="1"/>
              <a:t>. Rev. D67 076005 (2003).</a:t>
            </a:r>
          </a:p>
        </p:txBody>
      </p:sp>
      <p:sp>
        <p:nvSpPr>
          <p:cNvPr id="232456" name="Rectangle 8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/>
              <a:t>DMG at </a:t>
            </a:r>
            <a:r>
              <a:rPr lang="es-MX" err="1"/>
              <a:t>Finite</a:t>
            </a:r>
            <a:r>
              <a:rPr lang="es-MX"/>
              <a:t> </a:t>
            </a:r>
            <a:r>
              <a:rPr lang="es-MX" err="1"/>
              <a:t>Temperature</a:t>
            </a:r>
            <a:endParaRPr lang="es-MX"/>
          </a:p>
        </p:txBody>
      </p:sp>
      <p:pic>
        <p:nvPicPr>
          <p:cNvPr id="232458" name="Picture 10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2000240"/>
            <a:ext cx="4982873" cy="3518166"/>
          </a:xfrm>
          <a:prstGeom prst="roundRect">
            <a:avLst/>
          </a:prstGeom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  <a:softEdge rad="112500"/>
          </a:effectLst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2B44-699B-4F79-A5D5-223F71F52026}" type="slidenum">
              <a:rPr lang="es-MX" smtClean="0"/>
              <a:pPr/>
              <a:t>6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44" name="Rectangle 8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s-MX" dirty="0"/>
              <a:t>DMG in </a:t>
            </a:r>
            <a:r>
              <a:rPr lang="es-MX" dirty="0" err="1"/>
              <a:t>Magnetic</a:t>
            </a:r>
            <a:r>
              <a:rPr lang="es-MX" dirty="0"/>
              <a:t> </a:t>
            </a:r>
            <a:r>
              <a:rPr lang="es-MX" dirty="0" err="1"/>
              <a:t>Fields</a:t>
            </a:r>
            <a:endParaRPr lang="es-MX" dirty="0"/>
          </a:p>
        </p:txBody>
      </p:sp>
      <p:graphicFrame>
        <p:nvGraphicFramePr>
          <p:cNvPr id="321540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722313" y="2738438"/>
          <a:ext cx="7554912" cy="1047750"/>
        </p:xfrm>
        <a:graphic>
          <a:graphicData uri="http://schemas.openxmlformats.org/presentationml/2006/ole">
            <p:oleObj spid="_x0000_s321540" name="Ecuación" r:id="rId3" imgW="3479760" imgH="482400" progId="Equation.3">
              <p:embed/>
            </p:oleObj>
          </a:graphicData>
        </a:graphic>
      </p:graphicFrame>
      <p:graphicFrame>
        <p:nvGraphicFramePr>
          <p:cNvPr id="321543" name="Object 7"/>
          <p:cNvGraphicFramePr>
            <a:graphicFrameLocks noChangeAspect="1"/>
          </p:cNvGraphicFramePr>
          <p:nvPr>
            <p:ph sz="quarter" idx="2"/>
          </p:nvPr>
        </p:nvGraphicFramePr>
        <p:xfrm>
          <a:off x="3708400" y="4198938"/>
          <a:ext cx="1439863" cy="854075"/>
        </p:xfrm>
        <a:graphic>
          <a:graphicData uri="http://schemas.openxmlformats.org/presentationml/2006/ole">
            <p:oleObj spid="_x0000_s321543" name="Ecuación" r:id="rId4" imgW="749160" imgH="444240" progId="Equation.3">
              <p:embed/>
            </p:oleObj>
          </a:graphicData>
        </a:graphic>
      </p:graphicFrame>
      <p:sp>
        <p:nvSpPr>
          <p:cNvPr id="321546" name="Rectangle 10"/>
          <p:cNvSpPr>
            <a:spLocks noChangeArrowheads="1"/>
          </p:cNvSpPr>
          <p:nvPr/>
        </p:nvSpPr>
        <p:spPr bwMode="auto">
          <a:xfrm>
            <a:off x="539750" y="1633528"/>
            <a:ext cx="8208963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b="1" dirty="0">
                <a:solidFill>
                  <a:schemeClr val="tx2"/>
                </a:solidFill>
              </a:rPr>
              <a:t>              D.-S. Lee, C.N. </a:t>
            </a:r>
            <a:r>
              <a:rPr lang="es-MX" b="1" dirty="0" err="1" smtClean="0">
                <a:solidFill>
                  <a:schemeClr val="tx2"/>
                </a:solidFill>
              </a:rPr>
              <a:t>Leung</a:t>
            </a:r>
            <a:r>
              <a:rPr lang="es-MX" b="1" dirty="0" smtClean="0">
                <a:solidFill>
                  <a:schemeClr val="tx2"/>
                </a:solidFill>
              </a:rPr>
              <a:t>, </a:t>
            </a:r>
            <a:r>
              <a:rPr lang="es-MX" b="1" dirty="0">
                <a:solidFill>
                  <a:schemeClr val="tx2"/>
                </a:solidFill>
              </a:rPr>
              <a:t>Y.J. </a:t>
            </a:r>
            <a:r>
              <a:rPr lang="es-MX" b="1" dirty="0" err="1">
                <a:solidFill>
                  <a:schemeClr val="tx2"/>
                </a:solidFill>
              </a:rPr>
              <a:t>Ng</a:t>
            </a:r>
            <a:r>
              <a:rPr lang="es-MX" b="1" dirty="0">
                <a:solidFill>
                  <a:schemeClr val="tx2"/>
                </a:solidFill>
              </a:rPr>
              <a:t>, </a:t>
            </a:r>
            <a:r>
              <a:rPr lang="es-MX" b="1" dirty="0" err="1">
                <a:solidFill>
                  <a:schemeClr val="tx2"/>
                </a:solidFill>
              </a:rPr>
              <a:t>Phys</a:t>
            </a:r>
            <a:r>
              <a:rPr lang="es-MX" b="1" dirty="0">
                <a:solidFill>
                  <a:schemeClr val="tx2"/>
                </a:solidFill>
              </a:rPr>
              <a:t>. Rev.  D55  </a:t>
            </a:r>
            <a:r>
              <a:rPr lang="es-MX" b="1" dirty="0" smtClean="0">
                <a:solidFill>
                  <a:schemeClr val="tx2"/>
                </a:solidFill>
              </a:rPr>
              <a:t>6504 (</a:t>
            </a:r>
            <a:r>
              <a:rPr lang="es-MX" b="1" dirty="0">
                <a:solidFill>
                  <a:schemeClr val="tx2"/>
                </a:solidFill>
              </a:rPr>
              <a:t>1997).</a:t>
            </a:r>
          </a:p>
        </p:txBody>
      </p:sp>
      <p:sp>
        <p:nvSpPr>
          <p:cNvPr id="321549" name="Text Box 13"/>
          <p:cNvSpPr txBox="1">
            <a:spLocks noChangeArrowheads="1"/>
          </p:cNvSpPr>
          <p:nvPr/>
        </p:nvSpPr>
        <p:spPr bwMode="auto">
          <a:xfrm>
            <a:off x="250825" y="4298959"/>
            <a:ext cx="936625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 err="1"/>
              <a:t>where</a:t>
            </a:r>
            <a:endParaRPr lang="es-MX" sz="2000"/>
          </a:p>
        </p:txBody>
      </p:sp>
      <p:sp>
        <p:nvSpPr>
          <p:cNvPr id="321553" name="Text Box 17"/>
          <p:cNvSpPr txBox="1">
            <a:spLocks noChangeArrowheads="1"/>
          </p:cNvSpPr>
          <p:nvPr/>
        </p:nvSpPr>
        <p:spPr bwMode="auto">
          <a:xfrm>
            <a:off x="76200" y="2155819"/>
            <a:ext cx="9032875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sz="2000" err="1"/>
              <a:t>Invoking</a:t>
            </a:r>
            <a:r>
              <a:rPr lang="es-MX" sz="2000"/>
              <a:t> </a:t>
            </a:r>
            <a:r>
              <a:rPr lang="es-MX" sz="2000" err="1"/>
              <a:t>the</a:t>
            </a:r>
            <a:r>
              <a:rPr lang="es-MX" sz="2000"/>
              <a:t> </a:t>
            </a:r>
            <a:r>
              <a:rPr lang="es-MX" sz="2000" err="1"/>
              <a:t>Ritus</a:t>
            </a:r>
            <a:r>
              <a:rPr lang="es-MX" sz="2000"/>
              <a:t> </a:t>
            </a:r>
            <a:r>
              <a:rPr lang="es-MX" sz="2000" err="1"/>
              <a:t>method</a:t>
            </a:r>
            <a:r>
              <a:rPr lang="es-MX" sz="2000"/>
              <a:t> and </a:t>
            </a:r>
            <a:r>
              <a:rPr lang="es-MX" sz="2000" err="1"/>
              <a:t>working</a:t>
            </a:r>
            <a:r>
              <a:rPr lang="es-MX" sz="2000"/>
              <a:t> </a:t>
            </a:r>
            <a:r>
              <a:rPr lang="es-MX" sz="2000" err="1"/>
              <a:t>with</a:t>
            </a:r>
            <a:r>
              <a:rPr lang="es-MX" sz="2000"/>
              <a:t> </a:t>
            </a:r>
            <a:r>
              <a:rPr lang="es-MX" sz="2000" err="1"/>
              <a:t>bare</a:t>
            </a:r>
            <a:r>
              <a:rPr lang="es-MX" sz="2000"/>
              <a:t> </a:t>
            </a:r>
            <a:r>
              <a:rPr lang="es-MX" sz="2000" err="1"/>
              <a:t>vertex</a:t>
            </a:r>
            <a:r>
              <a:rPr lang="es-MX" sz="2000"/>
              <a:t> in </a:t>
            </a:r>
            <a:r>
              <a:rPr lang="es-MX" sz="2000" err="1"/>
              <a:t>the</a:t>
            </a:r>
            <a:r>
              <a:rPr lang="es-MX" sz="2000"/>
              <a:t> </a:t>
            </a:r>
            <a:r>
              <a:rPr lang="es-MX" sz="2000" err="1"/>
              <a:t>Feynman</a:t>
            </a:r>
            <a:r>
              <a:rPr lang="es-MX" sz="2000"/>
              <a:t> gauge</a:t>
            </a:r>
          </a:p>
        </p:txBody>
      </p:sp>
      <p:sp>
        <p:nvSpPr>
          <p:cNvPr id="321554" name="Text Box 18"/>
          <p:cNvSpPr txBox="1">
            <a:spLocks noChangeArrowheads="1"/>
          </p:cNvSpPr>
          <p:nvPr/>
        </p:nvSpPr>
        <p:spPr bwMode="auto">
          <a:xfrm>
            <a:off x="250825" y="5513405"/>
            <a:ext cx="7862888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sz="2000" err="1"/>
              <a:t>For</a:t>
            </a:r>
            <a:r>
              <a:rPr lang="es-MX" sz="2000"/>
              <a:t> </a:t>
            </a:r>
            <a:r>
              <a:rPr lang="es-MX" sz="2000" err="1"/>
              <a:t>the</a:t>
            </a:r>
            <a:r>
              <a:rPr lang="es-MX" sz="2000"/>
              <a:t> </a:t>
            </a:r>
            <a:r>
              <a:rPr lang="es-MX" sz="2000" err="1"/>
              <a:t>lowest</a:t>
            </a:r>
            <a:r>
              <a:rPr lang="es-MX" sz="2000"/>
              <a:t> </a:t>
            </a:r>
            <a:r>
              <a:rPr lang="es-MX" sz="2000" err="1"/>
              <a:t>Landau</a:t>
            </a:r>
            <a:r>
              <a:rPr lang="es-MX" sz="2000"/>
              <a:t> </a:t>
            </a:r>
            <a:r>
              <a:rPr lang="es-MX" sz="2000" err="1"/>
              <a:t>level</a:t>
            </a:r>
            <a:r>
              <a:rPr lang="es-MX" sz="2000"/>
              <a:t> and in </a:t>
            </a:r>
            <a:r>
              <a:rPr lang="es-MX" sz="2000" err="1"/>
              <a:t>the</a:t>
            </a:r>
            <a:r>
              <a:rPr lang="es-MX" sz="2000"/>
              <a:t> </a:t>
            </a:r>
            <a:r>
              <a:rPr lang="es-MX" sz="2000" err="1"/>
              <a:t>constant</a:t>
            </a:r>
            <a:r>
              <a:rPr lang="es-MX" sz="2000"/>
              <a:t> </a:t>
            </a:r>
            <a:r>
              <a:rPr lang="es-MX" sz="2000" err="1"/>
              <a:t>mass</a:t>
            </a:r>
            <a:r>
              <a:rPr lang="es-MX" sz="2000"/>
              <a:t> </a:t>
            </a:r>
            <a:r>
              <a:rPr lang="es-MX" sz="2000" err="1"/>
              <a:t>approximation</a:t>
            </a:r>
            <a:endParaRPr lang="es-MX" sz="2000"/>
          </a:p>
        </p:txBody>
      </p:sp>
      <p:graphicFrame>
        <p:nvGraphicFramePr>
          <p:cNvPr id="321555" name="Object 19"/>
          <p:cNvGraphicFramePr>
            <a:graphicFrameLocks noChangeAspect="1"/>
          </p:cNvGraphicFramePr>
          <p:nvPr>
            <p:ph sz="quarter" idx="3"/>
          </p:nvPr>
        </p:nvGraphicFramePr>
        <p:xfrm>
          <a:off x="1169988" y="6183313"/>
          <a:ext cx="2916237" cy="603250"/>
        </p:xfrm>
        <a:graphic>
          <a:graphicData uri="http://schemas.openxmlformats.org/presentationml/2006/ole">
            <p:oleObj spid="_x0000_s321555" name="Ecuación" r:id="rId5" imgW="1104840" imgH="228600" progId="Equation.3">
              <p:embed/>
            </p:oleObj>
          </a:graphicData>
        </a:graphic>
      </p:graphicFrame>
      <p:sp>
        <p:nvSpPr>
          <p:cNvPr id="321559" name="Text Box 23"/>
          <p:cNvSpPr txBox="1">
            <a:spLocks noChangeArrowheads="1"/>
          </p:cNvSpPr>
          <p:nvPr/>
        </p:nvSpPr>
        <p:spPr bwMode="auto">
          <a:xfrm>
            <a:off x="5219700" y="6370661"/>
            <a:ext cx="3024188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 err="1"/>
              <a:t>constants</a:t>
            </a:r>
            <a:r>
              <a:rPr lang="es-MX" sz="2000"/>
              <a:t> are of </a:t>
            </a:r>
            <a:r>
              <a:rPr lang="es-MX" sz="2000" err="1"/>
              <a:t>order</a:t>
            </a:r>
            <a:r>
              <a:rPr lang="es-MX" sz="2000"/>
              <a:t> 1.</a:t>
            </a: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11233-D19C-4C92-B7B5-D9597EDC3053}" type="slidenum">
              <a:rPr lang="es-MX" smtClean="0"/>
              <a:pPr/>
              <a:t>7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2B44-699B-4F79-A5D5-223F71F52026}" type="slidenum">
              <a:rPr lang="es-MX" smtClean="0"/>
              <a:pPr/>
              <a:t>8</a:t>
            </a:fld>
            <a:endParaRPr lang="es-MX"/>
          </a:p>
        </p:txBody>
      </p:sp>
      <p:pic>
        <p:nvPicPr>
          <p:cNvPr id="3829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643182"/>
            <a:ext cx="4071573" cy="3146215"/>
          </a:xfrm>
          <a:prstGeom prst="round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softEdge rad="112500"/>
          </a:effectLst>
        </p:spPr>
      </p:pic>
      <p:sp>
        <p:nvSpPr>
          <p:cNvPr id="5" name="Rectangle 8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s-MX" dirty="0"/>
              <a:t>DMG in </a:t>
            </a:r>
            <a:r>
              <a:rPr lang="es-MX" dirty="0" err="1"/>
              <a:t>Magnetic</a:t>
            </a:r>
            <a:r>
              <a:rPr lang="es-MX" dirty="0"/>
              <a:t> </a:t>
            </a:r>
            <a:r>
              <a:rPr lang="es-MX" dirty="0" err="1"/>
              <a:t>Fields</a:t>
            </a:r>
            <a:endParaRPr lang="es-MX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195513" y="1798629"/>
            <a:ext cx="4824412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 dirty="0" err="1"/>
              <a:t>Beyond</a:t>
            </a:r>
            <a:r>
              <a:rPr lang="es-MX" sz="2000" dirty="0"/>
              <a:t> </a:t>
            </a:r>
            <a:r>
              <a:rPr lang="es-MX" sz="2000" dirty="0" err="1"/>
              <a:t>constant</a:t>
            </a:r>
            <a:r>
              <a:rPr lang="es-MX" sz="2000" dirty="0"/>
              <a:t> </a:t>
            </a:r>
            <a:r>
              <a:rPr lang="es-MX" sz="2000" dirty="0" err="1"/>
              <a:t>mass</a:t>
            </a:r>
            <a:r>
              <a:rPr lang="es-MX" sz="2000" dirty="0"/>
              <a:t> </a:t>
            </a:r>
            <a:r>
              <a:rPr lang="es-MX" sz="2000" dirty="0" err="1"/>
              <a:t>approximation</a:t>
            </a:r>
            <a:r>
              <a:rPr lang="es-MX" sz="2000" dirty="0"/>
              <a:t>.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698751" y="6215082"/>
            <a:ext cx="3873513" cy="40011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MX" sz="2000" dirty="0" err="1" smtClean="0"/>
              <a:t>Magnetic</a:t>
            </a:r>
            <a:r>
              <a:rPr lang="es-MX" sz="2000" dirty="0" smtClean="0"/>
              <a:t> </a:t>
            </a:r>
            <a:r>
              <a:rPr lang="es-MX" sz="2000" dirty="0" err="1" smtClean="0"/>
              <a:t>Field</a:t>
            </a:r>
            <a:r>
              <a:rPr lang="es-MX" sz="2000" dirty="0" smtClean="0"/>
              <a:t> </a:t>
            </a:r>
            <a:r>
              <a:rPr lang="es-MX" sz="2000" dirty="0" err="1" smtClean="0"/>
              <a:t>favors</a:t>
            </a:r>
            <a:r>
              <a:rPr lang="es-MX" sz="2000" dirty="0" smtClean="0"/>
              <a:t> </a:t>
            </a:r>
            <a:r>
              <a:rPr lang="es-MX" sz="2000" dirty="0" err="1" smtClean="0"/>
              <a:t>the</a:t>
            </a:r>
            <a:r>
              <a:rPr lang="es-MX" sz="2000" dirty="0" smtClean="0"/>
              <a:t> DMG.</a:t>
            </a:r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10" name="Rectangle 6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  <a:ln/>
        </p:spPr>
        <p:txBody>
          <a:bodyPr/>
          <a:lstStyle/>
          <a:p>
            <a:r>
              <a:rPr lang="es-MX"/>
              <a:t>DMG in </a:t>
            </a:r>
            <a:r>
              <a:rPr lang="es-MX" err="1"/>
              <a:t>Magnetic</a:t>
            </a:r>
            <a:r>
              <a:rPr lang="es-MX"/>
              <a:t> </a:t>
            </a:r>
            <a:r>
              <a:rPr lang="es-MX" err="1"/>
              <a:t>Fields</a:t>
            </a:r>
            <a:endParaRPr lang="es-MX"/>
          </a:p>
        </p:txBody>
      </p:sp>
      <p:sp>
        <p:nvSpPr>
          <p:cNvPr id="303111" name="Text Box 7"/>
          <p:cNvSpPr txBox="1">
            <a:spLocks noChangeArrowheads="1"/>
          </p:cNvSpPr>
          <p:nvPr/>
        </p:nvSpPr>
        <p:spPr bwMode="auto">
          <a:xfrm>
            <a:off x="2555875" y="6326188"/>
            <a:ext cx="4033838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 dirty="0" err="1"/>
              <a:t>There</a:t>
            </a:r>
            <a:r>
              <a:rPr lang="es-MX" sz="2000" dirty="0"/>
              <a:t> </a:t>
            </a:r>
            <a:r>
              <a:rPr lang="es-MX" sz="2000" dirty="0" err="1"/>
              <a:t>is</a:t>
            </a:r>
            <a:r>
              <a:rPr lang="es-MX" sz="2000" dirty="0"/>
              <a:t> no </a:t>
            </a:r>
            <a:r>
              <a:rPr lang="es-MX" sz="2000" dirty="0" err="1"/>
              <a:t>criticality</a:t>
            </a:r>
            <a:r>
              <a:rPr lang="es-MX" sz="2000" dirty="0"/>
              <a:t> in </a:t>
            </a:r>
            <a:r>
              <a:rPr lang="es-MX" sz="2000" dirty="0" err="1"/>
              <a:t>coupling</a:t>
            </a:r>
            <a:r>
              <a:rPr lang="es-MX" sz="2000" dirty="0"/>
              <a:t>.</a:t>
            </a:r>
          </a:p>
        </p:txBody>
      </p:sp>
      <p:sp>
        <p:nvSpPr>
          <p:cNvPr id="303112" name="Text Box 8"/>
          <p:cNvSpPr txBox="1">
            <a:spLocks noChangeArrowheads="1"/>
          </p:cNvSpPr>
          <p:nvPr/>
        </p:nvSpPr>
        <p:spPr bwMode="auto">
          <a:xfrm>
            <a:off x="2195513" y="1512877"/>
            <a:ext cx="4824412" cy="4159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000" dirty="0" err="1"/>
              <a:t>Beyond</a:t>
            </a:r>
            <a:r>
              <a:rPr lang="es-MX" sz="2000" dirty="0"/>
              <a:t> </a:t>
            </a:r>
            <a:r>
              <a:rPr lang="es-MX" sz="2000" dirty="0" err="1"/>
              <a:t>constant</a:t>
            </a:r>
            <a:r>
              <a:rPr lang="es-MX" sz="2000" dirty="0"/>
              <a:t> </a:t>
            </a:r>
            <a:r>
              <a:rPr lang="es-MX" sz="2000" dirty="0" err="1"/>
              <a:t>mass</a:t>
            </a:r>
            <a:r>
              <a:rPr lang="es-MX" sz="2000" dirty="0"/>
              <a:t> </a:t>
            </a:r>
            <a:r>
              <a:rPr lang="es-MX" sz="2000" dirty="0" err="1"/>
              <a:t>approximation</a:t>
            </a:r>
            <a:r>
              <a:rPr lang="es-MX" sz="2000" dirty="0"/>
              <a:t>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D2B44-699B-4F79-A5D5-223F71F52026}" type="slidenum">
              <a:rPr lang="es-MX" smtClean="0"/>
              <a:pPr/>
              <a:t>9</a:t>
            </a:fld>
            <a:endParaRPr lang="es-MX"/>
          </a:p>
        </p:txBody>
      </p:sp>
      <p:pic>
        <p:nvPicPr>
          <p:cNvPr id="33792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214554"/>
            <a:ext cx="4948245" cy="3823644"/>
          </a:xfrm>
          <a:prstGeom prst="round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12615</TotalTime>
  <Words>880</Words>
  <Application>Microsoft PowerPoint</Application>
  <PresentationFormat>Presentación en pantalla (4:3)</PresentationFormat>
  <Paragraphs>126</Paragraphs>
  <Slides>26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8" baseType="lpstr">
      <vt:lpstr>Diseño predeterminado</vt:lpstr>
      <vt:lpstr>Ecuación</vt:lpstr>
      <vt:lpstr>Interplay between Temperature, Magnetic Field and the Dynamical Fermion Masses</vt:lpstr>
      <vt:lpstr>Contents</vt:lpstr>
      <vt:lpstr>Introduction</vt:lpstr>
      <vt:lpstr>DMG at Finite Temperature</vt:lpstr>
      <vt:lpstr>DMG at Finite Temperature</vt:lpstr>
      <vt:lpstr>DMG at Finite Temperature</vt:lpstr>
      <vt:lpstr>DMG in Magnetic Fields</vt:lpstr>
      <vt:lpstr>DMG in Magnetic Fields</vt:lpstr>
      <vt:lpstr>DMG in Magnetic Fields</vt:lpstr>
      <vt:lpstr>DMG in Magnetic Fields</vt:lpstr>
      <vt:lpstr>DMG in Magnetic Fields</vt:lpstr>
      <vt:lpstr>DMG in Magnetic Fields</vt:lpstr>
      <vt:lpstr>DMG at Finite T and Uniform B</vt:lpstr>
      <vt:lpstr>DMG at Finite T and Uniform B</vt:lpstr>
      <vt:lpstr>DMG at Finite T and Uniform B</vt:lpstr>
      <vt:lpstr>DMG at Finite T and Uniform B</vt:lpstr>
      <vt:lpstr>DMG at Finite T and Uniform B</vt:lpstr>
      <vt:lpstr>DMG at Finite T and Uniform B</vt:lpstr>
      <vt:lpstr>Chiral Condensate</vt:lpstr>
      <vt:lpstr>Chiral Condensate</vt:lpstr>
      <vt:lpstr>Chiral Condensate</vt:lpstr>
      <vt:lpstr>Conclusions</vt:lpstr>
      <vt:lpstr>Conclusions</vt:lpstr>
      <vt:lpstr>Chiral condensate</vt:lpstr>
      <vt:lpstr>OPE</vt:lpstr>
      <vt:lpstr>Matsubara Frecuencies</vt:lpstr>
    </vt:vector>
  </TitlesOfParts>
  <Company> familia Gutierrez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Enif</dc:creator>
  <cp:lastModifiedBy>Enif</cp:lastModifiedBy>
  <cp:revision>366</cp:revision>
  <dcterms:created xsi:type="dcterms:W3CDTF">2008-07-14T16:23:02Z</dcterms:created>
  <dcterms:modified xsi:type="dcterms:W3CDTF">2009-11-11T00:46:08Z</dcterms:modified>
</cp:coreProperties>
</file>