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4" r:id="rId2"/>
  </p:sldMasterIdLst>
  <p:sldIdLst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83" r:id="rId17"/>
    <p:sldId id="284" r:id="rId18"/>
    <p:sldId id="273" r:id="rId19"/>
    <p:sldId id="275" r:id="rId20"/>
    <p:sldId id="278" r:id="rId21"/>
    <p:sldId id="276" r:id="rId22"/>
    <p:sldId id="277" r:id="rId23"/>
    <p:sldId id="274" r:id="rId24"/>
    <p:sldId id="279" r:id="rId25"/>
    <p:sldId id="285" r:id="rId26"/>
    <p:sldId id="280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433E-572B-954F-B73A-975945C8F1E7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F27-49B1-DA4C-B2C3-E569E609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433E-572B-954F-B73A-975945C8F1E7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F27-49B1-DA4C-B2C3-E569E609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433E-572B-954F-B73A-975945C8F1E7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F27-49B1-DA4C-B2C3-E569E609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D9A7-EAC8-F342-8573-440E4C3E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433E-572B-954F-B73A-975945C8F1E7}" type="datetimeFigureOut">
              <a:rPr lang="en-US" smtClean="0"/>
              <a:pPr/>
              <a:t>5/19/09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4F27-49B1-DA4C-B2C3-E569E6098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84BAC69-44BD-E548-BDB4-C4A3EE3F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3.pdf"/><Relationship Id="rId20" Type="http://schemas.openxmlformats.org/officeDocument/2006/relationships/image" Target="../media/image45.pdf"/><Relationship Id="rId4" Type="http://schemas.openxmlformats.org/officeDocument/2006/relationships/image" Target="../media/image55.pdf"/><Relationship Id="rId21" Type="http://schemas.openxmlformats.org/officeDocument/2006/relationships/image" Target="../media/image46.png"/><Relationship Id="rId7" Type="http://schemas.openxmlformats.org/officeDocument/2006/relationships/image" Target="../media/image58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df"/><Relationship Id="rId16" Type="http://schemas.openxmlformats.org/officeDocument/2006/relationships/image" Target="../media/image41.pdf"/><Relationship Id="rId8" Type="http://schemas.openxmlformats.org/officeDocument/2006/relationships/image" Target="../media/image59.pdf"/><Relationship Id="rId13" Type="http://schemas.openxmlformats.org/officeDocument/2006/relationships/image" Target="../media/image32.png"/><Relationship Id="rId10" Type="http://schemas.openxmlformats.org/officeDocument/2006/relationships/image" Target="../media/image29.pdf"/><Relationship Id="rId5" Type="http://schemas.openxmlformats.org/officeDocument/2006/relationships/image" Target="../media/image56.png"/><Relationship Id="rId15" Type="http://schemas.openxmlformats.org/officeDocument/2006/relationships/image" Target="../media/image34.png"/><Relationship Id="rId12" Type="http://schemas.openxmlformats.org/officeDocument/2006/relationships/image" Target="../media/image31.pdf"/><Relationship Id="rId17" Type="http://schemas.openxmlformats.org/officeDocument/2006/relationships/image" Target="../media/image42.png"/><Relationship Id="rId19" Type="http://schemas.openxmlformats.org/officeDocument/2006/relationships/image" Target="../media/image44.png"/><Relationship Id="rId2" Type="http://schemas.openxmlformats.org/officeDocument/2006/relationships/image" Target="../media/image53.pdf"/><Relationship Id="rId9" Type="http://schemas.openxmlformats.org/officeDocument/2006/relationships/image" Target="../media/image60.png"/><Relationship Id="rId3" Type="http://schemas.openxmlformats.org/officeDocument/2006/relationships/image" Target="../media/image54.png"/><Relationship Id="rId18" Type="http://schemas.openxmlformats.org/officeDocument/2006/relationships/image" Target="../media/image43.pdf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3.pdf"/><Relationship Id="rId4" Type="http://schemas.openxmlformats.org/officeDocument/2006/relationships/image" Target="../media/image63.pdf"/><Relationship Id="rId7" Type="http://schemas.openxmlformats.org/officeDocument/2006/relationships/image" Target="../media/image66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df"/><Relationship Id="rId8" Type="http://schemas.openxmlformats.org/officeDocument/2006/relationships/image" Target="../media/image67.pdf"/><Relationship Id="rId13" Type="http://schemas.openxmlformats.org/officeDocument/2006/relationships/image" Target="../media/image72.png"/><Relationship Id="rId10" Type="http://schemas.openxmlformats.org/officeDocument/2006/relationships/image" Target="../media/image69.pdf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2" Type="http://schemas.openxmlformats.org/officeDocument/2006/relationships/image" Target="../media/image71.pdf"/><Relationship Id="rId2" Type="http://schemas.openxmlformats.org/officeDocument/2006/relationships/image" Target="../media/image61.pdf"/><Relationship Id="rId9" Type="http://schemas.openxmlformats.org/officeDocument/2006/relationships/image" Target="../media/image68.png"/><Relationship Id="rId3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df"/><Relationship Id="rId7" Type="http://schemas.openxmlformats.org/officeDocument/2006/relationships/image" Target="../media/image66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df"/><Relationship Id="rId8" Type="http://schemas.openxmlformats.org/officeDocument/2006/relationships/image" Target="../media/image67.pdf"/><Relationship Id="rId13" Type="http://schemas.openxmlformats.org/officeDocument/2006/relationships/image" Target="../media/image72.png"/><Relationship Id="rId10" Type="http://schemas.openxmlformats.org/officeDocument/2006/relationships/image" Target="../media/image69.pdf"/><Relationship Id="rId5" Type="http://schemas.openxmlformats.org/officeDocument/2006/relationships/image" Target="../media/image64.png"/><Relationship Id="rId12" Type="http://schemas.openxmlformats.org/officeDocument/2006/relationships/image" Target="../media/image71.pdf"/><Relationship Id="rId2" Type="http://schemas.openxmlformats.org/officeDocument/2006/relationships/image" Target="../media/image61.pdf"/><Relationship Id="rId9" Type="http://schemas.openxmlformats.org/officeDocument/2006/relationships/image" Target="../media/image68.png"/><Relationship Id="rId3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5.pdf"/><Relationship Id="rId4" Type="http://schemas.openxmlformats.org/officeDocument/2006/relationships/image" Target="../media/image63.pdf"/><Relationship Id="rId7" Type="http://schemas.openxmlformats.org/officeDocument/2006/relationships/image" Target="../media/image66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df"/><Relationship Id="rId8" Type="http://schemas.openxmlformats.org/officeDocument/2006/relationships/image" Target="../media/image67.pdf"/><Relationship Id="rId13" Type="http://schemas.openxmlformats.org/officeDocument/2006/relationships/image" Target="../media/image72.png"/><Relationship Id="rId10" Type="http://schemas.openxmlformats.org/officeDocument/2006/relationships/image" Target="../media/image69.pdf"/><Relationship Id="rId5" Type="http://schemas.openxmlformats.org/officeDocument/2006/relationships/image" Target="../media/image64.png"/><Relationship Id="rId15" Type="http://schemas.openxmlformats.org/officeDocument/2006/relationships/image" Target="../media/image76.png"/><Relationship Id="rId12" Type="http://schemas.openxmlformats.org/officeDocument/2006/relationships/image" Target="../media/image71.pdf"/><Relationship Id="rId2" Type="http://schemas.openxmlformats.org/officeDocument/2006/relationships/image" Target="../media/image61.pdf"/><Relationship Id="rId9" Type="http://schemas.openxmlformats.org/officeDocument/2006/relationships/image" Target="../media/image68.png"/><Relationship Id="rId3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df"/><Relationship Id="rId4" Type="http://schemas.openxmlformats.org/officeDocument/2006/relationships/image" Target="../media/image77.pdf"/><Relationship Id="rId10" Type="http://schemas.openxmlformats.org/officeDocument/2006/relationships/image" Target="../media/image83.pdf"/><Relationship Id="rId5" Type="http://schemas.openxmlformats.org/officeDocument/2006/relationships/image" Target="../media/image78.png"/><Relationship Id="rId7" Type="http://schemas.openxmlformats.org/officeDocument/2006/relationships/image" Target="../media/image80.png"/><Relationship Id="rId11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df"/><Relationship Id="rId9" Type="http://schemas.openxmlformats.org/officeDocument/2006/relationships/image" Target="../media/image82.png"/><Relationship Id="rId3" Type="http://schemas.openxmlformats.org/officeDocument/2006/relationships/image" Target="../media/image30.png"/><Relationship Id="rId6" Type="http://schemas.openxmlformats.org/officeDocument/2006/relationships/image" Target="../media/image79.pd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df"/><Relationship Id="rId4" Type="http://schemas.openxmlformats.org/officeDocument/2006/relationships/image" Target="../media/image77.pdf"/><Relationship Id="rId5" Type="http://schemas.openxmlformats.org/officeDocument/2006/relationships/image" Target="../media/image78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9" Type="http://schemas.openxmlformats.org/officeDocument/2006/relationships/image" Target="../media/image86.png"/><Relationship Id="rId3" Type="http://schemas.openxmlformats.org/officeDocument/2006/relationships/image" Target="../media/image30.png"/><Relationship Id="rId6" Type="http://schemas.openxmlformats.org/officeDocument/2006/relationships/image" Target="../media/image79.pdf"/></Relationships>
</file>

<file path=ppt/slides/_rels/slide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3.png"/><Relationship Id="rId4" Type="http://schemas.openxmlformats.org/officeDocument/2006/relationships/image" Target="../media/image30.png"/><Relationship Id="rId7" Type="http://schemas.openxmlformats.org/officeDocument/2006/relationships/image" Target="../media/image79.pdf"/><Relationship Id="rId11" Type="http://schemas.openxmlformats.org/officeDocument/2006/relationships/image" Target="../media/image9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8" Type="http://schemas.openxmlformats.org/officeDocument/2006/relationships/image" Target="../media/image80.png"/><Relationship Id="rId13" Type="http://schemas.openxmlformats.org/officeDocument/2006/relationships/image" Target="../media/image92.pdf"/><Relationship Id="rId10" Type="http://schemas.openxmlformats.org/officeDocument/2006/relationships/image" Target="../media/image89.png"/><Relationship Id="rId5" Type="http://schemas.openxmlformats.org/officeDocument/2006/relationships/image" Target="../media/image77.pdf"/><Relationship Id="rId12" Type="http://schemas.openxmlformats.org/officeDocument/2006/relationships/image" Target="../media/image91.png"/><Relationship Id="rId2" Type="http://schemas.openxmlformats.org/officeDocument/2006/relationships/image" Target="../media/image87.wmf"/><Relationship Id="rId9" Type="http://schemas.openxmlformats.org/officeDocument/2006/relationships/image" Target="../media/image88.pdf"/><Relationship Id="rId3" Type="http://schemas.openxmlformats.org/officeDocument/2006/relationships/image" Target="../media/image29.pd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6" Type="http://schemas.openxmlformats.org/officeDocument/2006/relationships/image" Target="../media/image98.pdf"/></Relationships>
</file>

<file path=ppt/slides/_rels/slide1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8.pdf"/><Relationship Id="rId4" Type="http://schemas.openxmlformats.org/officeDocument/2006/relationships/image" Target="../media/image79.pdf"/><Relationship Id="rId7" Type="http://schemas.openxmlformats.org/officeDocument/2006/relationships/image" Target="../media/image101.png"/><Relationship Id="rId11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df"/><Relationship Id="rId16" Type="http://schemas.openxmlformats.org/officeDocument/2006/relationships/image" Target="../media/image110.pdf"/><Relationship Id="rId8" Type="http://schemas.openxmlformats.org/officeDocument/2006/relationships/image" Target="../media/image102.pdf"/><Relationship Id="rId13" Type="http://schemas.openxmlformats.org/officeDocument/2006/relationships/image" Target="../media/image107.png"/><Relationship Id="rId10" Type="http://schemas.openxmlformats.org/officeDocument/2006/relationships/image" Target="../media/image104.pdf"/><Relationship Id="rId5" Type="http://schemas.openxmlformats.org/officeDocument/2006/relationships/image" Target="../media/image80.png"/><Relationship Id="rId15" Type="http://schemas.openxmlformats.org/officeDocument/2006/relationships/image" Target="../media/image109.png"/><Relationship Id="rId12" Type="http://schemas.openxmlformats.org/officeDocument/2006/relationships/image" Target="../media/image106.pdf"/><Relationship Id="rId17" Type="http://schemas.openxmlformats.org/officeDocument/2006/relationships/image" Target="../media/image111.png"/><Relationship Id="rId19" Type="http://schemas.openxmlformats.org/officeDocument/2006/relationships/image" Target="../media/image113.png"/><Relationship Id="rId2" Type="http://schemas.openxmlformats.org/officeDocument/2006/relationships/image" Target="../media/image77.pdf"/><Relationship Id="rId9" Type="http://schemas.openxmlformats.org/officeDocument/2006/relationships/image" Target="../media/image103.png"/><Relationship Id="rId3" Type="http://schemas.openxmlformats.org/officeDocument/2006/relationships/image" Target="../media/image78.png"/><Relationship Id="rId18" Type="http://schemas.openxmlformats.org/officeDocument/2006/relationships/image" Target="../media/image112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df"/><Relationship Id="rId7" Type="http://schemas.openxmlformats.org/officeDocument/2006/relationships/image" Target="../media/image101.png"/><Relationship Id="rId11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df"/><Relationship Id="rId8" Type="http://schemas.openxmlformats.org/officeDocument/2006/relationships/image" Target="../media/image102.pdf"/><Relationship Id="rId13" Type="http://schemas.openxmlformats.org/officeDocument/2006/relationships/image" Target="../media/image115.png"/><Relationship Id="rId10" Type="http://schemas.openxmlformats.org/officeDocument/2006/relationships/image" Target="../media/image104.pdf"/><Relationship Id="rId5" Type="http://schemas.openxmlformats.org/officeDocument/2006/relationships/image" Target="../media/image80.png"/><Relationship Id="rId12" Type="http://schemas.openxmlformats.org/officeDocument/2006/relationships/image" Target="../media/image114.pdf"/><Relationship Id="rId2" Type="http://schemas.openxmlformats.org/officeDocument/2006/relationships/image" Target="../media/image77.pdf"/><Relationship Id="rId9" Type="http://schemas.openxmlformats.org/officeDocument/2006/relationships/image" Target="../media/image103.png"/><Relationship Id="rId3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8.pdf"/><Relationship Id="rId5" Type="http://schemas.openxmlformats.org/officeDocument/2006/relationships/image" Target="../media/image119.png"/><Relationship Id="rId7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df"/><Relationship Id="rId3" Type="http://schemas.openxmlformats.org/officeDocument/2006/relationships/image" Target="../media/image117.png"/><Relationship Id="rId6" Type="http://schemas.openxmlformats.org/officeDocument/2006/relationships/image" Target="../media/image120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df"/><Relationship Id="rId3" Type="http://schemas.openxmlformats.org/officeDocument/2006/relationships/image" Target="../media/image117.png"/><Relationship Id="rId5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4.pdf"/><Relationship Id="rId4" Type="http://schemas.openxmlformats.org/officeDocument/2006/relationships/image" Target="../media/image100.pdf"/><Relationship Id="rId7" Type="http://schemas.openxmlformats.org/officeDocument/2006/relationships/image" Target="../media/image103.png"/><Relationship Id="rId11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df"/><Relationship Id="rId16" Type="http://schemas.openxmlformats.org/officeDocument/2006/relationships/image" Target="../media/image126.pdf"/><Relationship Id="rId8" Type="http://schemas.openxmlformats.org/officeDocument/2006/relationships/image" Target="../media/image104.pdf"/><Relationship Id="rId13" Type="http://schemas.openxmlformats.org/officeDocument/2006/relationships/image" Target="../media/image78.png"/><Relationship Id="rId10" Type="http://schemas.openxmlformats.org/officeDocument/2006/relationships/image" Target="../media/image122.pdf"/><Relationship Id="rId5" Type="http://schemas.openxmlformats.org/officeDocument/2006/relationships/image" Target="../media/image101.png"/><Relationship Id="rId15" Type="http://schemas.openxmlformats.org/officeDocument/2006/relationships/image" Target="../media/image125.png"/><Relationship Id="rId12" Type="http://schemas.openxmlformats.org/officeDocument/2006/relationships/image" Target="../media/image77.pdf"/><Relationship Id="rId17" Type="http://schemas.openxmlformats.org/officeDocument/2006/relationships/image" Target="../media/image127.png"/><Relationship Id="rId2" Type="http://schemas.openxmlformats.org/officeDocument/2006/relationships/image" Target="../media/image79.pdf"/><Relationship Id="rId9" Type="http://schemas.openxmlformats.org/officeDocument/2006/relationships/image" Target="../media/image105.png"/><Relationship Id="rId3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0.pdf"/><Relationship Id="rId7" Type="http://schemas.openxmlformats.org/officeDocument/2006/relationships/image" Target="../media/image133.png"/><Relationship Id="rId11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df"/><Relationship Id="rId8" Type="http://schemas.openxmlformats.org/officeDocument/2006/relationships/image" Target="../media/image134.pdf"/><Relationship Id="rId13" Type="http://schemas.openxmlformats.org/officeDocument/2006/relationships/image" Target="../media/image139.png"/><Relationship Id="rId10" Type="http://schemas.openxmlformats.org/officeDocument/2006/relationships/image" Target="../media/image136.pdf"/><Relationship Id="rId5" Type="http://schemas.openxmlformats.org/officeDocument/2006/relationships/image" Target="../media/image131.png"/><Relationship Id="rId12" Type="http://schemas.openxmlformats.org/officeDocument/2006/relationships/image" Target="../media/image138.pdf"/><Relationship Id="rId2" Type="http://schemas.openxmlformats.org/officeDocument/2006/relationships/image" Target="../media/image128.pdf"/><Relationship Id="rId9" Type="http://schemas.openxmlformats.org/officeDocument/2006/relationships/image" Target="../media/image135.png"/><Relationship Id="rId3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0.pdf"/><Relationship Id="rId4" Type="http://schemas.openxmlformats.org/officeDocument/2006/relationships/image" Target="../media/image130.pdf"/><Relationship Id="rId7" Type="http://schemas.openxmlformats.org/officeDocument/2006/relationships/image" Target="../media/image129.png"/><Relationship Id="rId11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df"/><Relationship Id="rId8" Type="http://schemas.openxmlformats.org/officeDocument/2006/relationships/image" Target="../media/image138.pdf"/><Relationship Id="rId13" Type="http://schemas.openxmlformats.org/officeDocument/2006/relationships/image" Target="../media/image135.png"/><Relationship Id="rId10" Type="http://schemas.openxmlformats.org/officeDocument/2006/relationships/image" Target="../media/image132.pdf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2" Type="http://schemas.openxmlformats.org/officeDocument/2006/relationships/image" Target="../media/image134.pdf"/><Relationship Id="rId2" Type="http://schemas.openxmlformats.org/officeDocument/2006/relationships/image" Target="../media/image136.pdf"/><Relationship Id="rId9" Type="http://schemas.openxmlformats.org/officeDocument/2006/relationships/image" Target="../media/image139.png"/><Relationship Id="rId3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2.pdf"/><Relationship Id="rId5" Type="http://schemas.openxmlformats.org/officeDocument/2006/relationships/image" Target="../media/image143.png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df"/><Relationship Id="rId3" Type="http://schemas.openxmlformats.org/officeDocument/2006/relationships/image" Target="../media/image129.png"/><Relationship Id="rId6" Type="http://schemas.openxmlformats.org/officeDocument/2006/relationships/image" Target="../media/image144.pdf"/></Relationships>
</file>

<file path=ppt/slides/_rels/slide2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8.pdf"/><Relationship Id="rId20" Type="http://schemas.openxmlformats.org/officeDocument/2006/relationships/image" Target="../media/image164.pdf"/><Relationship Id="rId4" Type="http://schemas.openxmlformats.org/officeDocument/2006/relationships/image" Target="../media/image148.pdf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1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df"/><Relationship Id="rId16" Type="http://schemas.openxmlformats.org/officeDocument/2006/relationships/image" Target="../media/image160.pdf"/><Relationship Id="rId8" Type="http://schemas.openxmlformats.org/officeDocument/2006/relationships/image" Target="../media/image152.pdf"/><Relationship Id="rId13" Type="http://schemas.openxmlformats.org/officeDocument/2006/relationships/image" Target="../media/image157.png"/><Relationship Id="rId10" Type="http://schemas.openxmlformats.org/officeDocument/2006/relationships/image" Target="../media/image154.pdf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2" Type="http://schemas.openxmlformats.org/officeDocument/2006/relationships/image" Target="../media/image156.pdf"/><Relationship Id="rId17" Type="http://schemas.openxmlformats.org/officeDocument/2006/relationships/image" Target="../media/image161.png"/><Relationship Id="rId19" Type="http://schemas.openxmlformats.org/officeDocument/2006/relationships/image" Target="../media/image163.png"/><Relationship Id="rId2" Type="http://schemas.openxmlformats.org/officeDocument/2006/relationships/image" Target="../media/image146.pdf"/><Relationship Id="rId9" Type="http://schemas.openxmlformats.org/officeDocument/2006/relationships/image" Target="../media/image153.png"/><Relationship Id="rId3" Type="http://schemas.openxmlformats.org/officeDocument/2006/relationships/image" Target="../media/image147.png"/><Relationship Id="rId18" Type="http://schemas.openxmlformats.org/officeDocument/2006/relationships/image" Target="../media/image162.pd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df"/><Relationship Id="rId4" Type="http://schemas.openxmlformats.org/officeDocument/2006/relationships/image" Target="../media/image148.pdf"/><Relationship Id="rId5" Type="http://schemas.openxmlformats.org/officeDocument/2006/relationships/image" Target="../media/image149.png"/><Relationship Id="rId7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df"/><Relationship Id="rId9" Type="http://schemas.openxmlformats.org/officeDocument/2006/relationships/image" Target="../media/image169.png"/><Relationship Id="rId3" Type="http://schemas.openxmlformats.org/officeDocument/2006/relationships/image" Target="../media/image147.png"/><Relationship Id="rId6" Type="http://schemas.openxmlformats.org/officeDocument/2006/relationships/image" Target="../media/image166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2.pd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0.pdf"/><Relationship Id="rId3" Type="http://schemas.openxmlformats.org/officeDocument/2006/relationships/image" Target="../media/image171.png"/><Relationship Id="rId5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4" Type="http://schemas.openxmlformats.org/officeDocument/2006/relationships/image" Target="../media/image3.pdf"/><Relationship Id="rId10" Type="http://schemas.openxmlformats.org/officeDocument/2006/relationships/image" Target="../media/image9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9" Type="http://schemas.openxmlformats.org/officeDocument/2006/relationships/image" Target="../media/image8.png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3.pdf"/><Relationship Id="rId4" Type="http://schemas.openxmlformats.org/officeDocument/2006/relationships/image" Target="../media/image13.pdf"/><Relationship Id="rId7" Type="http://schemas.openxmlformats.org/officeDocument/2006/relationships/image" Target="../media/image16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df"/><Relationship Id="rId8" Type="http://schemas.openxmlformats.org/officeDocument/2006/relationships/image" Target="../media/image17.pdf"/><Relationship Id="rId13" Type="http://schemas.openxmlformats.org/officeDocument/2006/relationships/image" Target="../media/image22.png"/><Relationship Id="rId10" Type="http://schemas.openxmlformats.org/officeDocument/2006/relationships/image" Target="../media/image19.pdf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2" Type="http://schemas.openxmlformats.org/officeDocument/2006/relationships/image" Target="../media/image21.pdf"/><Relationship Id="rId2" Type="http://schemas.openxmlformats.org/officeDocument/2006/relationships/image" Target="../media/image11.pdf"/><Relationship Id="rId9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3.pdf"/><Relationship Id="rId4" Type="http://schemas.openxmlformats.org/officeDocument/2006/relationships/image" Target="../media/image27.pdf"/><Relationship Id="rId7" Type="http://schemas.openxmlformats.org/officeDocument/2006/relationships/image" Target="../media/image12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df"/><Relationship Id="rId8" Type="http://schemas.openxmlformats.org/officeDocument/2006/relationships/image" Target="../media/image17.pdf"/><Relationship Id="rId13" Type="http://schemas.openxmlformats.org/officeDocument/2006/relationships/image" Target="../media/image22.png"/><Relationship Id="rId10" Type="http://schemas.openxmlformats.org/officeDocument/2006/relationships/image" Target="../media/image19.pdf"/><Relationship Id="rId5" Type="http://schemas.openxmlformats.org/officeDocument/2006/relationships/image" Target="../media/image28.png"/><Relationship Id="rId15" Type="http://schemas.openxmlformats.org/officeDocument/2006/relationships/image" Target="../media/image24.png"/><Relationship Id="rId12" Type="http://schemas.openxmlformats.org/officeDocument/2006/relationships/image" Target="../media/image21.pdf"/><Relationship Id="rId2" Type="http://schemas.openxmlformats.org/officeDocument/2006/relationships/image" Target="../media/image25.pdf"/><Relationship Id="rId9" Type="http://schemas.openxmlformats.org/officeDocument/2006/relationships/image" Target="../media/image18.png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df"/><Relationship Id="rId4" Type="http://schemas.openxmlformats.org/officeDocument/2006/relationships/image" Target="../media/image17.pdf"/><Relationship Id="rId10" Type="http://schemas.openxmlformats.org/officeDocument/2006/relationships/image" Target="../media/image23.pdf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9" Type="http://schemas.openxmlformats.org/officeDocument/2006/relationships/image" Target="../media/image22.png"/><Relationship Id="rId3" Type="http://schemas.openxmlformats.org/officeDocument/2006/relationships/image" Target="../media/image12.png"/><Relationship Id="rId6" Type="http://schemas.openxmlformats.org/officeDocument/2006/relationships/image" Target="../media/image19.pdf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1.pdf"/><Relationship Id="rId4" Type="http://schemas.openxmlformats.org/officeDocument/2006/relationships/image" Target="../media/image31.pdf"/><Relationship Id="rId7" Type="http://schemas.openxmlformats.org/officeDocument/2006/relationships/image" Target="../media/image34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df"/><Relationship Id="rId16" Type="http://schemas.openxmlformats.org/officeDocument/2006/relationships/image" Target="../media/image43.pdf"/><Relationship Id="rId8" Type="http://schemas.openxmlformats.org/officeDocument/2006/relationships/image" Target="../media/image35.pdf"/><Relationship Id="rId13" Type="http://schemas.openxmlformats.org/officeDocument/2006/relationships/image" Target="../media/image40.png"/><Relationship Id="rId10" Type="http://schemas.openxmlformats.org/officeDocument/2006/relationships/image" Target="../media/image37.pdf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2" Type="http://schemas.openxmlformats.org/officeDocument/2006/relationships/image" Target="../media/image39.pdf"/><Relationship Id="rId17" Type="http://schemas.openxmlformats.org/officeDocument/2006/relationships/image" Target="../media/image44.png"/><Relationship Id="rId2" Type="http://schemas.openxmlformats.org/officeDocument/2006/relationships/image" Target="../media/image29.pdf"/><Relationship Id="rId9" Type="http://schemas.openxmlformats.org/officeDocument/2006/relationships/image" Target="../media/image36.png"/><Relationship Id="rId3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7.pdf"/><Relationship Id="rId4" Type="http://schemas.openxmlformats.org/officeDocument/2006/relationships/image" Target="../media/image31.pdf"/><Relationship Id="rId7" Type="http://schemas.openxmlformats.org/officeDocument/2006/relationships/image" Target="../media/image34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df"/><Relationship Id="rId16" Type="http://schemas.openxmlformats.org/officeDocument/2006/relationships/image" Target="../media/image49.pdf"/><Relationship Id="rId8" Type="http://schemas.openxmlformats.org/officeDocument/2006/relationships/image" Target="../media/image41.pdf"/><Relationship Id="rId13" Type="http://schemas.openxmlformats.org/officeDocument/2006/relationships/image" Target="../media/image46.png"/><Relationship Id="rId10" Type="http://schemas.openxmlformats.org/officeDocument/2006/relationships/image" Target="../media/image43.pdf"/><Relationship Id="rId5" Type="http://schemas.openxmlformats.org/officeDocument/2006/relationships/image" Target="../media/image32.png"/><Relationship Id="rId15" Type="http://schemas.openxmlformats.org/officeDocument/2006/relationships/image" Target="../media/image48.png"/><Relationship Id="rId12" Type="http://schemas.openxmlformats.org/officeDocument/2006/relationships/image" Target="../media/image45.pdf"/><Relationship Id="rId17" Type="http://schemas.openxmlformats.org/officeDocument/2006/relationships/image" Target="../media/image50.png"/><Relationship Id="rId19" Type="http://schemas.openxmlformats.org/officeDocument/2006/relationships/image" Target="../media/image52.png"/><Relationship Id="rId2" Type="http://schemas.openxmlformats.org/officeDocument/2006/relationships/image" Target="../media/image29.pdf"/><Relationship Id="rId9" Type="http://schemas.openxmlformats.org/officeDocument/2006/relationships/image" Target="../media/image42.png"/><Relationship Id="rId3" Type="http://schemas.openxmlformats.org/officeDocument/2006/relationships/image" Target="../media/image30.png"/><Relationship Id="rId18" Type="http://schemas.openxmlformats.org/officeDocument/2006/relationships/image" Target="../media/image5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3200400"/>
          </a:xfrm>
          <a:ln>
            <a:solidFill>
              <a:srgbClr val="000000"/>
            </a:solidFill>
          </a:ln>
          <a:effectLst>
            <a:outerShdw blurRad="50800" dist="63500" dir="2700000">
              <a:srgbClr val="000000">
                <a:alpha val="34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Radiación y la correspondencia AdS/CFT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Mariano Chernicoff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Instituto de </a:t>
            </a: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iencias Nucleares, UNAM.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689" y="4191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Las </a:t>
            </a:r>
            <a:r>
              <a:rPr lang="en-US" sz="2400" dirty="0" err="1" smtClean="0">
                <a:latin typeface="Arial"/>
                <a:cs typeface="Arial"/>
              </a:rPr>
              <a:t>constantes</a:t>
            </a:r>
            <a:r>
              <a:rPr lang="en-US" sz="2400" dirty="0" smtClean="0">
                <a:latin typeface="Arial"/>
                <a:cs typeface="Arial"/>
              </a:rPr>
              <a:t>: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98700" y="5024735"/>
            <a:ext cx="1435100" cy="461665"/>
            <a:chOff x="1255713" y="4572000"/>
            <a:chExt cx="1435100" cy="461665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255713" y="4754563"/>
              <a:ext cx="571500" cy="2286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322513" y="4722813"/>
              <a:ext cx="368300" cy="2921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35302" y="4572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y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4132262" y="5253335"/>
            <a:ext cx="787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51462" y="5024735"/>
            <a:ext cx="1430338" cy="461665"/>
            <a:chOff x="5562600" y="4572000"/>
            <a:chExt cx="1430338" cy="461665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562600" y="4728865"/>
              <a:ext cx="266700" cy="228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35802" y="4572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y</a:t>
              </a:r>
              <a:endParaRPr lang="en-US" sz="2400" dirty="0">
                <a:latin typeface="Arial"/>
                <a:cs typeface="Arial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383338" y="4648200"/>
              <a:ext cx="609600" cy="342900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correspondencia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AdS/CFT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905000" y="990600"/>
            <a:ext cx="5410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ahoma" pitchFamily="-107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[</a:t>
            </a:r>
            <a:r>
              <a:rPr lang="en-GB" sz="1600" dirty="0" err="1" smtClean="0">
                <a:solidFill>
                  <a:srgbClr val="000000"/>
                </a:solidFill>
              </a:rPr>
              <a:t>Maldacena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(1997); </a:t>
            </a:r>
            <a:r>
              <a:rPr lang="en-GB" sz="1600" dirty="0" err="1">
                <a:solidFill>
                  <a:srgbClr val="000000"/>
                </a:solidFill>
              </a:rPr>
              <a:t>Gubser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Klebanov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Polyakov</a:t>
            </a:r>
            <a:r>
              <a:rPr lang="en-GB" sz="1600" dirty="0">
                <a:solidFill>
                  <a:srgbClr val="000000"/>
                </a:solidFill>
              </a:rPr>
              <a:t>; Witten (1998</a:t>
            </a:r>
            <a:r>
              <a:rPr lang="en-GB" sz="1600" dirty="0" smtClean="0">
                <a:solidFill>
                  <a:srgbClr val="000000"/>
                </a:solidFill>
              </a:rPr>
              <a:t>)]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419600" y="1901825"/>
            <a:ext cx="241300" cy="101600"/>
          </a:xfrm>
          <a:prstGeom prst="rect">
            <a:avLst/>
          </a:prstGeom>
        </p:spPr>
      </p:pic>
      <p:grpSp>
        <p:nvGrpSpPr>
          <p:cNvPr id="12" name="Group 23"/>
          <p:cNvGrpSpPr/>
          <p:nvPr/>
        </p:nvGrpSpPr>
        <p:grpSpPr>
          <a:xfrm>
            <a:off x="5029200" y="1600200"/>
            <a:ext cx="3919513" cy="980420"/>
            <a:chOff x="5029200" y="1752600"/>
            <a:chExt cx="3919513" cy="980420"/>
          </a:xfrm>
        </p:grpSpPr>
        <p:grpSp>
          <p:nvGrpSpPr>
            <p:cNvPr id="16" name="Group 15"/>
            <p:cNvGrpSpPr/>
            <p:nvPr/>
          </p:nvGrpSpPr>
          <p:grpSpPr>
            <a:xfrm>
              <a:off x="5029200" y="1752600"/>
              <a:ext cx="3919513" cy="980420"/>
              <a:chOff x="5105400" y="1905000"/>
              <a:chExt cx="3919513" cy="9804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105400" y="1905000"/>
                <a:ext cx="39195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Teoría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cuerdas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Tipo</a:t>
                </a:r>
                <a:r>
                  <a:rPr lang="en-US" sz="2800" dirty="0" smtClean="0"/>
                  <a:t> IIB</a:t>
                </a:r>
                <a:endParaRPr lang="en-US" sz="2800" dirty="0"/>
              </a:p>
            </p:txBody>
          </p: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6248400" y="2514600"/>
                <a:ext cx="787400" cy="3302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169978" y="2362200"/>
                <a:ext cx="1002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sobre</a:t>
                </a:r>
                <a:endParaRPr lang="en-US" sz="2800" dirty="0"/>
              </a:p>
            </p:txBody>
          </p:sp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7086600" y="2324100"/>
              <a:ext cx="546100" cy="317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09600" y="2133600"/>
            <a:ext cx="281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n </a:t>
            </a:r>
            <a:r>
              <a:rPr lang="en-US" sz="2800" dirty="0" err="1" smtClean="0"/>
              <a:t>Minkowski 3+1</a:t>
            </a:r>
            <a:endParaRPr lang="en-US" sz="2800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730500" y="1752600"/>
            <a:ext cx="1079500" cy="342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587500" y="1765300"/>
            <a:ext cx="927100" cy="292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5879" y="1600200"/>
            <a:ext cx="82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SYM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981200" y="2882900"/>
            <a:ext cx="51562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2209800" y="242888"/>
            <a:ext cx="491141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Arial" pitchFamily="-109" charset="0"/>
              </a:rPr>
              <a:t>Diccionario </a:t>
            </a:r>
            <a:r>
              <a:rPr lang="en-GB" sz="2800" dirty="0">
                <a:solidFill>
                  <a:srgbClr val="000000"/>
                </a:solidFill>
                <a:latin typeface="Arial" pitchFamily="-109" charset="0"/>
              </a:rPr>
              <a:t>(en construcción):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746125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40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78251" y="1104900"/>
            <a:ext cx="1854200" cy="4191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863600"/>
            <a:ext cx="2082800" cy="889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14800" y="1138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1752600"/>
            <a:ext cx="8548832" cy="1879600"/>
            <a:chOff x="304800" y="1752600"/>
            <a:chExt cx="8548832" cy="1879600"/>
          </a:xfrm>
        </p:grpSpPr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8548832" cy="833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Arial" pitchFamily="-10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</a:rPr>
                <a:t>Las </a:t>
              </a:r>
              <a:r>
                <a:rPr lang="en-GB" sz="2400" dirty="0" err="1">
                  <a:solidFill>
                    <a:srgbClr val="000000"/>
                  </a:solidFill>
                </a:rPr>
                <a:t>cuentas</a:t>
              </a:r>
              <a:r>
                <a:rPr lang="en-GB" sz="2400" dirty="0">
                  <a:solidFill>
                    <a:srgbClr val="000000"/>
                  </a:solidFill>
                </a:rPr>
                <a:t> del </a:t>
              </a:r>
              <a:r>
                <a:rPr lang="en-GB" sz="2400" dirty="0" err="1">
                  <a:solidFill>
                    <a:srgbClr val="000000"/>
                  </a:solidFill>
                </a:rPr>
                <a:t>lado</a:t>
              </a:r>
              <a:r>
                <a:rPr lang="en-GB" sz="2400" dirty="0">
                  <a:solidFill>
                    <a:srgbClr val="000000"/>
                  </a:solidFill>
                </a:rPr>
                <a:t> de </a:t>
              </a:r>
              <a:r>
                <a:rPr lang="en-GB" sz="2400" dirty="0" err="1">
                  <a:solidFill>
                    <a:srgbClr val="000000"/>
                  </a:solidFill>
                </a:rPr>
                <a:t>cuerdas</a:t>
              </a:r>
              <a:r>
                <a:rPr lang="en-GB" sz="2400" dirty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  <a:latin typeface="Arial"/>
                  <a:cs typeface="Arial"/>
                </a:rPr>
                <a:t>están</a:t>
              </a:r>
              <a:r>
                <a:rPr lang="en-GB" sz="2400" dirty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</a:rPr>
                <a:t>bajo</a:t>
              </a:r>
              <a:r>
                <a:rPr lang="en-GB" sz="2400" dirty="0">
                  <a:solidFill>
                    <a:srgbClr val="000000"/>
                  </a:solidFill>
                </a:rPr>
                <a:t> control </a:t>
              </a:r>
              <a:r>
                <a:rPr lang="en-GB" sz="2400" dirty="0" err="1">
                  <a:solidFill>
                    <a:srgbClr val="000000"/>
                  </a:solidFill>
                </a:rPr>
                <a:t>cuando</a:t>
              </a:r>
              <a:r>
                <a:rPr lang="en-GB" sz="2400" dirty="0">
                  <a:solidFill>
                    <a:srgbClr val="000000"/>
                  </a:solidFill>
                </a:rPr>
                <a:t> el</a:t>
              </a:r>
            </a:p>
            <a:p>
              <a:pPr defTabSz="457200" eaLnBrk="1" hangingPunct="1">
                <a:buClr>
                  <a:srgbClr val="000000"/>
                </a:buClr>
                <a:buSzPct val="100000"/>
                <a:buFont typeface="Arial" pitchFamily="-10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>
                  <a:solidFill>
                    <a:srgbClr val="000000"/>
                  </a:solidFill>
                </a:rPr>
                <a:t>el </a:t>
              </a:r>
              <a:r>
                <a:rPr lang="en-GB" sz="2400" dirty="0" err="1">
                  <a:solidFill>
                    <a:srgbClr val="000000"/>
                  </a:solidFill>
                </a:rPr>
                <a:t>acoplamiento</a:t>
              </a:r>
              <a:r>
                <a:rPr lang="en-GB" sz="2400" dirty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</a:rPr>
                <a:t>es</a:t>
              </a:r>
              <a:r>
                <a:rPr lang="en-GB" sz="2400" dirty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</a:rPr>
                <a:t>débil</a:t>
              </a:r>
              <a:r>
                <a:rPr lang="en-GB" sz="2400" dirty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</a:rPr>
                <a:t>y</a:t>
              </a:r>
              <a:r>
                <a:rPr lang="en-GB" sz="2400" dirty="0">
                  <a:solidFill>
                    <a:srgbClr val="000000"/>
                  </a:solidFill>
                </a:rPr>
                <a:t> la</a:t>
              </a:r>
              <a:r>
                <a:rPr lang="en-GB" sz="2400" dirty="0" smtClean="0">
                  <a:solidFill>
                    <a:srgbClr val="000000"/>
                  </a:solidFill>
                </a:rPr>
                <a:t> </a:t>
              </a:r>
              <a:r>
                <a:rPr lang="es-ES_tradnl" sz="2400" dirty="0" smtClean="0">
                  <a:solidFill>
                    <a:srgbClr val="000000"/>
                  </a:solidFill>
                </a:rPr>
                <a:t>curvatura</a:t>
              </a:r>
              <a:r>
                <a:rPr lang="en-GB" sz="2400" dirty="0" smtClean="0">
                  <a:solidFill>
                    <a:srgbClr val="000000"/>
                  </a:solidFill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</a:rPr>
                <a:t>peque</a:t>
              </a:r>
              <a:r>
                <a:rPr lang="en-US" sz="2400" dirty="0" err="1">
                  <a:solidFill>
                    <a:srgbClr val="000000"/>
                  </a:solidFill>
                </a:rPr>
                <a:t>ñ</a:t>
              </a:r>
              <a:r>
                <a:rPr lang="en-GB" sz="2400" dirty="0">
                  <a:solidFill>
                    <a:srgbClr val="000000"/>
                  </a:solidFill>
                </a:rPr>
                <a:t>a:</a:t>
              </a:r>
              <a:r>
                <a:rPr lang="en-GB" sz="2400" dirty="0">
                  <a:solidFill>
                    <a:srgbClr val="000000"/>
                  </a:solidFill>
                  <a:latin typeface="Arial" pitchFamily="-109" charset="0"/>
                </a:rPr>
                <a:t> </a:t>
              </a:r>
            </a:p>
          </p:txBody>
        </p:sp>
        <p:sp>
          <p:nvSpPr>
            <p:cNvPr id="71717" name="Text Box 37"/>
            <p:cNvSpPr txBox="1">
              <a:spLocks noChangeArrowheads="1"/>
            </p:cNvSpPr>
            <p:nvPr/>
          </p:nvSpPr>
          <p:spPr bwMode="auto">
            <a:xfrm>
              <a:off x="4162425" y="2895600"/>
              <a:ext cx="333375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457200" eaLnBrk="1" hangingPunct="1">
                <a:buClr>
                  <a:srgbClr val="000000"/>
                </a:buClr>
                <a:buSzPct val="100000"/>
                <a:buFont typeface="Arial" pitchFamily="-10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>
                  <a:solidFill>
                    <a:srgbClr val="000000"/>
                  </a:solidFill>
                </a:rPr>
                <a:t>y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801938" y="2982913"/>
              <a:ext cx="1016000" cy="3302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334000" y="2743200"/>
              <a:ext cx="1168400" cy="889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3429000"/>
            <a:ext cx="8305800" cy="2895600"/>
            <a:chOff x="304800" y="3429000"/>
            <a:chExt cx="8305800" cy="2895600"/>
          </a:xfrm>
        </p:grpSpPr>
        <p:grpSp>
          <p:nvGrpSpPr>
            <p:cNvPr id="17" name="Group 16"/>
            <p:cNvGrpSpPr/>
            <p:nvPr/>
          </p:nvGrpSpPr>
          <p:grpSpPr>
            <a:xfrm>
              <a:off x="304800" y="3429000"/>
              <a:ext cx="8305800" cy="2895600"/>
              <a:chOff x="304800" y="3429000"/>
              <a:chExt cx="8305800" cy="2895600"/>
            </a:xfrm>
          </p:grpSpPr>
          <p:sp>
            <p:nvSpPr>
              <p:cNvPr id="71723" name="Text Box 43"/>
              <p:cNvSpPr txBox="1">
                <a:spLocks noChangeArrowheads="1"/>
              </p:cNvSpPr>
              <p:nvPr/>
            </p:nvSpPr>
            <p:spPr bwMode="auto">
              <a:xfrm>
                <a:off x="304800" y="3429000"/>
                <a:ext cx="252830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 err="1">
                    <a:latin typeface="Arial"/>
                    <a:cs typeface="Arial"/>
                  </a:rPr>
                  <a:t>Esto</a:t>
                </a:r>
                <a:r>
                  <a:rPr lang="en-US" sz="2400" dirty="0"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latin typeface="Arial"/>
                    <a:cs typeface="Arial"/>
                  </a:rPr>
                  <a:t>implica</a:t>
                </a:r>
                <a:r>
                  <a:rPr lang="en-US" sz="2400" dirty="0"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latin typeface="Arial"/>
                    <a:cs typeface="Arial"/>
                  </a:rPr>
                  <a:t>que</a:t>
                </a:r>
                <a:r>
                  <a:rPr lang="en-US" sz="2400" dirty="0">
                    <a:latin typeface="Arial"/>
                    <a:cs typeface="Arial"/>
                  </a:rPr>
                  <a:t>:</a:t>
                </a:r>
              </a:p>
            </p:txBody>
          </p:sp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105400" y="4114800"/>
                <a:ext cx="1778000" cy="419100"/>
              </a:xfrm>
              <a:prstGeom prst="rect">
                <a:avLst/>
              </a:prstGeom>
            </p:spPr>
          </p:pic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2667000" y="4178300"/>
                <a:ext cx="1117600" cy="317500"/>
              </a:xfrm>
              <a:prstGeom prst="rect">
                <a:avLst/>
              </a:prstGeom>
            </p:spPr>
          </p:pic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191000" y="4114800"/>
                <a:ext cx="333375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defTabSz="457200" eaLnBrk="1" hangingPunct="1">
                  <a:buClr>
                    <a:srgbClr val="000000"/>
                  </a:buClr>
                  <a:buSzPct val="100000"/>
                  <a:buFont typeface="Arial" pitchFamily="-10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dirty="0" err="1">
                    <a:solidFill>
                      <a:srgbClr val="000000"/>
                    </a:solidFill>
                  </a:rPr>
                  <a:t>y</a:t>
                </a: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5046" y="5493603"/>
                <a:ext cx="81055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i.e., </a:t>
                </a:r>
                <a:r>
                  <a:rPr lang="en-US" sz="2400" dirty="0" err="1" smtClean="0"/>
                  <a:t>podemos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estudiar</a:t>
                </a:r>
                <a:r>
                  <a:rPr lang="en-US" sz="2400" dirty="0" smtClean="0"/>
                  <a:t> la </a:t>
                </a:r>
                <a:r>
                  <a:rPr lang="en-US" sz="2400" dirty="0" err="1" smtClean="0"/>
                  <a:t>teoría</a:t>
                </a:r>
                <a:r>
                  <a:rPr lang="en-US" sz="2400" dirty="0" smtClean="0"/>
                  <a:t> de </a:t>
                </a:r>
                <a:r>
                  <a:rPr lang="en-US" sz="2400" dirty="0" err="1" smtClean="0"/>
                  <a:t>norma</a:t>
                </a:r>
                <a:r>
                  <a:rPr lang="en-US" sz="2400" dirty="0" smtClean="0"/>
                  <a:t> en el </a:t>
                </a:r>
                <a:r>
                  <a:rPr lang="en-US" sz="2400" dirty="0" err="1" smtClean="0"/>
                  <a:t>límite</a:t>
                </a:r>
                <a:r>
                  <a:rPr lang="en-US" sz="2400" dirty="0" smtClean="0"/>
                  <a:t> de N</a:t>
                </a:r>
              </a:p>
              <a:p>
                <a:r>
                  <a:rPr lang="en-US" sz="2400" dirty="0" err="1" smtClean="0"/>
                  <a:t>grande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y</a:t>
                </a:r>
                <a:r>
                  <a:rPr lang="en-US" sz="2400" dirty="0" smtClean="0"/>
                  <a:t> con </a:t>
                </a:r>
                <a:r>
                  <a:rPr lang="en-US" sz="2400" dirty="0" err="1" smtClean="0"/>
                  <a:t>acoplamiento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fuerte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565900" y="4800600"/>
              <a:ext cx="1511300" cy="3683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978400" y="4724400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/>
                  <a:cs typeface="Arial"/>
                </a:rPr>
                <a:t>definimos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81000" y="4800600"/>
            <a:ext cx="8610600" cy="1828800"/>
            <a:chOff x="240" y="3120"/>
            <a:chExt cx="5424" cy="1152"/>
          </a:xfrm>
        </p:grpSpPr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336" y="3188"/>
              <a:ext cx="514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La correspondencia AdS/CFT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es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una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herramienta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que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nos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permite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obtener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información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sobre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una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teoría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de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norma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fuertemente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acoplada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a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partir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de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cuentas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 en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una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teoría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de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cuerdas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sobre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un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fondo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21914"/>
                  </a:solidFill>
                  <a:effectLst/>
                  <a:uLnTx/>
                  <a:uFillTx/>
                  <a:latin typeface="Arial" pitchFamily="-109" charset="0"/>
                </a:rPr>
                <a:t>curvo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9" charset="0"/>
                </a:rPr>
                <a:t>.</a:t>
              </a:r>
            </a:p>
          </p:txBody>
        </p:sp>
        <p:sp>
          <p:nvSpPr>
            <p:cNvPr id="7" name="Rectangle 46"/>
            <p:cNvSpPr>
              <a:spLocks noChangeArrowheads="1"/>
            </p:cNvSpPr>
            <p:nvPr/>
          </p:nvSpPr>
          <p:spPr bwMode="auto">
            <a:xfrm>
              <a:off x="240" y="3120"/>
              <a:ext cx="5424" cy="115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09800" y="242888"/>
            <a:ext cx="491141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Arial" pitchFamily="-109" charset="0"/>
              </a:rPr>
              <a:t>Diccionario </a:t>
            </a:r>
            <a:r>
              <a:rPr lang="en-GB" sz="2800" dirty="0">
                <a:solidFill>
                  <a:srgbClr val="000000"/>
                </a:solidFill>
                <a:latin typeface="Arial" pitchFamily="-109" charset="0"/>
              </a:rPr>
              <a:t>(en construcción):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04800" y="1752600"/>
            <a:ext cx="854883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cuentas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lado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cuerdas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están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bajo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control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cuando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acoplamiento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débil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la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curvatura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peque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a: 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162425" y="2895600"/>
            <a:ext cx="33564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04800" y="3429000"/>
            <a:ext cx="2528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Esto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implica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78251" y="1104900"/>
            <a:ext cx="1854200" cy="4191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863600"/>
            <a:ext cx="2082800" cy="889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800" y="1138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01938" y="2982913"/>
            <a:ext cx="1016000" cy="3302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34000" y="2743200"/>
            <a:ext cx="1168400" cy="8890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4114800"/>
            <a:ext cx="1778000" cy="4191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667000" y="4178300"/>
            <a:ext cx="1117600" cy="317500"/>
          </a:xfrm>
          <a:prstGeom prst="rect">
            <a:avLst/>
          </a:prstGeom>
        </p:spPr>
      </p:pic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4191000" y="4114800"/>
            <a:ext cx="33564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09800" y="242888"/>
            <a:ext cx="491141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Arial" pitchFamily="-109" charset="0"/>
              </a:rPr>
              <a:t>Diccionario </a:t>
            </a:r>
            <a:r>
              <a:rPr lang="en-GB" sz="2800" dirty="0">
                <a:solidFill>
                  <a:srgbClr val="000000"/>
                </a:solidFill>
                <a:latin typeface="Arial" pitchFamily="-109" charset="0"/>
              </a:rPr>
              <a:t>(en construcción):</a:t>
            </a: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04800" y="1752600"/>
            <a:ext cx="854883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cuentas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lado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cuerdas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están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bajo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control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cuando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acoplamiento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débil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la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curvatura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peque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a: </a:t>
            </a: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4162425" y="2895600"/>
            <a:ext cx="33564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304800" y="3429000"/>
            <a:ext cx="2528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Esto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implica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78251" y="1104900"/>
            <a:ext cx="18542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863600"/>
            <a:ext cx="2082800" cy="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138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01938" y="2982913"/>
            <a:ext cx="10160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334000" y="2743200"/>
            <a:ext cx="1168400" cy="889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05400" y="4114800"/>
            <a:ext cx="1778000" cy="419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667000" y="4178300"/>
            <a:ext cx="1117600" cy="317500"/>
          </a:xfrm>
          <a:prstGeom prst="rect">
            <a:avLst/>
          </a:prstGeom>
        </p:spPr>
      </p:pic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4191000" y="4114800"/>
            <a:ext cx="33564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260" y="4895672"/>
            <a:ext cx="88236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Nota</a:t>
            </a:r>
            <a:r>
              <a:rPr lang="en-US" sz="2400">
                <a:latin typeface="Arial"/>
                <a:cs typeface="Arial"/>
              </a:rPr>
              <a:t>: SYM            </a:t>
            </a:r>
            <a:r>
              <a:rPr lang="en-US" sz="2400" u="sng">
                <a:latin typeface="Arial"/>
                <a:cs typeface="Arial"/>
              </a:rPr>
              <a:t>no confina</a:t>
            </a:r>
            <a:r>
              <a:rPr lang="en-US" sz="2400">
                <a:latin typeface="Arial"/>
                <a:cs typeface="Arial"/>
              </a:rPr>
              <a:t>, sin embargo, hay otros ejemplos </a:t>
            </a:r>
          </a:p>
          <a:p>
            <a:r>
              <a:rPr lang="en-US" sz="2400">
                <a:latin typeface="Arial"/>
                <a:cs typeface="Arial"/>
              </a:rPr>
              <a:t>de la correspondencia donde se trabaja con teorías más </a:t>
            </a:r>
          </a:p>
          <a:p>
            <a:r>
              <a:rPr lang="en-US" sz="2400">
                <a:latin typeface="Arial"/>
                <a:cs typeface="Arial"/>
              </a:rPr>
              <a:t>similares a QCD.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981200" y="5018088"/>
            <a:ext cx="8128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Arial"/>
                <a:cs typeface="Arial"/>
              </a:rPr>
              <a:t>¿Cómo agregamos quarks?</a:t>
            </a:r>
            <a:endParaRPr lang="en-US" sz="3200">
              <a:latin typeface="Arial"/>
              <a:cs typeface="Arial"/>
            </a:endParaRP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442521" y="4778514"/>
            <a:ext cx="7558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smtClean="0">
                <a:latin typeface="Arial"/>
                <a:cs typeface="Arial"/>
              </a:rPr>
              <a:t>La </a:t>
            </a:r>
            <a:r>
              <a:rPr lang="en-US" sz="2000">
                <a:latin typeface="Arial"/>
                <a:cs typeface="Arial"/>
              </a:rPr>
              <a:t>punta de la cuerda representa el quark,</a:t>
            </a:r>
            <a:r>
              <a:rPr lang="en-US" sz="2000" smtClean="0">
                <a:latin typeface="Arial"/>
                <a:cs typeface="Arial"/>
              </a:rPr>
              <a:t> mientras </a:t>
            </a:r>
            <a:r>
              <a:rPr lang="en-US" sz="2000">
                <a:latin typeface="Arial"/>
                <a:cs typeface="Arial"/>
              </a:rPr>
              <a:t>que</a:t>
            </a:r>
            <a:r>
              <a:rPr lang="en-US" sz="2000" smtClean="0">
                <a:latin typeface="Arial"/>
                <a:cs typeface="Arial"/>
              </a:rPr>
              <a:t> el resto</a:t>
            </a:r>
          </a:p>
          <a:p>
            <a:pPr eaLnBrk="1" hangingPunct="1"/>
            <a:r>
              <a:rPr lang="en-US" sz="2000">
                <a:latin typeface="Arial"/>
                <a:cs typeface="Arial"/>
              </a:rPr>
              <a:t>codifica la</a:t>
            </a:r>
            <a:r>
              <a:rPr lang="en-US" sz="2000" smtClean="0">
                <a:latin typeface="Arial"/>
                <a:cs typeface="Arial"/>
              </a:rPr>
              <a:t> información </a:t>
            </a:r>
            <a:r>
              <a:rPr lang="en-US" sz="2000">
                <a:latin typeface="Arial"/>
                <a:cs typeface="Arial"/>
              </a:rPr>
              <a:t>sobre el perfil de</a:t>
            </a:r>
            <a:r>
              <a:rPr lang="en-US" sz="2000" smtClean="0">
                <a:latin typeface="Arial"/>
                <a:cs typeface="Arial"/>
              </a:rPr>
              <a:t> los </a:t>
            </a:r>
            <a:r>
              <a:rPr lang="en-US" sz="2000">
                <a:latin typeface="Arial"/>
                <a:cs typeface="Arial"/>
              </a:rPr>
              <a:t>campos</a:t>
            </a:r>
            <a:r>
              <a:rPr lang="en-US" sz="2000" smtClean="0">
                <a:latin typeface="Arial"/>
                <a:cs typeface="Arial"/>
              </a:rPr>
              <a:t> gluónicos</a:t>
            </a:r>
            <a:r>
              <a:rPr lang="en-US" sz="2000">
                <a:latin typeface="Arial"/>
                <a:cs typeface="Arial"/>
              </a:rPr>
              <a:t>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16800" y="838200"/>
            <a:ext cx="121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Karch</a:t>
            </a:r>
            <a:r>
              <a:rPr lang="en-US" sz="1600" dirty="0" smtClean="0"/>
              <a:t>, Katz]</a:t>
            </a:r>
            <a:endParaRPr lang="en-US" sz="1600" dirty="0"/>
          </a:p>
        </p:txBody>
      </p:sp>
      <p:grpSp>
        <p:nvGrpSpPr>
          <p:cNvPr id="2" name="Group 99"/>
          <p:cNvGrpSpPr/>
          <p:nvPr/>
        </p:nvGrpSpPr>
        <p:grpSpPr>
          <a:xfrm>
            <a:off x="533400" y="1219200"/>
            <a:ext cx="8066087" cy="2268538"/>
            <a:chOff x="533400" y="1219200"/>
            <a:chExt cx="8066087" cy="2268538"/>
          </a:xfrm>
        </p:grpSpPr>
        <p:grpSp>
          <p:nvGrpSpPr>
            <p:cNvPr id="4" name="Group 110"/>
            <p:cNvGrpSpPr/>
            <p:nvPr/>
          </p:nvGrpSpPr>
          <p:grpSpPr>
            <a:xfrm>
              <a:off x="533400" y="1600200"/>
              <a:ext cx="3124200" cy="1295400"/>
              <a:chOff x="381000" y="976312"/>
              <a:chExt cx="3124200" cy="1295400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>
                <a:off x="381000" y="1585912"/>
                <a:ext cx="3124200" cy="685800"/>
              </a:xfrm>
              <a:prstGeom prst="parallelogram">
                <a:avLst>
                  <a:gd name="adj" fmla="val 113889"/>
                </a:avLst>
              </a:prstGeom>
              <a:solidFill>
                <a:srgbClr val="00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676400" y="1890712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1143000" y="976312"/>
                <a:ext cx="755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Quark</a:t>
                </a:r>
              </a:p>
            </p:txBody>
          </p:sp>
          <p:sp>
            <p:nvSpPr>
              <p:cNvPr id="59" name="Line 87"/>
              <p:cNvSpPr>
                <a:spLocks noChangeShapeType="1"/>
              </p:cNvSpPr>
              <p:nvPr/>
            </p:nvSpPr>
            <p:spPr bwMode="auto">
              <a:xfrm>
                <a:off x="1752600" y="1357312"/>
                <a:ext cx="0" cy="381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114800" y="2362200"/>
              <a:ext cx="265430" cy="111760"/>
            </a:xfrm>
            <a:prstGeom prst="rect">
              <a:avLst/>
            </a:prstGeom>
          </p:spPr>
        </p:pic>
        <p:grpSp>
          <p:nvGrpSpPr>
            <p:cNvPr id="5" name="Group 54"/>
            <p:cNvGrpSpPr/>
            <p:nvPr/>
          </p:nvGrpSpPr>
          <p:grpSpPr>
            <a:xfrm>
              <a:off x="4876800" y="1219200"/>
              <a:ext cx="3722687" cy="2268538"/>
              <a:chOff x="5116513" y="2070100"/>
              <a:chExt cx="3722687" cy="2268538"/>
            </a:xfrm>
          </p:grpSpPr>
          <p:pic>
            <p:nvPicPr>
              <p:cNvPr id="57" name="Picture 5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8178800" y="2070100"/>
                <a:ext cx="660400" cy="215900"/>
              </a:xfrm>
              <a:prstGeom prst="rect">
                <a:avLst/>
              </a:prstGeom>
            </p:spPr>
          </p:pic>
          <p:grpSp>
            <p:nvGrpSpPr>
              <p:cNvPr id="6" name="Group 77"/>
              <p:cNvGrpSpPr/>
              <p:nvPr/>
            </p:nvGrpSpPr>
            <p:grpSpPr>
              <a:xfrm>
                <a:off x="5116513" y="2474913"/>
                <a:ext cx="3662365" cy="1863725"/>
                <a:chOff x="5116513" y="1700213"/>
                <a:chExt cx="3662365" cy="1863725"/>
              </a:xfrm>
            </p:grpSpPr>
            <p:sp>
              <p:nvSpPr>
                <p:cNvPr id="73" name="AutoShape 34"/>
                <p:cNvSpPr>
                  <a:spLocks noChangeArrowheads="1"/>
                </p:cNvSpPr>
                <p:nvPr/>
              </p:nvSpPr>
              <p:spPr bwMode="auto">
                <a:xfrm>
                  <a:off x="5116513" y="1700213"/>
                  <a:ext cx="3600450" cy="865187"/>
                </a:xfrm>
                <a:prstGeom prst="parallelogram">
                  <a:avLst>
                    <a:gd name="adj" fmla="val 92284"/>
                  </a:avLst>
                </a:prstGeom>
                <a:solidFill>
                  <a:srgbClr val="FFFF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7"/>
                <p:cNvSpPr>
                  <a:spLocks/>
                </p:cNvSpPr>
                <p:nvPr/>
              </p:nvSpPr>
              <p:spPr bwMode="auto">
                <a:xfrm>
                  <a:off x="5116513" y="2576513"/>
                  <a:ext cx="822325" cy="985837"/>
                </a:xfrm>
                <a:custGeom>
                  <a:avLst/>
                  <a:gdLst>
                    <a:gd name="T0" fmla="*/ 0 w 907"/>
                    <a:gd name="T1" fmla="*/ 0 h 1088"/>
                    <a:gd name="T2" fmla="*/ 2147483647 w 907"/>
                    <a:gd name="T3" fmla="*/ 2147483647 h 1088"/>
                    <a:gd name="T4" fmla="*/ 2147483647 w 907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088"/>
                    <a:gd name="T11" fmla="*/ 907 w 907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088">
                      <a:moveTo>
                        <a:pt x="0" y="0"/>
                      </a:moveTo>
                      <a:cubicBezTo>
                        <a:pt x="219" y="181"/>
                        <a:pt x="439" y="363"/>
                        <a:pt x="590" y="544"/>
                      </a:cubicBezTo>
                      <a:cubicBezTo>
                        <a:pt x="741" y="725"/>
                        <a:pt x="824" y="906"/>
                        <a:pt x="907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8"/>
                <p:cNvSpPr>
                  <a:spLocks/>
                </p:cNvSpPr>
                <p:nvPr/>
              </p:nvSpPr>
              <p:spPr bwMode="auto">
                <a:xfrm>
                  <a:off x="7915275" y="1711325"/>
                  <a:ext cx="863600" cy="1398588"/>
                </a:xfrm>
                <a:custGeom>
                  <a:avLst/>
                  <a:gdLst>
                    <a:gd name="T0" fmla="*/ 2147483647 w 907"/>
                    <a:gd name="T1" fmla="*/ 0 h 1542"/>
                    <a:gd name="T2" fmla="*/ 2147483647 w 907"/>
                    <a:gd name="T3" fmla="*/ 2147483647 h 1542"/>
                    <a:gd name="T4" fmla="*/ 0 w 907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542"/>
                    <a:gd name="T11" fmla="*/ 907 w 907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542">
                      <a:moveTo>
                        <a:pt x="907" y="0"/>
                      </a:moveTo>
                      <a:cubicBezTo>
                        <a:pt x="665" y="348"/>
                        <a:pt x="423" y="696"/>
                        <a:pt x="272" y="953"/>
                      </a:cubicBezTo>
                      <a:cubicBezTo>
                        <a:pt x="121" y="1210"/>
                        <a:pt x="60" y="1376"/>
                        <a:pt x="0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9"/>
                <p:cNvSpPr>
                  <a:spLocks/>
                </p:cNvSpPr>
                <p:nvPr/>
              </p:nvSpPr>
              <p:spPr bwMode="auto">
                <a:xfrm>
                  <a:off x="5938838" y="1711325"/>
                  <a:ext cx="452437" cy="1398588"/>
                </a:xfrm>
                <a:custGeom>
                  <a:avLst/>
                  <a:gdLst>
                    <a:gd name="T0" fmla="*/ 0 w 499"/>
                    <a:gd name="T1" fmla="*/ 0 h 1542"/>
                    <a:gd name="T2" fmla="*/ 2147483647 w 499"/>
                    <a:gd name="T3" fmla="*/ 2147483647 h 1542"/>
                    <a:gd name="T4" fmla="*/ 2147483647 w 499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542"/>
                    <a:gd name="T11" fmla="*/ 499 w 499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542">
                      <a:moveTo>
                        <a:pt x="0" y="0"/>
                      </a:moveTo>
                      <a:cubicBezTo>
                        <a:pt x="140" y="302"/>
                        <a:pt x="280" y="605"/>
                        <a:pt x="363" y="862"/>
                      </a:cubicBezTo>
                      <a:cubicBezTo>
                        <a:pt x="446" y="1119"/>
                        <a:pt x="472" y="1330"/>
                        <a:pt x="499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938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462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12"/>
                <p:cNvSpPr>
                  <a:spLocks noChangeShapeType="1"/>
                </p:cNvSpPr>
                <p:nvPr/>
              </p:nvSpPr>
              <p:spPr bwMode="auto">
                <a:xfrm>
                  <a:off x="5938838" y="3562350"/>
                  <a:ext cx="15240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Line 13"/>
                <p:cNvSpPr>
                  <a:spLocks noChangeShapeType="1"/>
                </p:cNvSpPr>
                <p:nvPr/>
              </p:nvSpPr>
              <p:spPr bwMode="auto">
                <a:xfrm>
                  <a:off x="6391275" y="3109913"/>
                  <a:ext cx="152400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462838" y="2576513"/>
                  <a:ext cx="493712" cy="985837"/>
                </a:xfrm>
                <a:custGeom>
                  <a:avLst/>
                  <a:gdLst>
                    <a:gd name="T0" fmla="*/ 2147483647 w 499"/>
                    <a:gd name="T1" fmla="*/ 0 h 1088"/>
                    <a:gd name="T2" fmla="*/ 2147483647 w 499"/>
                    <a:gd name="T3" fmla="*/ 2147483647 h 1088"/>
                    <a:gd name="T4" fmla="*/ 0 w 499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088"/>
                    <a:gd name="T11" fmla="*/ 499 w 499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088">
                      <a:moveTo>
                        <a:pt x="499" y="0"/>
                      </a:moveTo>
                      <a:cubicBezTo>
                        <a:pt x="381" y="159"/>
                        <a:pt x="264" y="318"/>
                        <a:pt x="181" y="499"/>
                      </a:cubicBezTo>
                      <a:cubicBezTo>
                        <a:pt x="98" y="680"/>
                        <a:pt x="49" y="884"/>
                        <a:pt x="0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" name="Group 33"/>
                <p:cNvGrpSpPr>
                  <a:grpSpLocks/>
                </p:cNvGrpSpPr>
                <p:nvPr/>
              </p:nvGrpSpPr>
              <p:grpSpPr bwMode="auto">
                <a:xfrm>
                  <a:off x="5116515" y="1700213"/>
                  <a:ext cx="3662363" cy="865187"/>
                  <a:chOff x="3223" y="1078"/>
                  <a:chExt cx="2307" cy="545"/>
                </a:xfrm>
              </p:grpSpPr>
              <p:sp>
                <p:nvSpPr>
                  <p:cNvPr id="86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2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1" y="1078"/>
                    <a:ext cx="1789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pic>
            <p:nvPicPr>
              <p:cNvPr id="60" name="Picture 5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950200" y="4051300"/>
                <a:ext cx="812800" cy="152400"/>
              </a:xfrm>
              <a:prstGeom prst="rect">
                <a:avLst/>
              </a:prstGeom>
            </p:spPr>
          </p:pic>
          <p:sp>
            <p:nvSpPr>
              <p:cNvPr id="67" name="Oval 46"/>
              <p:cNvSpPr>
                <a:spLocks noChangeArrowheads="1"/>
              </p:cNvSpPr>
              <p:nvPr/>
            </p:nvSpPr>
            <p:spPr bwMode="auto">
              <a:xfrm flipH="1">
                <a:off x="6716713" y="28321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10800000" flipV="1">
                <a:off x="6791325" y="2984500"/>
                <a:ext cx="1588" cy="11430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553200" y="2526268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cuerda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14790" y="1688068"/>
              <a:ext cx="126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D7-branas</a:t>
              </a:r>
            </a:p>
          </p:txBody>
        </p:sp>
        <p:cxnSp>
          <p:nvCxnSpPr>
            <p:cNvPr id="98" name="Straight Connector 97"/>
            <p:cNvCxnSpPr>
              <a:stCxn id="86" idx="0"/>
            </p:cNvCxnSpPr>
            <p:nvPr/>
          </p:nvCxnSpPr>
          <p:spPr>
            <a:xfrm rot="16200000" flipH="1">
              <a:off x="6288087" y="1077914"/>
              <a:ext cx="11113" cy="283368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81000" y="3195935"/>
            <a:ext cx="7239000" cy="1317486"/>
            <a:chOff x="381000" y="3195935"/>
            <a:chExt cx="7239000" cy="1317486"/>
          </a:xfrm>
        </p:grpSpPr>
        <p:sp>
          <p:nvSpPr>
            <p:cNvPr id="66" name="TextBox 65"/>
            <p:cNvSpPr txBox="1"/>
            <p:nvPr/>
          </p:nvSpPr>
          <p:spPr>
            <a:xfrm>
              <a:off x="457200" y="3805535"/>
              <a:ext cx="67890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000" smtClean="0">
                  <a:latin typeface="Arial"/>
                  <a:cs typeface="Arial"/>
                </a:rPr>
                <a:t> La masa del quark está dada por                            donde</a:t>
              </a:r>
            </a:p>
            <a:p>
              <a:r>
                <a:rPr lang="en-US" sz="2000" smtClean="0">
                  <a:latin typeface="Arial"/>
                  <a:cs typeface="Arial"/>
                </a:rPr>
                <a:t>es la posición radial donde terminan las D7-branas.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1000" y="3195935"/>
              <a:ext cx="1741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Arial"/>
                  <a:cs typeface="Arial"/>
                </a:rPr>
                <a:t>Importante:</a:t>
              </a:r>
              <a:endParaRPr lang="en-US" sz="24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96" name="Picture 9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251700" y="3911600"/>
              <a:ext cx="368300" cy="203200"/>
            </a:xfrm>
            <a:prstGeom prst="rect">
              <a:avLst/>
            </a:prstGeom>
          </p:spPr>
        </p:pic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521200" y="3810000"/>
              <a:ext cx="1803400" cy="31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2"/>
          <p:cNvSpPr txBox="1">
            <a:spLocks/>
          </p:cNvSpPr>
          <p:nvPr/>
        </p:nvSpPr>
        <p:spPr>
          <a:xfrm>
            <a:off x="5334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¿Cómo agregamos quarks?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3195935"/>
            <a:ext cx="174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Importante: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6800" y="838200"/>
            <a:ext cx="121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Karch</a:t>
            </a:r>
            <a:r>
              <a:rPr lang="en-US" sz="1600" dirty="0" smtClean="0"/>
              <a:t>, Katz]</a:t>
            </a:r>
            <a:endParaRPr lang="en-US" sz="1600" dirty="0"/>
          </a:p>
        </p:txBody>
      </p:sp>
      <p:grpSp>
        <p:nvGrpSpPr>
          <p:cNvPr id="59" name="Group 99"/>
          <p:cNvGrpSpPr/>
          <p:nvPr/>
        </p:nvGrpSpPr>
        <p:grpSpPr>
          <a:xfrm>
            <a:off x="533400" y="1219200"/>
            <a:ext cx="8066087" cy="2268538"/>
            <a:chOff x="533400" y="1219200"/>
            <a:chExt cx="8066087" cy="2268538"/>
          </a:xfrm>
        </p:grpSpPr>
        <p:grpSp>
          <p:nvGrpSpPr>
            <p:cNvPr id="60" name="Group 110"/>
            <p:cNvGrpSpPr/>
            <p:nvPr/>
          </p:nvGrpSpPr>
          <p:grpSpPr>
            <a:xfrm>
              <a:off x="533400" y="1600200"/>
              <a:ext cx="3124200" cy="1295400"/>
              <a:chOff x="381000" y="976312"/>
              <a:chExt cx="3124200" cy="1295400"/>
            </a:xfrm>
          </p:grpSpPr>
          <p:sp>
            <p:nvSpPr>
              <p:cNvPr id="84" name="AutoShape 4"/>
              <p:cNvSpPr>
                <a:spLocks noChangeArrowheads="1"/>
              </p:cNvSpPr>
              <p:nvPr/>
            </p:nvSpPr>
            <p:spPr bwMode="auto">
              <a:xfrm>
                <a:off x="381000" y="1585912"/>
                <a:ext cx="3124200" cy="685800"/>
              </a:xfrm>
              <a:prstGeom prst="parallelogram">
                <a:avLst>
                  <a:gd name="adj" fmla="val 113889"/>
                </a:avLst>
              </a:prstGeom>
              <a:solidFill>
                <a:srgbClr val="00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>
                <a:off x="1676400" y="1890712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Text Box 31"/>
              <p:cNvSpPr txBox="1">
                <a:spLocks noChangeArrowheads="1"/>
              </p:cNvSpPr>
              <p:nvPr/>
            </p:nvSpPr>
            <p:spPr bwMode="auto">
              <a:xfrm>
                <a:off x="1143000" y="976312"/>
                <a:ext cx="755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Quark</a:t>
                </a:r>
              </a:p>
            </p:txBody>
          </p:sp>
          <p:sp>
            <p:nvSpPr>
              <p:cNvPr id="108" name="Line 87"/>
              <p:cNvSpPr>
                <a:spLocks noChangeShapeType="1"/>
              </p:cNvSpPr>
              <p:nvPr/>
            </p:nvSpPr>
            <p:spPr bwMode="auto">
              <a:xfrm>
                <a:off x="1752600" y="1357312"/>
                <a:ext cx="0" cy="381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114800" y="2362200"/>
              <a:ext cx="265430" cy="111760"/>
            </a:xfrm>
            <a:prstGeom prst="rect">
              <a:avLst/>
            </a:prstGeom>
          </p:spPr>
        </p:pic>
        <p:grpSp>
          <p:nvGrpSpPr>
            <p:cNvPr id="62" name="Group 54"/>
            <p:cNvGrpSpPr/>
            <p:nvPr/>
          </p:nvGrpSpPr>
          <p:grpSpPr>
            <a:xfrm>
              <a:off x="4876800" y="1219200"/>
              <a:ext cx="3722687" cy="2268538"/>
              <a:chOff x="5116513" y="2070100"/>
              <a:chExt cx="3722687" cy="2268538"/>
            </a:xfrm>
          </p:grpSpPr>
          <p:pic>
            <p:nvPicPr>
              <p:cNvPr id="66" name="Picture 6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8178800" y="2070100"/>
                <a:ext cx="660400" cy="215900"/>
              </a:xfrm>
              <a:prstGeom prst="rect">
                <a:avLst/>
              </a:prstGeom>
            </p:spPr>
          </p:pic>
          <p:grpSp>
            <p:nvGrpSpPr>
              <p:cNvPr id="67" name="Group 77"/>
              <p:cNvGrpSpPr/>
              <p:nvPr/>
            </p:nvGrpSpPr>
            <p:grpSpPr>
              <a:xfrm>
                <a:off x="5116513" y="2474913"/>
                <a:ext cx="3662365" cy="1863725"/>
                <a:chOff x="5116513" y="1700213"/>
                <a:chExt cx="3662365" cy="1863725"/>
              </a:xfrm>
            </p:grpSpPr>
            <p:sp>
              <p:nvSpPr>
                <p:cNvPr id="71" name="AutoShape 34"/>
                <p:cNvSpPr>
                  <a:spLocks noChangeArrowheads="1"/>
                </p:cNvSpPr>
                <p:nvPr/>
              </p:nvSpPr>
              <p:spPr bwMode="auto">
                <a:xfrm>
                  <a:off x="5116513" y="1700213"/>
                  <a:ext cx="3600450" cy="865187"/>
                </a:xfrm>
                <a:prstGeom prst="parallelogram">
                  <a:avLst>
                    <a:gd name="adj" fmla="val 92284"/>
                  </a:avLst>
                </a:prstGeom>
                <a:solidFill>
                  <a:srgbClr val="FFFF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7"/>
                <p:cNvSpPr>
                  <a:spLocks/>
                </p:cNvSpPr>
                <p:nvPr/>
              </p:nvSpPr>
              <p:spPr bwMode="auto">
                <a:xfrm>
                  <a:off x="5116513" y="2576513"/>
                  <a:ext cx="822325" cy="985837"/>
                </a:xfrm>
                <a:custGeom>
                  <a:avLst/>
                  <a:gdLst>
                    <a:gd name="T0" fmla="*/ 0 w 907"/>
                    <a:gd name="T1" fmla="*/ 0 h 1088"/>
                    <a:gd name="T2" fmla="*/ 2147483647 w 907"/>
                    <a:gd name="T3" fmla="*/ 2147483647 h 1088"/>
                    <a:gd name="T4" fmla="*/ 2147483647 w 907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088"/>
                    <a:gd name="T11" fmla="*/ 907 w 907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088">
                      <a:moveTo>
                        <a:pt x="0" y="0"/>
                      </a:moveTo>
                      <a:cubicBezTo>
                        <a:pt x="219" y="181"/>
                        <a:pt x="439" y="363"/>
                        <a:pt x="590" y="544"/>
                      </a:cubicBezTo>
                      <a:cubicBezTo>
                        <a:pt x="741" y="725"/>
                        <a:pt x="824" y="906"/>
                        <a:pt x="907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8"/>
                <p:cNvSpPr>
                  <a:spLocks/>
                </p:cNvSpPr>
                <p:nvPr/>
              </p:nvSpPr>
              <p:spPr bwMode="auto">
                <a:xfrm>
                  <a:off x="7915275" y="1711325"/>
                  <a:ext cx="863600" cy="1398588"/>
                </a:xfrm>
                <a:custGeom>
                  <a:avLst/>
                  <a:gdLst>
                    <a:gd name="T0" fmla="*/ 2147483647 w 907"/>
                    <a:gd name="T1" fmla="*/ 0 h 1542"/>
                    <a:gd name="T2" fmla="*/ 2147483647 w 907"/>
                    <a:gd name="T3" fmla="*/ 2147483647 h 1542"/>
                    <a:gd name="T4" fmla="*/ 0 w 907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542"/>
                    <a:gd name="T11" fmla="*/ 907 w 907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542">
                      <a:moveTo>
                        <a:pt x="907" y="0"/>
                      </a:moveTo>
                      <a:cubicBezTo>
                        <a:pt x="665" y="348"/>
                        <a:pt x="423" y="696"/>
                        <a:pt x="272" y="953"/>
                      </a:cubicBezTo>
                      <a:cubicBezTo>
                        <a:pt x="121" y="1210"/>
                        <a:pt x="60" y="1376"/>
                        <a:pt x="0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9"/>
                <p:cNvSpPr>
                  <a:spLocks/>
                </p:cNvSpPr>
                <p:nvPr/>
              </p:nvSpPr>
              <p:spPr bwMode="auto">
                <a:xfrm>
                  <a:off x="5938838" y="1711325"/>
                  <a:ext cx="452437" cy="1398588"/>
                </a:xfrm>
                <a:custGeom>
                  <a:avLst/>
                  <a:gdLst>
                    <a:gd name="T0" fmla="*/ 0 w 499"/>
                    <a:gd name="T1" fmla="*/ 0 h 1542"/>
                    <a:gd name="T2" fmla="*/ 2147483647 w 499"/>
                    <a:gd name="T3" fmla="*/ 2147483647 h 1542"/>
                    <a:gd name="T4" fmla="*/ 2147483647 w 499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542"/>
                    <a:gd name="T11" fmla="*/ 499 w 499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542">
                      <a:moveTo>
                        <a:pt x="0" y="0"/>
                      </a:moveTo>
                      <a:cubicBezTo>
                        <a:pt x="140" y="302"/>
                        <a:pt x="280" y="605"/>
                        <a:pt x="363" y="862"/>
                      </a:cubicBezTo>
                      <a:cubicBezTo>
                        <a:pt x="446" y="1119"/>
                        <a:pt x="472" y="1330"/>
                        <a:pt x="499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938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462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Line 12"/>
                <p:cNvSpPr>
                  <a:spLocks noChangeShapeType="1"/>
                </p:cNvSpPr>
                <p:nvPr/>
              </p:nvSpPr>
              <p:spPr bwMode="auto">
                <a:xfrm>
                  <a:off x="5938838" y="3562350"/>
                  <a:ext cx="15240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Line 13"/>
                <p:cNvSpPr>
                  <a:spLocks noChangeShapeType="1"/>
                </p:cNvSpPr>
                <p:nvPr/>
              </p:nvSpPr>
              <p:spPr bwMode="auto">
                <a:xfrm>
                  <a:off x="6391275" y="3109913"/>
                  <a:ext cx="152400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Freeform 14"/>
                <p:cNvSpPr>
                  <a:spLocks/>
                </p:cNvSpPr>
                <p:nvPr/>
              </p:nvSpPr>
              <p:spPr bwMode="auto">
                <a:xfrm>
                  <a:off x="7462838" y="2576513"/>
                  <a:ext cx="493712" cy="985837"/>
                </a:xfrm>
                <a:custGeom>
                  <a:avLst/>
                  <a:gdLst>
                    <a:gd name="T0" fmla="*/ 2147483647 w 499"/>
                    <a:gd name="T1" fmla="*/ 0 h 1088"/>
                    <a:gd name="T2" fmla="*/ 2147483647 w 499"/>
                    <a:gd name="T3" fmla="*/ 2147483647 h 1088"/>
                    <a:gd name="T4" fmla="*/ 0 w 499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088"/>
                    <a:gd name="T11" fmla="*/ 499 w 499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088">
                      <a:moveTo>
                        <a:pt x="499" y="0"/>
                      </a:moveTo>
                      <a:cubicBezTo>
                        <a:pt x="381" y="159"/>
                        <a:pt x="264" y="318"/>
                        <a:pt x="181" y="499"/>
                      </a:cubicBezTo>
                      <a:cubicBezTo>
                        <a:pt x="98" y="680"/>
                        <a:pt x="49" y="884"/>
                        <a:pt x="0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0" name="Group 33"/>
                <p:cNvGrpSpPr>
                  <a:grpSpLocks/>
                </p:cNvGrpSpPr>
                <p:nvPr/>
              </p:nvGrpSpPr>
              <p:grpSpPr bwMode="auto">
                <a:xfrm>
                  <a:off x="5116515" y="1700213"/>
                  <a:ext cx="3662363" cy="865187"/>
                  <a:chOff x="3223" y="1078"/>
                  <a:chExt cx="2307" cy="545"/>
                </a:xfrm>
              </p:grpSpPr>
              <p:sp>
                <p:nvSpPr>
                  <p:cNvPr id="8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2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2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3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1" y="1078"/>
                    <a:ext cx="1789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950200" y="4051300"/>
                <a:ext cx="812800" cy="152400"/>
              </a:xfrm>
              <a:prstGeom prst="rect">
                <a:avLst/>
              </a:prstGeom>
            </p:spPr>
          </p:pic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 flipH="1">
                <a:off x="6716713" y="28321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10800000" flipV="1">
                <a:off x="6791325" y="2984500"/>
                <a:ext cx="1588" cy="11430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553200" y="2526268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cuerda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14790" y="1688068"/>
              <a:ext cx="126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D7-branas</a:t>
              </a:r>
            </a:p>
          </p:txBody>
        </p:sp>
        <p:cxnSp>
          <p:nvCxnSpPr>
            <p:cNvPr id="65" name="Straight Connector 64"/>
            <p:cNvCxnSpPr>
              <a:stCxn id="81" idx="0"/>
            </p:cNvCxnSpPr>
            <p:nvPr/>
          </p:nvCxnSpPr>
          <p:spPr>
            <a:xfrm rot="16200000" flipH="1">
              <a:off x="6288087" y="1077914"/>
              <a:ext cx="11113" cy="283368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81000" y="3886200"/>
            <a:ext cx="859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- Para un quark con masa infinita es posible calcular el valor esperado de: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029200" y="4724400"/>
            <a:ext cx="338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[Danielsson, Kruczenski, Keski-Vakkuri]</a:t>
            </a:r>
          </a:p>
        </p:txBody>
      </p:sp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066800" y="4564063"/>
            <a:ext cx="2616200" cy="6604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562745" y="5562600"/>
            <a:ext cx="701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i.e., el campo se comporta como aquel de una </a:t>
            </a: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carga puntual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69" y="5041900"/>
            <a:ext cx="4304031" cy="1816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334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¿Cómo agregamos quarks?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195935"/>
            <a:ext cx="174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Importante: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6800" y="838200"/>
            <a:ext cx="121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Karch</a:t>
            </a:r>
            <a:r>
              <a:rPr lang="en-US" sz="1600" dirty="0" smtClean="0"/>
              <a:t>, Katz]</a:t>
            </a:r>
            <a:endParaRPr lang="en-US" sz="1600" dirty="0"/>
          </a:p>
        </p:txBody>
      </p:sp>
      <p:grpSp>
        <p:nvGrpSpPr>
          <p:cNvPr id="11" name="Group 99"/>
          <p:cNvGrpSpPr/>
          <p:nvPr/>
        </p:nvGrpSpPr>
        <p:grpSpPr>
          <a:xfrm>
            <a:off x="533400" y="1219200"/>
            <a:ext cx="8066087" cy="2268538"/>
            <a:chOff x="533400" y="1219200"/>
            <a:chExt cx="8066087" cy="2268538"/>
          </a:xfrm>
        </p:grpSpPr>
        <p:grpSp>
          <p:nvGrpSpPr>
            <p:cNvPr id="12" name="Group 110"/>
            <p:cNvGrpSpPr/>
            <p:nvPr/>
          </p:nvGrpSpPr>
          <p:grpSpPr>
            <a:xfrm>
              <a:off x="533400" y="1600200"/>
              <a:ext cx="3124200" cy="1295400"/>
              <a:chOff x="381000" y="976312"/>
              <a:chExt cx="3124200" cy="1295400"/>
            </a:xfrm>
          </p:grpSpPr>
          <p:sp>
            <p:nvSpPr>
              <p:cNvPr id="36" name="AutoShape 4"/>
              <p:cNvSpPr>
                <a:spLocks noChangeArrowheads="1"/>
              </p:cNvSpPr>
              <p:nvPr/>
            </p:nvSpPr>
            <p:spPr bwMode="auto">
              <a:xfrm>
                <a:off x="381000" y="1585912"/>
                <a:ext cx="3124200" cy="685800"/>
              </a:xfrm>
              <a:prstGeom prst="parallelogram">
                <a:avLst>
                  <a:gd name="adj" fmla="val 113889"/>
                </a:avLst>
              </a:prstGeom>
              <a:solidFill>
                <a:srgbClr val="00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1676400" y="1890712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Text Box 31"/>
              <p:cNvSpPr txBox="1">
                <a:spLocks noChangeArrowheads="1"/>
              </p:cNvSpPr>
              <p:nvPr/>
            </p:nvSpPr>
            <p:spPr bwMode="auto">
              <a:xfrm>
                <a:off x="1143000" y="976312"/>
                <a:ext cx="755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Quark</a:t>
                </a:r>
              </a:p>
            </p:txBody>
          </p:sp>
          <p:sp>
            <p:nvSpPr>
              <p:cNvPr id="60" name="Line 87"/>
              <p:cNvSpPr>
                <a:spLocks noChangeShapeType="1"/>
              </p:cNvSpPr>
              <p:nvPr/>
            </p:nvSpPr>
            <p:spPr bwMode="auto">
              <a:xfrm>
                <a:off x="1752600" y="1357312"/>
                <a:ext cx="0" cy="381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114800" y="2362200"/>
              <a:ext cx="265430" cy="111760"/>
            </a:xfrm>
            <a:prstGeom prst="rect">
              <a:avLst/>
            </a:prstGeom>
          </p:spPr>
        </p:pic>
        <p:grpSp>
          <p:nvGrpSpPr>
            <p:cNvPr id="14" name="Group 54"/>
            <p:cNvGrpSpPr/>
            <p:nvPr/>
          </p:nvGrpSpPr>
          <p:grpSpPr>
            <a:xfrm>
              <a:off x="4876800" y="1219200"/>
              <a:ext cx="3722687" cy="2268538"/>
              <a:chOff x="5116513" y="2070100"/>
              <a:chExt cx="3722687" cy="2268538"/>
            </a:xfrm>
          </p:grpSpPr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8178800" y="2070100"/>
                <a:ext cx="660400" cy="215900"/>
              </a:xfrm>
              <a:prstGeom prst="rect">
                <a:avLst/>
              </a:prstGeom>
            </p:spPr>
          </p:pic>
          <p:grpSp>
            <p:nvGrpSpPr>
              <p:cNvPr id="19" name="Group 77"/>
              <p:cNvGrpSpPr/>
              <p:nvPr/>
            </p:nvGrpSpPr>
            <p:grpSpPr>
              <a:xfrm>
                <a:off x="5116513" y="2474913"/>
                <a:ext cx="3662365" cy="1863725"/>
                <a:chOff x="5116513" y="1700213"/>
                <a:chExt cx="3662365" cy="1863725"/>
              </a:xfrm>
            </p:grpSpPr>
            <p:sp>
              <p:nvSpPr>
                <p:cNvPr id="23" name="AutoShape 34"/>
                <p:cNvSpPr>
                  <a:spLocks noChangeArrowheads="1"/>
                </p:cNvSpPr>
                <p:nvPr/>
              </p:nvSpPr>
              <p:spPr bwMode="auto">
                <a:xfrm>
                  <a:off x="5116513" y="1700213"/>
                  <a:ext cx="3600450" cy="865187"/>
                </a:xfrm>
                <a:prstGeom prst="parallelogram">
                  <a:avLst>
                    <a:gd name="adj" fmla="val 92284"/>
                  </a:avLst>
                </a:prstGeom>
                <a:solidFill>
                  <a:srgbClr val="FFFF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auto">
                <a:xfrm>
                  <a:off x="5116513" y="2576513"/>
                  <a:ext cx="822325" cy="985837"/>
                </a:xfrm>
                <a:custGeom>
                  <a:avLst/>
                  <a:gdLst>
                    <a:gd name="T0" fmla="*/ 0 w 907"/>
                    <a:gd name="T1" fmla="*/ 0 h 1088"/>
                    <a:gd name="T2" fmla="*/ 2147483647 w 907"/>
                    <a:gd name="T3" fmla="*/ 2147483647 h 1088"/>
                    <a:gd name="T4" fmla="*/ 2147483647 w 907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088"/>
                    <a:gd name="T11" fmla="*/ 907 w 907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088">
                      <a:moveTo>
                        <a:pt x="0" y="0"/>
                      </a:moveTo>
                      <a:cubicBezTo>
                        <a:pt x="219" y="181"/>
                        <a:pt x="439" y="363"/>
                        <a:pt x="590" y="544"/>
                      </a:cubicBezTo>
                      <a:cubicBezTo>
                        <a:pt x="741" y="725"/>
                        <a:pt x="824" y="906"/>
                        <a:pt x="907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8"/>
                <p:cNvSpPr>
                  <a:spLocks/>
                </p:cNvSpPr>
                <p:nvPr/>
              </p:nvSpPr>
              <p:spPr bwMode="auto">
                <a:xfrm>
                  <a:off x="7915275" y="1711325"/>
                  <a:ext cx="863600" cy="1398588"/>
                </a:xfrm>
                <a:custGeom>
                  <a:avLst/>
                  <a:gdLst>
                    <a:gd name="T0" fmla="*/ 2147483647 w 907"/>
                    <a:gd name="T1" fmla="*/ 0 h 1542"/>
                    <a:gd name="T2" fmla="*/ 2147483647 w 907"/>
                    <a:gd name="T3" fmla="*/ 2147483647 h 1542"/>
                    <a:gd name="T4" fmla="*/ 0 w 907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542"/>
                    <a:gd name="T11" fmla="*/ 907 w 907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542">
                      <a:moveTo>
                        <a:pt x="907" y="0"/>
                      </a:moveTo>
                      <a:cubicBezTo>
                        <a:pt x="665" y="348"/>
                        <a:pt x="423" y="696"/>
                        <a:pt x="272" y="953"/>
                      </a:cubicBezTo>
                      <a:cubicBezTo>
                        <a:pt x="121" y="1210"/>
                        <a:pt x="60" y="1376"/>
                        <a:pt x="0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9"/>
                <p:cNvSpPr>
                  <a:spLocks/>
                </p:cNvSpPr>
                <p:nvPr/>
              </p:nvSpPr>
              <p:spPr bwMode="auto">
                <a:xfrm>
                  <a:off x="5938838" y="1711325"/>
                  <a:ext cx="452437" cy="1398588"/>
                </a:xfrm>
                <a:custGeom>
                  <a:avLst/>
                  <a:gdLst>
                    <a:gd name="T0" fmla="*/ 0 w 499"/>
                    <a:gd name="T1" fmla="*/ 0 h 1542"/>
                    <a:gd name="T2" fmla="*/ 2147483647 w 499"/>
                    <a:gd name="T3" fmla="*/ 2147483647 h 1542"/>
                    <a:gd name="T4" fmla="*/ 2147483647 w 499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542"/>
                    <a:gd name="T11" fmla="*/ 499 w 499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542">
                      <a:moveTo>
                        <a:pt x="0" y="0"/>
                      </a:moveTo>
                      <a:cubicBezTo>
                        <a:pt x="140" y="302"/>
                        <a:pt x="280" y="605"/>
                        <a:pt x="363" y="862"/>
                      </a:cubicBezTo>
                      <a:cubicBezTo>
                        <a:pt x="446" y="1119"/>
                        <a:pt x="472" y="1330"/>
                        <a:pt x="499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938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462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5938838" y="3562350"/>
                  <a:ext cx="15240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6391275" y="3109913"/>
                  <a:ext cx="152400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14"/>
                <p:cNvSpPr>
                  <a:spLocks/>
                </p:cNvSpPr>
                <p:nvPr/>
              </p:nvSpPr>
              <p:spPr bwMode="auto">
                <a:xfrm>
                  <a:off x="7462838" y="2576513"/>
                  <a:ext cx="493712" cy="985837"/>
                </a:xfrm>
                <a:custGeom>
                  <a:avLst/>
                  <a:gdLst>
                    <a:gd name="T0" fmla="*/ 2147483647 w 499"/>
                    <a:gd name="T1" fmla="*/ 0 h 1088"/>
                    <a:gd name="T2" fmla="*/ 2147483647 w 499"/>
                    <a:gd name="T3" fmla="*/ 2147483647 h 1088"/>
                    <a:gd name="T4" fmla="*/ 0 w 499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088"/>
                    <a:gd name="T11" fmla="*/ 499 w 499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088">
                      <a:moveTo>
                        <a:pt x="499" y="0"/>
                      </a:moveTo>
                      <a:cubicBezTo>
                        <a:pt x="381" y="159"/>
                        <a:pt x="264" y="318"/>
                        <a:pt x="181" y="499"/>
                      </a:cubicBezTo>
                      <a:cubicBezTo>
                        <a:pt x="98" y="680"/>
                        <a:pt x="49" y="884"/>
                        <a:pt x="0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2" name="Group 33"/>
                <p:cNvGrpSpPr>
                  <a:grpSpLocks/>
                </p:cNvGrpSpPr>
                <p:nvPr/>
              </p:nvGrpSpPr>
              <p:grpSpPr bwMode="auto">
                <a:xfrm>
                  <a:off x="5116515" y="1700213"/>
                  <a:ext cx="3662363" cy="865187"/>
                  <a:chOff x="3223" y="1078"/>
                  <a:chExt cx="2307" cy="545"/>
                </a:xfrm>
              </p:grpSpPr>
              <p:sp>
                <p:nvSpPr>
                  <p:cNvPr id="33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2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1" y="1078"/>
                    <a:ext cx="1789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7950200" y="4051300"/>
                <a:ext cx="812800" cy="152400"/>
              </a:xfrm>
              <a:prstGeom prst="rect">
                <a:avLst/>
              </a:prstGeom>
            </p:spPr>
          </p:pic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 flipH="1">
                <a:off x="6716713" y="28321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0800000" flipV="1">
                <a:off x="6791325" y="2984500"/>
                <a:ext cx="1588" cy="114300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553200" y="2526268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cuerda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14790" y="1688068"/>
              <a:ext cx="126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D7-branas</a:t>
              </a:r>
            </a:p>
          </p:txBody>
        </p:sp>
        <p:cxnSp>
          <p:nvCxnSpPr>
            <p:cNvPr id="17" name="Straight Connector 16"/>
            <p:cNvCxnSpPr>
              <a:stCxn id="33" idx="0"/>
            </p:cNvCxnSpPr>
            <p:nvPr/>
          </p:nvCxnSpPr>
          <p:spPr>
            <a:xfrm rot="16200000" flipH="1">
              <a:off x="6288087" y="1077914"/>
              <a:ext cx="11113" cy="283368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57200" y="3733800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- Para un quark con masa finita:</a:t>
            </a:r>
          </a:p>
        </p:txBody>
      </p:sp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62000" y="4267200"/>
            <a:ext cx="6794500" cy="7747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733800" y="5334000"/>
            <a:ext cx="449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i.e., el campo NO diverge en la fuente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514600" y="5943600"/>
            <a:ext cx="609600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447800" y="5619750"/>
            <a:ext cx="990600" cy="5461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81000" y="5734110"/>
            <a:ext cx="1028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ancho de</a:t>
            </a:r>
          </a:p>
          <a:p>
            <a:r>
              <a:rPr lang="en-US" sz="1600">
                <a:latin typeface="Arial"/>
                <a:cs typeface="Arial"/>
              </a:rPr>
              <a:t>la nube</a:t>
            </a:r>
          </a:p>
        </p:txBody>
      </p:sp>
      <p:pic>
        <p:nvPicPr>
          <p:cNvPr id="71" name="Picture 7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937500" y="4343400"/>
            <a:ext cx="1054100" cy="5461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267200" y="5943600"/>
            <a:ext cx="412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[Hovdebo, Kruczenski, Mateos, Myers, Winters]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83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/>
                <a:cs typeface="Arial"/>
              </a:rPr>
              <a:t>Queremos estudiar la </a:t>
            </a:r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dinámica del quark </a:t>
            </a:r>
            <a:r>
              <a:rPr lang="en-US" sz="2400" smtClean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Arial"/>
                <a:cs typeface="Arial"/>
              </a:rPr>
              <a:t>SYM</a:t>
            </a:r>
            <a:r>
              <a:rPr lang="en-US" sz="2400" smtClean="0">
                <a:latin typeface="Arial"/>
                <a:cs typeface="Arial"/>
              </a:rPr>
              <a:t>, por tanto necesitamos estudiar la </a:t>
            </a:r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dinámica de la cuerda </a:t>
            </a:r>
            <a:r>
              <a:rPr lang="en-US" sz="2400" smtClean="0">
                <a:solidFill>
                  <a:srgbClr val="000000"/>
                </a:solidFill>
                <a:latin typeface="Arial"/>
                <a:cs typeface="Arial"/>
              </a:rPr>
              <a:t>en AdS.</a:t>
            </a:r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El quark en un mundo </a:t>
            </a:r>
            <a:br>
              <a:rPr lang="en-US" sz="3600">
                <a:latin typeface="Arial"/>
                <a:cs typeface="Arial"/>
              </a:rPr>
            </a:br>
            <a:r>
              <a:rPr lang="en-US" sz="3600">
                <a:latin typeface="Arial"/>
                <a:cs typeface="Arial"/>
              </a:rPr>
              <a:t>fuertemente acoplado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40573" y="2586335"/>
            <a:ext cx="136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¿Cómo?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" y="3181290"/>
            <a:ext cx="7924800" cy="933510"/>
            <a:chOff x="228600" y="3181290"/>
            <a:chExt cx="7924800" cy="93351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318000" y="3251200"/>
              <a:ext cx="3835400" cy="3302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73241" y="3714690"/>
              <a:ext cx="2836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La acción de la cuerda: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898900" y="3784600"/>
              <a:ext cx="3568700" cy="330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3181290"/>
              <a:ext cx="4076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Recordar partícula libre relativista:                                                      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4248090"/>
            <a:ext cx="7969399" cy="2152710"/>
            <a:chOff x="381000" y="4248090"/>
            <a:chExt cx="7969399" cy="2152710"/>
          </a:xfrm>
        </p:grpSpPr>
        <p:sp>
          <p:nvSpPr>
            <p:cNvPr id="49" name="TextBox 48"/>
            <p:cNvSpPr txBox="1"/>
            <p:nvPr/>
          </p:nvSpPr>
          <p:spPr>
            <a:xfrm>
              <a:off x="381000" y="5939135"/>
              <a:ext cx="7969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Tarea difícil</a:t>
              </a:r>
              <a:r>
                <a:rPr lang="en-US" sz="2400">
                  <a:latin typeface="Arial"/>
                  <a:cs typeface="Arial"/>
                </a:rPr>
                <a:t>, pero en particular para este fondo se puede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456" y="4248090"/>
              <a:ext cx="6685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… e intentamos resolver las ecuaciones de movimiento.</a:t>
              </a: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308100" y="4949825"/>
              <a:ext cx="6032500" cy="774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433592" y="381000"/>
            <a:ext cx="710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1. Quark acelerado (infinitamente pesado) </a:t>
            </a:r>
            <a:r>
              <a:rPr lang="en-US" sz="1600">
                <a:cs typeface="Arial"/>
              </a:rPr>
              <a:t>[Mikhailov]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436563" y="1096962"/>
            <a:ext cx="8478837" cy="2179638"/>
            <a:chOff x="436563" y="774700"/>
            <a:chExt cx="8478837" cy="2179638"/>
          </a:xfrm>
        </p:grpSpPr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5715000" y="1295400"/>
              <a:ext cx="2735262" cy="334963"/>
            </a:xfrm>
            <a:custGeom>
              <a:avLst/>
              <a:gdLst>
                <a:gd name="T0" fmla="*/ 0 w 1723"/>
                <a:gd name="T1" fmla="*/ 2147483647 h 211"/>
                <a:gd name="T2" fmla="*/ 2147483647 w 1723"/>
                <a:gd name="T3" fmla="*/ 2147483647 h 211"/>
                <a:gd name="T4" fmla="*/ 2147483647 w 1723"/>
                <a:gd name="T5" fmla="*/ 2147483647 h 211"/>
                <a:gd name="T6" fmla="*/ 2147483647 w 1723"/>
                <a:gd name="T7" fmla="*/ 2147483647 h 211"/>
                <a:gd name="T8" fmla="*/ 2147483647 w 1723"/>
                <a:gd name="T9" fmla="*/ 214748364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3"/>
                <a:gd name="T16" fmla="*/ 0 h 211"/>
                <a:gd name="T17" fmla="*/ 1723 w 1723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3" h="211">
                  <a:moveTo>
                    <a:pt x="0" y="120"/>
                  </a:moveTo>
                  <a:cubicBezTo>
                    <a:pt x="109" y="67"/>
                    <a:pt x="219" y="15"/>
                    <a:pt x="408" y="30"/>
                  </a:cubicBezTo>
                  <a:cubicBezTo>
                    <a:pt x="597" y="45"/>
                    <a:pt x="945" y="211"/>
                    <a:pt x="1134" y="211"/>
                  </a:cubicBezTo>
                  <a:cubicBezTo>
                    <a:pt x="1323" y="211"/>
                    <a:pt x="1444" y="60"/>
                    <a:pt x="1542" y="30"/>
                  </a:cubicBezTo>
                  <a:cubicBezTo>
                    <a:pt x="1640" y="0"/>
                    <a:pt x="1681" y="15"/>
                    <a:pt x="1723" y="3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3" name="Group 97"/>
            <p:cNvGrpSpPr/>
            <p:nvPr/>
          </p:nvGrpSpPr>
          <p:grpSpPr>
            <a:xfrm>
              <a:off x="5116513" y="774700"/>
              <a:ext cx="3798887" cy="2179638"/>
              <a:chOff x="5116513" y="2159000"/>
              <a:chExt cx="3798887" cy="2179638"/>
            </a:xfrm>
          </p:grpSpPr>
          <p:pic>
            <p:nvPicPr>
              <p:cNvPr id="99" name="Picture 9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8255000" y="2159000"/>
                <a:ext cx="660400" cy="215900"/>
              </a:xfrm>
              <a:prstGeom prst="rect">
                <a:avLst/>
              </a:prstGeom>
            </p:spPr>
          </p:pic>
          <p:grpSp>
            <p:nvGrpSpPr>
              <p:cNvPr id="4" name="Group 77"/>
              <p:cNvGrpSpPr/>
              <p:nvPr/>
            </p:nvGrpSpPr>
            <p:grpSpPr>
              <a:xfrm>
                <a:off x="5116513" y="2474913"/>
                <a:ext cx="3662365" cy="1863725"/>
                <a:chOff x="5116513" y="1700213"/>
                <a:chExt cx="3662365" cy="1863725"/>
              </a:xfrm>
            </p:grpSpPr>
            <p:sp>
              <p:nvSpPr>
                <p:cNvPr id="105" name="AutoShape 34"/>
                <p:cNvSpPr>
                  <a:spLocks noChangeArrowheads="1"/>
                </p:cNvSpPr>
                <p:nvPr/>
              </p:nvSpPr>
              <p:spPr bwMode="auto">
                <a:xfrm>
                  <a:off x="5148263" y="1700213"/>
                  <a:ext cx="3600450" cy="865187"/>
                </a:xfrm>
                <a:prstGeom prst="parallelogram">
                  <a:avLst>
                    <a:gd name="adj" fmla="val 92284"/>
                  </a:avLst>
                </a:prstGeom>
                <a:solidFill>
                  <a:srgbClr val="FFFF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7"/>
                <p:cNvSpPr>
                  <a:spLocks/>
                </p:cNvSpPr>
                <p:nvPr/>
              </p:nvSpPr>
              <p:spPr bwMode="auto">
                <a:xfrm>
                  <a:off x="5116513" y="2576513"/>
                  <a:ext cx="822325" cy="985837"/>
                </a:xfrm>
                <a:custGeom>
                  <a:avLst/>
                  <a:gdLst>
                    <a:gd name="T0" fmla="*/ 0 w 907"/>
                    <a:gd name="T1" fmla="*/ 0 h 1088"/>
                    <a:gd name="T2" fmla="*/ 2147483647 w 907"/>
                    <a:gd name="T3" fmla="*/ 2147483647 h 1088"/>
                    <a:gd name="T4" fmla="*/ 2147483647 w 907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088"/>
                    <a:gd name="T11" fmla="*/ 907 w 907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088">
                      <a:moveTo>
                        <a:pt x="0" y="0"/>
                      </a:moveTo>
                      <a:cubicBezTo>
                        <a:pt x="219" y="181"/>
                        <a:pt x="439" y="363"/>
                        <a:pt x="590" y="544"/>
                      </a:cubicBezTo>
                      <a:cubicBezTo>
                        <a:pt x="741" y="725"/>
                        <a:pt x="824" y="906"/>
                        <a:pt x="907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8"/>
                <p:cNvSpPr>
                  <a:spLocks/>
                </p:cNvSpPr>
                <p:nvPr/>
              </p:nvSpPr>
              <p:spPr bwMode="auto">
                <a:xfrm>
                  <a:off x="7915275" y="1711325"/>
                  <a:ext cx="863600" cy="1398588"/>
                </a:xfrm>
                <a:custGeom>
                  <a:avLst/>
                  <a:gdLst>
                    <a:gd name="T0" fmla="*/ 2147483647 w 907"/>
                    <a:gd name="T1" fmla="*/ 0 h 1542"/>
                    <a:gd name="T2" fmla="*/ 2147483647 w 907"/>
                    <a:gd name="T3" fmla="*/ 2147483647 h 1542"/>
                    <a:gd name="T4" fmla="*/ 0 w 907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542"/>
                    <a:gd name="T11" fmla="*/ 907 w 907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542">
                      <a:moveTo>
                        <a:pt x="907" y="0"/>
                      </a:moveTo>
                      <a:cubicBezTo>
                        <a:pt x="665" y="348"/>
                        <a:pt x="423" y="696"/>
                        <a:pt x="272" y="953"/>
                      </a:cubicBezTo>
                      <a:cubicBezTo>
                        <a:pt x="121" y="1210"/>
                        <a:pt x="60" y="1376"/>
                        <a:pt x="0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9"/>
                <p:cNvSpPr>
                  <a:spLocks/>
                </p:cNvSpPr>
                <p:nvPr/>
              </p:nvSpPr>
              <p:spPr bwMode="auto">
                <a:xfrm>
                  <a:off x="5938838" y="1711325"/>
                  <a:ext cx="452437" cy="1398588"/>
                </a:xfrm>
                <a:custGeom>
                  <a:avLst/>
                  <a:gdLst>
                    <a:gd name="T0" fmla="*/ 0 w 499"/>
                    <a:gd name="T1" fmla="*/ 0 h 1542"/>
                    <a:gd name="T2" fmla="*/ 2147483647 w 499"/>
                    <a:gd name="T3" fmla="*/ 2147483647 h 1542"/>
                    <a:gd name="T4" fmla="*/ 2147483647 w 499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542"/>
                    <a:gd name="T11" fmla="*/ 499 w 499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542">
                      <a:moveTo>
                        <a:pt x="0" y="0"/>
                      </a:moveTo>
                      <a:cubicBezTo>
                        <a:pt x="140" y="302"/>
                        <a:pt x="280" y="605"/>
                        <a:pt x="363" y="862"/>
                      </a:cubicBezTo>
                      <a:cubicBezTo>
                        <a:pt x="446" y="1119"/>
                        <a:pt x="472" y="1330"/>
                        <a:pt x="499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938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462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Line 12"/>
                <p:cNvSpPr>
                  <a:spLocks noChangeShapeType="1"/>
                </p:cNvSpPr>
                <p:nvPr/>
              </p:nvSpPr>
              <p:spPr bwMode="auto">
                <a:xfrm>
                  <a:off x="5938838" y="3562350"/>
                  <a:ext cx="15240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Line 13"/>
                <p:cNvSpPr>
                  <a:spLocks noChangeShapeType="1"/>
                </p:cNvSpPr>
                <p:nvPr/>
              </p:nvSpPr>
              <p:spPr bwMode="auto">
                <a:xfrm>
                  <a:off x="6391275" y="3109913"/>
                  <a:ext cx="152400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4"/>
                <p:cNvSpPr>
                  <a:spLocks/>
                </p:cNvSpPr>
                <p:nvPr/>
              </p:nvSpPr>
              <p:spPr bwMode="auto">
                <a:xfrm>
                  <a:off x="7462838" y="2576513"/>
                  <a:ext cx="493712" cy="985837"/>
                </a:xfrm>
                <a:custGeom>
                  <a:avLst/>
                  <a:gdLst>
                    <a:gd name="T0" fmla="*/ 2147483647 w 499"/>
                    <a:gd name="T1" fmla="*/ 0 h 1088"/>
                    <a:gd name="T2" fmla="*/ 2147483647 w 499"/>
                    <a:gd name="T3" fmla="*/ 2147483647 h 1088"/>
                    <a:gd name="T4" fmla="*/ 0 w 499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088"/>
                    <a:gd name="T11" fmla="*/ 499 w 499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088">
                      <a:moveTo>
                        <a:pt x="499" y="0"/>
                      </a:moveTo>
                      <a:cubicBezTo>
                        <a:pt x="381" y="159"/>
                        <a:pt x="264" y="318"/>
                        <a:pt x="181" y="499"/>
                      </a:cubicBezTo>
                      <a:cubicBezTo>
                        <a:pt x="98" y="680"/>
                        <a:pt x="49" y="884"/>
                        <a:pt x="0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5116515" y="1700213"/>
                  <a:ext cx="3662363" cy="865187"/>
                  <a:chOff x="3223" y="1078"/>
                  <a:chExt cx="2307" cy="545"/>
                </a:xfrm>
              </p:grpSpPr>
              <p:sp>
                <p:nvSpPr>
                  <p:cNvPr id="115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2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1" y="1078"/>
                    <a:ext cx="1789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623"/>
                    <a:ext cx="1789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pic>
            <p:nvPicPr>
              <p:cNvPr id="101" name="Picture 10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7950200" y="4051300"/>
                <a:ext cx="812800" cy="152400"/>
              </a:xfrm>
              <a:prstGeom prst="rect">
                <a:avLst/>
              </a:prstGeom>
            </p:spPr>
          </p:pic>
          <p:sp>
            <p:nvSpPr>
              <p:cNvPr id="102" name="Oval 46"/>
              <p:cNvSpPr>
                <a:spLocks noChangeArrowheads="1"/>
              </p:cNvSpPr>
              <p:nvPr/>
            </p:nvSpPr>
            <p:spPr bwMode="auto">
              <a:xfrm flipH="1">
                <a:off x="6934200" y="28321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36563" y="1666875"/>
              <a:ext cx="3662362" cy="865188"/>
              <a:chOff x="275" y="1071"/>
              <a:chExt cx="2307" cy="545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75" y="1071"/>
                <a:ext cx="2307" cy="545"/>
                <a:chOff x="275" y="1078"/>
                <a:chExt cx="2307" cy="545"/>
              </a:xfrm>
            </p:grpSpPr>
            <p:sp>
              <p:nvSpPr>
                <p:cNvPr id="9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75" y="1078"/>
                  <a:ext cx="518" cy="54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64" y="1078"/>
                  <a:ext cx="518" cy="54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5" y="1623"/>
                  <a:ext cx="1789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4" name="Line 22"/>
              <p:cNvSpPr>
                <a:spLocks noChangeShapeType="1"/>
              </p:cNvSpPr>
              <p:nvPr/>
            </p:nvSpPr>
            <p:spPr bwMode="auto">
              <a:xfrm flipV="1">
                <a:off x="793" y="1078"/>
                <a:ext cx="1789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Oval 46"/>
            <p:cNvSpPr>
              <a:spLocks noChangeArrowheads="1"/>
            </p:cNvSpPr>
            <p:nvPr/>
          </p:nvSpPr>
          <p:spPr bwMode="auto">
            <a:xfrm flipH="1">
              <a:off x="2438400" y="21336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0" name="Picture 1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379913" y="2008188"/>
              <a:ext cx="279400" cy="114300"/>
            </a:xfrm>
            <a:prstGeom prst="rect">
              <a:avLst/>
            </a:prstGeom>
          </p:spPr>
        </p:pic>
        <p:sp>
          <p:nvSpPr>
            <p:cNvPr id="123" name="Freeform 28"/>
            <p:cNvSpPr>
              <a:spLocks/>
            </p:cNvSpPr>
            <p:nvPr/>
          </p:nvSpPr>
          <p:spPr bwMode="auto">
            <a:xfrm>
              <a:off x="998538" y="1905000"/>
              <a:ext cx="2735262" cy="334963"/>
            </a:xfrm>
            <a:custGeom>
              <a:avLst/>
              <a:gdLst>
                <a:gd name="T0" fmla="*/ 0 w 1723"/>
                <a:gd name="T1" fmla="*/ 2147483647 h 211"/>
                <a:gd name="T2" fmla="*/ 2147483647 w 1723"/>
                <a:gd name="T3" fmla="*/ 2147483647 h 211"/>
                <a:gd name="T4" fmla="*/ 2147483647 w 1723"/>
                <a:gd name="T5" fmla="*/ 2147483647 h 211"/>
                <a:gd name="T6" fmla="*/ 2147483647 w 1723"/>
                <a:gd name="T7" fmla="*/ 2147483647 h 211"/>
                <a:gd name="T8" fmla="*/ 2147483647 w 1723"/>
                <a:gd name="T9" fmla="*/ 214748364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3"/>
                <a:gd name="T16" fmla="*/ 0 h 211"/>
                <a:gd name="T17" fmla="*/ 1723 w 1723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3" h="211">
                  <a:moveTo>
                    <a:pt x="0" y="120"/>
                  </a:moveTo>
                  <a:cubicBezTo>
                    <a:pt x="109" y="67"/>
                    <a:pt x="219" y="15"/>
                    <a:pt x="408" y="30"/>
                  </a:cubicBezTo>
                  <a:cubicBezTo>
                    <a:pt x="597" y="45"/>
                    <a:pt x="945" y="211"/>
                    <a:pt x="1134" y="211"/>
                  </a:cubicBezTo>
                  <a:cubicBezTo>
                    <a:pt x="1323" y="211"/>
                    <a:pt x="1444" y="60"/>
                    <a:pt x="1542" y="30"/>
                  </a:cubicBezTo>
                  <a:cubicBezTo>
                    <a:pt x="1640" y="0"/>
                    <a:pt x="1681" y="15"/>
                    <a:pt x="1723" y="3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34"/>
            <p:cNvSpPr>
              <a:spLocks/>
            </p:cNvSpPr>
            <p:nvPr/>
          </p:nvSpPr>
          <p:spPr bwMode="auto">
            <a:xfrm>
              <a:off x="6000750" y="1600200"/>
              <a:ext cx="1066800" cy="1152525"/>
            </a:xfrm>
            <a:custGeom>
              <a:avLst/>
              <a:gdLst>
                <a:gd name="T0" fmla="*/ 2147483647 w 574"/>
                <a:gd name="T1" fmla="*/ 0 h 498"/>
                <a:gd name="T2" fmla="*/ 2147483647 w 574"/>
                <a:gd name="T3" fmla="*/ 2147483647 h 498"/>
                <a:gd name="T4" fmla="*/ 2147483647 w 574"/>
                <a:gd name="T5" fmla="*/ 2147483647 h 498"/>
                <a:gd name="T6" fmla="*/ 2147483647 w 574"/>
                <a:gd name="T7" fmla="*/ 2147483647 h 498"/>
                <a:gd name="T8" fmla="*/ 0 w 574"/>
                <a:gd name="T9" fmla="*/ 2147483647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498"/>
                <a:gd name="T17" fmla="*/ 574 w 574"/>
                <a:gd name="T18" fmla="*/ 498 h 4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498">
                  <a:moveTo>
                    <a:pt x="544" y="0"/>
                  </a:moveTo>
                  <a:cubicBezTo>
                    <a:pt x="559" y="86"/>
                    <a:pt x="574" y="173"/>
                    <a:pt x="544" y="226"/>
                  </a:cubicBezTo>
                  <a:cubicBezTo>
                    <a:pt x="514" y="279"/>
                    <a:pt x="424" y="294"/>
                    <a:pt x="363" y="317"/>
                  </a:cubicBezTo>
                  <a:cubicBezTo>
                    <a:pt x="302" y="340"/>
                    <a:pt x="241" y="332"/>
                    <a:pt x="181" y="362"/>
                  </a:cubicBezTo>
                  <a:cubicBezTo>
                    <a:pt x="121" y="392"/>
                    <a:pt x="60" y="445"/>
                    <a:pt x="0" y="49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2590800" y="2286000"/>
              <a:ext cx="381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7086600" y="1600200"/>
              <a:ext cx="381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105150" y="2284413"/>
              <a:ext cx="152400" cy="139700"/>
            </a:xfrm>
            <a:prstGeom prst="rect">
              <a:avLst/>
            </a:prstGeom>
          </p:spPr>
        </p:pic>
        <p:pic>
          <p:nvPicPr>
            <p:cNvPr id="130" name="Picture 1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572375" y="1700213"/>
              <a:ext cx="152400" cy="1397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257" y="3733800"/>
            <a:ext cx="7355474" cy="2438400"/>
            <a:chOff x="521257" y="3733800"/>
            <a:chExt cx="7355474" cy="2438400"/>
          </a:xfrm>
        </p:grpSpPr>
        <p:sp>
          <p:nvSpPr>
            <p:cNvPr id="131" name="TextBox 130"/>
            <p:cNvSpPr txBox="1"/>
            <p:nvPr/>
          </p:nvSpPr>
          <p:spPr>
            <a:xfrm>
              <a:off x="521257" y="3733800"/>
              <a:ext cx="73554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Para una trayectoria arbitraria del quark            la solución para </a:t>
              </a:r>
            </a:p>
            <a:p>
              <a:r>
                <a:rPr lang="en-US" sz="2000">
                  <a:latin typeface="Arial"/>
                  <a:cs typeface="Arial"/>
                </a:rPr>
                <a:t>la cuerda es:</a:t>
              </a:r>
            </a:p>
          </p:txBody>
        </p:sp>
        <p:pic>
          <p:nvPicPr>
            <p:cNvPr id="133" name="Picture 1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705100" y="4597400"/>
              <a:ext cx="3746500" cy="673100"/>
            </a:xfrm>
            <a:prstGeom prst="rect">
              <a:avLst/>
            </a:prstGeom>
          </p:spPr>
        </p:pic>
        <p:pic>
          <p:nvPicPr>
            <p:cNvPr id="134" name="Picture 1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219700" y="3794125"/>
              <a:ext cx="571500" cy="330200"/>
            </a:xfrm>
            <a:prstGeom prst="rect">
              <a:avLst/>
            </a:prstGeom>
          </p:spPr>
        </p:pic>
        <p:grpSp>
          <p:nvGrpSpPr>
            <p:cNvPr id="8" name="Group 139"/>
            <p:cNvGrpSpPr/>
            <p:nvPr/>
          </p:nvGrpSpPr>
          <p:grpSpPr>
            <a:xfrm>
              <a:off x="521257" y="5613400"/>
              <a:ext cx="7148111" cy="558800"/>
              <a:chOff x="521257" y="5080000"/>
              <a:chExt cx="7148111" cy="558800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521257" y="5105400"/>
                <a:ext cx="71481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Donde     es el tiempo propio y               la velocidad del quark </a:t>
                </a:r>
              </a:p>
            </p:txBody>
          </p:sp>
          <p:pic>
            <p:nvPicPr>
              <p:cNvPr id="137" name="Picture 13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1447800" y="5257800"/>
                <a:ext cx="190500" cy="1524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4191000" y="5080000"/>
                <a:ext cx="787400" cy="5588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92" y="381000"/>
            <a:ext cx="710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1. Quark acelerado (infinitamente pesado) </a:t>
            </a:r>
            <a:r>
              <a:rPr lang="en-US" sz="1600">
                <a:cs typeface="Arial"/>
              </a:rPr>
              <a:t>[Mikhailov]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436563" y="1096962"/>
            <a:ext cx="8478837" cy="2179638"/>
            <a:chOff x="436563" y="774700"/>
            <a:chExt cx="8478837" cy="2179638"/>
          </a:xfrm>
        </p:grpSpPr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5715000" y="1295400"/>
              <a:ext cx="2735262" cy="334963"/>
            </a:xfrm>
            <a:custGeom>
              <a:avLst/>
              <a:gdLst>
                <a:gd name="T0" fmla="*/ 0 w 1723"/>
                <a:gd name="T1" fmla="*/ 2147483647 h 211"/>
                <a:gd name="T2" fmla="*/ 2147483647 w 1723"/>
                <a:gd name="T3" fmla="*/ 2147483647 h 211"/>
                <a:gd name="T4" fmla="*/ 2147483647 w 1723"/>
                <a:gd name="T5" fmla="*/ 2147483647 h 211"/>
                <a:gd name="T6" fmla="*/ 2147483647 w 1723"/>
                <a:gd name="T7" fmla="*/ 2147483647 h 211"/>
                <a:gd name="T8" fmla="*/ 2147483647 w 1723"/>
                <a:gd name="T9" fmla="*/ 214748364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3"/>
                <a:gd name="T16" fmla="*/ 0 h 211"/>
                <a:gd name="T17" fmla="*/ 1723 w 1723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3" h="211">
                  <a:moveTo>
                    <a:pt x="0" y="120"/>
                  </a:moveTo>
                  <a:cubicBezTo>
                    <a:pt x="109" y="67"/>
                    <a:pt x="219" y="15"/>
                    <a:pt x="408" y="30"/>
                  </a:cubicBezTo>
                  <a:cubicBezTo>
                    <a:pt x="597" y="45"/>
                    <a:pt x="945" y="211"/>
                    <a:pt x="1134" y="211"/>
                  </a:cubicBezTo>
                  <a:cubicBezTo>
                    <a:pt x="1323" y="211"/>
                    <a:pt x="1444" y="60"/>
                    <a:pt x="1542" y="30"/>
                  </a:cubicBezTo>
                  <a:cubicBezTo>
                    <a:pt x="1640" y="0"/>
                    <a:pt x="1681" y="15"/>
                    <a:pt x="1723" y="3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5" name="Group 97"/>
            <p:cNvGrpSpPr/>
            <p:nvPr/>
          </p:nvGrpSpPr>
          <p:grpSpPr>
            <a:xfrm>
              <a:off x="5116513" y="774700"/>
              <a:ext cx="3798887" cy="2179638"/>
              <a:chOff x="5116513" y="2159000"/>
              <a:chExt cx="3798887" cy="2179638"/>
            </a:xfrm>
          </p:grpSpPr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8255000" y="2159000"/>
                <a:ext cx="660400" cy="215900"/>
              </a:xfrm>
              <a:prstGeom prst="rect">
                <a:avLst/>
              </a:prstGeom>
            </p:spPr>
          </p:pic>
          <p:grpSp>
            <p:nvGrpSpPr>
              <p:cNvPr id="21" name="Group 77"/>
              <p:cNvGrpSpPr/>
              <p:nvPr/>
            </p:nvGrpSpPr>
            <p:grpSpPr>
              <a:xfrm>
                <a:off x="5116513" y="2474913"/>
                <a:ext cx="3662365" cy="1863725"/>
                <a:chOff x="5116513" y="1700213"/>
                <a:chExt cx="3662365" cy="1863725"/>
              </a:xfrm>
            </p:grpSpPr>
            <p:sp>
              <p:nvSpPr>
                <p:cNvPr id="24" name="AutoShape 34"/>
                <p:cNvSpPr>
                  <a:spLocks noChangeArrowheads="1"/>
                </p:cNvSpPr>
                <p:nvPr/>
              </p:nvSpPr>
              <p:spPr bwMode="auto">
                <a:xfrm>
                  <a:off x="5148263" y="1700213"/>
                  <a:ext cx="3600450" cy="865187"/>
                </a:xfrm>
                <a:prstGeom prst="parallelogram">
                  <a:avLst>
                    <a:gd name="adj" fmla="val 92284"/>
                  </a:avLst>
                </a:prstGeom>
                <a:solidFill>
                  <a:srgbClr val="FFFF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7"/>
                <p:cNvSpPr>
                  <a:spLocks/>
                </p:cNvSpPr>
                <p:nvPr/>
              </p:nvSpPr>
              <p:spPr bwMode="auto">
                <a:xfrm>
                  <a:off x="5116513" y="2576513"/>
                  <a:ext cx="822325" cy="985837"/>
                </a:xfrm>
                <a:custGeom>
                  <a:avLst/>
                  <a:gdLst>
                    <a:gd name="T0" fmla="*/ 0 w 907"/>
                    <a:gd name="T1" fmla="*/ 0 h 1088"/>
                    <a:gd name="T2" fmla="*/ 2147483647 w 907"/>
                    <a:gd name="T3" fmla="*/ 2147483647 h 1088"/>
                    <a:gd name="T4" fmla="*/ 2147483647 w 907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088"/>
                    <a:gd name="T11" fmla="*/ 907 w 907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088">
                      <a:moveTo>
                        <a:pt x="0" y="0"/>
                      </a:moveTo>
                      <a:cubicBezTo>
                        <a:pt x="219" y="181"/>
                        <a:pt x="439" y="363"/>
                        <a:pt x="590" y="544"/>
                      </a:cubicBezTo>
                      <a:cubicBezTo>
                        <a:pt x="741" y="725"/>
                        <a:pt x="824" y="906"/>
                        <a:pt x="907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7915275" y="1711325"/>
                  <a:ext cx="863600" cy="1398588"/>
                </a:xfrm>
                <a:custGeom>
                  <a:avLst/>
                  <a:gdLst>
                    <a:gd name="T0" fmla="*/ 2147483647 w 907"/>
                    <a:gd name="T1" fmla="*/ 0 h 1542"/>
                    <a:gd name="T2" fmla="*/ 2147483647 w 907"/>
                    <a:gd name="T3" fmla="*/ 2147483647 h 1542"/>
                    <a:gd name="T4" fmla="*/ 0 w 907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907"/>
                    <a:gd name="T10" fmla="*/ 0 h 1542"/>
                    <a:gd name="T11" fmla="*/ 907 w 907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7" h="1542">
                      <a:moveTo>
                        <a:pt x="907" y="0"/>
                      </a:moveTo>
                      <a:cubicBezTo>
                        <a:pt x="665" y="348"/>
                        <a:pt x="423" y="696"/>
                        <a:pt x="272" y="953"/>
                      </a:cubicBezTo>
                      <a:cubicBezTo>
                        <a:pt x="121" y="1210"/>
                        <a:pt x="60" y="1376"/>
                        <a:pt x="0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5938838" y="1711325"/>
                  <a:ext cx="452437" cy="1398588"/>
                </a:xfrm>
                <a:custGeom>
                  <a:avLst/>
                  <a:gdLst>
                    <a:gd name="T0" fmla="*/ 0 w 499"/>
                    <a:gd name="T1" fmla="*/ 0 h 1542"/>
                    <a:gd name="T2" fmla="*/ 2147483647 w 499"/>
                    <a:gd name="T3" fmla="*/ 2147483647 h 1542"/>
                    <a:gd name="T4" fmla="*/ 2147483647 w 499"/>
                    <a:gd name="T5" fmla="*/ 2147483647 h 1542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542"/>
                    <a:gd name="T11" fmla="*/ 499 w 499"/>
                    <a:gd name="T12" fmla="*/ 1542 h 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542">
                      <a:moveTo>
                        <a:pt x="0" y="0"/>
                      </a:moveTo>
                      <a:cubicBezTo>
                        <a:pt x="140" y="302"/>
                        <a:pt x="280" y="605"/>
                        <a:pt x="363" y="862"/>
                      </a:cubicBezTo>
                      <a:cubicBezTo>
                        <a:pt x="446" y="1119"/>
                        <a:pt x="472" y="1330"/>
                        <a:pt x="499" y="154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938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462838" y="3109913"/>
                  <a:ext cx="452437" cy="452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5938838" y="3562350"/>
                  <a:ext cx="152400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6391275" y="3109913"/>
                  <a:ext cx="152400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7462838" y="2576513"/>
                  <a:ext cx="493712" cy="985837"/>
                </a:xfrm>
                <a:custGeom>
                  <a:avLst/>
                  <a:gdLst>
                    <a:gd name="T0" fmla="*/ 2147483647 w 499"/>
                    <a:gd name="T1" fmla="*/ 0 h 1088"/>
                    <a:gd name="T2" fmla="*/ 2147483647 w 499"/>
                    <a:gd name="T3" fmla="*/ 2147483647 h 1088"/>
                    <a:gd name="T4" fmla="*/ 0 w 499"/>
                    <a:gd name="T5" fmla="*/ 2147483647 h 1088"/>
                    <a:gd name="T6" fmla="*/ 0 60000 65536"/>
                    <a:gd name="T7" fmla="*/ 0 60000 65536"/>
                    <a:gd name="T8" fmla="*/ 0 60000 65536"/>
                    <a:gd name="T9" fmla="*/ 0 w 499"/>
                    <a:gd name="T10" fmla="*/ 0 h 1088"/>
                    <a:gd name="T11" fmla="*/ 499 w 499"/>
                    <a:gd name="T12" fmla="*/ 1088 h 10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9" h="1088">
                      <a:moveTo>
                        <a:pt x="499" y="0"/>
                      </a:moveTo>
                      <a:cubicBezTo>
                        <a:pt x="381" y="159"/>
                        <a:pt x="264" y="318"/>
                        <a:pt x="181" y="499"/>
                      </a:cubicBezTo>
                      <a:cubicBezTo>
                        <a:pt x="98" y="680"/>
                        <a:pt x="49" y="884"/>
                        <a:pt x="0" y="10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3" name="Group 33"/>
                <p:cNvGrpSpPr>
                  <a:grpSpLocks/>
                </p:cNvGrpSpPr>
                <p:nvPr/>
              </p:nvGrpSpPr>
              <p:grpSpPr bwMode="auto">
                <a:xfrm>
                  <a:off x="5116515" y="1700213"/>
                  <a:ext cx="3662363" cy="865187"/>
                  <a:chOff x="3223" y="1078"/>
                  <a:chExt cx="2307" cy="545"/>
                </a:xfrm>
              </p:grpSpPr>
              <p:sp>
                <p:nvSpPr>
                  <p:cNvPr id="34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2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1" y="1078"/>
                    <a:ext cx="1789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3" y="1623"/>
                    <a:ext cx="1789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7950200" y="4051300"/>
                <a:ext cx="812800" cy="152400"/>
              </a:xfrm>
              <a:prstGeom prst="rect">
                <a:avLst/>
              </a:prstGeom>
            </p:spPr>
          </p:pic>
          <p:sp>
            <p:nvSpPr>
              <p:cNvPr id="23" name="Oval 46"/>
              <p:cNvSpPr>
                <a:spLocks noChangeArrowheads="1"/>
              </p:cNvSpPr>
              <p:nvPr/>
            </p:nvSpPr>
            <p:spPr bwMode="auto">
              <a:xfrm flipH="1">
                <a:off x="6934200" y="28321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36563" y="1666875"/>
              <a:ext cx="3662362" cy="865188"/>
              <a:chOff x="275" y="1071"/>
              <a:chExt cx="2307" cy="545"/>
            </a:xfrm>
          </p:grpSpPr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75" y="1071"/>
                <a:ext cx="2307" cy="545"/>
                <a:chOff x="275" y="1078"/>
                <a:chExt cx="2307" cy="545"/>
              </a:xfrm>
            </p:grpSpPr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75" y="1078"/>
                  <a:ext cx="518" cy="54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64" y="1078"/>
                  <a:ext cx="518" cy="54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5" y="1623"/>
                  <a:ext cx="1789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793" y="1078"/>
                <a:ext cx="1789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 flipH="1">
              <a:off x="2438400" y="2133600"/>
              <a:ext cx="152400" cy="152400"/>
            </a:xfrm>
            <a:prstGeom prst="ellipse">
              <a:avLst/>
            </a:prstGeom>
            <a:solidFill>
              <a:srgbClr val="FF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379913" y="2008188"/>
              <a:ext cx="279400" cy="114300"/>
            </a:xfrm>
            <a:prstGeom prst="rect">
              <a:avLst/>
            </a:prstGeom>
          </p:spPr>
        </p:pic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998538" y="1905000"/>
              <a:ext cx="2735262" cy="334963"/>
            </a:xfrm>
            <a:custGeom>
              <a:avLst/>
              <a:gdLst>
                <a:gd name="T0" fmla="*/ 0 w 1723"/>
                <a:gd name="T1" fmla="*/ 2147483647 h 211"/>
                <a:gd name="T2" fmla="*/ 2147483647 w 1723"/>
                <a:gd name="T3" fmla="*/ 2147483647 h 211"/>
                <a:gd name="T4" fmla="*/ 2147483647 w 1723"/>
                <a:gd name="T5" fmla="*/ 2147483647 h 211"/>
                <a:gd name="T6" fmla="*/ 2147483647 w 1723"/>
                <a:gd name="T7" fmla="*/ 2147483647 h 211"/>
                <a:gd name="T8" fmla="*/ 2147483647 w 1723"/>
                <a:gd name="T9" fmla="*/ 214748364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3"/>
                <a:gd name="T16" fmla="*/ 0 h 211"/>
                <a:gd name="T17" fmla="*/ 1723 w 1723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3" h="211">
                  <a:moveTo>
                    <a:pt x="0" y="120"/>
                  </a:moveTo>
                  <a:cubicBezTo>
                    <a:pt x="109" y="67"/>
                    <a:pt x="219" y="15"/>
                    <a:pt x="408" y="30"/>
                  </a:cubicBezTo>
                  <a:cubicBezTo>
                    <a:pt x="597" y="45"/>
                    <a:pt x="945" y="211"/>
                    <a:pt x="1134" y="211"/>
                  </a:cubicBezTo>
                  <a:cubicBezTo>
                    <a:pt x="1323" y="211"/>
                    <a:pt x="1444" y="60"/>
                    <a:pt x="1542" y="30"/>
                  </a:cubicBezTo>
                  <a:cubicBezTo>
                    <a:pt x="1640" y="0"/>
                    <a:pt x="1681" y="15"/>
                    <a:pt x="1723" y="3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6000750" y="1600200"/>
              <a:ext cx="1066800" cy="1152525"/>
            </a:xfrm>
            <a:custGeom>
              <a:avLst/>
              <a:gdLst>
                <a:gd name="T0" fmla="*/ 2147483647 w 574"/>
                <a:gd name="T1" fmla="*/ 0 h 498"/>
                <a:gd name="T2" fmla="*/ 2147483647 w 574"/>
                <a:gd name="T3" fmla="*/ 2147483647 h 498"/>
                <a:gd name="T4" fmla="*/ 2147483647 w 574"/>
                <a:gd name="T5" fmla="*/ 2147483647 h 498"/>
                <a:gd name="T6" fmla="*/ 2147483647 w 574"/>
                <a:gd name="T7" fmla="*/ 2147483647 h 498"/>
                <a:gd name="T8" fmla="*/ 0 w 574"/>
                <a:gd name="T9" fmla="*/ 2147483647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498"/>
                <a:gd name="T17" fmla="*/ 574 w 574"/>
                <a:gd name="T18" fmla="*/ 498 h 4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498">
                  <a:moveTo>
                    <a:pt x="544" y="0"/>
                  </a:moveTo>
                  <a:cubicBezTo>
                    <a:pt x="559" y="86"/>
                    <a:pt x="574" y="173"/>
                    <a:pt x="544" y="226"/>
                  </a:cubicBezTo>
                  <a:cubicBezTo>
                    <a:pt x="514" y="279"/>
                    <a:pt x="424" y="294"/>
                    <a:pt x="363" y="317"/>
                  </a:cubicBezTo>
                  <a:cubicBezTo>
                    <a:pt x="302" y="340"/>
                    <a:pt x="241" y="332"/>
                    <a:pt x="181" y="362"/>
                  </a:cubicBezTo>
                  <a:cubicBezTo>
                    <a:pt x="121" y="392"/>
                    <a:pt x="60" y="445"/>
                    <a:pt x="0" y="49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90800" y="2286000"/>
              <a:ext cx="381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086600" y="1600200"/>
              <a:ext cx="381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105150" y="2284413"/>
              <a:ext cx="152400" cy="1397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572375" y="1700213"/>
              <a:ext cx="152400" cy="139700"/>
            </a:xfrm>
            <a:prstGeom prst="rect">
              <a:avLst/>
            </a:prstGeom>
          </p:spPr>
        </p:pic>
      </p:grpSp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828800" y="4812268"/>
            <a:ext cx="4724400" cy="5842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189679" y="5458444"/>
            <a:ext cx="5658921" cy="1140178"/>
            <a:chOff x="2189679" y="5458444"/>
            <a:chExt cx="5658921" cy="1140178"/>
          </a:xfrm>
        </p:grpSpPr>
        <p:sp>
          <p:nvSpPr>
            <p:cNvPr id="39" name="Left Brace 38"/>
            <p:cNvSpPr/>
            <p:nvPr/>
          </p:nvSpPr>
          <p:spPr>
            <a:xfrm rot="16200000">
              <a:off x="4754150" y="4035568"/>
              <a:ext cx="420624" cy="3266376"/>
            </a:xfrm>
            <a:prstGeom prst="leftBrace">
              <a:avLst>
                <a:gd name="adj1" fmla="val 8333"/>
                <a:gd name="adj2" fmla="val 5174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89679" y="5879068"/>
              <a:ext cx="5658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i.e., Partícula relativista sujeta a fuerza externa!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6260068"/>
              <a:ext cx="2046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cs typeface="Arial"/>
                </a:rPr>
                <a:t>[MCh, García, Güijosa]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9362" y="3790890"/>
            <a:ext cx="792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Se puede demostrar, que sustituyendo la solución en la acción de la</a:t>
            </a:r>
          </a:p>
          <a:p>
            <a:r>
              <a:rPr lang="en-US" sz="2000">
                <a:latin typeface="Arial"/>
                <a:cs typeface="Arial"/>
              </a:rPr>
              <a:t>cuerda acoplada a un campo eléctrico externo, lo que se obtiene 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Plan de la </a:t>
            </a:r>
            <a:r>
              <a:rPr lang="es-ES_tradnl" sz="3600" dirty="0" smtClean="0">
                <a:latin typeface="Arial"/>
                <a:cs typeface="Arial"/>
              </a:rPr>
              <a:t>plática</a:t>
            </a:r>
            <a:endParaRPr lang="es-ES_tradnl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48135"/>
            <a:ext cx="199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noProof="1" smtClean="0">
                <a:latin typeface="Arial"/>
                <a:cs typeface="Arial"/>
              </a:rPr>
              <a:t>1. Motivación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040" y="2662535"/>
            <a:ext cx="4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2. La </a:t>
            </a:r>
            <a:r>
              <a:rPr lang="en-US" sz="2400" noProof="1" smtClean="0">
                <a:latin typeface="Arial"/>
                <a:cs typeface="Arial"/>
              </a:rPr>
              <a:t>correspondencia</a:t>
            </a:r>
            <a:r>
              <a:rPr lang="en-US" sz="2400" dirty="0" smtClean="0">
                <a:latin typeface="Arial"/>
                <a:cs typeface="Arial"/>
              </a:rPr>
              <a:t> AdS/CFT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653" y="3576935"/>
            <a:ext cx="660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3. El quark en un </a:t>
            </a:r>
            <a:r>
              <a:rPr lang="en-US" sz="2400" dirty="0" err="1" smtClean="0">
                <a:latin typeface="Arial"/>
                <a:cs typeface="Arial"/>
              </a:rPr>
              <a:t>mundo</a:t>
            </a:r>
            <a:r>
              <a:rPr lang="en-US" sz="2400" dirty="0" smtClean="0">
                <a:latin typeface="Arial"/>
                <a:cs typeface="Arial"/>
              </a:rPr>
              <a:t> fuertemente </a:t>
            </a:r>
            <a:r>
              <a:rPr lang="en-US" sz="2400" dirty="0" err="1" smtClean="0">
                <a:latin typeface="Arial"/>
                <a:cs typeface="Arial"/>
              </a:rPr>
              <a:t>acoplado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653" y="4724400"/>
            <a:ext cx="237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/>
                <a:cs typeface="Arial"/>
              </a:rPr>
              <a:t>4. Conclusiones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050268"/>
            <a:ext cx="6232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66FF"/>
                </a:solidFill>
                <a:latin typeface="Arial"/>
                <a:cs typeface="Arial"/>
              </a:rPr>
              <a:t>arXiv:0903.2047 [hep-th] y arXiv:0905.XXXX (por 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55937"/>
            <a:ext cx="516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Además …</a:t>
            </a:r>
          </a:p>
          <a:p>
            <a:r>
              <a:rPr lang="en-US" sz="2000">
                <a:latin typeface="Arial"/>
                <a:cs typeface="Arial"/>
              </a:rPr>
              <a:t>La energía total de la cuerda esta dada por: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19200"/>
            <a:ext cx="8255000" cy="121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2588" y="2590800"/>
            <a:ext cx="5805312" cy="1384300"/>
            <a:chOff x="252588" y="2590800"/>
            <a:chExt cx="5805312" cy="1384300"/>
          </a:xfrm>
        </p:grpSpPr>
        <p:sp>
          <p:nvSpPr>
            <p:cNvPr id="8" name="TextBox 7"/>
            <p:cNvSpPr txBox="1"/>
            <p:nvPr/>
          </p:nvSpPr>
          <p:spPr>
            <a:xfrm>
              <a:off x="252588" y="2590800"/>
              <a:ext cx="5481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sustituyendo la solución resulta que </a:t>
              </a:r>
              <a:r>
                <a:rPr lang="en-US" sz="1600">
                  <a:solidFill>
                    <a:prstClr val="black"/>
                  </a:solidFill>
                  <a:cs typeface="Arial"/>
                </a:rPr>
                <a:t>[Mikhailov]</a:t>
              </a:r>
              <a:r>
                <a:rPr lang="en-US" sz="2000">
                  <a:latin typeface="Arial"/>
                  <a:cs typeface="Arial"/>
                </a:rPr>
                <a:t>: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990600" y="3263900"/>
              <a:ext cx="5067300" cy="711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05200" y="3810001"/>
            <a:ext cx="4782717" cy="2438399"/>
            <a:chOff x="3505200" y="3810001"/>
            <a:chExt cx="4782717" cy="2438399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5408676" y="3506725"/>
              <a:ext cx="420624" cy="1027176"/>
            </a:xfrm>
            <a:prstGeom prst="leftBrace">
              <a:avLst>
                <a:gd name="adj1" fmla="val 8333"/>
                <a:gd name="adj2" fmla="val 5174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4343400"/>
              <a:ext cx="240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Término de superficie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33800" y="4940300"/>
              <a:ext cx="4356100" cy="6985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05200" y="5879068"/>
              <a:ext cx="478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i.e., energía intrínseca del quark </a:t>
              </a:r>
              <a:r>
                <a:rPr lang="en-US" sz="1600">
                  <a:cs typeface="Arial"/>
                </a:rPr>
                <a:t>[MCh, Güijosa]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355937"/>
            <a:ext cx="516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La energía total de la cuerda esta dada por: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19200"/>
            <a:ext cx="8255000" cy="1219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2588" y="2590800"/>
            <a:ext cx="548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sustituyendo la solución resulta que </a:t>
            </a:r>
            <a:r>
              <a:rPr lang="en-US" sz="1600">
                <a:solidFill>
                  <a:prstClr val="black"/>
                </a:solidFill>
                <a:cs typeface="Arial"/>
              </a:rPr>
              <a:t>[Mikhailov]</a:t>
            </a:r>
            <a:r>
              <a:rPr lang="en-US" sz="2000">
                <a:latin typeface="Arial"/>
                <a:cs typeface="Arial"/>
              </a:rPr>
              <a:t>: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0600" y="3263900"/>
            <a:ext cx="5067300" cy="711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3998976"/>
            <a:ext cx="8553969" cy="1585710"/>
            <a:chOff x="228600" y="3998976"/>
            <a:chExt cx="8553969" cy="158571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388201" y="2896775"/>
              <a:ext cx="420624" cy="2625026"/>
            </a:xfrm>
            <a:prstGeom prst="leftBrace">
              <a:avLst>
                <a:gd name="adj1" fmla="val 8333"/>
                <a:gd name="adj2" fmla="val 5174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0" y="4419600"/>
              <a:ext cx="2391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Fórmula de Lienard!!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876800"/>
              <a:ext cx="8553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Recordar que estamos en una teoría de norma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no abeliana y fuertemente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acoplada </a:t>
              </a:r>
              <a:r>
                <a:rPr lang="en-US" sz="2000">
                  <a:latin typeface="Arial"/>
                  <a:cs typeface="Arial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592" y="381000"/>
            <a:ext cx="473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2. Quark acelerado (masa finita)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6563" y="838200"/>
            <a:ext cx="8707437" cy="2438400"/>
            <a:chOff x="436563" y="838200"/>
            <a:chExt cx="8707437" cy="2438400"/>
          </a:xfrm>
        </p:grpSpPr>
        <p:grpSp>
          <p:nvGrpSpPr>
            <p:cNvPr id="6" name="Group 2"/>
            <p:cNvGrpSpPr/>
            <p:nvPr/>
          </p:nvGrpSpPr>
          <p:grpSpPr>
            <a:xfrm>
              <a:off x="436563" y="1412875"/>
              <a:ext cx="8342315" cy="1863725"/>
              <a:chOff x="436563" y="1090613"/>
              <a:chExt cx="8342315" cy="1863725"/>
            </a:xfrm>
          </p:grpSpPr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5715000" y="1295400"/>
                <a:ext cx="2735262" cy="334963"/>
              </a:xfrm>
              <a:custGeom>
                <a:avLst/>
                <a:gdLst>
                  <a:gd name="T0" fmla="*/ 0 w 1723"/>
                  <a:gd name="T1" fmla="*/ 2147483647 h 211"/>
                  <a:gd name="T2" fmla="*/ 2147483647 w 1723"/>
                  <a:gd name="T3" fmla="*/ 2147483647 h 211"/>
                  <a:gd name="T4" fmla="*/ 2147483647 w 1723"/>
                  <a:gd name="T5" fmla="*/ 2147483647 h 211"/>
                  <a:gd name="T6" fmla="*/ 2147483647 w 1723"/>
                  <a:gd name="T7" fmla="*/ 2147483647 h 211"/>
                  <a:gd name="T8" fmla="*/ 2147483647 w 1723"/>
                  <a:gd name="T9" fmla="*/ 2147483647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3"/>
                  <a:gd name="T16" fmla="*/ 0 h 211"/>
                  <a:gd name="T17" fmla="*/ 1723 w 1723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3" h="211">
                    <a:moveTo>
                      <a:pt x="0" y="120"/>
                    </a:moveTo>
                    <a:cubicBezTo>
                      <a:pt x="109" y="67"/>
                      <a:pt x="219" y="15"/>
                      <a:pt x="408" y="30"/>
                    </a:cubicBezTo>
                    <a:cubicBezTo>
                      <a:pt x="597" y="45"/>
                      <a:pt x="945" y="211"/>
                      <a:pt x="1134" y="211"/>
                    </a:cubicBezTo>
                    <a:cubicBezTo>
                      <a:pt x="1323" y="211"/>
                      <a:pt x="1444" y="60"/>
                      <a:pt x="1542" y="30"/>
                    </a:cubicBezTo>
                    <a:cubicBezTo>
                      <a:pt x="1640" y="0"/>
                      <a:pt x="1681" y="15"/>
                      <a:pt x="1723" y="3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grpSp>
            <p:nvGrpSpPr>
              <p:cNvPr id="13" name="Group 97"/>
              <p:cNvGrpSpPr/>
              <p:nvPr/>
            </p:nvGrpSpPr>
            <p:grpSpPr>
              <a:xfrm>
                <a:off x="5116513" y="1090613"/>
                <a:ext cx="3662365" cy="1863725"/>
                <a:chOff x="5116513" y="2474913"/>
                <a:chExt cx="3662365" cy="1863725"/>
              </a:xfrm>
            </p:grpSpPr>
            <p:grpSp>
              <p:nvGrpSpPr>
                <p:cNvPr id="28" name="Group 77"/>
                <p:cNvGrpSpPr/>
                <p:nvPr/>
              </p:nvGrpSpPr>
              <p:grpSpPr>
                <a:xfrm>
                  <a:off x="5116513" y="2474913"/>
                  <a:ext cx="3662365" cy="1863725"/>
                  <a:chOff x="5116513" y="1700213"/>
                  <a:chExt cx="3662365" cy="1863725"/>
                </a:xfrm>
              </p:grpSpPr>
              <p:sp>
                <p:nvSpPr>
                  <p:cNvPr id="31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5148263" y="1700213"/>
                    <a:ext cx="3600450" cy="865187"/>
                  </a:xfrm>
                  <a:prstGeom prst="parallelogram">
                    <a:avLst>
                      <a:gd name="adj" fmla="val 92284"/>
                    </a:avLst>
                  </a:prstGeom>
                  <a:solidFill>
                    <a:srgbClr val="FFFF00">
                      <a:alpha val="50195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7"/>
                  <p:cNvSpPr>
                    <a:spLocks/>
                  </p:cNvSpPr>
                  <p:nvPr/>
                </p:nvSpPr>
                <p:spPr bwMode="auto">
                  <a:xfrm>
                    <a:off x="5116513" y="2576513"/>
                    <a:ext cx="822325" cy="985837"/>
                  </a:xfrm>
                  <a:custGeom>
                    <a:avLst/>
                    <a:gdLst>
                      <a:gd name="T0" fmla="*/ 0 w 907"/>
                      <a:gd name="T1" fmla="*/ 0 h 1088"/>
                      <a:gd name="T2" fmla="*/ 2147483647 w 907"/>
                      <a:gd name="T3" fmla="*/ 2147483647 h 1088"/>
                      <a:gd name="T4" fmla="*/ 2147483647 w 907"/>
                      <a:gd name="T5" fmla="*/ 2147483647 h 1088"/>
                      <a:gd name="T6" fmla="*/ 0 60000 65536"/>
                      <a:gd name="T7" fmla="*/ 0 60000 65536"/>
                      <a:gd name="T8" fmla="*/ 0 60000 65536"/>
                      <a:gd name="T9" fmla="*/ 0 w 907"/>
                      <a:gd name="T10" fmla="*/ 0 h 1088"/>
                      <a:gd name="T11" fmla="*/ 907 w 907"/>
                      <a:gd name="T12" fmla="*/ 1088 h 10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7" h="1088">
                        <a:moveTo>
                          <a:pt x="0" y="0"/>
                        </a:moveTo>
                        <a:cubicBezTo>
                          <a:pt x="219" y="181"/>
                          <a:pt x="439" y="363"/>
                          <a:pt x="590" y="544"/>
                        </a:cubicBezTo>
                        <a:cubicBezTo>
                          <a:pt x="741" y="725"/>
                          <a:pt x="824" y="906"/>
                          <a:pt x="907" y="1088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Freeform 8"/>
                  <p:cNvSpPr>
                    <a:spLocks/>
                  </p:cNvSpPr>
                  <p:nvPr/>
                </p:nvSpPr>
                <p:spPr bwMode="auto">
                  <a:xfrm>
                    <a:off x="7915275" y="1711325"/>
                    <a:ext cx="863600" cy="1398588"/>
                  </a:xfrm>
                  <a:custGeom>
                    <a:avLst/>
                    <a:gdLst>
                      <a:gd name="T0" fmla="*/ 2147483647 w 907"/>
                      <a:gd name="T1" fmla="*/ 0 h 1542"/>
                      <a:gd name="T2" fmla="*/ 2147483647 w 907"/>
                      <a:gd name="T3" fmla="*/ 2147483647 h 1542"/>
                      <a:gd name="T4" fmla="*/ 0 w 907"/>
                      <a:gd name="T5" fmla="*/ 2147483647 h 1542"/>
                      <a:gd name="T6" fmla="*/ 0 60000 65536"/>
                      <a:gd name="T7" fmla="*/ 0 60000 65536"/>
                      <a:gd name="T8" fmla="*/ 0 60000 65536"/>
                      <a:gd name="T9" fmla="*/ 0 w 907"/>
                      <a:gd name="T10" fmla="*/ 0 h 1542"/>
                      <a:gd name="T11" fmla="*/ 907 w 907"/>
                      <a:gd name="T12" fmla="*/ 1542 h 15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7" h="1542">
                        <a:moveTo>
                          <a:pt x="907" y="0"/>
                        </a:moveTo>
                        <a:cubicBezTo>
                          <a:pt x="665" y="348"/>
                          <a:pt x="423" y="696"/>
                          <a:pt x="272" y="953"/>
                        </a:cubicBezTo>
                        <a:cubicBezTo>
                          <a:pt x="121" y="1210"/>
                          <a:pt x="60" y="1376"/>
                          <a:pt x="0" y="1542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Freeform 9"/>
                  <p:cNvSpPr>
                    <a:spLocks/>
                  </p:cNvSpPr>
                  <p:nvPr/>
                </p:nvSpPr>
                <p:spPr bwMode="auto">
                  <a:xfrm>
                    <a:off x="5938838" y="1711325"/>
                    <a:ext cx="452437" cy="1398588"/>
                  </a:xfrm>
                  <a:custGeom>
                    <a:avLst/>
                    <a:gdLst>
                      <a:gd name="T0" fmla="*/ 0 w 499"/>
                      <a:gd name="T1" fmla="*/ 0 h 1542"/>
                      <a:gd name="T2" fmla="*/ 2147483647 w 499"/>
                      <a:gd name="T3" fmla="*/ 2147483647 h 1542"/>
                      <a:gd name="T4" fmla="*/ 2147483647 w 499"/>
                      <a:gd name="T5" fmla="*/ 2147483647 h 1542"/>
                      <a:gd name="T6" fmla="*/ 0 60000 65536"/>
                      <a:gd name="T7" fmla="*/ 0 60000 65536"/>
                      <a:gd name="T8" fmla="*/ 0 60000 65536"/>
                      <a:gd name="T9" fmla="*/ 0 w 499"/>
                      <a:gd name="T10" fmla="*/ 0 h 1542"/>
                      <a:gd name="T11" fmla="*/ 499 w 499"/>
                      <a:gd name="T12" fmla="*/ 1542 h 15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9" h="1542">
                        <a:moveTo>
                          <a:pt x="0" y="0"/>
                        </a:moveTo>
                        <a:cubicBezTo>
                          <a:pt x="140" y="302"/>
                          <a:pt x="280" y="605"/>
                          <a:pt x="363" y="862"/>
                        </a:cubicBezTo>
                        <a:cubicBezTo>
                          <a:pt x="446" y="1119"/>
                          <a:pt x="472" y="1330"/>
                          <a:pt x="499" y="1542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38838" y="3109913"/>
                    <a:ext cx="452437" cy="45243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62838" y="3109913"/>
                    <a:ext cx="452437" cy="45243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938838" y="3562350"/>
                    <a:ext cx="1524000" cy="15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391275" y="3109913"/>
                    <a:ext cx="1524000" cy="158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Freeform 14"/>
                  <p:cNvSpPr>
                    <a:spLocks/>
                  </p:cNvSpPr>
                  <p:nvPr/>
                </p:nvSpPr>
                <p:spPr bwMode="auto">
                  <a:xfrm>
                    <a:off x="7462838" y="2576513"/>
                    <a:ext cx="493712" cy="985837"/>
                  </a:xfrm>
                  <a:custGeom>
                    <a:avLst/>
                    <a:gdLst>
                      <a:gd name="T0" fmla="*/ 2147483647 w 499"/>
                      <a:gd name="T1" fmla="*/ 0 h 1088"/>
                      <a:gd name="T2" fmla="*/ 2147483647 w 499"/>
                      <a:gd name="T3" fmla="*/ 2147483647 h 1088"/>
                      <a:gd name="T4" fmla="*/ 0 w 499"/>
                      <a:gd name="T5" fmla="*/ 2147483647 h 1088"/>
                      <a:gd name="T6" fmla="*/ 0 60000 65536"/>
                      <a:gd name="T7" fmla="*/ 0 60000 65536"/>
                      <a:gd name="T8" fmla="*/ 0 60000 65536"/>
                      <a:gd name="T9" fmla="*/ 0 w 499"/>
                      <a:gd name="T10" fmla="*/ 0 h 1088"/>
                      <a:gd name="T11" fmla="*/ 499 w 499"/>
                      <a:gd name="T12" fmla="*/ 1088 h 10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99" h="1088">
                        <a:moveTo>
                          <a:pt x="499" y="0"/>
                        </a:moveTo>
                        <a:cubicBezTo>
                          <a:pt x="381" y="159"/>
                          <a:pt x="264" y="318"/>
                          <a:pt x="181" y="499"/>
                        </a:cubicBezTo>
                        <a:cubicBezTo>
                          <a:pt x="98" y="680"/>
                          <a:pt x="49" y="884"/>
                          <a:pt x="0" y="1088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4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5116515" y="1700213"/>
                    <a:ext cx="3662363" cy="865187"/>
                    <a:chOff x="3223" y="1078"/>
                    <a:chExt cx="2307" cy="545"/>
                  </a:xfrm>
                </p:grpSpPr>
                <p:sp>
                  <p:nvSpPr>
                    <p:cNvPr id="41" name="Line 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23" y="1078"/>
                      <a:ext cx="518" cy="54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12" y="1078"/>
                      <a:ext cx="518" cy="54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41" y="1078"/>
                      <a:ext cx="1789" cy="1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23" y="1623"/>
                      <a:ext cx="1789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pic>
              <p:nvPicPr>
                <p:cNvPr id="29" name="Picture 28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"/>
                    <a:stretch>
                      <a:fillRect/>
                    </a:stretch>
                  </p:blipFill>
                </mc:Choice>
                <mc:Fallback>
                  <p:blipFill>
                    <a:blip r:embed="rId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950200" y="4051300"/>
                  <a:ext cx="812800" cy="152400"/>
                </a:xfrm>
                <a:prstGeom prst="rect">
                  <a:avLst/>
                </a:prstGeom>
              </p:spPr>
            </p:pic>
            <p:sp>
              <p:nvSpPr>
                <p:cNvPr id="30" name="Oval 46"/>
                <p:cNvSpPr>
                  <a:spLocks noChangeArrowheads="1"/>
                </p:cNvSpPr>
                <p:nvPr/>
              </p:nvSpPr>
              <p:spPr bwMode="auto">
                <a:xfrm flipH="1">
                  <a:off x="6934200" y="2832100"/>
                  <a:ext cx="152400" cy="1524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436563" y="1666875"/>
                <a:ext cx="3662362" cy="865188"/>
                <a:chOff x="275" y="1071"/>
                <a:chExt cx="2307" cy="545"/>
              </a:xfrm>
            </p:grpSpPr>
            <p:grpSp>
              <p:nvGrpSpPr>
                <p:cNvPr id="23" name="Group 18"/>
                <p:cNvGrpSpPr>
                  <a:grpSpLocks/>
                </p:cNvGrpSpPr>
                <p:nvPr/>
              </p:nvGrpSpPr>
              <p:grpSpPr bwMode="auto">
                <a:xfrm>
                  <a:off x="275" y="1071"/>
                  <a:ext cx="2307" cy="545"/>
                  <a:chOff x="275" y="1078"/>
                  <a:chExt cx="2307" cy="545"/>
                </a:xfrm>
              </p:grpSpPr>
              <p:sp>
                <p:nvSpPr>
                  <p:cNvPr id="2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078"/>
                    <a:ext cx="518" cy="54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" y="1623"/>
                    <a:ext cx="1789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93" y="1078"/>
                  <a:ext cx="1789" cy="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" name="Oval 46"/>
              <p:cNvSpPr>
                <a:spLocks noChangeArrowheads="1"/>
              </p:cNvSpPr>
              <p:nvPr/>
            </p:nvSpPr>
            <p:spPr bwMode="auto">
              <a:xfrm flipH="1">
                <a:off x="2438400" y="2133600"/>
                <a:ext cx="152400" cy="152400"/>
              </a:xfrm>
              <a:prstGeom prst="ellipse">
                <a:avLst/>
              </a:prstGeom>
              <a:solidFill>
                <a:srgbClr val="FF33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4379913" y="2008188"/>
                <a:ext cx="279400" cy="114300"/>
              </a:xfrm>
              <a:prstGeom prst="rect">
                <a:avLst/>
              </a:prstGeom>
            </p:spPr>
          </p:pic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998538" y="1905000"/>
                <a:ext cx="2735262" cy="334963"/>
              </a:xfrm>
              <a:custGeom>
                <a:avLst/>
                <a:gdLst>
                  <a:gd name="T0" fmla="*/ 0 w 1723"/>
                  <a:gd name="T1" fmla="*/ 2147483647 h 211"/>
                  <a:gd name="T2" fmla="*/ 2147483647 w 1723"/>
                  <a:gd name="T3" fmla="*/ 2147483647 h 211"/>
                  <a:gd name="T4" fmla="*/ 2147483647 w 1723"/>
                  <a:gd name="T5" fmla="*/ 2147483647 h 211"/>
                  <a:gd name="T6" fmla="*/ 2147483647 w 1723"/>
                  <a:gd name="T7" fmla="*/ 2147483647 h 211"/>
                  <a:gd name="T8" fmla="*/ 2147483647 w 1723"/>
                  <a:gd name="T9" fmla="*/ 2147483647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3"/>
                  <a:gd name="T16" fmla="*/ 0 h 211"/>
                  <a:gd name="T17" fmla="*/ 1723 w 1723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3" h="211">
                    <a:moveTo>
                      <a:pt x="0" y="120"/>
                    </a:moveTo>
                    <a:cubicBezTo>
                      <a:pt x="109" y="67"/>
                      <a:pt x="219" y="15"/>
                      <a:pt x="408" y="30"/>
                    </a:cubicBezTo>
                    <a:cubicBezTo>
                      <a:pt x="597" y="45"/>
                      <a:pt x="945" y="211"/>
                      <a:pt x="1134" y="211"/>
                    </a:cubicBezTo>
                    <a:cubicBezTo>
                      <a:pt x="1323" y="211"/>
                      <a:pt x="1444" y="60"/>
                      <a:pt x="1542" y="30"/>
                    </a:cubicBezTo>
                    <a:cubicBezTo>
                      <a:pt x="1640" y="0"/>
                      <a:pt x="1681" y="15"/>
                      <a:pt x="1723" y="3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auto">
              <a:xfrm>
                <a:off x="6000750" y="1600200"/>
                <a:ext cx="1066800" cy="1152525"/>
              </a:xfrm>
              <a:custGeom>
                <a:avLst/>
                <a:gdLst>
                  <a:gd name="T0" fmla="*/ 2147483647 w 574"/>
                  <a:gd name="T1" fmla="*/ 0 h 498"/>
                  <a:gd name="T2" fmla="*/ 2147483647 w 574"/>
                  <a:gd name="T3" fmla="*/ 2147483647 h 498"/>
                  <a:gd name="T4" fmla="*/ 2147483647 w 574"/>
                  <a:gd name="T5" fmla="*/ 2147483647 h 498"/>
                  <a:gd name="T6" fmla="*/ 2147483647 w 574"/>
                  <a:gd name="T7" fmla="*/ 2147483647 h 498"/>
                  <a:gd name="T8" fmla="*/ 0 w 574"/>
                  <a:gd name="T9" fmla="*/ 2147483647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498"/>
                  <a:gd name="T17" fmla="*/ 574 w 574"/>
                  <a:gd name="T18" fmla="*/ 498 h 4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498">
                    <a:moveTo>
                      <a:pt x="544" y="0"/>
                    </a:moveTo>
                    <a:cubicBezTo>
                      <a:pt x="559" y="86"/>
                      <a:pt x="574" y="173"/>
                      <a:pt x="544" y="226"/>
                    </a:cubicBezTo>
                    <a:cubicBezTo>
                      <a:pt x="514" y="279"/>
                      <a:pt x="424" y="294"/>
                      <a:pt x="363" y="317"/>
                    </a:cubicBezTo>
                    <a:cubicBezTo>
                      <a:pt x="302" y="340"/>
                      <a:pt x="241" y="332"/>
                      <a:pt x="181" y="362"/>
                    </a:cubicBezTo>
                    <a:cubicBezTo>
                      <a:pt x="121" y="392"/>
                      <a:pt x="60" y="445"/>
                      <a:pt x="0" y="49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cxnSp>
            <p:nvCxnSpPr>
              <p:cNvPr id="19" name="Straight Arrow Connector 10"/>
              <p:cNvCxnSpPr/>
              <p:nvPr/>
            </p:nvCxnSpPr>
            <p:spPr>
              <a:xfrm>
                <a:off x="2590800" y="2286000"/>
                <a:ext cx="3810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1"/>
              <p:cNvCxnSpPr/>
              <p:nvPr/>
            </p:nvCxnSpPr>
            <p:spPr>
              <a:xfrm>
                <a:off x="7086600" y="1600200"/>
                <a:ext cx="3810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3105150" y="2284413"/>
                <a:ext cx="152400" cy="139700"/>
              </a:xfrm>
              <a:prstGeom prst="rect">
                <a:avLst/>
              </a:prstGeom>
            </p:spPr>
          </p:pic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7572375" y="1700213"/>
                <a:ext cx="152400" cy="139700"/>
              </a:xfrm>
              <a:prstGeom prst="rect">
                <a:avLst/>
              </a:prstGeom>
            </p:spPr>
          </p:pic>
        </p:grpSp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8280400" y="2209800"/>
              <a:ext cx="863600" cy="190500"/>
            </a:xfrm>
            <a:prstGeom prst="rect">
              <a:avLst/>
            </a:prstGeom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715000" y="1104900"/>
              <a:ext cx="223840" cy="307975"/>
            </a:xfrm>
            <a:custGeom>
              <a:avLst/>
              <a:gdLst>
                <a:gd name="T0" fmla="*/ 0 w 907"/>
                <a:gd name="T1" fmla="*/ 0 h 1088"/>
                <a:gd name="T2" fmla="*/ 2147483647 w 907"/>
                <a:gd name="T3" fmla="*/ 2147483647 h 1088"/>
                <a:gd name="T4" fmla="*/ 2147483647 w 907"/>
                <a:gd name="T5" fmla="*/ 2147483647 h 1088"/>
                <a:gd name="T6" fmla="*/ 0 60000 65536"/>
                <a:gd name="T7" fmla="*/ 0 60000 65536"/>
                <a:gd name="T8" fmla="*/ 0 60000 65536"/>
                <a:gd name="T9" fmla="*/ 0 w 907"/>
                <a:gd name="T10" fmla="*/ 0 h 1088"/>
                <a:gd name="T11" fmla="*/ 907 w 907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1088">
                  <a:moveTo>
                    <a:pt x="0" y="0"/>
                  </a:moveTo>
                  <a:cubicBezTo>
                    <a:pt x="219" y="181"/>
                    <a:pt x="439" y="363"/>
                    <a:pt x="590" y="544"/>
                  </a:cubicBezTo>
                  <a:cubicBezTo>
                    <a:pt x="741" y="725"/>
                    <a:pt x="824" y="906"/>
                    <a:pt x="907" y="108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957760" y="1978025"/>
              <a:ext cx="223840" cy="307975"/>
            </a:xfrm>
            <a:custGeom>
              <a:avLst/>
              <a:gdLst>
                <a:gd name="T0" fmla="*/ 0 w 907"/>
                <a:gd name="T1" fmla="*/ 0 h 1088"/>
                <a:gd name="T2" fmla="*/ 2147483647 w 907"/>
                <a:gd name="T3" fmla="*/ 2147483647 h 1088"/>
                <a:gd name="T4" fmla="*/ 2147483647 w 907"/>
                <a:gd name="T5" fmla="*/ 2147483647 h 1088"/>
                <a:gd name="T6" fmla="*/ 0 60000 65536"/>
                <a:gd name="T7" fmla="*/ 0 60000 65536"/>
                <a:gd name="T8" fmla="*/ 0 60000 65536"/>
                <a:gd name="T9" fmla="*/ 0 w 907"/>
                <a:gd name="T10" fmla="*/ 0 h 1088"/>
                <a:gd name="T11" fmla="*/ 907 w 907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1088">
                  <a:moveTo>
                    <a:pt x="0" y="0"/>
                  </a:moveTo>
                  <a:cubicBezTo>
                    <a:pt x="219" y="181"/>
                    <a:pt x="439" y="363"/>
                    <a:pt x="590" y="544"/>
                  </a:cubicBezTo>
                  <a:cubicBezTo>
                    <a:pt x="741" y="725"/>
                    <a:pt x="824" y="906"/>
                    <a:pt x="907" y="108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8767765" y="1138535"/>
              <a:ext cx="300035" cy="309265"/>
            </a:xfrm>
            <a:custGeom>
              <a:avLst/>
              <a:gdLst>
                <a:gd name="T0" fmla="*/ 0 w 907"/>
                <a:gd name="T1" fmla="*/ 0 h 1088"/>
                <a:gd name="T2" fmla="*/ 2147483647 w 907"/>
                <a:gd name="T3" fmla="*/ 2147483647 h 1088"/>
                <a:gd name="T4" fmla="*/ 2147483647 w 907"/>
                <a:gd name="T5" fmla="*/ 2147483647 h 1088"/>
                <a:gd name="T6" fmla="*/ 0 60000 65536"/>
                <a:gd name="T7" fmla="*/ 0 60000 65536"/>
                <a:gd name="T8" fmla="*/ 0 60000 65536"/>
                <a:gd name="T9" fmla="*/ 0 w 907"/>
                <a:gd name="T10" fmla="*/ 0 h 1088"/>
                <a:gd name="T11" fmla="*/ 907 w 907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1088">
                  <a:moveTo>
                    <a:pt x="0" y="0"/>
                  </a:moveTo>
                  <a:cubicBezTo>
                    <a:pt x="219" y="181"/>
                    <a:pt x="439" y="363"/>
                    <a:pt x="590" y="544"/>
                  </a:cubicBezTo>
                  <a:cubicBezTo>
                    <a:pt x="741" y="725"/>
                    <a:pt x="824" y="906"/>
                    <a:pt x="907" y="108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407400" y="838200"/>
              <a:ext cx="660400" cy="2159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04800" y="3429000"/>
            <a:ext cx="679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OBJETIVO</a:t>
            </a:r>
            <a:r>
              <a:rPr lang="en-US" sz="2000">
                <a:latin typeface="Arial"/>
                <a:cs typeface="Arial"/>
              </a:rPr>
              <a:t>: deducir la dinámica del quark con masa finita.</a:t>
            </a:r>
          </a:p>
          <a:p>
            <a:r>
              <a:rPr lang="en-US" sz="2000">
                <a:latin typeface="Arial"/>
                <a:cs typeface="Arial"/>
              </a:rPr>
              <a:t>No fue posible a partir de la acción de la cuerda...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04800" y="4191000"/>
            <a:ext cx="7773719" cy="2514600"/>
            <a:chOff x="304800" y="4191000"/>
            <a:chExt cx="7773719" cy="2514600"/>
          </a:xfrm>
        </p:grpSpPr>
        <p:grpSp>
          <p:nvGrpSpPr>
            <p:cNvPr id="50" name="Group 49"/>
            <p:cNvGrpSpPr/>
            <p:nvPr/>
          </p:nvGrpSpPr>
          <p:grpSpPr>
            <a:xfrm>
              <a:off x="304800" y="4191000"/>
              <a:ext cx="7773719" cy="2514600"/>
              <a:chOff x="304800" y="4191000"/>
              <a:chExt cx="7773719" cy="2514600"/>
            </a:xfrm>
          </p:grpSpPr>
          <p:pic>
            <p:nvPicPr>
              <p:cNvPr id="3" name="Picture 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1741488" y="4876800"/>
                <a:ext cx="5905500" cy="11684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04800" y="4191000"/>
                <a:ext cx="57444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El resultado (perdón por no mostrar los detalles):</a:t>
                </a:r>
              </a:p>
            </p:txBody>
          </p:sp>
          <p:pic>
            <p:nvPicPr>
              <p:cNvPr id="47" name="Picture 4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609600" y="6327715"/>
                <a:ext cx="419100" cy="2540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143000" y="6305490"/>
                <a:ext cx="20951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la fuerza externa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43600" y="6367046"/>
                <a:ext cx="2134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[MCh, García y Güijosa]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371600" y="4648200"/>
              <a:ext cx="6553200" cy="15781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012" y="304800"/>
            <a:ext cx="831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Lo que tenemos es la ecuación de movimiento para un quark con masa</a:t>
            </a:r>
          </a:p>
          <a:p>
            <a:r>
              <a:rPr lang="en-US" sz="2000">
                <a:latin typeface="Arial"/>
                <a:cs typeface="Arial"/>
              </a:rPr>
              <a:t>finita en una teoría cuática no-abeliana y fuertemente acoplada.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0" y="1282700"/>
            <a:ext cx="5422900" cy="1079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8600" y="2590800"/>
            <a:ext cx="8610600" cy="1752600"/>
            <a:chOff x="228600" y="2590800"/>
            <a:chExt cx="8610600" cy="17526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765300" y="3479800"/>
              <a:ext cx="5778500" cy="863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2590800"/>
              <a:ext cx="681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Caso límite: si consideramos una fuerza externa pequeña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934200" y="2667000"/>
              <a:ext cx="1905000" cy="292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600" y="2971800"/>
              <a:ext cx="4689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a primer orden en                  tenemos:</a:t>
              </a: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514600" y="3060700"/>
              <a:ext cx="990600" cy="2921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52400" y="4495800"/>
            <a:ext cx="8971051" cy="2133600"/>
            <a:chOff x="152400" y="4495800"/>
            <a:chExt cx="8971051" cy="2133600"/>
          </a:xfrm>
        </p:grpSpPr>
        <p:sp>
          <p:nvSpPr>
            <p:cNvPr id="18" name="TextBox 17"/>
            <p:cNvSpPr txBox="1"/>
            <p:nvPr/>
          </p:nvSpPr>
          <p:spPr>
            <a:xfrm>
              <a:off x="152400" y="4495800"/>
              <a:ext cx="897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Y</a:t>
              </a:r>
              <a:r>
                <a:rPr lang="en-US" sz="2000">
                  <a:latin typeface="Arial"/>
                  <a:cs typeface="Arial"/>
                </a:rPr>
                <a:t> usando                          , lo cual es consistente con la expansión, tenemos:</a:t>
              </a:r>
              <a:endParaRPr lang="en-US">
                <a:latin typeface="Arial"/>
                <a:cs typeface="Arial"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447800" y="5105400"/>
              <a:ext cx="6324600" cy="8636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60500" y="4572000"/>
              <a:ext cx="1663700" cy="2794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52600" y="6229290"/>
              <a:ext cx="59299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Coincide exactamente con la ec. de Lorentz-Dirac!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495800"/>
            <a:ext cx="897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Y</a:t>
            </a:r>
            <a:r>
              <a:rPr lang="en-US" sz="2000">
                <a:latin typeface="Arial"/>
                <a:cs typeface="Arial"/>
              </a:rPr>
              <a:t> usando                          , lo cual es consistente con la expansion, tenemos: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12" y="304800"/>
            <a:ext cx="831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Lo que tenemos es la ecuación de movimiento para un quark con masa</a:t>
            </a:r>
          </a:p>
          <a:p>
            <a:r>
              <a:rPr lang="en-US" sz="2000">
                <a:latin typeface="Arial"/>
                <a:cs typeface="Arial"/>
              </a:rPr>
              <a:t>finita en una teoría cuática no-abeliana y fuertemente acoplada.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5105400"/>
            <a:ext cx="6324600" cy="863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65300" y="3479800"/>
            <a:ext cx="5778500" cy="863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5000" y="1282700"/>
            <a:ext cx="5422900" cy="107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681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Caso límite: si consideramos una fuerza externa pequeña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460500" y="4572000"/>
            <a:ext cx="1663700" cy="279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934200" y="2667000"/>
            <a:ext cx="1905000" cy="29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468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a primer orden en                  tenemos: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514600" y="3060700"/>
            <a:ext cx="990600" cy="2921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819400" y="5029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6324600"/>
            <a:ext cx="678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Juega el papel de      y coincide con el ancho de la nube!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252913" y="6423025"/>
            <a:ext cx="228600" cy="254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2653108" y="6109891"/>
            <a:ext cx="33258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012" y="304800"/>
            <a:ext cx="831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Lo que tenemos es la ecuación de movimiento para un quark con masa</a:t>
            </a:r>
          </a:p>
          <a:p>
            <a:r>
              <a:rPr lang="en-US" sz="2000">
                <a:latin typeface="Arial"/>
                <a:cs typeface="Arial"/>
              </a:rPr>
              <a:t>finita en una teoría cuática no-abeliana y fuertemente acoplada.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00" y="1282700"/>
            <a:ext cx="5422900" cy="1079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09262" y="3200400"/>
            <a:ext cx="7896538" cy="3530600"/>
            <a:chOff x="381000" y="3048000"/>
            <a:chExt cx="7896538" cy="353060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276600" y="5791200"/>
              <a:ext cx="3848100" cy="7874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81000" y="3048000"/>
              <a:ext cx="7896538" cy="1981200"/>
              <a:chOff x="381000" y="3048000"/>
              <a:chExt cx="7896538" cy="1981200"/>
            </a:xfrm>
          </p:grpSpPr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3378200" y="4127500"/>
                <a:ext cx="2413000" cy="9017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81000" y="3048000"/>
                <a:ext cx="7896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Además, en analogía con la ec. de Lorentz-Dirac, podemos obtener: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7708" y="3581400"/>
                <a:ext cx="77118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1. </a:t>
                </a:r>
                <a:r>
                  <a:rPr lang="en-US" sz="2000" u="sng">
                    <a:latin typeface="Arial"/>
                    <a:cs typeface="Arial"/>
                  </a:rPr>
                  <a:t>El cuadrimomento del quark</a:t>
                </a:r>
                <a:r>
                  <a:rPr lang="en-US" sz="2000">
                    <a:latin typeface="Arial"/>
                    <a:cs typeface="Arial"/>
                  </a:rPr>
                  <a:t> (relación de dispersión modificada):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3400" y="5105400"/>
              <a:ext cx="3762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2. </a:t>
              </a:r>
              <a:r>
                <a:rPr lang="en-US" sz="2000" u="sng">
                  <a:latin typeface="Arial"/>
                  <a:cs typeface="Arial"/>
                </a:rPr>
                <a:t>Tasa a la cual radía el quark</a:t>
              </a:r>
              <a:r>
                <a:rPr lang="en-US" sz="2000">
                  <a:latin typeface="Arial"/>
                  <a:cs typeface="Arial"/>
                </a:rPr>
                <a:t>: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86738" y="2724090"/>
            <a:ext cx="656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IMPORTANTE</a:t>
            </a:r>
            <a:r>
              <a:rPr lang="en-US" sz="2000">
                <a:latin typeface="Arial"/>
                <a:cs typeface="Arial"/>
              </a:rPr>
              <a:t>: Nuestra ecuación ya no tiene patologías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1872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/>
                <a:cs typeface="Arial"/>
              </a:rPr>
              <a:t>Ejemplos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423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1. Movimiento unidimensional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" y="1504890"/>
            <a:ext cx="8452905" cy="2479596"/>
            <a:chOff x="457200" y="1504890"/>
            <a:chExt cx="8452905" cy="2479596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1504890"/>
              <a:ext cx="4789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La ecuación de movimiento se reduce a: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419350" y="2206625"/>
              <a:ext cx="4292600" cy="952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200" y="3276600"/>
              <a:ext cx="84529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Podemos preescribir la trayectoria y resolver la ecuación diferencial para</a:t>
              </a:r>
            </a:p>
            <a:p>
              <a:r>
                <a:rPr lang="en-US" sz="2000">
                  <a:latin typeface="Arial"/>
                  <a:cs typeface="Arial"/>
                </a:rPr>
                <a:t>     o al revés, dada la fuerza externa encontrar la trayectoria.</a:t>
              </a: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" y="3657600"/>
              <a:ext cx="228600" cy="3048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1000" y="4171890"/>
            <a:ext cx="8689975" cy="2305110"/>
            <a:chOff x="381000" y="4171890"/>
            <a:chExt cx="8689975" cy="2305110"/>
          </a:xfrm>
        </p:grpSpPr>
        <p:grpSp>
          <p:nvGrpSpPr>
            <p:cNvPr id="24" name="Group 23"/>
            <p:cNvGrpSpPr/>
            <p:nvPr/>
          </p:nvGrpSpPr>
          <p:grpSpPr>
            <a:xfrm>
              <a:off x="381000" y="4191000"/>
              <a:ext cx="8689975" cy="2286000"/>
              <a:chOff x="381000" y="4191000"/>
              <a:chExt cx="8689975" cy="2286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1000" y="4191000"/>
                <a:ext cx="997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i) Caso</a:t>
                </a:r>
              </a:p>
            </p:txBody>
          </p:sp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1460500" y="4267200"/>
                <a:ext cx="673100" cy="215900"/>
              </a:xfrm>
              <a:prstGeom prst="rect">
                <a:avLst/>
              </a:prstGeom>
            </p:spPr>
          </p:pic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1143000" y="4775200"/>
                <a:ext cx="4318000" cy="863600"/>
              </a:xfrm>
              <a:prstGeom prst="rect">
                <a:avLst/>
              </a:prstGeom>
            </p:spPr>
          </p:pic>
          <p:grpSp>
            <p:nvGrpSpPr>
              <p:cNvPr id="5" name="Group 14"/>
              <p:cNvGrpSpPr/>
              <p:nvPr/>
            </p:nvGrpSpPr>
            <p:grpSpPr>
              <a:xfrm>
                <a:off x="5791200" y="4927600"/>
                <a:ext cx="3279775" cy="369332"/>
                <a:chOff x="5940425" y="5015468"/>
                <a:chExt cx="3279775" cy="36933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43403" y="5015468"/>
                  <a:ext cx="2776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latin typeface="Arial"/>
                      <a:cs typeface="Arial"/>
                    </a:rPr>
                    <a:t>constante de integración</a:t>
                  </a:r>
                </a:p>
              </p:txBody>
            </p:sp>
            <p:pic>
              <p:nvPicPr>
                <p:cNvPr id="14" name="Picture 13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5940425" y="5122863"/>
                  <a:ext cx="533400" cy="2540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22"/>
              <p:cNvGrpSpPr/>
              <p:nvPr/>
            </p:nvGrpSpPr>
            <p:grpSpPr>
              <a:xfrm>
                <a:off x="480994" y="5712024"/>
                <a:ext cx="8053406" cy="764976"/>
                <a:chOff x="381000" y="5562600"/>
                <a:chExt cx="8053406" cy="764976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381000" y="5619690"/>
                  <a:ext cx="805340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>
                      <a:latin typeface="Arial"/>
                      <a:cs typeface="Arial"/>
                    </a:rPr>
                    <a:t>La fuerza es cero en                alcanza su valor crítico                     en</a:t>
                  </a:r>
                </a:p>
                <a:p>
                  <a:r>
                    <a:rPr lang="en-US" sz="2000">
                      <a:latin typeface="Arial"/>
                      <a:cs typeface="Arial"/>
                    </a:rPr>
                    <a:t>           y se vuelve ir a cero cuando  </a:t>
                  </a:r>
                </a:p>
              </p:txBody>
            </p:sp>
            <p:pic>
              <p:nvPicPr>
                <p:cNvPr id="18" name="Picture 17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629400" y="5562600"/>
                  <a:ext cx="1219200" cy="609600"/>
                </a:xfrm>
                <a:prstGeom prst="rect">
                  <a:avLst/>
                </a:prstGeom>
              </p:spPr>
            </p:pic>
            <p:pic>
              <p:nvPicPr>
                <p:cNvPr id="20" name="Picture 19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895600" y="5765800"/>
                  <a:ext cx="889000" cy="177800"/>
                </a:xfrm>
                <a:prstGeom prst="rect">
                  <a:avLst/>
                </a:prstGeom>
              </p:spPr>
            </p:pic>
            <p:pic>
              <p:nvPicPr>
                <p:cNvPr id="21" name="Picture 20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95300" y="6019800"/>
                  <a:ext cx="647700" cy="215900"/>
                </a:xfrm>
                <a:prstGeom prst="rect">
                  <a:avLst/>
                </a:prstGeom>
              </p:spPr>
            </p:pic>
            <p:pic>
              <p:nvPicPr>
                <p:cNvPr id="22" name="Picture 2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516438" y="6046788"/>
                  <a:ext cx="698500" cy="17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2971800" y="4257675"/>
              <a:ext cx="698500" cy="3048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746500" y="4171890"/>
              <a:ext cx="1752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pero además,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286000" y="4419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28600"/>
            <a:ext cx="1872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/>
                <a:cs typeface="Arial"/>
              </a:rPr>
              <a:t>Ejemplos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423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1. Movimiento unidimensional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04890"/>
            <a:ext cx="4789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La ecuación de movimiento se reduce a: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9350" y="2206625"/>
            <a:ext cx="42926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76600"/>
            <a:ext cx="8452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Podemos preescribir la trayectoria y resolver la ecuación diferencial para</a:t>
            </a:r>
          </a:p>
          <a:p>
            <a:r>
              <a:rPr lang="en-US" sz="2000">
                <a:latin typeface="Arial"/>
                <a:cs typeface="Arial"/>
              </a:rPr>
              <a:t>     o al revés, dada la fuerza externa encontrar la trayectoria.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" y="3657600"/>
            <a:ext cx="2286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191000"/>
            <a:ext cx="105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ii) Caso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16063" y="4270375"/>
            <a:ext cx="15621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858963" y="4749800"/>
            <a:ext cx="4102100" cy="774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661" y="5769114"/>
            <a:ext cx="8401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Muy similar a la solución de una partícula “usual” con aceleración propia </a:t>
            </a:r>
          </a:p>
          <a:p>
            <a:r>
              <a:rPr lang="en-US" sz="2000">
                <a:latin typeface="Arial"/>
                <a:cs typeface="Arial"/>
              </a:rPr>
              <a:t>constante (la fuerza externa escala diferente).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Conclusiones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385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- </a:t>
            </a:r>
            <a:r>
              <a:rPr lang="en-US" sz="2000">
                <a:latin typeface="Arial"/>
                <a:cs typeface="Arial"/>
              </a:rPr>
              <a:t>Obtuvimos una ecuación que describe la dinámica de un quark en una</a:t>
            </a:r>
          </a:p>
          <a:p>
            <a:r>
              <a:rPr lang="en-US" sz="2000">
                <a:latin typeface="Arial"/>
                <a:cs typeface="Arial"/>
              </a:rPr>
              <a:t>teoría cuántica no-abeliana y fuertemente acoplada (pero no es QCD).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311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Arial"/>
                <a:cs typeface="Arial"/>
              </a:rPr>
              <a:t> Encontramos la tasa a la cual radía dicho quark y estudiamos algunos</a:t>
            </a:r>
          </a:p>
          <a:p>
            <a:r>
              <a:rPr lang="en-US" sz="2000">
                <a:latin typeface="Arial"/>
                <a:cs typeface="Arial"/>
              </a:rPr>
              <a:t>ejemplos sencillos de su dinámica.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8581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Arial"/>
                <a:cs typeface="Arial"/>
              </a:rPr>
              <a:t> Es interesante que a pesar de que estudiamos una cuerda moviendose</a:t>
            </a:r>
          </a:p>
          <a:p>
            <a:r>
              <a:rPr lang="en-US" sz="2000">
                <a:latin typeface="Arial"/>
                <a:cs typeface="Arial"/>
              </a:rPr>
              <a:t>en un fondo curvo, terminamos (en cierto régimen) haciendo contacto con</a:t>
            </a:r>
          </a:p>
          <a:p>
            <a:r>
              <a:rPr lang="en-US" sz="2000">
                <a:latin typeface="Arial"/>
                <a:cs typeface="Arial"/>
              </a:rPr>
              <a:t>la ecuación de Lorentz-Dirac.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25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3000" y="4551363"/>
            <a:ext cx="8363219" cy="2097147"/>
            <a:chOff x="283000" y="4551363"/>
            <a:chExt cx="8363219" cy="2097147"/>
          </a:xfrm>
        </p:grpSpPr>
        <p:sp>
          <p:nvSpPr>
            <p:cNvPr id="7" name="TextBox 6"/>
            <p:cNvSpPr txBox="1"/>
            <p:nvPr/>
          </p:nvSpPr>
          <p:spPr>
            <a:xfrm>
              <a:off x="283000" y="5314890"/>
              <a:ext cx="2765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- Mucho trabajo futuro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3048000" y="4552890"/>
              <a:ext cx="460248" cy="2076510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5029200"/>
              <a:ext cx="52172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¿Qué sucede a temperatura finita? ¿Posible</a:t>
              </a:r>
            </a:p>
            <a:p>
              <a:r>
                <a:rPr lang="en-US" sz="2000">
                  <a:latin typeface="Arial"/>
                  <a:cs typeface="Arial"/>
                </a:rPr>
                <a:t>contacto con el QGP?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715000"/>
              <a:ext cx="48360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Trabajar en teorías más similares a QCD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4572000"/>
              <a:ext cx="1133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Calcular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705350" y="4551363"/>
              <a:ext cx="1206500" cy="3429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427788" y="4592638"/>
              <a:ext cx="1016000" cy="317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98870" y="464820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y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562600" y="5943600"/>
              <a:ext cx="255924" cy="704910"/>
              <a:chOff x="5562600" y="5943600"/>
              <a:chExt cx="255924" cy="7049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562600" y="5943600"/>
                <a:ext cx="255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62600" y="6248400"/>
                <a:ext cx="255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latin typeface="Arial"/>
                <a:cs typeface="Arial"/>
              </a:rPr>
              <a:t>Motivación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95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Queremos estudiar la 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dinámica del quark</a:t>
            </a:r>
            <a:r>
              <a:rPr lang="en-US" sz="2400">
                <a:latin typeface="Arial"/>
                <a:cs typeface="Arial"/>
              </a:rPr>
              <a:t> en una 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teoría</a:t>
            </a:r>
          </a:p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de norma fuertemente acoplada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433935"/>
            <a:ext cx="16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¿Por qué?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" y="3048000"/>
            <a:ext cx="3877083" cy="1317486"/>
            <a:chOff x="228600" y="3048000"/>
            <a:chExt cx="3877083" cy="1317486"/>
          </a:xfrm>
        </p:grpSpPr>
        <p:cxnSp>
          <p:nvCxnSpPr>
            <p:cNvPr id="6" name="Straight Arrow Connector 5"/>
            <p:cNvCxnSpPr/>
            <p:nvPr/>
          </p:nvCxnSpPr>
          <p:spPr>
            <a:xfrm rot="10800000" flipV="1">
              <a:off x="2514600" y="3048000"/>
              <a:ext cx="1219201" cy="533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8600" y="3657600"/>
              <a:ext cx="38770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Se sabe muy poco sobre</a:t>
              </a:r>
            </a:p>
            <a:p>
              <a:r>
                <a:rPr lang="en-US" sz="2000">
                  <a:latin typeface="Arial"/>
                  <a:cs typeface="Arial"/>
                </a:rPr>
                <a:t>sistemas fuertemente acoplados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3048000"/>
            <a:ext cx="3934691" cy="1317486"/>
            <a:chOff x="5029200" y="3048000"/>
            <a:chExt cx="3934691" cy="131748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257800" y="3048000"/>
              <a:ext cx="1349992" cy="533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29200" y="3657600"/>
              <a:ext cx="3934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Eventual contacto de la teoría de</a:t>
              </a:r>
            </a:p>
            <a:p>
              <a:r>
                <a:rPr lang="en-US" sz="2000">
                  <a:latin typeface="Arial"/>
                  <a:cs typeface="Arial"/>
                </a:rPr>
                <a:t>cuerdas con QCD y QGP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124200"/>
            <a:ext cx="8367620" cy="2536686"/>
            <a:chOff x="457200" y="3124200"/>
            <a:chExt cx="8367620" cy="2536686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3733006" y="3961606"/>
              <a:ext cx="16764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7200" y="4953000"/>
              <a:ext cx="8367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La descripción completa de la dinámica de un objeto cargado es un </a:t>
              </a:r>
            </a:p>
            <a:p>
              <a:r>
                <a:rPr lang="en-US" sz="2000">
                  <a:latin typeface="Arial"/>
                  <a:cs typeface="Arial"/>
                </a:rPr>
                <a:t>problema viejo y aún con preguntas abiertas (tanto en QED como QCD)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6000690"/>
            <a:ext cx="567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Revisemos brevemente algunos antecedentes...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405" y="304800"/>
            <a:ext cx="736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i) Caso No-relativista de partícula cargada acelerada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00" y="1730514"/>
            <a:ext cx="23876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0600" y="1806714"/>
            <a:ext cx="1917700" cy="36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9700" y="1806714"/>
            <a:ext cx="598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8268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Si tomamos en cuenta el efecto del campo de radiación sobre la carga,</a:t>
            </a:r>
          </a:p>
          <a:p>
            <a:r>
              <a:rPr lang="en-US" sz="2000">
                <a:latin typeface="Arial"/>
                <a:cs typeface="Arial"/>
              </a:rPr>
              <a:t>la ecuación de movimiento es (Abraham-Lorentz) </a:t>
            </a:r>
            <a:r>
              <a:rPr lang="en-US" sz="1600">
                <a:cs typeface="Arial"/>
              </a:rPr>
              <a:t>[Lorentz; Abraham (1902)]</a:t>
            </a:r>
            <a:r>
              <a:rPr lang="en-US" sz="2000">
                <a:latin typeface="Arial"/>
                <a:cs typeface="Arial"/>
              </a:rPr>
              <a:t>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2187714"/>
            <a:ext cx="7811180" cy="1165086"/>
            <a:chOff x="838200" y="2187714"/>
            <a:chExt cx="7811180" cy="1165086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647890"/>
              <a:ext cx="3649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amortiguamiento por radiación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5400000" flipH="1">
              <a:off x="2343150" y="2168664"/>
              <a:ext cx="419100" cy="533400"/>
            </a:xfrm>
            <a:prstGeom prst="leftBrace">
              <a:avLst>
                <a:gd name="adj1" fmla="val 8333"/>
                <a:gd name="adj2" fmla="val 46879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5400000" flipH="1">
              <a:off x="5505450" y="1482864"/>
              <a:ext cx="419100" cy="1828800"/>
            </a:xfrm>
            <a:prstGeom prst="leftBrace">
              <a:avLst>
                <a:gd name="adj1" fmla="val 8333"/>
                <a:gd name="adj2" fmla="val 46879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2644914"/>
              <a:ext cx="3848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escala temporal asociada con el</a:t>
              </a:r>
            </a:p>
            <a:p>
              <a:r>
                <a:rPr lang="en-US" sz="2000">
                  <a:latin typeface="Arial"/>
                  <a:cs typeface="Arial"/>
                </a:rPr>
                <a:t>radio clásico del electrón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5194637"/>
            <a:ext cx="7543800" cy="1587163"/>
            <a:chOff x="381000" y="5194637"/>
            <a:chExt cx="7543800" cy="1587163"/>
          </a:xfrm>
        </p:grpSpPr>
        <p:sp>
          <p:nvSpPr>
            <p:cNvPr id="16" name="Left Brace 15"/>
            <p:cNvSpPr/>
            <p:nvPr/>
          </p:nvSpPr>
          <p:spPr>
            <a:xfrm rot="5400000" flipH="1">
              <a:off x="3600450" y="4756487"/>
              <a:ext cx="419100" cy="1371600"/>
            </a:xfrm>
            <a:prstGeom prst="leftBrace">
              <a:avLst>
                <a:gd name="adj1" fmla="val 8333"/>
                <a:gd name="adj2" fmla="val 46879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5400000" flipH="1">
              <a:off x="2266950" y="5213687"/>
              <a:ext cx="419100" cy="533400"/>
            </a:xfrm>
            <a:prstGeom prst="leftBrace">
              <a:avLst>
                <a:gd name="adj1" fmla="val 8333"/>
                <a:gd name="adj2" fmla="val 46879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5400000" flipH="1">
              <a:off x="5314950" y="5137487"/>
              <a:ext cx="419100" cy="533400"/>
            </a:xfrm>
            <a:prstGeom prst="leftBrace">
              <a:avLst>
                <a:gd name="adj1" fmla="val 8333"/>
                <a:gd name="adj2" fmla="val 46879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435600" y="5782012"/>
              <a:ext cx="2489200" cy="3937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1000" y="5766137"/>
              <a:ext cx="23232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Término de Schott</a:t>
              </a:r>
            </a:p>
            <a:p>
              <a:r>
                <a:rPr lang="en-US" sz="2000">
                  <a:latin typeface="Arial"/>
                  <a:cs typeface="Arial"/>
                </a:rPr>
                <a:t>asociado al campo</a:t>
              </a:r>
            </a:p>
            <a:p>
              <a:r>
                <a:rPr lang="en-US" sz="2000">
                  <a:latin typeface="Arial"/>
                  <a:cs typeface="Arial"/>
                </a:rPr>
                <a:t>cercano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5766137"/>
              <a:ext cx="2593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Término de radiación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3424535"/>
            <a:ext cx="7924800" cy="1814552"/>
            <a:chOff x="457200" y="3424535"/>
            <a:chExt cx="7924800" cy="1814552"/>
          </a:xfrm>
        </p:grpSpPr>
        <p:sp>
          <p:nvSpPr>
            <p:cNvPr id="10" name="Rectangle 9"/>
            <p:cNvSpPr/>
            <p:nvPr/>
          </p:nvSpPr>
          <p:spPr>
            <a:xfrm>
              <a:off x="457200" y="3424535"/>
              <a:ext cx="7848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>
                  <a:solidFill>
                    <a:prstClr val="black"/>
                  </a:solidFill>
                  <a:latin typeface="Arial"/>
                  <a:cs typeface="Arial"/>
                </a:rPr>
                <a:t>ii) Caso relativista de partícula cargada acelerada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96900" y="4489787"/>
              <a:ext cx="5118100" cy="749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72200" y="4699337"/>
              <a:ext cx="840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ahora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302500" y="4699337"/>
              <a:ext cx="1079500" cy="330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9600" y="3886200"/>
              <a:ext cx="7433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La ecuación de movimiento es (Lorentz-Dirac) </a:t>
              </a:r>
              <a:r>
                <a:rPr lang="en-US" sz="1600"/>
                <a:t>[Lorentz; Dirac (1938)]</a:t>
              </a:r>
              <a:r>
                <a:rPr lang="en-US" sz="2000">
                  <a:latin typeface="Arial"/>
                  <a:cs typeface="Arial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2735"/>
            <a:ext cx="48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En ambos casos hay patologías...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09600" y="3099137"/>
            <a:ext cx="7441761" cy="1015663"/>
            <a:chOff x="609600" y="1219200"/>
            <a:chExt cx="7441761" cy="1015663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1219200"/>
              <a:ext cx="74417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lang="en-US" sz="2000">
                  <a:latin typeface="Arial"/>
                  <a:cs typeface="Arial"/>
                </a:rPr>
                <a:t>2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Preaceleración</a:t>
              </a:r>
              <a:r>
                <a:rPr lang="en-US" sz="2000">
                  <a:latin typeface="Arial"/>
                  <a:cs typeface="Arial"/>
                </a:rPr>
                <a:t>: la partícula se acelera antes de que la fuerza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externa actúe sobre ella (violando causalidad). 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Esta situación se observa para tiempos menores que </a:t>
              </a: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81800" y="1935163"/>
              <a:ext cx="241300" cy="2667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56287" y="4495800"/>
            <a:ext cx="843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Estas dos situaciones se originan de suponer que la carga es </a:t>
            </a:r>
            <a:r>
              <a:rPr lang="en-US" sz="2000">
                <a:solidFill>
                  <a:srgbClr val="FF0000"/>
                </a:solidFill>
                <a:latin typeface="Arial"/>
                <a:cs typeface="Arial"/>
              </a:rPr>
              <a:t>PUNTUAL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8600" y="5007114"/>
            <a:ext cx="8839200" cy="1591508"/>
            <a:chOff x="228600" y="5007114"/>
            <a:chExt cx="8839200" cy="1591508"/>
          </a:xfrm>
        </p:grpSpPr>
        <p:sp>
          <p:nvSpPr>
            <p:cNvPr id="21" name="TextBox 20"/>
            <p:cNvSpPr txBox="1"/>
            <p:nvPr/>
          </p:nvSpPr>
          <p:spPr>
            <a:xfrm>
              <a:off x="252409" y="5007114"/>
              <a:ext cx="8739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Si el objeto tiene un tamaño finito              entonces se puede demostrar</a:t>
              </a:r>
            </a:p>
            <a:p>
              <a:r>
                <a:rPr lang="en-US" sz="2000">
                  <a:latin typeface="Arial"/>
                  <a:cs typeface="Arial"/>
                </a:rPr>
                <a:t>que la ecuación de Lorentz-Dirac solo representa una parte de la dinámica.</a:t>
              </a:r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228600" y="5791200"/>
              <a:ext cx="8839200" cy="400110"/>
              <a:chOff x="304800" y="5791200"/>
              <a:chExt cx="8839200" cy="40011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04800" y="5791200"/>
                <a:ext cx="83239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>
                    <a:solidFill>
                      <a:prstClr val="black"/>
                    </a:solidFill>
                    <a:latin typeface="Arial"/>
                    <a:cs typeface="Arial"/>
                  </a:rPr>
                  <a:t>La ecuación completa involucra </a:t>
                </a:r>
                <a:r>
                  <a:rPr lang="en-US" sz="2000">
                    <a:solidFill>
                      <a:srgbClr val="FF0000"/>
                    </a:solidFill>
                    <a:latin typeface="Arial"/>
                    <a:cs typeface="Arial"/>
                  </a:rPr>
                  <a:t>infinitas derivadas de orden superior </a:t>
                </a:r>
              </a:p>
            </p:txBody>
          </p: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8178800" y="5867400"/>
                <a:ext cx="965200" cy="304800"/>
              </a:xfrm>
              <a:prstGeom prst="rect">
                <a:avLst/>
              </a:prstGeom>
            </p:spPr>
          </p:pic>
        </p:grpSp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222750" y="5089525"/>
              <a:ext cx="800100" cy="2667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162800" y="6260068"/>
              <a:ext cx="17539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smtClean="0"/>
                <a:t>[F. Rohrlich (1965)]</a:t>
              </a:r>
              <a:endParaRPr lang="en-US" sz="16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659" y="1143000"/>
            <a:ext cx="7840633" cy="1752600"/>
            <a:chOff x="626659" y="2514600"/>
            <a:chExt cx="7840633" cy="1752600"/>
          </a:xfrm>
        </p:grpSpPr>
        <p:sp>
          <p:nvSpPr>
            <p:cNvPr id="29" name="TextBox 28"/>
            <p:cNvSpPr txBox="1"/>
            <p:nvPr/>
          </p:nvSpPr>
          <p:spPr>
            <a:xfrm>
              <a:off x="626659" y="2514600"/>
              <a:ext cx="7840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1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Autoaceleración</a:t>
              </a:r>
              <a:r>
                <a:rPr lang="en-US" sz="2000">
                  <a:latin typeface="Arial"/>
                  <a:cs typeface="Arial"/>
                </a:rPr>
                <a:t>: la partícula se acelera aún cuando la fuerza</a:t>
              </a:r>
            </a:p>
            <a:p>
              <a:r>
                <a:rPr lang="en-US" sz="2000">
                  <a:latin typeface="Arial"/>
                  <a:cs typeface="Arial"/>
                </a:rPr>
                <a:t>externa es cero. Se puede ver a partir de la ec. de movimiento que:</a:t>
              </a:r>
              <a:endParaRPr lang="en-US" sz="20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752600" y="3657600"/>
              <a:ext cx="1104900" cy="279400"/>
            </a:xfrm>
            <a:prstGeom prst="rect">
              <a:avLst/>
            </a:prstGeom>
          </p:spPr>
        </p:pic>
        <p:grpSp>
          <p:nvGrpSpPr>
            <p:cNvPr id="32" name="Group 14"/>
            <p:cNvGrpSpPr/>
            <p:nvPr/>
          </p:nvGrpSpPr>
          <p:grpSpPr>
            <a:xfrm>
              <a:off x="4235450" y="3352800"/>
              <a:ext cx="2165350" cy="914400"/>
              <a:chOff x="3740150" y="3352800"/>
              <a:chExt cx="2165350" cy="914400"/>
            </a:xfrm>
          </p:grpSpPr>
          <p:sp>
            <p:nvSpPr>
              <p:cNvPr id="35" name="Left Brace 34"/>
              <p:cNvSpPr/>
              <p:nvPr/>
            </p:nvSpPr>
            <p:spPr>
              <a:xfrm>
                <a:off x="4800600" y="3352800"/>
                <a:ext cx="155448" cy="9144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3740150" y="3657600"/>
                <a:ext cx="825500" cy="330200"/>
              </a:xfrm>
              <a:prstGeom prst="rect">
                <a:avLst/>
              </a:prstGeom>
            </p:spPr>
          </p:pic>
          <p:pic>
            <p:nvPicPr>
              <p:cNvPr id="37" name="Picture 3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5105400" y="3886200"/>
                <a:ext cx="800100" cy="304800"/>
              </a:xfrm>
              <a:prstGeom prst="rect">
                <a:avLst/>
              </a:prstGeom>
            </p:spPr>
          </p:pic>
          <p:pic>
            <p:nvPicPr>
              <p:cNvPr id="38" name="Picture 3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5126038" y="3424238"/>
                <a:ext cx="165100" cy="228600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187482" y="35622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Si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276600" y="3810000"/>
              <a:ext cx="609600" cy="158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2735"/>
            <a:ext cx="48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En ambos casos hay patologías...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94948" y="5181600"/>
            <a:ext cx="3706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¿Qué sucede a nivel cuántico? 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02213" y="5638800"/>
            <a:ext cx="8536987" cy="1015663"/>
            <a:chOff x="302213" y="5638800"/>
            <a:chExt cx="8536987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02213" y="5638800"/>
              <a:ext cx="85369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En QED (caso no relativista) la ec.de movimiento tiene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infinitas derivadas</a:t>
              </a:r>
            </a:p>
            <a:p>
              <a:r>
                <a:rPr lang="en-US" sz="2000">
                  <a:latin typeface="Arial"/>
                  <a:cs typeface="Arial"/>
                </a:rPr>
                <a:t>y el electrón adquiere un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tamaño efectivo             </a:t>
              </a:r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debido a nube de</a:t>
              </a:r>
            </a:p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partículas virtuales </a:t>
              </a:r>
              <a:r>
                <a:rPr lang="en-US" sz="1600">
                  <a:solidFill>
                    <a:srgbClr val="000000"/>
                  </a:solidFill>
                  <a:cs typeface="Arial"/>
                </a:rPr>
                <a:t>[Moniz y Sharp (1974)]</a:t>
              </a:r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.</a:t>
              </a:r>
              <a:endParaRPr lang="en-US" sz="20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128213" y="6057900"/>
              <a:ext cx="736600" cy="2667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44418" y="4419600"/>
            <a:ext cx="7969249" cy="707886"/>
            <a:chOff x="544418" y="4419600"/>
            <a:chExt cx="7969249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544418" y="4419600"/>
              <a:ext cx="7969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Importante aclarar que estas patologías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solo se observan a escalas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menores</a:t>
              </a:r>
              <a:r>
                <a:rPr lang="en-US" sz="2000">
                  <a:latin typeface="Arial"/>
                  <a:cs typeface="Arial"/>
                </a:rPr>
                <a:t> que la longitud de onda de Compton   </a:t>
              </a: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943600" y="4800600"/>
              <a:ext cx="2501900" cy="30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600" y="3099137"/>
            <a:ext cx="7441761" cy="1015663"/>
            <a:chOff x="609600" y="1219200"/>
            <a:chExt cx="7441761" cy="1015663"/>
          </a:xfrm>
        </p:grpSpPr>
        <p:sp>
          <p:nvSpPr>
            <p:cNvPr id="23" name="TextBox 22"/>
            <p:cNvSpPr txBox="1"/>
            <p:nvPr/>
          </p:nvSpPr>
          <p:spPr>
            <a:xfrm>
              <a:off x="609600" y="1219200"/>
              <a:ext cx="74417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lang="en-US" sz="2000">
                  <a:latin typeface="Arial"/>
                  <a:cs typeface="Arial"/>
                </a:rPr>
                <a:t>2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Preaceleración</a:t>
              </a:r>
              <a:r>
                <a:rPr lang="en-US" sz="2000">
                  <a:latin typeface="Arial"/>
                  <a:cs typeface="Arial"/>
                </a:rPr>
                <a:t>: la partícula se acelera antes de que la fuerza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externa actúe sobre ella (violando causalidad). 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Esta situación se observa para tiempos menores que </a:t>
              </a: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781800" y="1935163"/>
              <a:ext cx="241300" cy="2667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26659" y="1143000"/>
            <a:ext cx="7840633" cy="1752600"/>
            <a:chOff x="626659" y="2514600"/>
            <a:chExt cx="7840633" cy="1752600"/>
          </a:xfrm>
        </p:grpSpPr>
        <p:sp>
          <p:nvSpPr>
            <p:cNvPr id="26" name="TextBox 25"/>
            <p:cNvSpPr txBox="1"/>
            <p:nvPr/>
          </p:nvSpPr>
          <p:spPr>
            <a:xfrm>
              <a:off x="626659" y="2514600"/>
              <a:ext cx="7840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1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Autoaceleración</a:t>
              </a:r>
              <a:r>
                <a:rPr lang="en-US" sz="2000">
                  <a:latin typeface="Arial"/>
                  <a:cs typeface="Arial"/>
                </a:rPr>
                <a:t>: la partícula se acelera aún cuando la fuerza</a:t>
              </a:r>
            </a:p>
            <a:p>
              <a:r>
                <a:rPr lang="en-US" sz="2000">
                  <a:latin typeface="Arial"/>
                  <a:cs typeface="Arial"/>
                </a:rPr>
                <a:t>externa es cero. Se puede ver a partir de la ec. de movimiento que:</a:t>
              </a:r>
              <a:endParaRPr lang="en-US" sz="20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752600" y="3657600"/>
              <a:ext cx="1104900" cy="279400"/>
            </a:xfrm>
            <a:prstGeom prst="rect">
              <a:avLst/>
            </a:prstGeom>
          </p:spPr>
        </p:pic>
        <p:grpSp>
          <p:nvGrpSpPr>
            <p:cNvPr id="28" name="Group 14"/>
            <p:cNvGrpSpPr/>
            <p:nvPr/>
          </p:nvGrpSpPr>
          <p:grpSpPr>
            <a:xfrm>
              <a:off x="4235450" y="3352800"/>
              <a:ext cx="2165350" cy="914400"/>
              <a:chOff x="3740150" y="3352800"/>
              <a:chExt cx="2165350" cy="914400"/>
            </a:xfrm>
          </p:grpSpPr>
          <p:sp>
            <p:nvSpPr>
              <p:cNvPr id="31" name="Left Brace 30"/>
              <p:cNvSpPr/>
              <p:nvPr/>
            </p:nvSpPr>
            <p:spPr>
              <a:xfrm>
                <a:off x="4800600" y="3352800"/>
                <a:ext cx="155448" cy="9144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3740150" y="3657600"/>
                <a:ext cx="825500" cy="330200"/>
              </a:xfrm>
              <a:prstGeom prst="rect">
                <a:avLst/>
              </a:prstGeom>
            </p:spPr>
          </p:pic>
          <p:pic>
            <p:nvPicPr>
              <p:cNvPr id="33" name="Picture 3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5105400" y="3886200"/>
                <a:ext cx="800100" cy="304800"/>
              </a:xfrm>
              <a:prstGeom prst="rect">
                <a:avLst/>
              </a:prstGeom>
            </p:spPr>
          </p:pic>
          <p:pic>
            <p:nvPicPr>
              <p:cNvPr id="34" name="Picture 3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5126038" y="3424238"/>
                <a:ext cx="165100" cy="22860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187482" y="35622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Si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276600" y="3810000"/>
              <a:ext cx="609600" cy="158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2735"/>
            <a:ext cx="48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En ambos casos hay patologías...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731603"/>
            <a:ext cx="8945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Pasar a una teoría cuántica 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no-abeliana y fuertemente acoplada</a:t>
            </a:r>
          </a:p>
          <a:p>
            <a:r>
              <a:rPr lang="en-US" sz="2400">
                <a:latin typeface="Arial"/>
                <a:cs typeface="Arial"/>
              </a:rPr>
              <a:t>sería muy complicado utilizando la herramientas usuales.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2079" y="5791200"/>
            <a:ext cx="333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¿Qué podemos hacer?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9600" y="3099137"/>
            <a:ext cx="7441761" cy="1015663"/>
            <a:chOff x="609600" y="1219200"/>
            <a:chExt cx="7441761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609600" y="1219200"/>
              <a:ext cx="74417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/>
              <a:r>
                <a:rPr lang="en-US" sz="2000">
                  <a:latin typeface="Arial"/>
                  <a:cs typeface="Arial"/>
                </a:rPr>
                <a:t>2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Preaceleración</a:t>
              </a:r>
              <a:r>
                <a:rPr lang="en-US" sz="2000">
                  <a:latin typeface="Arial"/>
                  <a:cs typeface="Arial"/>
                </a:rPr>
                <a:t>: la partícula se acelera antes de que la fuerza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externa actúe sobre ella (violando causalidad). </a:t>
              </a:r>
            </a:p>
            <a:p>
              <a:pPr marL="457200" indent="-457200"/>
              <a:r>
                <a:rPr lang="en-US" sz="2000">
                  <a:latin typeface="Arial"/>
                  <a:cs typeface="Arial"/>
                </a:rPr>
                <a:t>Esta situación se observa para tiempos menores que </a:t>
              </a: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81800" y="1935163"/>
              <a:ext cx="241300" cy="2667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6659" y="1143000"/>
            <a:ext cx="7840633" cy="1752600"/>
            <a:chOff x="626659" y="2514600"/>
            <a:chExt cx="7840633" cy="1752600"/>
          </a:xfrm>
        </p:grpSpPr>
        <p:sp>
          <p:nvSpPr>
            <p:cNvPr id="20" name="TextBox 19"/>
            <p:cNvSpPr txBox="1"/>
            <p:nvPr/>
          </p:nvSpPr>
          <p:spPr>
            <a:xfrm>
              <a:off x="626659" y="2514600"/>
              <a:ext cx="7840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1</a:t>
              </a:r>
              <a:r>
                <a:rPr lang="en-US" sz="2000">
                  <a:latin typeface="Arial"/>
                  <a:cs typeface="Arial"/>
                </a:rPr>
                <a:t>. </a:t>
              </a:r>
              <a:r>
                <a:rPr lang="en-US" sz="2000">
                  <a:solidFill>
                    <a:srgbClr val="FF0000"/>
                  </a:solidFill>
                  <a:latin typeface="Arial"/>
                  <a:cs typeface="Arial"/>
                </a:rPr>
                <a:t>Autoaceleración</a:t>
              </a:r>
              <a:r>
                <a:rPr lang="en-US" sz="2000">
                  <a:latin typeface="Arial"/>
                  <a:cs typeface="Arial"/>
                </a:rPr>
                <a:t>: la partícula se acelera aún cuando la fuerza</a:t>
              </a:r>
            </a:p>
            <a:p>
              <a:r>
                <a:rPr lang="en-US" sz="2000">
                  <a:latin typeface="Arial"/>
                  <a:cs typeface="Arial"/>
                </a:rPr>
                <a:t>externa es cero. Se puede ver a partir de la ec. de movimiento que:</a:t>
              </a:r>
              <a:endParaRPr lang="en-US" sz="20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752600" y="3657600"/>
              <a:ext cx="1104900" cy="279400"/>
            </a:xfrm>
            <a:prstGeom prst="rect">
              <a:avLst/>
            </a:prstGeom>
          </p:spPr>
        </p:pic>
        <p:grpSp>
          <p:nvGrpSpPr>
            <p:cNvPr id="22" name="Group 14"/>
            <p:cNvGrpSpPr/>
            <p:nvPr/>
          </p:nvGrpSpPr>
          <p:grpSpPr>
            <a:xfrm>
              <a:off x="4235450" y="3352800"/>
              <a:ext cx="2165350" cy="914400"/>
              <a:chOff x="3740150" y="3352800"/>
              <a:chExt cx="2165350" cy="914400"/>
            </a:xfrm>
          </p:grpSpPr>
          <p:sp>
            <p:nvSpPr>
              <p:cNvPr id="25" name="Left Brace 24"/>
              <p:cNvSpPr/>
              <p:nvPr/>
            </p:nvSpPr>
            <p:spPr>
              <a:xfrm>
                <a:off x="4800600" y="3352800"/>
                <a:ext cx="155448" cy="9144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3740150" y="3657600"/>
                <a:ext cx="825500" cy="330200"/>
              </a:xfrm>
              <a:prstGeom prst="rect">
                <a:avLst/>
              </a:prstGeom>
            </p:spPr>
          </p:pic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5105400" y="3886200"/>
                <a:ext cx="800100" cy="304800"/>
              </a:xfrm>
              <a:prstGeom prst="rect">
                <a:avLst/>
              </a:prstGeom>
            </p:spPr>
          </p:pic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126038" y="3424238"/>
                <a:ext cx="165100" cy="228600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187482" y="35622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Si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276600" y="3810000"/>
              <a:ext cx="609600" cy="158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19600" y="1600200"/>
            <a:ext cx="4529113" cy="980420"/>
            <a:chOff x="4419600" y="1600200"/>
            <a:chExt cx="4529113" cy="98042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419600" y="1901825"/>
              <a:ext cx="241300" cy="101600"/>
            </a:xfrm>
            <a:prstGeom prst="rect">
              <a:avLst/>
            </a:prstGeom>
          </p:spPr>
        </p:pic>
        <p:grpSp>
          <p:nvGrpSpPr>
            <p:cNvPr id="2" name="Group 23"/>
            <p:cNvGrpSpPr/>
            <p:nvPr/>
          </p:nvGrpSpPr>
          <p:grpSpPr>
            <a:xfrm>
              <a:off x="5029200" y="1600200"/>
              <a:ext cx="3919513" cy="980420"/>
              <a:chOff x="5029200" y="1752600"/>
              <a:chExt cx="3919513" cy="980420"/>
            </a:xfrm>
          </p:grpSpPr>
          <p:grpSp>
            <p:nvGrpSpPr>
              <p:cNvPr id="3" name="Group 15"/>
              <p:cNvGrpSpPr/>
              <p:nvPr/>
            </p:nvGrpSpPr>
            <p:grpSpPr>
              <a:xfrm>
                <a:off x="5029200" y="1752600"/>
                <a:ext cx="3919513" cy="980420"/>
                <a:chOff x="5105400" y="1905000"/>
                <a:chExt cx="3919513" cy="98042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105400" y="1905000"/>
                  <a:ext cx="39195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Teoría</a:t>
                  </a:r>
                  <a:r>
                    <a:rPr lang="en-US" sz="2800" dirty="0" smtClean="0"/>
                    <a:t> de </a:t>
                  </a:r>
                  <a:r>
                    <a:rPr lang="en-US" sz="2800" dirty="0" err="1" smtClean="0"/>
                    <a:t>cuerdas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Tipo</a:t>
                  </a:r>
                  <a:r>
                    <a:rPr lang="en-US" sz="2800" dirty="0" smtClean="0"/>
                    <a:t> IIB</a:t>
                  </a:r>
                  <a:endParaRPr lang="en-US" sz="2800" dirty="0"/>
                </a:p>
              </p:txBody>
            </p:sp>
            <p:pic>
              <p:nvPicPr>
                <p:cNvPr id="13" name="Picture 12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248400" y="2514600"/>
                  <a:ext cx="787400" cy="330200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169978" y="2362200"/>
                  <a:ext cx="1002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sobre</a:t>
                  </a:r>
                  <a:endParaRPr lang="en-US" sz="2800" dirty="0"/>
                </a:p>
              </p:txBody>
            </p:sp>
          </p:grp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086600" y="2324100"/>
                <a:ext cx="546100" cy="31750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381000" y="3048000"/>
            <a:ext cx="7916350" cy="3204865"/>
            <a:chOff x="381000" y="3048000"/>
            <a:chExt cx="7916350" cy="3204865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01675" y="3886200"/>
              <a:ext cx="889000" cy="381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33400" y="3048000"/>
              <a:ext cx="3264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Arial"/>
                  <a:cs typeface="Arial"/>
                </a:rPr>
                <a:t>Contenido</a:t>
              </a:r>
              <a:r>
                <a:rPr lang="en-US" sz="2400" dirty="0" smtClean="0">
                  <a:latin typeface="Arial"/>
                  <a:cs typeface="Arial"/>
                </a:rPr>
                <a:t> de </a:t>
              </a:r>
              <a:r>
                <a:rPr lang="en-US" sz="2400" dirty="0" err="1" smtClean="0">
                  <a:latin typeface="Arial"/>
                  <a:cs typeface="Arial"/>
                </a:rPr>
                <a:t>campos</a:t>
              </a:r>
              <a:r>
                <a:rPr lang="en-US" sz="2400" dirty="0" smtClean="0">
                  <a:latin typeface="Arial"/>
                  <a:cs typeface="Arial"/>
                </a:rPr>
                <a:t>:</a:t>
              </a:r>
              <a:endParaRPr lang="en-US" sz="2400" dirty="0">
                <a:latin typeface="Arial"/>
                <a:cs typeface="Arial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85800" y="4445000"/>
              <a:ext cx="3009900" cy="4318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73100" y="5176838"/>
              <a:ext cx="2984500" cy="381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1000" y="5791200"/>
              <a:ext cx="7916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Campos </a:t>
              </a:r>
              <a:r>
                <a:rPr lang="en-US" sz="2400" dirty="0" err="1" smtClean="0">
                  <a:latin typeface="Arial"/>
                  <a:cs typeface="Arial"/>
                </a:rPr>
                <a:t>sin</a:t>
              </a:r>
              <a:r>
                <a:rPr lang="en-US" sz="2400" dirty="0" smtClean="0">
                  <a:latin typeface="Arial"/>
                  <a:cs typeface="Arial"/>
                </a:rPr>
                <a:t> </a:t>
              </a:r>
              <a:r>
                <a:rPr lang="en-US" sz="2400" dirty="0" err="1" smtClean="0">
                  <a:latin typeface="Arial"/>
                  <a:cs typeface="Arial"/>
                </a:rPr>
                <a:t>masa</a:t>
              </a:r>
              <a:r>
                <a:rPr lang="en-US" sz="2400" dirty="0" smtClean="0">
                  <a:latin typeface="Arial"/>
                  <a:cs typeface="Arial"/>
                </a:rPr>
                <a:t> </a:t>
              </a:r>
              <a:r>
                <a:rPr lang="en-US" sz="2400" dirty="0" err="1" smtClean="0">
                  <a:latin typeface="Arial"/>
                  <a:cs typeface="Arial"/>
                </a:rPr>
                <a:t>y</a:t>
              </a:r>
              <a:r>
                <a:rPr lang="en-US" sz="2400" dirty="0" smtClean="0">
                  <a:latin typeface="Arial"/>
                  <a:cs typeface="Arial"/>
                </a:rPr>
                <a:t> en la rep. </a:t>
              </a:r>
              <a:r>
                <a:rPr lang="en-US" sz="2400" dirty="0" err="1" smtClean="0">
                  <a:latin typeface="Arial"/>
                  <a:cs typeface="Arial"/>
                </a:rPr>
                <a:t>adjunta (matrices de NxN)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" y="1600200"/>
            <a:ext cx="3200400" cy="1056620"/>
            <a:chOff x="609600" y="1600200"/>
            <a:chExt cx="3200400" cy="1056620"/>
          </a:xfrm>
        </p:grpSpPr>
        <p:sp>
          <p:nvSpPr>
            <p:cNvPr id="25" name="TextBox 24"/>
            <p:cNvSpPr txBox="1"/>
            <p:nvPr/>
          </p:nvSpPr>
          <p:spPr>
            <a:xfrm>
              <a:off x="609600" y="2133600"/>
              <a:ext cx="28138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  <a:r>
                <a:rPr lang="en-US" sz="2800" dirty="0" smtClean="0"/>
                <a:t>n </a:t>
              </a:r>
              <a:r>
                <a:rPr lang="en-US" sz="2800" dirty="0" err="1" smtClean="0"/>
                <a:t>Minkowski 3+1</a:t>
              </a:r>
              <a:endParaRPr lang="en-US" sz="2800" dirty="0"/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730500" y="1752600"/>
              <a:ext cx="1079500" cy="3429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587500" y="1765300"/>
              <a:ext cx="927100" cy="2921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95879" y="1600200"/>
              <a:ext cx="828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SYM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correspondencia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AdS/CFT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905000" y="990600"/>
            <a:ext cx="5410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ahoma" pitchFamily="-107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[</a:t>
            </a:r>
            <a:r>
              <a:rPr lang="en-GB" sz="1600" dirty="0" err="1" smtClean="0">
                <a:solidFill>
                  <a:srgbClr val="000000"/>
                </a:solidFill>
              </a:rPr>
              <a:t>Maldacena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(1997); </a:t>
            </a:r>
            <a:r>
              <a:rPr lang="en-GB" sz="1600" dirty="0" err="1">
                <a:solidFill>
                  <a:srgbClr val="000000"/>
                </a:solidFill>
              </a:rPr>
              <a:t>Gubser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Klebanov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Polyakov</a:t>
            </a:r>
            <a:r>
              <a:rPr lang="en-GB" sz="1600" dirty="0">
                <a:solidFill>
                  <a:srgbClr val="000000"/>
                </a:solidFill>
              </a:rPr>
              <a:t>; Witten (1998</a:t>
            </a:r>
            <a:r>
              <a:rPr lang="en-GB" sz="1600" dirty="0" smtClean="0">
                <a:solidFill>
                  <a:srgbClr val="000000"/>
                </a:solidFill>
              </a:rPr>
              <a:t>)]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35996" y="4070034"/>
            <a:ext cx="5371672" cy="2473462"/>
            <a:chOff x="1471" y="2442"/>
            <a:chExt cx="3137" cy="1358"/>
          </a:xfrm>
        </p:grpSpPr>
        <p:sp>
          <p:nvSpPr>
            <p:cNvPr id="8" name="Line 48"/>
            <p:cNvSpPr>
              <a:spLocks noChangeShapeType="1"/>
            </p:cNvSpPr>
            <p:nvPr/>
          </p:nvSpPr>
          <p:spPr bwMode="auto">
            <a:xfrm flipV="1">
              <a:off x="1472" y="2442"/>
              <a:ext cx="673" cy="634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 flipV="1">
              <a:off x="3793" y="2442"/>
              <a:ext cx="672" cy="634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1471" y="3076"/>
              <a:ext cx="2321" cy="1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2144" y="2443"/>
              <a:ext cx="2321" cy="1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2"/>
            <p:cNvSpPr>
              <a:spLocks noChangeArrowheads="1"/>
            </p:cNvSpPr>
            <p:nvPr/>
          </p:nvSpPr>
          <p:spPr bwMode="auto">
            <a:xfrm>
              <a:off x="1472" y="3076"/>
              <a:ext cx="673" cy="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544"/>
                </a:cxn>
                <a:cxn ang="0">
                  <a:pos x="907" y="1088"/>
                </a:cxn>
              </a:cxnLst>
              <a:rect l="0" t="0" r="r" b="b"/>
              <a:pathLst>
                <a:path w="907" h="1088">
                  <a:moveTo>
                    <a:pt x="0" y="0"/>
                  </a:moveTo>
                  <a:cubicBezTo>
                    <a:pt x="219" y="181"/>
                    <a:pt x="439" y="363"/>
                    <a:pt x="590" y="544"/>
                  </a:cubicBezTo>
                  <a:cubicBezTo>
                    <a:pt x="741" y="725"/>
                    <a:pt x="824" y="906"/>
                    <a:pt x="907" y="1088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3"/>
            <p:cNvSpPr>
              <a:spLocks noChangeArrowheads="1"/>
            </p:cNvSpPr>
            <p:nvPr/>
          </p:nvSpPr>
          <p:spPr bwMode="auto">
            <a:xfrm>
              <a:off x="3389" y="3076"/>
              <a:ext cx="403" cy="723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181" y="499"/>
                </a:cxn>
                <a:cxn ang="0">
                  <a:pos x="0" y="1088"/>
                </a:cxn>
              </a:cxnLst>
              <a:rect l="0" t="0" r="r" b="b"/>
              <a:pathLst>
                <a:path w="499" h="1088">
                  <a:moveTo>
                    <a:pt x="499" y="0"/>
                  </a:moveTo>
                  <a:cubicBezTo>
                    <a:pt x="381" y="159"/>
                    <a:pt x="264" y="318"/>
                    <a:pt x="181" y="499"/>
                  </a:cubicBezTo>
                  <a:cubicBezTo>
                    <a:pt x="98" y="680"/>
                    <a:pt x="49" y="884"/>
                    <a:pt x="0" y="1088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4"/>
            <p:cNvSpPr>
              <a:spLocks noChangeArrowheads="1"/>
            </p:cNvSpPr>
            <p:nvPr/>
          </p:nvSpPr>
          <p:spPr bwMode="auto">
            <a:xfrm>
              <a:off x="3759" y="2443"/>
              <a:ext cx="706" cy="1024"/>
            </a:xfrm>
            <a:custGeom>
              <a:avLst/>
              <a:gdLst/>
              <a:ahLst/>
              <a:cxnLst>
                <a:cxn ang="0">
                  <a:pos x="907" y="0"/>
                </a:cxn>
                <a:cxn ang="0">
                  <a:pos x="272" y="953"/>
                </a:cxn>
                <a:cxn ang="0">
                  <a:pos x="0" y="1542"/>
                </a:cxn>
              </a:cxnLst>
              <a:rect l="0" t="0" r="r" b="b"/>
              <a:pathLst>
                <a:path w="907" h="1542">
                  <a:moveTo>
                    <a:pt x="907" y="0"/>
                  </a:moveTo>
                  <a:cubicBezTo>
                    <a:pt x="665" y="348"/>
                    <a:pt x="423" y="696"/>
                    <a:pt x="272" y="953"/>
                  </a:cubicBezTo>
                  <a:cubicBezTo>
                    <a:pt x="121" y="1210"/>
                    <a:pt x="60" y="1376"/>
                    <a:pt x="0" y="1542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55"/>
            <p:cNvSpPr>
              <a:spLocks noChangeArrowheads="1"/>
            </p:cNvSpPr>
            <p:nvPr/>
          </p:nvSpPr>
          <p:spPr bwMode="auto">
            <a:xfrm>
              <a:off x="2144" y="2443"/>
              <a:ext cx="370" cy="1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862"/>
                </a:cxn>
                <a:cxn ang="0">
                  <a:pos x="499" y="1542"/>
                </a:cxn>
              </a:cxnLst>
              <a:rect l="0" t="0" r="r" b="b"/>
              <a:pathLst>
                <a:path w="499" h="1542">
                  <a:moveTo>
                    <a:pt x="0" y="0"/>
                  </a:moveTo>
                  <a:cubicBezTo>
                    <a:pt x="140" y="302"/>
                    <a:pt x="280" y="605"/>
                    <a:pt x="363" y="862"/>
                  </a:cubicBezTo>
                  <a:cubicBezTo>
                    <a:pt x="446" y="1119"/>
                    <a:pt x="472" y="1330"/>
                    <a:pt x="499" y="1542"/>
                  </a:cubicBezTo>
                </a:path>
              </a:pathLst>
            </a:custGeom>
            <a:noFill/>
            <a:ln w="3816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 flipV="1">
              <a:off x="2144" y="3466"/>
              <a:ext cx="370" cy="333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 flipV="1">
              <a:off x="3389" y="3466"/>
              <a:ext cx="370" cy="333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2144" y="3799"/>
              <a:ext cx="1245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2514" y="3467"/>
              <a:ext cx="1245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2544" y="2844"/>
              <a:ext cx="576" cy="1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 flipV="1">
              <a:off x="2544" y="2555"/>
              <a:ext cx="384" cy="29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4"/>
            <p:cNvSpPr>
              <a:spLocks noChangeShapeType="1"/>
            </p:cNvSpPr>
            <p:nvPr/>
          </p:nvSpPr>
          <p:spPr bwMode="auto">
            <a:xfrm flipV="1">
              <a:off x="4272" y="2766"/>
              <a:ext cx="336" cy="758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correspondencia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AdS/CFT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905000" y="990600"/>
            <a:ext cx="5410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ahoma" pitchFamily="-107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[</a:t>
            </a:r>
            <a:r>
              <a:rPr lang="en-GB" sz="1600" dirty="0" err="1" smtClean="0">
                <a:solidFill>
                  <a:srgbClr val="000000"/>
                </a:solidFill>
              </a:rPr>
              <a:t>Maldacena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(1997); </a:t>
            </a:r>
            <a:r>
              <a:rPr lang="en-GB" sz="1600" dirty="0" err="1">
                <a:solidFill>
                  <a:srgbClr val="000000"/>
                </a:solidFill>
              </a:rPr>
              <a:t>Gubser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Klebanov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Polyakov</a:t>
            </a:r>
            <a:r>
              <a:rPr lang="en-GB" sz="1600" dirty="0">
                <a:solidFill>
                  <a:srgbClr val="000000"/>
                </a:solidFill>
              </a:rPr>
              <a:t>; Witten (1998</a:t>
            </a:r>
            <a:r>
              <a:rPr lang="en-GB" sz="1600" dirty="0" smtClean="0">
                <a:solidFill>
                  <a:srgbClr val="000000"/>
                </a:solidFill>
              </a:rPr>
              <a:t>)]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19600" y="1901825"/>
            <a:ext cx="241300" cy="101600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5029200" y="1600200"/>
            <a:ext cx="3919513" cy="980420"/>
            <a:chOff x="5029200" y="1752600"/>
            <a:chExt cx="3919513" cy="980420"/>
          </a:xfrm>
        </p:grpSpPr>
        <p:grpSp>
          <p:nvGrpSpPr>
            <p:cNvPr id="4" name="Group 15"/>
            <p:cNvGrpSpPr/>
            <p:nvPr/>
          </p:nvGrpSpPr>
          <p:grpSpPr>
            <a:xfrm>
              <a:off x="5029200" y="1752600"/>
              <a:ext cx="3919513" cy="980420"/>
              <a:chOff x="5105400" y="1905000"/>
              <a:chExt cx="3919513" cy="9804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105400" y="1905000"/>
                <a:ext cx="39195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Teoría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cuerdas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Tipo</a:t>
                </a:r>
                <a:r>
                  <a:rPr lang="en-US" sz="2800" dirty="0" smtClean="0"/>
                  <a:t> IIB</a:t>
                </a:r>
                <a:endParaRPr lang="en-US" sz="2800" dirty="0"/>
              </a:p>
            </p:txBody>
          </p:sp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6248400" y="2514600"/>
                <a:ext cx="787400" cy="3302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5169978" y="2362200"/>
                <a:ext cx="1002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sobre</a:t>
                </a:r>
                <a:endParaRPr lang="en-US" sz="2800" dirty="0"/>
              </a:p>
            </p:txBody>
          </p:sp>
        </p:grpSp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086600" y="2324100"/>
              <a:ext cx="546100" cy="3175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609600" y="2133600"/>
            <a:ext cx="281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n </a:t>
            </a:r>
            <a:r>
              <a:rPr lang="en-US" sz="2800" dirty="0" err="1" smtClean="0"/>
              <a:t>Minkowski 3+1</a:t>
            </a:r>
            <a:endParaRPr lang="en-US" sz="2800" dirty="0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30500" y="1752600"/>
            <a:ext cx="1079500" cy="342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87500" y="1765300"/>
            <a:ext cx="927100" cy="2921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5879" y="1600200"/>
            <a:ext cx="828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SYM</a:t>
            </a:r>
          </a:p>
        </p:txBody>
      </p:sp>
      <p:sp>
        <p:nvSpPr>
          <p:cNvPr id="38" name="Freeform 37"/>
          <p:cNvSpPr/>
          <p:nvPr/>
        </p:nvSpPr>
        <p:spPr>
          <a:xfrm>
            <a:off x="4243290" y="5640300"/>
            <a:ext cx="557310" cy="531900"/>
          </a:xfrm>
          <a:custGeom>
            <a:avLst/>
            <a:gdLst>
              <a:gd name="connsiteX0" fmla="*/ 114878 w 557310"/>
              <a:gd name="connsiteY0" fmla="*/ 46756 h 531900"/>
              <a:gd name="connsiteX1" fmla="*/ 72066 w 557310"/>
              <a:gd name="connsiteY1" fmla="*/ 61025 h 531900"/>
              <a:gd name="connsiteX2" fmla="*/ 43525 w 557310"/>
              <a:gd name="connsiteY2" fmla="*/ 146639 h 531900"/>
              <a:gd name="connsiteX3" fmla="*/ 712 w 557310"/>
              <a:gd name="connsiteY3" fmla="*/ 246521 h 531900"/>
              <a:gd name="connsiteX4" fmla="*/ 29254 w 557310"/>
              <a:gd name="connsiteY4" fmla="*/ 360673 h 531900"/>
              <a:gd name="connsiteX5" fmla="*/ 72066 w 557310"/>
              <a:gd name="connsiteY5" fmla="*/ 460555 h 531900"/>
              <a:gd name="connsiteX6" fmla="*/ 114878 w 557310"/>
              <a:gd name="connsiteY6" fmla="*/ 489093 h 531900"/>
              <a:gd name="connsiteX7" fmla="*/ 157691 w 557310"/>
              <a:gd name="connsiteY7" fmla="*/ 531900 h 531900"/>
              <a:gd name="connsiteX8" fmla="*/ 257586 w 557310"/>
              <a:gd name="connsiteY8" fmla="*/ 517631 h 531900"/>
              <a:gd name="connsiteX9" fmla="*/ 343211 w 557310"/>
              <a:gd name="connsiteY9" fmla="*/ 446286 h 531900"/>
              <a:gd name="connsiteX10" fmla="*/ 386023 w 557310"/>
              <a:gd name="connsiteY10" fmla="*/ 417748 h 531900"/>
              <a:gd name="connsiteX11" fmla="*/ 414565 w 557310"/>
              <a:gd name="connsiteY11" fmla="*/ 374941 h 531900"/>
              <a:gd name="connsiteX12" fmla="*/ 543002 w 557310"/>
              <a:gd name="connsiteY12" fmla="*/ 317866 h 531900"/>
              <a:gd name="connsiteX13" fmla="*/ 528731 w 557310"/>
              <a:gd name="connsiteY13" fmla="*/ 189445 h 531900"/>
              <a:gd name="connsiteX14" fmla="*/ 485919 w 557310"/>
              <a:gd name="connsiteY14" fmla="*/ 103832 h 531900"/>
              <a:gd name="connsiteX15" fmla="*/ 443106 w 557310"/>
              <a:gd name="connsiteY15" fmla="*/ 89563 h 531900"/>
              <a:gd name="connsiteX16" fmla="*/ 243315 w 557310"/>
              <a:gd name="connsiteY16" fmla="*/ 75294 h 531900"/>
              <a:gd name="connsiteX17" fmla="*/ 157691 w 557310"/>
              <a:gd name="connsiteY17" fmla="*/ 46756 h 531900"/>
              <a:gd name="connsiteX18" fmla="*/ 114878 w 557310"/>
              <a:gd name="connsiteY18" fmla="*/ 3950 h 531900"/>
              <a:gd name="connsiteX19" fmla="*/ 114878 w 557310"/>
              <a:gd name="connsiteY19" fmla="*/ 46756 h 5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7310" h="531900">
                <a:moveTo>
                  <a:pt x="114878" y="46756"/>
                </a:moveTo>
                <a:cubicBezTo>
                  <a:pt x="107743" y="56268"/>
                  <a:pt x="80810" y="48785"/>
                  <a:pt x="72066" y="61025"/>
                </a:cubicBezTo>
                <a:cubicBezTo>
                  <a:pt x="54580" y="85503"/>
                  <a:pt x="56980" y="119734"/>
                  <a:pt x="43525" y="146639"/>
                </a:cubicBezTo>
                <a:cubicBezTo>
                  <a:pt x="8256" y="217167"/>
                  <a:pt x="21710" y="183535"/>
                  <a:pt x="712" y="246521"/>
                </a:cubicBezTo>
                <a:cubicBezTo>
                  <a:pt x="29725" y="391566"/>
                  <a:pt x="0" y="258298"/>
                  <a:pt x="29254" y="360673"/>
                </a:cubicBezTo>
                <a:cubicBezTo>
                  <a:pt x="42355" y="406520"/>
                  <a:pt x="37307" y="425800"/>
                  <a:pt x="72066" y="460555"/>
                </a:cubicBezTo>
                <a:cubicBezTo>
                  <a:pt x="84194" y="472682"/>
                  <a:pt x="101702" y="478114"/>
                  <a:pt x="114878" y="489093"/>
                </a:cubicBezTo>
                <a:cubicBezTo>
                  <a:pt x="130382" y="502011"/>
                  <a:pt x="143420" y="517631"/>
                  <a:pt x="157691" y="531900"/>
                </a:cubicBezTo>
                <a:cubicBezTo>
                  <a:pt x="190989" y="527144"/>
                  <a:pt x="225368" y="527295"/>
                  <a:pt x="257586" y="517631"/>
                </a:cubicBezTo>
                <a:cubicBezTo>
                  <a:pt x="290802" y="507667"/>
                  <a:pt x="319321" y="466192"/>
                  <a:pt x="343211" y="446286"/>
                </a:cubicBezTo>
                <a:cubicBezTo>
                  <a:pt x="356387" y="435307"/>
                  <a:pt x="371752" y="427261"/>
                  <a:pt x="386023" y="417748"/>
                </a:cubicBezTo>
                <a:cubicBezTo>
                  <a:pt x="395537" y="403479"/>
                  <a:pt x="398641" y="381310"/>
                  <a:pt x="414565" y="374941"/>
                </a:cubicBezTo>
                <a:cubicBezTo>
                  <a:pt x="557310" y="317851"/>
                  <a:pt x="511247" y="413119"/>
                  <a:pt x="543002" y="317866"/>
                </a:cubicBezTo>
                <a:cubicBezTo>
                  <a:pt x="538245" y="275059"/>
                  <a:pt x="535813" y="231929"/>
                  <a:pt x="528731" y="189445"/>
                </a:cubicBezTo>
                <a:cubicBezTo>
                  <a:pt x="524754" y="165584"/>
                  <a:pt x="504882" y="119001"/>
                  <a:pt x="485919" y="103832"/>
                </a:cubicBezTo>
                <a:cubicBezTo>
                  <a:pt x="474172" y="94436"/>
                  <a:pt x="458046" y="91320"/>
                  <a:pt x="443106" y="89563"/>
                </a:cubicBezTo>
                <a:cubicBezTo>
                  <a:pt x="376797" y="81763"/>
                  <a:pt x="309912" y="80050"/>
                  <a:pt x="243315" y="75294"/>
                </a:cubicBezTo>
                <a:cubicBezTo>
                  <a:pt x="214774" y="65781"/>
                  <a:pt x="178966" y="68027"/>
                  <a:pt x="157691" y="46756"/>
                </a:cubicBezTo>
                <a:cubicBezTo>
                  <a:pt x="143420" y="32487"/>
                  <a:pt x="133616" y="11444"/>
                  <a:pt x="114878" y="3950"/>
                </a:cubicBezTo>
                <a:cubicBezTo>
                  <a:pt x="105002" y="0"/>
                  <a:pt x="122013" y="37244"/>
                  <a:pt x="114878" y="46756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981200" y="2882900"/>
            <a:ext cx="5156200" cy="6985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386638" y="4170363"/>
            <a:ext cx="723900" cy="1651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318250" y="6210300"/>
            <a:ext cx="863600" cy="1651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857750" y="4260850"/>
            <a:ext cx="215900" cy="24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4">
      <a:dk1>
        <a:srgbClr val="000000"/>
      </a:dk1>
      <a:lt1>
        <a:srgbClr val="E2191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EAB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0058D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B4E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0000"/>
        </a:dk1>
        <a:lt1>
          <a:srgbClr val="E21914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EAB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1766</Words>
  <Application>Microsoft Macintosh PowerPoint</Application>
  <PresentationFormat>On-screen Show (4:3)</PresentationFormat>
  <Paragraphs>238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Diseño predeterminado</vt:lpstr>
      <vt:lpstr>Radiación y la correspondencia AdS/CFT</vt:lpstr>
      <vt:lpstr>Plan de la plática</vt:lpstr>
      <vt:lpstr>Motivación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¿Cómo agregamos quarks?</vt:lpstr>
      <vt:lpstr>Slide 15</vt:lpstr>
      <vt:lpstr>Slide 16</vt:lpstr>
      <vt:lpstr>El quark en un mundo  fuertemente acoplado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Conclusiones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generalización de la ecuación de Lorentz-Dirac utlizando la correspondencia AdS/CFT</dc:title>
  <dc:creator>Luca</dc:creator>
  <cp:lastModifiedBy>Luca</cp:lastModifiedBy>
  <cp:revision>28</cp:revision>
  <dcterms:created xsi:type="dcterms:W3CDTF">2009-05-19T20:45:39Z</dcterms:created>
  <dcterms:modified xsi:type="dcterms:W3CDTF">2009-05-19T23:42:14Z</dcterms:modified>
</cp:coreProperties>
</file>