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8"/>
  </p:notesMasterIdLst>
  <p:sldIdLst>
    <p:sldId id="469" r:id="rId2"/>
    <p:sldId id="482" r:id="rId3"/>
    <p:sldId id="381" r:id="rId4"/>
    <p:sldId id="462" r:id="rId5"/>
    <p:sldId id="417" r:id="rId6"/>
    <p:sldId id="468" r:id="rId7"/>
    <p:sldId id="261" r:id="rId8"/>
    <p:sldId id="483" r:id="rId9"/>
    <p:sldId id="411" r:id="rId10"/>
    <p:sldId id="369" r:id="rId11"/>
    <p:sldId id="485" r:id="rId12"/>
    <p:sldId id="390" r:id="rId13"/>
    <p:sldId id="488" r:id="rId14"/>
    <p:sldId id="470" r:id="rId15"/>
    <p:sldId id="479" r:id="rId16"/>
    <p:sldId id="315" r:id="rId17"/>
  </p:sldIdLst>
  <p:sldSz cx="9144000" cy="5143500" type="screen16x9"/>
  <p:notesSz cx="6858000" cy="9144000"/>
  <p:embeddedFontLst>
    <p:embeddedFont>
      <p:font typeface="Cambria Math" panose="02040503050406030204" pitchFamily="18" charset="0"/>
      <p:regular r:id="rId19"/>
    </p:embeddedFont>
    <p:embeddedFont>
      <p:font typeface="Century Schoolbook" panose="02040604050505020304" pitchFamily="18" charset="0"/>
      <p:regular r:id="rId20"/>
      <p:bold r:id="rId21"/>
      <p:italic r:id="rId22"/>
      <p:boldItalic r:id="rId23"/>
    </p:embeddedFont>
    <p:embeddedFont>
      <p:font typeface="Fira Sans Extra Condensed Medium" panose="020F0502020204030204" pitchFamily="34" charset="0"/>
      <p:regular r:id="rId24"/>
      <p:bold r:id="rId25"/>
      <p:italic r:id="rId26"/>
      <p:boldItalic r:id="rId27"/>
    </p:embeddedFont>
    <p:embeddedFont>
      <p:font typeface="Palatino Linotype" panose="02040502050505030304" pitchFamily="18" charset="0"/>
      <p:regular r:id="rId28"/>
      <p:bold r:id="rId29"/>
      <p:italic r:id="rId30"/>
      <p:boldItalic r:id="rId31"/>
    </p:embeddedFont>
    <p:embeddedFont>
      <p:font typeface="Proxima Nova" panose="020F0502020204030204" pitchFamily="34" charset="0"/>
      <p:regular r:id="rId32"/>
      <p:bold r:id="rId33"/>
      <p:italic r:id="rId34"/>
      <p:boldItalic r:id="rId35"/>
    </p:embeddedFont>
    <p:embeddedFont>
      <p:font typeface="Proxima Nova Semibold" panose="020F0502020204030204" pitchFamily="34" charset="0"/>
      <p:regular r:id="rId36"/>
      <p:bold r:id="rId37"/>
      <p:italic r:id="rId38"/>
      <p:boldItalic r:id="rId39"/>
    </p:embeddedFont>
    <p:embeddedFont>
      <p:font typeface="Roboto Condensed Light" panose="020F03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5BD"/>
    <a:srgbClr val="C2B0FF"/>
    <a:srgbClr val="B6A4EE"/>
    <a:srgbClr val="0C98A7"/>
    <a:srgbClr val="004CE6"/>
    <a:srgbClr val="E80000"/>
    <a:srgbClr val="6A9737"/>
    <a:srgbClr val="4F95B0"/>
    <a:srgbClr val="6DA5B4"/>
    <a:srgbClr val="3D7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1734A1-B46B-45A4-AB79-5738CC09CCF2}">
  <a:tblStyle styleId="{BD1734A1-B46B-45A4-AB79-5738CC09CC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3"/>
    <p:restoredTop sz="96000"/>
  </p:normalViewPr>
  <p:slideViewPr>
    <p:cSldViewPr snapToGrid="0" snapToObjects="1">
      <p:cViewPr varScale="1">
        <p:scale>
          <a:sx n="150" d="100"/>
          <a:sy n="150" d="100"/>
        </p:scale>
        <p:origin x="21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5A6A06-2905-4E1C-90BE-1FB797D383AF}"/>
              </a:ext>
            </a:extLst>
          </p:cNvPr>
          <p:cNvSpPr>
            <a:spLocks noGrp="1"/>
          </p:cNvSpPr>
          <p:nvPr>
            <p:ph type="body" idx="1"/>
          </p:nvPr>
        </p:nvSpPr>
        <p:spPr/>
        <p:txBody>
          <a:bodyPr/>
          <a:lstStyle/>
          <a:p>
            <a:r>
              <a:rPr lang="es-MX" dirty="0"/>
              <a:t>Good morning, My name is Isela Melany Higuera Angulo, I’m a PhD student at the Instituto de física y matemáticas of the UMSNH under the advice of the Dr Adnan Bashir. </a:t>
            </a:r>
          </a:p>
          <a:p>
            <a:r>
              <a:rPr lang="es-MX" dirty="0"/>
              <a:t>Well, we are interested in studing the internal strucutre of hadrons, here in partícular pseudoscalar mesons (wich are particles of zero spin and negative parity) this through an algebraic model that leads to some non-perturbative objects (the distribution function) that give us information about this internal structure.</a:t>
            </a:r>
            <a:endParaRPr lang="es-MX" baseline="0" dirty="0"/>
          </a:p>
          <a:p>
            <a:r>
              <a:rPr lang="es-MX" baseline="0" dirty="0"/>
              <a:t>To start I will briefly mention the content. </a:t>
            </a:r>
          </a:p>
          <a:p>
            <a:endParaRPr lang="es-MX" baseline="0" dirty="0"/>
          </a:p>
          <a:p>
            <a:endParaRPr lang="es-MX" baseline="0" dirty="0"/>
          </a:p>
          <a:p>
            <a:r>
              <a:rPr lang="es-MX" baseline="0" dirty="0"/>
              <a:t>en el estudio de la estructura interna de hadrones, y en este momento me estoy enfocando primeramente en los mesones pseudoescalares (las cuales son partículas de espín 0 y paridad negativa) ya que son estos las partículas más amigables con las que uno puede comenzar a trabajar por ejemplo el pión de donde partímos y posteriormente nos enfocamos en los mesones eta_c, eta_b y posteriormente en mesones con quarks de valencia de diferente sabor tales como el kaón, eta eta prima. </a:t>
            </a:r>
          </a:p>
        </p:txBody>
      </p:sp>
    </p:spTree>
    <p:extLst>
      <p:ext uri="{BB962C8B-B14F-4D97-AF65-F5344CB8AC3E}">
        <p14:creationId xmlns:p14="http://schemas.microsoft.com/office/powerpoint/2010/main" val="407381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MX" dirty="0"/>
                  <a:t>So, using the previous form to the LFWF, integrating over k perpendicular,and comparing the equations we can find a direct relationship between the PDA and the LFWF. </a:t>
                </a:r>
              </a:p>
              <a:p>
                <a:r>
                  <a:rPr lang="es-MX" dirty="0"/>
                  <a:t>This equation is important because we can take one of the several PDA parametrization of a psedoscalar meson that exist in the literature and obtain the LFWF and with this all our distribution functions. </a:t>
                </a:r>
              </a:p>
              <a:p>
                <a:r>
                  <a:rPr lang="es-MX" dirty="0"/>
                  <a:t>We took this Pion and Kaon PDA parametrization from here and we obtened the following LFWF. They keep the shape of the PDAs doing for the simetry or difference of the constituent quark masses.</a:t>
                </a:r>
              </a:p>
              <a:p>
                <a:endParaRPr lang="es-MX" dirty="0"/>
              </a:p>
              <a:p>
                <a:endParaRPr lang="es-MX" dirty="0"/>
              </a:p>
              <a:p>
                <a:endParaRPr lang="es-MX" dirty="0"/>
              </a:p>
              <a:p>
                <a:endParaRPr lang="es-MX" dirty="0"/>
              </a:p>
              <a:p>
                <a:endParaRPr lang="es-MX" dirty="0"/>
              </a:p>
              <a:p>
                <a:r>
                  <a:rPr lang="es-MX" dirty="0"/>
                  <a:t>Dado que en el formalismo del frente de luz la PDA</a:t>
                </a:r>
                <a:r>
                  <a:rPr lang="es-MX" baseline="0" dirty="0"/>
                  <a:t> es la proyección de la LFWF. Además debe cumplirse que la suma de todas las probabilidades sea 1.</a:t>
                </a:r>
              </a:p>
              <a:p>
                <a:r>
                  <a:rPr lang="es-MX" dirty="0"/>
                  <a:t>De</a:t>
                </a:r>
                <a:r>
                  <a:rPr lang="es-MX" baseline="0" dirty="0"/>
                  <a:t> esta manera de acuerdo a la ecuación antes encontrada de la LFWF la PDA es esta para una densidad espectral arbitraria y un mayor que cero.</a:t>
                </a:r>
              </a:p>
              <a:p>
                <a:r>
                  <a:rPr lang="es-MX" baseline="0" dirty="0"/>
                  <a:t>De acuerdo a estas ecuaciones también se obtuvo una relación directa de la LFWF y la PDA multiplicando sólo por un término adicional.</a:t>
                </a:r>
              </a:p>
              <a:p>
                <a:endParaRPr lang="es-MX" baseline="0" dirty="0"/>
              </a:p>
              <a:p>
                <a:pPr marL="0" indent="0">
                  <a:buNone/>
                </a:pPr>
                <a14:m>
                  <m:oMath xmlns:m="http://schemas.openxmlformats.org/officeDocument/2006/math">
                    <m:sSub>
                      <m:sSubPr>
                        <m:ctrlPr>
                          <a:rPr lang="es-MX" sz="1100" i="1" smtClean="0">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𝑙</m:t>
                        </m:r>
                      </m:sub>
                    </m:sSub>
                    <m:r>
                      <a:rPr lang="es-MX" sz="1100" i="1">
                        <a:latin typeface="Cambria Math" panose="02040503050406030204" pitchFamily="18" charset="0"/>
                      </a:rPr>
                      <m:t>=</m:t>
                    </m:r>
                    <m:r>
                      <a:rPr lang="es-ES" sz="1100" b="0" i="1" smtClean="0">
                        <a:latin typeface="Cambria Math" panose="02040503050406030204" pitchFamily="18" charset="0"/>
                      </a:rPr>
                      <m:t>31</m:t>
                    </m:r>
                    <m:r>
                      <a:rPr lang="es-MX" sz="1100" i="1">
                        <a:latin typeface="Cambria Math" panose="02040503050406030204" pitchFamily="18" charset="0"/>
                      </a:rPr>
                      <m:t>0 </m:t>
                    </m:r>
                  </m:oMath>
                </a14:m>
                <a:r>
                  <a:rPr lang="es-MX" sz="1100" dirty="0">
                    <a:latin typeface="Century Schoolbook" pitchFamily="18" charset="0"/>
                  </a:rPr>
                  <a:t>MeV</a:t>
                </a:r>
              </a:p>
              <a:p>
                <a:pPr marL="0" indent="0">
                  <a:buNone/>
                </a:pPr>
                <a:r>
                  <a:rPr lang="es-MX" sz="1100" dirty="0">
                    <a:latin typeface="Century Schoolbook" pitchFamily="18" charset="0"/>
                  </a:rPr>
                  <a:t> </a:t>
                </a:r>
                <a14:m>
                  <m:oMath xmlns:m="http://schemas.openxmlformats.org/officeDocument/2006/math">
                    <m:sSub>
                      <m:sSubPr>
                        <m:ctrlPr>
                          <a:rPr lang="es-MX" sz="1100" i="1">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𝑠</m:t>
                        </m:r>
                      </m:sub>
                    </m:sSub>
                    <m:r>
                      <a:rPr lang="es-MX" sz="1100" i="1">
                        <a:latin typeface="Cambria Math" panose="02040503050406030204" pitchFamily="18" charset="0"/>
                      </a:rPr>
                      <m:t>=1.2</m:t>
                    </m:r>
                    <m:sSub>
                      <m:sSubPr>
                        <m:ctrlPr>
                          <a:rPr lang="es-MX" sz="1100" i="1">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𝑙</m:t>
                        </m:r>
                      </m:sub>
                    </m:sSub>
                  </m:oMath>
                </a14:m>
                <a:endParaRPr lang="es-MX" sz="1100" dirty="0">
                  <a:latin typeface="Century Schoolbook" pitchFamily="18" charset="0"/>
                </a:endParaRPr>
              </a:p>
              <a:p>
                <a14:m>
                  <m:oMath xmlns:m="http://schemas.openxmlformats.org/officeDocument/2006/math">
                    <m:sSub>
                      <m:sSubPr>
                        <m:ctrlPr>
                          <a:rPr lang="es-MX" sz="1100" i="1" smtClean="0">
                            <a:latin typeface="Cambria Math" panose="02040503050406030204" pitchFamily="18" charset="0"/>
                          </a:rPr>
                        </m:ctrlPr>
                      </m:sSubPr>
                      <m:e>
                        <m:r>
                          <a:rPr lang="es-MX" sz="1100" i="1">
                            <a:latin typeface="Cambria Math" panose="02040503050406030204" pitchFamily="18" charset="0"/>
                          </a:rPr>
                          <m:t>𝑚</m:t>
                        </m:r>
                      </m:e>
                      <m:sub>
                        <m:r>
                          <a:rPr lang="es-MX" sz="1100" i="1">
                            <a:latin typeface="Cambria Math" panose="02040503050406030204" pitchFamily="18" charset="0"/>
                            <a:ea typeface="Cambria Math" panose="02040503050406030204" pitchFamily="18" charset="0"/>
                          </a:rPr>
                          <m:t>𝜋</m:t>
                        </m:r>
                      </m:sub>
                    </m:sSub>
                    <m:r>
                      <a:rPr lang="es-MX" sz="1100" i="1">
                        <a:latin typeface="Cambria Math" panose="02040503050406030204" pitchFamily="18" charset="0"/>
                        <a:ea typeface="Cambria Math" panose="02040503050406030204" pitchFamily="18" charset="0"/>
                      </a:rPr>
                      <m:t>≈</m:t>
                    </m:r>
                    <m:r>
                      <a:rPr lang="es-MX" sz="1100" i="1">
                        <a:latin typeface="Cambria Math" panose="02040503050406030204" pitchFamily="18" charset="0"/>
                      </a:rPr>
                      <m:t>140 </m:t>
                    </m:r>
                    <m:r>
                      <a:rPr lang="es-MX" sz="1100" i="1">
                        <a:latin typeface="Cambria Math" panose="02040503050406030204" pitchFamily="18" charset="0"/>
                      </a:rPr>
                      <m:t>𝑀𝑒𝑉</m:t>
                    </m:r>
                  </m:oMath>
                </a14:m>
                <a:endParaRPr lang="es-MX" sz="1100" dirty="0"/>
              </a:p>
              <a:p>
                <a14:m>
                  <m:oMath xmlns:m="http://schemas.openxmlformats.org/officeDocument/2006/math">
                    <m:sSub>
                      <m:sSubPr>
                        <m:ctrlPr>
                          <a:rPr lang="es-MX" sz="1100" i="1">
                            <a:latin typeface="Cambria Math" panose="02040503050406030204" pitchFamily="18" charset="0"/>
                          </a:rPr>
                        </m:ctrlPr>
                      </m:sSubPr>
                      <m:e>
                        <m:r>
                          <a:rPr lang="es-MX" sz="1100" i="1">
                            <a:latin typeface="Cambria Math" panose="02040503050406030204" pitchFamily="18" charset="0"/>
                          </a:rPr>
                          <m:t>𝑚</m:t>
                        </m:r>
                      </m:e>
                      <m:sub>
                        <m:r>
                          <a:rPr lang="es-MX" sz="1100" i="1">
                            <a:latin typeface="Cambria Math" panose="02040503050406030204" pitchFamily="18" charset="0"/>
                          </a:rPr>
                          <m:t>𝐾</m:t>
                        </m:r>
                      </m:sub>
                    </m:sSub>
                    <m:r>
                      <a:rPr lang="es-MX" sz="1100" i="1">
                        <a:latin typeface="Cambria Math" panose="02040503050406030204" pitchFamily="18" charset="0"/>
                        <a:ea typeface="Cambria Math" panose="02040503050406030204" pitchFamily="18" charset="0"/>
                      </a:rPr>
                      <m:t>≈490</m:t>
                    </m:r>
                    <m:r>
                      <a:rPr lang="es-MX" sz="1100" i="1">
                        <a:latin typeface="Cambria Math" panose="02040503050406030204" pitchFamily="18" charset="0"/>
                      </a:rPr>
                      <m:t> </m:t>
                    </m:r>
                    <m:r>
                      <a:rPr lang="es-MX" sz="1100" i="1">
                        <a:latin typeface="Cambria Math" panose="02040503050406030204" pitchFamily="18" charset="0"/>
                      </a:rPr>
                      <m:t>𝑀𝑒𝑉</m:t>
                    </m:r>
                  </m:oMath>
                </a14:m>
                <a:endParaRPr lang="es-MX" sz="1100" dirty="0"/>
              </a:p>
            </p:txBody>
          </p:sp>
        </mc:Choice>
        <mc:Fallback xmlns="">
          <p:sp>
            <p:nvSpPr>
              <p:cNvPr id="3" name="Marcador de notas 2"/>
              <p:cNvSpPr>
                <a:spLocks noGrp="1"/>
              </p:cNvSpPr>
              <p:nvPr>
                <p:ph type="body" idx="1"/>
              </p:nvPr>
            </p:nvSpPr>
            <p:spPr/>
            <p:txBody>
              <a:bodyPr/>
              <a:lstStyle/>
              <a:p>
                <a:r>
                  <a:rPr lang="es-MX" dirty="0"/>
                  <a:t>Dado que en el formalismo del frente de luz la PDA</a:t>
                </a:r>
                <a:r>
                  <a:rPr lang="es-MX" baseline="0" dirty="0"/>
                  <a:t> es la proyección de la LFWF. Además debe cumplirse que la suma de todas las probabilidades sea 1.</a:t>
                </a:r>
              </a:p>
              <a:p>
                <a:r>
                  <a:rPr lang="es-MX" dirty="0"/>
                  <a:t>De</a:t>
                </a:r>
                <a:r>
                  <a:rPr lang="es-MX" baseline="0" dirty="0"/>
                  <a:t> esta manera de acuerdo a la ecuación antes encontrada de la LFWF la PDA es esta para una densidad espectral arbitraria y un mayor que cero.</a:t>
                </a:r>
              </a:p>
              <a:p>
                <a:r>
                  <a:rPr lang="es-MX" baseline="0" dirty="0"/>
                  <a:t>De acuerdo a estas ecuaciones también se obtuvo una relación directa de la LFWF y la PDA multiplicando sólo por un término adicional.</a:t>
                </a:r>
              </a:p>
              <a:p>
                <a:r>
                  <a:rPr lang="es-MX" baseline="0" dirty="0"/>
                  <a:t>Es necesario mencionar que la ecuación obtenida aquí para la PDA es de gran importancia ya que en la actualidad suele adivinarse una rho que logre reproducir las </a:t>
                </a:r>
                <a:r>
                  <a:rPr lang="es-MX" baseline="0" dirty="0" err="1"/>
                  <a:t>PDAs</a:t>
                </a:r>
                <a:r>
                  <a:rPr lang="es-MX" baseline="0" dirty="0"/>
                  <a:t> ya conocidas pero nosotros buscamos una manera de dejar de adivinar y encontrar una forma explícita de la densidad espectral correspondiente a una PDA determinada.</a:t>
                </a:r>
              </a:p>
              <a:p>
                <a:r>
                  <a:rPr lang="es-MX" baseline="0" dirty="0"/>
                  <a:t> Invirtiendo esta ecuación es como lo conseguimos.</a:t>
                </a:r>
              </a:p>
              <a:p>
                <a:endParaRPr lang="es-MX" baseline="0" dirty="0"/>
              </a:p>
              <a:p>
                <a:endParaRPr lang="es-MX" baseline="0" dirty="0"/>
              </a:p>
              <a:p>
                <a:pPr marL="0" indent="0">
                  <a:buNone/>
                </a:pPr>
                <a:r>
                  <a:rPr lang="es-MX" sz="1100" i="0">
                    <a:latin typeface="Cambria Math" panose="02040503050406030204" pitchFamily="18" charset="0"/>
                  </a:rPr>
                  <a:t>𝑀_𝑙=</a:t>
                </a:r>
                <a:r>
                  <a:rPr lang="es-ES" sz="1100" b="0" i="0">
                    <a:latin typeface="Cambria Math" panose="02040503050406030204" pitchFamily="18" charset="0"/>
                  </a:rPr>
                  <a:t>31</a:t>
                </a:r>
                <a:r>
                  <a:rPr lang="es-MX" sz="1100" i="0">
                    <a:latin typeface="Cambria Math" panose="02040503050406030204" pitchFamily="18" charset="0"/>
                  </a:rPr>
                  <a:t>0 </a:t>
                </a:r>
                <a:r>
                  <a:rPr lang="es-MX" sz="1100" dirty="0">
                    <a:latin typeface="Century Schoolbook" pitchFamily="18" charset="0"/>
                  </a:rPr>
                  <a:t>MeV</a:t>
                </a:r>
              </a:p>
              <a:p>
                <a:pPr marL="0" indent="0">
                  <a:buNone/>
                </a:pPr>
                <a:r>
                  <a:rPr lang="es-MX" sz="1100" dirty="0">
                    <a:latin typeface="Century Schoolbook" pitchFamily="18" charset="0"/>
                  </a:rPr>
                  <a:t> </a:t>
                </a:r>
                <a:r>
                  <a:rPr lang="es-MX" sz="1100" i="0">
                    <a:latin typeface="Cambria Math" panose="02040503050406030204" pitchFamily="18" charset="0"/>
                  </a:rPr>
                  <a:t>𝑀_𝑠=1.2𝑀_𝑙</a:t>
                </a:r>
                <a:endParaRPr lang="es-MX" sz="1100" dirty="0">
                  <a:latin typeface="Century Schoolbook" pitchFamily="18" charset="0"/>
                </a:endParaRPr>
              </a:p>
              <a:p>
                <a:endParaRPr lang="es-MX" baseline="0" dirty="0"/>
              </a:p>
            </p:txBody>
          </p:sp>
        </mc:Fallback>
      </mc:AlternateContent>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10</a:t>
            </a:fld>
            <a:endParaRPr lang="es-ES" noProof="0" dirty="0"/>
          </a:p>
        </p:txBody>
      </p:sp>
    </p:spTree>
    <p:extLst>
      <p:ext uri="{BB962C8B-B14F-4D97-AF65-F5344CB8AC3E}">
        <p14:creationId xmlns:p14="http://schemas.microsoft.com/office/powerpoint/2010/main" val="3032506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endParaRPr lang="es-MX" dirty="0"/>
              </a:p>
              <a:p>
                <a:r>
                  <a:rPr lang="es-MX" dirty="0"/>
                  <a:t>For our interest we can calculate the GPD and then do xi=0, anf after that through a Taylor expansion around t going to zero.</a:t>
                </a:r>
              </a:p>
              <a:p>
                <a:r>
                  <a:rPr lang="es-MX" dirty="0"/>
                  <a:t>Where we have the tridimentional information of the mesons.</a:t>
                </a:r>
              </a:p>
              <a:p>
                <a:endParaRPr lang="es-MX" dirty="0"/>
              </a:p>
              <a:p>
                <a:endParaRPr lang="es-MX" dirty="0"/>
              </a:p>
              <a:p>
                <a:pPr algn="just"/>
                <a:endParaRPr lang="es-MX" sz="1100" dirty="0">
                  <a:latin typeface="Century Schoolbook" panose="02040604050505020304" pitchFamily="18" charset="0"/>
                </a:endParaRPr>
              </a:p>
              <a:p>
                <a:pPr algn="just"/>
                <a:r>
                  <a:rPr lang="es-MX" sz="1100" dirty="0">
                    <a:latin typeface="Century Schoolbook" panose="02040604050505020304" pitchFamily="18" charset="0"/>
                  </a:rPr>
                  <a:t>Recordando: </a:t>
                </a:r>
                <a14:m>
                  <m:oMath xmlns:m="http://schemas.openxmlformats.org/officeDocument/2006/math">
                    <m:r>
                      <a:rPr lang="es-MX" sz="1100" b="1" i="1">
                        <a:solidFill>
                          <a:srgbClr val="7030A0"/>
                        </a:solidFill>
                        <a:latin typeface="Cambria Math" panose="02040503050406030204" pitchFamily="18" charset="0"/>
                      </a:rPr>
                      <m:t>𝒕</m:t>
                    </m:r>
                    <m:r>
                      <a:rPr lang="es-MX" sz="1100" b="1" i="1">
                        <a:solidFill>
                          <a:srgbClr val="7030A0"/>
                        </a:solidFill>
                        <a:latin typeface="Cambria Math" panose="02040503050406030204" pitchFamily="18" charset="0"/>
                      </a:rPr>
                      <m:t>=</m:t>
                    </m:r>
                    <m:sSup>
                      <m:sSupPr>
                        <m:ctrlPr>
                          <a:rPr lang="es-MX" sz="1100" b="1" i="1">
                            <a:solidFill>
                              <a:srgbClr val="7030A0"/>
                            </a:solidFill>
                            <a:latin typeface="Cambria Math" panose="02040503050406030204" pitchFamily="18" charset="0"/>
                          </a:rPr>
                        </m:ctrlPr>
                      </m:sSupPr>
                      <m:e>
                        <m:r>
                          <a:rPr lang="el-GR" sz="1100" b="1" i="1">
                            <a:solidFill>
                              <a:srgbClr val="7030A0"/>
                            </a:solidFill>
                            <a:latin typeface="Cambria Math" panose="02040503050406030204" pitchFamily="18" charset="0"/>
                            <a:ea typeface="Cambria Math" panose="02040503050406030204" pitchFamily="18" charset="0"/>
                          </a:rPr>
                          <m:t>𝜟</m:t>
                        </m:r>
                      </m:e>
                      <m:sup>
                        <m:r>
                          <a:rPr lang="es-MX" sz="1100" b="1" i="1">
                            <a:solidFill>
                              <a:srgbClr val="7030A0"/>
                            </a:solidFill>
                            <a:latin typeface="Cambria Math" panose="02040503050406030204" pitchFamily="18" charset="0"/>
                          </a:rPr>
                          <m:t>𝟐</m:t>
                        </m:r>
                      </m:sup>
                    </m:sSup>
                  </m:oMath>
                </a14:m>
                <a:r>
                  <a:rPr lang="es-MX" sz="1100" b="1" dirty="0">
                    <a:solidFill>
                      <a:srgbClr val="7030A0"/>
                    </a:solidFill>
                    <a:latin typeface="Century Schoolbook" panose="02040604050505020304" pitchFamily="18" charset="0"/>
                  </a:rPr>
                  <a:t> </a:t>
                </a:r>
                <a:r>
                  <a:rPr lang="es-MX" sz="1100" dirty="0">
                    <a:solidFill>
                      <a:schemeClr val="tx1"/>
                    </a:solidFill>
                    <a:latin typeface="Century Schoolbook" panose="02040604050505020304" pitchFamily="18" charset="0"/>
                  </a:rPr>
                  <a:t>es el momento transferido al hadrón y </a:t>
                </a:r>
                <a14:m>
                  <m:oMath xmlns:m="http://schemas.openxmlformats.org/officeDocument/2006/math">
                    <m:r>
                      <a:rPr lang="es-MX" sz="1100" b="1" i="1" smtClean="0">
                        <a:solidFill>
                          <a:srgbClr val="7030A0"/>
                        </a:solidFill>
                        <a:latin typeface="Cambria Math" panose="02040503050406030204" pitchFamily="18" charset="0"/>
                        <a:ea typeface="Cambria Math" panose="02040503050406030204" pitchFamily="18" charset="0"/>
                      </a:rPr>
                      <m:t>𝝃</m:t>
                    </m:r>
                  </m:oMath>
                </a14:m>
                <a:r>
                  <a:rPr lang="es-MX" sz="1100" dirty="0">
                    <a:solidFill>
                      <a:schemeClr val="tx1"/>
                    </a:solidFill>
                    <a:latin typeface="Century Schoolbook" panose="02040604050505020304" pitchFamily="18" charset="0"/>
                  </a:rPr>
                  <a:t> representa la colinealidad con la que colisiona el fotón. </a:t>
                </a:r>
              </a:p>
              <a:p>
                <a:pPr marL="0" indent="0">
                  <a:buNone/>
                </a:pPr>
                <a14:m>
                  <m:oMath xmlns:m="http://schemas.openxmlformats.org/officeDocument/2006/math">
                    <m:sSub>
                      <m:sSubPr>
                        <m:ctrlPr>
                          <a:rPr lang="es-MX" sz="1100" i="1" smtClean="0">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𝑙</m:t>
                        </m:r>
                      </m:sub>
                    </m:sSub>
                    <m:r>
                      <a:rPr lang="es-MX" sz="1100" i="1">
                        <a:latin typeface="Cambria Math" panose="02040503050406030204" pitchFamily="18" charset="0"/>
                      </a:rPr>
                      <m:t>=</m:t>
                    </m:r>
                    <m:r>
                      <a:rPr lang="es-ES" sz="1100" b="0" i="1" smtClean="0">
                        <a:latin typeface="Cambria Math" panose="02040503050406030204" pitchFamily="18" charset="0"/>
                      </a:rPr>
                      <m:t>31</m:t>
                    </m:r>
                    <m:r>
                      <a:rPr lang="es-MX" sz="1100" i="1">
                        <a:latin typeface="Cambria Math" panose="02040503050406030204" pitchFamily="18" charset="0"/>
                      </a:rPr>
                      <m:t>0 </m:t>
                    </m:r>
                  </m:oMath>
                </a14:m>
                <a:r>
                  <a:rPr lang="es-MX" sz="1100" dirty="0">
                    <a:latin typeface="Century Schoolbook" pitchFamily="18" charset="0"/>
                  </a:rPr>
                  <a:t>MeV</a:t>
                </a:r>
              </a:p>
              <a:p>
                <a:pPr marL="0" indent="0">
                  <a:buNone/>
                </a:pPr>
                <a:r>
                  <a:rPr lang="es-MX" sz="1100" dirty="0">
                    <a:latin typeface="Century Schoolbook" pitchFamily="18" charset="0"/>
                  </a:rPr>
                  <a:t> </a:t>
                </a:r>
                <a14:m>
                  <m:oMath xmlns:m="http://schemas.openxmlformats.org/officeDocument/2006/math">
                    <m:sSub>
                      <m:sSubPr>
                        <m:ctrlPr>
                          <a:rPr lang="es-MX" sz="1100" i="1">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𝑠</m:t>
                        </m:r>
                      </m:sub>
                    </m:sSub>
                    <m:r>
                      <a:rPr lang="es-MX" sz="1100" i="1">
                        <a:latin typeface="Cambria Math" panose="02040503050406030204" pitchFamily="18" charset="0"/>
                      </a:rPr>
                      <m:t>=1.2</m:t>
                    </m:r>
                    <m:sSub>
                      <m:sSubPr>
                        <m:ctrlPr>
                          <a:rPr lang="es-MX" sz="1100" i="1">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𝑙</m:t>
                        </m:r>
                      </m:sub>
                    </m:sSub>
                  </m:oMath>
                </a14:m>
                <a:endParaRPr lang="es-MX" sz="1100" dirty="0">
                  <a:latin typeface="Century Schoolbook"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100" dirty="0">
                    <a:latin typeface="Century Schoolbook" pitchFamily="18" charset="0"/>
                  </a:rPr>
                  <a:t>Utilizando nuestro resultado previo de la LFWF en términos de la PDA, integrando sobre </a:t>
                </a:r>
                <a14:m>
                  <m:oMath xmlns:m="http://schemas.openxmlformats.org/officeDocument/2006/math">
                    <m:sSub>
                      <m:sSubPr>
                        <m:ctrlPr>
                          <a:rPr lang="es-MX" sz="1100" i="1">
                            <a:latin typeface="Cambria Math" panose="02040503050406030204" pitchFamily="18" charset="0"/>
                          </a:rPr>
                        </m:ctrlPr>
                      </m:sSubPr>
                      <m:e>
                        <m:r>
                          <a:rPr lang="es-MX" sz="1100" i="1">
                            <a:latin typeface="Cambria Math" panose="02040503050406030204" pitchFamily="18" charset="0"/>
                          </a:rPr>
                          <m:t>𝑘</m:t>
                        </m:r>
                      </m:e>
                      <m:sub>
                        <m:r>
                          <a:rPr lang="es-MX" sz="1100" i="1" smtClean="0">
                            <a:latin typeface="Cambria Math" panose="02040503050406030204" pitchFamily="18" charset="0"/>
                            <a:ea typeface="Cambria Math" panose="02040503050406030204" pitchFamily="18" charset="0"/>
                          </a:rPr>
                          <m:t>⊥</m:t>
                        </m:r>
                      </m:sub>
                    </m:sSub>
                  </m:oMath>
                </a14:m>
                <a:r>
                  <a:rPr lang="es-MX" sz="1100" dirty="0">
                    <a:latin typeface="Century Schoolbook" panose="02040604050505020304" pitchFamily="18" charset="0"/>
                  </a:rPr>
                  <a:t> e introduciendo parámetros de Feynman obtenemos:</a:t>
                </a:r>
                <a:endParaRPr lang="es-MX" sz="1100" dirty="0">
                  <a:solidFill>
                    <a:srgbClr val="C00000"/>
                  </a:solidFill>
                  <a:latin typeface="Century Schoolbook" panose="02040604050505020304" pitchFamily="18" charset="0"/>
                </a:endParaRPr>
              </a:p>
              <a:p>
                <a:pPr marL="0" indent="0">
                  <a:buNone/>
                </a:pPr>
                <a:endParaRPr lang="es-MX" sz="1100" dirty="0">
                  <a:latin typeface="Century Schoolbook" pitchFamily="18" charset="0"/>
                </a:endParaRPr>
              </a:p>
              <a:p>
                <a:pPr algn="just"/>
                <a:endParaRPr lang="es-MX" sz="1100" b="1" dirty="0">
                  <a:solidFill>
                    <a:srgbClr val="7030A0"/>
                  </a:solidFill>
                  <a:latin typeface="Century Schoolbook" panose="02040604050505020304" pitchFamily="18" charset="0"/>
                </a:endParaRPr>
              </a:p>
            </p:txBody>
          </p:sp>
        </mc:Choice>
        <mc:Fallback xmlns="">
          <p:sp>
            <p:nvSpPr>
              <p:cNvPr id="3" name="Marcador de notas 2"/>
              <p:cNvSpPr>
                <a:spLocks noGrp="1"/>
              </p:cNvSpPr>
              <p:nvPr>
                <p:ph type="body" idx="1"/>
              </p:nvPr>
            </p:nvSpPr>
            <p:spPr/>
            <p:txBody>
              <a:bodyPr/>
              <a:lstStyle/>
              <a:p>
                <a:r>
                  <a:rPr lang="es-MX" dirty="0"/>
                  <a:t>t=-Q^2 y xi nos dice que tan colineal interactua el foton con el quark… Antes de continuar con los resultados me gustaría mencionar algunos puntos clave que quedaron por analizardurante este periodo de tiempo.</a:t>
                </a:r>
              </a:p>
              <a:p>
                <a:endParaRPr lang="es-MX" dirty="0"/>
              </a:p>
              <a:p>
                <a:pPr algn="just"/>
                <a:r>
                  <a:rPr lang="es-MX" sz="1100" dirty="0">
                    <a:latin typeface="Century Schoolbook" panose="02040604050505020304" pitchFamily="18" charset="0"/>
                  </a:rPr>
                  <a:t>Recordando: </a:t>
                </a:r>
                <a:r>
                  <a:rPr lang="es-MX" sz="1100" b="1" i="0">
                    <a:solidFill>
                      <a:srgbClr val="7030A0"/>
                    </a:solidFill>
                    <a:latin typeface="Cambria Math" panose="02040503050406030204" pitchFamily="18" charset="0"/>
                  </a:rPr>
                  <a:t>𝒕=</a:t>
                </a:r>
                <a:r>
                  <a:rPr lang="el-GR" sz="1100" b="1" i="0">
                    <a:solidFill>
                      <a:srgbClr val="7030A0"/>
                    </a:solidFill>
                    <a:latin typeface="Cambria Math" panose="02040503050406030204" pitchFamily="18" charset="0"/>
                    <a:ea typeface="Cambria Math" panose="02040503050406030204" pitchFamily="18" charset="0"/>
                  </a:rPr>
                  <a:t>𝜟</a:t>
                </a:r>
                <a:r>
                  <a:rPr lang="es-MX" sz="1100" b="1" i="0">
                    <a:solidFill>
                      <a:srgbClr val="7030A0"/>
                    </a:solidFill>
                    <a:latin typeface="Cambria Math" panose="02040503050406030204" pitchFamily="18" charset="0"/>
                    <a:ea typeface="Cambria Math" panose="02040503050406030204" pitchFamily="18" charset="0"/>
                  </a:rPr>
                  <a:t>^</a:t>
                </a:r>
                <a:r>
                  <a:rPr lang="es-MX" sz="1100" b="1" i="0">
                    <a:solidFill>
                      <a:srgbClr val="7030A0"/>
                    </a:solidFill>
                    <a:latin typeface="Cambria Math" panose="02040503050406030204" pitchFamily="18" charset="0"/>
                  </a:rPr>
                  <a:t>𝟐</a:t>
                </a:r>
                <a:r>
                  <a:rPr lang="es-MX" sz="1100" b="1" dirty="0">
                    <a:solidFill>
                      <a:srgbClr val="7030A0"/>
                    </a:solidFill>
                    <a:latin typeface="Century Schoolbook" panose="02040604050505020304" pitchFamily="18" charset="0"/>
                  </a:rPr>
                  <a:t> </a:t>
                </a:r>
                <a:r>
                  <a:rPr lang="es-MX" sz="1100" dirty="0">
                    <a:solidFill>
                      <a:schemeClr val="tx1"/>
                    </a:solidFill>
                    <a:latin typeface="Century Schoolbook" panose="02040604050505020304" pitchFamily="18" charset="0"/>
                  </a:rPr>
                  <a:t>es el momento transferido al hadrón y </a:t>
                </a:r>
                <a:r>
                  <a:rPr lang="es-MX" sz="1100" b="1" i="0">
                    <a:solidFill>
                      <a:srgbClr val="7030A0"/>
                    </a:solidFill>
                    <a:latin typeface="Cambria Math" panose="02040503050406030204" pitchFamily="18" charset="0"/>
                    <a:ea typeface="Cambria Math" panose="02040503050406030204" pitchFamily="18" charset="0"/>
                  </a:rPr>
                  <a:t>𝝃</a:t>
                </a:r>
                <a:r>
                  <a:rPr lang="es-MX" sz="1100" dirty="0">
                    <a:solidFill>
                      <a:schemeClr val="tx1"/>
                    </a:solidFill>
                    <a:latin typeface="Century Schoolbook" panose="02040604050505020304" pitchFamily="18" charset="0"/>
                  </a:rPr>
                  <a:t> representa la colinealidad con la que colisiona el fotón. </a:t>
                </a:r>
              </a:p>
              <a:p>
                <a:pPr marL="0" indent="0">
                  <a:buNone/>
                </a:pPr>
                <a:r>
                  <a:rPr lang="es-MX" sz="1100" i="0">
                    <a:latin typeface="Cambria Math" panose="02040503050406030204" pitchFamily="18" charset="0"/>
                  </a:rPr>
                  <a:t>𝑀_𝑙=</a:t>
                </a:r>
                <a:r>
                  <a:rPr lang="es-ES" sz="1100" b="0" i="0">
                    <a:latin typeface="Cambria Math" panose="02040503050406030204" pitchFamily="18" charset="0"/>
                  </a:rPr>
                  <a:t>31</a:t>
                </a:r>
                <a:r>
                  <a:rPr lang="es-MX" sz="1100" i="0">
                    <a:latin typeface="Cambria Math" panose="02040503050406030204" pitchFamily="18" charset="0"/>
                  </a:rPr>
                  <a:t>0 </a:t>
                </a:r>
                <a:r>
                  <a:rPr lang="es-MX" sz="1100" dirty="0">
                    <a:latin typeface="Century Schoolbook" pitchFamily="18" charset="0"/>
                  </a:rPr>
                  <a:t>MeV</a:t>
                </a:r>
              </a:p>
              <a:p>
                <a:pPr marL="0" indent="0">
                  <a:buNone/>
                </a:pPr>
                <a:r>
                  <a:rPr lang="es-MX" sz="1100" dirty="0">
                    <a:latin typeface="Century Schoolbook" pitchFamily="18" charset="0"/>
                  </a:rPr>
                  <a:t> </a:t>
                </a:r>
                <a:r>
                  <a:rPr lang="es-MX" sz="1100" i="0">
                    <a:latin typeface="Cambria Math" panose="02040503050406030204" pitchFamily="18" charset="0"/>
                  </a:rPr>
                  <a:t>𝑀_𝑠=1.2𝑀_𝑙</a:t>
                </a:r>
                <a:endParaRPr lang="es-MX" sz="1100" dirty="0">
                  <a:latin typeface="Century Schoolbook" pitchFamily="18" charset="0"/>
                </a:endParaRPr>
              </a:p>
              <a:p>
                <a:pPr algn="just"/>
                <a:endParaRPr lang="es-MX" sz="1100" b="1" dirty="0">
                  <a:solidFill>
                    <a:srgbClr val="7030A0"/>
                  </a:solidFill>
                  <a:latin typeface="Century Schoolbook" panose="02040604050505020304" pitchFamily="18" charset="0"/>
                </a:endParaRPr>
              </a:p>
            </p:txBody>
          </p:sp>
        </mc:Fallback>
      </mc:AlternateContent>
      <p:sp>
        <p:nvSpPr>
          <p:cNvPr id="4" name="Marcador de número de diapositiva 3"/>
          <p:cNvSpPr>
            <a:spLocks noGrp="1"/>
          </p:cNvSpPr>
          <p:nvPr>
            <p:ph type="sldNum" sz="quarter" idx="5"/>
          </p:nvPr>
        </p:nvSpPr>
        <p:spPr/>
        <p:txBody>
          <a:bodyPr/>
          <a:lstStyle/>
          <a:p>
            <a:pPr rtl="0"/>
            <a:fld id="{E3B36274-F2B9-4C45-BBB4-0EDF4CD651A7}" type="slidenum">
              <a:rPr lang="es-ES" noProof="0" smtClean="0"/>
              <a:t>11</a:t>
            </a:fld>
            <a:endParaRPr lang="es-ES" noProof="0" dirty="0"/>
          </a:p>
        </p:txBody>
      </p:sp>
    </p:spTree>
    <p:extLst>
      <p:ext uri="{BB962C8B-B14F-4D97-AF65-F5344CB8AC3E}">
        <p14:creationId xmlns:p14="http://schemas.microsoft.com/office/powerpoint/2010/main" val="56994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indent="0">
                  <a:buNone/>
                </a:pPr>
                <a14:m>
                  <m:oMath xmlns:m="http://schemas.openxmlformats.org/officeDocument/2006/math">
                    <m:sSub>
                      <m:sSubPr>
                        <m:ctrlPr>
                          <a:rPr lang="es-MX" sz="1100" i="1" smtClean="0">
                            <a:latin typeface="Cambria Math" panose="02040503050406030204" pitchFamily="18" charset="0"/>
                          </a:rPr>
                        </m:ctrlPr>
                      </m:sSubPr>
                      <m:e>
                        <m:r>
                          <a:rPr lang="es-MX" sz="1100" i="1">
                            <a:latin typeface="Cambria Math" panose="02040503050406030204" pitchFamily="18" charset="0"/>
                          </a:rPr>
                          <m:t>𝑀</m:t>
                        </m:r>
                      </m:e>
                      <m:sub>
                        <m:r>
                          <a:rPr lang="es-MX" sz="1100" i="1">
                            <a:latin typeface="Cambria Math" panose="02040503050406030204" pitchFamily="18" charset="0"/>
                          </a:rPr>
                          <m:t>𝑙</m:t>
                        </m:r>
                      </m:sub>
                    </m:sSub>
                    <m:r>
                      <a:rPr lang="es-MX" sz="1100" i="1">
                        <a:latin typeface="Cambria Math" panose="02040503050406030204" pitchFamily="18" charset="0"/>
                      </a:rPr>
                      <m:t>=</m:t>
                    </m:r>
                    <m:r>
                      <a:rPr lang="es-ES" sz="1100" b="0" i="1" smtClean="0">
                        <a:latin typeface="Cambria Math" panose="02040503050406030204" pitchFamily="18" charset="0"/>
                      </a:rPr>
                      <m:t>31</m:t>
                    </m:r>
                    <m:r>
                      <a:rPr lang="es-MX" sz="1100" i="1">
                        <a:latin typeface="Cambria Math" panose="02040503050406030204" pitchFamily="18" charset="0"/>
                      </a:rPr>
                      <m:t>0 </m:t>
                    </m:r>
                  </m:oMath>
                </a14:m>
                <a:r>
                  <a:rPr lang="es-MX" sz="1100" dirty="0">
                    <a:latin typeface="Century Schoolbook" pitchFamily="18" charset="0"/>
                  </a:rPr>
                  <a:t>MeV</a:t>
                </a:r>
              </a:p>
              <a:p>
                <a:pPr marL="0" indent="0">
                  <a:buNone/>
                </a:pPr>
                <a14:m>
                  <m:oMathPara xmlns:m="http://schemas.openxmlformats.org/officeDocument/2006/math">
                    <m:oMathParaPr>
                      <m:jc m:val="left"/>
                    </m:oMathParaPr>
                    <m:oMath xmlns:m="http://schemas.openxmlformats.org/officeDocument/2006/math">
                      <m:r>
                        <a:rPr lang="es-MX" sz="1100" i="1">
                          <a:latin typeface="Cambria Math" panose="02040503050406030204" pitchFamily="18" charset="0"/>
                          <a:ea typeface="Cambria Math" panose="02040503050406030204" pitchFamily="18" charset="0"/>
                        </a:rPr>
                        <m:t>𝜐</m:t>
                      </m:r>
                      <m:r>
                        <a:rPr lang="es-ES" sz="1100" i="1">
                          <a:latin typeface="Cambria Math" panose="02040503050406030204" pitchFamily="18" charset="0"/>
                          <a:ea typeface="Cambria Math" panose="02040503050406030204" pitchFamily="18" charset="0"/>
                        </a:rPr>
                        <m:t>=1.</m:t>
                      </m:r>
                      <m:r>
                        <a:rPr lang="es-ES" sz="1100" b="0" i="1" smtClean="0">
                          <a:latin typeface="Cambria Math" panose="02040503050406030204" pitchFamily="18" charset="0"/>
                          <a:ea typeface="Cambria Math" panose="02040503050406030204" pitchFamily="18" charset="0"/>
                        </a:rPr>
                        <m:t>1</m:t>
                      </m:r>
                      <m:r>
                        <a:rPr lang="es-ES" sz="1100">
                          <a:latin typeface="Cambria Math" panose="02040503050406030204" pitchFamily="18" charset="0"/>
                          <a:ea typeface="Cambria Math" panose="02040503050406030204" pitchFamily="18" charset="0"/>
                        </a:rPr>
                        <m:t>.</m:t>
                      </m:r>
                    </m:oMath>
                  </m:oMathPara>
                </a14:m>
                <a:endParaRPr lang="es-MX" sz="1100" dirty="0">
                  <a:latin typeface="Century Schoolbook" pitchFamily="18" charset="0"/>
                </a:endParaRPr>
              </a:p>
              <a:p>
                <a:r>
                  <a:rPr lang="es-MX" sz="1100" dirty="0">
                    <a:latin typeface="Century Schoolbook" pitchFamily="18" charset="0"/>
                  </a:rPr>
                  <a:t>where according to the previous results this corresponds to the first term of the expansion of the GPD </a:t>
                </a:r>
              </a:p>
              <a:p>
                <a:r>
                  <a:rPr lang="es-MX" sz="1100" dirty="0">
                    <a:latin typeface="Century Schoolbook" pitchFamily="18" charset="0"/>
                  </a:rPr>
                  <a:t>So, this is the result of the PDF from the algebraic model and we campared that with another literature results from here. And for exameple, we can observed, they considered the PDFs as the square of the PDA and is in a total agreeement with our result because we have </a:t>
                </a:r>
                <a:endParaRPr lang="es-MX" dirty="0"/>
              </a:p>
            </p:txBody>
          </p:sp>
        </mc:Choice>
        <mc:Fallback xmlns="">
          <p:sp>
            <p:nvSpPr>
              <p:cNvPr id="3" name="Marcador de notas 2"/>
              <p:cNvSpPr>
                <a:spLocks noGrp="1"/>
              </p:cNvSpPr>
              <p:nvPr>
                <p:ph type="body" idx="1"/>
              </p:nvPr>
            </p:nvSpPr>
            <p:spPr/>
            <p:txBody>
              <a:bodyPr/>
              <a:lstStyle/>
              <a:p>
                <a:pPr marL="0" indent="0">
                  <a:buNone/>
                </a:pPr>
                <a:r>
                  <a:rPr lang="es-MX" sz="1100" i="0">
                    <a:latin typeface="Cambria Math" panose="02040503050406030204" pitchFamily="18" charset="0"/>
                  </a:rPr>
                  <a:t>𝑀_𝑙=</a:t>
                </a:r>
                <a:r>
                  <a:rPr lang="es-ES" sz="1100" b="0" i="0">
                    <a:latin typeface="Cambria Math" panose="02040503050406030204" pitchFamily="18" charset="0"/>
                  </a:rPr>
                  <a:t>31</a:t>
                </a:r>
                <a:r>
                  <a:rPr lang="es-MX" sz="1100" i="0">
                    <a:latin typeface="Cambria Math" panose="02040503050406030204" pitchFamily="18" charset="0"/>
                  </a:rPr>
                  <a:t>0 </a:t>
                </a:r>
                <a:r>
                  <a:rPr lang="es-MX" sz="1100" dirty="0">
                    <a:latin typeface="Century Schoolbook" pitchFamily="18" charset="0"/>
                  </a:rPr>
                  <a:t>MeV</a:t>
                </a:r>
              </a:p>
              <a:p>
                <a:pPr marL="0" indent="0">
                  <a:buNone/>
                </a:pPr>
                <a:r>
                  <a:rPr lang="es-MX" sz="1100" i="0">
                    <a:latin typeface="Cambria Math" panose="02040503050406030204" pitchFamily="18" charset="0"/>
                    <a:ea typeface="Cambria Math" panose="02040503050406030204" pitchFamily="18" charset="0"/>
                  </a:rPr>
                  <a:t>𝜐</a:t>
                </a:r>
                <a:r>
                  <a:rPr lang="es-ES" sz="1100" i="0">
                    <a:latin typeface="Cambria Math" panose="02040503050406030204" pitchFamily="18" charset="0"/>
                    <a:ea typeface="Cambria Math" panose="02040503050406030204" pitchFamily="18" charset="0"/>
                  </a:rPr>
                  <a:t>=1.</a:t>
                </a:r>
                <a:r>
                  <a:rPr lang="es-ES" sz="1100" b="0" i="0">
                    <a:latin typeface="Cambria Math" panose="02040503050406030204" pitchFamily="18" charset="0"/>
                    <a:ea typeface="Cambria Math" panose="02040503050406030204" pitchFamily="18" charset="0"/>
                  </a:rPr>
                  <a:t>1</a:t>
                </a:r>
                <a:r>
                  <a:rPr lang="es-ES" sz="1100" i="0">
                    <a:latin typeface="Cambria Math" panose="02040503050406030204" pitchFamily="18" charset="0"/>
                    <a:ea typeface="Cambria Math" panose="02040503050406030204" pitchFamily="18" charset="0"/>
                  </a:rPr>
                  <a:t>.</a:t>
                </a:r>
                <a:endParaRPr lang="es-MX" sz="1100" dirty="0">
                  <a:latin typeface="Century Schoolbook" pitchFamily="18" charset="0"/>
                </a:endParaRPr>
              </a:p>
              <a:p>
                <a:endParaRPr lang="es-MX" dirty="0"/>
              </a:p>
            </p:txBody>
          </p:sp>
        </mc:Fallback>
      </mc:AlternateContent>
      <p:sp>
        <p:nvSpPr>
          <p:cNvPr id="4" name="Marcador de número de diapositiva 3"/>
          <p:cNvSpPr>
            <a:spLocks noGrp="1"/>
          </p:cNvSpPr>
          <p:nvPr>
            <p:ph type="sldNum" sz="quarter" idx="5"/>
          </p:nvPr>
        </p:nvSpPr>
        <p:spPr/>
        <p:txBody>
          <a:bodyPr/>
          <a:lstStyle/>
          <a:p>
            <a:pPr rtl="0"/>
            <a:fld id="{E3B36274-F2B9-4C45-BBB4-0EDF4CD651A7}" type="slidenum">
              <a:rPr lang="es-ES" noProof="0" smtClean="0"/>
              <a:t>12</a:t>
            </a:fld>
            <a:endParaRPr lang="es-ES" noProof="0" dirty="0"/>
          </a:p>
        </p:txBody>
      </p:sp>
    </p:spTree>
    <p:extLst>
      <p:ext uri="{BB962C8B-B14F-4D97-AF65-F5344CB8AC3E}">
        <p14:creationId xmlns:p14="http://schemas.microsoft.com/office/powerpoint/2010/main" val="32562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indent="0">
                  <a:buNone/>
                </a:pPr>
                <a:r>
                  <a:rPr lang="es-MX" sz="1100" i="1" dirty="0">
                    <a:latin typeface="Cambria Math" panose="02040503050406030204" pitchFamily="18" charset="0"/>
                  </a:rPr>
                  <a:t>The full FF of the meson is then the sum of the quark and antiquark contribution, from where also can compute the charge radious. And this red line is our result from the algebraic model, we compared it with this experimental results and we can see that they are in agreement with our result </a:t>
                </a:r>
              </a:p>
              <a:p>
                <a:pPr marL="0" indent="0">
                  <a:buNone/>
                </a:pPr>
                <a:endParaRPr lang="es-MX" sz="1100" i="1" dirty="0">
                  <a:latin typeface="Cambria Math" panose="02040503050406030204" pitchFamily="18" charset="0"/>
                </a:endParaRPr>
              </a:p>
              <a:p>
                <a:pPr marL="0" indent="0">
                  <a:buNone/>
                </a:pPr>
                <a:r>
                  <a:rPr lang="es-MX" sz="1100" i="1" dirty="0">
                    <a:latin typeface="Cambria Math" panose="02040503050406030204" pitchFamily="18" charset="0"/>
                  </a:rPr>
                  <a:t>Our results are in agreement with previous results in the literature and experimental results for the FF, </a:t>
                </a:r>
                <a:r>
                  <a:rPr lang="es-MX" sz="1100" b="1" i="1" dirty="0">
                    <a:latin typeface="Cambria Math" panose="02040503050406030204" pitchFamily="18" charset="0"/>
                  </a:rPr>
                  <a:t>but in order to trust more in our model, we decided to compute another functions with wich we could compare with more experimental results…</a:t>
                </a:r>
              </a:p>
              <a:p>
                <a:pPr marL="0" indent="0">
                  <a:buNone/>
                </a:pPr>
                <a:endParaRPr lang="es-MX" sz="1100" i="1" dirty="0">
                  <a:latin typeface="Cambria Math" panose="02040503050406030204" pitchFamily="18" charset="0"/>
                </a:endParaRPr>
              </a:p>
              <a:p>
                <a:pPr marL="0" indent="0">
                  <a:buNone/>
                </a:pPr>
                <a14:m>
                  <m:oMath xmlns:m="http://schemas.openxmlformats.org/officeDocument/2006/math">
                    <m:sSub>
                      <m:sSubPr>
                        <m:ctrlPr>
                          <a:rPr lang="es-MX" sz="1100" i="1" smtClean="0">
                            <a:latin typeface="Cambria Math" panose="02040503050406030204" pitchFamily="18" charset="0"/>
                          </a:rPr>
                        </m:ctrlPr>
                      </m:sSubPr>
                      <m:e>
                        <m:eqArr>
                          <m:eqArrPr>
                            <m:ctrlPr>
                              <a:rPr lang="es-MX" sz="1100" i="1" smtClean="0">
                                <a:latin typeface="Cambria Math" panose="02040503050406030204" pitchFamily="18" charset="0"/>
                              </a:rPr>
                            </m:ctrlPr>
                          </m:eqArrPr>
                          <m:e/>
                          <m:e/>
                          <m:e>
                            <m:r>
                              <a:rPr lang="es-MX" sz="1100" i="1">
                                <a:latin typeface="Cambria Math" panose="02040503050406030204" pitchFamily="18" charset="0"/>
                              </a:rPr>
                              <m:t>𝑀</m:t>
                            </m:r>
                          </m:e>
                        </m:eqArr>
                      </m:e>
                      <m:sub>
                        <m:r>
                          <a:rPr lang="es-MX" sz="1100" i="1">
                            <a:latin typeface="Cambria Math" panose="02040503050406030204" pitchFamily="18" charset="0"/>
                          </a:rPr>
                          <m:t>𝑙</m:t>
                        </m:r>
                      </m:sub>
                    </m:sSub>
                    <m:r>
                      <a:rPr lang="es-MX" sz="1100" i="1">
                        <a:latin typeface="Cambria Math" panose="02040503050406030204" pitchFamily="18" charset="0"/>
                      </a:rPr>
                      <m:t>=</m:t>
                    </m:r>
                    <m:r>
                      <a:rPr lang="es-ES" sz="1100" b="0" i="1" smtClean="0">
                        <a:latin typeface="Cambria Math" panose="02040503050406030204" pitchFamily="18" charset="0"/>
                      </a:rPr>
                      <m:t>31</m:t>
                    </m:r>
                    <m:r>
                      <a:rPr lang="es-MX" sz="1100" i="1">
                        <a:latin typeface="Cambria Math" panose="02040503050406030204" pitchFamily="18" charset="0"/>
                      </a:rPr>
                      <m:t>0 </m:t>
                    </m:r>
                  </m:oMath>
                </a14:m>
                <a:r>
                  <a:rPr lang="es-MX" sz="1100" dirty="0">
                    <a:latin typeface="Century Schoolbook" pitchFamily="18" charset="0"/>
                  </a:rPr>
                  <a:t>MeV</a:t>
                </a:r>
              </a:p>
              <a:p>
                <a:pPr marL="0" indent="0">
                  <a:buNone/>
                </a:pPr>
                <a14:m>
                  <m:oMathPara xmlns:m="http://schemas.openxmlformats.org/officeDocument/2006/math">
                    <m:oMathParaPr>
                      <m:jc m:val="left"/>
                    </m:oMathParaPr>
                    <m:oMath xmlns:m="http://schemas.openxmlformats.org/officeDocument/2006/math">
                      <m:r>
                        <a:rPr lang="es-MX" sz="1100" i="1">
                          <a:latin typeface="Cambria Math" panose="02040503050406030204" pitchFamily="18" charset="0"/>
                          <a:ea typeface="Cambria Math" panose="02040503050406030204" pitchFamily="18" charset="0"/>
                        </a:rPr>
                        <m:t>𝜐</m:t>
                      </m:r>
                      <m:r>
                        <a:rPr lang="es-ES" sz="1100" i="1">
                          <a:latin typeface="Cambria Math" panose="02040503050406030204" pitchFamily="18" charset="0"/>
                          <a:ea typeface="Cambria Math" panose="02040503050406030204" pitchFamily="18" charset="0"/>
                        </a:rPr>
                        <m:t>=1.</m:t>
                      </m:r>
                      <m:r>
                        <a:rPr lang="es-ES" sz="1100" b="0" i="1" smtClean="0">
                          <a:latin typeface="Cambria Math" panose="02040503050406030204" pitchFamily="18" charset="0"/>
                          <a:ea typeface="Cambria Math" panose="02040503050406030204" pitchFamily="18" charset="0"/>
                        </a:rPr>
                        <m:t>1</m:t>
                      </m:r>
                    </m:oMath>
                  </m:oMathPara>
                </a14:m>
                <a:endParaRPr lang="es-MX" sz="1100" dirty="0">
                  <a:latin typeface="Century Schoolbook" panose="02040604050505020304" pitchFamily="18" charset="0"/>
                </a:endParaRPr>
              </a:p>
              <a:p>
                <a:r>
                  <a:rPr lang="es-MX" dirty="0"/>
                  <a:t>t=-Q^2 y xi nos dice que tan colineal interactua el foton con el quark… Antes de continuar con los resultados me gustaría mencionar algunos puntos clave que quedaron por analizar durante este periodo de tiempo.</a:t>
                </a:r>
              </a:p>
              <a:p>
                <a:endParaRPr lang="es-MX" dirty="0"/>
              </a:p>
              <a:p>
                <a14:m>
                  <m:oMath xmlns:m="http://schemas.openxmlformats.org/officeDocument/2006/math">
                    <m:sSub>
                      <m:sSubPr>
                        <m:ctrlPr>
                          <a:rPr lang="es-MX" sz="1100" i="1" smtClean="0">
                            <a:latin typeface="Cambria Math" panose="02040503050406030204" pitchFamily="18" charset="0"/>
                          </a:rPr>
                        </m:ctrlPr>
                      </m:sSubPr>
                      <m:e>
                        <m:r>
                          <a:rPr lang="es-MX" sz="1100" i="1">
                            <a:latin typeface="Cambria Math" panose="02040503050406030204" pitchFamily="18" charset="0"/>
                          </a:rPr>
                          <m:t>𝑟</m:t>
                        </m:r>
                      </m:e>
                      <m:sub>
                        <m:r>
                          <a:rPr lang="es-MX" sz="1100" i="1">
                            <a:latin typeface="Cambria Math" panose="02040503050406030204" pitchFamily="18" charset="0"/>
                            <a:ea typeface="Cambria Math" panose="02040503050406030204" pitchFamily="18" charset="0"/>
                          </a:rPr>
                          <m:t>𝜋</m:t>
                        </m:r>
                      </m:sub>
                    </m:sSub>
                    <m:r>
                      <a:rPr lang="es-MX" sz="1100" i="1">
                        <a:latin typeface="Cambria Math" panose="02040503050406030204" pitchFamily="18" charset="0"/>
                      </a:rPr>
                      <m:t>=0.</m:t>
                    </m:r>
                    <m:r>
                      <a:rPr lang="es-MX" sz="1100" i="1">
                        <a:latin typeface="Cambria Math" panose="02040503050406030204" pitchFamily="18" charset="0"/>
                        <a:ea typeface="Cambria Math" panose="02040503050406030204" pitchFamily="18" charset="0"/>
                      </a:rPr>
                      <m:t>6</m:t>
                    </m:r>
                    <m:r>
                      <a:rPr lang="es-ES" sz="1100" b="0" i="1" smtClean="0">
                        <a:latin typeface="Cambria Math" panose="02040503050406030204" pitchFamily="18" charset="0"/>
                        <a:ea typeface="Cambria Math" panose="02040503050406030204" pitchFamily="18" charset="0"/>
                      </a:rPr>
                      <m:t>99</m:t>
                    </m:r>
                  </m:oMath>
                </a14:m>
                <a:r>
                  <a:rPr lang="es-MX" sz="1100" dirty="0">
                    <a:latin typeface="Century Schoolbook" pitchFamily="18" charset="0"/>
                  </a:rPr>
                  <a:t> fm</a:t>
                </a:r>
              </a:p>
              <a:p>
                <a14:m>
                  <m:oMath xmlns:m="http://schemas.openxmlformats.org/officeDocument/2006/math">
                    <m:sSub>
                      <m:sSubPr>
                        <m:ctrlPr>
                          <a:rPr lang="es-MX" sz="1100" i="1">
                            <a:latin typeface="Cambria Math" panose="02040503050406030204" pitchFamily="18" charset="0"/>
                          </a:rPr>
                        </m:ctrlPr>
                      </m:sSubPr>
                      <m:e>
                        <m:r>
                          <a:rPr lang="es-MX" sz="1100" i="1">
                            <a:latin typeface="Cambria Math" panose="02040503050406030204" pitchFamily="18" charset="0"/>
                          </a:rPr>
                          <m:t>𝑟</m:t>
                        </m:r>
                      </m:e>
                      <m:sub>
                        <m:r>
                          <a:rPr lang="es-ES" sz="1100" i="1">
                            <a:latin typeface="Cambria Math" panose="02040503050406030204" pitchFamily="18" charset="0"/>
                          </a:rPr>
                          <m:t>𝐾</m:t>
                        </m:r>
                      </m:sub>
                    </m:sSub>
                    <m:r>
                      <a:rPr lang="es-MX" sz="1100" i="1">
                        <a:latin typeface="Cambria Math" panose="02040503050406030204" pitchFamily="18" charset="0"/>
                      </a:rPr>
                      <m:t>=0.</m:t>
                    </m:r>
                    <m:r>
                      <a:rPr lang="es-MX" sz="1100" i="1">
                        <a:latin typeface="Cambria Math" panose="02040503050406030204" pitchFamily="18" charset="0"/>
                        <a:ea typeface="Cambria Math" panose="02040503050406030204" pitchFamily="18" charset="0"/>
                      </a:rPr>
                      <m:t>6</m:t>
                    </m:r>
                    <m:r>
                      <a:rPr lang="es-ES" sz="1100" i="1">
                        <a:latin typeface="Cambria Math" panose="02040503050406030204" pitchFamily="18" charset="0"/>
                        <a:ea typeface="Cambria Math" panose="02040503050406030204" pitchFamily="18" charset="0"/>
                      </a:rPr>
                      <m:t>03</m:t>
                    </m:r>
                  </m:oMath>
                </a14:m>
                <a:r>
                  <a:rPr lang="es-MX" sz="1100" dirty="0">
                    <a:latin typeface="Century Schoolbook" pitchFamily="18" charset="0"/>
                  </a:rPr>
                  <a:t> fm</a:t>
                </a:r>
                <a:endParaRPr lang="es-MX" sz="1100" dirty="0"/>
              </a:p>
              <a:p>
                <a:r>
                  <a:rPr lang="es-MX" sz="1100" dirty="0">
                    <a:latin typeface="Century Schoolbook" panose="02040604050505020304" pitchFamily="18" charset="0"/>
                  </a:rPr>
                  <a:t>Where according to the previous results this corresponds to the first term of the expansion of the GPD </a:t>
                </a:r>
              </a:p>
              <a:p>
                <a:r>
                  <a:rPr lang="es-MX" sz="1100" dirty="0">
                    <a:latin typeface="Century Schoolbook" panose="02040604050505020304" pitchFamily="18" charset="0"/>
                  </a:rPr>
                  <a:t>Performing a Taylor expansion on the FF we find that </a:t>
                </a:r>
                <a:endParaRPr lang="es-MX" dirty="0"/>
              </a:p>
            </p:txBody>
          </p:sp>
        </mc:Choice>
        <mc:Fallback xmlns="">
          <p:sp>
            <p:nvSpPr>
              <p:cNvPr id="3" name="Marcador de notas 2"/>
              <p:cNvSpPr>
                <a:spLocks noGrp="1"/>
              </p:cNvSpPr>
              <p:nvPr>
                <p:ph type="body" idx="1"/>
              </p:nvPr>
            </p:nvSpPr>
            <p:spPr/>
            <p:txBody>
              <a:bodyPr/>
              <a:lstStyle/>
              <a:p>
                <a:pPr marL="0" indent="0">
                  <a:buNone/>
                </a:pPr>
                <a:r>
                  <a:rPr lang="es-MX" sz="1100" i="0">
                    <a:latin typeface="Cambria Math" panose="02040503050406030204" pitchFamily="18" charset="0"/>
                  </a:rPr>
                  <a:t>𝑀_𝑙=</a:t>
                </a:r>
                <a:r>
                  <a:rPr lang="es-ES" sz="1100" b="0" i="0">
                    <a:latin typeface="Cambria Math" panose="02040503050406030204" pitchFamily="18" charset="0"/>
                  </a:rPr>
                  <a:t>31</a:t>
                </a:r>
                <a:r>
                  <a:rPr lang="es-MX" sz="1100" i="0">
                    <a:latin typeface="Cambria Math" panose="02040503050406030204" pitchFamily="18" charset="0"/>
                  </a:rPr>
                  <a:t>0 </a:t>
                </a:r>
                <a:r>
                  <a:rPr lang="es-MX" sz="1100" dirty="0">
                    <a:latin typeface="Century Schoolbook" pitchFamily="18" charset="0"/>
                  </a:rPr>
                  <a:t>MeV</a:t>
                </a:r>
              </a:p>
              <a:p>
                <a:pPr marL="0" indent="0">
                  <a:buNone/>
                </a:pPr>
                <a:r>
                  <a:rPr lang="es-MX" sz="1100" i="0">
                    <a:latin typeface="Cambria Math" panose="02040503050406030204" pitchFamily="18" charset="0"/>
                    <a:ea typeface="Cambria Math" panose="02040503050406030204" pitchFamily="18" charset="0"/>
                  </a:rPr>
                  <a:t>𝜐</a:t>
                </a:r>
                <a:r>
                  <a:rPr lang="es-ES" sz="1100" i="0">
                    <a:latin typeface="Cambria Math" panose="02040503050406030204" pitchFamily="18" charset="0"/>
                    <a:ea typeface="Cambria Math" panose="02040503050406030204" pitchFamily="18" charset="0"/>
                  </a:rPr>
                  <a:t>=1.</a:t>
                </a:r>
                <a:r>
                  <a:rPr lang="es-ES" sz="1100" b="0" i="0">
                    <a:latin typeface="Cambria Math" panose="02040503050406030204" pitchFamily="18" charset="0"/>
                    <a:ea typeface="Cambria Math" panose="02040503050406030204" pitchFamily="18" charset="0"/>
                  </a:rPr>
                  <a:t>1</a:t>
                </a:r>
                <a:r>
                  <a:rPr lang="es-ES" sz="1100" i="0">
                    <a:latin typeface="Cambria Math" panose="02040503050406030204" pitchFamily="18" charset="0"/>
                    <a:ea typeface="Cambria Math" panose="02040503050406030204" pitchFamily="18" charset="0"/>
                  </a:rPr>
                  <a:t>.</a:t>
                </a:r>
                <a:endParaRPr lang="es-MX" sz="1100" dirty="0">
                  <a:latin typeface="Century Schoolbook" pitchFamily="18" charset="0"/>
                </a:endParaRPr>
              </a:p>
              <a:p>
                <a:endParaRPr lang="es-MX" dirty="0"/>
              </a:p>
            </p:txBody>
          </p:sp>
        </mc:Fallback>
      </mc:AlternateContent>
      <p:sp>
        <p:nvSpPr>
          <p:cNvPr id="4" name="Marcador de número de diapositiva 3"/>
          <p:cNvSpPr>
            <a:spLocks noGrp="1"/>
          </p:cNvSpPr>
          <p:nvPr>
            <p:ph type="sldNum" sz="quarter" idx="5"/>
          </p:nvPr>
        </p:nvSpPr>
        <p:spPr/>
        <p:txBody>
          <a:bodyPr/>
          <a:lstStyle/>
          <a:p>
            <a:pPr rtl="0"/>
            <a:fld id="{E3B36274-F2B9-4C45-BBB4-0EDF4CD651A7}" type="slidenum">
              <a:rPr lang="es-ES" noProof="0" smtClean="0"/>
              <a:t>13</a:t>
            </a:fld>
            <a:endParaRPr lang="es-ES" noProof="0" dirty="0"/>
          </a:p>
        </p:txBody>
      </p:sp>
    </p:spTree>
    <p:extLst>
      <p:ext uri="{BB962C8B-B14F-4D97-AF65-F5344CB8AC3E}">
        <p14:creationId xmlns:p14="http://schemas.microsoft.com/office/powerpoint/2010/main" val="156584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He functions that describe the proces of transition of a photon an a virtual photon to a meson is the TFF, it can be express in this way, where we can see that we already have all the ingredients we need with the algebraic moddel, we just need to consider the kinematic conditions and the quark-glun vertex.</a:t>
            </a:r>
          </a:p>
          <a:p>
            <a:endParaRPr lang="es-MX"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MX" sz="1100" dirty="0">
                <a:latin typeface="Century Schoolbook" panose="02040604050505020304" pitchFamily="18" charset="0"/>
              </a:rPr>
              <a:t>Por otro lado Q es la matriz que se asocia con las cargas de los quarks de valencia del mesón.</a:t>
            </a:r>
          </a:p>
          <a:p>
            <a:endParaRPr lang="es-MX" baseline="0" dirty="0"/>
          </a:p>
        </p:txBody>
      </p:sp>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14</a:t>
            </a:fld>
            <a:endParaRPr lang="es-ES" noProof="0" dirty="0"/>
          </a:p>
        </p:txBody>
      </p:sp>
    </p:spTree>
    <p:extLst>
      <p:ext uri="{BB962C8B-B14F-4D97-AF65-F5344CB8AC3E}">
        <p14:creationId xmlns:p14="http://schemas.microsoft.com/office/powerpoint/2010/main" val="106365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baafe93df_0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baafe93df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14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Fist of all I’m going to give an introduction to the distribution functions. </a:t>
            </a:r>
          </a:p>
          <a:p>
            <a:r>
              <a:rPr lang="es-MX" dirty="0"/>
              <a:t>Then I will mentioned the equations that inspire the algebraic model</a:t>
            </a:r>
          </a:p>
          <a:p>
            <a:r>
              <a:rPr lang="es-MX" dirty="0"/>
              <a:t>After that I will explain what the AM consists of </a:t>
            </a:r>
          </a:p>
          <a:p>
            <a:r>
              <a:rPr lang="es-MX" dirty="0"/>
              <a:t>Next to this, I will show some distribution functions results. </a:t>
            </a:r>
          </a:p>
          <a:p>
            <a:r>
              <a:rPr lang="es-MX" dirty="0"/>
              <a:t>Also, I will briefly talk about another functions that are the TFF with wich we can compare with some experimental results </a:t>
            </a:r>
          </a:p>
          <a:p>
            <a:r>
              <a:rPr lang="es-MX" dirty="0"/>
              <a:t>And finally, the conclusions.</a:t>
            </a:r>
          </a:p>
          <a:p>
            <a:endParaRPr lang="es-MX" dirty="0"/>
          </a:p>
        </p:txBody>
      </p:sp>
    </p:spTree>
    <p:extLst>
      <p:ext uri="{BB962C8B-B14F-4D97-AF65-F5344CB8AC3E}">
        <p14:creationId xmlns:p14="http://schemas.microsoft.com/office/powerpoint/2010/main" val="395780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In order to understand the internal structure of an hadron, we can extract the distribution functions from diferent scattering process, for example in a deep inelastic scattering where an electron interacts throgh a photon with an hadron and this one breaks in many other things we can extract the parton distribution functions wich tell us the probability of finding a parton within the hadron with a certain momentum fraction x of the total momentum of the hadron. </a:t>
            </a:r>
          </a:p>
          <a:p>
            <a:r>
              <a:rPr lang="es-MX" dirty="0"/>
              <a:t>And in other proccess like the elastic scattering where the photon emited by the electron colides with the hadron but this one doesn’t broke we extract the form factor wich give us information about the charge distribution of the hadron, the charge radius, etc. But also… </a:t>
            </a:r>
          </a:p>
          <a:p>
            <a:endParaRPr lang="es-MX" dirty="0"/>
          </a:p>
          <a:p>
            <a:endParaRPr lang="es-MX" dirty="0"/>
          </a:p>
          <a:p>
            <a:r>
              <a:rPr lang="es-MX" dirty="0"/>
              <a:t>Entonces hasta ahora hemos</a:t>
            </a:r>
            <a:r>
              <a:rPr lang="es-MX" baseline="0" dirty="0"/>
              <a:t> visto como podemos encontrar los factores de forma en una dispersión elástica y los PDFs para una dispersión inelástica…</a:t>
            </a:r>
          </a:p>
          <a:p>
            <a:endParaRPr lang="es-MX" baseline="0" dirty="0"/>
          </a:p>
          <a:p>
            <a:r>
              <a:rPr lang="es-MX" baseline="0" dirty="0"/>
              <a:t>Pero además, existen otros procesos conocidos como…</a:t>
            </a:r>
            <a:endParaRPr lang="es-MX" dirty="0"/>
          </a:p>
        </p:txBody>
      </p:sp>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3</a:t>
            </a:fld>
            <a:endParaRPr lang="es-ES" noProof="0" dirty="0"/>
          </a:p>
        </p:txBody>
      </p:sp>
    </p:spTree>
    <p:extLst>
      <p:ext uri="{BB962C8B-B14F-4D97-AF65-F5344CB8AC3E}">
        <p14:creationId xmlns:p14="http://schemas.microsoft.com/office/powerpoint/2010/main" val="71210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mc:Choice xmlns:a14="http://schemas.microsoft.com/office/drawing/2010/main" Requires="a14">
          <p:sp>
            <p:nvSpPr>
              <p:cNvPr id="3" name="Marcador de notas 2"/>
              <p:cNvSpPr>
                <a:spLocks noGrp="1"/>
              </p:cNvSpPr>
              <p:nvPr>
                <p:ph type="body" idx="1"/>
              </p:nvPr>
            </p:nvSpPr>
            <p:spPr/>
            <p:txBody>
              <a:bodyPr/>
              <a:lstStyle/>
              <a:p>
                <a:r>
                  <a:rPr lang="es-MX" dirty="0"/>
                  <a:t>Whe can extract another functions named generalized parton distribution functions or GPDs from the deep virtual comptom scattering, where the photon transfer moment to the hadron and in the process a virtual photon results at the end. This functions depend on the momentum x, xi wich tell us how collinear the photon collides with the quarks and the energy t. </a:t>
                </a:r>
              </a:p>
              <a:p>
                <a:pPr marL="214313" indent="-214313">
                  <a:buFont typeface="Arial" panose="020B0604020202020204" pitchFamily="34" charset="0"/>
                  <a:buChar char="•"/>
                </a:pPr>
                <a:r>
                  <a:rPr lang="es-MX" sz="1100" dirty="0">
                    <a:latin typeface="Century Schoolbook" panose="02040604050505020304" pitchFamily="18" charset="0"/>
                  </a:rPr>
                  <a:t>Jefferson </a:t>
                </a:r>
                <a:r>
                  <a:rPr lang="es-MX" sz="1100" dirty="0" err="1">
                    <a:latin typeface="Century Schoolbook" panose="02040604050505020304" pitchFamily="18" charset="0"/>
                  </a:rPr>
                  <a:t>Lab</a:t>
                </a:r>
                <a:r>
                  <a:rPr lang="es-MX" sz="1100" dirty="0">
                    <a:latin typeface="Century Schoolbook" panose="02040604050505020304" pitchFamily="18" charset="0"/>
                  </a:rPr>
                  <a:t> Hall A [6</a:t>
                </a:r>
                <a14:m>
                  <m:oMath xmlns:m="http://schemas.openxmlformats.org/officeDocument/2006/math">
                    <m:r>
                      <a:rPr lang="es-MX" sz="1100" i="1">
                        <a:latin typeface="Cambria Math" panose="02040503050406030204" pitchFamily="18" charset="0"/>
                        <a:ea typeface="Cambria Math" panose="02040503050406030204" pitchFamily="18" charset="0"/>
                      </a:rPr>
                      <m:t>→</m:t>
                    </m:r>
                  </m:oMath>
                </a14:m>
                <a:r>
                  <a:rPr lang="es-MX" sz="1100" dirty="0">
                    <a:latin typeface="Century Schoolbook" panose="02040604050505020304" pitchFamily="18" charset="0"/>
                  </a:rPr>
                  <a:t>12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Jefferson </a:t>
                </a:r>
                <a:r>
                  <a:rPr lang="es-MX" sz="1100" dirty="0" err="1">
                    <a:latin typeface="Century Schoolbook" panose="02040604050505020304" pitchFamily="18" charset="0"/>
                  </a:rPr>
                  <a:t>Lab</a:t>
                </a:r>
                <a:r>
                  <a:rPr lang="es-MX" sz="1100" dirty="0">
                    <a:latin typeface="Century Schoolbook" panose="02040604050505020304" pitchFamily="18" charset="0"/>
                  </a:rPr>
                  <a:t> CLAS </a:t>
                </a:r>
                <a:r>
                  <a:rPr lang="es-MX" sz="1100" dirty="0" err="1">
                    <a:latin typeface="Century Schoolbook" panose="02040604050505020304" pitchFamily="18" charset="0"/>
                  </a:rPr>
                  <a:t>experiment</a:t>
                </a:r>
                <a:r>
                  <a:rPr lang="es-MX" sz="1100" dirty="0">
                    <a:latin typeface="Century Schoolbook" panose="02040604050505020304" pitchFamily="18" charset="0"/>
                  </a:rPr>
                  <a:t> [6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DESY, HERMES </a:t>
                </a:r>
                <a:r>
                  <a:rPr lang="es-MX" sz="1100" dirty="0" err="1">
                    <a:latin typeface="Century Schoolbook" panose="02040604050505020304" pitchFamily="18" charset="0"/>
                  </a:rPr>
                  <a:t>Collaboration</a:t>
                </a:r>
                <a:r>
                  <a:rPr lang="es-MX" sz="1100" dirty="0">
                    <a:latin typeface="Century Schoolbook" panose="02040604050505020304" pitchFamily="18" charset="0"/>
                  </a:rPr>
                  <a:t> [28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CERN, COMPAS </a:t>
                </a:r>
                <a:r>
                  <a:rPr lang="es-MX" sz="1100" dirty="0" err="1">
                    <a:latin typeface="Century Schoolbook" panose="02040604050505020304" pitchFamily="18" charset="0"/>
                  </a:rPr>
                  <a:t>Collaboration</a:t>
                </a:r>
                <a:r>
                  <a:rPr lang="es-MX" sz="1100" dirty="0">
                    <a:latin typeface="Century Schoolbook" panose="02040604050505020304" pitchFamily="18" charset="0"/>
                  </a:rPr>
                  <a:t> [200 </a:t>
                </a:r>
                <a:r>
                  <a:rPr lang="es-MX" sz="1100" dirty="0" err="1">
                    <a:latin typeface="Century Schoolbook" panose="02040604050505020304" pitchFamily="18" charset="0"/>
                  </a:rPr>
                  <a:t>GeV</a:t>
                </a:r>
                <a:r>
                  <a:rPr lang="es-MX" sz="1100" dirty="0">
                    <a:latin typeface="Century Schoolbook" panose="02040604050505020304" pitchFamily="18" charset="0"/>
                  </a:rPr>
                  <a:t>]  </a:t>
                </a:r>
              </a:p>
              <a:p>
                <a:endParaRPr lang="es-MX" dirty="0"/>
              </a:p>
            </p:txBody>
          </p:sp>
        </mc:Choice>
        <mc:Fallback>
          <p:sp>
            <p:nvSpPr>
              <p:cNvPr id="3" name="Marcador de notas 2"/>
              <p:cNvSpPr>
                <a:spLocks noGrp="1"/>
              </p:cNvSpPr>
              <p:nvPr>
                <p:ph type="body" idx="1"/>
              </p:nvPr>
            </p:nvSpPr>
            <p:spPr/>
            <p:txBody>
              <a:bodyPr/>
              <a:lstStyle/>
              <a:p>
                <a:r>
                  <a:rPr lang="es-MX" dirty="0"/>
                  <a:t>Whe can extract another functions named generalized parton distribution functions or GPDs from the deep virtual comptom scattering, where the photon transfer moment to the hadron and in the process a virtual photon results at the end. This functions depend on the momentum x, xi wich tell us how collinear the photon collides with the quarks and the energy t. </a:t>
                </a:r>
              </a:p>
              <a:p>
                <a:pPr marL="214313" indent="-214313">
                  <a:buFont typeface="Arial" panose="020B0604020202020204" pitchFamily="34" charset="0"/>
                  <a:buChar char="•"/>
                </a:pPr>
                <a:r>
                  <a:rPr lang="es-MX" sz="1100" dirty="0">
                    <a:latin typeface="Century Schoolbook" panose="02040604050505020304" pitchFamily="18" charset="0"/>
                  </a:rPr>
                  <a:t>Jefferson </a:t>
                </a:r>
                <a:r>
                  <a:rPr lang="es-MX" sz="1100" dirty="0" err="1">
                    <a:latin typeface="Century Schoolbook" panose="02040604050505020304" pitchFamily="18" charset="0"/>
                  </a:rPr>
                  <a:t>Lab</a:t>
                </a:r>
                <a:r>
                  <a:rPr lang="es-MX" sz="1100" dirty="0">
                    <a:latin typeface="Century Schoolbook" panose="02040604050505020304" pitchFamily="18" charset="0"/>
                  </a:rPr>
                  <a:t> Hall A [6</a:t>
                </a:r>
                <a:r>
                  <a:rPr lang="es-MX" sz="1100" i="0">
                    <a:latin typeface="Cambria Math" panose="02040503050406030204" pitchFamily="18" charset="0"/>
                    <a:ea typeface="Cambria Math" panose="02040503050406030204" pitchFamily="18" charset="0"/>
                  </a:rPr>
                  <a:t>→</a:t>
                </a:r>
                <a:r>
                  <a:rPr lang="es-MX" sz="1100" dirty="0">
                    <a:latin typeface="Century Schoolbook" panose="02040604050505020304" pitchFamily="18" charset="0"/>
                  </a:rPr>
                  <a:t>12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Jefferson </a:t>
                </a:r>
                <a:r>
                  <a:rPr lang="es-MX" sz="1100" dirty="0" err="1">
                    <a:latin typeface="Century Schoolbook" panose="02040604050505020304" pitchFamily="18" charset="0"/>
                  </a:rPr>
                  <a:t>Lab</a:t>
                </a:r>
                <a:r>
                  <a:rPr lang="es-MX" sz="1100" dirty="0">
                    <a:latin typeface="Century Schoolbook" panose="02040604050505020304" pitchFamily="18" charset="0"/>
                  </a:rPr>
                  <a:t> CLAS </a:t>
                </a:r>
                <a:r>
                  <a:rPr lang="es-MX" sz="1100" dirty="0" err="1">
                    <a:latin typeface="Century Schoolbook" panose="02040604050505020304" pitchFamily="18" charset="0"/>
                  </a:rPr>
                  <a:t>experiment</a:t>
                </a:r>
                <a:r>
                  <a:rPr lang="es-MX" sz="1100" dirty="0">
                    <a:latin typeface="Century Schoolbook" panose="02040604050505020304" pitchFamily="18" charset="0"/>
                  </a:rPr>
                  <a:t> [6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DESY, HERMES </a:t>
                </a:r>
                <a:r>
                  <a:rPr lang="es-MX" sz="1100" dirty="0" err="1">
                    <a:latin typeface="Century Schoolbook" panose="02040604050505020304" pitchFamily="18" charset="0"/>
                  </a:rPr>
                  <a:t>Collaboration</a:t>
                </a:r>
                <a:r>
                  <a:rPr lang="es-MX" sz="1100" dirty="0">
                    <a:latin typeface="Century Schoolbook" panose="02040604050505020304" pitchFamily="18" charset="0"/>
                  </a:rPr>
                  <a:t> [28 </a:t>
                </a:r>
                <a:r>
                  <a:rPr lang="es-MX" sz="1100" dirty="0" err="1">
                    <a:latin typeface="Century Schoolbook" panose="02040604050505020304" pitchFamily="18" charset="0"/>
                  </a:rPr>
                  <a:t>GeV</a:t>
                </a:r>
                <a:r>
                  <a:rPr lang="es-MX" sz="1100" dirty="0">
                    <a:latin typeface="Century Schoolbook" panose="02040604050505020304" pitchFamily="18" charset="0"/>
                  </a:rPr>
                  <a:t>]</a:t>
                </a:r>
              </a:p>
              <a:p>
                <a:pPr marL="214313" indent="-214313">
                  <a:buFont typeface="Arial" panose="020B0604020202020204" pitchFamily="34" charset="0"/>
                  <a:buChar char="•"/>
                </a:pPr>
                <a:r>
                  <a:rPr lang="es-MX" sz="1100" dirty="0">
                    <a:latin typeface="Century Schoolbook" panose="02040604050505020304" pitchFamily="18" charset="0"/>
                  </a:rPr>
                  <a:t>CERN, COMPAS </a:t>
                </a:r>
                <a:r>
                  <a:rPr lang="es-MX" sz="1100" dirty="0" err="1">
                    <a:latin typeface="Century Schoolbook" panose="02040604050505020304" pitchFamily="18" charset="0"/>
                  </a:rPr>
                  <a:t>Collaboration</a:t>
                </a:r>
                <a:r>
                  <a:rPr lang="es-MX" sz="1100" dirty="0">
                    <a:latin typeface="Century Schoolbook" panose="02040604050505020304" pitchFamily="18" charset="0"/>
                  </a:rPr>
                  <a:t> [200 </a:t>
                </a:r>
                <a:r>
                  <a:rPr lang="es-MX" sz="1100" dirty="0" err="1">
                    <a:latin typeface="Century Schoolbook" panose="02040604050505020304" pitchFamily="18" charset="0"/>
                  </a:rPr>
                  <a:t>GeV</a:t>
                </a:r>
                <a:r>
                  <a:rPr lang="es-MX" sz="1100" dirty="0">
                    <a:latin typeface="Century Schoolbook" panose="02040604050505020304" pitchFamily="18" charset="0"/>
                  </a:rPr>
                  <a:t>]  </a:t>
                </a:r>
              </a:p>
              <a:p>
                <a:endParaRPr lang="es-MX" dirty="0"/>
              </a:p>
            </p:txBody>
          </p:sp>
        </mc:Fallback>
      </mc:AlternateContent>
    </p:spTree>
    <p:extLst>
      <p:ext uri="{BB962C8B-B14F-4D97-AF65-F5344CB8AC3E}">
        <p14:creationId xmlns:p14="http://schemas.microsoft.com/office/powerpoint/2010/main" val="123654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a:p>
            <a:r>
              <a:rPr lang="es-MX" dirty="0"/>
              <a:t>So, a way to extract analyticaly this functions we can focus in the obtaining of the LFWF because with the light-cone formalism we can obtain this distribution functions. Then, our idea to do this is the following </a:t>
            </a:r>
          </a:p>
          <a:p>
            <a:endParaRPr lang="es-MX" dirty="0"/>
          </a:p>
          <a:p>
            <a:r>
              <a:rPr lang="es-MX" dirty="0"/>
              <a:t>Aquí</a:t>
            </a:r>
            <a:r>
              <a:rPr lang="es-MX" baseline="0" dirty="0"/>
              <a:t> observamos la densidad de carga la cuál es la transformada de Fourier de los FF, luego se tienen las funciones de estructura que tiene una relación directa con las PDFs y por último tenemos las GPDs que es una generalización de las antes mencionadas. Es decir, que los factores de forma y las PDFs son proyecciones de las GPDs.</a:t>
            </a:r>
            <a:endParaRPr lang="es-MX" dirty="0"/>
          </a:p>
          <a:p>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a:t>Por otra parte, todas estas funciones de probabilidad se observan en el régimen no perturbativo (donde la cte de acoplamiento de QCD es lo suficientemente grande que no es posible utilizar teoría de perturbaciones). </a:t>
            </a:r>
          </a:p>
          <a:p>
            <a:endParaRPr lang="es-MX" dirty="0"/>
          </a:p>
        </p:txBody>
      </p:sp>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5</a:t>
            </a:fld>
            <a:endParaRPr lang="es-ES" noProof="0" dirty="0"/>
          </a:p>
        </p:txBody>
      </p:sp>
    </p:spTree>
    <p:extLst>
      <p:ext uri="{BB962C8B-B14F-4D97-AF65-F5344CB8AC3E}">
        <p14:creationId xmlns:p14="http://schemas.microsoft.com/office/powerpoint/2010/main" val="200860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a:p>
            <a:r>
              <a:rPr lang="es-MX" dirty="0"/>
              <a:t>In other words from the LFWF we can use the overlap representation to get the GPDs, from the GPDs we can get the FFs and the PDFs doing an integration or aplying some limites, also we can extract the PDA with another simple integration (this PDA give us the probability of a quark-antiquark pair form a bound state). This LFWF can be obtain throgh the projection on the light-front the BSWF with two imputs: the quark SDE and the BSE. </a:t>
            </a:r>
          </a:p>
          <a:p>
            <a:endParaRPr lang="es-MX" dirty="0"/>
          </a:p>
          <a:p>
            <a:r>
              <a:rPr lang="es-MX" dirty="0"/>
              <a:t>So, the quark SDE is this, and the BSE is this. </a:t>
            </a:r>
          </a:p>
          <a:p>
            <a:r>
              <a:rPr lang="es-MX" dirty="0"/>
              <a:t>The fully dressed quark propagator depends on itself, the quark-gluon vertex and the gluon propagator and the BSE depends on the BSA, the dressed quark progator and a kernel of quark and the antiquark interaction.</a:t>
            </a:r>
          </a:p>
          <a:p>
            <a:r>
              <a:rPr lang="es-MX" dirty="0"/>
              <a:t>And Finally the BSWF that we need is defined as the sandwich of the quark and antiquark propagators and the BSA.</a:t>
            </a:r>
          </a:p>
          <a:p>
            <a:r>
              <a:rPr lang="es-MX" dirty="0"/>
              <a:t>This two are an infinit tower of coupled integral equations, we can ampute them but we use an alternative that help us to calculate all this functions analytically.  </a:t>
            </a:r>
          </a:p>
          <a:p>
            <a:r>
              <a:rPr lang="es-MX" dirty="0"/>
              <a:t>This algebraic model is based on this SDEs because it takes the most general forms with some changes.</a:t>
            </a:r>
          </a:p>
          <a:p>
            <a:r>
              <a:rPr lang="es-MX" dirty="0"/>
              <a:t>One of this changes is that at the low energy limit where we base our non-perturbative studies that mass can be taken as constant because we can see the quark as a constituent quark, it means that the valence quarks are fully dressed by the see quarks.</a:t>
            </a:r>
          </a:p>
          <a:p>
            <a:endParaRPr lang="es-MX" dirty="0"/>
          </a:p>
          <a:p>
            <a:endParaRPr lang="es-MX" dirty="0"/>
          </a:p>
        </p:txBody>
      </p:sp>
    </p:spTree>
    <p:extLst>
      <p:ext uri="{BB962C8B-B14F-4D97-AF65-F5344CB8AC3E}">
        <p14:creationId xmlns:p14="http://schemas.microsoft.com/office/powerpoint/2010/main" val="95828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baafe93df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baafe93df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According</a:t>
            </a:r>
            <a:r>
              <a:rPr lang="es-ES" dirty="0"/>
              <a:t> to </a:t>
            </a:r>
            <a:r>
              <a:rPr lang="es-ES" dirty="0" err="1"/>
              <a:t>this</a:t>
            </a:r>
            <a:r>
              <a:rPr lang="es-ES" dirty="0"/>
              <a:t>, </a:t>
            </a:r>
            <a:r>
              <a:rPr lang="es-ES" dirty="0" err="1"/>
              <a:t>we</a:t>
            </a:r>
            <a:r>
              <a:rPr lang="es-ES" dirty="0"/>
              <a:t> can </a:t>
            </a:r>
            <a:r>
              <a:rPr lang="es-ES" dirty="0" err="1"/>
              <a:t>present</a:t>
            </a:r>
            <a:r>
              <a:rPr lang="es-ES" dirty="0"/>
              <a:t> </a:t>
            </a:r>
            <a:r>
              <a:rPr lang="es-ES" dirty="0" err="1"/>
              <a:t>the</a:t>
            </a:r>
            <a:r>
              <a:rPr lang="es-ES" dirty="0"/>
              <a:t> </a:t>
            </a:r>
            <a:r>
              <a:rPr lang="es-ES" dirty="0" err="1"/>
              <a:t>algebraic</a:t>
            </a:r>
            <a:r>
              <a:rPr lang="es-ES" dirty="0"/>
              <a:t> </a:t>
            </a:r>
            <a:r>
              <a:rPr lang="es-ES" dirty="0" err="1"/>
              <a:t>model</a:t>
            </a:r>
            <a:r>
              <a:rPr lang="es-ES"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MX" dirty="0"/>
                  <a:t>This algebraic model proposed the following form to the quark propagator and the BSA. Here M is the quark or antiquark mass and as we said before is a constant. In the BSA we have Rho wich is the spectral density whos shape determines the specific behavior of the associated BSA. And for this model, we porposed this lambda that depends on the integration variable w of the BSA in this form. (Also, we can see, we use the dominant amplitude of the BSA general form).</a:t>
                </a:r>
              </a:p>
              <a:p>
                <a:endParaRPr lang="es-MX" dirty="0"/>
              </a:p>
              <a:p>
                <a:r>
                  <a:rPr lang="es-MX" baseline="0" dirty="0"/>
                  <a:t>Now, using this anzats and remenberging the form of the BSWF we can write it as is shown here, where this curly M has the matricial structure and D is the product of 3 terms with powers in the denominator</a:t>
                </a:r>
              </a:p>
              <a:p>
                <a:r>
                  <a:rPr lang="es-MX" baseline="0" dirty="0"/>
                  <a:t>Then after some calculations, introducing Feynman parametrization and changing the order of integration the BSWF can be rewritten as here, where all the dependence of the momentum relative to the quark is in the denominator in this sigma term.  </a:t>
                </a:r>
              </a:p>
              <a:p>
                <a:endParaRPr lang="es-MX" baseline="0" dirty="0"/>
              </a:p>
              <a:p>
                <a:r>
                  <a:rPr lang="es-MX" baseline="0" dirty="0"/>
                  <a:t>So now we proyect this BSWF on the light-front to obtain the LFWF.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dirty="0"/>
              </a:p>
              <a:p>
                <a:endParaRPr lang="es-MX" dirty="0"/>
              </a:p>
            </p:txBody>
          </p:sp>
        </mc:Choice>
        <mc:Fallback xmlns="">
          <p:sp>
            <p:nvSpPr>
              <p:cNvPr id="3" name="Marcador de notas 2"/>
              <p:cNvSpPr>
                <a:spLocks noGrp="1"/>
              </p:cNvSpPr>
              <p:nvPr>
                <p:ph type="body" idx="1"/>
              </p:nvPr>
            </p:nvSpPr>
            <p:spPr/>
            <p:txBody>
              <a:bodyPr/>
              <a:lstStyle/>
              <a:p>
                <a:r>
                  <a:rPr lang="es-MX" dirty="0"/>
                  <a:t>De acuerdo a las ecuaciones de SD para el modelo algebraico se proponen el</a:t>
                </a:r>
                <a:r>
                  <a:rPr lang="es-MX" baseline="0" dirty="0"/>
                  <a:t> propagador del quark y la BSA de esta manera (podemos observar que para la BSA se toma solamente la función de estructura dominante) donde Rho es la densidad espectral, por lo que su forma determina el comportamiento puntual de la BSA asociada y nu es un parámetro a escoger.</a:t>
                </a:r>
              </a:p>
              <a:p>
                <a:endParaRPr lang="es-MX" baseline="0" dirty="0"/>
              </a:p>
              <a:p>
                <a:r>
                  <a:rPr lang="es-MX" baseline="0" dirty="0"/>
                  <a:t>Para este modelo hemos propuesto un cambio en la Lambda, haciéndola una función de omega, esta generalmente es tomada como constante. Y para asegurar su positividad es necesario que las masas cumplan esta relación de desigualdad.</a:t>
                </a:r>
              </a:p>
              <a:p>
                <a:endParaRPr lang="es-MX"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a:t>Ahora, utilizando estos anzats podemos escribir la función de onda de BS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a:latin typeface="Century Schoolbook" panose="02040604050505020304" pitchFamily="18" charset="0"/>
                  </a:rPr>
                  <a:t>Donde la estructura matricial está contenida en: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a:latin typeface="Century Schoolbook" panose="02040604050505020304" pitchFamily="18" charset="0"/>
                  </a:rPr>
                  <a:t>y </a:t>
                </a:r>
                <a:r>
                  <a:rPr lang="es-MX" sz="1100" i="0">
                    <a:solidFill>
                      <a:srgbClr val="0C98A7"/>
                    </a:solidFill>
                    <a:latin typeface="Cambria Math" panose="02040503050406030204" pitchFamily="18" charset="0"/>
                  </a:rPr>
                  <a:t>𝐷(𝑘,𝑃)</a:t>
                </a:r>
                <a:r>
                  <a:rPr lang="es-MX" sz="1100" dirty="0">
                    <a:solidFill>
                      <a:srgbClr val="0C98A7"/>
                    </a:solidFill>
                    <a:latin typeface="Century Schoolbook" panose="02040604050505020304" pitchFamily="18" charset="0"/>
                  </a:rPr>
                  <a:t> </a:t>
                </a:r>
                <a:r>
                  <a:rPr lang="es-MX" sz="1100" dirty="0">
                    <a:latin typeface="Century Schoolbook" panose="02040604050505020304" pitchFamily="18" charset="0"/>
                  </a:rPr>
                  <a:t>es el producto de 3 términos con potencias en el denominador.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100" dirty="0">
                  <a:latin typeface="Century Schoolbook" panose="020406040505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100" dirty="0">
                    <a:latin typeface="Century Schoolbook" panose="02040604050505020304" pitchFamily="18" charset="0"/>
                  </a:rPr>
                  <a:t>Introduciendo parámetros de </a:t>
                </a:r>
                <a:r>
                  <a:rPr lang="es-MX" sz="1100" dirty="0" err="1">
                    <a:latin typeface="Century Schoolbook" pitchFamily="18" charset="0"/>
                  </a:rPr>
                  <a:t>Feynman</a:t>
                </a:r>
                <a:r>
                  <a:rPr lang="es-MX" sz="1100" dirty="0">
                    <a:latin typeface="Century Schoolbook" pitchFamily="18" charset="0"/>
                  </a:rPr>
                  <a:t> </a:t>
                </a:r>
                <a:r>
                  <a:rPr lang="es-MX" sz="1100" i="0">
                    <a:latin typeface="Cambria Math" panose="02040503050406030204" pitchFamily="18" charset="0"/>
                    <a:ea typeface="Cambria Math" panose="02040503050406030204" pitchFamily="18" charset="0"/>
                  </a:rPr>
                  <a:t>𝛼, 𝛽</a:t>
                </a:r>
                <a:r>
                  <a:rPr lang="es-MX" sz="1100" dirty="0">
                    <a:latin typeface="Century Schoolbook" pitchFamily="18" charset="0"/>
                  </a:rPr>
                  <a:t> y cambiando el orden de integración, la BSWF se puede expresar como:</a:t>
                </a:r>
              </a:p>
              <a:p>
                <a:r>
                  <a:rPr lang="es-MX" dirty="0"/>
                  <a:t>Reescribiendo de</a:t>
                </a:r>
                <a:r>
                  <a:rPr lang="es-MX" baseline="0" dirty="0"/>
                  <a:t> esta manera donde alfa y beta son los parámetros de Feynman y w ahora depende de 1-2alfa, además la dependencia sobre los momentos sólo se encuentra en el denominador.</a:t>
                </a:r>
              </a:p>
              <a:p>
                <a:r>
                  <a:rPr lang="es-MX" baseline="0" dirty="0"/>
                  <a:t>Con esto se calculó la función de onda en el frente de luz…</a:t>
                </a: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dirty="0"/>
              </a:p>
              <a:p>
                <a:endParaRPr lang="es-MX" dirty="0"/>
              </a:p>
            </p:txBody>
          </p:sp>
        </mc:Fallback>
      </mc:AlternateContent>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8</a:t>
            </a:fld>
            <a:endParaRPr lang="es-ES" noProof="0" dirty="0"/>
          </a:p>
        </p:txBody>
      </p:sp>
    </p:spTree>
    <p:extLst>
      <p:ext uri="{BB962C8B-B14F-4D97-AF65-F5344CB8AC3E}">
        <p14:creationId xmlns:p14="http://schemas.microsoft.com/office/powerpoint/2010/main" val="303286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MX" baseline="0" dirty="0"/>
                  <a:t>So, as we mentioned before, for a pseudoscalar meson the LFWF can be obatained by projecting on the light front the BSWF that we already have. Also, from the Mellin moments the LFWF can be rewritten as here.</a:t>
                </a:r>
              </a:p>
              <a:p>
                <a:r>
                  <a:rPr lang="es-MX" baseline="0" dirty="0"/>
                  <a:t>On the other hands, in the light cone formalism the PDA is a projection of the LFWF as is shown here.</a:t>
                </a:r>
              </a:p>
              <a:p>
                <a:endParaRPr lang="es-MX" baseline="0" dirty="0"/>
              </a:p>
              <a:p>
                <a:endParaRPr lang="es-MX" baseline="0" dirty="0"/>
              </a:p>
              <a:p>
                <a:r>
                  <a:rPr lang="es-MX" baseline="0" dirty="0"/>
                  <a:t>De acuerdo a todas estas funciones y formalismos vemos que podemos tener una relación entre ellas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MX" sz="1100" dirty="0">
                    <a:latin typeface="Century Schoolbook" pitchFamily="18" charset="0"/>
                  </a:rPr>
                  <a:t>Además, en el formalismo del frente de luz </a:t>
                </a:r>
                <a14:m>
                  <m:oMath xmlns:m="http://schemas.openxmlformats.org/officeDocument/2006/math">
                    <m:sSup>
                      <m:sSupPr>
                        <m:ctrlPr>
                          <a:rPr lang="es-MX" sz="1100" i="1">
                            <a:latin typeface="Cambria Math" panose="02040503050406030204" pitchFamily="18" charset="0"/>
                          </a:rPr>
                        </m:ctrlPr>
                      </m:sSupPr>
                      <m:e>
                        <m:r>
                          <a:rPr lang="es-MX" sz="1100" i="1">
                            <a:latin typeface="Cambria Math" panose="02040503050406030204" pitchFamily="18" charset="0"/>
                          </a:rPr>
                          <m:t>𝑛</m:t>
                        </m:r>
                      </m:e>
                      <m:sup>
                        <m:r>
                          <a:rPr lang="es-MX" sz="1100" i="1">
                            <a:latin typeface="Cambria Math" panose="02040503050406030204" pitchFamily="18" charset="0"/>
                          </a:rPr>
                          <m:t>2</m:t>
                        </m:r>
                      </m:sup>
                    </m:sSup>
                    <m:r>
                      <a:rPr lang="es-MX" sz="1100" i="1">
                        <a:latin typeface="Cambria Math" panose="02040503050406030204" pitchFamily="18" charset="0"/>
                      </a:rPr>
                      <m:t>=0</m:t>
                    </m:r>
                    <m:r>
                      <a:rPr lang="es-MX" sz="1100">
                        <a:latin typeface="Cambria Math" panose="02040503050406030204" pitchFamily="18" charset="0"/>
                      </a:rPr>
                      <m:t> </m:t>
                    </m:r>
                  </m:oMath>
                </a14:m>
                <a:r>
                  <a:rPr lang="es-MX" sz="1100" dirty="0">
                    <a:latin typeface="Century Schoolbook" pitchFamily="18" charset="0"/>
                  </a:rPr>
                  <a:t>y </a:t>
                </a:r>
                <a14:m>
                  <m:oMath xmlns:m="http://schemas.openxmlformats.org/officeDocument/2006/math">
                    <m:r>
                      <m:rPr>
                        <m:sty m:val="p"/>
                      </m:rPr>
                      <a:rPr lang="es-MX" sz="1100">
                        <a:latin typeface="Cambria Math" panose="02040503050406030204" pitchFamily="18" charset="0"/>
                        <a:ea typeface="Cambria Math" panose="02040503050406030204" pitchFamily="18" charset="0"/>
                      </a:rPr>
                      <m:t>n</m:t>
                    </m:r>
                    <m:r>
                      <a:rPr lang="es-MX" sz="1100" i="1">
                        <a:latin typeface="Cambria Math" panose="02040503050406030204" pitchFamily="18" charset="0"/>
                        <a:ea typeface="Cambria Math" panose="02040503050406030204" pitchFamily="18" charset="0"/>
                      </a:rPr>
                      <m:t>∙</m:t>
                    </m:r>
                    <m:r>
                      <a:rPr lang="es-MX" sz="1100" i="1">
                        <a:latin typeface="Cambria Math" panose="02040503050406030204" pitchFamily="18" charset="0"/>
                        <a:ea typeface="Cambria Math" panose="02040503050406030204" pitchFamily="18" charset="0"/>
                      </a:rPr>
                      <m:t>𝑃</m:t>
                    </m:r>
                    <m:r>
                      <a:rPr lang="es-MX" sz="1100" i="1">
                        <a:latin typeface="Cambria Math" panose="02040503050406030204" pitchFamily="18" charset="0"/>
                        <a:ea typeface="Cambria Math" panose="02040503050406030204" pitchFamily="18" charset="0"/>
                      </a:rPr>
                      <m:t>=−</m:t>
                    </m:r>
                    <m:sSub>
                      <m:sSubPr>
                        <m:ctrlPr>
                          <a:rPr lang="es-MX" sz="1100" i="1">
                            <a:latin typeface="Cambria Math" panose="02040503050406030204" pitchFamily="18" charset="0"/>
                            <a:ea typeface="Cambria Math" panose="02040503050406030204" pitchFamily="18" charset="0"/>
                          </a:rPr>
                        </m:ctrlPr>
                      </m:sSubPr>
                      <m:e>
                        <m:r>
                          <a:rPr lang="es-MX" sz="1100" i="1">
                            <a:latin typeface="Cambria Math" panose="02040503050406030204" pitchFamily="18" charset="0"/>
                            <a:ea typeface="Cambria Math" panose="02040503050406030204" pitchFamily="18" charset="0"/>
                          </a:rPr>
                          <m:t>𝑚</m:t>
                        </m:r>
                      </m:e>
                      <m:sub>
                        <m:r>
                          <a:rPr lang="es-MX" sz="1100" i="1">
                            <a:latin typeface="Cambria Math" panose="02040503050406030204" pitchFamily="18" charset="0"/>
                            <a:ea typeface="Cambria Math" panose="02040503050406030204" pitchFamily="18" charset="0"/>
                          </a:rPr>
                          <m:t>𝑀</m:t>
                        </m:r>
                      </m:sub>
                    </m:sSub>
                  </m:oMath>
                </a14:m>
                <a:r>
                  <a:rPr lang="es-MX" sz="1100" dirty="0">
                    <a:latin typeface="Century Schoolbook"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MX" sz="1100" dirty="0">
                    <a:latin typeface="Century Schoolbook" pitchFamily="18" charset="0"/>
                  </a:rPr>
                  <a:t>Para un </a:t>
                </a:r>
                <a:r>
                  <a:rPr lang="es-MX" sz="1100" dirty="0" err="1">
                    <a:latin typeface="Century Schoolbook" panose="02040604050505020304" pitchFamily="18" charset="0"/>
                  </a:rPr>
                  <a:t>cuadrivector</a:t>
                </a:r>
                <a:r>
                  <a:rPr lang="es-MX" sz="1100" dirty="0">
                    <a:latin typeface="Century Schoolbook" panose="02040604050505020304" pitchFamily="18" charset="0"/>
                  </a:rPr>
                  <a:t> </a:t>
                </a:r>
                <a14:m>
                  <m:oMath xmlns:m="http://schemas.openxmlformats.org/officeDocument/2006/math">
                    <m:r>
                      <a:rPr lang="es-MX" sz="1100" i="1" dirty="0">
                        <a:latin typeface="Cambria Math" panose="02040503050406030204" pitchFamily="18" charset="0"/>
                      </a:rPr>
                      <m:t>𝑘</m:t>
                    </m:r>
                  </m:oMath>
                </a14:m>
                <a:r>
                  <a:rPr lang="es-MX" sz="1100" dirty="0">
                    <a:latin typeface="Century Schoolbook" pitchFamily="18" charset="0"/>
                  </a:rPr>
                  <a:t> se tiene: </a:t>
                </a:r>
                <a14:m>
                  <m:oMath xmlns:m="http://schemas.openxmlformats.org/officeDocument/2006/math">
                    <m:r>
                      <a:rPr lang="es-MX" sz="1100" i="1" smtClean="0">
                        <a:latin typeface="Cambria Math" panose="02040503050406030204" pitchFamily="18" charset="0"/>
                      </a:rPr>
                      <m:t>𝑘</m:t>
                    </m:r>
                    <m:r>
                      <a:rPr lang="es-MX" sz="1100" i="1" smtClean="0">
                        <a:latin typeface="Cambria Math" panose="02040503050406030204" pitchFamily="18" charset="0"/>
                      </a:rPr>
                      <m:t>=</m:t>
                    </m:r>
                    <m:sSub>
                      <m:sSubPr>
                        <m:ctrlPr>
                          <a:rPr lang="es-MX" sz="1100" i="1">
                            <a:latin typeface="Cambria Math" panose="02040503050406030204" pitchFamily="18" charset="0"/>
                          </a:rPr>
                        </m:ctrlPr>
                      </m:sSubPr>
                      <m:e>
                        <m:r>
                          <a:rPr lang="es-MX" sz="1100" i="1">
                            <a:latin typeface="Cambria Math" panose="02040503050406030204" pitchFamily="18" charset="0"/>
                          </a:rPr>
                          <m:t>𝑘</m:t>
                        </m:r>
                      </m:e>
                      <m:sub>
                        <m:r>
                          <a:rPr lang="es-MX" sz="1100" i="1">
                            <a:latin typeface="Cambria Math" panose="02040503050406030204" pitchFamily="18" charset="0"/>
                            <a:ea typeface="Cambria Math" panose="02040503050406030204" pitchFamily="18" charset="0"/>
                          </a:rPr>
                          <m:t>∥</m:t>
                        </m:r>
                      </m:sub>
                    </m:sSub>
                    <m:r>
                      <a:rPr lang="es-MX" sz="1100" i="1">
                        <a:latin typeface="Cambria Math" panose="02040503050406030204" pitchFamily="18" charset="0"/>
                      </a:rPr>
                      <m:t>+</m:t>
                    </m:r>
                    <m:sSub>
                      <m:sSubPr>
                        <m:ctrlPr>
                          <a:rPr lang="es-MX" sz="1100" i="1">
                            <a:latin typeface="Cambria Math" panose="02040503050406030204" pitchFamily="18" charset="0"/>
                          </a:rPr>
                        </m:ctrlPr>
                      </m:sSubPr>
                      <m:e>
                        <m:r>
                          <a:rPr lang="es-MX" sz="1100" i="1">
                            <a:latin typeface="Cambria Math" panose="02040503050406030204" pitchFamily="18" charset="0"/>
                          </a:rPr>
                          <m:t>𝑘</m:t>
                        </m:r>
                      </m:e>
                      <m:sub>
                        <m:r>
                          <a:rPr lang="es-MX" sz="1100" i="1">
                            <a:latin typeface="Cambria Math" panose="02040503050406030204" pitchFamily="18" charset="0"/>
                            <a:ea typeface="Cambria Math" panose="02040503050406030204" pitchFamily="18" charset="0"/>
                          </a:rPr>
                          <m:t>⊥</m:t>
                        </m:r>
                      </m:sub>
                    </m:sSub>
                  </m:oMath>
                </a14:m>
                <a:r>
                  <a:rPr lang="es-MX" sz="1100" dirty="0"/>
                  <a:t>, </a:t>
                </a:r>
                <a:r>
                  <a:rPr lang="es-MX" sz="1100" b="0" i="0" u="none" strike="noStrike" cap="none" dirty="0">
                    <a:solidFill>
                      <a:srgbClr val="000000"/>
                    </a:solidFill>
                    <a:latin typeface="Arial"/>
                    <a:ea typeface="Cambria Math" panose="02040503050406030204" pitchFamily="18" charset="0"/>
                    <a:cs typeface="Arial"/>
                    <a:sym typeface="Arial"/>
                  </a:rPr>
                  <a:t>n</a:t>
                </a:r>
                <a14:m>
                  <m:oMath xmlns:m="http://schemas.openxmlformats.org/officeDocument/2006/math">
                    <m:r>
                      <a:rPr lang="es-MX" sz="1100" i="1" dirty="0">
                        <a:latin typeface="Cambria Math" panose="02040503050406030204" pitchFamily="18" charset="0"/>
                        <a:ea typeface="Cambria Math" panose="02040503050406030204" pitchFamily="18" charset="0"/>
                      </a:rPr>
                      <m:t>∙</m:t>
                    </m:r>
                    <m:r>
                      <a:rPr lang="es-MX" sz="1100" i="1" dirty="0">
                        <a:latin typeface="Cambria Math" panose="02040503050406030204" pitchFamily="18" charset="0"/>
                        <a:ea typeface="Cambria Math" panose="02040503050406030204" pitchFamily="18" charset="0"/>
                      </a:rPr>
                      <m:t>𝑘</m:t>
                    </m:r>
                    <m:r>
                      <a:rPr lang="es-MX" sz="1100" i="1" dirty="0">
                        <a:latin typeface="Cambria Math" panose="02040503050406030204" pitchFamily="18" charset="0"/>
                        <a:ea typeface="Cambria Math" panose="02040503050406030204" pitchFamily="18" charset="0"/>
                      </a:rPr>
                      <m:t>=</m:t>
                    </m:r>
                    <m:r>
                      <a:rPr lang="es-MX" sz="1100" i="1" dirty="0">
                        <a:latin typeface="Cambria Math" panose="02040503050406030204" pitchFamily="18" charset="0"/>
                        <a:ea typeface="Cambria Math" panose="02040503050406030204" pitchFamily="18" charset="0"/>
                      </a:rPr>
                      <m:t>𝑛</m:t>
                    </m:r>
                    <m:r>
                      <a:rPr lang="es-MX" sz="1100" i="1" dirty="0">
                        <a:latin typeface="Cambria Math" panose="02040503050406030204" pitchFamily="18" charset="0"/>
                        <a:ea typeface="Cambria Math" panose="02040503050406030204" pitchFamily="18" charset="0"/>
                      </a:rPr>
                      <m:t>∙</m:t>
                    </m:r>
                    <m:sSub>
                      <m:sSubPr>
                        <m:ctrlPr>
                          <a:rPr lang="es-MX" sz="1100" i="1" dirty="0">
                            <a:latin typeface="Cambria Math" panose="02040503050406030204" pitchFamily="18" charset="0"/>
                            <a:ea typeface="Cambria Math" panose="02040503050406030204" pitchFamily="18" charset="0"/>
                          </a:rPr>
                        </m:ctrlPr>
                      </m:sSubPr>
                      <m:e>
                        <m:r>
                          <a:rPr lang="es-MX" sz="1100" i="1" dirty="0">
                            <a:latin typeface="Cambria Math" panose="02040503050406030204" pitchFamily="18" charset="0"/>
                            <a:ea typeface="Cambria Math" panose="02040503050406030204" pitchFamily="18" charset="0"/>
                          </a:rPr>
                          <m:t>𝑘</m:t>
                        </m:r>
                      </m:e>
                      <m:sub>
                        <m:r>
                          <a:rPr lang="es-MX" sz="1100" i="1" dirty="0">
                            <a:latin typeface="Cambria Math" panose="02040503050406030204" pitchFamily="18" charset="0"/>
                            <a:ea typeface="Cambria Math" panose="02040503050406030204" pitchFamily="18" charset="0"/>
                          </a:rPr>
                          <m:t>∥</m:t>
                        </m:r>
                        <m:r>
                          <a:rPr lang="es-ES" sz="1100" b="0" i="1" dirty="0" smtClean="0">
                            <a:latin typeface="Cambria Math" panose="02040503050406030204" pitchFamily="18" charset="0"/>
                            <a:ea typeface="Cambria Math" panose="02040503050406030204" pitchFamily="18" charset="0"/>
                          </a:rPr>
                          <m:t> </m:t>
                        </m:r>
                      </m:sub>
                    </m:sSub>
                  </m:oMath>
                </a14:m>
                <a:r>
                  <a:rPr lang="es-MX" sz="1100" dirty="0"/>
                  <a:t>y </a:t>
                </a:r>
                <a:r>
                  <a:rPr lang="es-MX" sz="1100" b="0" i="0" u="none" strike="noStrike" cap="none" dirty="0">
                    <a:solidFill>
                      <a:srgbClr val="000000"/>
                    </a:solidFill>
                    <a:latin typeface="Arial"/>
                    <a:ea typeface="Cambria Math" panose="02040503050406030204" pitchFamily="18" charset="0"/>
                    <a:cs typeface="Arial"/>
                    <a:sym typeface="Arial"/>
                  </a:rPr>
                  <a:t>n</a:t>
                </a:r>
                <a14:m>
                  <m:oMath xmlns:m="http://schemas.openxmlformats.org/officeDocument/2006/math">
                    <m:r>
                      <a:rPr lang="es-MX" sz="1100" i="1" dirty="0">
                        <a:latin typeface="Cambria Math" panose="02040503050406030204" pitchFamily="18" charset="0"/>
                        <a:ea typeface="Cambria Math" panose="02040503050406030204" pitchFamily="18" charset="0"/>
                      </a:rPr>
                      <m:t>∙</m:t>
                    </m:r>
                    <m:sSub>
                      <m:sSubPr>
                        <m:ctrlPr>
                          <a:rPr lang="es-MX" sz="1100" i="1" dirty="0">
                            <a:latin typeface="Cambria Math" panose="02040503050406030204" pitchFamily="18" charset="0"/>
                            <a:ea typeface="Cambria Math" panose="02040503050406030204" pitchFamily="18" charset="0"/>
                          </a:rPr>
                        </m:ctrlPr>
                      </m:sSubPr>
                      <m:e>
                        <m:r>
                          <a:rPr lang="es-MX" sz="1100" i="1" dirty="0">
                            <a:latin typeface="Cambria Math" panose="02040503050406030204" pitchFamily="18" charset="0"/>
                            <a:ea typeface="Cambria Math" panose="02040503050406030204" pitchFamily="18" charset="0"/>
                          </a:rPr>
                          <m:t>𝑘</m:t>
                        </m:r>
                      </m:e>
                      <m:sub>
                        <m:r>
                          <a:rPr lang="es-MX" sz="1100" i="1" dirty="0">
                            <a:latin typeface="Cambria Math" panose="02040503050406030204" pitchFamily="18" charset="0"/>
                            <a:ea typeface="Cambria Math" panose="02040503050406030204" pitchFamily="18" charset="0"/>
                          </a:rPr>
                          <m:t>⊥</m:t>
                        </m:r>
                      </m:sub>
                    </m:sSub>
                    <m:r>
                      <a:rPr lang="es-MX" sz="1100" i="1" dirty="0">
                        <a:latin typeface="Cambria Math" panose="02040503050406030204" pitchFamily="18" charset="0"/>
                        <a:ea typeface="Cambria Math" panose="02040503050406030204" pitchFamily="18" charset="0"/>
                      </a:rPr>
                      <m:t>=0</m:t>
                    </m:r>
                  </m:oMath>
                </a14:m>
                <a:endParaRPr lang="es-MX" sz="1100" dirty="0">
                  <a:latin typeface="Century Schoolbook" panose="02040604050505020304" pitchFamily="18" charset="0"/>
                </a:endParaRPr>
              </a:p>
              <a:p>
                <a:endParaRPr lang="es-MX" dirty="0"/>
              </a:p>
            </p:txBody>
          </p:sp>
        </mc:Choice>
        <mc:Fallback xmlns="">
          <p:sp>
            <p:nvSpPr>
              <p:cNvPr id="3" name="Marcador de notas 2"/>
              <p:cNvSpPr>
                <a:spLocks noGrp="1"/>
              </p:cNvSpPr>
              <p:nvPr>
                <p:ph type="body" idx="1"/>
              </p:nvPr>
            </p:nvSpPr>
            <p:spPr/>
            <p:txBody>
              <a:bodyPr/>
              <a:lstStyle/>
              <a:p>
                <a:r>
                  <a:rPr lang="es-MX" dirty="0"/>
                  <a:t>Dando lugar a la función</a:t>
                </a:r>
                <a:r>
                  <a:rPr lang="es-MX" baseline="0" dirty="0"/>
                  <a:t> de onda en el frente de luz. Para un mesón </a:t>
                </a:r>
                <a:r>
                  <a:rPr lang="es-MX" baseline="0" dirty="0" err="1"/>
                  <a:t>pseudoescalar</a:t>
                </a:r>
                <a:r>
                  <a:rPr lang="es-MX" baseline="0" dirty="0"/>
                  <a:t> la LFWF es esta donde </a:t>
                </a:r>
                <a:r>
                  <a:rPr lang="es-MX" baseline="0" dirty="0" err="1"/>
                  <a:t>f_M</a:t>
                </a:r>
                <a:r>
                  <a:rPr lang="es-MX" baseline="0" dirty="0"/>
                  <a:t> es la constante de decaimiento. Además en este formalismo del frente de luz para el </a:t>
                </a:r>
                <a:r>
                  <a:rPr lang="es-MX" baseline="0" dirty="0" err="1"/>
                  <a:t>cuadrivector</a:t>
                </a:r>
                <a:r>
                  <a:rPr lang="es-MX" baseline="0" dirty="0"/>
                  <a:t> n que se encuentra en el cono acotado por la velocidad de la luz se tiene </a:t>
                </a:r>
              </a:p>
              <a:p>
                <a:r>
                  <a:rPr lang="es-MX" baseline="0" dirty="0"/>
                  <a:t>Asímismo un cuadrivector k se puede descomponer en sus componentes paralela y perpendicular al cuadrivector n y así claramente se tiene esto.</a:t>
                </a:r>
              </a:p>
              <a:p>
                <a:r>
                  <a:rPr lang="es-MX" baseline="0" dirty="0"/>
                  <a:t>De acuerdo a todas estas funciones y formalismos vemos que podemos tener una relación entre ellas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MX" sz="1100" dirty="0">
                    <a:latin typeface="Century Schoolbook" pitchFamily="18" charset="0"/>
                  </a:rPr>
                  <a:t>Además, en el formalismo del frente de luz </a:t>
                </a:r>
                <a:r>
                  <a:rPr lang="es-MX" sz="1100" i="0">
                    <a:latin typeface="Cambria Math" panose="02040503050406030204" pitchFamily="18" charset="0"/>
                  </a:rPr>
                  <a:t>𝑛^2=0 </a:t>
                </a:r>
                <a:r>
                  <a:rPr lang="es-MX" sz="1100" dirty="0">
                    <a:latin typeface="Century Schoolbook" pitchFamily="18" charset="0"/>
                  </a:rPr>
                  <a:t>y </a:t>
                </a:r>
                <a:r>
                  <a:rPr lang="es-MX" sz="1100" i="0">
                    <a:latin typeface="Cambria Math" panose="02040503050406030204" pitchFamily="18" charset="0"/>
                    <a:ea typeface="Cambria Math" panose="02040503050406030204" pitchFamily="18" charset="0"/>
                  </a:rPr>
                  <a:t>n∙𝑃=−𝑚_𝑀</a:t>
                </a:r>
                <a:r>
                  <a:rPr lang="es-MX" sz="1100" dirty="0">
                    <a:latin typeface="Century Schoolbook"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MX" sz="1100" dirty="0">
                    <a:latin typeface="Century Schoolbook" panose="02040604050505020304" pitchFamily="18" charset="0"/>
                  </a:rPr>
                  <a:t>Para un </a:t>
                </a:r>
                <a:r>
                  <a:rPr lang="es-MX" sz="1100" dirty="0" err="1">
                    <a:latin typeface="Century Schoolbook" panose="02040604050505020304" pitchFamily="18" charset="0"/>
                  </a:rPr>
                  <a:t>cuadrivector</a:t>
                </a:r>
                <a:r>
                  <a:rPr lang="es-MX" sz="1100" dirty="0">
                    <a:latin typeface="Century Schoolbook" panose="02040604050505020304" pitchFamily="18" charset="0"/>
                  </a:rPr>
                  <a:t> </a:t>
                </a:r>
                <a:r>
                  <a:rPr lang="es-MX" sz="1100" i="0" dirty="0">
                    <a:latin typeface="Cambria Math" panose="02040503050406030204" pitchFamily="18" charset="0"/>
                  </a:rPr>
                  <a:t>𝑘</a:t>
                </a:r>
                <a:r>
                  <a:rPr lang="es-MX" sz="1100" dirty="0">
                    <a:latin typeface="Century Schoolbook" pitchFamily="18" charset="0"/>
                  </a:rPr>
                  <a:t> se tiene: </a:t>
                </a:r>
                <a:r>
                  <a:rPr lang="es-MX" sz="1100" i="0">
                    <a:latin typeface="Cambria Math" panose="02040503050406030204" pitchFamily="18" charset="0"/>
                  </a:rPr>
                  <a:t>𝑘=𝑘_</a:t>
                </a:r>
                <a:r>
                  <a:rPr lang="es-MX" sz="1100" i="0">
                    <a:latin typeface="Cambria Math" panose="02040503050406030204" pitchFamily="18" charset="0"/>
                    <a:ea typeface="Cambria Math" panose="02040503050406030204" pitchFamily="18" charset="0"/>
                  </a:rPr>
                  <a:t>∥</a:t>
                </a:r>
                <a:r>
                  <a:rPr lang="es-MX" sz="1100" i="0">
                    <a:latin typeface="Cambria Math" panose="02040503050406030204" pitchFamily="18" charset="0"/>
                  </a:rPr>
                  <a:t>+𝑘_</a:t>
                </a:r>
                <a:r>
                  <a:rPr lang="es-MX" sz="1100" i="0">
                    <a:latin typeface="Cambria Math" panose="02040503050406030204" pitchFamily="18" charset="0"/>
                    <a:ea typeface="Cambria Math" panose="02040503050406030204" pitchFamily="18" charset="0"/>
                  </a:rPr>
                  <a:t>⊥</a:t>
                </a:r>
                <a:r>
                  <a:rPr lang="es-MX" sz="1100" dirty="0"/>
                  <a:t>, </a:t>
                </a:r>
                <a:r>
                  <a:rPr lang="es-MX" sz="1100" b="0" i="0" u="none" strike="noStrike" cap="none" dirty="0">
                    <a:solidFill>
                      <a:srgbClr val="000000"/>
                    </a:solidFill>
                    <a:latin typeface="Arial"/>
                    <a:ea typeface="Cambria Math" panose="02040503050406030204" pitchFamily="18" charset="0"/>
                    <a:cs typeface="Arial"/>
                    <a:sym typeface="Arial"/>
                  </a:rPr>
                  <a:t>n</a:t>
                </a:r>
                <a:r>
                  <a:rPr lang="es-MX" sz="1100" i="0" dirty="0">
                    <a:latin typeface="Cambria Math" panose="02040503050406030204" pitchFamily="18" charset="0"/>
                    <a:ea typeface="Cambria Math" panose="02040503050406030204" pitchFamily="18" charset="0"/>
                  </a:rPr>
                  <a:t>∙𝑘=𝑛∙𝑘_(∥</a:t>
                </a:r>
                <a:r>
                  <a:rPr lang="es-ES" sz="1100" b="0" i="0" dirty="0">
                    <a:latin typeface="Cambria Math" panose="02040503050406030204" pitchFamily="18" charset="0"/>
                    <a:ea typeface="Cambria Math" panose="02040503050406030204" pitchFamily="18" charset="0"/>
                  </a:rPr>
                  <a:t> </a:t>
                </a:r>
                <a:r>
                  <a:rPr lang="es-MX" sz="1100" b="0" i="0" dirty="0">
                    <a:latin typeface="Cambria Math" panose="02040503050406030204" pitchFamily="18" charset="0"/>
                    <a:ea typeface="Cambria Math" panose="02040503050406030204" pitchFamily="18" charset="0"/>
                  </a:rPr>
                  <a:t>)</a:t>
                </a:r>
                <a:r>
                  <a:rPr lang="es-MX" sz="1100" dirty="0"/>
                  <a:t>y </a:t>
                </a:r>
                <a:r>
                  <a:rPr lang="es-MX" sz="1100" b="0" i="0" u="none" strike="noStrike" cap="none" dirty="0">
                    <a:solidFill>
                      <a:srgbClr val="000000"/>
                    </a:solidFill>
                    <a:latin typeface="Arial"/>
                    <a:ea typeface="Cambria Math" panose="02040503050406030204" pitchFamily="18" charset="0"/>
                    <a:cs typeface="Arial"/>
                    <a:sym typeface="Arial"/>
                  </a:rPr>
                  <a:t>n</a:t>
                </a:r>
                <a:r>
                  <a:rPr lang="es-MX" sz="1100" i="0" dirty="0">
                    <a:latin typeface="Cambria Math" panose="02040503050406030204" pitchFamily="18" charset="0"/>
                    <a:ea typeface="Cambria Math" panose="02040503050406030204" pitchFamily="18" charset="0"/>
                  </a:rPr>
                  <a:t>∙𝑘_⊥=0</a:t>
                </a:r>
                <a:endParaRPr lang="es-MX" sz="1100" dirty="0">
                  <a:latin typeface="Century Schoolbook" panose="020406040505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MX"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MX" sz="1100" dirty="0">
                  <a:latin typeface="Century Schoolbook"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MX" sz="1100" dirty="0">
                  <a:latin typeface="Century Schoolbook" pitchFamily="18" charset="0"/>
                </a:endParaRPr>
              </a:p>
              <a:p>
                <a:endParaRPr lang="es-MX" dirty="0"/>
              </a:p>
            </p:txBody>
          </p:sp>
        </mc:Fallback>
      </mc:AlternateContent>
      <p:sp>
        <p:nvSpPr>
          <p:cNvPr id="4" name="Marcador de número de diapositiva 3"/>
          <p:cNvSpPr>
            <a:spLocks noGrp="1"/>
          </p:cNvSpPr>
          <p:nvPr>
            <p:ph type="sldNum" sz="quarter" idx="10"/>
          </p:nvPr>
        </p:nvSpPr>
        <p:spPr/>
        <p:txBody>
          <a:bodyPr/>
          <a:lstStyle/>
          <a:p>
            <a:pPr rtl="0"/>
            <a:fld id="{E3B36274-F2B9-4C45-BBB4-0EDF4CD651A7}" type="slidenum">
              <a:rPr lang="es-ES" noProof="0" smtClean="0"/>
              <a:t>9</a:t>
            </a:fld>
            <a:endParaRPr lang="es-ES" noProof="0" dirty="0"/>
          </a:p>
        </p:txBody>
      </p:sp>
    </p:spTree>
    <p:extLst>
      <p:ext uri="{BB962C8B-B14F-4D97-AF65-F5344CB8AC3E}">
        <p14:creationId xmlns:p14="http://schemas.microsoft.com/office/powerpoint/2010/main" val="4141068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35981" y="1393699"/>
            <a:ext cx="68868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48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670681" y="2933522"/>
            <a:ext cx="4352100" cy="71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Roboto Condensed Light"/>
              <a:buNone/>
              <a:defRPr sz="1400">
                <a:latin typeface="Roboto Condensed Light"/>
                <a:ea typeface="Roboto Condensed Light"/>
                <a:cs typeface="Roboto Condensed Light"/>
                <a:sym typeface="Roboto Condensed Light"/>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63174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flipH="1">
            <a:off x="1147650" y="3085150"/>
            <a:ext cx="5005500" cy="10221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lvl1pPr>
            <a:lvl2pPr lvl="1" rtl="0">
              <a:spcBef>
                <a:spcPts val="0"/>
              </a:spcBef>
              <a:spcAft>
                <a:spcPts val="0"/>
              </a:spcAft>
              <a:buClr>
                <a:srgbClr val="FFFFFF"/>
              </a:buClr>
              <a:buSzPts val="6500"/>
              <a:buNone/>
              <a:defRPr sz="6500">
                <a:solidFill>
                  <a:srgbClr val="FFFFFF"/>
                </a:solidFill>
              </a:defRPr>
            </a:lvl2pPr>
            <a:lvl3pPr lvl="2" rtl="0">
              <a:spcBef>
                <a:spcPts val="0"/>
              </a:spcBef>
              <a:spcAft>
                <a:spcPts val="0"/>
              </a:spcAft>
              <a:buClr>
                <a:srgbClr val="FFFFFF"/>
              </a:buClr>
              <a:buSzPts val="6500"/>
              <a:buNone/>
              <a:defRPr sz="6500">
                <a:solidFill>
                  <a:srgbClr val="FFFFFF"/>
                </a:solidFill>
              </a:defRPr>
            </a:lvl3pPr>
            <a:lvl4pPr lvl="3" rtl="0">
              <a:spcBef>
                <a:spcPts val="0"/>
              </a:spcBef>
              <a:spcAft>
                <a:spcPts val="0"/>
              </a:spcAft>
              <a:buClr>
                <a:srgbClr val="FFFFFF"/>
              </a:buClr>
              <a:buSzPts val="6500"/>
              <a:buNone/>
              <a:defRPr sz="6500">
                <a:solidFill>
                  <a:srgbClr val="FFFFFF"/>
                </a:solidFill>
              </a:defRPr>
            </a:lvl4pPr>
            <a:lvl5pPr lvl="4" rtl="0">
              <a:spcBef>
                <a:spcPts val="0"/>
              </a:spcBef>
              <a:spcAft>
                <a:spcPts val="0"/>
              </a:spcAft>
              <a:buClr>
                <a:srgbClr val="FFFFFF"/>
              </a:buClr>
              <a:buSzPts val="6500"/>
              <a:buNone/>
              <a:defRPr sz="6500">
                <a:solidFill>
                  <a:srgbClr val="FFFFFF"/>
                </a:solidFill>
              </a:defRPr>
            </a:lvl5pPr>
            <a:lvl6pPr lvl="5" rtl="0">
              <a:spcBef>
                <a:spcPts val="0"/>
              </a:spcBef>
              <a:spcAft>
                <a:spcPts val="0"/>
              </a:spcAft>
              <a:buClr>
                <a:srgbClr val="FFFFFF"/>
              </a:buClr>
              <a:buSzPts val="6500"/>
              <a:buNone/>
              <a:defRPr sz="6500">
                <a:solidFill>
                  <a:srgbClr val="FFFFFF"/>
                </a:solidFill>
              </a:defRPr>
            </a:lvl6pPr>
            <a:lvl7pPr lvl="6" rtl="0">
              <a:spcBef>
                <a:spcPts val="0"/>
              </a:spcBef>
              <a:spcAft>
                <a:spcPts val="0"/>
              </a:spcAft>
              <a:buClr>
                <a:srgbClr val="FFFFFF"/>
              </a:buClr>
              <a:buSzPts val="6500"/>
              <a:buNone/>
              <a:defRPr sz="6500">
                <a:solidFill>
                  <a:srgbClr val="FFFFFF"/>
                </a:solidFill>
              </a:defRPr>
            </a:lvl7pPr>
            <a:lvl8pPr lvl="7" rtl="0">
              <a:spcBef>
                <a:spcPts val="0"/>
              </a:spcBef>
              <a:spcAft>
                <a:spcPts val="0"/>
              </a:spcAft>
              <a:buClr>
                <a:srgbClr val="FFFFFF"/>
              </a:buClr>
              <a:buSzPts val="6500"/>
              <a:buNone/>
              <a:defRPr sz="6500">
                <a:solidFill>
                  <a:srgbClr val="FFFFFF"/>
                </a:solidFill>
              </a:defRPr>
            </a:lvl8pPr>
            <a:lvl9pPr lvl="8" rtl="0">
              <a:spcBef>
                <a:spcPts val="0"/>
              </a:spcBef>
              <a:spcAft>
                <a:spcPts val="0"/>
              </a:spcAft>
              <a:buClr>
                <a:srgbClr val="FFFFFF"/>
              </a:buClr>
              <a:buSzPts val="6500"/>
              <a:buNone/>
              <a:defRPr sz="6500">
                <a:solidFill>
                  <a:srgbClr val="FFFFFF"/>
                </a:solidFill>
              </a:defRPr>
            </a:lvl9pPr>
          </a:lstStyle>
          <a:p>
            <a:endParaRPr/>
          </a:p>
        </p:txBody>
      </p:sp>
      <p:sp>
        <p:nvSpPr>
          <p:cNvPr id="13" name="Google Shape;13;p3"/>
          <p:cNvSpPr txBox="1">
            <a:spLocks noGrp="1"/>
          </p:cNvSpPr>
          <p:nvPr>
            <p:ph type="title" idx="2" hasCustomPrompt="1"/>
          </p:nvPr>
        </p:nvSpPr>
        <p:spPr>
          <a:xfrm flipH="1">
            <a:off x="1147579" y="2323850"/>
            <a:ext cx="2979300" cy="754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9600"/>
              <a:buNone/>
              <a:defRPr sz="96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subTitle" idx="1"/>
          </p:nvPr>
        </p:nvSpPr>
        <p:spPr>
          <a:xfrm>
            <a:off x="1147575" y="4028959"/>
            <a:ext cx="4224900" cy="5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94817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ctrTitle"/>
          </p:nvPr>
        </p:nvSpPr>
        <p:spPr>
          <a:xfrm>
            <a:off x="1964851" y="352850"/>
            <a:ext cx="52143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53035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flipH="1">
            <a:off x="2754543" y="1347038"/>
            <a:ext cx="5195700" cy="192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lvl1pPr>
            <a:lvl2pPr lvl="1" algn="r" rtl="0">
              <a:spcBef>
                <a:spcPts val="0"/>
              </a:spcBef>
              <a:spcAft>
                <a:spcPts val="0"/>
              </a:spcAft>
              <a:buClr>
                <a:srgbClr val="FFFFFF"/>
              </a:buClr>
              <a:buSzPts val="6500"/>
              <a:buNone/>
              <a:defRPr sz="6500">
                <a:solidFill>
                  <a:srgbClr val="FFFFFF"/>
                </a:solidFill>
              </a:defRPr>
            </a:lvl2pPr>
            <a:lvl3pPr lvl="2" algn="r" rtl="0">
              <a:spcBef>
                <a:spcPts val="0"/>
              </a:spcBef>
              <a:spcAft>
                <a:spcPts val="0"/>
              </a:spcAft>
              <a:buClr>
                <a:srgbClr val="FFFFFF"/>
              </a:buClr>
              <a:buSzPts val="6500"/>
              <a:buNone/>
              <a:defRPr sz="6500">
                <a:solidFill>
                  <a:srgbClr val="FFFFFF"/>
                </a:solidFill>
              </a:defRPr>
            </a:lvl3pPr>
            <a:lvl4pPr lvl="3" algn="r" rtl="0">
              <a:spcBef>
                <a:spcPts val="0"/>
              </a:spcBef>
              <a:spcAft>
                <a:spcPts val="0"/>
              </a:spcAft>
              <a:buClr>
                <a:srgbClr val="FFFFFF"/>
              </a:buClr>
              <a:buSzPts val="6500"/>
              <a:buNone/>
              <a:defRPr sz="6500">
                <a:solidFill>
                  <a:srgbClr val="FFFFFF"/>
                </a:solidFill>
              </a:defRPr>
            </a:lvl4pPr>
            <a:lvl5pPr lvl="4" algn="r" rtl="0">
              <a:spcBef>
                <a:spcPts val="0"/>
              </a:spcBef>
              <a:spcAft>
                <a:spcPts val="0"/>
              </a:spcAft>
              <a:buClr>
                <a:srgbClr val="FFFFFF"/>
              </a:buClr>
              <a:buSzPts val="6500"/>
              <a:buNone/>
              <a:defRPr sz="6500">
                <a:solidFill>
                  <a:srgbClr val="FFFFFF"/>
                </a:solidFill>
              </a:defRPr>
            </a:lvl5pPr>
            <a:lvl6pPr lvl="5" algn="r" rtl="0">
              <a:spcBef>
                <a:spcPts val="0"/>
              </a:spcBef>
              <a:spcAft>
                <a:spcPts val="0"/>
              </a:spcAft>
              <a:buClr>
                <a:srgbClr val="FFFFFF"/>
              </a:buClr>
              <a:buSzPts val="6500"/>
              <a:buNone/>
              <a:defRPr sz="6500">
                <a:solidFill>
                  <a:srgbClr val="FFFFFF"/>
                </a:solidFill>
              </a:defRPr>
            </a:lvl6pPr>
            <a:lvl7pPr lvl="6" algn="r" rtl="0">
              <a:spcBef>
                <a:spcPts val="0"/>
              </a:spcBef>
              <a:spcAft>
                <a:spcPts val="0"/>
              </a:spcAft>
              <a:buClr>
                <a:srgbClr val="FFFFFF"/>
              </a:buClr>
              <a:buSzPts val="6500"/>
              <a:buNone/>
              <a:defRPr sz="6500">
                <a:solidFill>
                  <a:srgbClr val="FFFFFF"/>
                </a:solidFill>
              </a:defRPr>
            </a:lvl7pPr>
            <a:lvl8pPr lvl="7" algn="r" rtl="0">
              <a:spcBef>
                <a:spcPts val="0"/>
              </a:spcBef>
              <a:spcAft>
                <a:spcPts val="0"/>
              </a:spcAft>
              <a:buClr>
                <a:srgbClr val="FFFFFF"/>
              </a:buClr>
              <a:buSzPts val="6500"/>
              <a:buNone/>
              <a:defRPr sz="6500">
                <a:solidFill>
                  <a:srgbClr val="FFFFFF"/>
                </a:solidFill>
              </a:defRPr>
            </a:lvl8pPr>
            <a:lvl9pPr lvl="8" algn="r" rtl="0">
              <a:spcBef>
                <a:spcPts val="0"/>
              </a:spcBef>
              <a:spcAft>
                <a:spcPts val="0"/>
              </a:spcAft>
              <a:buClr>
                <a:srgbClr val="FFFFFF"/>
              </a:buClr>
              <a:buSzPts val="6500"/>
              <a:buNone/>
              <a:defRPr sz="6500">
                <a:solidFill>
                  <a:srgbClr val="FFFFFF"/>
                </a:solidFill>
              </a:defRPr>
            </a:lvl9pPr>
          </a:lstStyle>
          <a:p>
            <a:endParaRPr/>
          </a:p>
        </p:txBody>
      </p:sp>
      <p:sp>
        <p:nvSpPr>
          <p:cNvPr id="68" name="Google Shape;68;p15"/>
          <p:cNvSpPr txBox="1">
            <a:spLocks noGrp="1"/>
          </p:cNvSpPr>
          <p:nvPr>
            <p:ph type="title" idx="2" hasCustomPrompt="1"/>
          </p:nvPr>
        </p:nvSpPr>
        <p:spPr>
          <a:xfrm flipH="1">
            <a:off x="4970943" y="1035213"/>
            <a:ext cx="2979300" cy="7545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9600"/>
              <a:buNone/>
              <a:defRPr sz="9600"/>
            </a:lvl1pPr>
            <a:lvl2pPr lvl="1"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69" name="Google Shape;69;p15"/>
          <p:cNvSpPr txBox="1">
            <a:spLocks noGrp="1"/>
          </p:cNvSpPr>
          <p:nvPr>
            <p:ph type="subTitle" idx="1"/>
          </p:nvPr>
        </p:nvSpPr>
        <p:spPr>
          <a:xfrm>
            <a:off x="3725343" y="2742989"/>
            <a:ext cx="4224900" cy="53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418814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ctrTitle"/>
          </p:nvPr>
        </p:nvSpPr>
        <p:spPr>
          <a:xfrm flipH="1">
            <a:off x="2260329" y="2193805"/>
            <a:ext cx="5195700" cy="1921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lvl1pPr>
            <a:lvl2pPr lvl="1" rtl="0">
              <a:spcBef>
                <a:spcPts val="0"/>
              </a:spcBef>
              <a:spcAft>
                <a:spcPts val="0"/>
              </a:spcAft>
              <a:buClr>
                <a:srgbClr val="FFFFFF"/>
              </a:buClr>
              <a:buSzPts val="6500"/>
              <a:buNone/>
              <a:defRPr sz="6500">
                <a:solidFill>
                  <a:srgbClr val="FFFFFF"/>
                </a:solidFill>
              </a:defRPr>
            </a:lvl2pPr>
            <a:lvl3pPr lvl="2" rtl="0">
              <a:spcBef>
                <a:spcPts val="0"/>
              </a:spcBef>
              <a:spcAft>
                <a:spcPts val="0"/>
              </a:spcAft>
              <a:buClr>
                <a:srgbClr val="FFFFFF"/>
              </a:buClr>
              <a:buSzPts val="6500"/>
              <a:buNone/>
              <a:defRPr sz="6500">
                <a:solidFill>
                  <a:srgbClr val="FFFFFF"/>
                </a:solidFill>
              </a:defRPr>
            </a:lvl3pPr>
            <a:lvl4pPr lvl="3" rtl="0">
              <a:spcBef>
                <a:spcPts val="0"/>
              </a:spcBef>
              <a:spcAft>
                <a:spcPts val="0"/>
              </a:spcAft>
              <a:buClr>
                <a:srgbClr val="FFFFFF"/>
              </a:buClr>
              <a:buSzPts val="6500"/>
              <a:buNone/>
              <a:defRPr sz="6500">
                <a:solidFill>
                  <a:srgbClr val="FFFFFF"/>
                </a:solidFill>
              </a:defRPr>
            </a:lvl4pPr>
            <a:lvl5pPr lvl="4" rtl="0">
              <a:spcBef>
                <a:spcPts val="0"/>
              </a:spcBef>
              <a:spcAft>
                <a:spcPts val="0"/>
              </a:spcAft>
              <a:buClr>
                <a:srgbClr val="FFFFFF"/>
              </a:buClr>
              <a:buSzPts val="6500"/>
              <a:buNone/>
              <a:defRPr sz="6500">
                <a:solidFill>
                  <a:srgbClr val="FFFFFF"/>
                </a:solidFill>
              </a:defRPr>
            </a:lvl5pPr>
            <a:lvl6pPr lvl="5" rtl="0">
              <a:spcBef>
                <a:spcPts val="0"/>
              </a:spcBef>
              <a:spcAft>
                <a:spcPts val="0"/>
              </a:spcAft>
              <a:buClr>
                <a:srgbClr val="FFFFFF"/>
              </a:buClr>
              <a:buSzPts val="6500"/>
              <a:buNone/>
              <a:defRPr sz="6500">
                <a:solidFill>
                  <a:srgbClr val="FFFFFF"/>
                </a:solidFill>
              </a:defRPr>
            </a:lvl6pPr>
            <a:lvl7pPr lvl="6" rtl="0">
              <a:spcBef>
                <a:spcPts val="0"/>
              </a:spcBef>
              <a:spcAft>
                <a:spcPts val="0"/>
              </a:spcAft>
              <a:buClr>
                <a:srgbClr val="FFFFFF"/>
              </a:buClr>
              <a:buSzPts val="6500"/>
              <a:buNone/>
              <a:defRPr sz="6500">
                <a:solidFill>
                  <a:srgbClr val="FFFFFF"/>
                </a:solidFill>
              </a:defRPr>
            </a:lvl7pPr>
            <a:lvl8pPr lvl="7" rtl="0">
              <a:spcBef>
                <a:spcPts val="0"/>
              </a:spcBef>
              <a:spcAft>
                <a:spcPts val="0"/>
              </a:spcAft>
              <a:buClr>
                <a:srgbClr val="FFFFFF"/>
              </a:buClr>
              <a:buSzPts val="6500"/>
              <a:buNone/>
              <a:defRPr sz="6500">
                <a:solidFill>
                  <a:srgbClr val="FFFFFF"/>
                </a:solidFill>
              </a:defRPr>
            </a:lvl8pPr>
            <a:lvl9pPr lvl="8" rtl="0">
              <a:spcBef>
                <a:spcPts val="0"/>
              </a:spcBef>
              <a:spcAft>
                <a:spcPts val="0"/>
              </a:spcAft>
              <a:buClr>
                <a:srgbClr val="FFFFFF"/>
              </a:buClr>
              <a:buSzPts val="6500"/>
              <a:buNone/>
              <a:defRPr sz="6500">
                <a:solidFill>
                  <a:srgbClr val="FFFFFF"/>
                </a:solidFill>
              </a:defRPr>
            </a:lvl9pPr>
          </a:lstStyle>
          <a:p>
            <a:endParaRPr/>
          </a:p>
        </p:txBody>
      </p:sp>
      <p:sp>
        <p:nvSpPr>
          <p:cNvPr id="76" name="Google Shape;76;p17"/>
          <p:cNvSpPr txBox="1">
            <a:spLocks noGrp="1"/>
          </p:cNvSpPr>
          <p:nvPr>
            <p:ph type="title" idx="2" hasCustomPrompt="1"/>
          </p:nvPr>
        </p:nvSpPr>
        <p:spPr>
          <a:xfrm flipH="1">
            <a:off x="2260329" y="1881980"/>
            <a:ext cx="2979300" cy="754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9600"/>
              <a:buNone/>
              <a:defRPr sz="96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7" name="Google Shape;77;p17"/>
          <p:cNvSpPr txBox="1">
            <a:spLocks noGrp="1"/>
          </p:cNvSpPr>
          <p:nvPr>
            <p:ph type="subTitle" idx="1"/>
          </p:nvPr>
        </p:nvSpPr>
        <p:spPr>
          <a:xfrm>
            <a:off x="2260329" y="3476054"/>
            <a:ext cx="4224900" cy="5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54880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8"/>
          <p:cNvSpPr txBox="1">
            <a:spLocks noGrp="1"/>
          </p:cNvSpPr>
          <p:nvPr>
            <p:ph type="ctrTitle"/>
          </p:nvPr>
        </p:nvSpPr>
        <p:spPr>
          <a:xfrm flipH="1">
            <a:off x="1974150" y="1161000"/>
            <a:ext cx="5195700" cy="1365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4800"/>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37" name="Google Shape;137;p28"/>
          <p:cNvSpPr txBox="1">
            <a:spLocks noGrp="1"/>
          </p:cNvSpPr>
          <p:nvPr>
            <p:ph type="subTitle" idx="1"/>
          </p:nvPr>
        </p:nvSpPr>
        <p:spPr>
          <a:xfrm>
            <a:off x="2152500" y="2494850"/>
            <a:ext cx="48390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354024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2"/>
          <p:cNvSpPr txBox="1">
            <a:spLocks noGrp="1"/>
          </p:cNvSpPr>
          <p:nvPr>
            <p:ph type="ctrTitle"/>
          </p:nvPr>
        </p:nvSpPr>
        <p:spPr>
          <a:xfrm>
            <a:off x="1964851" y="352850"/>
            <a:ext cx="52143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07" name="Google Shape;107;p22"/>
          <p:cNvSpPr txBox="1">
            <a:spLocks noGrp="1"/>
          </p:cNvSpPr>
          <p:nvPr>
            <p:ph type="ctrTitle" idx="2"/>
          </p:nvPr>
        </p:nvSpPr>
        <p:spPr>
          <a:xfrm>
            <a:off x="464478" y="1806500"/>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08" name="Google Shape;108;p22"/>
          <p:cNvSpPr txBox="1">
            <a:spLocks noGrp="1"/>
          </p:cNvSpPr>
          <p:nvPr>
            <p:ph type="subTitle" idx="1"/>
          </p:nvPr>
        </p:nvSpPr>
        <p:spPr>
          <a:xfrm>
            <a:off x="616128" y="2100749"/>
            <a:ext cx="14772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09" name="Google Shape;109;p22"/>
          <p:cNvSpPr txBox="1">
            <a:spLocks noGrp="1"/>
          </p:cNvSpPr>
          <p:nvPr>
            <p:ph type="ctrTitle" idx="3"/>
          </p:nvPr>
        </p:nvSpPr>
        <p:spPr>
          <a:xfrm>
            <a:off x="2077426" y="1806500"/>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10" name="Google Shape;110;p22"/>
          <p:cNvSpPr txBox="1">
            <a:spLocks noGrp="1"/>
          </p:cNvSpPr>
          <p:nvPr>
            <p:ph type="subTitle" idx="4"/>
          </p:nvPr>
        </p:nvSpPr>
        <p:spPr>
          <a:xfrm>
            <a:off x="2229076" y="2100749"/>
            <a:ext cx="14772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11" name="Google Shape;111;p22"/>
          <p:cNvSpPr txBox="1">
            <a:spLocks noGrp="1"/>
          </p:cNvSpPr>
          <p:nvPr>
            <p:ph type="ctrTitle" idx="5"/>
          </p:nvPr>
        </p:nvSpPr>
        <p:spPr>
          <a:xfrm>
            <a:off x="3690375" y="1806500"/>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12" name="Google Shape;112;p22"/>
          <p:cNvSpPr txBox="1">
            <a:spLocks noGrp="1"/>
          </p:cNvSpPr>
          <p:nvPr>
            <p:ph type="subTitle" idx="6"/>
          </p:nvPr>
        </p:nvSpPr>
        <p:spPr>
          <a:xfrm>
            <a:off x="3842025" y="2100749"/>
            <a:ext cx="14772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13" name="Google Shape;113;p22"/>
          <p:cNvSpPr txBox="1">
            <a:spLocks noGrp="1"/>
          </p:cNvSpPr>
          <p:nvPr>
            <p:ph type="ctrTitle" idx="7"/>
          </p:nvPr>
        </p:nvSpPr>
        <p:spPr>
          <a:xfrm>
            <a:off x="3707117" y="3549862"/>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14" name="Google Shape;114;p22"/>
          <p:cNvSpPr txBox="1">
            <a:spLocks noGrp="1"/>
          </p:cNvSpPr>
          <p:nvPr>
            <p:ph type="subTitle" idx="8"/>
          </p:nvPr>
        </p:nvSpPr>
        <p:spPr>
          <a:xfrm>
            <a:off x="3858772" y="3890201"/>
            <a:ext cx="14772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15" name="Google Shape;115;p22"/>
          <p:cNvSpPr txBox="1">
            <a:spLocks noGrp="1"/>
          </p:cNvSpPr>
          <p:nvPr>
            <p:ph type="ctrTitle" idx="9"/>
          </p:nvPr>
        </p:nvSpPr>
        <p:spPr>
          <a:xfrm>
            <a:off x="5343519" y="3549862"/>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16" name="Google Shape;116;p22"/>
          <p:cNvSpPr txBox="1">
            <a:spLocks noGrp="1"/>
          </p:cNvSpPr>
          <p:nvPr>
            <p:ph type="subTitle" idx="13"/>
          </p:nvPr>
        </p:nvSpPr>
        <p:spPr>
          <a:xfrm>
            <a:off x="5500261" y="3890201"/>
            <a:ext cx="14772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17" name="Google Shape;117;p22"/>
          <p:cNvSpPr txBox="1">
            <a:spLocks noGrp="1"/>
          </p:cNvSpPr>
          <p:nvPr>
            <p:ph type="ctrTitle" idx="14"/>
          </p:nvPr>
        </p:nvSpPr>
        <p:spPr>
          <a:xfrm>
            <a:off x="6979921" y="3549862"/>
            <a:ext cx="1780500" cy="42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118" name="Google Shape;118;p22"/>
          <p:cNvSpPr txBox="1">
            <a:spLocks noGrp="1"/>
          </p:cNvSpPr>
          <p:nvPr>
            <p:ph type="subTitle" idx="15"/>
          </p:nvPr>
        </p:nvSpPr>
        <p:spPr>
          <a:xfrm>
            <a:off x="7141750" y="3890201"/>
            <a:ext cx="1456800" cy="10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extLst>
      <p:ext uri="{BB962C8B-B14F-4D97-AF65-F5344CB8AC3E}">
        <p14:creationId xmlns:p14="http://schemas.microsoft.com/office/powerpoint/2010/main" val="79842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45" name="Google Shape;145;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5" r:id="rId3"/>
    <p:sldLayoutId id="2147483696" r:id="rId4"/>
    <p:sldLayoutId id="2147483702" r:id="rId5"/>
    <p:sldLayoutId id="2147483706" r:id="rId6"/>
    <p:sldLayoutId id="214748370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3.png"/><Relationship Id="rId7" Type="http://schemas.openxmlformats.org/officeDocument/2006/relationships/image" Target="../media/image42.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tiff"/><Relationship Id="rId5" Type="http://schemas.openxmlformats.org/officeDocument/2006/relationships/image" Target="../media/image45.png"/><Relationship Id="rId10" Type="http://schemas.openxmlformats.org/officeDocument/2006/relationships/image" Target="../media/image49.tiff"/><Relationship Id="rId4" Type="http://schemas.openxmlformats.org/officeDocument/2006/relationships/image" Target="../media/image44.png"/><Relationship Id="rId9" Type="http://schemas.openxmlformats.org/officeDocument/2006/relationships/image" Target="../media/image48.tiff"/></Relationships>
</file>

<file path=ppt/slides/_rels/slide11.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50.tiff"/><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3.tiff"/><Relationship Id="rId5" Type="http://schemas.openxmlformats.org/officeDocument/2006/relationships/image" Target="../media/image52.tiff"/><Relationship Id="rId10" Type="http://schemas.openxmlformats.org/officeDocument/2006/relationships/image" Target="../media/image56.png"/><Relationship Id="rId4" Type="http://schemas.openxmlformats.org/officeDocument/2006/relationships/image" Target="../media/image51.tiff"/><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0.tiff"/><Relationship Id="rId5" Type="http://schemas.openxmlformats.org/officeDocument/2006/relationships/image" Target="../media/image59.tiff"/><Relationship Id="rId10" Type="http://schemas.openxmlformats.org/officeDocument/2006/relationships/image" Target="../media/image73.png"/><Relationship Id="rId4" Type="http://schemas.openxmlformats.org/officeDocument/2006/relationships/image" Target="../media/image58.tiff"/><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72.png"/><Relationship Id="rId7" Type="http://schemas.openxmlformats.org/officeDocument/2006/relationships/image" Target="../media/image66.png"/><Relationship Id="rId12" Type="http://schemas.openxmlformats.org/officeDocument/2006/relationships/image" Target="../media/image69.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5.tiff"/><Relationship Id="rId11" Type="http://schemas.openxmlformats.org/officeDocument/2006/relationships/image" Target="../media/image80.png"/><Relationship Id="rId5" Type="http://schemas.openxmlformats.org/officeDocument/2006/relationships/image" Target="../media/image64.tiff"/><Relationship Id="rId10" Type="http://schemas.openxmlformats.org/officeDocument/2006/relationships/image" Target="../media/image68.emf"/><Relationship Id="rId4" Type="http://schemas.openxmlformats.org/officeDocument/2006/relationships/image" Target="../media/image73.png"/><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72.tiff"/><Relationship Id="rId12"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1.tiff"/><Relationship Id="rId11" Type="http://schemas.openxmlformats.org/officeDocument/2006/relationships/image" Target="../media/image77.emf"/><Relationship Id="rId5" Type="http://schemas.openxmlformats.org/officeDocument/2006/relationships/image" Target="../media/image83.png"/><Relationship Id="rId15" Type="http://schemas.openxmlformats.org/officeDocument/2006/relationships/image" Target="../media/image80.tiff"/><Relationship Id="rId10" Type="http://schemas.openxmlformats.org/officeDocument/2006/relationships/image" Target="../media/image76.png"/><Relationship Id="rId4" Type="http://schemas.openxmlformats.org/officeDocument/2006/relationships/image" Target="../media/image70.tiff"/><Relationship Id="rId9" Type="http://schemas.openxmlformats.org/officeDocument/2006/relationships/image" Target="../media/image75.png"/><Relationship Id="rId1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3.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tiff"/><Relationship Id="rId3" Type="http://schemas.openxmlformats.org/officeDocument/2006/relationships/image" Target="../media/image25.png"/><Relationship Id="rId7" Type="http://schemas.openxmlformats.org/officeDocument/2006/relationships/image" Target="../media/image29.tiff"/><Relationship Id="rId12" Type="http://schemas.openxmlformats.org/officeDocument/2006/relationships/image" Target="../media/image34.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tiff"/><Relationship Id="rId11" Type="http://schemas.openxmlformats.org/officeDocument/2006/relationships/image" Target="../media/image33.em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png"/><Relationship Id="rId9" Type="http://schemas.openxmlformats.org/officeDocument/2006/relationships/image" Target="../media/image31.emf"/></Relationships>
</file>

<file path=ppt/slides/_rels/slide9.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gif"/><Relationship Id="rId7"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 Id="rId9" Type="http://schemas.openxmlformats.org/officeDocument/2006/relationships/image" Target="../media/image4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2548" y="700428"/>
            <a:ext cx="8638903" cy="1734314"/>
          </a:xfrm>
        </p:spPr>
        <p:txBody>
          <a:bodyPr rtlCol="0"/>
          <a:lstStyle/>
          <a:p>
            <a:pPr algn="ctr"/>
            <a:r>
              <a:rPr lang="es-MX" sz="4000" b="1" dirty="0">
                <a:solidFill>
                  <a:srgbClr val="7030A0"/>
                </a:solidFill>
                <a:latin typeface="Palatino Linotype" panose="02040502050505030304" pitchFamily="18" charset="0"/>
              </a:rPr>
              <a:t>Internal structure of pseudoscalar mesons: An algebraic model and its implications</a:t>
            </a:r>
            <a:endParaRPr lang="es-ES" sz="4000" b="1" dirty="0">
              <a:solidFill>
                <a:srgbClr val="7030A0"/>
              </a:solidFill>
              <a:latin typeface="Palatino Linotype" panose="02040502050505030304" pitchFamily="18" charset="0"/>
            </a:endParaRPr>
          </a:p>
        </p:txBody>
      </p:sp>
      <p:sp>
        <p:nvSpPr>
          <p:cNvPr id="3" name="Subtítulo 2"/>
          <p:cNvSpPr>
            <a:spLocks noGrp="1"/>
          </p:cNvSpPr>
          <p:nvPr>
            <p:ph type="subTitle" idx="1"/>
          </p:nvPr>
        </p:nvSpPr>
        <p:spPr>
          <a:xfrm>
            <a:off x="2381" y="2819673"/>
            <a:ext cx="9141619" cy="378041"/>
          </a:xfrm>
        </p:spPr>
        <p:txBody>
          <a:bodyPr rtlCol="0">
            <a:noAutofit/>
          </a:bodyPr>
          <a:lstStyle/>
          <a:p>
            <a:pPr marL="135000" algn="ctr"/>
            <a:r>
              <a:rPr lang="es-MX" sz="1800" dirty="0">
                <a:solidFill>
                  <a:srgbClr val="0C98A7"/>
                </a:solidFill>
                <a:latin typeface="Palatino Linotype" panose="02040502050505030304" pitchFamily="18" charset="0"/>
              </a:rPr>
              <a:t>Isela Melany Higuera Angulo</a:t>
            </a: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582" y="2086942"/>
            <a:ext cx="1125024" cy="108106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00" y="2154974"/>
            <a:ext cx="945000" cy="945000"/>
          </a:xfrm>
          <a:prstGeom prst="rect">
            <a:avLst/>
          </a:prstGeom>
        </p:spPr>
      </p:pic>
      <p:sp>
        <p:nvSpPr>
          <p:cNvPr id="10" name="Subtítulo 2"/>
          <p:cNvSpPr txBox="1">
            <a:spLocks/>
          </p:cNvSpPr>
          <p:nvPr/>
        </p:nvSpPr>
        <p:spPr>
          <a:xfrm>
            <a:off x="-1" y="3568570"/>
            <a:ext cx="9141620" cy="32403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8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pPr marL="135000" algn="ctr">
              <a:lnSpc>
                <a:spcPct val="100000"/>
              </a:lnSpc>
            </a:pPr>
            <a:r>
              <a:rPr lang="es-MX" sz="1800" dirty="0">
                <a:solidFill>
                  <a:srgbClr val="0C98A7"/>
                </a:solidFill>
                <a:latin typeface="Palatino Linotype" panose="02040502050505030304" pitchFamily="18" charset="0"/>
              </a:rPr>
              <a:t>IFM - UMSNH</a:t>
            </a:r>
          </a:p>
        </p:txBody>
      </p:sp>
      <p:sp>
        <p:nvSpPr>
          <p:cNvPr id="11" name="Subtítulo 2"/>
          <p:cNvSpPr txBox="1">
            <a:spLocks/>
          </p:cNvSpPr>
          <p:nvPr/>
        </p:nvSpPr>
        <p:spPr>
          <a:xfrm>
            <a:off x="-1" y="3976933"/>
            <a:ext cx="9141619" cy="31685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8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pPr marL="135000" algn="ctr">
              <a:lnSpc>
                <a:spcPct val="100000"/>
              </a:lnSpc>
            </a:pPr>
            <a:r>
              <a:rPr lang="es-MX" sz="1800" dirty="0">
                <a:solidFill>
                  <a:srgbClr val="0C98A7"/>
                </a:solidFill>
                <a:latin typeface="Palatino Linotype" panose="02040502050505030304" pitchFamily="18" charset="0"/>
              </a:rPr>
              <a:t>May 12, 2021</a:t>
            </a:r>
          </a:p>
        </p:txBody>
      </p:sp>
      <p:sp>
        <p:nvSpPr>
          <p:cNvPr id="12" name="Subtítulo 2">
            <a:extLst>
              <a:ext uri="{FF2B5EF4-FFF2-40B4-BE49-F238E27FC236}">
                <a16:creationId xmlns:a16="http://schemas.microsoft.com/office/drawing/2014/main" id="{9E59F1E8-2EF4-46E4-90CD-314A8F687602}"/>
              </a:ext>
            </a:extLst>
          </p:cNvPr>
          <p:cNvSpPr txBox="1">
            <a:spLocks/>
          </p:cNvSpPr>
          <p:nvPr/>
        </p:nvSpPr>
        <p:spPr>
          <a:xfrm>
            <a:off x="0" y="3197714"/>
            <a:ext cx="9141619" cy="31685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8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pPr marL="135000" algn="ctr">
              <a:lnSpc>
                <a:spcPct val="100000"/>
              </a:lnSpc>
            </a:pPr>
            <a:r>
              <a:rPr lang="es-MX" sz="1800" dirty="0">
                <a:solidFill>
                  <a:srgbClr val="0C98A7"/>
                </a:solidFill>
                <a:latin typeface="Palatino Linotype" panose="02040502050505030304" pitchFamily="18" charset="0"/>
              </a:rPr>
              <a:t>Adnan Bashir</a:t>
            </a:r>
          </a:p>
        </p:txBody>
      </p:sp>
      <p:cxnSp>
        <p:nvCxnSpPr>
          <p:cNvPr id="13" name="Google Shape;206;p38">
            <a:extLst>
              <a:ext uri="{FF2B5EF4-FFF2-40B4-BE49-F238E27FC236}">
                <a16:creationId xmlns:a16="http://schemas.microsoft.com/office/drawing/2014/main" id="{E5828F06-4163-1E4A-B1CD-2807CEE87C4B}"/>
              </a:ext>
            </a:extLst>
          </p:cNvPr>
          <p:cNvCxnSpPr>
            <a:cxnSpLocks/>
          </p:cNvCxnSpPr>
          <p:nvPr/>
        </p:nvCxnSpPr>
        <p:spPr>
          <a:xfrm>
            <a:off x="2427733" y="2571750"/>
            <a:ext cx="4286150" cy="0"/>
          </a:xfrm>
          <a:prstGeom prst="straightConnector1">
            <a:avLst/>
          </a:prstGeom>
          <a:noFill/>
          <a:ln w="9525" cap="flat" cmpd="sng">
            <a:solidFill>
              <a:schemeClr val="tx1"/>
            </a:solidFill>
            <a:prstDash val="solid"/>
            <a:round/>
            <a:headEnd type="none" w="med" len="med"/>
            <a:tailEnd type="none" w="med" len="med"/>
          </a:ln>
        </p:spPr>
      </p:cxnSp>
      <p:pic>
        <p:nvPicPr>
          <p:cNvPr id="1028" name="Picture 4" descr="logo (1120×206)">
            <a:extLst>
              <a:ext uri="{FF2B5EF4-FFF2-40B4-BE49-F238E27FC236}">
                <a16:creationId xmlns:a16="http://schemas.microsoft.com/office/drawing/2014/main" id="{5C4AE8D9-3106-8A41-852D-8C73A2071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607" y="4377121"/>
            <a:ext cx="4168402" cy="76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4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C6352CB8-FFBD-2745-A46D-12834CE20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373375"/>
            <a:ext cx="4520837" cy="2728052"/>
          </a:xfrm>
          <a:prstGeom prst="rect">
            <a:avLst/>
          </a:prstGeom>
        </p:spPr>
      </p:pic>
      <p:pic>
        <p:nvPicPr>
          <p:cNvPr id="19" name="Imagen 18">
            <a:extLst>
              <a:ext uri="{FF2B5EF4-FFF2-40B4-BE49-F238E27FC236}">
                <a16:creationId xmlns:a16="http://schemas.microsoft.com/office/drawing/2014/main" id="{BB130FF8-6508-794F-95CC-527CA121AD67}"/>
              </a:ext>
            </a:extLst>
          </p:cNvPr>
          <p:cNvPicPr>
            <a:picLocks noChangeAspect="1"/>
          </p:cNvPicPr>
          <p:nvPr/>
        </p:nvPicPr>
        <p:blipFill>
          <a:blip r:embed="rId4"/>
          <a:stretch>
            <a:fillRect/>
          </a:stretch>
        </p:blipFill>
        <p:spPr>
          <a:xfrm>
            <a:off x="13299" y="2373375"/>
            <a:ext cx="4520838" cy="2740688"/>
          </a:xfrm>
          <a:prstGeom prst="rect">
            <a:avLst/>
          </a:prstGeom>
        </p:spPr>
      </p:pic>
      <p:sp>
        <p:nvSpPr>
          <p:cNvPr id="3" name="Marcador de número de diapositiva 2">
            <a:extLst>
              <a:ext uri="{FF2B5EF4-FFF2-40B4-BE49-F238E27FC236}">
                <a16:creationId xmlns:a16="http://schemas.microsoft.com/office/drawing/2014/main" id="{D77AAED8-BE58-4A70-B729-5910B2B0718A}"/>
              </a:ext>
            </a:extLst>
          </p:cNvPr>
          <p:cNvSpPr>
            <a:spLocks noGrp="1"/>
          </p:cNvSpPr>
          <p:nvPr>
            <p:ph type="sldNum" sz="quarter" idx="12"/>
          </p:nvPr>
        </p:nvSpPr>
        <p:spPr>
          <a:xfrm>
            <a:off x="10133012" y="6172200"/>
            <a:ext cx="990601" cy="273049"/>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10</a:t>
            </a:fld>
            <a:endParaRPr lang="es-ES" noProof="0" dirty="0"/>
          </a:p>
        </p:txBody>
      </p:sp>
      <p:sp>
        <p:nvSpPr>
          <p:cNvPr id="4" name="Título 1">
            <a:extLst>
              <a:ext uri="{FF2B5EF4-FFF2-40B4-BE49-F238E27FC236}">
                <a16:creationId xmlns:a16="http://schemas.microsoft.com/office/drawing/2014/main" id="{8DB07366-B819-45C6-A3FF-9466451845A3}"/>
              </a:ext>
            </a:extLst>
          </p:cNvPr>
          <p:cNvSpPr>
            <a:spLocks noGrp="1"/>
          </p:cNvSpPr>
          <p:nvPr>
            <p:ph type="title"/>
          </p:nvPr>
        </p:nvSpPr>
        <p:spPr>
          <a:xfrm>
            <a:off x="13299" y="50578"/>
            <a:ext cx="7200900" cy="551520"/>
          </a:xfrm>
        </p:spPr>
        <p:txBody>
          <a:bodyPr>
            <a:noAutofit/>
          </a:bodyPr>
          <a:lstStyle/>
          <a:p>
            <a:pPr algn="l"/>
            <a:r>
              <a:rPr lang="es-MX" sz="2700" b="1" dirty="0">
                <a:solidFill>
                  <a:srgbClr val="7030A0"/>
                </a:solidFill>
                <a:latin typeface="Century Schoolbook" panose="02040604050505020304" pitchFamily="18" charset="0"/>
              </a:rPr>
              <a:t>Algebraic Model: LFWF and PDA</a:t>
            </a:r>
          </a:p>
        </p:txBody>
      </p:sp>
      <mc:AlternateContent xmlns:mc="http://schemas.openxmlformats.org/markup-compatibility/2006">
        <mc:Choice xmlns:a14="http://schemas.microsoft.com/office/drawing/2010/main" Requires="a14">
          <p:sp>
            <p:nvSpPr>
              <p:cNvPr id="15" name="CuadroTexto 14"/>
              <p:cNvSpPr txBox="1"/>
              <p:nvPr/>
            </p:nvSpPr>
            <p:spPr>
              <a:xfrm>
                <a:off x="65877" y="1555743"/>
                <a:ext cx="9006743" cy="369332"/>
              </a:xfrm>
              <a:prstGeom prst="rect">
                <a:avLst/>
              </a:prstGeom>
              <a:noFill/>
            </p:spPr>
            <p:txBody>
              <a:bodyPr wrap="square" rtlCol="0">
                <a:spAutoFit/>
              </a:bodyPr>
              <a:lstStyle/>
              <a:p>
                <a:r>
                  <a:rPr lang="es-MX" sz="1800" dirty="0">
                    <a:latin typeface="Century Schoolbook" panose="02040604050505020304" pitchFamily="18" charset="0"/>
                  </a:rPr>
                  <a:t>I</a:t>
                </a:r>
                <a14:m>
                  <m:oMath xmlns:m="http://schemas.openxmlformats.org/officeDocument/2006/math">
                    <m:r>
                      <m:rPr>
                        <m:sty m:val="p"/>
                      </m:rPr>
                      <a:rPr lang="es-ES" sz="1800" b="0" i="0" smtClean="0">
                        <a:latin typeface="Cambria Math" panose="02040503050406030204" pitchFamily="18" charset="0"/>
                      </a:rPr>
                      <m:t>ntegratin</m:t>
                    </m:r>
                    <m:r>
                      <m:rPr>
                        <m:sty m:val="p"/>
                      </m:rPr>
                      <a:rPr lang="es-ES" sz="1800" b="0" i="0" smtClean="0">
                        <a:latin typeface="Cambria Math" panose="02040503050406030204" pitchFamily="18" charset="0"/>
                      </a:rPr>
                      <m:t>g</m:t>
                    </m:r>
                    <m:r>
                      <a:rPr lang="es-ES" sz="1800" b="0" i="0" smtClean="0">
                        <a:latin typeface="Cambria Math" panose="02040503050406030204" pitchFamily="18" charset="0"/>
                      </a:rPr>
                      <m:t> </m:t>
                    </m:r>
                    <m:r>
                      <m:rPr>
                        <m:sty m:val="p"/>
                      </m:rPr>
                      <a:rPr lang="es-ES" sz="1800" b="0" i="0" smtClean="0">
                        <a:latin typeface="Cambria Math" panose="02040503050406030204" pitchFamily="18" charset="0"/>
                      </a:rPr>
                      <m:t>over</m:t>
                    </m:r>
                    <m:r>
                      <a:rPr lang="es-ES" sz="1800" b="0" i="0" smtClean="0">
                        <a:latin typeface="Cambria Math" panose="02040503050406030204" pitchFamily="18" charset="0"/>
                      </a:rPr>
                      <m:t> </m:t>
                    </m:r>
                    <m:sSub>
                      <m:sSubPr>
                        <m:ctrlPr>
                          <a:rPr lang="es-MX" sz="1800" i="1">
                            <a:latin typeface="Cambria Math" panose="02040503050406030204" pitchFamily="18" charset="0"/>
                          </a:rPr>
                        </m:ctrlPr>
                      </m:sSubPr>
                      <m:e>
                        <m:r>
                          <a:rPr lang="es-MX" sz="1800" i="1">
                            <a:latin typeface="Cambria Math" panose="02040503050406030204" pitchFamily="18" charset="0"/>
                          </a:rPr>
                          <m:t>𝑘</m:t>
                        </m:r>
                      </m:e>
                      <m:sub>
                        <m:r>
                          <a:rPr lang="es-MX" sz="1800" i="1" smtClean="0">
                            <a:latin typeface="Cambria Math" panose="02040503050406030204" pitchFamily="18" charset="0"/>
                            <a:ea typeface="Cambria Math" panose="02040503050406030204" pitchFamily="18" charset="0"/>
                          </a:rPr>
                          <m:t>⊥</m:t>
                        </m:r>
                      </m:sub>
                    </m:sSub>
                  </m:oMath>
                </a14:m>
                <a:r>
                  <a:rPr lang="es-MX" sz="1800" dirty="0">
                    <a:latin typeface="Century Schoolbook" panose="02040604050505020304" pitchFamily="18" charset="0"/>
                  </a:rPr>
                  <a:t> we obtain a new relationship between the </a:t>
                </a:r>
                <a:r>
                  <a:rPr lang="es-MX" sz="1800" dirty="0">
                    <a:solidFill>
                      <a:srgbClr val="C00000"/>
                    </a:solidFill>
                    <a:latin typeface="Century Schoolbook" panose="02040604050505020304" pitchFamily="18" charset="0"/>
                  </a:rPr>
                  <a:t>LFWF </a:t>
                </a:r>
                <a:r>
                  <a:rPr lang="es-MX" sz="1800" dirty="0">
                    <a:solidFill>
                      <a:schemeClr val="tx1"/>
                    </a:solidFill>
                    <a:latin typeface="Century Schoolbook" panose="02040604050505020304" pitchFamily="18" charset="0"/>
                  </a:rPr>
                  <a:t>and the </a:t>
                </a:r>
                <a:r>
                  <a:rPr lang="es-MX" sz="1800" dirty="0">
                    <a:solidFill>
                      <a:srgbClr val="C00000"/>
                    </a:solidFill>
                    <a:latin typeface="Century Schoolbook" panose="02040604050505020304" pitchFamily="18" charset="0"/>
                  </a:rPr>
                  <a:t>PDA</a:t>
                </a:r>
                <a:r>
                  <a:rPr lang="es-MX" sz="1800" dirty="0">
                    <a:solidFill>
                      <a:schemeClr val="tx1"/>
                    </a:solidFill>
                    <a:latin typeface="Century Schoolbook" panose="02040604050505020304" pitchFamily="18" charset="0"/>
                  </a:rPr>
                  <a:t>:</a:t>
                </a:r>
              </a:p>
            </p:txBody>
          </p:sp>
        </mc:Choice>
        <mc:Fallback>
          <p:sp>
            <p:nvSpPr>
              <p:cNvPr id="15" name="CuadroTexto 14"/>
              <p:cNvSpPr txBox="1">
                <a:spLocks noRot="1" noChangeAspect="1" noMove="1" noResize="1" noEditPoints="1" noAdjustHandles="1" noChangeArrowheads="1" noChangeShapeType="1" noTextEdit="1"/>
              </p:cNvSpPr>
              <p:nvPr/>
            </p:nvSpPr>
            <p:spPr>
              <a:xfrm>
                <a:off x="65877" y="1555743"/>
                <a:ext cx="9006743" cy="369332"/>
              </a:xfrm>
              <a:prstGeom prst="rect">
                <a:avLst/>
              </a:prstGeom>
              <a:blipFill>
                <a:blip r:embed="rId5"/>
                <a:stretch>
                  <a:fillRect l="-704" t="-6667" b="-26667"/>
                </a:stretch>
              </a:blipFill>
            </p:spPr>
            <p:txBody>
              <a:bodyPr/>
              <a:lstStyle/>
              <a:p>
                <a:r>
                  <a:rPr lang="es-MX">
                    <a:noFill/>
                  </a:rPr>
                  <a:t> </a:t>
                </a:r>
              </a:p>
            </p:txBody>
          </p:sp>
        </mc:Fallback>
      </mc:AlternateContent>
      <p:sp>
        <p:nvSpPr>
          <p:cNvPr id="12" name="Rectángulo 11">
            <a:extLst>
              <a:ext uri="{FF2B5EF4-FFF2-40B4-BE49-F238E27FC236}">
                <a16:creationId xmlns:a16="http://schemas.microsoft.com/office/drawing/2014/main" id="{B49EC317-0F9E-C448-A116-2D2AF4E3BCC3}"/>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10</a:t>
            </a:fld>
            <a:endParaRPr lang="es-ES" sz="1800" dirty="0">
              <a:latin typeface="Palatino Linotype" panose="02040502050505030304" pitchFamily="18" charset="0"/>
            </a:endParaRPr>
          </a:p>
        </p:txBody>
      </p:sp>
      <p:pic>
        <p:nvPicPr>
          <p:cNvPr id="8" name="Imagen 7">
            <a:extLst>
              <a:ext uri="{FF2B5EF4-FFF2-40B4-BE49-F238E27FC236}">
                <a16:creationId xmlns:a16="http://schemas.microsoft.com/office/drawing/2014/main" id="{7670CA9B-BD93-344F-8824-110F26082A53}"/>
              </a:ext>
            </a:extLst>
          </p:cNvPr>
          <p:cNvPicPr>
            <a:picLocks noChangeAspect="1"/>
          </p:cNvPicPr>
          <p:nvPr/>
        </p:nvPicPr>
        <p:blipFill>
          <a:blip r:embed="rId6"/>
          <a:stretch>
            <a:fillRect/>
          </a:stretch>
        </p:blipFill>
        <p:spPr>
          <a:xfrm>
            <a:off x="2878934" y="1950968"/>
            <a:ext cx="3380628" cy="572828"/>
          </a:xfrm>
          <a:prstGeom prst="rect">
            <a:avLst/>
          </a:prstGeom>
          <a:ln w="28575">
            <a:solidFill>
              <a:srgbClr val="C00000"/>
            </a:solidFill>
          </a:ln>
        </p:spPr>
      </p:pic>
      <p:sp>
        <p:nvSpPr>
          <p:cNvPr id="14" name="Marcador de contenido 2">
            <a:extLst>
              <a:ext uri="{FF2B5EF4-FFF2-40B4-BE49-F238E27FC236}">
                <a16:creationId xmlns:a16="http://schemas.microsoft.com/office/drawing/2014/main" id="{23FD590F-7B16-E948-AD5D-AC3CB47DC78F}"/>
              </a:ext>
            </a:extLst>
          </p:cNvPr>
          <p:cNvSpPr txBox="1">
            <a:spLocks/>
          </p:cNvSpPr>
          <p:nvPr/>
        </p:nvSpPr>
        <p:spPr>
          <a:xfrm>
            <a:off x="2195736" y="1765566"/>
            <a:ext cx="864096"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7030A0"/>
                </a:solidFill>
                <a:latin typeface="Century Schoolbook" pitchFamily="18" charset="0"/>
              </a:rPr>
              <a:t>Pion</a:t>
            </a:r>
          </a:p>
        </p:txBody>
      </p:sp>
      <p:sp>
        <p:nvSpPr>
          <p:cNvPr id="16" name="Marcador de contenido 2">
            <a:extLst>
              <a:ext uri="{FF2B5EF4-FFF2-40B4-BE49-F238E27FC236}">
                <a16:creationId xmlns:a16="http://schemas.microsoft.com/office/drawing/2014/main" id="{7A71D38A-A891-674B-BA8B-8329463E31C9}"/>
              </a:ext>
            </a:extLst>
          </p:cNvPr>
          <p:cNvSpPr txBox="1">
            <a:spLocks/>
          </p:cNvSpPr>
          <p:nvPr/>
        </p:nvSpPr>
        <p:spPr>
          <a:xfrm>
            <a:off x="6732240" y="1765566"/>
            <a:ext cx="864096"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7030A0"/>
                </a:solidFill>
                <a:latin typeface="Century Schoolbook" pitchFamily="18" charset="0"/>
              </a:rPr>
              <a:t>Kaon</a:t>
            </a:r>
          </a:p>
        </p:txBody>
      </p:sp>
      <p:sp>
        <p:nvSpPr>
          <p:cNvPr id="20" name="CuadroTexto 19">
            <a:extLst>
              <a:ext uri="{FF2B5EF4-FFF2-40B4-BE49-F238E27FC236}">
                <a16:creationId xmlns:a16="http://schemas.microsoft.com/office/drawing/2014/main" id="{E8B03CA5-AC5F-7B47-9638-051F1227413C}"/>
              </a:ext>
            </a:extLst>
          </p:cNvPr>
          <p:cNvSpPr txBox="1"/>
          <p:nvPr/>
        </p:nvSpPr>
        <p:spPr>
          <a:xfrm>
            <a:off x="65876" y="577320"/>
            <a:ext cx="9006744" cy="369332"/>
          </a:xfrm>
          <a:prstGeom prst="rect">
            <a:avLst/>
          </a:prstGeom>
          <a:noFill/>
        </p:spPr>
        <p:txBody>
          <a:bodyPr wrap="square" rtlCol="0">
            <a:spAutoFit/>
          </a:bodyPr>
          <a:lstStyle/>
          <a:p>
            <a:r>
              <a:rPr lang="es-MX" sz="1800" dirty="0">
                <a:latin typeface="Century Schoolbook" panose="02040604050505020304" pitchFamily="18" charset="0"/>
              </a:rPr>
              <a:t>In the light-cone formalism the PDA can be expressed as:</a:t>
            </a:r>
          </a:p>
        </p:txBody>
      </p:sp>
      <p:pic>
        <p:nvPicPr>
          <p:cNvPr id="22" name="Imagen 21">
            <a:extLst>
              <a:ext uri="{FF2B5EF4-FFF2-40B4-BE49-F238E27FC236}">
                <a16:creationId xmlns:a16="http://schemas.microsoft.com/office/drawing/2014/main" id="{C0AE6232-4268-6544-B7E5-3B2024E31448}"/>
              </a:ext>
            </a:extLst>
          </p:cNvPr>
          <p:cNvPicPr>
            <a:picLocks noChangeAspect="1"/>
          </p:cNvPicPr>
          <p:nvPr/>
        </p:nvPicPr>
        <p:blipFill>
          <a:blip r:embed="rId7"/>
          <a:stretch>
            <a:fillRect/>
          </a:stretch>
        </p:blipFill>
        <p:spPr>
          <a:xfrm>
            <a:off x="3059045" y="974548"/>
            <a:ext cx="3025905" cy="566724"/>
          </a:xfrm>
          <a:prstGeom prst="rect">
            <a:avLst/>
          </a:prstGeom>
          <a:ln w="28575">
            <a:solidFill>
              <a:srgbClr val="0C98A7"/>
            </a:solidFill>
          </a:ln>
        </p:spPr>
      </p:pic>
      <p:sp>
        <p:nvSpPr>
          <p:cNvPr id="23" name="Marcador de contenido 2">
            <a:extLst>
              <a:ext uri="{FF2B5EF4-FFF2-40B4-BE49-F238E27FC236}">
                <a16:creationId xmlns:a16="http://schemas.microsoft.com/office/drawing/2014/main" id="{5C6A350D-0593-B046-AA08-D5136B63CC16}"/>
              </a:ext>
            </a:extLst>
          </p:cNvPr>
          <p:cNvSpPr txBox="1">
            <a:spLocks/>
          </p:cNvSpPr>
          <p:nvPr/>
        </p:nvSpPr>
        <p:spPr>
          <a:xfrm>
            <a:off x="65876" y="2571750"/>
            <a:ext cx="966487" cy="346395"/>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From</a:t>
            </a:r>
          </a:p>
        </p:txBody>
      </p:sp>
      <p:sp>
        <p:nvSpPr>
          <p:cNvPr id="24" name="CuadroTexto 23">
            <a:extLst>
              <a:ext uri="{FF2B5EF4-FFF2-40B4-BE49-F238E27FC236}">
                <a16:creationId xmlns:a16="http://schemas.microsoft.com/office/drawing/2014/main" id="{024DA052-1268-7C46-A9F4-6AC4E8914D10}"/>
              </a:ext>
            </a:extLst>
          </p:cNvPr>
          <p:cNvSpPr txBox="1"/>
          <p:nvPr/>
        </p:nvSpPr>
        <p:spPr>
          <a:xfrm>
            <a:off x="6613471" y="108182"/>
            <a:ext cx="2459149" cy="1277273"/>
          </a:xfrm>
          <a:prstGeom prst="rect">
            <a:avLst/>
          </a:prstGeom>
          <a:noFill/>
        </p:spPr>
        <p:txBody>
          <a:bodyPr wrap="square" rtlCol="0">
            <a:spAutoFit/>
          </a:bodyPr>
          <a:lstStyle/>
          <a:p>
            <a:pPr algn="just"/>
            <a:r>
              <a:rPr lang="es-MX" dirty="0">
                <a:solidFill>
                  <a:srgbClr val="C00000"/>
                </a:solidFill>
                <a:latin typeface="Century Schoolbook" panose="02040604050505020304" pitchFamily="18" charset="0"/>
              </a:rPr>
              <a:t>Z.-F. Cuia, M. Dingb, F. Gaoc, K. Raya, </a:t>
            </a:r>
            <a:r>
              <a:rPr lang="es-MX" b="1" dirty="0">
                <a:solidFill>
                  <a:srgbClr val="C00000"/>
                </a:solidFill>
                <a:latin typeface="Century Schoolbook" panose="02040604050505020304" pitchFamily="18" charset="0"/>
              </a:rPr>
              <a:t>Eur. Phys. J. C Preprint No. NJU-INP 020/20</a:t>
            </a:r>
          </a:p>
          <a:p>
            <a:endParaRPr lang="es-MX" sz="1050" b="1" dirty="0"/>
          </a:p>
          <a:p>
            <a:endParaRPr lang="es-MX" sz="1050" dirty="0"/>
          </a:p>
        </p:txBody>
      </p:sp>
      <p:pic>
        <p:nvPicPr>
          <p:cNvPr id="25" name="Imagen 24">
            <a:extLst>
              <a:ext uri="{FF2B5EF4-FFF2-40B4-BE49-F238E27FC236}">
                <a16:creationId xmlns:a16="http://schemas.microsoft.com/office/drawing/2014/main" id="{29E2C56C-06CB-B447-9AF6-F8B13764AF02}"/>
              </a:ext>
            </a:extLst>
          </p:cNvPr>
          <p:cNvPicPr>
            <a:picLocks noChangeAspect="1"/>
          </p:cNvPicPr>
          <p:nvPr/>
        </p:nvPicPr>
        <p:blipFill>
          <a:blip r:embed="rId8"/>
          <a:stretch>
            <a:fillRect/>
          </a:stretch>
        </p:blipFill>
        <p:spPr>
          <a:xfrm>
            <a:off x="812738" y="2635415"/>
            <a:ext cx="3721399" cy="2426566"/>
          </a:xfrm>
          <a:prstGeom prst="rect">
            <a:avLst/>
          </a:prstGeom>
          <a:ln w="31750">
            <a:solidFill>
              <a:srgbClr val="7865BD"/>
            </a:solidFill>
          </a:ln>
        </p:spPr>
      </p:pic>
      <p:sp>
        <p:nvSpPr>
          <p:cNvPr id="26" name="CuadroTexto 25">
            <a:extLst>
              <a:ext uri="{FF2B5EF4-FFF2-40B4-BE49-F238E27FC236}">
                <a16:creationId xmlns:a16="http://schemas.microsoft.com/office/drawing/2014/main" id="{0C84AD26-9A6C-CF41-8F9E-370E720B533F}"/>
              </a:ext>
            </a:extLst>
          </p:cNvPr>
          <p:cNvSpPr txBox="1"/>
          <p:nvPr/>
        </p:nvSpPr>
        <p:spPr>
          <a:xfrm>
            <a:off x="4572000" y="2545872"/>
            <a:ext cx="4520837" cy="1431161"/>
          </a:xfrm>
          <a:prstGeom prst="rect">
            <a:avLst/>
          </a:prstGeom>
          <a:noFill/>
        </p:spPr>
        <p:txBody>
          <a:bodyPr wrap="square" rtlCol="0">
            <a:spAutoFit/>
          </a:bodyPr>
          <a:lstStyle/>
          <a:p>
            <a:r>
              <a:rPr lang="es-MX" sz="1800" dirty="0">
                <a:solidFill>
                  <a:srgbClr val="00B050"/>
                </a:solidFill>
              </a:rPr>
              <a:t>[Verde]: </a:t>
            </a:r>
            <a:r>
              <a:rPr lang="es-MX" sz="1500" dirty="0"/>
              <a:t>Pion.</a:t>
            </a:r>
          </a:p>
          <a:p>
            <a:r>
              <a:rPr lang="es-MX" sz="1800" dirty="0">
                <a:solidFill>
                  <a:srgbClr val="0070C0"/>
                </a:solidFill>
              </a:rPr>
              <a:t>[Azul]: </a:t>
            </a:r>
            <a:r>
              <a:rPr lang="es-MX" sz="1500" dirty="0"/>
              <a:t>Kaon.</a:t>
            </a:r>
          </a:p>
          <a:p>
            <a:r>
              <a:rPr lang="es-MX" sz="1800" dirty="0">
                <a:solidFill>
                  <a:srgbClr val="C00000"/>
                </a:solidFill>
              </a:rPr>
              <a:t>[Rojo]: </a:t>
            </a:r>
            <a:r>
              <a:rPr lang="es-MX" sz="1500" dirty="0"/>
              <a:t>Kaón from C. Shi et al., Phys. Lett. B 738, 512 (2014). </a:t>
            </a:r>
          </a:p>
          <a:p>
            <a:endParaRPr lang="es-MX" sz="1800" dirty="0"/>
          </a:p>
        </p:txBody>
      </p:sp>
      <p:pic>
        <p:nvPicPr>
          <p:cNvPr id="29" name="Imagen 28">
            <a:extLst>
              <a:ext uri="{FF2B5EF4-FFF2-40B4-BE49-F238E27FC236}">
                <a16:creationId xmlns:a16="http://schemas.microsoft.com/office/drawing/2014/main" id="{5A27F8A9-058C-8D4F-BA59-46BAA8A07403}"/>
              </a:ext>
            </a:extLst>
          </p:cNvPr>
          <p:cNvPicPr>
            <a:picLocks noChangeAspect="1"/>
          </p:cNvPicPr>
          <p:nvPr/>
        </p:nvPicPr>
        <p:blipFill>
          <a:blip r:embed="rId9"/>
          <a:stretch>
            <a:fillRect/>
          </a:stretch>
        </p:blipFill>
        <p:spPr>
          <a:xfrm>
            <a:off x="4718667" y="4367319"/>
            <a:ext cx="2673075" cy="668269"/>
          </a:xfrm>
          <a:prstGeom prst="rect">
            <a:avLst/>
          </a:prstGeom>
          <a:ln w="28575">
            <a:solidFill>
              <a:srgbClr val="0C98A7"/>
            </a:solidFill>
          </a:ln>
        </p:spPr>
      </p:pic>
      <p:pic>
        <p:nvPicPr>
          <p:cNvPr id="30" name="Imagen 29">
            <a:extLst>
              <a:ext uri="{FF2B5EF4-FFF2-40B4-BE49-F238E27FC236}">
                <a16:creationId xmlns:a16="http://schemas.microsoft.com/office/drawing/2014/main" id="{4441A28A-650E-9643-B049-6F03BB05D5F3}"/>
              </a:ext>
            </a:extLst>
          </p:cNvPr>
          <p:cNvPicPr>
            <a:picLocks noChangeAspect="1"/>
          </p:cNvPicPr>
          <p:nvPr/>
        </p:nvPicPr>
        <p:blipFill>
          <a:blip r:embed="rId10"/>
          <a:stretch>
            <a:fillRect/>
          </a:stretch>
        </p:blipFill>
        <p:spPr>
          <a:xfrm>
            <a:off x="4718667" y="3692839"/>
            <a:ext cx="2870007" cy="568388"/>
          </a:xfrm>
          <a:prstGeom prst="rect">
            <a:avLst/>
          </a:prstGeom>
          <a:ln w="28575">
            <a:solidFill>
              <a:srgbClr val="0C98A7"/>
            </a:solidFill>
          </a:ln>
        </p:spPr>
      </p:pic>
    </p:spTree>
    <p:extLst>
      <p:ext uri="{BB962C8B-B14F-4D97-AF65-F5344CB8AC3E}">
        <p14:creationId xmlns:p14="http://schemas.microsoft.com/office/powerpoint/2010/main" val="6450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par>
                          <p:cTn id="86" fill="hold">
                            <p:stCondLst>
                              <p:cond delay="500"/>
                            </p:stCondLst>
                            <p:childTnLst>
                              <p:par>
                                <p:cTn id="87" presetID="42" presetClass="path" presetSubtype="0" accel="50000" decel="50000" fill="hold" nodeType="afterEffect">
                                  <p:stCondLst>
                                    <p:cond delay="0"/>
                                  </p:stCondLst>
                                  <p:childTnLst>
                                    <p:animMotion origin="layout" path="M -2.77778E-6 3.45679E-6 L 0.00035 -0.23056 " pathEditMode="relative" rAng="0" ptsTypes="AA">
                                      <p:cBhvr>
                                        <p:cTn id="88" dur="2000" fill="hold"/>
                                        <p:tgtEl>
                                          <p:spTgt spid="8"/>
                                        </p:tgtEl>
                                        <p:attrNameLst>
                                          <p:attrName>ppt_x</p:attrName>
                                          <p:attrName>ppt_y</p:attrName>
                                        </p:attrNameLst>
                                      </p:cBhvr>
                                      <p:rCtr x="17" y="-11543"/>
                                    </p:animMotion>
                                  </p:childTnLst>
                                </p:cTn>
                              </p:par>
                            </p:childTnLst>
                          </p:cTn>
                        </p:par>
                        <p:par>
                          <p:cTn id="89" fill="hold">
                            <p:stCondLst>
                              <p:cond delay="2500"/>
                            </p:stCondLst>
                            <p:childTnLst>
                              <p:par>
                                <p:cTn id="90" presetID="31" presetClass="entr" presetSubtype="0" fill="hold" grpId="1" nodeType="afterEffect">
                                  <p:stCondLst>
                                    <p:cond delay="0"/>
                                  </p:stCondLst>
                                  <p:childTnLst>
                                    <p:set>
                                      <p:cBhvr>
                                        <p:cTn id="91" dur="1" fill="hold">
                                          <p:stCondLst>
                                            <p:cond delay="0"/>
                                          </p:stCondLst>
                                        </p:cTn>
                                        <p:tgtEl>
                                          <p:spTgt spid="14"/>
                                        </p:tgtEl>
                                        <p:attrNameLst>
                                          <p:attrName>style.visibility</p:attrName>
                                        </p:attrNameLst>
                                      </p:cBhvr>
                                      <p:to>
                                        <p:strVal val="visible"/>
                                      </p:to>
                                    </p:set>
                                    <p:anim calcmode="lin" valueType="num">
                                      <p:cBhvr>
                                        <p:cTn id="92" dur="1000" fill="hold"/>
                                        <p:tgtEl>
                                          <p:spTgt spid="14"/>
                                        </p:tgtEl>
                                        <p:attrNameLst>
                                          <p:attrName>ppt_w</p:attrName>
                                        </p:attrNameLst>
                                      </p:cBhvr>
                                      <p:tavLst>
                                        <p:tav tm="0">
                                          <p:val>
                                            <p:fltVal val="0"/>
                                          </p:val>
                                        </p:tav>
                                        <p:tav tm="100000">
                                          <p:val>
                                            <p:strVal val="#ppt_w"/>
                                          </p:val>
                                        </p:tav>
                                      </p:tavLst>
                                    </p:anim>
                                    <p:anim calcmode="lin" valueType="num">
                                      <p:cBhvr>
                                        <p:cTn id="93" dur="1000" fill="hold"/>
                                        <p:tgtEl>
                                          <p:spTgt spid="14"/>
                                        </p:tgtEl>
                                        <p:attrNameLst>
                                          <p:attrName>ppt_h</p:attrName>
                                        </p:attrNameLst>
                                      </p:cBhvr>
                                      <p:tavLst>
                                        <p:tav tm="0">
                                          <p:val>
                                            <p:fltVal val="0"/>
                                          </p:val>
                                        </p:tav>
                                        <p:tav tm="100000">
                                          <p:val>
                                            <p:strVal val="#ppt_h"/>
                                          </p:val>
                                        </p:tav>
                                      </p:tavLst>
                                    </p:anim>
                                    <p:anim calcmode="lin" valueType="num">
                                      <p:cBhvr>
                                        <p:cTn id="94" dur="1000" fill="hold"/>
                                        <p:tgtEl>
                                          <p:spTgt spid="14"/>
                                        </p:tgtEl>
                                        <p:attrNameLst>
                                          <p:attrName>style.rotation</p:attrName>
                                        </p:attrNameLst>
                                      </p:cBhvr>
                                      <p:tavLst>
                                        <p:tav tm="0">
                                          <p:val>
                                            <p:fltVal val="90"/>
                                          </p:val>
                                        </p:tav>
                                        <p:tav tm="100000">
                                          <p:val>
                                            <p:fltVal val="0"/>
                                          </p:val>
                                        </p:tav>
                                      </p:tavLst>
                                    </p:anim>
                                    <p:animEffect transition="in" filter="fade">
                                      <p:cBhvr>
                                        <p:cTn id="95" dur="1000"/>
                                        <p:tgtEl>
                                          <p:spTgt spid="14"/>
                                        </p:tgtEl>
                                      </p:cBhvr>
                                    </p:animEffect>
                                  </p:childTnLst>
                                </p:cTn>
                              </p:par>
                              <p:par>
                                <p:cTn id="96" presetID="31" presetClass="entr" presetSubtype="0" fill="hold" grpId="1" nodeType="with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p:cTn id="98" dur="1000" fill="hold"/>
                                        <p:tgtEl>
                                          <p:spTgt spid="16"/>
                                        </p:tgtEl>
                                        <p:attrNameLst>
                                          <p:attrName>ppt_w</p:attrName>
                                        </p:attrNameLst>
                                      </p:cBhvr>
                                      <p:tavLst>
                                        <p:tav tm="0">
                                          <p:val>
                                            <p:fltVal val="0"/>
                                          </p:val>
                                        </p:tav>
                                        <p:tav tm="100000">
                                          <p:val>
                                            <p:strVal val="#ppt_w"/>
                                          </p:val>
                                        </p:tav>
                                      </p:tavLst>
                                    </p:anim>
                                    <p:anim calcmode="lin" valueType="num">
                                      <p:cBhvr>
                                        <p:cTn id="99" dur="1000" fill="hold"/>
                                        <p:tgtEl>
                                          <p:spTgt spid="16"/>
                                        </p:tgtEl>
                                        <p:attrNameLst>
                                          <p:attrName>ppt_h</p:attrName>
                                        </p:attrNameLst>
                                      </p:cBhvr>
                                      <p:tavLst>
                                        <p:tav tm="0">
                                          <p:val>
                                            <p:fltVal val="0"/>
                                          </p:val>
                                        </p:tav>
                                        <p:tav tm="100000">
                                          <p:val>
                                            <p:strVal val="#ppt_h"/>
                                          </p:val>
                                        </p:tav>
                                      </p:tavLst>
                                    </p:anim>
                                    <p:anim calcmode="lin" valueType="num">
                                      <p:cBhvr>
                                        <p:cTn id="100" dur="1000" fill="hold"/>
                                        <p:tgtEl>
                                          <p:spTgt spid="16"/>
                                        </p:tgtEl>
                                        <p:attrNameLst>
                                          <p:attrName>style.rotation</p:attrName>
                                        </p:attrNameLst>
                                      </p:cBhvr>
                                      <p:tavLst>
                                        <p:tav tm="0">
                                          <p:val>
                                            <p:fltVal val="90"/>
                                          </p:val>
                                        </p:tav>
                                        <p:tav tm="100000">
                                          <p:val>
                                            <p:fltVal val="0"/>
                                          </p:val>
                                        </p:tav>
                                      </p:tavLst>
                                    </p:anim>
                                    <p:animEffect transition="in" filter="fade">
                                      <p:cBhvr>
                                        <p:cTn id="101" dur="1000"/>
                                        <p:tgtEl>
                                          <p:spTgt spid="16"/>
                                        </p:tgtEl>
                                      </p:cBhvr>
                                    </p:animEffect>
                                  </p:childTnLst>
                                </p:cTn>
                              </p:par>
                              <p:par>
                                <p:cTn id="102" presetID="31" presetClass="entr" presetSubtype="0" fill="hold" nodeType="with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p:cTn id="104" dur="1000" fill="hold"/>
                                        <p:tgtEl>
                                          <p:spTgt spid="18"/>
                                        </p:tgtEl>
                                        <p:attrNameLst>
                                          <p:attrName>ppt_w</p:attrName>
                                        </p:attrNameLst>
                                      </p:cBhvr>
                                      <p:tavLst>
                                        <p:tav tm="0">
                                          <p:val>
                                            <p:fltVal val="0"/>
                                          </p:val>
                                        </p:tav>
                                        <p:tav tm="100000">
                                          <p:val>
                                            <p:strVal val="#ppt_w"/>
                                          </p:val>
                                        </p:tav>
                                      </p:tavLst>
                                    </p:anim>
                                    <p:anim calcmode="lin" valueType="num">
                                      <p:cBhvr>
                                        <p:cTn id="105" dur="1000" fill="hold"/>
                                        <p:tgtEl>
                                          <p:spTgt spid="18"/>
                                        </p:tgtEl>
                                        <p:attrNameLst>
                                          <p:attrName>ppt_h</p:attrName>
                                        </p:attrNameLst>
                                      </p:cBhvr>
                                      <p:tavLst>
                                        <p:tav tm="0">
                                          <p:val>
                                            <p:fltVal val="0"/>
                                          </p:val>
                                        </p:tav>
                                        <p:tav tm="100000">
                                          <p:val>
                                            <p:strVal val="#ppt_h"/>
                                          </p:val>
                                        </p:tav>
                                      </p:tavLst>
                                    </p:anim>
                                    <p:anim calcmode="lin" valueType="num">
                                      <p:cBhvr>
                                        <p:cTn id="106" dur="1000" fill="hold"/>
                                        <p:tgtEl>
                                          <p:spTgt spid="18"/>
                                        </p:tgtEl>
                                        <p:attrNameLst>
                                          <p:attrName>style.rotation</p:attrName>
                                        </p:attrNameLst>
                                      </p:cBhvr>
                                      <p:tavLst>
                                        <p:tav tm="0">
                                          <p:val>
                                            <p:fltVal val="90"/>
                                          </p:val>
                                        </p:tav>
                                        <p:tav tm="100000">
                                          <p:val>
                                            <p:fltVal val="0"/>
                                          </p:val>
                                        </p:tav>
                                      </p:tavLst>
                                    </p:anim>
                                    <p:animEffect transition="in" filter="fade">
                                      <p:cBhvr>
                                        <p:cTn id="107" dur="1000"/>
                                        <p:tgtEl>
                                          <p:spTgt spid="18"/>
                                        </p:tgtEl>
                                      </p:cBhvr>
                                    </p:animEffect>
                                  </p:childTnLst>
                                </p:cTn>
                              </p:par>
                              <p:par>
                                <p:cTn id="108" presetID="31" presetClass="entr" presetSubtype="0"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p:cTn id="110" dur="1000" fill="hold"/>
                                        <p:tgtEl>
                                          <p:spTgt spid="19"/>
                                        </p:tgtEl>
                                        <p:attrNameLst>
                                          <p:attrName>ppt_w</p:attrName>
                                        </p:attrNameLst>
                                      </p:cBhvr>
                                      <p:tavLst>
                                        <p:tav tm="0">
                                          <p:val>
                                            <p:fltVal val="0"/>
                                          </p:val>
                                        </p:tav>
                                        <p:tav tm="100000">
                                          <p:val>
                                            <p:strVal val="#ppt_w"/>
                                          </p:val>
                                        </p:tav>
                                      </p:tavLst>
                                    </p:anim>
                                    <p:anim calcmode="lin" valueType="num">
                                      <p:cBhvr>
                                        <p:cTn id="111" dur="1000" fill="hold"/>
                                        <p:tgtEl>
                                          <p:spTgt spid="19"/>
                                        </p:tgtEl>
                                        <p:attrNameLst>
                                          <p:attrName>ppt_h</p:attrName>
                                        </p:attrNameLst>
                                      </p:cBhvr>
                                      <p:tavLst>
                                        <p:tav tm="0">
                                          <p:val>
                                            <p:fltVal val="0"/>
                                          </p:val>
                                        </p:tav>
                                        <p:tav tm="100000">
                                          <p:val>
                                            <p:strVal val="#ppt_h"/>
                                          </p:val>
                                        </p:tav>
                                      </p:tavLst>
                                    </p:anim>
                                    <p:anim calcmode="lin" valueType="num">
                                      <p:cBhvr>
                                        <p:cTn id="112" dur="1000" fill="hold"/>
                                        <p:tgtEl>
                                          <p:spTgt spid="19"/>
                                        </p:tgtEl>
                                        <p:attrNameLst>
                                          <p:attrName>style.rotation</p:attrName>
                                        </p:attrNameLst>
                                      </p:cBhvr>
                                      <p:tavLst>
                                        <p:tav tm="0">
                                          <p:val>
                                            <p:fltVal val="90"/>
                                          </p:val>
                                        </p:tav>
                                        <p:tav tm="100000">
                                          <p:val>
                                            <p:fltVal val="0"/>
                                          </p:val>
                                        </p:tav>
                                      </p:tavLst>
                                    </p:anim>
                                    <p:animEffect transition="in" filter="fade">
                                      <p:cBhvr>
                                        <p:cTn id="1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4" grpId="1"/>
      <p:bldP spid="16" grpId="1"/>
      <p:bldP spid="20" grpId="0"/>
      <p:bldP spid="20" grpId="1"/>
      <p:bldP spid="23" grpId="0"/>
      <p:bldP spid="23" grpId="1"/>
      <p:bldP spid="24" grpId="0"/>
      <p:bldP spid="24" grpId="1"/>
      <p:bldP spid="26" grpId="0"/>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468" y="148862"/>
            <a:ext cx="5552901" cy="551520"/>
          </a:xfrm>
        </p:spPr>
        <p:txBody>
          <a:bodyPr>
            <a:noAutofit/>
          </a:bodyPr>
          <a:lstStyle/>
          <a:p>
            <a:pPr algn="l"/>
            <a:r>
              <a:rPr lang="es-MX" sz="2700" b="1" dirty="0">
                <a:solidFill>
                  <a:srgbClr val="7030A0"/>
                </a:solidFill>
                <a:latin typeface="Century Schoolbook" panose="02040604050505020304" pitchFamily="18" charset="0"/>
              </a:rPr>
              <a:t>Distribution Functions: GPDs</a:t>
            </a:r>
          </a:p>
        </p:txBody>
      </p:sp>
      <p:sp>
        <p:nvSpPr>
          <p:cNvPr id="3" name="Marcador de número de diapositiva 2"/>
          <p:cNvSpPr>
            <a:spLocks noGrp="1"/>
          </p:cNvSpPr>
          <p:nvPr>
            <p:ph type="sldNum" sz="quarter" idx="12"/>
          </p:nvPr>
        </p:nvSpPr>
        <p:spPr>
          <a:xfrm>
            <a:off x="10133012" y="6172200"/>
            <a:ext cx="990601" cy="273049"/>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11</a:t>
            </a:fld>
            <a:endParaRPr lang="es-ES" sz="1800" dirty="0"/>
          </a:p>
        </p:txBody>
      </p:sp>
      <p:sp>
        <p:nvSpPr>
          <p:cNvPr id="9" name="CuadroTexto 8"/>
          <p:cNvSpPr txBox="1"/>
          <p:nvPr/>
        </p:nvSpPr>
        <p:spPr>
          <a:xfrm>
            <a:off x="227469" y="797617"/>
            <a:ext cx="5379520" cy="923330"/>
          </a:xfrm>
          <a:prstGeom prst="rect">
            <a:avLst/>
          </a:prstGeom>
          <a:noFill/>
        </p:spPr>
        <p:txBody>
          <a:bodyPr wrap="square" rtlCol="0">
            <a:spAutoFit/>
          </a:bodyPr>
          <a:lstStyle/>
          <a:p>
            <a:pPr algn="just"/>
            <a:r>
              <a:rPr lang="es-MX" sz="1800" dirty="0">
                <a:latin typeface="Century Schoolbook" panose="02040604050505020304" pitchFamily="18" charset="0"/>
              </a:rPr>
              <a:t>The GPD corresponding to the valence quarks can be obtained at a hadronic scale by means of the superposition configuration of the LFWF :</a:t>
            </a:r>
          </a:p>
        </p:txBody>
      </p:sp>
      <p:sp>
        <p:nvSpPr>
          <p:cNvPr id="16" name="Rectángulo 15">
            <a:extLst>
              <a:ext uri="{FF2B5EF4-FFF2-40B4-BE49-F238E27FC236}">
                <a16:creationId xmlns:a16="http://schemas.microsoft.com/office/drawing/2014/main" id="{D9EA6671-066F-1F42-B90B-034181959592}"/>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11</a:t>
            </a:fld>
            <a:endParaRPr lang="es-ES" sz="1800" dirty="0">
              <a:latin typeface="Palatino Linotype" panose="02040502050505030304" pitchFamily="18" charset="0"/>
            </a:endParaRPr>
          </a:p>
        </p:txBody>
      </p:sp>
      <p:pic>
        <p:nvPicPr>
          <p:cNvPr id="22" name="Imagen 21">
            <a:extLst>
              <a:ext uri="{FF2B5EF4-FFF2-40B4-BE49-F238E27FC236}">
                <a16:creationId xmlns:a16="http://schemas.microsoft.com/office/drawing/2014/main" id="{92EC9B45-60A0-484B-8C57-12B40E25B867}"/>
              </a:ext>
            </a:extLst>
          </p:cNvPr>
          <p:cNvPicPr>
            <a:picLocks noChangeAspect="1"/>
          </p:cNvPicPr>
          <p:nvPr/>
        </p:nvPicPr>
        <p:blipFill>
          <a:blip r:embed="rId3"/>
          <a:stretch>
            <a:fillRect/>
          </a:stretch>
        </p:blipFill>
        <p:spPr>
          <a:xfrm>
            <a:off x="5752940" y="167580"/>
            <a:ext cx="3211569" cy="1492838"/>
          </a:xfrm>
          <a:prstGeom prst="rect">
            <a:avLst/>
          </a:prstGeom>
          <a:ln w="28575">
            <a:solidFill>
              <a:srgbClr val="7865BD"/>
            </a:solidFill>
          </a:ln>
        </p:spPr>
      </p:pic>
      <p:pic>
        <p:nvPicPr>
          <p:cNvPr id="23" name="Imagen 22">
            <a:extLst>
              <a:ext uri="{FF2B5EF4-FFF2-40B4-BE49-F238E27FC236}">
                <a16:creationId xmlns:a16="http://schemas.microsoft.com/office/drawing/2014/main" id="{45E8DDDE-6AD4-714B-B5B0-E7B8FF8FF766}"/>
              </a:ext>
            </a:extLst>
          </p:cNvPr>
          <p:cNvPicPr>
            <a:picLocks noChangeAspect="1"/>
          </p:cNvPicPr>
          <p:nvPr/>
        </p:nvPicPr>
        <p:blipFill>
          <a:blip r:embed="rId4"/>
          <a:stretch>
            <a:fillRect/>
          </a:stretch>
        </p:blipFill>
        <p:spPr>
          <a:xfrm>
            <a:off x="2235664" y="1766066"/>
            <a:ext cx="4672672" cy="586569"/>
          </a:xfrm>
          <a:prstGeom prst="rect">
            <a:avLst/>
          </a:prstGeom>
          <a:ln w="28575">
            <a:solidFill>
              <a:srgbClr val="0C98A7"/>
            </a:solidFill>
          </a:ln>
        </p:spPr>
      </p:pic>
      <p:pic>
        <p:nvPicPr>
          <p:cNvPr id="24" name="Imagen 23">
            <a:extLst>
              <a:ext uri="{FF2B5EF4-FFF2-40B4-BE49-F238E27FC236}">
                <a16:creationId xmlns:a16="http://schemas.microsoft.com/office/drawing/2014/main" id="{4D7CEFC3-9E8F-A442-BE61-20F276745D1D}"/>
              </a:ext>
            </a:extLst>
          </p:cNvPr>
          <p:cNvPicPr>
            <a:picLocks noChangeAspect="1"/>
          </p:cNvPicPr>
          <p:nvPr/>
        </p:nvPicPr>
        <p:blipFill rotWithShape="1">
          <a:blip r:embed="rId5"/>
          <a:srcRect t="12720"/>
          <a:stretch/>
        </p:blipFill>
        <p:spPr>
          <a:xfrm>
            <a:off x="910851" y="2475058"/>
            <a:ext cx="2746597" cy="446168"/>
          </a:xfrm>
          <a:prstGeom prst="rect">
            <a:avLst/>
          </a:prstGeom>
          <a:ln w="28575">
            <a:solidFill>
              <a:srgbClr val="0C98A7"/>
            </a:solidFill>
          </a:ln>
        </p:spPr>
      </p:pic>
      <p:sp>
        <p:nvSpPr>
          <p:cNvPr id="25" name="Marcador de contenido 2">
            <a:extLst>
              <a:ext uri="{FF2B5EF4-FFF2-40B4-BE49-F238E27FC236}">
                <a16:creationId xmlns:a16="http://schemas.microsoft.com/office/drawing/2014/main" id="{B30D4E89-F7B9-1D4F-98A9-D04C84751850}"/>
              </a:ext>
            </a:extLst>
          </p:cNvPr>
          <p:cNvSpPr txBox="1">
            <a:spLocks/>
          </p:cNvSpPr>
          <p:nvPr/>
        </p:nvSpPr>
        <p:spPr>
          <a:xfrm>
            <a:off x="227469" y="2545291"/>
            <a:ext cx="905747" cy="36756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with </a:t>
            </a:r>
          </a:p>
        </p:txBody>
      </p:sp>
      <p:sp>
        <p:nvSpPr>
          <p:cNvPr id="26" name="CuadroTexto 25">
            <a:extLst>
              <a:ext uri="{FF2B5EF4-FFF2-40B4-BE49-F238E27FC236}">
                <a16:creationId xmlns:a16="http://schemas.microsoft.com/office/drawing/2014/main" id="{620C7D06-AB3B-5246-8126-71E4A9912D5B}"/>
              </a:ext>
            </a:extLst>
          </p:cNvPr>
          <p:cNvSpPr txBox="1"/>
          <p:nvPr/>
        </p:nvSpPr>
        <p:spPr>
          <a:xfrm>
            <a:off x="3676815" y="2642420"/>
            <a:ext cx="184731" cy="307777"/>
          </a:xfrm>
          <a:prstGeom prst="rect">
            <a:avLst/>
          </a:prstGeom>
          <a:noFill/>
        </p:spPr>
        <p:txBody>
          <a:bodyPr wrap="none" rtlCol="0">
            <a:spAutoFit/>
          </a:bodyPr>
          <a:lstStyle/>
          <a:p>
            <a:r>
              <a:rPr lang="es-MX" dirty="0"/>
              <a:t>.</a:t>
            </a:r>
          </a:p>
        </p:txBody>
      </p:sp>
      <p:pic>
        <p:nvPicPr>
          <p:cNvPr id="35" name="Imagen 34">
            <a:extLst>
              <a:ext uri="{FF2B5EF4-FFF2-40B4-BE49-F238E27FC236}">
                <a16:creationId xmlns:a16="http://schemas.microsoft.com/office/drawing/2014/main" id="{B8889631-8685-8A4B-8186-4348B3A39402}"/>
              </a:ext>
            </a:extLst>
          </p:cNvPr>
          <p:cNvPicPr>
            <a:picLocks noChangeAspect="1"/>
          </p:cNvPicPr>
          <p:nvPr/>
        </p:nvPicPr>
        <p:blipFill rotWithShape="1">
          <a:blip r:embed="rId6"/>
          <a:srcRect b="4528"/>
          <a:stretch/>
        </p:blipFill>
        <p:spPr>
          <a:xfrm>
            <a:off x="2506858" y="1764903"/>
            <a:ext cx="4130283" cy="559944"/>
          </a:xfrm>
          <a:prstGeom prst="rect">
            <a:avLst/>
          </a:prstGeom>
          <a:ln w="25400">
            <a:solidFill>
              <a:srgbClr val="0C98A7"/>
            </a:solidFill>
          </a:ln>
        </p:spPr>
      </p:pic>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DCC14EF2-FCA8-8340-B252-EEE8446180A3}"/>
                  </a:ext>
                </a:extLst>
              </p:cNvPr>
              <p:cNvSpPr txBox="1"/>
              <p:nvPr/>
            </p:nvSpPr>
            <p:spPr>
              <a:xfrm>
                <a:off x="227469" y="778313"/>
                <a:ext cx="5552901" cy="923330"/>
              </a:xfrm>
              <a:prstGeom prst="rect">
                <a:avLst/>
              </a:prstGeom>
              <a:noFill/>
            </p:spPr>
            <p:txBody>
              <a:bodyPr wrap="square" rtlCol="0">
                <a:spAutoFit/>
              </a:bodyPr>
              <a:lstStyle/>
              <a:p>
                <a:pPr algn="just"/>
                <a:r>
                  <a:rPr lang="es-MX" sz="1800" dirty="0">
                    <a:latin typeface="Century Schoolbook" panose="02040604050505020304" pitchFamily="18" charset="0"/>
                  </a:rPr>
                  <a:t>Taking </a:t>
                </a:r>
                <a14:m>
                  <m:oMath xmlns:m="http://schemas.openxmlformats.org/officeDocument/2006/math">
                    <m:r>
                      <a:rPr lang="es-MX" sz="1800" i="1" smtClean="0">
                        <a:solidFill>
                          <a:srgbClr val="7865BD"/>
                        </a:solidFill>
                        <a:latin typeface="Cambria Math" panose="02040503050406030204" pitchFamily="18" charset="0"/>
                        <a:ea typeface="Cambria Math" panose="02040503050406030204" pitchFamily="18" charset="0"/>
                      </a:rPr>
                      <m:t>𝜉</m:t>
                    </m:r>
                    <m:r>
                      <a:rPr lang="es-MX" sz="1800" i="1" smtClean="0">
                        <a:solidFill>
                          <a:srgbClr val="7865BD"/>
                        </a:solidFill>
                        <a:latin typeface="Cambria Math" panose="02040503050406030204" pitchFamily="18" charset="0"/>
                        <a:ea typeface="Cambria Math" panose="02040503050406030204" pitchFamily="18" charset="0"/>
                      </a:rPr>
                      <m:t>=0</m:t>
                    </m:r>
                  </m:oMath>
                </a14:m>
                <a:r>
                  <a:rPr lang="es-MX" sz="1800" dirty="0">
                    <a:solidFill>
                      <a:srgbClr val="7865BD"/>
                    </a:solidFill>
                    <a:latin typeface="Century Schoolbook" panose="02040604050505020304" pitchFamily="18" charset="0"/>
                  </a:rPr>
                  <a:t> </a:t>
                </a:r>
                <a:r>
                  <a:rPr lang="es-MX" sz="1800" dirty="0">
                    <a:solidFill>
                      <a:schemeClr val="tx1"/>
                    </a:solidFill>
                    <a:latin typeface="Century Schoolbook" panose="02040604050505020304" pitchFamily="18" charset="0"/>
                  </a:rPr>
                  <a:t>and expanding around t going to zero, we obtain the following algebraic expression for the GPD:</a:t>
                </a:r>
                <a:endParaRPr lang="es-MX" sz="1800" dirty="0">
                  <a:latin typeface="Century Schoolbook" panose="02040604050505020304" pitchFamily="18" charset="0"/>
                </a:endParaRPr>
              </a:p>
            </p:txBody>
          </p:sp>
        </mc:Choice>
        <mc:Fallback xmlns="">
          <p:sp>
            <p:nvSpPr>
              <p:cNvPr id="36" name="CuadroTexto 35">
                <a:extLst>
                  <a:ext uri="{FF2B5EF4-FFF2-40B4-BE49-F238E27FC236}">
                    <a16:creationId xmlns:a16="http://schemas.microsoft.com/office/drawing/2014/main" id="{DCC14EF2-FCA8-8340-B252-EEE8446180A3}"/>
                  </a:ext>
                </a:extLst>
              </p:cNvPr>
              <p:cNvSpPr txBox="1">
                <a:spLocks noRot="1" noChangeAspect="1" noMove="1" noResize="1" noEditPoints="1" noAdjustHandles="1" noChangeArrowheads="1" noChangeShapeType="1" noTextEdit="1"/>
              </p:cNvSpPr>
              <p:nvPr/>
            </p:nvSpPr>
            <p:spPr>
              <a:xfrm>
                <a:off x="227469" y="778313"/>
                <a:ext cx="5552901" cy="923330"/>
              </a:xfrm>
              <a:prstGeom prst="rect">
                <a:avLst/>
              </a:prstGeom>
              <a:blipFill>
                <a:blip r:embed="rId7"/>
                <a:stretch>
                  <a:fillRect l="-911" t="-2740" r="-683" b="-10959"/>
                </a:stretch>
              </a:blipFill>
            </p:spPr>
            <p:txBody>
              <a:bodyPr/>
              <a:lstStyle/>
              <a:p>
                <a:r>
                  <a:rPr lang="es-MX">
                    <a:noFill/>
                  </a:rPr>
                  <a:t> </a:t>
                </a:r>
              </a:p>
            </p:txBody>
          </p:sp>
        </mc:Fallback>
      </mc:AlternateContent>
      <p:pic>
        <p:nvPicPr>
          <p:cNvPr id="37" name="Imagen 36">
            <a:extLst>
              <a:ext uri="{FF2B5EF4-FFF2-40B4-BE49-F238E27FC236}">
                <a16:creationId xmlns:a16="http://schemas.microsoft.com/office/drawing/2014/main" id="{D65D3EDF-C22D-2941-9FC7-BD4F31CD86E6}"/>
              </a:ext>
            </a:extLst>
          </p:cNvPr>
          <p:cNvPicPr>
            <a:picLocks noChangeAspect="1"/>
          </p:cNvPicPr>
          <p:nvPr/>
        </p:nvPicPr>
        <p:blipFill>
          <a:blip r:embed="rId8"/>
          <a:stretch>
            <a:fillRect/>
          </a:stretch>
        </p:blipFill>
        <p:spPr>
          <a:xfrm>
            <a:off x="874510" y="2455379"/>
            <a:ext cx="1800704" cy="461920"/>
          </a:xfrm>
          <a:prstGeom prst="rect">
            <a:avLst/>
          </a:prstGeom>
          <a:ln w="25400">
            <a:solidFill>
              <a:srgbClr val="0C98A7"/>
            </a:solidFill>
          </a:ln>
        </p:spPr>
      </p:pic>
      <p:sp>
        <p:nvSpPr>
          <p:cNvPr id="38" name="CuadroTexto 37">
            <a:extLst>
              <a:ext uri="{FF2B5EF4-FFF2-40B4-BE49-F238E27FC236}">
                <a16:creationId xmlns:a16="http://schemas.microsoft.com/office/drawing/2014/main" id="{F73E2B20-589C-F342-978F-D7360F127F02}"/>
              </a:ext>
            </a:extLst>
          </p:cNvPr>
          <p:cNvSpPr txBox="1"/>
          <p:nvPr/>
        </p:nvSpPr>
        <p:spPr>
          <a:xfrm>
            <a:off x="207249" y="2516065"/>
            <a:ext cx="905747" cy="369332"/>
          </a:xfrm>
          <a:prstGeom prst="rect">
            <a:avLst/>
          </a:prstGeom>
          <a:noFill/>
        </p:spPr>
        <p:txBody>
          <a:bodyPr wrap="square" rtlCol="0">
            <a:spAutoFit/>
          </a:bodyPr>
          <a:lstStyle/>
          <a:p>
            <a:r>
              <a:rPr lang="es-MX" sz="1800" dirty="0">
                <a:latin typeface="Century Schoolbook" panose="02040604050505020304" pitchFamily="18" charset="0"/>
              </a:rPr>
              <a:t>with</a:t>
            </a:r>
          </a:p>
        </p:txBody>
      </p:sp>
      <p:sp>
        <p:nvSpPr>
          <p:cNvPr id="39" name="Marcador de contenido 2">
            <a:extLst>
              <a:ext uri="{FF2B5EF4-FFF2-40B4-BE49-F238E27FC236}">
                <a16:creationId xmlns:a16="http://schemas.microsoft.com/office/drawing/2014/main" id="{87EDA04E-41AB-804B-B2C1-63C938C71A52}"/>
              </a:ext>
            </a:extLst>
          </p:cNvPr>
          <p:cNvSpPr txBox="1">
            <a:spLocks/>
          </p:cNvSpPr>
          <p:nvPr/>
        </p:nvSpPr>
        <p:spPr>
          <a:xfrm>
            <a:off x="3506449" y="2979378"/>
            <a:ext cx="759522" cy="288990"/>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7030A0"/>
                </a:solidFill>
                <a:latin typeface="Century Schoolbook" pitchFamily="18" charset="0"/>
              </a:rPr>
              <a:t>Pion</a:t>
            </a:r>
          </a:p>
        </p:txBody>
      </p:sp>
      <p:sp>
        <p:nvSpPr>
          <p:cNvPr id="40" name="Marcador de contenido 2">
            <a:extLst>
              <a:ext uri="{FF2B5EF4-FFF2-40B4-BE49-F238E27FC236}">
                <a16:creationId xmlns:a16="http://schemas.microsoft.com/office/drawing/2014/main" id="{C3EEE942-546B-8740-BD1E-4FFFCF6394EA}"/>
              </a:ext>
            </a:extLst>
          </p:cNvPr>
          <p:cNvSpPr txBox="1">
            <a:spLocks/>
          </p:cNvSpPr>
          <p:nvPr/>
        </p:nvSpPr>
        <p:spPr>
          <a:xfrm>
            <a:off x="7544951" y="2979250"/>
            <a:ext cx="759522" cy="288990"/>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7030A0"/>
                </a:solidFill>
                <a:latin typeface="Century Schoolbook" pitchFamily="18" charset="0"/>
              </a:rPr>
              <a:t>Kaon</a:t>
            </a:r>
          </a:p>
        </p:txBody>
      </p:sp>
      <p:pic>
        <p:nvPicPr>
          <p:cNvPr id="42" name="Imagen 41">
            <a:extLst>
              <a:ext uri="{FF2B5EF4-FFF2-40B4-BE49-F238E27FC236}">
                <a16:creationId xmlns:a16="http://schemas.microsoft.com/office/drawing/2014/main" id="{5F4168F8-B4E1-8A48-ADCC-64183F6F053C}"/>
              </a:ext>
            </a:extLst>
          </p:cNvPr>
          <p:cNvPicPr>
            <a:picLocks noChangeAspect="1"/>
          </p:cNvPicPr>
          <p:nvPr/>
        </p:nvPicPr>
        <p:blipFill>
          <a:blip r:embed="rId9"/>
          <a:stretch>
            <a:fillRect/>
          </a:stretch>
        </p:blipFill>
        <p:spPr>
          <a:xfrm>
            <a:off x="371505" y="2977985"/>
            <a:ext cx="3894466" cy="2130273"/>
          </a:xfrm>
          <a:prstGeom prst="rect">
            <a:avLst/>
          </a:prstGeom>
        </p:spPr>
      </p:pic>
      <p:pic>
        <p:nvPicPr>
          <p:cNvPr id="44" name="Imagen 43">
            <a:extLst>
              <a:ext uri="{FF2B5EF4-FFF2-40B4-BE49-F238E27FC236}">
                <a16:creationId xmlns:a16="http://schemas.microsoft.com/office/drawing/2014/main" id="{7BF5692A-CB95-C843-8696-50454B18BDFF}"/>
              </a:ext>
            </a:extLst>
          </p:cNvPr>
          <p:cNvPicPr>
            <a:picLocks noChangeAspect="1"/>
          </p:cNvPicPr>
          <p:nvPr/>
        </p:nvPicPr>
        <p:blipFill>
          <a:blip r:embed="rId10"/>
          <a:stretch>
            <a:fillRect/>
          </a:stretch>
        </p:blipFill>
        <p:spPr>
          <a:xfrm>
            <a:off x="4410007" y="2961796"/>
            <a:ext cx="3894466" cy="2146462"/>
          </a:xfrm>
          <a:prstGeom prst="rect">
            <a:avLst/>
          </a:prstGeom>
        </p:spPr>
      </p:pic>
    </p:spTree>
    <p:extLst>
      <p:ext uri="{BB962C8B-B14F-4D97-AF65-F5344CB8AC3E}">
        <p14:creationId xmlns:p14="http://schemas.microsoft.com/office/powerpoint/2010/main" val="381951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par>
                                <p:cTn id="69" presetID="3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1000" fill="hold"/>
                                        <p:tgtEl>
                                          <p:spTgt spid="42"/>
                                        </p:tgtEl>
                                        <p:attrNameLst>
                                          <p:attrName>ppt_w</p:attrName>
                                        </p:attrNameLst>
                                      </p:cBhvr>
                                      <p:tavLst>
                                        <p:tav tm="0">
                                          <p:val>
                                            <p:fltVal val="0"/>
                                          </p:val>
                                        </p:tav>
                                        <p:tav tm="100000">
                                          <p:val>
                                            <p:strVal val="#ppt_w"/>
                                          </p:val>
                                        </p:tav>
                                      </p:tavLst>
                                    </p:anim>
                                    <p:anim calcmode="lin" valueType="num">
                                      <p:cBhvr>
                                        <p:cTn id="72" dur="1000" fill="hold"/>
                                        <p:tgtEl>
                                          <p:spTgt spid="42"/>
                                        </p:tgtEl>
                                        <p:attrNameLst>
                                          <p:attrName>ppt_h</p:attrName>
                                        </p:attrNameLst>
                                      </p:cBhvr>
                                      <p:tavLst>
                                        <p:tav tm="0">
                                          <p:val>
                                            <p:fltVal val="0"/>
                                          </p:val>
                                        </p:tav>
                                        <p:tav tm="100000">
                                          <p:val>
                                            <p:strVal val="#ppt_h"/>
                                          </p:val>
                                        </p:tav>
                                      </p:tavLst>
                                    </p:anim>
                                    <p:anim calcmode="lin" valueType="num">
                                      <p:cBhvr>
                                        <p:cTn id="73" dur="1000" fill="hold"/>
                                        <p:tgtEl>
                                          <p:spTgt spid="42"/>
                                        </p:tgtEl>
                                        <p:attrNameLst>
                                          <p:attrName>style.rotation</p:attrName>
                                        </p:attrNameLst>
                                      </p:cBhvr>
                                      <p:tavLst>
                                        <p:tav tm="0">
                                          <p:val>
                                            <p:fltVal val="90"/>
                                          </p:val>
                                        </p:tav>
                                        <p:tav tm="100000">
                                          <p:val>
                                            <p:fltVal val="0"/>
                                          </p:val>
                                        </p:tav>
                                      </p:tavLst>
                                    </p:anim>
                                    <p:animEffect transition="in" filter="fade">
                                      <p:cBhvr>
                                        <p:cTn id="74" dur="1000"/>
                                        <p:tgtEl>
                                          <p:spTgt spid="42"/>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1000" fill="hold"/>
                                        <p:tgtEl>
                                          <p:spTgt spid="40"/>
                                        </p:tgtEl>
                                        <p:attrNameLst>
                                          <p:attrName>ppt_w</p:attrName>
                                        </p:attrNameLst>
                                      </p:cBhvr>
                                      <p:tavLst>
                                        <p:tav tm="0">
                                          <p:val>
                                            <p:fltVal val="0"/>
                                          </p:val>
                                        </p:tav>
                                        <p:tav tm="100000">
                                          <p:val>
                                            <p:strVal val="#ppt_w"/>
                                          </p:val>
                                        </p:tav>
                                      </p:tavLst>
                                    </p:anim>
                                    <p:anim calcmode="lin" valueType="num">
                                      <p:cBhvr>
                                        <p:cTn id="78" dur="1000" fill="hold"/>
                                        <p:tgtEl>
                                          <p:spTgt spid="40"/>
                                        </p:tgtEl>
                                        <p:attrNameLst>
                                          <p:attrName>ppt_h</p:attrName>
                                        </p:attrNameLst>
                                      </p:cBhvr>
                                      <p:tavLst>
                                        <p:tav tm="0">
                                          <p:val>
                                            <p:fltVal val="0"/>
                                          </p:val>
                                        </p:tav>
                                        <p:tav tm="100000">
                                          <p:val>
                                            <p:strVal val="#ppt_h"/>
                                          </p:val>
                                        </p:tav>
                                      </p:tavLst>
                                    </p:anim>
                                    <p:anim calcmode="lin" valueType="num">
                                      <p:cBhvr>
                                        <p:cTn id="79" dur="1000" fill="hold"/>
                                        <p:tgtEl>
                                          <p:spTgt spid="40"/>
                                        </p:tgtEl>
                                        <p:attrNameLst>
                                          <p:attrName>style.rotation</p:attrName>
                                        </p:attrNameLst>
                                      </p:cBhvr>
                                      <p:tavLst>
                                        <p:tav tm="0">
                                          <p:val>
                                            <p:fltVal val="90"/>
                                          </p:val>
                                        </p:tav>
                                        <p:tav tm="100000">
                                          <p:val>
                                            <p:fltVal val="0"/>
                                          </p:val>
                                        </p:tav>
                                      </p:tavLst>
                                    </p:anim>
                                    <p:animEffect transition="in" filter="fade">
                                      <p:cBhvr>
                                        <p:cTn id="80" dur="1000"/>
                                        <p:tgtEl>
                                          <p:spTgt spid="40"/>
                                        </p:tgtEl>
                                      </p:cBhvr>
                                    </p:animEffect>
                                  </p:childTnLst>
                                </p:cTn>
                              </p:par>
                              <p:par>
                                <p:cTn id="81" presetID="31" presetClass="entr" presetSubtype="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1000" fill="hold"/>
                                        <p:tgtEl>
                                          <p:spTgt spid="44"/>
                                        </p:tgtEl>
                                        <p:attrNameLst>
                                          <p:attrName>ppt_w</p:attrName>
                                        </p:attrNameLst>
                                      </p:cBhvr>
                                      <p:tavLst>
                                        <p:tav tm="0">
                                          <p:val>
                                            <p:fltVal val="0"/>
                                          </p:val>
                                        </p:tav>
                                        <p:tav tm="100000">
                                          <p:val>
                                            <p:strVal val="#ppt_w"/>
                                          </p:val>
                                        </p:tav>
                                      </p:tavLst>
                                    </p:anim>
                                    <p:anim calcmode="lin" valueType="num">
                                      <p:cBhvr>
                                        <p:cTn id="84" dur="1000" fill="hold"/>
                                        <p:tgtEl>
                                          <p:spTgt spid="44"/>
                                        </p:tgtEl>
                                        <p:attrNameLst>
                                          <p:attrName>ppt_h</p:attrName>
                                        </p:attrNameLst>
                                      </p:cBhvr>
                                      <p:tavLst>
                                        <p:tav tm="0">
                                          <p:val>
                                            <p:fltVal val="0"/>
                                          </p:val>
                                        </p:tav>
                                        <p:tav tm="100000">
                                          <p:val>
                                            <p:strVal val="#ppt_h"/>
                                          </p:val>
                                        </p:tav>
                                      </p:tavLst>
                                    </p:anim>
                                    <p:anim calcmode="lin" valueType="num">
                                      <p:cBhvr>
                                        <p:cTn id="85" dur="1000" fill="hold"/>
                                        <p:tgtEl>
                                          <p:spTgt spid="44"/>
                                        </p:tgtEl>
                                        <p:attrNameLst>
                                          <p:attrName>style.rotation</p:attrName>
                                        </p:attrNameLst>
                                      </p:cBhvr>
                                      <p:tavLst>
                                        <p:tav tm="0">
                                          <p:val>
                                            <p:fltVal val="90"/>
                                          </p:val>
                                        </p:tav>
                                        <p:tav tm="100000">
                                          <p:val>
                                            <p:fltVal val="0"/>
                                          </p:val>
                                        </p:tav>
                                      </p:tavLst>
                                    </p:anim>
                                    <p:animEffect transition="in" filter="fade">
                                      <p:cBhvr>
                                        <p:cTn id="8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5" grpId="0"/>
      <p:bldP spid="25" grpId="1"/>
      <p:bldP spid="26" grpId="0"/>
      <p:bldP spid="26" grpId="1"/>
      <p:bldP spid="36"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D50864F7-99D5-F04A-9722-51608FF9C883}"/>
              </a:ext>
            </a:extLst>
          </p:cNvPr>
          <p:cNvPicPr>
            <a:picLocks noChangeAspect="1"/>
          </p:cNvPicPr>
          <p:nvPr/>
        </p:nvPicPr>
        <p:blipFill>
          <a:blip r:embed="rId3"/>
          <a:stretch>
            <a:fillRect/>
          </a:stretch>
        </p:blipFill>
        <p:spPr>
          <a:xfrm>
            <a:off x="358944" y="2113184"/>
            <a:ext cx="4168606" cy="2884676"/>
          </a:xfrm>
          <a:prstGeom prst="rect">
            <a:avLst/>
          </a:prstGeom>
          <a:solidFill>
            <a:schemeClr val="bg1"/>
          </a:solidFill>
          <a:ln w="25400">
            <a:solidFill>
              <a:srgbClr val="7030A0"/>
            </a:solidFill>
          </a:ln>
        </p:spPr>
      </p:pic>
      <p:sp>
        <p:nvSpPr>
          <p:cNvPr id="2" name="Título 1"/>
          <p:cNvSpPr>
            <a:spLocks noGrp="1"/>
          </p:cNvSpPr>
          <p:nvPr>
            <p:ph type="title"/>
          </p:nvPr>
        </p:nvSpPr>
        <p:spPr>
          <a:xfrm>
            <a:off x="128265" y="47846"/>
            <a:ext cx="8430545" cy="551520"/>
          </a:xfrm>
        </p:spPr>
        <p:txBody>
          <a:bodyPr>
            <a:noAutofit/>
          </a:bodyPr>
          <a:lstStyle/>
          <a:p>
            <a:pPr algn="l"/>
            <a:r>
              <a:rPr lang="es-MX" sz="2700" b="1" dirty="0">
                <a:solidFill>
                  <a:srgbClr val="7030A0"/>
                </a:solidFill>
                <a:latin typeface="Century Schoolbook" panose="02040604050505020304" pitchFamily="18" charset="0"/>
              </a:rPr>
              <a:t>Distribution Functions: PDFs</a:t>
            </a:r>
          </a:p>
        </p:txBody>
      </p:sp>
      <p:sp>
        <p:nvSpPr>
          <p:cNvPr id="3" name="Marcador de número de diapositiva 2"/>
          <p:cNvSpPr>
            <a:spLocks noGrp="1"/>
          </p:cNvSpPr>
          <p:nvPr>
            <p:ph type="sldNum" sz="quarter" idx="12"/>
          </p:nvPr>
        </p:nvSpPr>
        <p:spPr>
          <a:xfrm>
            <a:off x="10133012" y="6172200"/>
            <a:ext cx="990601" cy="273049"/>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12</a:t>
            </a:fld>
            <a:endParaRPr lang="es-ES" sz="1800" dirty="0"/>
          </a:p>
        </p:txBody>
      </p:sp>
      <p:sp>
        <p:nvSpPr>
          <p:cNvPr id="12" name="CuadroTexto 11"/>
          <p:cNvSpPr txBox="1"/>
          <p:nvPr/>
        </p:nvSpPr>
        <p:spPr>
          <a:xfrm>
            <a:off x="248376" y="622066"/>
            <a:ext cx="5813378" cy="369332"/>
          </a:xfrm>
          <a:prstGeom prst="rect">
            <a:avLst/>
          </a:prstGeom>
          <a:noFill/>
        </p:spPr>
        <p:txBody>
          <a:bodyPr wrap="square" rtlCol="0">
            <a:spAutoFit/>
          </a:bodyPr>
          <a:lstStyle/>
          <a:p>
            <a:pPr algn="just"/>
            <a:r>
              <a:rPr lang="es-MX" sz="1800" dirty="0">
                <a:latin typeface="Century Schoolbook" panose="02040604050505020304" pitchFamily="18" charset="0"/>
              </a:rPr>
              <a:t>The PDF is defined in terms of the GPDs as follows : </a:t>
            </a:r>
          </a:p>
        </p:txBody>
      </p:sp>
      <p:sp>
        <p:nvSpPr>
          <p:cNvPr id="16" name="Rectángulo 15">
            <a:extLst>
              <a:ext uri="{FF2B5EF4-FFF2-40B4-BE49-F238E27FC236}">
                <a16:creationId xmlns:a16="http://schemas.microsoft.com/office/drawing/2014/main" id="{D9EA6671-066F-1F42-B90B-034181959592}"/>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12</a:t>
            </a:fld>
            <a:endParaRPr lang="es-ES" sz="1800" dirty="0">
              <a:latin typeface="Palatino Linotype" panose="02040502050505030304" pitchFamily="18" charset="0"/>
            </a:endParaRPr>
          </a:p>
        </p:txBody>
      </p:sp>
      <p:pic>
        <p:nvPicPr>
          <p:cNvPr id="18" name="Imagen 17">
            <a:extLst>
              <a:ext uri="{FF2B5EF4-FFF2-40B4-BE49-F238E27FC236}">
                <a16:creationId xmlns:a16="http://schemas.microsoft.com/office/drawing/2014/main" id="{4CEE510A-0527-C640-B808-CA4494FF2914}"/>
              </a:ext>
            </a:extLst>
          </p:cNvPr>
          <p:cNvPicPr>
            <a:picLocks noChangeAspect="1"/>
          </p:cNvPicPr>
          <p:nvPr/>
        </p:nvPicPr>
        <p:blipFill>
          <a:blip r:embed="rId4"/>
          <a:stretch>
            <a:fillRect/>
          </a:stretch>
        </p:blipFill>
        <p:spPr>
          <a:xfrm>
            <a:off x="2052770" y="1025077"/>
            <a:ext cx="2350993" cy="497953"/>
          </a:xfrm>
          <a:prstGeom prst="rect">
            <a:avLst/>
          </a:prstGeom>
          <a:ln w="25400">
            <a:solidFill>
              <a:srgbClr val="0C98A7"/>
            </a:solidFill>
          </a:ln>
        </p:spPr>
      </p:pic>
      <p:pic>
        <p:nvPicPr>
          <p:cNvPr id="19" name="Imagen 18">
            <a:extLst>
              <a:ext uri="{FF2B5EF4-FFF2-40B4-BE49-F238E27FC236}">
                <a16:creationId xmlns:a16="http://schemas.microsoft.com/office/drawing/2014/main" id="{B13B149D-70EB-334F-912C-9C3EEF4B283C}"/>
              </a:ext>
            </a:extLst>
          </p:cNvPr>
          <p:cNvPicPr>
            <a:picLocks noChangeAspect="1"/>
          </p:cNvPicPr>
          <p:nvPr/>
        </p:nvPicPr>
        <p:blipFill rotWithShape="1">
          <a:blip r:embed="rId5"/>
          <a:srcRect b="3796"/>
          <a:stretch/>
        </p:blipFill>
        <p:spPr>
          <a:xfrm>
            <a:off x="4055039" y="1613455"/>
            <a:ext cx="1599042" cy="400281"/>
          </a:xfrm>
          <a:prstGeom prst="rect">
            <a:avLst/>
          </a:prstGeom>
          <a:ln w="25400">
            <a:solidFill>
              <a:srgbClr val="0C98A7"/>
            </a:solidFill>
          </a:ln>
        </p:spPr>
      </p:pic>
      <p:sp>
        <p:nvSpPr>
          <p:cNvPr id="20" name="CuadroTexto 19">
            <a:extLst>
              <a:ext uri="{FF2B5EF4-FFF2-40B4-BE49-F238E27FC236}">
                <a16:creationId xmlns:a16="http://schemas.microsoft.com/office/drawing/2014/main" id="{94FEEBFF-2C0B-9844-8C71-138AE4075D54}"/>
              </a:ext>
            </a:extLst>
          </p:cNvPr>
          <p:cNvSpPr txBox="1"/>
          <p:nvPr/>
        </p:nvSpPr>
        <p:spPr>
          <a:xfrm>
            <a:off x="248375" y="1521621"/>
            <a:ext cx="4155387" cy="369332"/>
          </a:xfrm>
          <a:prstGeom prst="rect">
            <a:avLst/>
          </a:prstGeom>
          <a:noFill/>
        </p:spPr>
        <p:txBody>
          <a:bodyPr wrap="square" rtlCol="0">
            <a:spAutoFit/>
          </a:bodyPr>
          <a:lstStyle/>
          <a:p>
            <a:pPr algn="just"/>
            <a:r>
              <a:rPr lang="es-MX" sz="1800" dirty="0">
                <a:latin typeface="Century Schoolbook" panose="02040604050505020304" pitchFamily="18" charset="0"/>
              </a:rPr>
              <a:t>Where the normalization factor is:</a:t>
            </a:r>
          </a:p>
        </p:txBody>
      </p:sp>
      <p:sp>
        <p:nvSpPr>
          <p:cNvPr id="22" name="Marcador de contenido 2">
            <a:extLst>
              <a:ext uri="{FF2B5EF4-FFF2-40B4-BE49-F238E27FC236}">
                <a16:creationId xmlns:a16="http://schemas.microsoft.com/office/drawing/2014/main" id="{44DBD0EC-2E7F-4F49-9FE0-B41E24690552}"/>
              </a:ext>
            </a:extLst>
          </p:cNvPr>
          <p:cNvSpPr txBox="1">
            <a:spLocks/>
          </p:cNvSpPr>
          <p:nvPr/>
        </p:nvSpPr>
        <p:spPr>
          <a:xfrm>
            <a:off x="749841" y="2089193"/>
            <a:ext cx="702078"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600" b="1" dirty="0">
                <a:solidFill>
                  <a:srgbClr val="C00000"/>
                </a:solidFill>
                <a:latin typeface="Century Schoolbook" pitchFamily="18" charset="0"/>
              </a:rPr>
              <a:t>Pion</a:t>
            </a:r>
          </a:p>
        </p:txBody>
      </p:sp>
      <p:sp>
        <p:nvSpPr>
          <p:cNvPr id="23" name="CuadroTexto 22">
            <a:extLst>
              <a:ext uri="{FF2B5EF4-FFF2-40B4-BE49-F238E27FC236}">
                <a16:creationId xmlns:a16="http://schemas.microsoft.com/office/drawing/2014/main" id="{D47014F6-16D3-9C4F-AE91-1A025C1482B6}"/>
              </a:ext>
            </a:extLst>
          </p:cNvPr>
          <p:cNvSpPr txBox="1"/>
          <p:nvPr/>
        </p:nvSpPr>
        <p:spPr>
          <a:xfrm>
            <a:off x="1339349" y="2512922"/>
            <a:ext cx="1023037" cy="307777"/>
          </a:xfrm>
          <a:prstGeom prst="rect">
            <a:avLst/>
          </a:prstGeom>
          <a:noFill/>
        </p:spPr>
        <p:txBody>
          <a:bodyPr wrap="none" rtlCol="0">
            <a:spAutoFit/>
          </a:bodyPr>
          <a:lstStyle/>
          <a:p>
            <a:r>
              <a:rPr lang="es-MX" dirty="0">
                <a:solidFill>
                  <a:srgbClr val="C00000"/>
                </a:solidFill>
                <a:latin typeface="Century Schoolbook" panose="02040604050505020304" pitchFamily="18" charset="0"/>
              </a:rPr>
              <a:t>AM result</a:t>
            </a:r>
          </a:p>
        </p:txBody>
      </p:sp>
      <p:sp>
        <p:nvSpPr>
          <p:cNvPr id="24" name="Flecha derecha 23">
            <a:extLst>
              <a:ext uri="{FF2B5EF4-FFF2-40B4-BE49-F238E27FC236}">
                <a16:creationId xmlns:a16="http://schemas.microsoft.com/office/drawing/2014/main" id="{528A510A-5F60-684C-9DAA-30A2C894B5E0}"/>
              </a:ext>
            </a:extLst>
          </p:cNvPr>
          <p:cNvSpPr/>
          <p:nvPr/>
        </p:nvSpPr>
        <p:spPr>
          <a:xfrm>
            <a:off x="2374571" y="2666087"/>
            <a:ext cx="450464" cy="546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25" name="Rectángulo 24">
            <a:extLst>
              <a:ext uri="{FF2B5EF4-FFF2-40B4-BE49-F238E27FC236}">
                <a16:creationId xmlns:a16="http://schemas.microsoft.com/office/drawing/2014/main" id="{18FA444B-6198-E545-937D-C597CE130029}"/>
              </a:ext>
            </a:extLst>
          </p:cNvPr>
          <p:cNvSpPr/>
          <p:nvPr/>
        </p:nvSpPr>
        <p:spPr>
          <a:xfrm>
            <a:off x="4807743" y="2887039"/>
            <a:ext cx="4264877" cy="307777"/>
          </a:xfrm>
          <a:prstGeom prst="rect">
            <a:avLst/>
          </a:prstGeom>
        </p:spPr>
        <p:txBody>
          <a:bodyPr wrap="square">
            <a:spAutoFit/>
          </a:bodyPr>
          <a:lstStyle/>
          <a:p>
            <a:r>
              <a:rPr lang="es-MX" b="1" dirty="0">
                <a:solidFill>
                  <a:srgbClr val="6A9737"/>
                </a:solidFill>
                <a:latin typeface="Century Schoolbook" panose="02040604050505020304" pitchFamily="18" charset="0"/>
              </a:rPr>
              <a:t>Eur. Phys. J. C Preprint No. NJU-INP 020/20</a:t>
            </a:r>
            <a:endParaRPr lang="es-MX" dirty="0">
              <a:solidFill>
                <a:srgbClr val="6A9737"/>
              </a:solidFill>
            </a:endParaRPr>
          </a:p>
        </p:txBody>
      </p:sp>
      <p:sp>
        <p:nvSpPr>
          <p:cNvPr id="26" name="Flecha derecha 25">
            <a:extLst>
              <a:ext uri="{FF2B5EF4-FFF2-40B4-BE49-F238E27FC236}">
                <a16:creationId xmlns:a16="http://schemas.microsoft.com/office/drawing/2014/main" id="{30A7C691-E4E4-8942-990A-06B39A816635}"/>
              </a:ext>
            </a:extLst>
          </p:cNvPr>
          <p:cNvSpPr/>
          <p:nvPr/>
        </p:nvSpPr>
        <p:spPr>
          <a:xfrm flipH="1">
            <a:off x="4055039" y="2992965"/>
            <a:ext cx="764676" cy="54619"/>
          </a:xfrm>
          <a:prstGeom prst="rightArrow">
            <a:avLst/>
          </a:prstGeom>
          <a:solidFill>
            <a:srgbClr val="92D050"/>
          </a:solidFill>
          <a:ln>
            <a:solidFill>
              <a:srgbClr val="6A9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27" name="Rectángulo 26">
            <a:extLst>
              <a:ext uri="{FF2B5EF4-FFF2-40B4-BE49-F238E27FC236}">
                <a16:creationId xmlns:a16="http://schemas.microsoft.com/office/drawing/2014/main" id="{89FFF50E-9942-C54A-96B4-BBD567491832}"/>
              </a:ext>
            </a:extLst>
          </p:cNvPr>
          <p:cNvSpPr/>
          <p:nvPr/>
        </p:nvSpPr>
        <p:spPr>
          <a:xfrm>
            <a:off x="4787209" y="2458215"/>
            <a:ext cx="4490647" cy="523220"/>
          </a:xfrm>
          <a:prstGeom prst="rect">
            <a:avLst/>
          </a:prstGeom>
        </p:spPr>
        <p:txBody>
          <a:bodyPr wrap="square">
            <a:spAutoFit/>
          </a:bodyPr>
          <a:lstStyle/>
          <a:p>
            <a:r>
              <a:rPr lang="es-MX" b="1" dirty="0">
                <a:solidFill>
                  <a:srgbClr val="0070C0"/>
                </a:solidFill>
                <a:latin typeface="Century Schoolbook" panose="02040604050505020304" pitchFamily="18" charset="0"/>
              </a:rPr>
              <a:t>M. Ding et al., Chin. Phys. (Lett.) 44, 031002 (2020)</a:t>
            </a:r>
          </a:p>
        </p:txBody>
      </p:sp>
      <p:sp>
        <p:nvSpPr>
          <p:cNvPr id="28" name="Flecha derecha 27">
            <a:extLst>
              <a:ext uri="{FF2B5EF4-FFF2-40B4-BE49-F238E27FC236}">
                <a16:creationId xmlns:a16="http://schemas.microsoft.com/office/drawing/2014/main" id="{0E5458C1-EF2F-2D4E-970B-B7CBCCCFD080}"/>
              </a:ext>
            </a:extLst>
          </p:cNvPr>
          <p:cNvSpPr/>
          <p:nvPr/>
        </p:nvSpPr>
        <p:spPr>
          <a:xfrm flipH="1">
            <a:off x="3921920" y="2616378"/>
            <a:ext cx="897795" cy="546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29" name="CuadroTexto 28">
            <a:extLst>
              <a:ext uri="{FF2B5EF4-FFF2-40B4-BE49-F238E27FC236}">
                <a16:creationId xmlns:a16="http://schemas.microsoft.com/office/drawing/2014/main" id="{034FF377-81F4-C446-B4FD-8F210254C099}"/>
              </a:ext>
            </a:extLst>
          </p:cNvPr>
          <p:cNvSpPr txBox="1"/>
          <p:nvPr/>
        </p:nvSpPr>
        <p:spPr>
          <a:xfrm>
            <a:off x="4819715" y="3206346"/>
            <a:ext cx="2395207" cy="369332"/>
          </a:xfrm>
          <a:prstGeom prst="rect">
            <a:avLst/>
          </a:prstGeom>
          <a:noFill/>
        </p:spPr>
        <p:txBody>
          <a:bodyPr wrap="none" rtlCol="0">
            <a:spAutoFit/>
          </a:bodyPr>
          <a:lstStyle/>
          <a:p>
            <a:r>
              <a:rPr lang="es-MX" sz="1800" dirty="0">
                <a:latin typeface="Century Schoolbook" panose="02040604050505020304" pitchFamily="18" charset="0"/>
              </a:rPr>
              <a:t>Where is considered</a:t>
            </a:r>
          </a:p>
        </p:txBody>
      </p:sp>
      <p:pic>
        <p:nvPicPr>
          <p:cNvPr id="30" name="Imagen 29">
            <a:extLst>
              <a:ext uri="{FF2B5EF4-FFF2-40B4-BE49-F238E27FC236}">
                <a16:creationId xmlns:a16="http://schemas.microsoft.com/office/drawing/2014/main" id="{BF700BAC-72AD-CC41-B229-3CCC6C33598B}"/>
              </a:ext>
            </a:extLst>
          </p:cNvPr>
          <p:cNvPicPr>
            <a:picLocks noChangeAspect="1"/>
          </p:cNvPicPr>
          <p:nvPr/>
        </p:nvPicPr>
        <p:blipFill>
          <a:blip r:embed="rId6"/>
          <a:stretch>
            <a:fillRect/>
          </a:stretch>
        </p:blipFill>
        <p:spPr>
          <a:xfrm>
            <a:off x="5616509" y="3684646"/>
            <a:ext cx="2185160" cy="244347"/>
          </a:xfrm>
          <a:prstGeom prst="rect">
            <a:avLst/>
          </a:prstGeom>
          <a:solidFill>
            <a:schemeClr val="bg1"/>
          </a:solidFill>
          <a:ln w="28575">
            <a:solidFill>
              <a:srgbClr val="0C98A7"/>
            </a:solidFill>
          </a:ln>
        </p:spPr>
      </p:pic>
      <p:pic>
        <p:nvPicPr>
          <p:cNvPr id="32" name="Imagen 31">
            <a:extLst>
              <a:ext uri="{FF2B5EF4-FFF2-40B4-BE49-F238E27FC236}">
                <a16:creationId xmlns:a16="http://schemas.microsoft.com/office/drawing/2014/main" id="{B413EC84-1EA5-524A-8B03-40717ABA76C7}"/>
              </a:ext>
            </a:extLst>
          </p:cNvPr>
          <p:cNvPicPr>
            <a:picLocks noChangeAspect="1"/>
          </p:cNvPicPr>
          <p:nvPr/>
        </p:nvPicPr>
        <p:blipFill>
          <a:blip r:embed="rId7"/>
          <a:stretch>
            <a:fillRect/>
          </a:stretch>
        </p:blipFill>
        <p:spPr>
          <a:xfrm>
            <a:off x="358467" y="2118501"/>
            <a:ext cx="4186485" cy="2893698"/>
          </a:xfrm>
          <a:prstGeom prst="rect">
            <a:avLst/>
          </a:prstGeom>
          <a:solidFill>
            <a:schemeClr val="bg1"/>
          </a:solidFill>
          <a:ln w="22225">
            <a:solidFill>
              <a:srgbClr val="7030A0"/>
            </a:solidFill>
          </a:ln>
        </p:spPr>
      </p:pic>
      <p:sp>
        <p:nvSpPr>
          <p:cNvPr id="33" name="Marcador de contenido 2">
            <a:extLst>
              <a:ext uri="{FF2B5EF4-FFF2-40B4-BE49-F238E27FC236}">
                <a16:creationId xmlns:a16="http://schemas.microsoft.com/office/drawing/2014/main" id="{8FF633A7-3965-AF4F-8911-EE88A6E9FA8C}"/>
              </a:ext>
            </a:extLst>
          </p:cNvPr>
          <p:cNvSpPr txBox="1">
            <a:spLocks/>
          </p:cNvSpPr>
          <p:nvPr/>
        </p:nvSpPr>
        <p:spPr>
          <a:xfrm>
            <a:off x="739994" y="2098845"/>
            <a:ext cx="835067"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C00000"/>
                </a:solidFill>
                <a:latin typeface="Century Schoolbook" pitchFamily="18" charset="0"/>
              </a:rPr>
              <a:t>Kaon  </a:t>
            </a:r>
          </a:p>
        </p:txBody>
      </p:sp>
      <p:sp>
        <p:nvSpPr>
          <p:cNvPr id="34" name="Flecha derecha 33">
            <a:extLst>
              <a:ext uri="{FF2B5EF4-FFF2-40B4-BE49-F238E27FC236}">
                <a16:creationId xmlns:a16="http://schemas.microsoft.com/office/drawing/2014/main" id="{48981196-B643-A145-9B7B-335309A3EB5E}"/>
              </a:ext>
            </a:extLst>
          </p:cNvPr>
          <p:cNvSpPr/>
          <p:nvPr/>
        </p:nvSpPr>
        <p:spPr>
          <a:xfrm rot="11716227" flipH="1">
            <a:off x="1738064" y="2952221"/>
            <a:ext cx="629412" cy="45719"/>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35" name="Rectángulo 34">
            <a:extLst>
              <a:ext uri="{FF2B5EF4-FFF2-40B4-BE49-F238E27FC236}">
                <a16:creationId xmlns:a16="http://schemas.microsoft.com/office/drawing/2014/main" id="{453BA68C-9E16-1B40-8E2C-E5AF5E12A506}"/>
              </a:ext>
            </a:extLst>
          </p:cNvPr>
          <p:cNvSpPr/>
          <p:nvPr/>
        </p:nvSpPr>
        <p:spPr>
          <a:xfrm>
            <a:off x="755445" y="2659191"/>
            <a:ext cx="1110711" cy="307777"/>
          </a:xfrm>
          <a:prstGeom prst="rect">
            <a:avLst/>
          </a:prstGeom>
        </p:spPr>
        <p:txBody>
          <a:bodyPr wrap="square">
            <a:spAutoFit/>
          </a:bodyPr>
          <a:lstStyle/>
          <a:p>
            <a:r>
              <a:rPr lang="es-MX" b="1" dirty="0">
                <a:solidFill>
                  <a:srgbClr val="C00000"/>
                </a:solidFill>
                <a:latin typeface="Century Schoolbook" panose="02040604050505020304" pitchFamily="18" charset="0"/>
              </a:rPr>
              <a:t>xu(x) AM</a:t>
            </a:r>
            <a:endParaRPr lang="es-MX" dirty="0">
              <a:solidFill>
                <a:srgbClr val="C00000"/>
              </a:solidFill>
            </a:endParaRPr>
          </a:p>
        </p:txBody>
      </p:sp>
      <p:sp>
        <p:nvSpPr>
          <p:cNvPr id="36" name="Rectángulo 35">
            <a:extLst>
              <a:ext uri="{FF2B5EF4-FFF2-40B4-BE49-F238E27FC236}">
                <a16:creationId xmlns:a16="http://schemas.microsoft.com/office/drawing/2014/main" id="{4C484CA7-7290-C746-9FC7-FD0B39583A84}"/>
              </a:ext>
            </a:extLst>
          </p:cNvPr>
          <p:cNvSpPr/>
          <p:nvPr/>
        </p:nvSpPr>
        <p:spPr>
          <a:xfrm>
            <a:off x="752643" y="2346097"/>
            <a:ext cx="1110711" cy="307777"/>
          </a:xfrm>
          <a:prstGeom prst="rect">
            <a:avLst/>
          </a:prstGeom>
        </p:spPr>
        <p:txBody>
          <a:bodyPr wrap="square">
            <a:spAutoFit/>
          </a:bodyPr>
          <a:lstStyle/>
          <a:p>
            <a:r>
              <a:rPr lang="es-MX" b="1" dirty="0">
                <a:solidFill>
                  <a:srgbClr val="0C98A7"/>
                </a:solidFill>
                <a:latin typeface="Century Schoolbook" panose="02040604050505020304" pitchFamily="18" charset="0"/>
              </a:rPr>
              <a:t>xs(x) AM</a:t>
            </a:r>
            <a:endParaRPr lang="es-MX" dirty="0">
              <a:solidFill>
                <a:srgbClr val="0C98A7"/>
              </a:solidFill>
            </a:endParaRPr>
          </a:p>
        </p:txBody>
      </p:sp>
      <p:sp>
        <p:nvSpPr>
          <p:cNvPr id="37" name="Flecha derecha 36">
            <a:extLst>
              <a:ext uri="{FF2B5EF4-FFF2-40B4-BE49-F238E27FC236}">
                <a16:creationId xmlns:a16="http://schemas.microsoft.com/office/drawing/2014/main" id="{0D4917C2-98DC-5449-81F4-923EA8290AAF}"/>
              </a:ext>
            </a:extLst>
          </p:cNvPr>
          <p:cNvSpPr/>
          <p:nvPr/>
        </p:nvSpPr>
        <p:spPr>
          <a:xfrm rot="10800000" flipH="1">
            <a:off x="1720890" y="2486791"/>
            <a:ext cx="1184166" cy="61961"/>
          </a:xfrm>
          <a:prstGeom prst="rightArrow">
            <a:avLst/>
          </a:prstGeom>
          <a:solidFill>
            <a:srgbClr val="00B0F0"/>
          </a:solidFill>
          <a:ln>
            <a:solidFill>
              <a:srgbClr val="0C9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38" name="Rectángulo 37">
            <a:extLst>
              <a:ext uri="{FF2B5EF4-FFF2-40B4-BE49-F238E27FC236}">
                <a16:creationId xmlns:a16="http://schemas.microsoft.com/office/drawing/2014/main" id="{6BB438C1-7F63-AB45-B4D3-11C89640EFF4}"/>
              </a:ext>
            </a:extLst>
          </p:cNvPr>
          <p:cNvSpPr/>
          <p:nvPr/>
        </p:nvSpPr>
        <p:spPr>
          <a:xfrm>
            <a:off x="4803909" y="2703782"/>
            <a:ext cx="4264877" cy="523220"/>
          </a:xfrm>
          <a:prstGeom prst="rect">
            <a:avLst/>
          </a:prstGeom>
        </p:spPr>
        <p:txBody>
          <a:bodyPr wrap="square">
            <a:spAutoFit/>
          </a:bodyPr>
          <a:lstStyle/>
          <a:p>
            <a:r>
              <a:rPr lang="es-MX" b="1" dirty="0">
                <a:solidFill>
                  <a:srgbClr val="6A9737"/>
                </a:solidFill>
                <a:latin typeface="Century Schoolbook" panose="02040604050505020304" pitchFamily="18" charset="0"/>
              </a:rPr>
              <a:t>xs(x) de Eur. Phys. J. C Preprint No. NJU-INP 020/20</a:t>
            </a:r>
            <a:endParaRPr lang="es-MX" dirty="0">
              <a:solidFill>
                <a:srgbClr val="6A9737"/>
              </a:solidFill>
            </a:endParaRPr>
          </a:p>
        </p:txBody>
      </p:sp>
      <p:sp>
        <p:nvSpPr>
          <p:cNvPr id="39" name="Rectángulo 38">
            <a:extLst>
              <a:ext uri="{FF2B5EF4-FFF2-40B4-BE49-F238E27FC236}">
                <a16:creationId xmlns:a16="http://schemas.microsoft.com/office/drawing/2014/main" id="{D33116C0-BFB2-4546-8521-413E482FC48D}"/>
              </a:ext>
            </a:extLst>
          </p:cNvPr>
          <p:cNvSpPr/>
          <p:nvPr/>
        </p:nvSpPr>
        <p:spPr>
          <a:xfrm>
            <a:off x="4879123" y="3308820"/>
            <a:ext cx="4264877" cy="523220"/>
          </a:xfrm>
          <a:prstGeom prst="rect">
            <a:avLst/>
          </a:prstGeom>
        </p:spPr>
        <p:txBody>
          <a:bodyPr wrap="square">
            <a:spAutoFit/>
          </a:bodyPr>
          <a:lstStyle/>
          <a:p>
            <a:r>
              <a:rPr lang="es-MX" b="1" dirty="0">
                <a:solidFill>
                  <a:srgbClr val="0070C0"/>
                </a:solidFill>
                <a:latin typeface="Century Schoolbook" panose="02040604050505020304" pitchFamily="18" charset="0"/>
              </a:rPr>
              <a:t>xu(x) de Eur. Phys. J. C Preprint No. NJU-INP 020/20</a:t>
            </a:r>
            <a:endParaRPr lang="es-MX" dirty="0">
              <a:solidFill>
                <a:srgbClr val="0070C0"/>
              </a:solidFill>
            </a:endParaRPr>
          </a:p>
        </p:txBody>
      </p:sp>
      <p:sp>
        <p:nvSpPr>
          <p:cNvPr id="40" name="Flecha derecha 39">
            <a:extLst>
              <a:ext uri="{FF2B5EF4-FFF2-40B4-BE49-F238E27FC236}">
                <a16:creationId xmlns:a16="http://schemas.microsoft.com/office/drawing/2014/main" id="{A10A6A16-3052-184C-BB95-2968DCE849AA}"/>
              </a:ext>
            </a:extLst>
          </p:cNvPr>
          <p:cNvSpPr/>
          <p:nvPr/>
        </p:nvSpPr>
        <p:spPr>
          <a:xfrm flipH="1">
            <a:off x="3921920" y="2925334"/>
            <a:ext cx="917435" cy="88885"/>
          </a:xfrm>
          <a:prstGeom prst="rightArrow">
            <a:avLst/>
          </a:prstGeom>
          <a:solidFill>
            <a:srgbClr val="92D050"/>
          </a:solidFill>
          <a:ln>
            <a:solidFill>
              <a:srgbClr val="6A9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41" name="Flecha derecha 40">
            <a:extLst>
              <a:ext uri="{FF2B5EF4-FFF2-40B4-BE49-F238E27FC236}">
                <a16:creationId xmlns:a16="http://schemas.microsoft.com/office/drawing/2014/main" id="{2EA37ADF-6AA0-E549-9C13-9CCE5AF9479F}"/>
              </a:ext>
            </a:extLst>
          </p:cNvPr>
          <p:cNvSpPr/>
          <p:nvPr/>
        </p:nvSpPr>
        <p:spPr>
          <a:xfrm flipH="1">
            <a:off x="4055039" y="3573553"/>
            <a:ext cx="846524" cy="5461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42" name="CuadroTexto 41">
            <a:extLst>
              <a:ext uri="{FF2B5EF4-FFF2-40B4-BE49-F238E27FC236}">
                <a16:creationId xmlns:a16="http://schemas.microsoft.com/office/drawing/2014/main" id="{37093D18-1B8B-0B4B-B645-5650D2AA4E80}"/>
              </a:ext>
            </a:extLst>
          </p:cNvPr>
          <p:cNvSpPr txBox="1"/>
          <p:nvPr/>
        </p:nvSpPr>
        <p:spPr>
          <a:xfrm>
            <a:off x="4874605" y="3781201"/>
            <a:ext cx="2919389" cy="369332"/>
          </a:xfrm>
          <a:prstGeom prst="rect">
            <a:avLst/>
          </a:prstGeom>
          <a:noFill/>
        </p:spPr>
        <p:txBody>
          <a:bodyPr wrap="none" rtlCol="0">
            <a:spAutoFit/>
          </a:bodyPr>
          <a:lstStyle/>
          <a:p>
            <a:r>
              <a:rPr lang="es-MX" sz="1800" dirty="0">
                <a:latin typeface="Century Schoolbook" panose="02040604050505020304" pitchFamily="18" charset="0"/>
              </a:rPr>
              <a:t>Where, again is considere</a:t>
            </a:r>
          </a:p>
        </p:txBody>
      </p:sp>
      <p:pic>
        <p:nvPicPr>
          <p:cNvPr id="43" name="Imagen 42">
            <a:extLst>
              <a:ext uri="{FF2B5EF4-FFF2-40B4-BE49-F238E27FC236}">
                <a16:creationId xmlns:a16="http://schemas.microsoft.com/office/drawing/2014/main" id="{401B7985-D051-7641-A698-36C492FB8FE6}"/>
              </a:ext>
            </a:extLst>
          </p:cNvPr>
          <p:cNvPicPr>
            <a:picLocks noChangeAspect="1"/>
          </p:cNvPicPr>
          <p:nvPr/>
        </p:nvPicPr>
        <p:blipFill>
          <a:blip r:embed="rId6"/>
          <a:stretch>
            <a:fillRect/>
          </a:stretch>
        </p:blipFill>
        <p:spPr>
          <a:xfrm>
            <a:off x="5659542" y="4178839"/>
            <a:ext cx="2185160" cy="244347"/>
          </a:xfrm>
          <a:prstGeom prst="rect">
            <a:avLst/>
          </a:prstGeom>
          <a:solidFill>
            <a:schemeClr val="bg1"/>
          </a:solidFill>
          <a:ln w="28575">
            <a:solidFill>
              <a:srgbClr val="0C98A7"/>
            </a:solidFill>
          </a:ln>
        </p:spPr>
      </p:pic>
      <p:sp>
        <p:nvSpPr>
          <p:cNvPr id="44" name="CuadroTexto 43">
            <a:extLst>
              <a:ext uri="{FF2B5EF4-FFF2-40B4-BE49-F238E27FC236}">
                <a16:creationId xmlns:a16="http://schemas.microsoft.com/office/drawing/2014/main" id="{E33ECC49-DF56-4F4B-8AF7-319B59953859}"/>
              </a:ext>
            </a:extLst>
          </p:cNvPr>
          <p:cNvSpPr txBox="1"/>
          <p:nvPr/>
        </p:nvSpPr>
        <p:spPr>
          <a:xfrm>
            <a:off x="4901563" y="4423186"/>
            <a:ext cx="1641796" cy="369332"/>
          </a:xfrm>
          <a:prstGeom prst="rect">
            <a:avLst/>
          </a:prstGeom>
          <a:noFill/>
        </p:spPr>
        <p:txBody>
          <a:bodyPr wrap="none" rtlCol="0">
            <a:spAutoFit/>
          </a:bodyPr>
          <a:lstStyle/>
          <a:p>
            <a:r>
              <a:rPr lang="es-MX" sz="1800" dirty="0">
                <a:latin typeface="Century Schoolbook" panose="02040604050505020304" pitchFamily="18" charset="0"/>
              </a:rPr>
              <a:t>Also, we have</a:t>
            </a:r>
          </a:p>
        </p:txBody>
      </p:sp>
      <p:pic>
        <p:nvPicPr>
          <p:cNvPr id="1026" name="Picture 2">
            <a:extLst>
              <a:ext uri="{FF2B5EF4-FFF2-40B4-BE49-F238E27FC236}">
                <a16:creationId xmlns:a16="http://schemas.microsoft.com/office/drawing/2014/main" id="{3CBDF482-ED2E-6941-A597-AD9114204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6264" y="4776894"/>
            <a:ext cx="2205650" cy="244348"/>
          </a:xfrm>
          <a:prstGeom prst="rect">
            <a:avLst/>
          </a:prstGeom>
          <a:solidFill>
            <a:schemeClr val="bg1"/>
          </a:solidFill>
          <a:ln w="25400">
            <a:solidFill>
              <a:srgbClr val="0C98A7"/>
            </a:solidFill>
          </a:ln>
        </p:spPr>
      </p:pic>
      <p:sp>
        <p:nvSpPr>
          <p:cNvPr id="45" name="Rectangle 7">
            <a:extLst>
              <a:ext uri="{FF2B5EF4-FFF2-40B4-BE49-F238E27FC236}">
                <a16:creationId xmlns:a16="http://schemas.microsoft.com/office/drawing/2014/main" id="{E171DBA5-E16B-D74B-855D-EDFD603D1706}"/>
              </a:ext>
            </a:extLst>
          </p:cNvPr>
          <p:cNvSpPr/>
          <p:nvPr/>
        </p:nvSpPr>
        <p:spPr>
          <a:xfrm>
            <a:off x="6947170" y="65019"/>
            <a:ext cx="1156693" cy="424150"/>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solidFill>
                  <a:schemeClr val="bg1"/>
                </a:solidFill>
              </a:rPr>
              <a:t>GPD</a:t>
            </a:r>
          </a:p>
        </p:txBody>
      </p:sp>
      <p:sp>
        <p:nvSpPr>
          <p:cNvPr id="46" name="Rectangle 9">
            <a:extLst>
              <a:ext uri="{FF2B5EF4-FFF2-40B4-BE49-F238E27FC236}">
                <a16:creationId xmlns:a16="http://schemas.microsoft.com/office/drawing/2014/main" id="{F3331522-CDC8-6643-B256-86103D0AD07E}"/>
              </a:ext>
            </a:extLst>
          </p:cNvPr>
          <p:cNvSpPr/>
          <p:nvPr/>
        </p:nvSpPr>
        <p:spPr>
          <a:xfrm>
            <a:off x="6511460" y="920322"/>
            <a:ext cx="915473" cy="394118"/>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t>FF </a:t>
            </a:r>
          </a:p>
        </p:txBody>
      </p:sp>
      <p:sp>
        <p:nvSpPr>
          <p:cNvPr id="47" name="Rectangle 10">
            <a:extLst>
              <a:ext uri="{FF2B5EF4-FFF2-40B4-BE49-F238E27FC236}">
                <a16:creationId xmlns:a16="http://schemas.microsoft.com/office/drawing/2014/main" id="{BC599821-574E-DF46-85AA-C2FAB0D28B39}"/>
              </a:ext>
            </a:extLst>
          </p:cNvPr>
          <p:cNvSpPr/>
          <p:nvPr/>
        </p:nvSpPr>
        <p:spPr>
          <a:xfrm>
            <a:off x="7718971" y="904856"/>
            <a:ext cx="915473" cy="388796"/>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t>PDF</a:t>
            </a:r>
            <a:endParaRPr lang="es-MX" sz="1050" dirty="0"/>
          </a:p>
        </p:txBody>
      </p:sp>
      <p:sp>
        <p:nvSpPr>
          <p:cNvPr id="48" name="Right Arrow 15">
            <a:extLst>
              <a:ext uri="{FF2B5EF4-FFF2-40B4-BE49-F238E27FC236}">
                <a16:creationId xmlns:a16="http://schemas.microsoft.com/office/drawing/2014/main" id="{3851C7D3-ADDF-004E-8768-5D02873093F1}"/>
              </a:ext>
            </a:extLst>
          </p:cNvPr>
          <p:cNvSpPr/>
          <p:nvPr/>
        </p:nvSpPr>
        <p:spPr>
          <a:xfrm rot="7932486">
            <a:off x="6840201" y="646353"/>
            <a:ext cx="398915" cy="146817"/>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49" name="Right Arrow 16">
            <a:extLst>
              <a:ext uri="{FF2B5EF4-FFF2-40B4-BE49-F238E27FC236}">
                <a16:creationId xmlns:a16="http://schemas.microsoft.com/office/drawing/2014/main" id="{9A9FD2BF-5F6F-FB42-9819-3412451DF2B5}"/>
              </a:ext>
            </a:extLst>
          </p:cNvPr>
          <p:cNvSpPr/>
          <p:nvPr/>
        </p:nvSpPr>
        <p:spPr>
          <a:xfrm rot="2763869">
            <a:off x="7836501" y="639104"/>
            <a:ext cx="398915" cy="146817"/>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DCE8B726-87D6-0F4D-AAA0-CC2AB5475073}"/>
                  </a:ext>
                </a:extLst>
              </p:cNvPr>
              <p:cNvSpPr txBox="1"/>
              <p:nvPr/>
            </p:nvSpPr>
            <p:spPr>
              <a:xfrm>
                <a:off x="6583958" y="420492"/>
                <a:ext cx="278280" cy="4843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s-MX" sz="1200" i="1" smtClean="0">
                              <a:latin typeface="Cambria Math" panose="02040503050406030204" pitchFamily="18" charset="0"/>
                            </a:rPr>
                          </m:ctrlPr>
                        </m:naryPr>
                        <m:sub/>
                        <m:sup/>
                        <m:e>
                          <m:r>
                            <a:rPr lang="es-ES" sz="1200" b="0" i="1" smtClean="0">
                              <a:latin typeface="Cambria Math" panose="02040503050406030204" pitchFamily="18" charset="0"/>
                            </a:rPr>
                            <m:t>𝑑𝑥</m:t>
                          </m:r>
                        </m:e>
                      </m:nary>
                    </m:oMath>
                  </m:oMathPara>
                </a14:m>
                <a:endParaRPr lang="es-MX" sz="1200" dirty="0"/>
              </a:p>
            </p:txBody>
          </p:sp>
        </mc:Choice>
        <mc:Fallback xmlns="">
          <p:sp>
            <p:nvSpPr>
              <p:cNvPr id="50" name="CuadroTexto 49">
                <a:extLst>
                  <a:ext uri="{FF2B5EF4-FFF2-40B4-BE49-F238E27FC236}">
                    <a16:creationId xmlns:a16="http://schemas.microsoft.com/office/drawing/2014/main" id="{DCE8B726-87D6-0F4D-AAA0-CC2AB5475073}"/>
                  </a:ext>
                </a:extLst>
              </p:cNvPr>
              <p:cNvSpPr txBox="1">
                <a:spLocks noRot="1" noChangeAspect="1" noMove="1" noResize="1" noEditPoints="1" noAdjustHandles="1" noChangeArrowheads="1" noChangeShapeType="1" noTextEdit="1"/>
              </p:cNvSpPr>
              <p:nvPr/>
            </p:nvSpPr>
            <p:spPr>
              <a:xfrm>
                <a:off x="6583958" y="420492"/>
                <a:ext cx="278280" cy="484363"/>
              </a:xfrm>
              <a:prstGeom prst="rect">
                <a:avLst/>
              </a:prstGeom>
              <a:blipFill>
                <a:blip r:embed="rId9"/>
                <a:stretch>
                  <a:fillRect l="-226087" t="-156410" r="-130435" b="-21538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2493EA2C-4CC3-C449-85CE-D28E6A9619D4}"/>
                  </a:ext>
                </a:extLst>
              </p:cNvPr>
              <p:cNvSpPr txBox="1"/>
              <p:nvPr/>
            </p:nvSpPr>
            <p:spPr>
              <a:xfrm>
                <a:off x="8101073" y="512974"/>
                <a:ext cx="915474"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𝑡</m:t>
                      </m:r>
                      <m:r>
                        <a:rPr lang="es-ES" sz="1200" b="0" i="1" smtClean="0">
                          <a:latin typeface="Cambria Math" panose="02040503050406030204" pitchFamily="18" charset="0"/>
                        </a:rPr>
                        <m:t>=0, </m:t>
                      </m:r>
                      <m:r>
                        <a:rPr lang="es-ES" sz="1200" b="0" i="1" smtClean="0">
                          <a:latin typeface="Cambria Math" panose="02040503050406030204" pitchFamily="18" charset="0"/>
                          <a:ea typeface="Cambria Math" panose="02040503050406030204" pitchFamily="18" charset="0"/>
                        </a:rPr>
                        <m:t>𝜉</m:t>
                      </m:r>
                      <m:r>
                        <a:rPr lang="es-ES" sz="1200" b="0" i="1" smtClean="0">
                          <a:latin typeface="Cambria Math" panose="02040503050406030204" pitchFamily="18" charset="0"/>
                          <a:ea typeface="Cambria Math" panose="02040503050406030204" pitchFamily="18" charset="0"/>
                        </a:rPr>
                        <m:t>=0 </m:t>
                      </m:r>
                    </m:oMath>
                  </m:oMathPara>
                </a14:m>
                <a:endParaRPr lang="es-MX" sz="1200" dirty="0"/>
              </a:p>
            </p:txBody>
          </p:sp>
        </mc:Choice>
        <mc:Fallback xmlns="">
          <p:sp>
            <p:nvSpPr>
              <p:cNvPr id="51" name="CuadroTexto 50">
                <a:extLst>
                  <a:ext uri="{FF2B5EF4-FFF2-40B4-BE49-F238E27FC236}">
                    <a16:creationId xmlns:a16="http://schemas.microsoft.com/office/drawing/2014/main" id="{2493EA2C-4CC3-C449-85CE-D28E6A9619D4}"/>
                  </a:ext>
                </a:extLst>
              </p:cNvPr>
              <p:cNvSpPr txBox="1">
                <a:spLocks noRot="1" noChangeAspect="1" noMove="1" noResize="1" noEditPoints="1" noAdjustHandles="1" noChangeArrowheads="1" noChangeShapeType="1" noTextEdit="1"/>
              </p:cNvSpPr>
              <p:nvPr/>
            </p:nvSpPr>
            <p:spPr>
              <a:xfrm>
                <a:off x="8101073" y="512974"/>
                <a:ext cx="915474" cy="184666"/>
              </a:xfrm>
              <a:prstGeom prst="rect">
                <a:avLst/>
              </a:prstGeom>
              <a:blipFill>
                <a:blip r:embed="rId10"/>
                <a:stretch>
                  <a:fillRect t="-6667" r="-2740" b="-46667"/>
                </a:stretch>
              </a:blipFill>
            </p:spPr>
            <p:txBody>
              <a:bodyPr/>
              <a:lstStyle/>
              <a:p>
                <a:r>
                  <a:rPr lang="es-MX">
                    <a:noFill/>
                  </a:rPr>
                  <a:t> </a:t>
                </a:r>
              </a:p>
            </p:txBody>
          </p:sp>
        </mc:Fallback>
      </mc:AlternateContent>
    </p:spTree>
    <p:extLst>
      <p:ext uri="{BB962C8B-B14F-4D97-AF65-F5344CB8AC3E}">
        <p14:creationId xmlns:p14="http://schemas.microsoft.com/office/powerpoint/2010/main" val="60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up)">
                                      <p:cBhvr>
                                        <p:cTn id="11" dur="500"/>
                                        <p:tgtEl>
                                          <p:spTgt spid="4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up)">
                                      <p:cBhvr>
                                        <p:cTn id="14" dur="500"/>
                                        <p:tgtEl>
                                          <p:spTgt spid="4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23"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3000"/>
                            </p:stCondLst>
                            <p:childTnLst>
                              <p:par>
                                <p:cTn id="47" presetID="22" presetClass="entr" presetSubtype="2"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right)">
                                      <p:cBhvr>
                                        <p:cTn id="49" dur="500"/>
                                        <p:tgtEl>
                                          <p:spTgt spid="27"/>
                                        </p:tgtEl>
                                      </p:cBhvr>
                                    </p:animEffect>
                                  </p:childTnLst>
                                </p:cTn>
                              </p:par>
                            </p:childTnLst>
                          </p:cTn>
                        </p:par>
                        <p:par>
                          <p:cTn id="50" fill="hold">
                            <p:stCondLst>
                              <p:cond delay="3500"/>
                            </p:stCondLst>
                            <p:childTnLst>
                              <p:par>
                                <p:cTn id="51" presetID="22" presetClass="entr" presetSubtype="2"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par>
                          <p:cTn id="54" fill="hold">
                            <p:stCondLst>
                              <p:cond delay="4000"/>
                            </p:stCondLst>
                            <p:childTnLst>
                              <p:par>
                                <p:cTn id="55" presetID="22" presetClass="entr" presetSubtype="2"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right)">
                                      <p:cBhvr>
                                        <p:cTn id="57" dur="500"/>
                                        <p:tgtEl>
                                          <p:spTgt spid="25"/>
                                        </p:tgtEl>
                                      </p:cBhvr>
                                    </p:animEffect>
                                  </p:childTnLst>
                                </p:cTn>
                              </p:par>
                            </p:childTnLst>
                          </p:cTn>
                        </p:par>
                        <p:par>
                          <p:cTn id="58" fill="hold">
                            <p:stCondLst>
                              <p:cond delay="4500"/>
                            </p:stCondLst>
                            <p:childTnLst>
                              <p:par>
                                <p:cTn id="59" presetID="22" presetClass="entr" presetSubtype="2"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right)">
                                      <p:cBhvr>
                                        <p:cTn id="61" dur="500"/>
                                        <p:tgtEl>
                                          <p:spTgt spid="26"/>
                                        </p:tgtEl>
                                      </p:cBhvr>
                                    </p:animEffect>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par>
                                <p:cTn id="76" presetID="53" presetClass="exit" presetSubtype="32" fill="hold" grpId="1" nodeType="withEffect">
                                  <p:stCondLst>
                                    <p:cond delay="0"/>
                                  </p:stCondLst>
                                  <p:childTnLst>
                                    <p:anim calcmode="lin" valueType="num">
                                      <p:cBhvr>
                                        <p:cTn id="77" dur="500"/>
                                        <p:tgtEl>
                                          <p:spTgt spid="29"/>
                                        </p:tgtEl>
                                        <p:attrNameLst>
                                          <p:attrName>ppt_w</p:attrName>
                                        </p:attrNameLst>
                                      </p:cBhvr>
                                      <p:tavLst>
                                        <p:tav tm="0">
                                          <p:val>
                                            <p:strVal val="ppt_w"/>
                                          </p:val>
                                        </p:tav>
                                        <p:tav tm="100000">
                                          <p:val>
                                            <p:fltVal val="0"/>
                                          </p:val>
                                        </p:tav>
                                      </p:tavLst>
                                    </p:anim>
                                    <p:anim calcmode="lin" valueType="num">
                                      <p:cBhvr>
                                        <p:cTn id="78" dur="500"/>
                                        <p:tgtEl>
                                          <p:spTgt spid="29"/>
                                        </p:tgtEl>
                                        <p:attrNameLst>
                                          <p:attrName>ppt_h</p:attrName>
                                        </p:attrNameLst>
                                      </p:cBhvr>
                                      <p:tavLst>
                                        <p:tav tm="0">
                                          <p:val>
                                            <p:strVal val="ppt_h"/>
                                          </p:val>
                                        </p:tav>
                                        <p:tav tm="100000">
                                          <p:val>
                                            <p:fltVal val="0"/>
                                          </p:val>
                                        </p:tav>
                                      </p:tavLst>
                                    </p:anim>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53" presetClass="exit" presetSubtype="32" fill="hold" grpId="1" nodeType="withEffect">
                                  <p:stCondLst>
                                    <p:cond delay="0"/>
                                  </p:stCondLst>
                                  <p:childTnLst>
                                    <p:anim calcmode="lin" valueType="num">
                                      <p:cBhvr>
                                        <p:cTn id="82" dur="500"/>
                                        <p:tgtEl>
                                          <p:spTgt spid="25"/>
                                        </p:tgtEl>
                                        <p:attrNameLst>
                                          <p:attrName>ppt_w</p:attrName>
                                        </p:attrNameLst>
                                      </p:cBhvr>
                                      <p:tavLst>
                                        <p:tav tm="0">
                                          <p:val>
                                            <p:strVal val="ppt_w"/>
                                          </p:val>
                                        </p:tav>
                                        <p:tav tm="100000">
                                          <p:val>
                                            <p:fltVal val="0"/>
                                          </p:val>
                                        </p:tav>
                                      </p:tavLst>
                                    </p:anim>
                                    <p:anim calcmode="lin" valueType="num">
                                      <p:cBhvr>
                                        <p:cTn id="83" dur="500"/>
                                        <p:tgtEl>
                                          <p:spTgt spid="25"/>
                                        </p:tgtEl>
                                        <p:attrNameLst>
                                          <p:attrName>ppt_h</p:attrName>
                                        </p:attrNameLst>
                                      </p:cBhvr>
                                      <p:tavLst>
                                        <p:tav tm="0">
                                          <p:val>
                                            <p:strVal val="ppt_h"/>
                                          </p:val>
                                        </p:tav>
                                        <p:tav tm="100000">
                                          <p:val>
                                            <p:fltVal val="0"/>
                                          </p:val>
                                        </p:tav>
                                      </p:tavLst>
                                    </p:anim>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53" presetClass="exit" presetSubtype="32" fill="hold" grpId="1" nodeType="withEffect">
                                  <p:stCondLst>
                                    <p:cond delay="0"/>
                                  </p:stCondLst>
                                  <p:childTnLst>
                                    <p:anim calcmode="lin" valueType="num">
                                      <p:cBhvr>
                                        <p:cTn id="87" dur="500"/>
                                        <p:tgtEl>
                                          <p:spTgt spid="27"/>
                                        </p:tgtEl>
                                        <p:attrNameLst>
                                          <p:attrName>ppt_w</p:attrName>
                                        </p:attrNameLst>
                                      </p:cBhvr>
                                      <p:tavLst>
                                        <p:tav tm="0">
                                          <p:val>
                                            <p:strVal val="ppt_w"/>
                                          </p:val>
                                        </p:tav>
                                        <p:tav tm="100000">
                                          <p:val>
                                            <p:fltVal val="0"/>
                                          </p:val>
                                        </p:tav>
                                      </p:tavLst>
                                    </p:anim>
                                    <p:anim calcmode="lin" valueType="num">
                                      <p:cBhvr>
                                        <p:cTn id="88" dur="500"/>
                                        <p:tgtEl>
                                          <p:spTgt spid="27"/>
                                        </p:tgtEl>
                                        <p:attrNameLst>
                                          <p:attrName>ppt_h</p:attrName>
                                        </p:attrNameLst>
                                      </p:cBhvr>
                                      <p:tavLst>
                                        <p:tav tm="0">
                                          <p:val>
                                            <p:strVal val="ppt_h"/>
                                          </p:val>
                                        </p:tav>
                                        <p:tav tm="100000">
                                          <p:val>
                                            <p:fltVal val="0"/>
                                          </p:val>
                                        </p:tav>
                                      </p:tavLst>
                                    </p:anim>
                                    <p:animEffect transition="out" filter="fade">
                                      <p:cBhvr>
                                        <p:cTn id="89" dur="500"/>
                                        <p:tgtEl>
                                          <p:spTgt spid="27"/>
                                        </p:tgtEl>
                                      </p:cBhvr>
                                    </p:animEffect>
                                    <p:set>
                                      <p:cBhvr>
                                        <p:cTn id="90" dur="1" fill="hold">
                                          <p:stCondLst>
                                            <p:cond delay="499"/>
                                          </p:stCondLst>
                                        </p:cTn>
                                        <p:tgtEl>
                                          <p:spTgt spid="27"/>
                                        </p:tgtEl>
                                        <p:attrNameLst>
                                          <p:attrName>style.visibility</p:attrName>
                                        </p:attrNameLst>
                                      </p:cBhvr>
                                      <p:to>
                                        <p:strVal val="hidden"/>
                                      </p:to>
                                    </p:set>
                                  </p:childTnLst>
                                </p:cTn>
                              </p:par>
                              <p:par>
                                <p:cTn id="91" presetID="53" presetClass="exit" presetSubtype="32" fill="hold" grpId="1" nodeType="withEffect">
                                  <p:stCondLst>
                                    <p:cond delay="0"/>
                                  </p:stCondLst>
                                  <p:childTnLst>
                                    <p:anim calcmode="lin" valueType="num">
                                      <p:cBhvr>
                                        <p:cTn id="92" dur="500"/>
                                        <p:tgtEl>
                                          <p:spTgt spid="26"/>
                                        </p:tgtEl>
                                        <p:attrNameLst>
                                          <p:attrName>ppt_w</p:attrName>
                                        </p:attrNameLst>
                                      </p:cBhvr>
                                      <p:tavLst>
                                        <p:tav tm="0">
                                          <p:val>
                                            <p:strVal val="ppt_w"/>
                                          </p:val>
                                        </p:tav>
                                        <p:tav tm="100000">
                                          <p:val>
                                            <p:fltVal val="0"/>
                                          </p:val>
                                        </p:tav>
                                      </p:tavLst>
                                    </p:anim>
                                    <p:anim calcmode="lin" valueType="num">
                                      <p:cBhvr>
                                        <p:cTn id="93" dur="500"/>
                                        <p:tgtEl>
                                          <p:spTgt spid="26"/>
                                        </p:tgtEl>
                                        <p:attrNameLst>
                                          <p:attrName>ppt_h</p:attrName>
                                        </p:attrNameLst>
                                      </p:cBhvr>
                                      <p:tavLst>
                                        <p:tav tm="0">
                                          <p:val>
                                            <p:strVal val="ppt_h"/>
                                          </p:val>
                                        </p:tav>
                                        <p:tav tm="100000">
                                          <p:val>
                                            <p:fltVal val="0"/>
                                          </p:val>
                                        </p:tav>
                                      </p:tavLst>
                                    </p:anim>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53" presetClass="exit" presetSubtype="32" fill="hold" grpId="1" nodeType="withEffect">
                                  <p:stCondLst>
                                    <p:cond delay="0"/>
                                  </p:stCondLst>
                                  <p:childTnLst>
                                    <p:anim calcmode="lin" valueType="num">
                                      <p:cBhvr>
                                        <p:cTn id="97" dur="500"/>
                                        <p:tgtEl>
                                          <p:spTgt spid="28"/>
                                        </p:tgtEl>
                                        <p:attrNameLst>
                                          <p:attrName>ppt_w</p:attrName>
                                        </p:attrNameLst>
                                      </p:cBhvr>
                                      <p:tavLst>
                                        <p:tav tm="0">
                                          <p:val>
                                            <p:strVal val="ppt_w"/>
                                          </p:val>
                                        </p:tav>
                                        <p:tav tm="100000">
                                          <p:val>
                                            <p:fltVal val="0"/>
                                          </p:val>
                                        </p:tav>
                                      </p:tavLst>
                                    </p:anim>
                                    <p:anim calcmode="lin" valueType="num">
                                      <p:cBhvr>
                                        <p:cTn id="98" dur="500"/>
                                        <p:tgtEl>
                                          <p:spTgt spid="28"/>
                                        </p:tgtEl>
                                        <p:attrNameLst>
                                          <p:attrName>ppt_h</p:attrName>
                                        </p:attrNameLst>
                                      </p:cBhvr>
                                      <p:tavLst>
                                        <p:tav tm="0">
                                          <p:val>
                                            <p:strVal val="ppt_h"/>
                                          </p:val>
                                        </p:tav>
                                        <p:tav tm="100000">
                                          <p:val>
                                            <p:fltVal val="0"/>
                                          </p:val>
                                        </p:tav>
                                      </p:tavLst>
                                    </p:anim>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23"/>
                                        </p:tgtEl>
                                        <p:attrNameLst>
                                          <p:attrName>ppt_w</p:attrName>
                                        </p:attrNameLst>
                                      </p:cBhvr>
                                      <p:tavLst>
                                        <p:tav tm="0">
                                          <p:val>
                                            <p:strVal val="ppt_w"/>
                                          </p:val>
                                        </p:tav>
                                        <p:tav tm="100000">
                                          <p:val>
                                            <p:fltVal val="0"/>
                                          </p:val>
                                        </p:tav>
                                      </p:tavLst>
                                    </p:anim>
                                    <p:anim calcmode="lin" valueType="num">
                                      <p:cBhvr>
                                        <p:cTn id="103" dur="500"/>
                                        <p:tgtEl>
                                          <p:spTgt spid="23"/>
                                        </p:tgtEl>
                                        <p:attrNameLst>
                                          <p:attrName>ppt_h</p:attrName>
                                        </p:attrNameLst>
                                      </p:cBhvr>
                                      <p:tavLst>
                                        <p:tav tm="0">
                                          <p:val>
                                            <p:strVal val="ppt_h"/>
                                          </p:val>
                                        </p:tav>
                                        <p:tav tm="100000">
                                          <p:val>
                                            <p:fltVal val="0"/>
                                          </p:val>
                                        </p:tav>
                                      </p:tavLst>
                                    </p:anim>
                                    <p:animEffect transition="out" filter="fade">
                                      <p:cBhvr>
                                        <p:cTn id="104" dur="500"/>
                                        <p:tgtEl>
                                          <p:spTgt spid="23"/>
                                        </p:tgtEl>
                                      </p:cBhvr>
                                    </p:animEffect>
                                    <p:set>
                                      <p:cBhvr>
                                        <p:cTn id="105" dur="1" fill="hold">
                                          <p:stCondLst>
                                            <p:cond delay="499"/>
                                          </p:stCondLst>
                                        </p:cTn>
                                        <p:tgtEl>
                                          <p:spTgt spid="23"/>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24"/>
                                        </p:tgtEl>
                                        <p:attrNameLst>
                                          <p:attrName>ppt_w</p:attrName>
                                        </p:attrNameLst>
                                      </p:cBhvr>
                                      <p:tavLst>
                                        <p:tav tm="0">
                                          <p:val>
                                            <p:strVal val="ppt_w"/>
                                          </p:val>
                                        </p:tav>
                                        <p:tav tm="100000">
                                          <p:val>
                                            <p:fltVal val="0"/>
                                          </p:val>
                                        </p:tav>
                                      </p:tavLst>
                                    </p:anim>
                                    <p:anim calcmode="lin" valueType="num">
                                      <p:cBhvr>
                                        <p:cTn id="108" dur="500"/>
                                        <p:tgtEl>
                                          <p:spTgt spid="24"/>
                                        </p:tgtEl>
                                        <p:attrNameLst>
                                          <p:attrName>ppt_h</p:attrName>
                                        </p:attrNameLst>
                                      </p:cBhvr>
                                      <p:tavLst>
                                        <p:tav tm="0">
                                          <p:val>
                                            <p:strVal val="ppt_h"/>
                                          </p:val>
                                        </p:tav>
                                        <p:tav tm="100000">
                                          <p:val>
                                            <p:fltVal val="0"/>
                                          </p:val>
                                        </p:tav>
                                      </p:tavLst>
                                    </p:anim>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500"/>
                                        <p:tgtEl>
                                          <p:spTgt spid="22"/>
                                        </p:tgtEl>
                                        <p:attrNameLst>
                                          <p:attrName>ppt_w</p:attrName>
                                        </p:attrNameLst>
                                      </p:cBhvr>
                                      <p:tavLst>
                                        <p:tav tm="0">
                                          <p:val>
                                            <p:strVal val="ppt_w"/>
                                          </p:val>
                                        </p:tav>
                                        <p:tav tm="100000">
                                          <p:val>
                                            <p:fltVal val="0"/>
                                          </p:val>
                                        </p:tav>
                                      </p:tavLst>
                                    </p:anim>
                                    <p:anim calcmode="lin" valueType="num">
                                      <p:cBhvr>
                                        <p:cTn id="113" dur="500"/>
                                        <p:tgtEl>
                                          <p:spTgt spid="22"/>
                                        </p:tgtEl>
                                        <p:attrNameLst>
                                          <p:attrName>ppt_h</p:attrName>
                                        </p:attrNameLst>
                                      </p:cBhvr>
                                      <p:tavLst>
                                        <p:tav tm="0">
                                          <p:val>
                                            <p:strVal val="ppt_h"/>
                                          </p:val>
                                        </p:tav>
                                        <p:tav tm="100000">
                                          <p:val>
                                            <p:fltVal val="0"/>
                                          </p:val>
                                        </p:tav>
                                      </p:tavLst>
                                    </p:anim>
                                    <p:animEffect transition="out" filter="fade">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31"/>
                                        </p:tgtEl>
                                        <p:attrNameLst>
                                          <p:attrName>ppt_w</p:attrName>
                                        </p:attrNameLst>
                                      </p:cBhvr>
                                      <p:tavLst>
                                        <p:tav tm="0">
                                          <p:val>
                                            <p:strVal val="ppt_w"/>
                                          </p:val>
                                        </p:tav>
                                        <p:tav tm="100000">
                                          <p:val>
                                            <p:fltVal val="0"/>
                                          </p:val>
                                        </p:tav>
                                      </p:tavLst>
                                    </p:anim>
                                    <p:anim calcmode="lin" valueType="num">
                                      <p:cBhvr>
                                        <p:cTn id="118" dur="500"/>
                                        <p:tgtEl>
                                          <p:spTgt spid="31"/>
                                        </p:tgtEl>
                                        <p:attrNameLst>
                                          <p:attrName>ppt_h</p:attrName>
                                        </p:attrNameLst>
                                      </p:cBhvr>
                                      <p:tavLst>
                                        <p:tav tm="0">
                                          <p:val>
                                            <p:strVal val="ppt_h"/>
                                          </p:val>
                                        </p:tav>
                                        <p:tav tm="100000">
                                          <p:val>
                                            <p:fltVal val="0"/>
                                          </p:val>
                                        </p:tav>
                                      </p:tavLst>
                                    </p:anim>
                                    <p:animEffect transition="out" filter="fade">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childTnLst>
                          </p:cTn>
                        </p:par>
                        <p:par>
                          <p:cTn id="121" fill="hold">
                            <p:stCondLst>
                              <p:cond delay="500"/>
                            </p:stCondLst>
                            <p:childTnLst>
                              <p:par>
                                <p:cTn id="122" presetID="53" presetClass="entr" presetSubtype="16" fill="hold" nodeType="after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p:cTn id="129" dur="500" fill="hold"/>
                                        <p:tgtEl>
                                          <p:spTgt spid="33"/>
                                        </p:tgtEl>
                                        <p:attrNameLst>
                                          <p:attrName>ppt_w</p:attrName>
                                        </p:attrNameLst>
                                      </p:cBhvr>
                                      <p:tavLst>
                                        <p:tav tm="0">
                                          <p:val>
                                            <p:fltVal val="0"/>
                                          </p:val>
                                        </p:tav>
                                        <p:tav tm="100000">
                                          <p:val>
                                            <p:strVal val="#ppt_w"/>
                                          </p:val>
                                        </p:tav>
                                      </p:tavLst>
                                    </p:anim>
                                    <p:anim calcmode="lin" valueType="num">
                                      <p:cBhvr>
                                        <p:cTn id="130" dur="500" fill="hold"/>
                                        <p:tgtEl>
                                          <p:spTgt spid="33"/>
                                        </p:tgtEl>
                                        <p:attrNameLst>
                                          <p:attrName>ppt_h</p:attrName>
                                        </p:attrNameLst>
                                      </p:cBhvr>
                                      <p:tavLst>
                                        <p:tav tm="0">
                                          <p:val>
                                            <p:fltVal val="0"/>
                                          </p:val>
                                        </p:tav>
                                        <p:tav tm="100000">
                                          <p:val>
                                            <p:strVal val="#ppt_h"/>
                                          </p:val>
                                        </p:tav>
                                      </p:tavLst>
                                    </p:anim>
                                    <p:animEffect transition="in" filter="fade">
                                      <p:cBhvr>
                                        <p:cTn id="131" dur="500"/>
                                        <p:tgtEl>
                                          <p:spTgt spid="33"/>
                                        </p:tgtEl>
                                      </p:cBhvr>
                                    </p:animEffect>
                                  </p:childTnLst>
                                </p:cTn>
                              </p:par>
                            </p:childTnLst>
                          </p:cTn>
                        </p:par>
                        <p:par>
                          <p:cTn id="132" fill="hold">
                            <p:stCondLst>
                              <p:cond delay="1000"/>
                            </p:stCondLst>
                            <p:childTnLst>
                              <p:par>
                                <p:cTn id="133" presetID="22" presetClass="entr" presetSubtype="8"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left)">
                                      <p:cBhvr>
                                        <p:cTn id="135" dur="500"/>
                                        <p:tgtEl>
                                          <p:spTgt spid="36"/>
                                        </p:tgtEl>
                                      </p:cBhvr>
                                    </p:animEffect>
                                  </p:childTnLst>
                                </p:cTn>
                              </p:par>
                            </p:childTnLst>
                          </p:cTn>
                        </p:par>
                        <p:par>
                          <p:cTn id="136" fill="hold">
                            <p:stCondLst>
                              <p:cond delay="1500"/>
                            </p:stCondLst>
                            <p:childTnLst>
                              <p:par>
                                <p:cTn id="137" presetID="22" presetClass="entr" presetSubtype="8" fill="hold" grpId="0" nodeType="afterEffect">
                                  <p:stCondLst>
                                    <p:cond delay="0"/>
                                  </p:stCondLst>
                                  <p:childTnLst>
                                    <p:set>
                                      <p:cBhvr>
                                        <p:cTn id="138" dur="1" fill="hold">
                                          <p:stCondLst>
                                            <p:cond delay="0"/>
                                          </p:stCondLst>
                                        </p:cTn>
                                        <p:tgtEl>
                                          <p:spTgt spid="37"/>
                                        </p:tgtEl>
                                        <p:attrNameLst>
                                          <p:attrName>style.visibility</p:attrName>
                                        </p:attrNameLst>
                                      </p:cBhvr>
                                      <p:to>
                                        <p:strVal val="visible"/>
                                      </p:to>
                                    </p:set>
                                    <p:animEffect transition="in" filter="wipe(left)">
                                      <p:cBhvr>
                                        <p:cTn id="139" dur="500"/>
                                        <p:tgtEl>
                                          <p:spTgt spid="37"/>
                                        </p:tgtEl>
                                      </p:cBhvr>
                                    </p:animEffect>
                                  </p:childTnLst>
                                </p:cTn>
                              </p:par>
                            </p:childTnLst>
                          </p:cTn>
                        </p:par>
                        <p:par>
                          <p:cTn id="140" fill="hold">
                            <p:stCondLst>
                              <p:cond delay="2000"/>
                            </p:stCondLst>
                            <p:childTnLst>
                              <p:par>
                                <p:cTn id="141" presetID="22" presetClass="entr" presetSubtype="8" fill="hold" grpId="0" nodeType="after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wipe(left)">
                                      <p:cBhvr>
                                        <p:cTn id="143" dur="500"/>
                                        <p:tgtEl>
                                          <p:spTgt spid="35"/>
                                        </p:tgtEl>
                                      </p:cBhvr>
                                    </p:animEffect>
                                  </p:childTnLst>
                                </p:cTn>
                              </p:par>
                            </p:childTnLst>
                          </p:cTn>
                        </p:par>
                        <p:par>
                          <p:cTn id="144" fill="hold">
                            <p:stCondLst>
                              <p:cond delay="2500"/>
                            </p:stCondLst>
                            <p:childTnLst>
                              <p:par>
                                <p:cTn id="145" presetID="22" presetClass="entr" presetSubtype="8" fill="hold" grpId="0" nodeType="after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left)">
                                      <p:cBhvr>
                                        <p:cTn id="147" dur="500"/>
                                        <p:tgtEl>
                                          <p:spTgt spid="34"/>
                                        </p:tgtEl>
                                      </p:cBhvr>
                                    </p:animEffect>
                                  </p:childTnLst>
                                </p:cTn>
                              </p:par>
                            </p:childTnLst>
                          </p:cTn>
                        </p:par>
                        <p:par>
                          <p:cTn id="148" fill="hold">
                            <p:stCondLst>
                              <p:cond delay="3000"/>
                            </p:stCondLst>
                            <p:childTnLst>
                              <p:par>
                                <p:cTn id="149" presetID="22" presetClass="entr" presetSubtype="2" fill="hold" grpId="0" nodeType="after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right)">
                                      <p:cBhvr>
                                        <p:cTn id="151" dur="500"/>
                                        <p:tgtEl>
                                          <p:spTgt spid="38"/>
                                        </p:tgtEl>
                                      </p:cBhvr>
                                    </p:animEffect>
                                  </p:childTnLst>
                                </p:cTn>
                              </p:par>
                            </p:childTnLst>
                          </p:cTn>
                        </p:par>
                        <p:par>
                          <p:cTn id="152" fill="hold">
                            <p:stCondLst>
                              <p:cond delay="3500"/>
                            </p:stCondLst>
                            <p:childTnLst>
                              <p:par>
                                <p:cTn id="153" presetID="22" presetClass="entr" presetSubtype="2" fill="hold" grpId="0" nodeType="after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right)">
                                      <p:cBhvr>
                                        <p:cTn id="155" dur="500"/>
                                        <p:tgtEl>
                                          <p:spTgt spid="40"/>
                                        </p:tgtEl>
                                      </p:cBhvr>
                                    </p:animEffect>
                                  </p:childTnLst>
                                </p:cTn>
                              </p:par>
                            </p:childTnLst>
                          </p:cTn>
                        </p:par>
                        <p:par>
                          <p:cTn id="156" fill="hold">
                            <p:stCondLst>
                              <p:cond delay="4000"/>
                            </p:stCondLst>
                            <p:childTnLst>
                              <p:par>
                                <p:cTn id="157" presetID="22" presetClass="entr" presetSubtype="2" fill="hold" grpId="0" nodeType="after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wipe(right)">
                                      <p:cBhvr>
                                        <p:cTn id="159" dur="500"/>
                                        <p:tgtEl>
                                          <p:spTgt spid="39"/>
                                        </p:tgtEl>
                                      </p:cBhvr>
                                    </p:animEffect>
                                  </p:childTnLst>
                                </p:cTn>
                              </p:par>
                            </p:childTnLst>
                          </p:cTn>
                        </p:par>
                        <p:par>
                          <p:cTn id="160" fill="hold">
                            <p:stCondLst>
                              <p:cond delay="4500"/>
                            </p:stCondLst>
                            <p:childTnLst>
                              <p:par>
                                <p:cTn id="161" presetID="22" presetClass="entr" presetSubtype="2" fill="hold" grpId="0" nodeType="afterEffect">
                                  <p:stCondLst>
                                    <p:cond delay="0"/>
                                  </p:stCondLst>
                                  <p:childTnLst>
                                    <p:set>
                                      <p:cBhvr>
                                        <p:cTn id="162" dur="1" fill="hold">
                                          <p:stCondLst>
                                            <p:cond delay="0"/>
                                          </p:stCondLst>
                                        </p:cTn>
                                        <p:tgtEl>
                                          <p:spTgt spid="41"/>
                                        </p:tgtEl>
                                        <p:attrNameLst>
                                          <p:attrName>style.visibility</p:attrName>
                                        </p:attrNameLst>
                                      </p:cBhvr>
                                      <p:to>
                                        <p:strVal val="visible"/>
                                      </p:to>
                                    </p:set>
                                    <p:animEffect transition="in" filter="wipe(right)">
                                      <p:cBhvr>
                                        <p:cTn id="163" dur="500"/>
                                        <p:tgtEl>
                                          <p:spTgt spid="41"/>
                                        </p:tgtEl>
                                      </p:cBhvr>
                                    </p:animEffect>
                                  </p:childTnLst>
                                </p:cTn>
                              </p:par>
                            </p:childTnLst>
                          </p:cTn>
                        </p:par>
                        <p:par>
                          <p:cTn id="164" fill="hold">
                            <p:stCondLst>
                              <p:cond delay="5000"/>
                            </p:stCondLst>
                            <p:childTnLst>
                              <p:par>
                                <p:cTn id="165" presetID="10" presetClass="entr" presetSubtype="0" fill="hold" grpId="0" nodeType="afterEffect">
                                  <p:stCondLst>
                                    <p:cond delay="0"/>
                                  </p:stCondLst>
                                  <p:childTnLst>
                                    <p:set>
                                      <p:cBhvr>
                                        <p:cTn id="166" dur="1" fill="hold">
                                          <p:stCondLst>
                                            <p:cond delay="0"/>
                                          </p:stCondLst>
                                        </p:cTn>
                                        <p:tgtEl>
                                          <p:spTgt spid="42"/>
                                        </p:tgtEl>
                                        <p:attrNameLst>
                                          <p:attrName>style.visibility</p:attrName>
                                        </p:attrNameLst>
                                      </p:cBhvr>
                                      <p:to>
                                        <p:strVal val="visible"/>
                                      </p:to>
                                    </p:set>
                                    <p:animEffect transition="in" filter="fade">
                                      <p:cBhvr>
                                        <p:cTn id="167" dur="500"/>
                                        <p:tgtEl>
                                          <p:spTgt spid="42"/>
                                        </p:tgtEl>
                                      </p:cBhvr>
                                    </p:animEffect>
                                  </p:childTnLst>
                                </p:cTn>
                              </p:par>
                            </p:childTnLst>
                          </p:cTn>
                        </p:par>
                        <p:par>
                          <p:cTn id="168" fill="hold">
                            <p:stCondLst>
                              <p:cond delay="5500"/>
                            </p:stCondLst>
                            <p:childTnLst>
                              <p:par>
                                <p:cTn id="169" presetID="10" presetClass="entr" presetSubtype="0" fill="hold" nodeType="afterEffect">
                                  <p:stCondLst>
                                    <p:cond delay="0"/>
                                  </p:stCondLst>
                                  <p:childTnLst>
                                    <p:set>
                                      <p:cBhvr>
                                        <p:cTn id="170" dur="1" fill="hold">
                                          <p:stCondLst>
                                            <p:cond delay="0"/>
                                          </p:stCondLst>
                                        </p:cTn>
                                        <p:tgtEl>
                                          <p:spTgt spid="43"/>
                                        </p:tgtEl>
                                        <p:attrNameLst>
                                          <p:attrName>style.visibility</p:attrName>
                                        </p:attrNameLst>
                                      </p:cBhvr>
                                      <p:to>
                                        <p:strVal val="visible"/>
                                      </p:to>
                                    </p:set>
                                    <p:animEffect transition="in" filter="fade">
                                      <p:cBhvr>
                                        <p:cTn id="171" dur="500"/>
                                        <p:tgtEl>
                                          <p:spTgt spid="43"/>
                                        </p:tgtEl>
                                      </p:cBhvr>
                                    </p:animEffect>
                                  </p:childTnLst>
                                </p:cTn>
                              </p:par>
                            </p:childTnLst>
                          </p:cTn>
                        </p:par>
                        <p:par>
                          <p:cTn id="172" fill="hold">
                            <p:stCondLst>
                              <p:cond delay="6000"/>
                            </p:stCondLst>
                            <p:childTnLst>
                              <p:par>
                                <p:cTn id="173" presetID="10" presetClass="entr" presetSubtype="0" fill="hold" grpId="0" nodeType="afterEffect">
                                  <p:stCondLst>
                                    <p:cond delay="0"/>
                                  </p:stCondLst>
                                  <p:childTnLst>
                                    <p:set>
                                      <p:cBhvr>
                                        <p:cTn id="174" dur="1" fill="hold">
                                          <p:stCondLst>
                                            <p:cond delay="0"/>
                                          </p:stCondLst>
                                        </p:cTn>
                                        <p:tgtEl>
                                          <p:spTgt spid="44"/>
                                        </p:tgtEl>
                                        <p:attrNameLst>
                                          <p:attrName>style.visibility</p:attrName>
                                        </p:attrNameLst>
                                      </p:cBhvr>
                                      <p:to>
                                        <p:strVal val="visible"/>
                                      </p:to>
                                    </p:set>
                                    <p:animEffect transition="in" filter="fade">
                                      <p:cBhvr>
                                        <p:cTn id="175" dur="500"/>
                                        <p:tgtEl>
                                          <p:spTgt spid="44"/>
                                        </p:tgtEl>
                                      </p:cBhvr>
                                    </p:animEffect>
                                  </p:childTnLst>
                                </p:cTn>
                              </p:par>
                            </p:childTnLst>
                          </p:cTn>
                        </p:par>
                        <p:par>
                          <p:cTn id="176" fill="hold">
                            <p:stCondLst>
                              <p:cond delay="6500"/>
                            </p:stCondLst>
                            <p:childTnLst>
                              <p:par>
                                <p:cTn id="177" presetID="10" presetClass="entr" presetSubtype="0" fill="hold" nodeType="afterEffect">
                                  <p:stCondLst>
                                    <p:cond delay="0"/>
                                  </p:stCondLst>
                                  <p:childTnLst>
                                    <p:set>
                                      <p:cBhvr>
                                        <p:cTn id="178" dur="1" fill="hold">
                                          <p:stCondLst>
                                            <p:cond delay="0"/>
                                          </p:stCondLst>
                                        </p:cTn>
                                        <p:tgtEl>
                                          <p:spTgt spid="1026"/>
                                        </p:tgtEl>
                                        <p:attrNameLst>
                                          <p:attrName>style.visibility</p:attrName>
                                        </p:attrNameLst>
                                      </p:cBhvr>
                                      <p:to>
                                        <p:strVal val="visible"/>
                                      </p:to>
                                    </p:set>
                                    <p:animEffect transition="in" filter="fade">
                                      <p:cBhvr>
                                        <p:cTn id="17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animBg="1"/>
      <p:bldP spid="24" grpId="1" animBg="1"/>
      <p:bldP spid="25" grpId="0"/>
      <p:bldP spid="25" grpId="1"/>
      <p:bldP spid="26" grpId="0" animBg="1"/>
      <p:bldP spid="26" grpId="1" animBg="1"/>
      <p:bldP spid="27" grpId="0"/>
      <p:bldP spid="27" grpId="1"/>
      <p:bldP spid="28" grpId="0" animBg="1"/>
      <p:bldP spid="28" grpId="1" animBg="1"/>
      <p:bldP spid="29" grpId="0"/>
      <p:bldP spid="29" grpId="1"/>
      <p:bldP spid="33" grpId="0"/>
      <p:bldP spid="34" grpId="0" animBg="1"/>
      <p:bldP spid="35" grpId="0"/>
      <p:bldP spid="36" grpId="0"/>
      <p:bldP spid="37" grpId="0" animBg="1"/>
      <p:bldP spid="38" grpId="0"/>
      <p:bldP spid="39" grpId="0"/>
      <p:bldP spid="40" grpId="0" animBg="1"/>
      <p:bldP spid="41" grpId="0" animBg="1"/>
      <p:bldP spid="42" grpId="0"/>
      <p:bldP spid="44" grpId="0"/>
      <p:bldP spid="45" grpId="0" animBg="1"/>
      <p:bldP spid="46" grpId="0" animBg="1"/>
      <p:bldP spid="47" grpId="0" animBg="1"/>
      <p:bldP spid="48" grpId="0" animBg="1"/>
      <p:bldP spid="49" grpId="0" animBg="1"/>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375" y="133024"/>
            <a:ext cx="8430545" cy="551520"/>
          </a:xfrm>
        </p:spPr>
        <p:txBody>
          <a:bodyPr>
            <a:noAutofit/>
          </a:bodyPr>
          <a:lstStyle/>
          <a:p>
            <a:pPr algn="l"/>
            <a:r>
              <a:rPr lang="es-MX" sz="2700" b="1" dirty="0">
                <a:solidFill>
                  <a:srgbClr val="7030A0"/>
                </a:solidFill>
                <a:latin typeface="Century Schoolbook" panose="02040604050505020304" pitchFamily="18" charset="0"/>
              </a:rPr>
              <a:t>Distribution Functions: FFs</a:t>
            </a:r>
          </a:p>
        </p:txBody>
      </p:sp>
      <p:sp>
        <p:nvSpPr>
          <p:cNvPr id="3" name="Marcador de número de diapositiva 2"/>
          <p:cNvSpPr>
            <a:spLocks noGrp="1"/>
          </p:cNvSpPr>
          <p:nvPr>
            <p:ph type="sldNum" sz="quarter" idx="12"/>
          </p:nvPr>
        </p:nvSpPr>
        <p:spPr>
          <a:xfrm>
            <a:off x="10133012" y="6172200"/>
            <a:ext cx="990601" cy="273049"/>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13</a:t>
            </a:fld>
            <a:endParaRPr lang="es-ES" sz="1800" dirty="0"/>
          </a:p>
        </p:txBody>
      </p:sp>
      <p:sp>
        <p:nvSpPr>
          <p:cNvPr id="16" name="Rectángulo 15">
            <a:extLst>
              <a:ext uri="{FF2B5EF4-FFF2-40B4-BE49-F238E27FC236}">
                <a16:creationId xmlns:a16="http://schemas.microsoft.com/office/drawing/2014/main" id="{D9EA6671-066F-1F42-B90B-034181959592}"/>
              </a:ext>
            </a:extLst>
          </p:cNvPr>
          <p:cNvSpPr/>
          <p:nvPr/>
        </p:nvSpPr>
        <p:spPr>
          <a:xfrm>
            <a:off x="8801528" y="4768899"/>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13</a:t>
            </a:fld>
            <a:endParaRPr lang="es-ES" sz="1800" dirty="0">
              <a:latin typeface="Palatino Linotype" panose="02040502050505030304" pitchFamily="18" charset="0"/>
            </a:endParaRPr>
          </a:p>
        </p:txBody>
      </p:sp>
      <p:sp>
        <p:nvSpPr>
          <p:cNvPr id="45" name="Rectangle 7">
            <a:extLst>
              <a:ext uri="{FF2B5EF4-FFF2-40B4-BE49-F238E27FC236}">
                <a16:creationId xmlns:a16="http://schemas.microsoft.com/office/drawing/2014/main" id="{E171DBA5-E16B-D74B-855D-EDFD603D1706}"/>
              </a:ext>
            </a:extLst>
          </p:cNvPr>
          <p:cNvSpPr/>
          <p:nvPr/>
        </p:nvSpPr>
        <p:spPr>
          <a:xfrm>
            <a:off x="6947170" y="65019"/>
            <a:ext cx="1156693" cy="424150"/>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solidFill>
                  <a:schemeClr val="bg1"/>
                </a:solidFill>
              </a:rPr>
              <a:t>GPD</a:t>
            </a:r>
          </a:p>
        </p:txBody>
      </p:sp>
      <p:sp>
        <p:nvSpPr>
          <p:cNvPr id="46" name="Rectangle 9">
            <a:extLst>
              <a:ext uri="{FF2B5EF4-FFF2-40B4-BE49-F238E27FC236}">
                <a16:creationId xmlns:a16="http://schemas.microsoft.com/office/drawing/2014/main" id="{F3331522-CDC8-6643-B256-86103D0AD07E}"/>
              </a:ext>
            </a:extLst>
          </p:cNvPr>
          <p:cNvSpPr/>
          <p:nvPr/>
        </p:nvSpPr>
        <p:spPr>
          <a:xfrm>
            <a:off x="6511460" y="920322"/>
            <a:ext cx="915473" cy="394118"/>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t>FF </a:t>
            </a:r>
          </a:p>
        </p:txBody>
      </p:sp>
      <p:sp>
        <p:nvSpPr>
          <p:cNvPr id="47" name="Rectangle 10">
            <a:extLst>
              <a:ext uri="{FF2B5EF4-FFF2-40B4-BE49-F238E27FC236}">
                <a16:creationId xmlns:a16="http://schemas.microsoft.com/office/drawing/2014/main" id="{BC599821-574E-DF46-85AA-C2FAB0D28B39}"/>
              </a:ext>
            </a:extLst>
          </p:cNvPr>
          <p:cNvSpPr/>
          <p:nvPr/>
        </p:nvSpPr>
        <p:spPr>
          <a:xfrm>
            <a:off x="7718971" y="904856"/>
            <a:ext cx="915473" cy="388796"/>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t>PDF</a:t>
            </a:r>
            <a:endParaRPr lang="es-MX" sz="1050" dirty="0"/>
          </a:p>
        </p:txBody>
      </p:sp>
      <p:sp>
        <p:nvSpPr>
          <p:cNvPr id="48" name="Right Arrow 15">
            <a:extLst>
              <a:ext uri="{FF2B5EF4-FFF2-40B4-BE49-F238E27FC236}">
                <a16:creationId xmlns:a16="http://schemas.microsoft.com/office/drawing/2014/main" id="{3851C7D3-ADDF-004E-8768-5D02873093F1}"/>
              </a:ext>
            </a:extLst>
          </p:cNvPr>
          <p:cNvSpPr/>
          <p:nvPr/>
        </p:nvSpPr>
        <p:spPr>
          <a:xfrm rot="7932486">
            <a:off x="6840201" y="646353"/>
            <a:ext cx="398915" cy="146817"/>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49" name="Right Arrow 16">
            <a:extLst>
              <a:ext uri="{FF2B5EF4-FFF2-40B4-BE49-F238E27FC236}">
                <a16:creationId xmlns:a16="http://schemas.microsoft.com/office/drawing/2014/main" id="{9A9FD2BF-5F6F-FB42-9819-3412451DF2B5}"/>
              </a:ext>
            </a:extLst>
          </p:cNvPr>
          <p:cNvSpPr/>
          <p:nvPr/>
        </p:nvSpPr>
        <p:spPr>
          <a:xfrm rot="2763869">
            <a:off x="7836501" y="639104"/>
            <a:ext cx="398915" cy="146817"/>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DCE8B726-87D6-0F4D-AAA0-CC2AB5475073}"/>
                  </a:ext>
                </a:extLst>
              </p:cNvPr>
              <p:cNvSpPr txBox="1"/>
              <p:nvPr/>
            </p:nvSpPr>
            <p:spPr>
              <a:xfrm>
                <a:off x="6583958" y="420492"/>
                <a:ext cx="278280" cy="4843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s-MX" sz="1200" i="1" smtClean="0">
                              <a:latin typeface="Cambria Math" panose="02040503050406030204" pitchFamily="18" charset="0"/>
                            </a:rPr>
                          </m:ctrlPr>
                        </m:naryPr>
                        <m:sub/>
                        <m:sup/>
                        <m:e>
                          <m:r>
                            <a:rPr lang="es-ES" sz="1200" b="0" i="1" smtClean="0">
                              <a:latin typeface="Cambria Math" panose="02040503050406030204" pitchFamily="18" charset="0"/>
                            </a:rPr>
                            <m:t>𝑑𝑥</m:t>
                          </m:r>
                        </m:e>
                      </m:nary>
                    </m:oMath>
                  </m:oMathPara>
                </a14:m>
                <a:endParaRPr lang="es-MX" sz="1200" dirty="0"/>
              </a:p>
            </p:txBody>
          </p:sp>
        </mc:Choice>
        <mc:Fallback xmlns="">
          <p:sp>
            <p:nvSpPr>
              <p:cNvPr id="50" name="CuadroTexto 49">
                <a:extLst>
                  <a:ext uri="{FF2B5EF4-FFF2-40B4-BE49-F238E27FC236}">
                    <a16:creationId xmlns:a16="http://schemas.microsoft.com/office/drawing/2014/main" id="{DCE8B726-87D6-0F4D-AAA0-CC2AB5475073}"/>
                  </a:ext>
                </a:extLst>
              </p:cNvPr>
              <p:cNvSpPr txBox="1">
                <a:spLocks noRot="1" noChangeAspect="1" noMove="1" noResize="1" noEditPoints="1" noAdjustHandles="1" noChangeArrowheads="1" noChangeShapeType="1" noTextEdit="1"/>
              </p:cNvSpPr>
              <p:nvPr/>
            </p:nvSpPr>
            <p:spPr>
              <a:xfrm>
                <a:off x="6583958" y="420492"/>
                <a:ext cx="278280" cy="484363"/>
              </a:xfrm>
              <a:prstGeom prst="rect">
                <a:avLst/>
              </a:prstGeom>
              <a:blipFill>
                <a:blip r:embed="rId3"/>
                <a:stretch>
                  <a:fillRect l="-226087" t="-156410" r="-130435" b="-21538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2493EA2C-4CC3-C449-85CE-D28E6A9619D4}"/>
                  </a:ext>
                </a:extLst>
              </p:cNvPr>
              <p:cNvSpPr txBox="1"/>
              <p:nvPr/>
            </p:nvSpPr>
            <p:spPr>
              <a:xfrm>
                <a:off x="8101073" y="512974"/>
                <a:ext cx="915474"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𝑡</m:t>
                      </m:r>
                      <m:r>
                        <a:rPr lang="es-ES" sz="1200" b="0" i="1" smtClean="0">
                          <a:latin typeface="Cambria Math" panose="02040503050406030204" pitchFamily="18" charset="0"/>
                        </a:rPr>
                        <m:t>=0, </m:t>
                      </m:r>
                      <m:r>
                        <a:rPr lang="es-ES" sz="1200" b="0" i="1" smtClean="0">
                          <a:latin typeface="Cambria Math" panose="02040503050406030204" pitchFamily="18" charset="0"/>
                          <a:ea typeface="Cambria Math" panose="02040503050406030204" pitchFamily="18" charset="0"/>
                        </a:rPr>
                        <m:t>𝜉</m:t>
                      </m:r>
                      <m:r>
                        <a:rPr lang="es-ES" sz="1200" b="0" i="1" smtClean="0">
                          <a:latin typeface="Cambria Math" panose="02040503050406030204" pitchFamily="18" charset="0"/>
                          <a:ea typeface="Cambria Math" panose="02040503050406030204" pitchFamily="18" charset="0"/>
                        </a:rPr>
                        <m:t>=0 </m:t>
                      </m:r>
                    </m:oMath>
                  </m:oMathPara>
                </a14:m>
                <a:endParaRPr lang="es-MX" sz="1200" dirty="0"/>
              </a:p>
            </p:txBody>
          </p:sp>
        </mc:Choice>
        <mc:Fallback xmlns="">
          <p:sp>
            <p:nvSpPr>
              <p:cNvPr id="51" name="CuadroTexto 50">
                <a:extLst>
                  <a:ext uri="{FF2B5EF4-FFF2-40B4-BE49-F238E27FC236}">
                    <a16:creationId xmlns:a16="http://schemas.microsoft.com/office/drawing/2014/main" id="{2493EA2C-4CC3-C449-85CE-D28E6A9619D4}"/>
                  </a:ext>
                </a:extLst>
              </p:cNvPr>
              <p:cNvSpPr txBox="1">
                <a:spLocks noRot="1" noChangeAspect="1" noMove="1" noResize="1" noEditPoints="1" noAdjustHandles="1" noChangeArrowheads="1" noChangeShapeType="1" noTextEdit="1"/>
              </p:cNvSpPr>
              <p:nvPr/>
            </p:nvSpPr>
            <p:spPr>
              <a:xfrm>
                <a:off x="8101073" y="512974"/>
                <a:ext cx="915474" cy="184666"/>
              </a:xfrm>
              <a:prstGeom prst="rect">
                <a:avLst/>
              </a:prstGeom>
              <a:blipFill>
                <a:blip r:embed="rId4"/>
                <a:stretch>
                  <a:fillRect t="-6667" r="-2740" b="-46667"/>
                </a:stretch>
              </a:blipFill>
            </p:spPr>
            <p:txBody>
              <a:bodyPr/>
              <a:lstStyle/>
              <a:p>
                <a:r>
                  <a:rPr lang="es-MX">
                    <a:noFill/>
                  </a:rPr>
                  <a:t> </a:t>
                </a:r>
              </a:p>
            </p:txBody>
          </p:sp>
        </mc:Fallback>
      </mc:AlternateContent>
      <p:sp>
        <p:nvSpPr>
          <p:cNvPr id="52" name="CuadroTexto 51">
            <a:extLst>
              <a:ext uri="{FF2B5EF4-FFF2-40B4-BE49-F238E27FC236}">
                <a16:creationId xmlns:a16="http://schemas.microsoft.com/office/drawing/2014/main" id="{08B61C65-E0DA-8D48-9E47-5738902FB684}"/>
              </a:ext>
            </a:extLst>
          </p:cNvPr>
          <p:cNvSpPr txBox="1"/>
          <p:nvPr/>
        </p:nvSpPr>
        <p:spPr>
          <a:xfrm>
            <a:off x="238101" y="703107"/>
            <a:ext cx="6122245" cy="646331"/>
          </a:xfrm>
          <a:prstGeom prst="rect">
            <a:avLst/>
          </a:prstGeom>
          <a:noFill/>
        </p:spPr>
        <p:txBody>
          <a:bodyPr wrap="square" rtlCol="0">
            <a:spAutoFit/>
          </a:bodyPr>
          <a:lstStyle/>
          <a:p>
            <a:r>
              <a:rPr lang="es-MX" sz="1800" dirty="0">
                <a:latin typeface="Century Schoolbook" panose="02040604050505020304" pitchFamily="18" charset="0"/>
              </a:rPr>
              <a:t>The contribution of the quark ”q” to the elastic form factor is obtained by:</a:t>
            </a:r>
          </a:p>
        </p:txBody>
      </p:sp>
      <p:pic>
        <p:nvPicPr>
          <p:cNvPr id="53" name="Imagen 52">
            <a:extLst>
              <a:ext uri="{FF2B5EF4-FFF2-40B4-BE49-F238E27FC236}">
                <a16:creationId xmlns:a16="http://schemas.microsoft.com/office/drawing/2014/main" id="{665B7E7A-3EDE-404A-BEA9-5B4C8BAC5CBE}"/>
              </a:ext>
            </a:extLst>
          </p:cNvPr>
          <p:cNvPicPr>
            <a:picLocks noChangeAspect="1"/>
          </p:cNvPicPr>
          <p:nvPr/>
        </p:nvPicPr>
        <p:blipFill rotWithShape="1">
          <a:blip r:embed="rId5"/>
          <a:srcRect t="21636" b="11398"/>
          <a:stretch/>
        </p:blipFill>
        <p:spPr>
          <a:xfrm>
            <a:off x="3906093" y="1749199"/>
            <a:ext cx="2228894" cy="317303"/>
          </a:xfrm>
          <a:prstGeom prst="rect">
            <a:avLst/>
          </a:prstGeom>
          <a:ln w="28575">
            <a:solidFill>
              <a:srgbClr val="0C98A7"/>
            </a:solidFill>
          </a:ln>
        </p:spPr>
      </p:pic>
      <p:pic>
        <p:nvPicPr>
          <p:cNvPr id="54" name="Imagen 53">
            <a:extLst>
              <a:ext uri="{FF2B5EF4-FFF2-40B4-BE49-F238E27FC236}">
                <a16:creationId xmlns:a16="http://schemas.microsoft.com/office/drawing/2014/main" id="{C81D8EB7-CAA9-C043-BD64-3DF337F691E1}"/>
              </a:ext>
            </a:extLst>
          </p:cNvPr>
          <p:cNvPicPr>
            <a:picLocks noChangeAspect="1"/>
          </p:cNvPicPr>
          <p:nvPr/>
        </p:nvPicPr>
        <p:blipFill>
          <a:blip r:embed="rId6"/>
          <a:stretch>
            <a:fillRect/>
          </a:stretch>
        </p:blipFill>
        <p:spPr>
          <a:xfrm>
            <a:off x="3150276" y="1105849"/>
            <a:ext cx="2102208" cy="547634"/>
          </a:xfrm>
          <a:prstGeom prst="rect">
            <a:avLst/>
          </a:prstGeom>
          <a:ln w="28575">
            <a:solidFill>
              <a:srgbClr val="0C98A7"/>
            </a:solidFill>
          </a:ln>
        </p:spPr>
      </p:pic>
      <p:sp>
        <p:nvSpPr>
          <p:cNvPr id="55" name="CuadroTexto 54">
            <a:extLst>
              <a:ext uri="{FF2B5EF4-FFF2-40B4-BE49-F238E27FC236}">
                <a16:creationId xmlns:a16="http://schemas.microsoft.com/office/drawing/2014/main" id="{9C7F05C8-BCDE-6D40-B15B-CE1B4A2D03A4}"/>
              </a:ext>
            </a:extLst>
          </p:cNvPr>
          <p:cNvSpPr txBox="1"/>
          <p:nvPr/>
        </p:nvSpPr>
        <p:spPr>
          <a:xfrm>
            <a:off x="238100" y="1714909"/>
            <a:ext cx="3667992" cy="369332"/>
          </a:xfrm>
          <a:prstGeom prst="rect">
            <a:avLst/>
          </a:prstGeom>
          <a:noFill/>
        </p:spPr>
        <p:txBody>
          <a:bodyPr wrap="none" rtlCol="0">
            <a:spAutoFit/>
          </a:bodyPr>
          <a:lstStyle/>
          <a:p>
            <a:r>
              <a:rPr lang="es-MX" sz="1800" dirty="0">
                <a:latin typeface="Century Schoolbook" panose="02040604050505020304" pitchFamily="18" charset="0"/>
              </a:rPr>
              <a:t>The full FF of the meson is then:</a:t>
            </a:r>
          </a:p>
        </p:txBody>
      </p:sp>
      <p:pic>
        <p:nvPicPr>
          <p:cNvPr id="56" name="Picture 2">
            <a:extLst>
              <a:ext uri="{FF2B5EF4-FFF2-40B4-BE49-F238E27FC236}">
                <a16:creationId xmlns:a16="http://schemas.microsoft.com/office/drawing/2014/main" id="{15681367-31C8-FD4C-8F9B-F4B7D2394B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3627" y="1807074"/>
            <a:ext cx="2506160" cy="327592"/>
          </a:xfrm>
          <a:prstGeom prst="rect">
            <a:avLst/>
          </a:prstGeom>
          <a:solidFill>
            <a:schemeClr val="bg1"/>
          </a:solidFill>
          <a:ln w="25400">
            <a:solidFill>
              <a:srgbClr val="7865BD"/>
            </a:solidFill>
          </a:ln>
        </p:spPr>
      </p:pic>
      <p:pic>
        <p:nvPicPr>
          <p:cNvPr id="58" name="Imagen 57">
            <a:extLst>
              <a:ext uri="{FF2B5EF4-FFF2-40B4-BE49-F238E27FC236}">
                <a16:creationId xmlns:a16="http://schemas.microsoft.com/office/drawing/2014/main" id="{26BC524F-5488-A842-B9E1-1A34E5EFAFB8}"/>
              </a:ext>
            </a:extLst>
          </p:cNvPr>
          <p:cNvPicPr>
            <a:picLocks noChangeAspect="1"/>
          </p:cNvPicPr>
          <p:nvPr/>
        </p:nvPicPr>
        <p:blipFill>
          <a:blip r:embed="rId8"/>
          <a:stretch>
            <a:fillRect/>
          </a:stretch>
        </p:blipFill>
        <p:spPr>
          <a:xfrm>
            <a:off x="322794" y="2148039"/>
            <a:ext cx="4184000" cy="2907881"/>
          </a:xfrm>
          <a:prstGeom prst="rect">
            <a:avLst/>
          </a:prstGeom>
          <a:solidFill>
            <a:schemeClr val="bg1"/>
          </a:solidFill>
          <a:ln w="25400">
            <a:solidFill>
              <a:srgbClr val="7865BD"/>
            </a:solidFill>
          </a:ln>
        </p:spPr>
      </p:pic>
      <mc:AlternateContent xmlns:mc="http://schemas.openxmlformats.org/markup-compatibility/2006" xmlns:a14="http://schemas.microsoft.com/office/drawing/2010/main">
        <mc:Choice Requires="a14">
          <p:sp>
            <p:nvSpPr>
              <p:cNvPr id="59" name="Marcador de contenido 2">
                <a:extLst>
                  <a:ext uri="{FF2B5EF4-FFF2-40B4-BE49-F238E27FC236}">
                    <a16:creationId xmlns:a16="http://schemas.microsoft.com/office/drawing/2014/main" id="{8D45B6A5-059E-E140-87A4-10CD9183A753}"/>
                  </a:ext>
                </a:extLst>
              </p:cNvPr>
              <p:cNvSpPr txBox="1">
                <a:spLocks/>
              </p:cNvSpPr>
              <p:nvPr/>
            </p:nvSpPr>
            <p:spPr>
              <a:xfrm>
                <a:off x="4531806" y="2261078"/>
                <a:ext cx="4458251" cy="2713707"/>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s-MX" sz="1350" dirty="0">
                    <a:solidFill>
                      <a:srgbClr val="E80000"/>
                    </a:solidFill>
                    <a:latin typeface="Century Schoolbook" panose="02040604050505020304" pitchFamily="18" charset="0"/>
                  </a:rPr>
                  <a:t>Dashed red line</a:t>
                </a:r>
                <a:r>
                  <a:rPr lang="es-MX" sz="1350" dirty="0">
                    <a:latin typeface="Century Schoolbook" panose="02040604050505020304" pitchFamily="18" charset="0"/>
                  </a:rPr>
                  <a:t>- MA results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𝑟</m:t>
                        </m:r>
                      </m:e>
                      <m:sub>
                        <m:r>
                          <a:rPr lang="es-MX" sz="1400" i="1">
                            <a:latin typeface="Cambria Math" panose="02040503050406030204" pitchFamily="18" charset="0"/>
                            <a:ea typeface="Cambria Math" panose="02040503050406030204" pitchFamily="18" charset="0"/>
                          </a:rPr>
                          <m:t>𝜋</m:t>
                        </m:r>
                      </m:sub>
                    </m:sSub>
                    <m:r>
                      <a:rPr lang="es-MX" sz="1400" i="1">
                        <a:latin typeface="Cambria Math" panose="02040503050406030204" pitchFamily="18" charset="0"/>
                      </a:rPr>
                      <m:t>=0.</m:t>
                    </m:r>
                    <m:r>
                      <a:rPr lang="es-MX" sz="1400" i="1">
                        <a:latin typeface="Cambria Math" panose="02040503050406030204" pitchFamily="18" charset="0"/>
                        <a:ea typeface="Cambria Math" panose="02040503050406030204" pitchFamily="18" charset="0"/>
                      </a:rPr>
                      <m:t>6</m:t>
                    </m:r>
                    <m:r>
                      <a:rPr lang="es-ES" sz="1400" i="1">
                        <a:latin typeface="Cambria Math" panose="02040503050406030204" pitchFamily="18" charset="0"/>
                        <a:ea typeface="Cambria Math" panose="02040503050406030204" pitchFamily="18" charset="0"/>
                      </a:rPr>
                      <m:t>99</m:t>
                    </m:r>
                  </m:oMath>
                </a14:m>
                <a:r>
                  <a:rPr lang="es-MX" sz="1400" dirty="0">
                    <a:latin typeface="Century Schoolbook" pitchFamily="18" charset="0"/>
                  </a:rPr>
                  <a:t> fm,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𝑀</m:t>
                        </m:r>
                      </m:e>
                      <m:sub>
                        <m:r>
                          <a:rPr lang="es-MX" sz="1400" i="1">
                            <a:latin typeface="Cambria Math" panose="02040503050406030204" pitchFamily="18" charset="0"/>
                          </a:rPr>
                          <m:t>𝑙</m:t>
                        </m:r>
                      </m:sub>
                    </m:sSub>
                    <m:r>
                      <a:rPr lang="es-MX" sz="1400" i="1">
                        <a:latin typeface="Cambria Math" panose="02040503050406030204" pitchFamily="18" charset="0"/>
                      </a:rPr>
                      <m:t>=</m:t>
                    </m:r>
                    <m:r>
                      <a:rPr lang="es-ES" sz="1400" i="1">
                        <a:latin typeface="Cambria Math" panose="02040503050406030204" pitchFamily="18" charset="0"/>
                      </a:rPr>
                      <m:t>31</m:t>
                    </m:r>
                    <m:r>
                      <a:rPr lang="es-MX" sz="1400" i="1">
                        <a:latin typeface="Cambria Math" panose="02040503050406030204" pitchFamily="18" charset="0"/>
                      </a:rPr>
                      <m:t>0 </m:t>
                    </m:r>
                  </m:oMath>
                </a14:m>
                <a:r>
                  <a:rPr lang="es-MX" sz="1400" dirty="0">
                    <a:latin typeface="Century Schoolbook" pitchFamily="18" charset="0"/>
                  </a:rPr>
                  <a:t>MeV y </a:t>
                </a:r>
                <a14:m>
                  <m:oMath xmlns:m="http://schemas.openxmlformats.org/officeDocument/2006/math">
                    <m:r>
                      <a:rPr lang="es-MX" sz="1400" i="1">
                        <a:latin typeface="Cambria Math" panose="02040503050406030204" pitchFamily="18" charset="0"/>
                        <a:ea typeface="Cambria Math" panose="02040503050406030204" pitchFamily="18" charset="0"/>
                      </a:rPr>
                      <m:t>𝜐</m:t>
                    </m:r>
                    <m:r>
                      <a:rPr lang="es-ES" sz="1400" i="1">
                        <a:latin typeface="Cambria Math" panose="02040503050406030204" pitchFamily="18" charset="0"/>
                        <a:ea typeface="Cambria Math" panose="02040503050406030204" pitchFamily="18" charset="0"/>
                      </a:rPr>
                      <m:t>=1.1</m:t>
                    </m:r>
                  </m:oMath>
                </a14:m>
                <a:r>
                  <a:rPr lang="es-MX" sz="1350" dirty="0">
                    <a:latin typeface="Century Schoolbook" panose="02040604050505020304" pitchFamily="18" charset="0"/>
                  </a:rPr>
                  <a:t>).</a:t>
                </a:r>
              </a:p>
              <a:p>
                <a:pPr>
                  <a:lnSpc>
                    <a:spcPct val="100000"/>
                  </a:lnSpc>
                  <a:spcBef>
                    <a:spcPts val="600"/>
                  </a:spcBef>
                </a:pPr>
                <a:r>
                  <a:rPr lang="es-MX" sz="1350" dirty="0">
                    <a:latin typeface="Century Schoolbook" panose="02040604050505020304" pitchFamily="18" charset="0"/>
                  </a:rPr>
                  <a:t>Black line- Predictions of </a:t>
                </a:r>
                <a:r>
                  <a:rPr lang="es-MX" sz="1350" b="1" dirty="0">
                    <a:latin typeface="Century Schoolbook" panose="02040604050505020304" pitchFamily="18" charset="0"/>
                  </a:rPr>
                  <a:t>QCD Phys. Rev. Lett., 111(14):141802, 2013.</a:t>
                </a:r>
                <a:r>
                  <a:rPr lang="es-MX" sz="1350" b="1" dirty="0"/>
                  <a:t> </a:t>
                </a:r>
                <a:endParaRPr lang="es-MX" sz="1350" b="1" dirty="0">
                  <a:latin typeface="Century Schoolbook" panose="02040604050505020304" pitchFamily="18" charset="0"/>
                </a:endParaRPr>
              </a:p>
              <a:p>
                <a:pPr>
                  <a:lnSpc>
                    <a:spcPct val="100000"/>
                  </a:lnSpc>
                  <a:spcBef>
                    <a:spcPts val="600"/>
                  </a:spcBef>
                </a:pPr>
                <a:r>
                  <a:rPr lang="es-MX" sz="1350" dirty="0">
                    <a:solidFill>
                      <a:srgbClr val="C00000"/>
                    </a:solidFill>
                    <a:latin typeface="Century Schoolbook" panose="02040604050505020304" pitchFamily="18" charset="0"/>
                  </a:rPr>
                  <a:t>Stars</a:t>
                </a:r>
                <a:r>
                  <a:rPr lang="es-MX" sz="1350" dirty="0">
                    <a:latin typeface="Century Schoolbook" panose="02040604050505020304" pitchFamily="18" charset="0"/>
                  </a:rPr>
                  <a:t> - </a:t>
                </a:r>
                <a:r>
                  <a:rPr lang="es-MX" sz="1350" b="1" dirty="0">
                    <a:latin typeface="Century Schoolbook" panose="02040604050505020304" pitchFamily="18" charset="0"/>
                  </a:rPr>
                  <a:t>T. Horn et al., Phys. Rev. C 78, 058201 (2008). </a:t>
                </a:r>
              </a:p>
              <a:p>
                <a:pPr>
                  <a:lnSpc>
                    <a:spcPct val="100000"/>
                  </a:lnSpc>
                  <a:spcBef>
                    <a:spcPts val="600"/>
                  </a:spcBef>
                </a:pPr>
                <a:r>
                  <a:rPr lang="es-MX" sz="1350" dirty="0">
                    <a:solidFill>
                      <a:srgbClr val="0070C0"/>
                    </a:solidFill>
                    <a:latin typeface="Century Schoolbook" panose="02040604050505020304" pitchFamily="18" charset="0"/>
                  </a:rPr>
                  <a:t>Circles</a:t>
                </a:r>
                <a:r>
                  <a:rPr lang="es-MX" sz="1350" dirty="0">
                    <a:latin typeface="Century Schoolbook" panose="02040604050505020304" pitchFamily="18" charset="0"/>
                  </a:rPr>
                  <a:t> y </a:t>
                </a:r>
                <a:r>
                  <a:rPr lang="es-MX" sz="1350" dirty="0">
                    <a:solidFill>
                      <a:srgbClr val="7030A0"/>
                    </a:solidFill>
                    <a:latin typeface="Century Schoolbook" panose="02040604050505020304" pitchFamily="18" charset="0"/>
                  </a:rPr>
                  <a:t>squars</a:t>
                </a:r>
                <a:r>
                  <a:rPr lang="es-MX" sz="1350" dirty="0">
                    <a:latin typeface="Century Schoolbook" panose="02040604050505020304" pitchFamily="18" charset="0"/>
                  </a:rPr>
                  <a:t> - </a:t>
                </a:r>
                <a:r>
                  <a:rPr lang="es-MX" sz="1350" b="1" dirty="0">
                    <a:latin typeface="Century Schoolbook" panose="02040604050505020304" pitchFamily="18" charset="0"/>
                  </a:rPr>
                  <a:t>G. Huber et al., Phys. Rev. C 78, 045203 (2008). </a:t>
                </a:r>
              </a:p>
              <a:p>
                <a:pPr>
                  <a:lnSpc>
                    <a:spcPct val="100000"/>
                  </a:lnSpc>
                  <a:spcBef>
                    <a:spcPts val="600"/>
                  </a:spcBef>
                </a:pPr>
                <a:r>
                  <a:rPr lang="es-MX" sz="1350" dirty="0">
                    <a:solidFill>
                      <a:schemeClr val="accent1">
                        <a:lumMod val="75000"/>
                      </a:schemeClr>
                    </a:solidFill>
                    <a:latin typeface="Century Schoolbook" panose="02040604050505020304" pitchFamily="18" charset="0"/>
                  </a:rPr>
                  <a:t>Diamonds</a:t>
                </a:r>
                <a:r>
                  <a:rPr lang="es-MX" sz="1350" dirty="0">
                    <a:latin typeface="Century Schoolbook" panose="02040604050505020304" pitchFamily="18" charset="0"/>
                  </a:rPr>
                  <a:t> y </a:t>
                </a:r>
                <a:r>
                  <a:rPr lang="es-MX" sz="1350" dirty="0">
                    <a:solidFill>
                      <a:srgbClr val="00B050"/>
                    </a:solidFill>
                    <a:latin typeface="Century Schoolbook" panose="02040604050505020304" pitchFamily="18" charset="0"/>
                  </a:rPr>
                  <a:t>triangles</a:t>
                </a:r>
                <a:r>
                  <a:rPr lang="es-MX" sz="1350" dirty="0">
                    <a:latin typeface="Century Schoolbook" panose="02040604050505020304" pitchFamily="18" charset="0"/>
                  </a:rPr>
                  <a:t> – precision prediction of upcoming experiments </a:t>
                </a:r>
                <a:r>
                  <a:rPr lang="es-MX" sz="1350" b="1" dirty="0">
                    <a:latin typeface="Century Schoolbook" panose="02040604050505020304" pitchFamily="18" charset="0"/>
                  </a:rPr>
                  <a:t>G. Huber and D. Gaskell, Jefferson Lab Experiment Report No. E12-06-10</a:t>
                </a:r>
                <a:r>
                  <a:rPr lang="es-MX" sz="1350" dirty="0">
                    <a:latin typeface="Century Schoolbook" panose="02040604050505020304" pitchFamily="18" charset="0"/>
                  </a:rPr>
                  <a:t>. </a:t>
                </a:r>
              </a:p>
            </p:txBody>
          </p:sp>
        </mc:Choice>
        <mc:Fallback xmlns="">
          <p:sp>
            <p:nvSpPr>
              <p:cNvPr id="59" name="Marcador de contenido 2">
                <a:extLst>
                  <a:ext uri="{FF2B5EF4-FFF2-40B4-BE49-F238E27FC236}">
                    <a16:creationId xmlns:a16="http://schemas.microsoft.com/office/drawing/2014/main" id="{8D45B6A5-059E-E140-87A4-10CD9183A753}"/>
                  </a:ext>
                </a:extLst>
              </p:cNvPr>
              <p:cNvSpPr txBox="1">
                <a:spLocks noRot="1" noChangeAspect="1" noMove="1" noResize="1" noEditPoints="1" noAdjustHandles="1" noChangeArrowheads="1" noChangeShapeType="1" noTextEdit="1"/>
              </p:cNvSpPr>
              <p:nvPr/>
            </p:nvSpPr>
            <p:spPr>
              <a:xfrm>
                <a:off x="4531806" y="2261078"/>
                <a:ext cx="4458251" cy="2713707"/>
              </a:xfrm>
              <a:prstGeom prst="rect">
                <a:avLst/>
              </a:prstGeom>
              <a:blipFill>
                <a:blip r:embed="rId9"/>
                <a:stretch>
                  <a:fillRect l="-568" t="-1869" r="-568" b="-6542"/>
                </a:stretch>
              </a:blipFill>
            </p:spPr>
            <p:txBody>
              <a:bodyPr/>
              <a:lstStyle/>
              <a:p>
                <a:r>
                  <a:rPr lang="es-MX">
                    <a:noFill/>
                  </a:rPr>
                  <a:t> </a:t>
                </a:r>
              </a:p>
            </p:txBody>
          </p:sp>
        </mc:Fallback>
      </mc:AlternateContent>
      <p:sp>
        <p:nvSpPr>
          <p:cNvPr id="60" name="Marcador de contenido 2">
            <a:extLst>
              <a:ext uri="{FF2B5EF4-FFF2-40B4-BE49-F238E27FC236}">
                <a16:creationId xmlns:a16="http://schemas.microsoft.com/office/drawing/2014/main" id="{FD625058-9EBC-B546-9330-056822FAE21C}"/>
              </a:ext>
            </a:extLst>
          </p:cNvPr>
          <p:cNvSpPr txBox="1">
            <a:spLocks/>
          </p:cNvSpPr>
          <p:nvPr/>
        </p:nvSpPr>
        <p:spPr>
          <a:xfrm>
            <a:off x="529000" y="2141366"/>
            <a:ext cx="864096"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C00000"/>
                </a:solidFill>
                <a:latin typeface="Century Schoolbook" pitchFamily="18" charset="0"/>
              </a:rPr>
              <a:t>Pion</a:t>
            </a:r>
          </a:p>
        </p:txBody>
      </p:sp>
      <p:sp>
        <p:nvSpPr>
          <p:cNvPr id="61" name="Flecha derecha 60">
            <a:extLst>
              <a:ext uri="{FF2B5EF4-FFF2-40B4-BE49-F238E27FC236}">
                <a16:creationId xmlns:a16="http://schemas.microsoft.com/office/drawing/2014/main" id="{8103755F-E7C1-8445-BBF5-90310272F14C}"/>
              </a:ext>
            </a:extLst>
          </p:cNvPr>
          <p:cNvSpPr/>
          <p:nvPr/>
        </p:nvSpPr>
        <p:spPr>
          <a:xfrm rot="12860943" flipH="1">
            <a:off x="1532017" y="2788616"/>
            <a:ext cx="430380" cy="5444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62" name="Rectángulo 61">
            <a:extLst>
              <a:ext uri="{FF2B5EF4-FFF2-40B4-BE49-F238E27FC236}">
                <a16:creationId xmlns:a16="http://schemas.microsoft.com/office/drawing/2014/main" id="{AADF949A-D524-A94A-B638-F629546A2DF9}"/>
              </a:ext>
            </a:extLst>
          </p:cNvPr>
          <p:cNvSpPr/>
          <p:nvPr/>
        </p:nvSpPr>
        <p:spPr>
          <a:xfrm>
            <a:off x="1098312" y="2486111"/>
            <a:ext cx="619232" cy="307777"/>
          </a:xfrm>
          <a:prstGeom prst="rect">
            <a:avLst/>
          </a:prstGeom>
        </p:spPr>
        <p:txBody>
          <a:bodyPr wrap="square">
            <a:spAutoFit/>
          </a:bodyPr>
          <a:lstStyle/>
          <a:p>
            <a:r>
              <a:rPr lang="es-MX" b="1" dirty="0">
                <a:solidFill>
                  <a:srgbClr val="C00000"/>
                </a:solidFill>
                <a:latin typeface="Century Schoolbook" panose="02040604050505020304" pitchFamily="18" charset="0"/>
              </a:rPr>
              <a:t>AM</a:t>
            </a:r>
            <a:endParaRPr lang="es-MX" dirty="0">
              <a:solidFill>
                <a:srgbClr val="C00000"/>
              </a:solidFill>
            </a:endParaRPr>
          </a:p>
        </p:txBody>
      </p:sp>
      <p:pic>
        <p:nvPicPr>
          <p:cNvPr id="63" name="Imagen 62">
            <a:extLst>
              <a:ext uri="{FF2B5EF4-FFF2-40B4-BE49-F238E27FC236}">
                <a16:creationId xmlns:a16="http://schemas.microsoft.com/office/drawing/2014/main" id="{CF63C3FC-F71F-5B44-9DB2-6347860386DA}"/>
              </a:ext>
            </a:extLst>
          </p:cNvPr>
          <p:cNvPicPr>
            <a:picLocks noChangeAspect="1"/>
          </p:cNvPicPr>
          <p:nvPr/>
        </p:nvPicPr>
        <p:blipFill>
          <a:blip r:embed="rId10"/>
          <a:stretch>
            <a:fillRect/>
          </a:stretch>
        </p:blipFill>
        <p:spPr>
          <a:xfrm>
            <a:off x="290779" y="2162218"/>
            <a:ext cx="4209012" cy="2875963"/>
          </a:xfrm>
          <a:prstGeom prst="rect">
            <a:avLst/>
          </a:prstGeom>
          <a:solidFill>
            <a:schemeClr val="bg1"/>
          </a:solidFill>
          <a:ln w="25400">
            <a:solidFill>
              <a:srgbClr val="7865BD"/>
            </a:solidFill>
          </a:ln>
        </p:spPr>
      </p:pic>
      <p:sp>
        <p:nvSpPr>
          <p:cNvPr id="64" name="Marcador de contenido 2">
            <a:extLst>
              <a:ext uri="{FF2B5EF4-FFF2-40B4-BE49-F238E27FC236}">
                <a16:creationId xmlns:a16="http://schemas.microsoft.com/office/drawing/2014/main" id="{E1145074-D4EB-7E44-99DA-BE3A5DDA78DC}"/>
              </a:ext>
            </a:extLst>
          </p:cNvPr>
          <p:cNvSpPr txBox="1">
            <a:spLocks/>
          </p:cNvSpPr>
          <p:nvPr/>
        </p:nvSpPr>
        <p:spPr>
          <a:xfrm>
            <a:off x="666264" y="2135723"/>
            <a:ext cx="864096"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C00000"/>
                </a:solidFill>
                <a:latin typeface="Century Schoolbook" pitchFamily="18" charset="0"/>
              </a:rPr>
              <a:t>Kaon</a:t>
            </a:r>
          </a:p>
        </p:txBody>
      </p:sp>
      <p:sp>
        <p:nvSpPr>
          <p:cNvPr id="65" name="Flecha derecha 64">
            <a:extLst>
              <a:ext uri="{FF2B5EF4-FFF2-40B4-BE49-F238E27FC236}">
                <a16:creationId xmlns:a16="http://schemas.microsoft.com/office/drawing/2014/main" id="{ECBFFF8A-69E7-F14F-BCEF-40515D06870D}"/>
              </a:ext>
            </a:extLst>
          </p:cNvPr>
          <p:cNvSpPr/>
          <p:nvPr/>
        </p:nvSpPr>
        <p:spPr>
          <a:xfrm rot="17499641" flipH="1" flipV="1">
            <a:off x="3453910" y="3456541"/>
            <a:ext cx="407682" cy="45719"/>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66" name="Rectángulo 65">
            <a:extLst>
              <a:ext uri="{FF2B5EF4-FFF2-40B4-BE49-F238E27FC236}">
                <a16:creationId xmlns:a16="http://schemas.microsoft.com/office/drawing/2014/main" id="{1A229D5B-9297-9846-88FD-32E4B0E8461D}"/>
              </a:ext>
            </a:extLst>
          </p:cNvPr>
          <p:cNvSpPr/>
          <p:nvPr/>
        </p:nvSpPr>
        <p:spPr>
          <a:xfrm>
            <a:off x="3568881" y="2991627"/>
            <a:ext cx="619232" cy="307777"/>
          </a:xfrm>
          <a:prstGeom prst="rect">
            <a:avLst/>
          </a:prstGeom>
        </p:spPr>
        <p:txBody>
          <a:bodyPr wrap="square">
            <a:spAutoFit/>
          </a:bodyPr>
          <a:lstStyle/>
          <a:p>
            <a:r>
              <a:rPr lang="es-MX" b="1" dirty="0">
                <a:solidFill>
                  <a:srgbClr val="C00000"/>
                </a:solidFill>
                <a:latin typeface="Century Schoolbook" panose="02040604050505020304" pitchFamily="18" charset="0"/>
              </a:rPr>
              <a:t>AM</a:t>
            </a:r>
            <a:endParaRPr lang="es-MX" dirty="0">
              <a:solidFill>
                <a:srgbClr val="C00000"/>
              </a:solidFill>
            </a:endParaRPr>
          </a:p>
        </p:txBody>
      </p:sp>
      <mc:AlternateContent xmlns:mc="http://schemas.openxmlformats.org/markup-compatibility/2006" xmlns:a14="http://schemas.microsoft.com/office/drawing/2010/main">
        <mc:Choice Requires="a14">
          <p:sp>
            <p:nvSpPr>
              <p:cNvPr id="68" name="Marcador de contenido 2">
                <a:extLst>
                  <a:ext uri="{FF2B5EF4-FFF2-40B4-BE49-F238E27FC236}">
                    <a16:creationId xmlns:a16="http://schemas.microsoft.com/office/drawing/2014/main" id="{A6D7A3D1-6F68-1944-A2F8-EF7A1DCA31AB}"/>
                  </a:ext>
                </a:extLst>
              </p:cNvPr>
              <p:cNvSpPr txBox="1">
                <a:spLocks/>
              </p:cNvSpPr>
              <p:nvPr/>
            </p:nvSpPr>
            <p:spPr>
              <a:xfrm>
                <a:off x="4535675" y="2254935"/>
                <a:ext cx="4458251" cy="2713707"/>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s-MX" sz="1350" dirty="0">
                    <a:solidFill>
                      <a:srgbClr val="E80000"/>
                    </a:solidFill>
                    <a:latin typeface="Century Schoolbook" panose="02040604050505020304" pitchFamily="18" charset="0"/>
                  </a:rPr>
                  <a:t>Red line</a:t>
                </a:r>
                <a:r>
                  <a:rPr lang="es-MX" sz="1350" dirty="0">
                    <a:latin typeface="Century Schoolbook" panose="02040604050505020304" pitchFamily="18" charset="0"/>
                  </a:rPr>
                  <a:t>- MA result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𝑟</m:t>
                        </m:r>
                      </m:e>
                      <m:sub>
                        <m:r>
                          <a:rPr lang="es-ES" sz="1400" b="0" i="1" smtClean="0">
                            <a:latin typeface="Cambria Math" panose="02040503050406030204" pitchFamily="18" charset="0"/>
                          </a:rPr>
                          <m:t>𝐾</m:t>
                        </m:r>
                      </m:sub>
                    </m:sSub>
                    <m:r>
                      <a:rPr lang="es-MX" sz="1400" i="1">
                        <a:latin typeface="Cambria Math" panose="02040503050406030204" pitchFamily="18" charset="0"/>
                      </a:rPr>
                      <m:t>=0.</m:t>
                    </m:r>
                    <m:r>
                      <a:rPr lang="es-ES" sz="1400" b="0" i="1" smtClean="0">
                        <a:latin typeface="Cambria Math" panose="02040503050406030204" pitchFamily="18" charset="0"/>
                      </a:rPr>
                      <m:t>56</m:t>
                    </m:r>
                  </m:oMath>
                </a14:m>
                <a:r>
                  <a:rPr lang="es-MX" sz="1400" dirty="0">
                    <a:latin typeface="Century Schoolbook" pitchFamily="18" charset="0"/>
                  </a:rPr>
                  <a:t> fm,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𝑀</m:t>
                        </m:r>
                      </m:e>
                      <m:sub>
                        <m:r>
                          <a:rPr lang="es-MX" sz="1400" i="1">
                            <a:latin typeface="Cambria Math" panose="02040503050406030204" pitchFamily="18" charset="0"/>
                          </a:rPr>
                          <m:t>𝑙</m:t>
                        </m:r>
                      </m:sub>
                    </m:sSub>
                    <m:r>
                      <a:rPr lang="es-MX" sz="1400" i="1">
                        <a:latin typeface="Cambria Math" panose="02040503050406030204" pitchFamily="18" charset="0"/>
                      </a:rPr>
                      <m:t>=</m:t>
                    </m:r>
                    <m:r>
                      <a:rPr lang="es-ES" sz="1400" i="1">
                        <a:latin typeface="Cambria Math" panose="02040503050406030204" pitchFamily="18" charset="0"/>
                      </a:rPr>
                      <m:t>31</m:t>
                    </m:r>
                    <m:r>
                      <a:rPr lang="es-MX" sz="1400" i="1">
                        <a:latin typeface="Cambria Math" panose="02040503050406030204" pitchFamily="18" charset="0"/>
                      </a:rPr>
                      <m:t>0 </m:t>
                    </m:r>
                  </m:oMath>
                </a14:m>
                <a:r>
                  <a:rPr lang="es-MX" sz="1400" dirty="0">
                    <a:latin typeface="Century Schoolbook" pitchFamily="18" charset="0"/>
                  </a:rPr>
                  <a:t>MeV,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𝑀</m:t>
                        </m:r>
                      </m:e>
                      <m:sub>
                        <m:r>
                          <a:rPr lang="es-ES" sz="1400" b="0" i="1" smtClean="0">
                            <a:latin typeface="Cambria Math" panose="02040503050406030204" pitchFamily="18" charset="0"/>
                          </a:rPr>
                          <m:t>𝑠</m:t>
                        </m:r>
                      </m:sub>
                    </m:sSub>
                    <m:r>
                      <a:rPr lang="es-MX" sz="1400" i="1">
                        <a:latin typeface="Cambria Math" panose="02040503050406030204" pitchFamily="18" charset="0"/>
                      </a:rPr>
                      <m:t>=</m:t>
                    </m:r>
                    <m:r>
                      <a:rPr lang="es-ES" sz="1400" b="0" i="1" smtClean="0">
                        <a:latin typeface="Cambria Math" panose="02040503050406030204" pitchFamily="18" charset="0"/>
                      </a:rPr>
                      <m:t>1.2</m:t>
                    </m:r>
                    <m:sSub>
                      <m:sSubPr>
                        <m:ctrlPr>
                          <a:rPr lang="es-MX" sz="1400" i="1">
                            <a:latin typeface="Cambria Math" panose="02040503050406030204" pitchFamily="18" charset="0"/>
                          </a:rPr>
                        </m:ctrlPr>
                      </m:sSubPr>
                      <m:e>
                        <m:r>
                          <a:rPr lang="es-MX" sz="1400" i="1">
                            <a:latin typeface="Cambria Math" panose="02040503050406030204" pitchFamily="18" charset="0"/>
                          </a:rPr>
                          <m:t>𝑀</m:t>
                        </m:r>
                      </m:e>
                      <m:sub>
                        <m:r>
                          <a:rPr lang="es-MX" sz="1400" i="1">
                            <a:latin typeface="Cambria Math" panose="02040503050406030204" pitchFamily="18" charset="0"/>
                          </a:rPr>
                          <m:t>𝑙</m:t>
                        </m:r>
                      </m:sub>
                    </m:sSub>
                    <m:r>
                      <a:rPr lang="es-ES" sz="1400" b="0" i="1" smtClean="0">
                        <a:latin typeface="Cambria Math" panose="02040503050406030204" pitchFamily="18" charset="0"/>
                      </a:rPr>
                      <m:t> </m:t>
                    </m:r>
                  </m:oMath>
                </a14:m>
                <a:r>
                  <a:rPr lang="es-MX" sz="1400" dirty="0">
                    <a:latin typeface="Century Schoolbook" pitchFamily="18" charset="0"/>
                  </a:rPr>
                  <a:t>y </a:t>
                </a:r>
                <a14:m>
                  <m:oMath xmlns:m="http://schemas.openxmlformats.org/officeDocument/2006/math">
                    <m:r>
                      <a:rPr lang="es-MX" sz="1400" i="1">
                        <a:latin typeface="Cambria Math" panose="02040503050406030204" pitchFamily="18" charset="0"/>
                        <a:ea typeface="Cambria Math" panose="02040503050406030204" pitchFamily="18" charset="0"/>
                      </a:rPr>
                      <m:t>𝜐</m:t>
                    </m:r>
                    <m:r>
                      <a:rPr lang="es-ES" sz="1400" i="1">
                        <a:latin typeface="Cambria Math" panose="02040503050406030204" pitchFamily="18" charset="0"/>
                        <a:ea typeface="Cambria Math" panose="02040503050406030204" pitchFamily="18" charset="0"/>
                      </a:rPr>
                      <m:t>=</m:t>
                    </m:r>
                    <m:r>
                      <a:rPr lang="es-ES" sz="1400" b="0" i="1" smtClean="0">
                        <a:latin typeface="Cambria Math" panose="02040503050406030204" pitchFamily="18" charset="0"/>
                        <a:ea typeface="Cambria Math" panose="02040503050406030204" pitchFamily="18" charset="0"/>
                      </a:rPr>
                      <m:t>0</m:t>
                    </m:r>
                    <m:r>
                      <a:rPr lang="es-ES" sz="1400" i="1">
                        <a:latin typeface="Cambria Math" panose="02040503050406030204" pitchFamily="18" charset="0"/>
                        <a:ea typeface="Cambria Math" panose="02040503050406030204" pitchFamily="18" charset="0"/>
                      </a:rPr>
                      <m:t>.</m:t>
                    </m:r>
                    <m:r>
                      <a:rPr lang="es-ES" sz="1400" b="0" i="1" smtClean="0">
                        <a:latin typeface="Cambria Math" panose="02040503050406030204" pitchFamily="18" charset="0"/>
                        <a:ea typeface="Cambria Math" panose="02040503050406030204" pitchFamily="18" charset="0"/>
                      </a:rPr>
                      <m:t>275</m:t>
                    </m:r>
                  </m:oMath>
                </a14:m>
                <a:r>
                  <a:rPr lang="es-MX" sz="1350" dirty="0">
                    <a:latin typeface="Century Schoolbook" panose="02040604050505020304" pitchFamily="18" charset="0"/>
                  </a:rPr>
                  <a:t>).</a:t>
                </a:r>
              </a:p>
              <a:p>
                <a:pPr>
                  <a:lnSpc>
                    <a:spcPct val="100000"/>
                  </a:lnSpc>
                  <a:spcBef>
                    <a:spcPts val="600"/>
                  </a:spcBef>
                </a:pPr>
                <a:r>
                  <a:rPr lang="es-MX" sz="1350" dirty="0">
                    <a:solidFill>
                      <a:srgbClr val="C00000"/>
                    </a:solidFill>
                    <a:latin typeface="Century Schoolbook" panose="02040604050505020304" pitchFamily="18" charset="0"/>
                  </a:rPr>
                  <a:t>Squars</a:t>
                </a:r>
                <a:r>
                  <a:rPr lang="es-MX" sz="1350" dirty="0">
                    <a:latin typeface="Century Schoolbook" panose="02040604050505020304" pitchFamily="18" charset="0"/>
                  </a:rPr>
                  <a:t> - </a:t>
                </a:r>
                <a:r>
                  <a:rPr lang="es-MX" sz="1350" b="1" dirty="0">
                    <a:latin typeface="Century Schoolbook" panose="02040604050505020304" pitchFamily="18" charset="0"/>
                  </a:rPr>
                  <a:t>S. R. Amendolia et al., Phys. Lett. B178, 435 (1986)</a:t>
                </a:r>
              </a:p>
              <a:p>
                <a:pPr>
                  <a:lnSpc>
                    <a:spcPct val="100000"/>
                  </a:lnSpc>
                  <a:spcBef>
                    <a:spcPts val="600"/>
                  </a:spcBef>
                </a:pPr>
                <a:r>
                  <a:rPr lang="es-MX" sz="1350" dirty="0">
                    <a:solidFill>
                      <a:schemeClr val="accent1">
                        <a:lumMod val="75000"/>
                      </a:schemeClr>
                    </a:solidFill>
                    <a:latin typeface="Century Schoolbook" panose="02040604050505020304" pitchFamily="18" charset="0"/>
                  </a:rPr>
                  <a:t>Diamonds </a:t>
                </a:r>
                <a:r>
                  <a:rPr lang="es-MX" sz="1350" dirty="0">
                    <a:latin typeface="Century Schoolbook" panose="02040604050505020304" pitchFamily="18" charset="0"/>
                  </a:rPr>
                  <a:t>- </a:t>
                </a:r>
                <a:r>
                  <a:rPr lang="es-MX" sz="1350" b="1" dirty="0">
                    <a:latin typeface="Century Schoolbook" panose="02040604050505020304" pitchFamily="18" charset="0"/>
                  </a:rPr>
                  <a:t>E. B. Dally et al., Phys. Rev. Lett. 45, 232 (1980). </a:t>
                </a:r>
                <a:endParaRPr lang="es-MX" sz="1350" dirty="0">
                  <a:latin typeface="Century Schoolbook" panose="02040604050505020304" pitchFamily="18" charset="0"/>
                </a:endParaRPr>
              </a:p>
            </p:txBody>
          </p:sp>
        </mc:Choice>
        <mc:Fallback xmlns="">
          <p:sp>
            <p:nvSpPr>
              <p:cNvPr id="68" name="Marcador de contenido 2">
                <a:extLst>
                  <a:ext uri="{FF2B5EF4-FFF2-40B4-BE49-F238E27FC236}">
                    <a16:creationId xmlns:a16="http://schemas.microsoft.com/office/drawing/2014/main" id="{A6D7A3D1-6F68-1944-A2F8-EF7A1DCA31AB}"/>
                  </a:ext>
                </a:extLst>
              </p:cNvPr>
              <p:cNvSpPr txBox="1">
                <a:spLocks noRot="1" noChangeAspect="1" noMove="1" noResize="1" noEditPoints="1" noAdjustHandles="1" noChangeArrowheads="1" noChangeShapeType="1" noTextEdit="1"/>
              </p:cNvSpPr>
              <p:nvPr/>
            </p:nvSpPr>
            <p:spPr>
              <a:xfrm>
                <a:off x="4535675" y="2254935"/>
                <a:ext cx="4458251" cy="2713707"/>
              </a:xfrm>
              <a:prstGeom prst="rect">
                <a:avLst/>
              </a:prstGeom>
              <a:blipFill>
                <a:blip r:embed="rId11"/>
                <a:stretch>
                  <a:fillRect l="-855" t="-1860"/>
                </a:stretch>
              </a:blipFill>
            </p:spPr>
            <p:txBody>
              <a:bodyPr/>
              <a:lstStyle/>
              <a:p>
                <a:r>
                  <a:rPr lang="es-MX">
                    <a:noFill/>
                  </a:rPr>
                  <a:t> </a:t>
                </a:r>
              </a:p>
            </p:txBody>
          </p:sp>
        </mc:Fallback>
      </mc:AlternateContent>
      <p:pic>
        <p:nvPicPr>
          <p:cNvPr id="27" name="Imagen 26">
            <a:extLst>
              <a:ext uri="{FF2B5EF4-FFF2-40B4-BE49-F238E27FC236}">
                <a16:creationId xmlns:a16="http://schemas.microsoft.com/office/drawing/2014/main" id="{14862C9F-BFB7-3840-98B6-92255F5D10DC}"/>
              </a:ext>
            </a:extLst>
          </p:cNvPr>
          <p:cNvPicPr>
            <a:picLocks noChangeAspect="1"/>
          </p:cNvPicPr>
          <p:nvPr/>
        </p:nvPicPr>
        <p:blipFill>
          <a:blip r:embed="rId12"/>
          <a:stretch>
            <a:fillRect/>
          </a:stretch>
        </p:blipFill>
        <p:spPr>
          <a:xfrm>
            <a:off x="7398568" y="1389315"/>
            <a:ext cx="892267" cy="338277"/>
          </a:xfrm>
          <a:prstGeom prst="rect">
            <a:avLst/>
          </a:prstGeom>
          <a:ln w="25400">
            <a:solidFill>
              <a:srgbClr val="7865BD"/>
            </a:solidFill>
          </a:ln>
        </p:spPr>
      </p:pic>
      <p:sp>
        <p:nvSpPr>
          <p:cNvPr id="6" name="Abrir llave 5">
            <a:extLst>
              <a:ext uri="{FF2B5EF4-FFF2-40B4-BE49-F238E27FC236}">
                <a16:creationId xmlns:a16="http://schemas.microsoft.com/office/drawing/2014/main" id="{97BA868A-9549-2445-99F1-564B0CFE8ECC}"/>
              </a:ext>
            </a:extLst>
          </p:cNvPr>
          <p:cNvSpPr/>
          <p:nvPr/>
        </p:nvSpPr>
        <p:spPr>
          <a:xfrm>
            <a:off x="6225435" y="1429350"/>
            <a:ext cx="177574" cy="745672"/>
          </a:xfrm>
          <a:prstGeom prst="leftBrace">
            <a:avLst/>
          </a:prstGeom>
          <a:ln w="31750">
            <a:solidFill>
              <a:srgbClr val="7865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108719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strVal val="#ppt_w*0.70"/>
                                          </p:val>
                                        </p:tav>
                                        <p:tav tm="100000">
                                          <p:val>
                                            <p:strVal val="#ppt_w"/>
                                          </p:val>
                                        </p:tav>
                                      </p:tavLst>
                                    </p:anim>
                                    <p:anim calcmode="lin" valueType="num">
                                      <p:cBhvr>
                                        <p:cTn id="8" dur="1000" fill="hold"/>
                                        <p:tgtEl>
                                          <p:spTgt spid="60"/>
                                        </p:tgtEl>
                                        <p:attrNameLst>
                                          <p:attrName>ppt_h</p:attrName>
                                        </p:attrNameLst>
                                      </p:cBhvr>
                                      <p:tavLst>
                                        <p:tav tm="0">
                                          <p:val>
                                            <p:strVal val="#ppt_h"/>
                                          </p:val>
                                        </p:tav>
                                        <p:tav tm="100000">
                                          <p:val>
                                            <p:strVal val="#ppt_h"/>
                                          </p:val>
                                        </p:tav>
                                      </p:tavLst>
                                    </p:anim>
                                    <p:animEffect transition="in" filter="fade">
                                      <p:cBhvr>
                                        <p:cTn id="9" dur="1000"/>
                                        <p:tgtEl>
                                          <p:spTgt spid="60"/>
                                        </p:tgtEl>
                                      </p:cBhvr>
                                    </p:animEffect>
                                  </p:childTnLst>
                                </p:cTn>
                              </p:par>
                              <p:par>
                                <p:cTn id="10" presetID="55"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1000" fill="hold"/>
                                        <p:tgtEl>
                                          <p:spTgt spid="58"/>
                                        </p:tgtEl>
                                        <p:attrNameLst>
                                          <p:attrName>ppt_w</p:attrName>
                                        </p:attrNameLst>
                                      </p:cBhvr>
                                      <p:tavLst>
                                        <p:tav tm="0">
                                          <p:val>
                                            <p:strVal val="#ppt_w*0.70"/>
                                          </p:val>
                                        </p:tav>
                                        <p:tav tm="100000">
                                          <p:val>
                                            <p:strVal val="#ppt_w"/>
                                          </p:val>
                                        </p:tav>
                                      </p:tavLst>
                                    </p:anim>
                                    <p:anim calcmode="lin" valueType="num">
                                      <p:cBhvr>
                                        <p:cTn id="13" dur="1000" fill="hold"/>
                                        <p:tgtEl>
                                          <p:spTgt spid="58"/>
                                        </p:tgtEl>
                                        <p:attrNameLst>
                                          <p:attrName>ppt_h</p:attrName>
                                        </p:attrNameLst>
                                      </p:cBhvr>
                                      <p:tavLst>
                                        <p:tav tm="0">
                                          <p:val>
                                            <p:strVal val="#ppt_h"/>
                                          </p:val>
                                        </p:tav>
                                        <p:tav tm="100000">
                                          <p:val>
                                            <p:strVal val="#ppt_h"/>
                                          </p:val>
                                        </p:tav>
                                      </p:tavLst>
                                    </p:anim>
                                    <p:animEffect transition="in" filter="fade">
                                      <p:cBhvr>
                                        <p:cTn id="14" dur="1000"/>
                                        <p:tgtEl>
                                          <p:spTgt spid="5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500"/>
                                        <p:tgtEl>
                                          <p:spTgt spid="62"/>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500"/>
                                        <p:tgtEl>
                                          <p:spTgt spid="61"/>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wipe(up)">
                                      <p:cBhvr>
                                        <p:cTn id="26" dur="500"/>
                                        <p:tgtEl>
                                          <p:spTgt spid="59">
                                            <p:txEl>
                                              <p:pRg st="0" end="0"/>
                                            </p:txEl>
                                          </p:spTgt>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59">
                                            <p:txEl>
                                              <p:pRg st="1" end="1"/>
                                            </p:txEl>
                                          </p:spTgt>
                                        </p:tgtEl>
                                        <p:attrNameLst>
                                          <p:attrName>style.visibility</p:attrName>
                                        </p:attrNameLst>
                                      </p:cBhvr>
                                      <p:to>
                                        <p:strVal val="visible"/>
                                      </p:to>
                                    </p:set>
                                    <p:animEffect transition="in" filter="wipe(up)">
                                      <p:cBhvr>
                                        <p:cTn id="30" dur="500"/>
                                        <p:tgtEl>
                                          <p:spTgt spid="59">
                                            <p:txEl>
                                              <p:pRg st="1" end="1"/>
                                            </p:txEl>
                                          </p:spTgt>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59">
                                            <p:txEl>
                                              <p:pRg st="2" end="2"/>
                                            </p:txEl>
                                          </p:spTgt>
                                        </p:tgtEl>
                                        <p:attrNameLst>
                                          <p:attrName>style.visibility</p:attrName>
                                        </p:attrNameLst>
                                      </p:cBhvr>
                                      <p:to>
                                        <p:strVal val="visible"/>
                                      </p:to>
                                    </p:set>
                                    <p:animEffect transition="in" filter="wipe(up)">
                                      <p:cBhvr>
                                        <p:cTn id="34" dur="500"/>
                                        <p:tgtEl>
                                          <p:spTgt spid="59">
                                            <p:txEl>
                                              <p:pRg st="2" end="2"/>
                                            </p:txEl>
                                          </p:spTgt>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59">
                                            <p:txEl>
                                              <p:pRg st="3" end="3"/>
                                            </p:txEl>
                                          </p:spTgt>
                                        </p:tgtEl>
                                        <p:attrNameLst>
                                          <p:attrName>style.visibility</p:attrName>
                                        </p:attrNameLst>
                                      </p:cBhvr>
                                      <p:to>
                                        <p:strVal val="visible"/>
                                      </p:to>
                                    </p:set>
                                    <p:animEffect transition="in" filter="wipe(up)">
                                      <p:cBhvr>
                                        <p:cTn id="38" dur="500"/>
                                        <p:tgtEl>
                                          <p:spTgt spid="59">
                                            <p:txEl>
                                              <p:pRg st="3" end="3"/>
                                            </p:txEl>
                                          </p:spTgt>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wipe(up)">
                                      <p:cBhvr>
                                        <p:cTn id="42" dur="500"/>
                                        <p:tgtEl>
                                          <p:spTgt spid="5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8"/>
                                        </p:tgtEl>
                                      </p:cBhvr>
                                    </p:animEffect>
                                    <p:set>
                                      <p:cBhvr>
                                        <p:cTn id="47" dur="1" fill="hold">
                                          <p:stCondLst>
                                            <p:cond delay="499"/>
                                          </p:stCondLst>
                                        </p:cTn>
                                        <p:tgtEl>
                                          <p:spTgt spid="5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0"/>
                                        </p:tgtEl>
                                      </p:cBhvr>
                                    </p:animEffect>
                                    <p:set>
                                      <p:cBhvr>
                                        <p:cTn id="50" dur="1" fill="hold">
                                          <p:stCondLst>
                                            <p:cond delay="499"/>
                                          </p:stCondLst>
                                        </p:cTn>
                                        <p:tgtEl>
                                          <p:spTgt spid="6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2"/>
                                        </p:tgtEl>
                                      </p:cBhvr>
                                    </p:animEffect>
                                    <p:set>
                                      <p:cBhvr>
                                        <p:cTn id="53" dur="1" fill="hold">
                                          <p:stCondLst>
                                            <p:cond delay="499"/>
                                          </p:stCondLst>
                                        </p:cTn>
                                        <p:tgtEl>
                                          <p:spTgt spid="6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1"/>
                                        </p:tgtEl>
                                      </p:cBhvr>
                                    </p:animEffect>
                                    <p:set>
                                      <p:cBhvr>
                                        <p:cTn id="56" dur="1" fill="hold">
                                          <p:stCondLst>
                                            <p:cond delay="499"/>
                                          </p:stCondLst>
                                        </p:cTn>
                                        <p:tgtEl>
                                          <p:spTgt spid="6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9">
                                            <p:txEl>
                                              <p:pRg st="0" end="0"/>
                                            </p:txEl>
                                          </p:spTgt>
                                        </p:tgtEl>
                                      </p:cBhvr>
                                    </p:animEffect>
                                    <p:set>
                                      <p:cBhvr>
                                        <p:cTn id="59" dur="1" fill="hold">
                                          <p:stCondLst>
                                            <p:cond delay="499"/>
                                          </p:stCondLst>
                                        </p:cTn>
                                        <p:tgtEl>
                                          <p:spTgt spid="59">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59">
                                            <p:txEl>
                                              <p:pRg st="1" end="1"/>
                                            </p:txEl>
                                          </p:spTgt>
                                        </p:tgtEl>
                                      </p:cBhvr>
                                    </p:animEffect>
                                    <p:set>
                                      <p:cBhvr>
                                        <p:cTn id="62" dur="1" fill="hold">
                                          <p:stCondLst>
                                            <p:cond delay="499"/>
                                          </p:stCondLst>
                                        </p:cTn>
                                        <p:tgtEl>
                                          <p:spTgt spid="59">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59">
                                            <p:txEl>
                                              <p:pRg st="2" end="2"/>
                                            </p:txEl>
                                          </p:spTgt>
                                        </p:tgtEl>
                                      </p:cBhvr>
                                    </p:animEffect>
                                    <p:set>
                                      <p:cBhvr>
                                        <p:cTn id="65" dur="1" fill="hold">
                                          <p:stCondLst>
                                            <p:cond delay="499"/>
                                          </p:stCondLst>
                                        </p:cTn>
                                        <p:tgtEl>
                                          <p:spTgt spid="59">
                                            <p:txEl>
                                              <p:pRg st="2" end="2"/>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9">
                                            <p:txEl>
                                              <p:pRg st="3" end="3"/>
                                            </p:txEl>
                                          </p:spTgt>
                                        </p:tgtEl>
                                      </p:cBhvr>
                                    </p:animEffect>
                                    <p:set>
                                      <p:cBhvr>
                                        <p:cTn id="68" dur="1" fill="hold">
                                          <p:stCondLst>
                                            <p:cond delay="499"/>
                                          </p:stCondLst>
                                        </p:cTn>
                                        <p:tgtEl>
                                          <p:spTgt spid="59">
                                            <p:txEl>
                                              <p:pRg st="3" end="3"/>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59">
                                            <p:txEl>
                                              <p:pRg st="4" end="4"/>
                                            </p:txEl>
                                          </p:spTgt>
                                        </p:tgtEl>
                                      </p:cBhvr>
                                    </p:animEffect>
                                    <p:set>
                                      <p:cBhvr>
                                        <p:cTn id="71" dur="1" fill="hold">
                                          <p:stCondLst>
                                            <p:cond delay="499"/>
                                          </p:stCondLst>
                                        </p:cTn>
                                        <p:tgtEl>
                                          <p:spTgt spid="59">
                                            <p:txEl>
                                              <p:pRg st="4" end="4"/>
                                            </p:txEl>
                                          </p:spTgt>
                                        </p:tgtEl>
                                        <p:attrNameLst>
                                          <p:attrName>style.visibility</p:attrName>
                                        </p:attrNameLst>
                                      </p:cBhvr>
                                      <p:to>
                                        <p:strVal val="hidden"/>
                                      </p:to>
                                    </p:set>
                                  </p:childTnLst>
                                </p:cTn>
                              </p:par>
                              <p:par>
                                <p:cTn id="72" presetID="55" presetClass="entr" presetSubtype="0" fill="hold" nodeType="with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p:cTn id="74" dur="1000" fill="hold"/>
                                        <p:tgtEl>
                                          <p:spTgt spid="63"/>
                                        </p:tgtEl>
                                        <p:attrNameLst>
                                          <p:attrName>ppt_w</p:attrName>
                                        </p:attrNameLst>
                                      </p:cBhvr>
                                      <p:tavLst>
                                        <p:tav tm="0">
                                          <p:val>
                                            <p:strVal val="#ppt_w*0.70"/>
                                          </p:val>
                                        </p:tav>
                                        <p:tav tm="100000">
                                          <p:val>
                                            <p:strVal val="#ppt_w"/>
                                          </p:val>
                                        </p:tav>
                                      </p:tavLst>
                                    </p:anim>
                                    <p:anim calcmode="lin" valueType="num">
                                      <p:cBhvr>
                                        <p:cTn id="75" dur="1000" fill="hold"/>
                                        <p:tgtEl>
                                          <p:spTgt spid="63"/>
                                        </p:tgtEl>
                                        <p:attrNameLst>
                                          <p:attrName>ppt_h</p:attrName>
                                        </p:attrNameLst>
                                      </p:cBhvr>
                                      <p:tavLst>
                                        <p:tav tm="0">
                                          <p:val>
                                            <p:strVal val="#ppt_h"/>
                                          </p:val>
                                        </p:tav>
                                        <p:tav tm="100000">
                                          <p:val>
                                            <p:strVal val="#ppt_h"/>
                                          </p:val>
                                        </p:tav>
                                      </p:tavLst>
                                    </p:anim>
                                    <p:animEffect transition="in" filter="fade">
                                      <p:cBhvr>
                                        <p:cTn id="76" dur="1000"/>
                                        <p:tgtEl>
                                          <p:spTgt spid="63"/>
                                        </p:tgtEl>
                                      </p:cBhvr>
                                    </p:animEffect>
                                  </p:childTnLst>
                                </p:cTn>
                              </p:par>
                            </p:childTnLst>
                          </p:cTn>
                        </p:par>
                        <p:par>
                          <p:cTn id="77" fill="hold">
                            <p:stCondLst>
                              <p:cond delay="1000"/>
                            </p:stCondLst>
                            <p:childTnLst>
                              <p:par>
                                <p:cTn id="78" presetID="55" presetClass="entr" presetSubtype="0" fill="hold" grpId="0" nodeType="afterEffect">
                                  <p:stCondLst>
                                    <p:cond delay="0"/>
                                  </p:stCondLst>
                                  <p:childTnLst>
                                    <p:set>
                                      <p:cBhvr>
                                        <p:cTn id="79" dur="1" fill="hold">
                                          <p:stCondLst>
                                            <p:cond delay="0"/>
                                          </p:stCondLst>
                                        </p:cTn>
                                        <p:tgtEl>
                                          <p:spTgt spid="64"/>
                                        </p:tgtEl>
                                        <p:attrNameLst>
                                          <p:attrName>style.visibility</p:attrName>
                                        </p:attrNameLst>
                                      </p:cBhvr>
                                      <p:to>
                                        <p:strVal val="visible"/>
                                      </p:to>
                                    </p:set>
                                    <p:anim calcmode="lin" valueType="num">
                                      <p:cBhvr>
                                        <p:cTn id="80" dur="1000" fill="hold"/>
                                        <p:tgtEl>
                                          <p:spTgt spid="64"/>
                                        </p:tgtEl>
                                        <p:attrNameLst>
                                          <p:attrName>ppt_w</p:attrName>
                                        </p:attrNameLst>
                                      </p:cBhvr>
                                      <p:tavLst>
                                        <p:tav tm="0">
                                          <p:val>
                                            <p:strVal val="#ppt_w*0.70"/>
                                          </p:val>
                                        </p:tav>
                                        <p:tav tm="100000">
                                          <p:val>
                                            <p:strVal val="#ppt_w"/>
                                          </p:val>
                                        </p:tav>
                                      </p:tavLst>
                                    </p:anim>
                                    <p:anim calcmode="lin" valueType="num">
                                      <p:cBhvr>
                                        <p:cTn id="81" dur="1000" fill="hold"/>
                                        <p:tgtEl>
                                          <p:spTgt spid="64"/>
                                        </p:tgtEl>
                                        <p:attrNameLst>
                                          <p:attrName>ppt_h</p:attrName>
                                        </p:attrNameLst>
                                      </p:cBhvr>
                                      <p:tavLst>
                                        <p:tav tm="0">
                                          <p:val>
                                            <p:strVal val="#ppt_h"/>
                                          </p:val>
                                        </p:tav>
                                        <p:tav tm="100000">
                                          <p:val>
                                            <p:strVal val="#ppt_h"/>
                                          </p:val>
                                        </p:tav>
                                      </p:tavLst>
                                    </p:anim>
                                    <p:animEffect transition="in" filter="fade">
                                      <p:cBhvr>
                                        <p:cTn id="82" dur="1000"/>
                                        <p:tgtEl>
                                          <p:spTgt spid="64"/>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wipe(left)">
                                      <p:cBhvr>
                                        <p:cTn id="86" dur="500"/>
                                        <p:tgtEl>
                                          <p:spTgt spid="66"/>
                                        </p:tgtEl>
                                      </p:cBhvr>
                                    </p:animEffect>
                                  </p:childTnLst>
                                </p:cTn>
                              </p:par>
                            </p:childTnLst>
                          </p:cTn>
                        </p:par>
                        <p:par>
                          <p:cTn id="87" fill="hold">
                            <p:stCondLst>
                              <p:cond delay="2500"/>
                            </p:stCondLst>
                            <p:childTnLst>
                              <p:par>
                                <p:cTn id="88" presetID="22" presetClass="entr" presetSubtype="1" fill="hold" grpId="0" nodeType="after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wipe(up)">
                                      <p:cBhvr>
                                        <p:cTn id="90" dur="500"/>
                                        <p:tgtEl>
                                          <p:spTgt spid="65"/>
                                        </p:tgtEl>
                                      </p:cBhvr>
                                    </p:animEffect>
                                  </p:childTnLst>
                                </p:cTn>
                              </p:par>
                            </p:childTnLst>
                          </p:cTn>
                        </p:par>
                        <p:par>
                          <p:cTn id="91" fill="hold">
                            <p:stCondLst>
                              <p:cond delay="3000"/>
                            </p:stCondLst>
                            <p:childTnLst>
                              <p:par>
                                <p:cTn id="92" presetID="22" presetClass="entr" presetSubtype="1" fill="hold" grpId="0" nodeType="afterEffect">
                                  <p:stCondLst>
                                    <p:cond delay="0"/>
                                  </p:stCondLst>
                                  <p:childTnLst>
                                    <p:set>
                                      <p:cBhvr>
                                        <p:cTn id="93" dur="1" fill="hold">
                                          <p:stCondLst>
                                            <p:cond delay="0"/>
                                          </p:stCondLst>
                                        </p:cTn>
                                        <p:tgtEl>
                                          <p:spTgt spid="68">
                                            <p:txEl>
                                              <p:pRg st="0" end="0"/>
                                            </p:txEl>
                                          </p:spTgt>
                                        </p:tgtEl>
                                        <p:attrNameLst>
                                          <p:attrName>style.visibility</p:attrName>
                                        </p:attrNameLst>
                                      </p:cBhvr>
                                      <p:to>
                                        <p:strVal val="visible"/>
                                      </p:to>
                                    </p:set>
                                    <p:animEffect transition="in" filter="wipe(up)">
                                      <p:cBhvr>
                                        <p:cTn id="94" dur="500"/>
                                        <p:tgtEl>
                                          <p:spTgt spid="68">
                                            <p:txEl>
                                              <p:pRg st="0" end="0"/>
                                            </p:txEl>
                                          </p:spTgt>
                                        </p:tgtEl>
                                      </p:cBhvr>
                                    </p:animEffect>
                                  </p:childTnLst>
                                </p:cTn>
                              </p:par>
                            </p:childTnLst>
                          </p:cTn>
                        </p:par>
                        <p:par>
                          <p:cTn id="95" fill="hold">
                            <p:stCondLst>
                              <p:cond delay="3500"/>
                            </p:stCondLst>
                            <p:childTnLst>
                              <p:par>
                                <p:cTn id="96" presetID="22" presetClass="entr" presetSubtype="1" fill="hold" grpId="0" nodeType="afterEffect">
                                  <p:stCondLst>
                                    <p:cond delay="0"/>
                                  </p:stCondLst>
                                  <p:childTnLst>
                                    <p:set>
                                      <p:cBhvr>
                                        <p:cTn id="97" dur="1" fill="hold">
                                          <p:stCondLst>
                                            <p:cond delay="0"/>
                                          </p:stCondLst>
                                        </p:cTn>
                                        <p:tgtEl>
                                          <p:spTgt spid="68">
                                            <p:txEl>
                                              <p:pRg st="1" end="1"/>
                                            </p:txEl>
                                          </p:spTgt>
                                        </p:tgtEl>
                                        <p:attrNameLst>
                                          <p:attrName>style.visibility</p:attrName>
                                        </p:attrNameLst>
                                      </p:cBhvr>
                                      <p:to>
                                        <p:strVal val="visible"/>
                                      </p:to>
                                    </p:set>
                                    <p:animEffect transition="in" filter="wipe(up)">
                                      <p:cBhvr>
                                        <p:cTn id="98" dur="500"/>
                                        <p:tgtEl>
                                          <p:spTgt spid="68">
                                            <p:txEl>
                                              <p:pRg st="1" end="1"/>
                                            </p:txEl>
                                          </p:spTgt>
                                        </p:tgtEl>
                                      </p:cBhvr>
                                    </p:animEffect>
                                  </p:childTnLst>
                                </p:cTn>
                              </p:par>
                            </p:childTnLst>
                          </p:cTn>
                        </p:par>
                        <p:par>
                          <p:cTn id="99" fill="hold">
                            <p:stCondLst>
                              <p:cond delay="4000"/>
                            </p:stCondLst>
                            <p:childTnLst>
                              <p:par>
                                <p:cTn id="100" presetID="22" presetClass="entr" presetSubtype="1" fill="hold" grpId="0" nodeType="afterEffect">
                                  <p:stCondLst>
                                    <p:cond delay="0"/>
                                  </p:stCondLst>
                                  <p:childTnLst>
                                    <p:set>
                                      <p:cBhvr>
                                        <p:cTn id="101" dur="1" fill="hold">
                                          <p:stCondLst>
                                            <p:cond delay="0"/>
                                          </p:stCondLst>
                                        </p:cTn>
                                        <p:tgtEl>
                                          <p:spTgt spid="68">
                                            <p:txEl>
                                              <p:pRg st="2" end="2"/>
                                            </p:txEl>
                                          </p:spTgt>
                                        </p:tgtEl>
                                        <p:attrNameLst>
                                          <p:attrName>style.visibility</p:attrName>
                                        </p:attrNameLst>
                                      </p:cBhvr>
                                      <p:to>
                                        <p:strVal val="visible"/>
                                      </p:to>
                                    </p:set>
                                    <p:animEffect transition="in" filter="wipe(up)">
                                      <p:cBhvr>
                                        <p:cTn id="102"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p:bldP spid="59" grpId="1" build="allAtOnce"/>
      <p:bldP spid="60" grpId="0"/>
      <p:bldP spid="60" grpId="1"/>
      <p:bldP spid="61" grpId="0" animBg="1"/>
      <p:bldP spid="61" grpId="1" animBg="1"/>
      <p:bldP spid="62" grpId="0"/>
      <p:bldP spid="62" grpId="1"/>
      <p:bldP spid="64" grpId="0"/>
      <p:bldP spid="65" grpId="0" animBg="1"/>
      <p:bldP spid="66" grpId="0"/>
      <p:bldP spid="6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41B269E-6E10-4772-9808-992D6F734AAE}"/>
              </a:ext>
            </a:extLst>
          </p:cNvPr>
          <p:cNvSpPr>
            <a:spLocks noGrp="1"/>
          </p:cNvSpPr>
          <p:nvPr>
            <p:ph type="ctrTitle"/>
          </p:nvPr>
        </p:nvSpPr>
        <p:spPr>
          <a:xfrm>
            <a:off x="99704" y="1739"/>
            <a:ext cx="6321153" cy="551520"/>
          </a:xfrm>
        </p:spPr>
        <p:txBody>
          <a:bodyPr>
            <a:noAutofit/>
          </a:bodyPr>
          <a:lstStyle/>
          <a:p>
            <a:pPr algn="l"/>
            <a:r>
              <a:rPr lang="es-MX" sz="2700" b="1" dirty="0">
                <a:solidFill>
                  <a:srgbClr val="7030A0"/>
                </a:solidFill>
                <a:latin typeface="Century Schoolbook" panose="02040604050505020304" pitchFamily="18" charset="0"/>
              </a:rPr>
              <a:t>Transition Form Factors</a:t>
            </a:r>
          </a:p>
        </p:txBody>
      </p:sp>
      <p:sp>
        <p:nvSpPr>
          <p:cNvPr id="3" name="Marcador de número de diapositiva 2"/>
          <p:cNvSpPr>
            <a:spLocks noGrp="1"/>
          </p:cNvSpPr>
          <p:nvPr>
            <p:ph type="sldNum" sz="quarter" idx="12"/>
          </p:nvPr>
        </p:nvSpPr>
        <p:spPr>
          <a:xfrm>
            <a:off x="8153400" y="6172200"/>
            <a:ext cx="990600" cy="273050"/>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14</a:t>
            </a:fld>
            <a:endParaRPr lang="es-ES" sz="1800" dirty="0"/>
          </a:p>
        </p:txBody>
      </p:sp>
      <mc:AlternateContent xmlns:mc="http://schemas.openxmlformats.org/markup-compatibility/2006" xmlns:a14="http://schemas.microsoft.com/office/drawing/2010/main">
        <mc:Choice Requires="a14">
          <p:sp>
            <p:nvSpPr>
              <p:cNvPr id="6" name="Marcador de contenido 2">
                <a:extLst>
                  <a:ext uri="{FF2B5EF4-FFF2-40B4-BE49-F238E27FC236}">
                    <a16:creationId xmlns:a16="http://schemas.microsoft.com/office/drawing/2014/main" id="{7DD9F828-784B-486E-AE7C-357770C7B528}"/>
                  </a:ext>
                </a:extLst>
              </p:cNvPr>
              <p:cNvSpPr txBox="1">
                <a:spLocks/>
              </p:cNvSpPr>
              <p:nvPr/>
            </p:nvSpPr>
            <p:spPr>
              <a:xfrm>
                <a:off x="113448" y="2327066"/>
                <a:ext cx="8917104" cy="499831"/>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where </a:t>
                </a:r>
                <a14:m>
                  <m:oMath xmlns:m="http://schemas.openxmlformats.org/officeDocument/2006/math">
                    <m:sSub>
                      <m:sSubPr>
                        <m:ctrlPr>
                          <a:rPr lang="es-MX" sz="1800" i="1">
                            <a:latin typeface="Cambria Math" panose="02040503050406030204" pitchFamily="18" charset="0"/>
                          </a:rPr>
                        </m:ctrlPr>
                      </m:sSubPr>
                      <m:e>
                        <m:r>
                          <a:rPr lang="es-ES" sz="1800" b="0" i="1" smtClean="0">
                            <a:latin typeface="Cambria Math" panose="02040503050406030204" pitchFamily="18" charset="0"/>
                          </a:rPr>
                          <m:t>𝑙</m:t>
                        </m:r>
                      </m:e>
                      <m:sub>
                        <m:r>
                          <a:rPr lang="es-ES" sz="1800" b="0" i="1" smtClean="0">
                            <a:latin typeface="Cambria Math" panose="02040503050406030204" pitchFamily="18" charset="0"/>
                          </a:rPr>
                          <m:t>1</m:t>
                        </m:r>
                      </m:sub>
                    </m:sSub>
                    <m:r>
                      <a:rPr lang="es-ES" sz="1800" b="0" i="1" smtClean="0">
                        <a:latin typeface="Cambria Math" panose="02040503050406030204" pitchFamily="18" charset="0"/>
                        <a:ea typeface="Cambria Math" panose="02040503050406030204" pitchFamily="18" charset="0"/>
                      </a:rPr>
                      <m:t>=</m:t>
                    </m:r>
                    <m:r>
                      <a:rPr lang="es-ES" sz="1800" b="0" i="1" smtClean="0">
                        <a:latin typeface="Cambria Math" panose="02040503050406030204" pitchFamily="18" charset="0"/>
                        <a:ea typeface="Cambria Math" panose="02040503050406030204" pitchFamily="18" charset="0"/>
                      </a:rPr>
                      <m:t>𝑙</m:t>
                    </m:r>
                    <m:r>
                      <a:rPr lang="es-MX" sz="1800" i="1">
                        <a:latin typeface="Cambria Math" panose="02040503050406030204" pitchFamily="18" charset="0"/>
                      </a:rPr>
                      <m:t>+</m:t>
                    </m:r>
                    <m:sSub>
                      <m:sSubPr>
                        <m:ctrlPr>
                          <a:rPr lang="es-MX" sz="1800" i="1">
                            <a:latin typeface="Cambria Math" panose="02040503050406030204" pitchFamily="18" charset="0"/>
                          </a:rPr>
                        </m:ctrlPr>
                      </m:sSubPr>
                      <m:e>
                        <m:r>
                          <a:rPr lang="es-MX" sz="1800" i="1">
                            <a:latin typeface="Cambria Math" panose="02040503050406030204" pitchFamily="18" charset="0"/>
                          </a:rPr>
                          <m:t>𝑘</m:t>
                        </m:r>
                      </m:e>
                      <m:sub>
                        <m:r>
                          <a:rPr lang="es-ES" sz="1800" b="0" i="1" smtClean="0">
                            <a:latin typeface="Cambria Math" panose="02040503050406030204" pitchFamily="18" charset="0"/>
                          </a:rPr>
                          <m:t>1</m:t>
                        </m:r>
                      </m:sub>
                    </m:sSub>
                  </m:oMath>
                </a14:m>
                <a:r>
                  <a:rPr lang="es-MX" sz="1800" dirty="0">
                    <a:latin typeface="Century Schoolbook" pitchFamily="18" charset="0"/>
                  </a:rPr>
                  <a:t>, </a:t>
                </a:r>
                <a14:m>
                  <m:oMath xmlns:m="http://schemas.openxmlformats.org/officeDocument/2006/math">
                    <m:sSub>
                      <m:sSubPr>
                        <m:ctrlPr>
                          <a:rPr lang="es-MX" sz="1800" i="1">
                            <a:latin typeface="Cambria Math" panose="02040503050406030204" pitchFamily="18" charset="0"/>
                          </a:rPr>
                        </m:ctrlPr>
                      </m:sSubPr>
                      <m:e>
                        <m:r>
                          <a:rPr lang="es-ES" sz="1800" i="1">
                            <a:latin typeface="Cambria Math" panose="02040503050406030204" pitchFamily="18" charset="0"/>
                          </a:rPr>
                          <m:t>𝑙</m:t>
                        </m:r>
                      </m:e>
                      <m:sub>
                        <m:r>
                          <a:rPr lang="es-ES" sz="1800" b="0" i="1" smtClean="0">
                            <a:latin typeface="Cambria Math" panose="02040503050406030204" pitchFamily="18" charset="0"/>
                          </a:rPr>
                          <m:t>2</m:t>
                        </m:r>
                      </m:sub>
                    </m:sSub>
                    <m:r>
                      <a:rPr lang="es-ES" sz="1800" i="1">
                        <a:latin typeface="Cambria Math" panose="02040503050406030204" pitchFamily="18" charset="0"/>
                        <a:ea typeface="Cambria Math" panose="02040503050406030204" pitchFamily="18" charset="0"/>
                      </a:rPr>
                      <m:t>=</m:t>
                    </m:r>
                    <m:r>
                      <a:rPr lang="es-ES" sz="1800" i="1">
                        <a:latin typeface="Cambria Math" panose="02040503050406030204" pitchFamily="18" charset="0"/>
                        <a:ea typeface="Cambria Math" panose="02040503050406030204" pitchFamily="18" charset="0"/>
                      </a:rPr>
                      <m:t>𝑙</m:t>
                    </m:r>
                    <m:r>
                      <a:rPr lang="es-ES" sz="1800" b="0" i="1" smtClean="0">
                        <a:latin typeface="Cambria Math" panose="02040503050406030204" pitchFamily="18" charset="0"/>
                        <a:ea typeface="Cambria Math" panose="02040503050406030204" pitchFamily="18" charset="0"/>
                      </a:rPr>
                      <m:t>−</m:t>
                    </m:r>
                    <m:sSub>
                      <m:sSubPr>
                        <m:ctrlPr>
                          <a:rPr lang="es-MX" sz="1800" i="1">
                            <a:latin typeface="Cambria Math" panose="02040503050406030204" pitchFamily="18" charset="0"/>
                          </a:rPr>
                        </m:ctrlPr>
                      </m:sSubPr>
                      <m:e>
                        <m:r>
                          <a:rPr lang="es-MX" sz="1800" i="1">
                            <a:latin typeface="Cambria Math" panose="02040503050406030204" pitchFamily="18" charset="0"/>
                          </a:rPr>
                          <m:t>𝑘</m:t>
                        </m:r>
                      </m:e>
                      <m:sub>
                        <m:r>
                          <a:rPr lang="es-ES" sz="1800" b="0" i="1" smtClean="0">
                            <a:latin typeface="Cambria Math" panose="02040503050406030204" pitchFamily="18" charset="0"/>
                          </a:rPr>
                          <m:t>2</m:t>
                        </m:r>
                      </m:sub>
                    </m:sSub>
                  </m:oMath>
                </a14:m>
                <a:r>
                  <a:rPr lang="es-MX" sz="1800" dirty="0">
                    <a:latin typeface="Century Schoolbook" pitchFamily="18" charset="0"/>
                  </a:rPr>
                  <a:t>. A</a:t>
                </a:r>
                <a14:m>
                  <m:oMath xmlns:m="http://schemas.openxmlformats.org/officeDocument/2006/math">
                    <m:r>
                      <m:rPr>
                        <m:sty m:val="p"/>
                      </m:rPr>
                      <a:rPr lang="es-ES" sz="1800" b="0" i="0" smtClean="0">
                        <a:solidFill>
                          <a:schemeClr val="tx1"/>
                        </a:solidFill>
                        <a:latin typeface="Cambria Math" panose="02040503050406030204" pitchFamily="18" charset="0"/>
                        <a:ea typeface="Cambria Math" panose="02040503050406030204" pitchFamily="18" charset="0"/>
                      </a:rPr>
                      <m:t>nd</m:t>
                    </m:r>
                    <m:r>
                      <a:rPr lang="es-ES" sz="1800" b="0" i="0" smtClean="0">
                        <a:solidFill>
                          <a:schemeClr val="tx1"/>
                        </a:solidFill>
                        <a:latin typeface="Cambria Math" panose="02040503050406030204" pitchFamily="18" charset="0"/>
                        <a:ea typeface="Cambria Math" panose="02040503050406030204" pitchFamily="18" charset="0"/>
                      </a:rPr>
                      <m:t> </m:t>
                    </m:r>
                    <m:r>
                      <m:rPr>
                        <m:sty m:val="p"/>
                      </m:rPr>
                      <a:rPr lang="es-ES" sz="1800" b="0" i="0" smtClean="0">
                        <a:solidFill>
                          <a:schemeClr val="tx1"/>
                        </a:solidFill>
                        <a:latin typeface="Cambria Math" panose="02040503050406030204" pitchFamily="18" charset="0"/>
                        <a:ea typeface="Cambria Math" panose="02040503050406030204" pitchFamily="18" charset="0"/>
                      </a:rPr>
                      <m:t>the</m:t>
                    </m:r>
                    <m:r>
                      <a:rPr lang="es-ES" sz="1800" b="0" i="0" smtClean="0">
                        <a:solidFill>
                          <a:schemeClr val="tx1"/>
                        </a:solidFill>
                        <a:latin typeface="Cambria Math" panose="02040503050406030204" pitchFamily="18" charset="0"/>
                        <a:ea typeface="Cambria Math" panose="02040503050406030204" pitchFamily="18" charset="0"/>
                      </a:rPr>
                      <m:t> </m:t>
                    </m:r>
                    <m:r>
                      <m:rPr>
                        <m:sty m:val="p"/>
                      </m:rPr>
                      <a:rPr lang="es-ES" sz="1800" b="0" i="0" smtClean="0">
                        <a:solidFill>
                          <a:schemeClr val="tx1"/>
                        </a:solidFill>
                        <a:latin typeface="Cambria Math" panose="02040503050406030204" pitchFamily="18" charset="0"/>
                        <a:ea typeface="Cambria Math" panose="02040503050406030204" pitchFamily="18" charset="0"/>
                      </a:rPr>
                      <m:t>kinematic</m:t>
                    </m:r>
                    <m:r>
                      <a:rPr lang="es-ES" sz="1800" b="0" i="0" smtClean="0">
                        <a:solidFill>
                          <a:schemeClr val="tx1"/>
                        </a:solidFill>
                        <a:latin typeface="Cambria Math" panose="02040503050406030204" pitchFamily="18" charset="0"/>
                        <a:ea typeface="Cambria Math" panose="02040503050406030204" pitchFamily="18" charset="0"/>
                      </a:rPr>
                      <m:t> </m:t>
                    </m:r>
                    <m:r>
                      <m:rPr>
                        <m:sty m:val="p"/>
                      </m:rPr>
                      <a:rPr lang="es-ES" sz="1800" b="0" i="0" smtClean="0">
                        <a:solidFill>
                          <a:schemeClr val="tx1"/>
                        </a:solidFill>
                        <a:latin typeface="Cambria Math" panose="02040503050406030204" pitchFamily="18" charset="0"/>
                        <a:ea typeface="Cambria Math" panose="02040503050406030204" pitchFamily="18" charset="0"/>
                      </a:rPr>
                      <m:t>conditions</m:t>
                    </m:r>
                    <m:r>
                      <a:rPr lang="es-ES" sz="1800" b="0" i="0" smtClean="0">
                        <a:solidFill>
                          <a:schemeClr val="tx1"/>
                        </a:solidFill>
                        <a:latin typeface="Cambria Math" panose="02040503050406030204" pitchFamily="18" charset="0"/>
                        <a:ea typeface="Cambria Math" panose="02040503050406030204" pitchFamily="18" charset="0"/>
                      </a:rPr>
                      <m:t>: </m:t>
                    </m:r>
                    <m:sSubSup>
                      <m:sSubSupPr>
                        <m:ctrlPr>
                          <a:rPr lang="es-MX" sz="1800" i="1" smtClean="0">
                            <a:solidFill>
                              <a:schemeClr val="tx1"/>
                            </a:solidFill>
                            <a:latin typeface="Cambria Math" panose="02040503050406030204" pitchFamily="18" charset="0"/>
                            <a:ea typeface="Cambria Math" panose="02040503050406030204" pitchFamily="18" charset="0"/>
                          </a:rPr>
                        </m:ctrlPr>
                      </m:sSubSupPr>
                      <m:e>
                        <m:r>
                          <a:rPr lang="es-ES" sz="1800" b="0" i="1" smtClean="0">
                            <a:solidFill>
                              <a:schemeClr val="tx1"/>
                            </a:solidFill>
                            <a:latin typeface="Cambria Math" panose="02040503050406030204" pitchFamily="18" charset="0"/>
                            <a:ea typeface="Cambria Math" panose="02040503050406030204" pitchFamily="18" charset="0"/>
                          </a:rPr>
                          <m:t>𝑘</m:t>
                        </m:r>
                      </m:e>
                      <m:sub>
                        <m:r>
                          <a:rPr lang="es-ES" sz="1800" b="0" i="1" smtClean="0">
                            <a:solidFill>
                              <a:schemeClr val="tx1"/>
                            </a:solidFill>
                            <a:latin typeface="Cambria Math" panose="02040503050406030204" pitchFamily="18" charset="0"/>
                            <a:ea typeface="Cambria Math" panose="02040503050406030204" pitchFamily="18" charset="0"/>
                          </a:rPr>
                          <m:t>1</m:t>
                        </m:r>
                      </m:sub>
                      <m:sup>
                        <m:r>
                          <a:rPr lang="es-ES" sz="1800" b="0" i="1" smtClean="0">
                            <a:solidFill>
                              <a:schemeClr val="tx1"/>
                            </a:solidFill>
                            <a:latin typeface="Cambria Math" panose="02040503050406030204" pitchFamily="18" charset="0"/>
                            <a:ea typeface="Cambria Math" panose="02040503050406030204" pitchFamily="18" charset="0"/>
                          </a:rPr>
                          <m:t>2</m:t>
                        </m:r>
                      </m:sup>
                    </m:sSubSup>
                    <m:r>
                      <a:rPr lang="es-ES" sz="1800" b="0" i="1" smtClean="0">
                        <a:solidFill>
                          <a:schemeClr val="tx1"/>
                        </a:solidFill>
                        <a:latin typeface="Cambria Math" panose="02040503050406030204" pitchFamily="18" charset="0"/>
                        <a:ea typeface="Cambria Math" panose="02040503050406030204" pitchFamily="18" charset="0"/>
                      </a:rPr>
                      <m:t>=</m:t>
                    </m:r>
                    <m:sSup>
                      <m:sSupPr>
                        <m:ctrlPr>
                          <a:rPr lang="es-MX" sz="1800" i="1">
                            <a:solidFill>
                              <a:schemeClr val="tx1"/>
                            </a:solidFill>
                            <a:latin typeface="Cambria Math" panose="02040503050406030204" pitchFamily="18" charset="0"/>
                            <a:ea typeface="Cambria Math" panose="02040503050406030204" pitchFamily="18" charset="0"/>
                          </a:rPr>
                        </m:ctrlPr>
                      </m:sSupPr>
                      <m:e>
                        <m:r>
                          <a:rPr lang="es-MX" sz="1800" i="1">
                            <a:solidFill>
                              <a:schemeClr val="tx1"/>
                            </a:solidFill>
                            <a:latin typeface="Cambria Math" panose="02040503050406030204" pitchFamily="18" charset="0"/>
                            <a:ea typeface="Cambria Math" panose="02040503050406030204" pitchFamily="18" charset="0"/>
                          </a:rPr>
                          <m:t>𝑄</m:t>
                        </m:r>
                      </m:e>
                      <m:sup>
                        <m:r>
                          <a:rPr lang="es-MX" sz="1800" i="1">
                            <a:solidFill>
                              <a:schemeClr val="tx1"/>
                            </a:solidFill>
                            <a:latin typeface="Cambria Math" panose="02040503050406030204" pitchFamily="18" charset="0"/>
                            <a:ea typeface="Cambria Math" panose="02040503050406030204" pitchFamily="18" charset="0"/>
                          </a:rPr>
                          <m:t>2</m:t>
                        </m:r>
                      </m:sup>
                    </m:sSup>
                    <m:r>
                      <a:rPr lang="es-ES" sz="1800" b="0" i="1" smtClean="0">
                        <a:solidFill>
                          <a:schemeClr val="tx1"/>
                        </a:solidFill>
                        <a:latin typeface="Cambria Math" panose="02040503050406030204" pitchFamily="18" charset="0"/>
                        <a:ea typeface="Cambria Math" panose="02040503050406030204" pitchFamily="18" charset="0"/>
                      </a:rPr>
                      <m:t>,  </m:t>
                    </m:r>
                    <m:sSubSup>
                      <m:sSubSupPr>
                        <m:ctrlPr>
                          <a:rPr lang="es-MX" sz="1800" i="1">
                            <a:solidFill>
                              <a:schemeClr val="tx1"/>
                            </a:solidFill>
                            <a:latin typeface="Cambria Math" panose="02040503050406030204" pitchFamily="18" charset="0"/>
                            <a:ea typeface="Cambria Math" panose="02040503050406030204" pitchFamily="18" charset="0"/>
                          </a:rPr>
                        </m:ctrlPr>
                      </m:sSubSupPr>
                      <m:e>
                        <m:r>
                          <a:rPr lang="es-ES" sz="1800" i="1">
                            <a:solidFill>
                              <a:schemeClr val="tx1"/>
                            </a:solidFill>
                            <a:latin typeface="Cambria Math" panose="02040503050406030204" pitchFamily="18" charset="0"/>
                            <a:ea typeface="Cambria Math" panose="02040503050406030204" pitchFamily="18" charset="0"/>
                          </a:rPr>
                          <m:t>𝑘</m:t>
                        </m:r>
                      </m:e>
                      <m:sub>
                        <m:r>
                          <a:rPr lang="es-ES" sz="1800" i="1">
                            <a:solidFill>
                              <a:schemeClr val="tx1"/>
                            </a:solidFill>
                            <a:latin typeface="Cambria Math" panose="02040503050406030204" pitchFamily="18" charset="0"/>
                            <a:ea typeface="Cambria Math" panose="02040503050406030204" pitchFamily="18" charset="0"/>
                          </a:rPr>
                          <m:t>1</m:t>
                        </m:r>
                      </m:sub>
                      <m:sup>
                        <m:r>
                          <a:rPr lang="es-ES" sz="1800" i="1">
                            <a:solidFill>
                              <a:schemeClr val="tx1"/>
                            </a:solidFill>
                            <a:latin typeface="Cambria Math" panose="02040503050406030204" pitchFamily="18" charset="0"/>
                            <a:ea typeface="Cambria Math" panose="02040503050406030204" pitchFamily="18" charset="0"/>
                          </a:rPr>
                          <m:t>2</m:t>
                        </m:r>
                      </m:sup>
                    </m:sSubSup>
                  </m:oMath>
                </a14:m>
                <a:r>
                  <a:rPr lang="es-MX" sz="1800" dirty="0">
                    <a:solidFill>
                      <a:schemeClr val="tx1"/>
                    </a:solidFill>
                    <a:ea typeface="Cambria Math" panose="02040503050406030204" pitchFamily="18" charset="0"/>
                  </a:rPr>
                  <a:t> </a:t>
                </a:r>
                <a14:m>
                  <m:oMath xmlns:m="http://schemas.openxmlformats.org/officeDocument/2006/math">
                    <m:sSubSup>
                      <m:sSubSupPr>
                        <m:ctrlPr>
                          <a:rPr lang="es-MX" sz="1800" i="1">
                            <a:solidFill>
                              <a:schemeClr val="tx1"/>
                            </a:solidFill>
                            <a:latin typeface="Cambria Math" panose="02040503050406030204" pitchFamily="18" charset="0"/>
                            <a:ea typeface="Cambria Math" panose="02040503050406030204" pitchFamily="18" charset="0"/>
                          </a:rPr>
                        </m:ctrlPr>
                      </m:sSubSupPr>
                      <m:e>
                        <m:r>
                          <a:rPr lang="es-ES" sz="1800" i="1">
                            <a:solidFill>
                              <a:schemeClr val="tx1"/>
                            </a:solidFill>
                            <a:latin typeface="Cambria Math" panose="02040503050406030204" pitchFamily="18" charset="0"/>
                            <a:ea typeface="Cambria Math" panose="02040503050406030204" pitchFamily="18" charset="0"/>
                          </a:rPr>
                          <m:t>𝑘</m:t>
                        </m:r>
                      </m:e>
                      <m:sub>
                        <m:r>
                          <a:rPr lang="es-ES" sz="1800" b="0" i="1" smtClean="0">
                            <a:solidFill>
                              <a:schemeClr val="tx1"/>
                            </a:solidFill>
                            <a:latin typeface="Cambria Math" panose="02040503050406030204" pitchFamily="18" charset="0"/>
                            <a:ea typeface="Cambria Math" panose="02040503050406030204" pitchFamily="18" charset="0"/>
                          </a:rPr>
                          <m:t>2</m:t>
                        </m:r>
                      </m:sub>
                      <m:sup>
                        <m:r>
                          <a:rPr lang="es-ES" sz="1800" i="1">
                            <a:solidFill>
                              <a:schemeClr val="tx1"/>
                            </a:solidFill>
                            <a:latin typeface="Cambria Math" panose="02040503050406030204" pitchFamily="18" charset="0"/>
                            <a:ea typeface="Cambria Math" panose="02040503050406030204" pitchFamily="18" charset="0"/>
                          </a:rPr>
                          <m:t>2</m:t>
                        </m:r>
                      </m:sup>
                    </m:sSubSup>
                    <m:r>
                      <a:rPr lang="es-ES" sz="1800" b="0" i="1" smtClean="0">
                        <a:solidFill>
                          <a:schemeClr val="tx1"/>
                        </a:solidFill>
                        <a:latin typeface="Cambria Math" panose="02040503050406030204" pitchFamily="18" charset="0"/>
                        <a:ea typeface="Cambria Math" panose="02040503050406030204" pitchFamily="18" charset="0"/>
                      </a:rPr>
                      <m:t>=0 </m:t>
                    </m:r>
                    <m:r>
                      <a:rPr lang="es-ES" sz="1800" b="0" i="1" smtClean="0">
                        <a:solidFill>
                          <a:schemeClr val="tx1"/>
                        </a:solidFill>
                        <a:latin typeface="Cambria Math" panose="02040503050406030204" pitchFamily="18" charset="0"/>
                        <a:ea typeface="Cambria Math" panose="02040503050406030204" pitchFamily="18" charset="0"/>
                      </a:rPr>
                      <m:t>𝑎𝑛𝑑</m:t>
                    </m:r>
                    <m:r>
                      <a:rPr lang="es-ES" sz="1800" b="0" i="1" smtClean="0">
                        <a:solidFill>
                          <a:schemeClr val="tx1"/>
                        </a:solidFill>
                        <a:latin typeface="Cambria Math" panose="02040503050406030204" pitchFamily="18" charset="0"/>
                        <a:ea typeface="Cambria Math" panose="02040503050406030204" pitchFamily="18" charset="0"/>
                      </a:rPr>
                      <m:t> 2</m:t>
                    </m:r>
                    <m:sSub>
                      <m:sSubPr>
                        <m:ctrlPr>
                          <a:rPr lang="es-ES" sz="1800" b="0" i="1" smtClean="0">
                            <a:solidFill>
                              <a:schemeClr val="tx1"/>
                            </a:solidFill>
                            <a:latin typeface="Cambria Math" panose="02040503050406030204" pitchFamily="18" charset="0"/>
                            <a:ea typeface="Cambria Math" panose="02040503050406030204" pitchFamily="18" charset="0"/>
                          </a:rPr>
                        </m:ctrlPr>
                      </m:sSubPr>
                      <m:e>
                        <m:r>
                          <a:rPr lang="es-ES" sz="1800" b="0" i="1" smtClean="0">
                            <a:solidFill>
                              <a:schemeClr val="tx1"/>
                            </a:solidFill>
                            <a:latin typeface="Cambria Math" panose="02040503050406030204" pitchFamily="18" charset="0"/>
                            <a:ea typeface="Cambria Math" panose="02040503050406030204" pitchFamily="18" charset="0"/>
                          </a:rPr>
                          <m:t>𝑘</m:t>
                        </m:r>
                      </m:e>
                      <m:sub>
                        <m:r>
                          <a:rPr lang="es-ES" sz="1800" b="0" i="1" smtClean="0">
                            <a:solidFill>
                              <a:schemeClr val="tx1"/>
                            </a:solidFill>
                            <a:latin typeface="Cambria Math" panose="02040503050406030204" pitchFamily="18" charset="0"/>
                            <a:ea typeface="Cambria Math" panose="02040503050406030204" pitchFamily="18" charset="0"/>
                          </a:rPr>
                          <m:t>1</m:t>
                        </m:r>
                      </m:sub>
                    </m:sSub>
                    <m:sSub>
                      <m:sSubPr>
                        <m:ctrlPr>
                          <a:rPr lang="es-ES" sz="1800" b="0" i="1" smtClean="0">
                            <a:solidFill>
                              <a:schemeClr val="tx1"/>
                            </a:solidFill>
                            <a:latin typeface="Cambria Math" panose="02040503050406030204" pitchFamily="18" charset="0"/>
                            <a:ea typeface="Cambria Math" panose="02040503050406030204" pitchFamily="18" charset="0"/>
                          </a:rPr>
                        </m:ctrlPr>
                      </m:sSubPr>
                      <m:e>
                        <m:r>
                          <a:rPr lang="es-ES" sz="1800" b="0" i="1" smtClean="0">
                            <a:solidFill>
                              <a:schemeClr val="tx1"/>
                            </a:solidFill>
                            <a:latin typeface="Cambria Math" panose="02040503050406030204" pitchFamily="18" charset="0"/>
                            <a:ea typeface="Cambria Math" panose="02040503050406030204" pitchFamily="18" charset="0"/>
                          </a:rPr>
                          <m:t>∙</m:t>
                        </m:r>
                        <m:r>
                          <a:rPr lang="es-ES" sz="1800" b="0" i="1" smtClean="0">
                            <a:solidFill>
                              <a:schemeClr val="tx1"/>
                            </a:solidFill>
                            <a:latin typeface="Cambria Math" panose="02040503050406030204" pitchFamily="18" charset="0"/>
                            <a:ea typeface="Cambria Math" panose="02040503050406030204" pitchFamily="18" charset="0"/>
                          </a:rPr>
                          <m:t>𝑘</m:t>
                        </m:r>
                      </m:e>
                      <m:sub>
                        <m:r>
                          <a:rPr lang="es-ES" sz="1800" b="0" i="1" smtClean="0">
                            <a:solidFill>
                              <a:schemeClr val="tx1"/>
                            </a:solidFill>
                            <a:latin typeface="Cambria Math" panose="02040503050406030204" pitchFamily="18" charset="0"/>
                            <a:ea typeface="Cambria Math" panose="02040503050406030204" pitchFamily="18" charset="0"/>
                          </a:rPr>
                          <m:t>2</m:t>
                        </m:r>
                      </m:sub>
                    </m:sSub>
                    <m:r>
                      <a:rPr lang="es-ES" sz="1800" b="0" i="1" smtClean="0">
                        <a:solidFill>
                          <a:schemeClr val="tx1"/>
                        </a:solidFill>
                        <a:latin typeface="Cambria Math" panose="02040503050406030204" pitchFamily="18" charset="0"/>
                        <a:ea typeface="Cambria Math" panose="02040503050406030204" pitchFamily="18" charset="0"/>
                      </a:rPr>
                      <m:t>=−(</m:t>
                    </m:r>
                    <m:sSubSup>
                      <m:sSubSupPr>
                        <m:ctrlPr>
                          <a:rPr lang="es-ES" sz="1800" b="0" i="1" smtClean="0">
                            <a:solidFill>
                              <a:schemeClr val="tx1"/>
                            </a:solidFill>
                            <a:latin typeface="Cambria Math" panose="02040503050406030204" pitchFamily="18" charset="0"/>
                            <a:ea typeface="Cambria Math" panose="02040503050406030204" pitchFamily="18" charset="0"/>
                          </a:rPr>
                        </m:ctrlPr>
                      </m:sSubSupPr>
                      <m:e>
                        <m:r>
                          <a:rPr lang="es-ES" sz="1800" b="0" i="1" smtClean="0">
                            <a:solidFill>
                              <a:schemeClr val="tx1"/>
                            </a:solidFill>
                            <a:latin typeface="Cambria Math" panose="02040503050406030204" pitchFamily="18" charset="0"/>
                            <a:ea typeface="Cambria Math" panose="02040503050406030204" pitchFamily="18" charset="0"/>
                          </a:rPr>
                          <m:t>𝑚</m:t>
                        </m:r>
                      </m:e>
                      <m:sub>
                        <m:r>
                          <a:rPr lang="es-ES" sz="1800" b="0" i="1" smtClean="0">
                            <a:solidFill>
                              <a:schemeClr val="tx1"/>
                            </a:solidFill>
                            <a:latin typeface="Cambria Math" panose="02040503050406030204" pitchFamily="18" charset="0"/>
                            <a:ea typeface="Cambria Math" panose="02040503050406030204" pitchFamily="18" charset="0"/>
                          </a:rPr>
                          <m:t>𝑀</m:t>
                        </m:r>
                      </m:sub>
                      <m:sup>
                        <m:r>
                          <a:rPr lang="es-ES" sz="1800" b="0" i="1" smtClean="0">
                            <a:solidFill>
                              <a:schemeClr val="tx1"/>
                            </a:solidFill>
                            <a:latin typeface="Cambria Math" panose="02040503050406030204" pitchFamily="18" charset="0"/>
                            <a:ea typeface="Cambria Math" panose="02040503050406030204" pitchFamily="18" charset="0"/>
                          </a:rPr>
                          <m:t>2</m:t>
                        </m:r>
                      </m:sup>
                    </m:sSubSup>
                    <m:r>
                      <a:rPr lang="es-ES" sz="1800" b="0" i="1" smtClean="0">
                        <a:solidFill>
                          <a:schemeClr val="tx1"/>
                        </a:solidFill>
                        <a:latin typeface="Cambria Math" panose="02040503050406030204" pitchFamily="18" charset="0"/>
                        <a:ea typeface="Cambria Math" panose="02040503050406030204" pitchFamily="18" charset="0"/>
                      </a:rPr>
                      <m:t>+</m:t>
                    </m:r>
                    <m:sSup>
                      <m:sSupPr>
                        <m:ctrlPr>
                          <a:rPr lang="es-ES" sz="1800" b="0" i="1" smtClean="0">
                            <a:solidFill>
                              <a:schemeClr val="tx1"/>
                            </a:solidFill>
                            <a:latin typeface="Cambria Math" panose="02040503050406030204" pitchFamily="18" charset="0"/>
                            <a:ea typeface="Cambria Math" panose="02040503050406030204" pitchFamily="18" charset="0"/>
                          </a:rPr>
                        </m:ctrlPr>
                      </m:sSupPr>
                      <m:e>
                        <m:r>
                          <a:rPr lang="es-ES" sz="1800" b="0" i="1" smtClean="0">
                            <a:solidFill>
                              <a:schemeClr val="tx1"/>
                            </a:solidFill>
                            <a:latin typeface="Cambria Math" panose="02040503050406030204" pitchFamily="18" charset="0"/>
                            <a:ea typeface="Cambria Math" panose="02040503050406030204" pitchFamily="18" charset="0"/>
                          </a:rPr>
                          <m:t>𝑄</m:t>
                        </m:r>
                      </m:e>
                      <m:sup>
                        <m:r>
                          <a:rPr lang="es-ES" sz="1800" b="0" i="1" smtClean="0">
                            <a:solidFill>
                              <a:schemeClr val="tx1"/>
                            </a:solidFill>
                            <a:latin typeface="Cambria Math" panose="02040503050406030204" pitchFamily="18" charset="0"/>
                            <a:ea typeface="Cambria Math" panose="02040503050406030204" pitchFamily="18" charset="0"/>
                          </a:rPr>
                          <m:t>2</m:t>
                        </m:r>
                      </m:sup>
                    </m:sSup>
                    <m:r>
                      <a:rPr lang="es-ES" sz="1800" b="0" i="1" smtClean="0">
                        <a:solidFill>
                          <a:schemeClr val="tx1"/>
                        </a:solidFill>
                        <a:latin typeface="Cambria Math" panose="02040503050406030204" pitchFamily="18" charset="0"/>
                        <a:ea typeface="Cambria Math" panose="02040503050406030204" pitchFamily="18" charset="0"/>
                      </a:rPr>
                      <m:t>)</m:t>
                    </m:r>
                  </m:oMath>
                </a14:m>
                <a:r>
                  <a:rPr lang="es-MX" sz="1800" dirty="0">
                    <a:solidFill>
                      <a:schemeClr val="tx1"/>
                    </a:solidFill>
                    <a:latin typeface="Century Schoolbook" pitchFamily="18" charset="0"/>
                  </a:rPr>
                  <a:t>.</a:t>
                </a:r>
                <a:endParaRPr lang="es-MX" sz="1800" dirty="0">
                  <a:latin typeface="Century Schoolbook" pitchFamily="18" charset="0"/>
                </a:endParaRPr>
              </a:p>
            </p:txBody>
          </p:sp>
        </mc:Choice>
        <mc:Fallback xmlns="">
          <p:sp>
            <p:nvSpPr>
              <p:cNvPr id="6" name="Marcador de contenido 2">
                <a:extLst>
                  <a:ext uri="{FF2B5EF4-FFF2-40B4-BE49-F238E27FC236}">
                    <a16:creationId xmlns:a16="http://schemas.microsoft.com/office/drawing/2014/main" id="{7DD9F828-784B-486E-AE7C-357770C7B528}"/>
                  </a:ext>
                </a:extLst>
              </p:cNvPr>
              <p:cNvSpPr txBox="1">
                <a:spLocks noRot="1" noChangeAspect="1" noMove="1" noResize="1" noEditPoints="1" noAdjustHandles="1" noChangeArrowheads="1" noChangeShapeType="1" noTextEdit="1"/>
              </p:cNvSpPr>
              <p:nvPr/>
            </p:nvSpPr>
            <p:spPr>
              <a:xfrm>
                <a:off x="113448" y="2327066"/>
                <a:ext cx="8917104" cy="499831"/>
              </a:xfrm>
              <a:prstGeom prst="rect">
                <a:avLst/>
              </a:prstGeom>
              <a:blipFill>
                <a:blip r:embed="rId3"/>
                <a:stretch>
                  <a:fillRect l="-997" t="-12500" b="-35000"/>
                </a:stretch>
              </a:blipFill>
            </p:spPr>
            <p:txBody>
              <a:bodyPr/>
              <a:lstStyle/>
              <a:p>
                <a:r>
                  <a:rPr lang="es-MX">
                    <a:noFill/>
                  </a:rPr>
                  <a:t> </a:t>
                </a:r>
              </a:p>
            </p:txBody>
          </p:sp>
        </mc:Fallback>
      </mc:AlternateContent>
      <p:sp>
        <p:nvSpPr>
          <p:cNvPr id="12" name="Rectángulo 11">
            <a:extLst>
              <a:ext uri="{FF2B5EF4-FFF2-40B4-BE49-F238E27FC236}">
                <a16:creationId xmlns:a16="http://schemas.microsoft.com/office/drawing/2014/main" id="{0B272042-0387-B54F-B6FF-816A3B3CB971}"/>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14</a:t>
            </a:fld>
            <a:endParaRPr lang="es-ES" sz="1800" dirty="0">
              <a:latin typeface="Palatino Linotype" panose="02040502050505030304" pitchFamily="18" charset="0"/>
            </a:endParaRPr>
          </a:p>
        </p:txBody>
      </p:sp>
      <p:pic>
        <p:nvPicPr>
          <p:cNvPr id="16" name="Imagen 15">
            <a:extLst>
              <a:ext uri="{FF2B5EF4-FFF2-40B4-BE49-F238E27FC236}">
                <a16:creationId xmlns:a16="http://schemas.microsoft.com/office/drawing/2014/main" id="{42E7877F-841D-2E45-9907-CD89CAD0020C}"/>
              </a:ext>
            </a:extLst>
          </p:cNvPr>
          <p:cNvPicPr>
            <a:picLocks noChangeAspect="1"/>
          </p:cNvPicPr>
          <p:nvPr/>
        </p:nvPicPr>
        <p:blipFill>
          <a:blip r:embed="rId4"/>
          <a:stretch>
            <a:fillRect/>
          </a:stretch>
        </p:blipFill>
        <p:spPr>
          <a:xfrm>
            <a:off x="6065836" y="126946"/>
            <a:ext cx="2964716" cy="1548981"/>
          </a:xfrm>
          <a:prstGeom prst="rect">
            <a:avLst/>
          </a:prstGeom>
          <a:ln w="38100">
            <a:solidFill>
              <a:srgbClr val="7865BD"/>
            </a:solidFill>
          </a:ln>
        </p:spPr>
      </p:pic>
      <mc:AlternateContent xmlns:mc="http://schemas.openxmlformats.org/markup-compatibility/2006" xmlns:a14="http://schemas.microsoft.com/office/drawing/2010/main">
        <mc:Choice Requires="a14">
          <p:sp>
            <p:nvSpPr>
              <p:cNvPr id="20" name="Marcador de contenido 2">
                <a:extLst>
                  <a:ext uri="{FF2B5EF4-FFF2-40B4-BE49-F238E27FC236}">
                    <a16:creationId xmlns:a16="http://schemas.microsoft.com/office/drawing/2014/main" id="{32E0A1C9-661A-574B-8067-05B3FD920085}"/>
                  </a:ext>
                </a:extLst>
              </p:cNvPr>
              <p:cNvSpPr txBox="1">
                <a:spLocks/>
              </p:cNvSpPr>
              <p:nvPr/>
            </p:nvSpPr>
            <p:spPr>
              <a:xfrm>
                <a:off x="113448" y="589428"/>
                <a:ext cx="5602452" cy="435192"/>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The</a:t>
                </a:r>
                <a:r>
                  <a:rPr lang="es-MX" sz="1800" dirty="0">
                    <a:solidFill>
                      <a:srgbClr val="C00000"/>
                    </a:solidFill>
                    <a:latin typeface="Century Schoolbook" pitchFamily="18" charset="0"/>
                  </a:rPr>
                  <a:t> Transition Form Factors (TFF) </a:t>
                </a:r>
                <a:r>
                  <a:rPr lang="es-MX" sz="1800" dirty="0">
                    <a:latin typeface="Century Schoolbook" pitchFamily="18" charset="0"/>
                  </a:rPr>
                  <a:t>of </a:t>
                </a:r>
                <a14:m>
                  <m:oMath xmlns:m="http://schemas.openxmlformats.org/officeDocument/2006/math">
                    <m:r>
                      <a:rPr lang="es-MX" sz="1800" i="1" smtClean="0">
                        <a:latin typeface="Cambria Math" panose="02040503050406030204" pitchFamily="18" charset="0"/>
                        <a:ea typeface="Cambria Math" panose="02040503050406030204" pitchFamily="18" charset="0"/>
                      </a:rPr>
                      <m:t>𝛾</m:t>
                    </m:r>
                    <m:sSup>
                      <m:sSupPr>
                        <m:ctrlPr>
                          <a:rPr lang="es-MX" sz="1800" i="1" smtClean="0">
                            <a:latin typeface="Cambria Math" panose="02040503050406030204" pitchFamily="18" charset="0"/>
                            <a:ea typeface="Cambria Math" panose="02040503050406030204" pitchFamily="18" charset="0"/>
                          </a:rPr>
                        </m:ctrlPr>
                      </m:sSupPr>
                      <m:e>
                        <m:r>
                          <a:rPr lang="es-MX" sz="1800" i="1" smtClean="0">
                            <a:latin typeface="Cambria Math" panose="02040503050406030204" pitchFamily="18" charset="0"/>
                            <a:ea typeface="Cambria Math" panose="02040503050406030204" pitchFamily="18" charset="0"/>
                          </a:rPr>
                          <m:t>𝛾</m:t>
                        </m:r>
                      </m:e>
                      <m:sup>
                        <m:r>
                          <a:rPr lang="es-ES" sz="1800" b="0" i="1" smtClean="0">
                            <a:latin typeface="Cambria Math" panose="02040503050406030204" pitchFamily="18" charset="0"/>
                            <a:ea typeface="Cambria Math" panose="02040503050406030204" pitchFamily="18" charset="0"/>
                          </a:rPr>
                          <m:t>∗</m:t>
                        </m:r>
                      </m:sup>
                    </m:sSup>
                    <m:r>
                      <a:rPr lang="es-MX" sz="1800" i="1" smtClean="0">
                        <a:latin typeface="Cambria Math" panose="02040503050406030204" pitchFamily="18" charset="0"/>
                        <a:ea typeface="Cambria Math" panose="02040503050406030204" pitchFamily="18" charset="0"/>
                      </a:rPr>
                      <m:t>→</m:t>
                    </m:r>
                    <m:r>
                      <a:rPr lang="es-ES" sz="1800" b="0" i="1" smtClean="0">
                        <a:latin typeface="Cambria Math" panose="02040503050406030204" pitchFamily="18" charset="0"/>
                        <a:ea typeface="Cambria Math" panose="02040503050406030204" pitchFamily="18" charset="0"/>
                      </a:rPr>
                      <m:t>𝑀</m:t>
                    </m:r>
                  </m:oMath>
                </a14:m>
                <a:r>
                  <a:rPr lang="es-MX" sz="1800" dirty="0">
                    <a:latin typeface="Century Schoolbook" pitchFamily="18" charset="0"/>
                  </a:rPr>
                  <a:t>:</a:t>
                </a:r>
              </a:p>
            </p:txBody>
          </p:sp>
        </mc:Choice>
        <mc:Fallback xmlns="">
          <p:sp>
            <p:nvSpPr>
              <p:cNvPr id="20" name="Marcador de contenido 2">
                <a:extLst>
                  <a:ext uri="{FF2B5EF4-FFF2-40B4-BE49-F238E27FC236}">
                    <a16:creationId xmlns:a16="http://schemas.microsoft.com/office/drawing/2014/main" id="{32E0A1C9-661A-574B-8067-05B3FD920085}"/>
                  </a:ext>
                </a:extLst>
              </p:cNvPr>
              <p:cNvSpPr txBox="1">
                <a:spLocks noRot="1" noChangeAspect="1" noMove="1" noResize="1" noEditPoints="1" noAdjustHandles="1" noChangeArrowheads="1" noChangeShapeType="1" noTextEdit="1"/>
              </p:cNvSpPr>
              <p:nvPr/>
            </p:nvSpPr>
            <p:spPr>
              <a:xfrm>
                <a:off x="113448" y="589428"/>
                <a:ext cx="5602452" cy="435192"/>
              </a:xfrm>
              <a:prstGeom prst="rect">
                <a:avLst/>
              </a:prstGeom>
              <a:blipFill>
                <a:blip r:embed="rId5"/>
                <a:stretch>
                  <a:fillRect l="-1584" t="-17143"/>
                </a:stretch>
              </a:blipFill>
            </p:spPr>
            <p:txBody>
              <a:bodyPr/>
              <a:lstStyle/>
              <a:p>
                <a:r>
                  <a:rPr lang="es-MX">
                    <a:noFill/>
                  </a:rPr>
                  <a:t> </a:t>
                </a:r>
              </a:p>
            </p:txBody>
          </p:sp>
        </mc:Fallback>
      </mc:AlternateContent>
      <p:pic>
        <p:nvPicPr>
          <p:cNvPr id="21" name="Imagen 20">
            <a:extLst>
              <a:ext uri="{FF2B5EF4-FFF2-40B4-BE49-F238E27FC236}">
                <a16:creationId xmlns:a16="http://schemas.microsoft.com/office/drawing/2014/main" id="{A6989C19-3B58-BD43-865A-08AC885491A2}"/>
              </a:ext>
            </a:extLst>
          </p:cNvPr>
          <p:cNvPicPr>
            <a:picLocks noChangeAspect="1"/>
          </p:cNvPicPr>
          <p:nvPr/>
        </p:nvPicPr>
        <p:blipFill>
          <a:blip r:embed="rId6"/>
          <a:stretch>
            <a:fillRect/>
          </a:stretch>
        </p:blipFill>
        <p:spPr>
          <a:xfrm>
            <a:off x="889493" y="1406559"/>
            <a:ext cx="4400298" cy="872664"/>
          </a:xfrm>
          <a:prstGeom prst="rect">
            <a:avLst/>
          </a:prstGeom>
          <a:ln w="28575">
            <a:solidFill>
              <a:srgbClr val="0C98A7"/>
            </a:solidFill>
          </a:ln>
        </p:spPr>
      </p:pic>
      <p:pic>
        <p:nvPicPr>
          <p:cNvPr id="22" name="Imagen 21">
            <a:extLst>
              <a:ext uri="{FF2B5EF4-FFF2-40B4-BE49-F238E27FC236}">
                <a16:creationId xmlns:a16="http://schemas.microsoft.com/office/drawing/2014/main" id="{22CC015B-3738-D445-809C-1069033A5F83}"/>
              </a:ext>
            </a:extLst>
          </p:cNvPr>
          <p:cNvPicPr>
            <a:picLocks noChangeAspect="1"/>
          </p:cNvPicPr>
          <p:nvPr/>
        </p:nvPicPr>
        <p:blipFill>
          <a:blip r:embed="rId7"/>
          <a:stretch>
            <a:fillRect/>
          </a:stretch>
        </p:blipFill>
        <p:spPr>
          <a:xfrm>
            <a:off x="1607284" y="949703"/>
            <a:ext cx="2964716" cy="349209"/>
          </a:xfrm>
          <a:prstGeom prst="rect">
            <a:avLst/>
          </a:prstGeom>
          <a:ln w="28575">
            <a:solidFill>
              <a:srgbClr val="0C98A7"/>
            </a:solidFill>
          </a:ln>
        </p:spPr>
      </p:pic>
      <p:sp>
        <p:nvSpPr>
          <p:cNvPr id="27" name="Marcador de contenido 2">
            <a:extLst>
              <a:ext uri="{FF2B5EF4-FFF2-40B4-BE49-F238E27FC236}">
                <a16:creationId xmlns:a16="http://schemas.microsoft.com/office/drawing/2014/main" id="{4B583692-58C4-C54B-819C-2786EF18480D}"/>
              </a:ext>
            </a:extLst>
          </p:cNvPr>
          <p:cNvSpPr txBox="1">
            <a:spLocks/>
          </p:cNvSpPr>
          <p:nvPr/>
        </p:nvSpPr>
        <p:spPr>
          <a:xfrm>
            <a:off x="113448" y="2954013"/>
            <a:ext cx="4922467" cy="369332"/>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Using the AM and the quark-photon vertex:</a:t>
            </a:r>
          </a:p>
        </p:txBody>
      </p:sp>
      <p:sp>
        <p:nvSpPr>
          <p:cNvPr id="30" name="Marcador de contenido 2">
            <a:extLst>
              <a:ext uri="{FF2B5EF4-FFF2-40B4-BE49-F238E27FC236}">
                <a16:creationId xmlns:a16="http://schemas.microsoft.com/office/drawing/2014/main" id="{17E274C1-ED81-0142-BE1F-12BC44B72BD6}"/>
              </a:ext>
            </a:extLst>
          </p:cNvPr>
          <p:cNvSpPr txBox="1">
            <a:spLocks/>
          </p:cNvSpPr>
          <p:nvPr/>
        </p:nvSpPr>
        <p:spPr>
          <a:xfrm>
            <a:off x="113448" y="4190788"/>
            <a:ext cx="1124632" cy="369332"/>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where</a:t>
            </a:r>
          </a:p>
        </p:txBody>
      </p:sp>
      <p:sp>
        <p:nvSpPr>
          <p:cNvPr id="31" name="CuadroTexto 30">
            <a:extLst>
              <a:ext uri="{FF2B5EF4-FFF2-40B4-BE49-F238E27FC236}">
                <a16:creationId xmlns:a16="http://schemas.microsoft.com/office/drawing/2014/main" id="{0A8D72FF-F41A-4F48-A3ED-FE7C7A57A93E}"/>
              </a:ext>
            </a:extLst>
          </p:cNvPr>
          <p:cNvSpPr txBox="1"/>
          <p:nvPr/>
        </p:nvSpPr>
        <p:spPr>
          <a:xfrm>
            <a:off x="6384253" y="4201086"/>
            <a:ext cx="587020" cy="369332"/>
          </a:xfrm>
          <a:prstGeom prst="rect">
            <a:avLst/>
          </a:prstGeom>
          <a:noFill/>
        </p:spPr>
        <p:txBody>
          <a:bodyPr wrap="none" rtlCol="0">
            <a:spAutoFit/>
          </a:bodyPr>
          <a:lstStyle/>
          <a:p>
            <a:r>
              <a:rPr lang="es-MX" sz="1800" dirty="0">
                <a:latin typeface="Century Schoolbook" panose="02040604050505020304" pitchFamily="18" charset="0"/>
              </a:rPr>
              <a:t>and</a:t>
            </a:r>
          </a:p>
        </p:txBody>
      </p:sp>
      <p:pic>
        <p:nvPicPr>
          <p:cNvPr id="33" name="Picture 4">
            <a:extLst>
              <a:ext uri="{FF2B5EF4-FFF2-40B4-BE49-F238E27FC236}">
                <a16:creationId xmlns:a16="http://schemas.microsoft.com/office/drawing/2014/main" id="{8DA0917B-AAED-5341-BFCD-2B4BE687E6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7824" y="3324234"/>
            <a:ext cx="2728351" cy="568203"/>
          </a:xfrm>
          <a:prstGeom prst="rect">
            <a:avLst/>
          </a:prstGeom>
          <a:solidFill>
            <a:schemeClr val="bg1"/>
          </a:solidFill>
          <a:ln w="25400">
            <a:solidFill>
              <a:srgbClr val="0C98A7"/>
            </a:solidFill>
          </a:ln>
        </p:spPr>
      </p:pic>
      <p:pic>
        <p:nvPicPr>
          <p:cNvPr id="34" name="Picture 6">
            <a:extLst>
              <a:ext uri="{FF2B5EF4-FFF2-40B4-BE49-F238E27FC236}">
                <a16:creationId xmlns:a16="http://schemas.microsoft.com/office/drawing/2014/main" id="{9C15E327-E0CE-1746-AB29-21DB3436AC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411" y="4028825"/>
            <a:ext cx="5359961" cy="693258"/>
          </a:xfrm>
          <a:prstGeom prst="rect">
            <a:avLst/>
          </a:prstGeom>
          <a:solidFill>
            <a:schemeClr val="bg1"/>
          </a:solidFill>
          <a:ln w="25400">
            <a:solidFill>
              <a:srgbClr val="0C98A7"/>
            </a:solidFill>
          </a:ln>
        </p:spPr>
      </p:pic>
      <p:pic>
        <p:nvPicPr>
          <p:cNvPr id="35" name="Picture 8">
            <a:extLst>
              <a:ext uri="{FF2B5EF4-FFF2-40B4-BE49-F238E27FC236}">
                <a16:creationId xmlns:a16="http://schemas.microsoft.com/office/drawing/2014/main" id="{9CE6B72E-144C-ED40-B1B4-83E337DD1C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9154" y="4053030"/>
            <a:ext cx="1055672" cy="665443"/>
          </a:xfrm>
          <a:prstGeom prst="rect">
            <a:avLst/>
          </a:prstGeom>
          <a:solidFill>
            <a:schemeClr val="bg1"/>
          </a:solidFill>
          <a:ln w="25400">
            <a:solidFill>
              <a:srgbClr val="0C98A7"/>
            </a:solidFill>
          </a:ln>
        </p:spPr>
      </p:pic>
      <p:pic>
        <p:nvPicPr>
          <p:cNvPr id="36" name="Imagen 35">
            <a:extLst>
              <a:ext uri="{FF2B5EF4-FFF2-40B4-BE49-F238E27FC236}">
                <a16:creationId xmlns:a16="http://schemas.microsoft.com/office/drawing/2014/main" id="{59340C21-37EF-D045-9FF5-C0779FA37900}"/>
              </a:ext>
            </a:extLst>
          </p:cNvPr>
          <p:cNvPicPr>
            <a:picLocks noChangeAspect="1"/>
          </p:cNvPicPr>
          <p:nvPr/>
        </p:nvPicPr>
        <p:blipFill>
          <a:blip r:embed="rId11"/>
          <a:stretch>
            <a:fillRect/>
          </a:stretch>
        </p:blipFill>
        <p:spPr>
          <a:xfrm>
            <a:off x="231245" y="1934722"/>
            <a:ext cx="4400299" cy="3075809"/>
          </a:xfrm>
          <a:prstGeom prst="rect">
            <a:avLst/>
          </a:prstGeom>
          <a:solidFill>
            <a:schemeClr val="bg1"/>
          </a:solidFill>
          <a:ln w="25400">
            <a:solidFill>
              <a:srgbClr val="7865BD"/>
            </a:solidFill>
          </a:ln>
        </p:spPr>
      </p:pic>
      <p:sp>
        <p:nvSpPr>
          <p:cNvPr id="37" name="Marcador de contenido 2">
            <a:extLst>
              <a:ext uri="{FF2B5EF4-FFF2-40B4-BE49-F238E27FC236}">
                <a16:creationId xmlns:a16="http://schemas.microsoft.com/office/drawing/2014/main" id="{DE65B9F5-3B1F-7D4E-BFD8-11F9DCF6E01F}"/>
              </a:ext>
            </a:extLst>
          </p:cNvPr>
          <p:cNvSpPr txBox="1">
            <a:spLocks/>
          </p:cNvSpPr>
          <p:nvPr/>
        </p:nvSpPr>
        <p:spPr>
          <a:xfrm>
            <a:off x="675764" y="1931033"/>
            <a:ext cx="864096" cy="357899"/>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b="1" dirty="0">
                <a:solidFill>
                  <a:srgbClr val="C00000"/>
                </a:solidFill>
                <a:latin typeface="Century Schoolbook" pitchFamily="18" charset="0"/>
              </a:rPr>
              <a:t>Pion</a:t>
            </a:r>
          </a:p>
        </p:txBody>
      </p:sp>
      <mc:AlternateContent xmlns:mc="http://schemas.openxmlformats.org/markup-compatibility/2006">
        <mc:Choice xmlns:a14="http://schemas.microsoft.com/office/drawing/2010/main" Requires="a14">
          <p:sp>
            <p:nvSpPr>
              <p:cNvPr id="38" name="Marcador de contenido 2">
                <a:extLst>
                  <a:ext uri="{FF2B5EF4-FFF2-40B4-BE49-F238E27FC236}">
                    <a16:creationId xmlns:a16="http://schemas.microsoft.com/office/drawing/2014/main" id="{5C17603A-5EC9-7D4C-9E76-15620859F465}"/>
                  </a:ext>
                </a:extLst>
              </p:cNvPr>
              <p:cNvSpPr txBox="1">
                <a:spLocks/>
              </p:cNvSpPr>
              <p:nvPr/>
            </p:nvSpPr>
            <p:spPr>
              <a:xfrm>
                <a:off x="4829636" y="2124904"/>
                <a:ext cx="4200916" cy="3016857"/>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r>
                  <a:rPr lang="es-MX" sz="1400" dirty="0">
                    <a:solidFill>
                      <a:srgbClr val="E80000"/>
                    </a:solidFill>
                    <a:latin typeface="Century Schoolbook" panose="02040604050505020304" pitchFamily="18" charset="0"/>
                  </a:rPr>
                  <a:t>Red line</a:t>
                </a:r>
                <a:r>
                  <a:rPr lang="es-MX" sz="1400" dirty="0">
                    <a:latin typeface="Century Schoolbook" panose="02040604050505020304" pitchFamily="18" charset="0"/>
                  </a:rPr>
                  <a:t>- MA results for </a:t>
                </a:r>
                <a14:m>
                  <m:oMath xmlns:m="http://schemas.openxmlformats.org/officeDocument/2006/math">
                    <m:r>
                      <a:rPr lang="es-MX" sz="1400" i="1" smtClean="0">
                        <a:latin typeface="Cambria Math" panose="02040503050406030204" pitchFamily="18" charset="0"/>
                        <a:ea typeface="Cambria Math" panose="02040503050406030204" pitchFamily="18" charset="0"/>
                      </a:rPr>
                      <m:t>𝛼</m:t>
                    </m:r>
                    <m:r>
                      <a:rPr lang="es-ES" sz="1400" b="0" i="1" smtClean="0">
                        <a:latin typeface="Cambria Math" panose="02040503050406030204" pitchFamily="18" charset="0"/>
                        <a:ea typeface="Cambria Math" panose="02040503050406030204" pitchFamily="18" charset="0"/>
                      </a:rPr>
                      <m:t>=0.07</m:t>
                    </m:r>
                  </m:oMath>
                </a14:m>
                <a:r>
                  <a:rPr lang="es-MX" sz="1400" dirty="0">
                    <a:latin typeface="Century Schoolbook" panose="02040604050505020304" pitchFamily="18" charset="0"/>
                  </a:rPr>
                  <a:t>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𝑟</m:t>
                        </m:r>
                      </m:e>
                      <m:sub>
                        <m:r>
                          <a:rPr lang="es-ES" sz="1400" b="0" i="1" smtClean="0">
                            <a:latin typeface="Cambria Math" panose="02040503050406030204" pitchFamily="18" charset="0"/>
                          </a:rPr>
                          <m:t>𝐾</m:t>
                        </m:r>
                      </m:sub>
                    </m:sSub>
                    <m:r>
                      <a:rPr lang="es-MX" sz="1400" i="1">
                        <a:latin typeface="Cambria Math" panose="02040503050406030204" pitchFamily="18" charset="0"/>
                      </a:rPr>
                      <m:t>=0.</m:t>
                    </m:r>
                    <m:r>
                      <a:rPr lang="es-ES" sz="1400" b="0" i="1" smtClean="0">
                        <a:latin typeface="Cambria Math" panose="02040503050406030204" pitchFamily="18" charset="0"/>
                      </a:rPr>
                      <m:t>56</m:t>
                    </m:r>
                  </m:oMath>
                </a14:m>
                <a:r>
                  <a:rPr lang="es-MX" sz="1400" dirty="0">
                    <a:latin typeface="Century Schoolbook" pitchFamily="18" charset="0"/>
                  </a:rPr>
                  <a:t> fm, </a:t>
                </a:r>
                <a14:m>
                  <m:oMath xmlns:m="http://schemas.openxmlformats.org/officeDocument/2006/math">
                    <m:sSub>
                      <m:sSubPr>
                        <m:ctrlPr>
                          <a:rPr lang="es-MX" sz="1400" i="1">
                            <a:latin typeface="Cambria Math" panose="02040503050406030204" pitchFamily="18" charset="0"/>
                          </a:rPr>
                        </m:ctrlPr>
                      </m:sSubPr>
                      <m:e>
                        <m:r>
                          <a:rPr lang="es-MX" sz="1400" i="1">
                            <a:latin typeface="Cambria Math" panose="02040503050406030204" pitchFamily="18" charset="0"/>
                          </a:rPr>
                          <m:t>𝑀</m:t>
                        </m:r>
                      </m:e>
                      <m:sub>
                        <m:r>
                          <a:rPr lang="es-MX" sz="1400" i="1">
                            <a:latin typeface="Cambria Math" panose="02040503050406030204" pitchFamily="18" charset="0"/>
                          </a:rPr>
                          <m:t>𝑙</m:t>
                        </m:r>
                      </m:sub>
                    </m:sSub>
                    <m:r>
                      <a:rPr lang="es-MX" sz="1400" i="1">
                        <a:latin typeface="Cambria Math" panose="02040503050406030204" pitchFamily="18" charset="0"/>
                      </a:rPr>
                      <m:t>=</m:t>
                    </m:r>
                    <m:r>
                      <a:rPr lang="es-ES" sz="1400" i="1">
                        <a:latin typeface="Cambria Math" panose="02040503050406030204" pitchFamily="18" charset="0"/>
                      </a:rPr>
                      <m:t>31</m:t>
                    </m:r>
                    <m:r>
                      <a:rPr lang="es-MX" sz="1400" i="1">
                        <a:latin typeface="Cambria Math" panose="02040503050406030204" pitchFamily="18" charset="0"/>
                      </a:rPr>
                      <m:t>0 </m:t>
                    </m:r>
                  </m:oMath>
                </a14:m>
                <a:r>
                  <a:rPr lang="es-MX" sz="1400" dirty="0">
                    <a:latin typeface="Century Schoolbook" pitchFamily="18" charset="0"/>
                  </a:rPr>
                  <a:t>MeV</a:t>
                </a:r>
                <a14:m>
                  <m:oMath xmlns:m="http://schemas.openxmlformats.org/officeDocument/2006/math">
                    <m:r>
                      <a:rPr lang="es-ES" sz="1400" b="0" i="1" smtClean="0">
                        <a:latin typeface="Cambria Math" panose="02040503050406030204" pitchFamily="18" charset="0"/>
                      </a:rPr>
                      <m:t> </m:t>
                    </m:r>
                  </m:oMath>
                </a14:m>
                <a:r>
                  <a:rPr lang="es-MX" sz="1400" dirty="0">
                    <a:latin typeface="Century Schoolbook" pitchFamily="18" charset="0"/>
                  </a:rPr>
                  <a:t>y </a:t>
                </a:r>
                <a14:m>
                  <m:oMath xmlns:m="http://schemas.openxmlformats.org/officeDocument/2006/math">
                    <m:r>
                      <a:rPr lang="es-MX" sz="1400" i="1">
                        <a:latin typeface="Cambria Math" panose="02040503050406030204" pitchFamily="18" charset="0"/>
                        <a:ea typeface="Cambria Math" panose="02040503050406030204" pitchFamily="18" charset="0"/>
                      </a:rPr>
                      <m:t>𝜐</m:t>
                    </m:r>
                    <m:r>
                      <a:rPr lang="es-ES" sz="1400" b="0" i="1" smtClean="0">
                        <a:latin typeface="Cambria Math" panose="02040503050406030204" pitchFamily="18" charset="0"/>
                        <a:ea typeface="Cambria Math" panose="02040503050406030204" pitchFamily="18" charset="0"/>
                      </a:rPr>
                      <m:t>=1.1</m:t>
                    </m:r>
                  </m:oMath>
                </a14:m>
                <a:r>
                  <a:rPr lang="es-MX" sz="1400" dirty="0">
                    <a:latin typeface="Century Schoolbook" panose="02040604050505020304" pitchFamily="18" charset="0"/>
                  </a:rPr>
                  <a:t>).</a:t>
                </a:r>
              </a:p>
              <a:p>
                <a:r>
                  <a:rPr lang="es-MX" sz="1400" dirty="0">
                    <a:solidFill>
                      <a:srgbClr val="004CE6"/>
                    </a:solidFill>
                    <a:latin typeface="Century Schoolbook" panose="02040604050505020304" pitchFamily="18" charset="0"/>
                  </a:rPr>
                  <a:t>Squars</a:t>
                </a:r>
                <a:r>
                  <a:rPr lang="es-MX" sz="1400" dirty="0">
                    <a:latin typeface="Century Schoolbook" panose="02040604050505020304" pitchFamily="18" charset="0"/>
                  </a:rPr>
                  <a:t> - </a:t>
                </a:r>
                <a:r>
                  <a:rPr lang="es-MX" sz="1400" b="1" dirty="0">
                    <a:latin typeface="Century Schoolbook" panose="02040604050505020304" pitchFamily="18" charset="0"/>
                  </a:rPr>
                  <a:t>J. Gronberg et al., Phys. Rev. D 57, 33 (1998) </a:t>
                </a:r>
              </a:p>
              <a:p>
                <a:pPr>
                  <a:lnSpc>
                    <a:spcPct val="100000"/>
                  </a:lnSpc>
                  <a:spcBef>
                    <a:spcPts val="600"/>
                  </a:spcBef>
                </a:pPr>
                <a:r>
                  <a:rPr lang="es-MX" sz="1400" dirty="0">
                    <a:solidFill>
                      <a:srgbClr val="7030A0"/>
                    </a:solidFill>
                    <a:latin typeface="Century Schoolbook" panose="02040604050505020304" pitchFamily="18" charset="0"/>
                  </a:rPr>
                  <a:t>Diamonds</a:t>
                </a:r>
                <a:r>
                  <a:rPr lang="es-MX" sz="1400" dirty="0">
                    <a:solidFill>
                      <a:schemeClr val="accent1">
                        <a:lumMod val="75000"/>
                      </a:schemeClr>
                    </a:solidFill>
                    <a:latin typeface="Century Schoolbook" panose="02040604050505020304" pitchFamily="18" charset="0"/>
                  </a:rPr>
                  <a:t> </a:t>
                </a:r>
                <a:r>
                  <a:rPr lang="es-MX" sz="1400" dirty="0">
                    <a:latin typeface="Century Schoolbook" panose="02040604050505020304" pitchFamily="18" charset="0"/>
                  </a:rPr>
                  <a:t>- </a:t>
                </a:r>
                <a:r>
                  <a:rPr lang="es-MX" sz="1400" b="1" dirty="0">
                    <a:latin typeface="Century Schoolbook" panose="02040604050505020304" pitchFamily="18" charset="0"/>
                  </a:rPr>
                  <a:t>H. J. Behrend et al., Z. Phys. C 49, 401 (1991). </a:t>
                </a:r>
              </a:p>
              <a:p>
                <a:pPr>
                  <a:lnSpc>
                    <a:spcPct val="100000"/>
                  </a:lnSpc>
                  <a:spcBef>
                    <a:spcPts val="600"/>
                  </a:spcBef>
                </a:pPr>
                <a:r>
                  <a:rPr lang="es-MX" sz="1400" dirty="0">
                    <a:latin typeface="Century Schoolbook" panose="02040604050505020304" pitchFamily="18" charset="0"/>
                  </a:rPr>
                  <a:t>Black line</a:t>
                </a:r>
                <a:r>
                  <a:rPr lang="es-MX" sz="1400" b="1" dirty="0">
                    <a:latin typeface="Century Schoolbook" panose="02040604050505020304" pitchFamily="18" charset="0"/>
                  </a:rPr>
                  <a:t>–</a:t>
                </a:r>
                <a:r>
                  <a:rPr lang="es-MX" sz="1400" dirty="0">
                    <a:latin typeface="Century Schoolbook" panose="02040604050505020304" pitchFamily="18" charset="0"/>
                  </a:rPr>
                  <a:t>SDEs results.</a:t>
                </a:r>
              </a:p>
              <a:p>
                <a:pPr>
                  <a:lnSpc>
                    <a:spcPct val="100000"/>
                  </a:lnSpc>
                  <a:spcBef>
                    <a:spcPts val="600"/>
                  </a:spcBef>
                </a:pPr>
                <a:r>
                  <a:rPr lang="es-MX" sz="1400" dirty="0">
                    <a:solidFill>
                      <a:srgbClr val="7030A0"/>
                    </a:solidFill>
                    <a:latin typeface="Century Schoolbook" panose="02040604050505020304" pitchFamily="18" charset="0"/>
                  </a:rPr>
                  <a:t>Purple dashed line</a:t>
                </a:r>
                <a:r>
                  <a:rPr lang="es-MX" sz="1400" dirty="0">
                    <a:latin typeface="Century Schoolbook" panose="02040604050505020304" pitchFamily="18" charset="0"/>
                  </a:rPr>
                  <a:t>– Conform limit:</a:t>
                </a:r>
              </a:p>
              <a:p>
                <a:pPr>
                  <a:lnSpc>
                    <a:spcPct val="100000"/>
                  </a:lnSpc>
                  <a:spcBef>
                    <a:spcPts val="600"/>
                  </a:spcBef>
                </a:pPr>
                <a:endParaRPr lang="es-MX" sz="1350" dirty="0">
                  <a:latin typeface="Century Schoolbook" panose="02040604050505020304" pitchFamily="18" charset="0"/>
                </a:endParaRPr>
              </a:p>
            </p:txBody>
          </p:sp>
        </mc:Choice>
        <mc:Fallback>
          <p:sp>
            <p:nvSpPr>
              <p:cNvPr id="38" name="Marcador de contenido 2">
                <a:extLst>
                  <a:ext uri="{FF2B5EF4-FFF2-40B4-BE49-F238E27FC236}">
                    <a16:creationId xmlns:a16="http://schemas.microsoft.com/office/drawing/2014/main" id="{5C17603A-5EC9-7D4C-9E76-15620859F465}"/>
                  </a:ext>
                </a:extLst>
              </p:cNvPr>
              <p:cNvSpPr txBox="1">
                <a:spLocks noRot="1" noChangeAspect="1" noMove="1" noResize="1" noEditPoints="1" noAdjustHandles="1" noChangeArrowheads="1" noChangeShapeType="1" noTextEdit="1"/>
              </p:cNvSpPr>
              <p:nvPr/>
            </p:nvSpPr>
            <p:spPr>
              <a:xfrm>
                <a:off x="4829636" y="2124904"/>
                <a:ext cx="4200916" cy="3016857"/>
              </a:xfrm>
              <a:prstGeom prst="rect">
                <a:avLst/>
              </a:prstGeom>
              <a:blipFill>
                <a:blip r:embed="rId12"/>
                <a:stretch>
                  <a:fillRect l="-906" t="-1681" r="-604"/>
                </a:stretch>
              </a:blipFill>
            </p:spPr>
            <p:txBody>
              <a:bodyPr/>
              <a:lstStyle/>
              <a:p>
                <a:r>
                  <a:rPr lang="es-MX">
                    <a:noFill/>
                  </a:rPr>
                  <a:t> </a:t>
                </a:r>
              </a:p>
            </p:txBody>
          </p:sp>
        </mc:Fallback>
      </mc:AlternateContent>
      <p:sp>
        <p:nvSpPr>
          <p:cNvPr id="39" name="Flecha derecha 38">
            <a:extLst>
              <a:ext uri="{FF2B5EF4-FFF2-40B4-BE49-F238E27FC236}">
                <a16:creationId xmlns:a16="http://schemas.microsoft.com/office/drawing/2014/main" id="{5A2C1085-8306-684C-92E3-AF592ACC3BC1}"/>
              </a:ext>
            </a:extLst>
          </p:cNvPr>
          <p:cNvSpPr/>
          <p:nvPr/>
        </p:nvSpPr>
        <p:spPr>
          <a:xfrm rot="17499641" flipH="1" flipV="1">
            <a:off x="3508773" y="2713667"/>
            <a:ext cx="425841" cy="4743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mc:AlternateContent xmlns:mc="http://schemas.openxmlformats.org/markup-compatibility/2006" xmlns:a14="http://schemas.microsoft.com/office/drawing/2010/main">
        <mc:Choice Requires="a14">
          <p:sp>
            <p:nvSpPr>
              <p:cNvPr id="40" name="Rectángulo 39">
                <a:extLst>
                  <a:ext uri="{FF2B5EF4-FFF2-40B4-BE49-F238E27FC236}">
                    <a16:creationId xmlns:a16="http://schemas.microsoft.com/office/drawing/2014/main" id="{B0EE9E75-9961-CB46-B8EE-5E952557776E}"/>
                  </a:ext>
                </a:extLst>
              </p:cNvPr>
              <p:cNvSpPr/>
              <p:nvPr/>
            </p:nvSpPr>
            <p:spPr>
              <a:xfrm>
                <a:off x="3271018" y="2250920"/>
                <a:ext cx="1503004" cy="307777"/>
              </a:xfrm>
              <a:prstGeom prst="rect">
                <a:avLst/>
              </a:prstGeom>
            </p:spPr>
            <p:txBody>
              <a:bodyPr wrap="square">
                <a:spAutoFit/>
              </a:bodyPr>
              <a:lstStyle/>
              <a:p>
                <a:r>
                  <a:rPr lang="es-MX" b="1" dirty="0">
                    <a:solidFill>
                      <a:srgbClr val="C00000"/>
                    </a:solidFill>
                    <a:latin typeface="Century Schoolbook" panose="02040604050505020304" pitchFamily="18" charset="0"/>
                  </a:rPr>
                  <a:t>AM </a:t>
                </a:r>
                <a14:m>
                  <m:oMath xmlns:m="http://schemas.openxmlformats.org/officeDocument/2006/math">
                    <m:r>
                      <a:rPr lang="es-ES" b="1" dirty="0">
                        <a:solidFill>
                          <a:srgbClr val="C00000"/>
                        </a:solidFill>
                        <a:latin typeface="Cambria Math" panose="02040503050406030204" pitchFamily="18" charset="0"/>
                        <a:ea typeface="Cambria Math" panose="02040503050406030204" pitchFamily="18" charset="0"/>
                      </a:rPr>
                      <m:t>(</m:t>
                    </m:r>
                    <m:r>
                      <a:rPr lang="es-MX" i="1" smtClean="0">
                        <a:solidFill>
                          <a:srgbClr val="C00000"/>
                        </a:solidFill>
                        <a:latin typeface="Cambria Math" panose="02040503050406030204" pitchFamily="18" charset="0"/>
                        <a:ea typeface="Cambria Math" panose="02040503050406030204" pitchFamily="18" charset="0"/>
                      </a:rPr>
                      <m:t>𝛼</m:t>
                    </m:r>
                    <m:r>
                      <a:rPr lang="es-ES" i="1">
                        <a:solidFill>
                          <a:srgbClr val="C00000"/>
                        </a:solidFill>
                        <a:latin typeface="Cambria Math" panose="02040503050406030204" pitchFamily="18" charset="0"/>
                        <a:ea typeface="Cambria Math" panose="02040503050406030204" pitchFamily="18" charset="0"/>
                      </a:rPr>
                      <m:t>=0.07</m:t>
                    </m:r>
                    <m:r>
                      <a:rPr lang="es-ES" b="0" i="1" smtClean="0">
                        <a:solidFill>
                          <a:srgbClr val="C00000"/>
                        </a:solidFill>
                        <a:latin typeface="Cambria Math" panose="02040503050406030204" pitchFamily="18" charset="0"/>
                        <a:ea typeface="Cambria Math" panose="02040503050406030204" pitchFamily="18" charset="0"/>
                      </a:rPr>
                      <m:t>)</m:t>
                    </m:r>
                  </m:oMath>
                </a14:m>
                <a:r>
                  <a:rPr lang="es-MX" dirty="0">
                    <a:solidFill>
                      <a:srgbClr val="C00000"/>
                    </a:solidFill>
                    <a:latin typeface="Century Schoolbook" panose="02040604050505020304" pitchFamily="18" charset="0"/>
                  </a:rPr>
                  <a:t> </a:t>
                </a:r>
                <a:endParaRPr lang="es-MX" dirty="0">
                  <a:solidFill>
                    <a:srgbClr val="C00000"/>
                  </a:solidFill>
                </a:endParaRPr>
              </a:p>
            </p:txBody>
          </p:sp>
        </mc:Choice>
        <mc:Fallback xmlns="">
          <p:sp>
            <p:nvSpPr>
              <p:cNvPr id="40" name="Rectángulo 39">
                <a:extLst>
                  <a:ext uri="{FF2B5EF4-FFF2-40B4-BE49-F238E27FC236}">
                    <a16:creationId xmlns:a16="http://schemas.microsoft.com/office/drawing/2014/main" id="{B0EE9E75-9961-CB46-B8EE-5E952557776E}"/>
                  </a:ext>
                </a:extLst>
              </p:cNvPr>
              <p:cNvSpPr>
                <a:spLocks noRot="1" noChangeAspect="1" noMove="1" noResize="1" noEditPoints="1" noAdjustHandles="1" noChangeArrowheads="1" noChangeShapeType="1" noTextEdit="1"/>
              </p:cNvSpPr>
              <p:nvPr/>
            </p:nvSpPr>
            <p:spPr>
              <a:xfrm>
                <a:off x="3271018" y="2250920"/>
                <a:ext cx="1503004" cy="307777"/>
              </a:xfrm>
              <a:prstGeom prst="rect">
                <a:avLst/>
              </a:prstGeom>
              <a:blipFill>
                <a:blip r:embed="rId13"/>
                <a:stretch>
                  <a:fillRect l="-1681" t="-4000" b="-20000"/>
                </a:stretch>
              </a:blipFill>
            </p:spPr>
            <p:txBody>
              <a:bodyPr/>
              <a:lstStyle/>
              <a:p>
                <a:r>
                  <a:rPr lang="es-MX">
                    <a:noFill/>
                  </a:rPr>
                  <a:t> </a:t>
                </a:r>
              </a:p>
            </p:txBody>
          </p:sp>
        </mc:Fallback>
      </mc:AlternateContent>
      <p:sp>
        <p:nvSpPr>
          <p:cNvPr id="41" name="Flecha derecha 40">
            <a:extLst>
              <a:ext uri="{FF2B5EF4-FFF2-40B4-BE49-F238E27FC236}">
                <a16:creationId xmlns:a16="http://schemas.microsoft.com/office/drawing/2014/main" id="{6E42E844-8233-E341-B602-1BEB069F0454}"/>
              </a:ext>
            </a:extLst>
          </p:cNvPr>
          <p:cNvSpPr/>
          <p:nvPr/>
        </p:nvSpPr>
        <p:spPr>
          <a:xfrm rot="16200000" flipH="1" flipV="1">
            <a:off x="1989641" y="2731051"/>
            <a:ext cx="407682"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solidFill>
                <a:srgbClr val="00B050"/>
              </a:solidFill>
            </a:endParaRPr>
          </a:p>
        </p:txBody>
      </p:sp>
      <mc:AlternateContent xmlns:mc="http://schemas.openxmlformats.org/markup-compatibility/2006" xmlns:a14="http://schemas.microsoft.com/office/drawing/2010/main">
        <mc:Choice Requires="a14">
          <p:sp>
            <p:nvSpPr>
              <p:cNvPr id="42" name="Rectángulo 41">
                <a:extLst>
                  <a:ext uri="{FF2B5EF4-FFF2-40B4-BE49-F238E27FC236}">
                    <a16:creationId xmlns:a16="http://schemas.microsoft.com/office/drawing/2014/main" id="{79752D90-4F64-E54C-AD63-61C666659071}"/>
                  </a:ext>
                </a:extLst>
              </p:cNvPr>
              <p:cNvSpPr/>
              <p:nvPr/>
            </p:nvSpPr>
            <p:spPr>
              <a:xfrm>
                <a:off x="1802970" y="2263973"/>
                <a:ext cx="1503004" cy="307777"/>
              </a:xfrm>
              <a:prstGeom prst="rect">
                <a:avLst/>
              </a:prstGeom>
            </p:spPr>
            <p:txBody>
              <a:bodyPr wrap="square">
                <a:spAutoFit/>
              </a:bodyPr>
              <a:lstStyle/>
              <a:p>
                <a:r>
                  <a:rPr lang="es-MX" b="1" dirty="0">
                    <a:solidFill>
                      <a:srgbClr val="00B050"/>
                    </a:solidFill>
                    <a:latin typeface="Century Schoolbook" panose="02040604050505020304" pitchFamily="18" charset="0"/>
                  </a:rPr>
                  <a:t>AM </a:t>
                </a:r>
                <a14:m>
                  <m:oMath xmlns:m="http://schemas.openxmlformats.org/officeDocument/2006/math">
                    <m:r>
                      <a:rPr lang="es-ES" b="1" dirty="0">
                        <a:solidFill>
                          <a:srgbClr val="00B050"/>
                        </a:solidFill>
                        <a:latin typeface="Cambria Math" panose="02040503050406030204" pitchFamily="18" charset="0"/>
                        <a:ea typeface="Cambria Math" panose="02040503050406030204" pitchFamily="18" charset="0"/>
                      </a:rPr>
                      <m:t>(</m:t>
                    </m:r>
                    <m:r>
                      <a:rPr lang="es-MX" i="1" smtClean="0">
                        <a:solidFill>
                          <a:srgbClr val="00B050"/>
                        </a:solidFill>
                        <a:latin typeface="Cambria Math" panose="02040503050406030204" pitchFamily="18" charset="0"/>
                        <a:ea typeface="Cambria Math" panose="02040503050406030204" pitchFamily="18" charset="0"/>
                      </a:rPr>
                      <m:t>𝛼</m:t>
                    </m:r>
                    <m:r>
                      <a:rPr lang="es-ES" i="1">
                        <a:solidFill>
                          <a:srgbClr val="00B050"/>
                        </a:solidFill>
                        <a:latin typeface="Cambria Math" panose="02040503050406030204" pitchFamily="18" charset="0"/>
                        <a:ea typeface="Cambria Math" panose="02040503050406030204" pitchFamily="18" charset="0"/>
                      </a:rPr>
                      <m:t>=0</m:t>
                    </m:r>
                    <m:r>
                      <a:rPr lang="es-ES" b="0" i="1" smtClean="0">
                        <a:solidFill>
                          <a:srgbClr val="00B050"/>
                        </a:solidFill>
                        <a:latin typeface="Cambria Math" panose="02040503050406030204" pitchFamily="18" charset="0"/>
                        <a:ea typeface="Cambria Math" panose="02040503050406030204" pitchFamily="18" charset="0"/>
                      </a:rPr>
                      <m:t>)</m:t>
                    </m:r>
                  </m:oMath>
                </a14:m>
                <a:r>
                  <a:rPr lang="es-MX" dirty="0">
                    <a:solidFill>
                      <a:srgbClr val="C00000"/>
                    </a:solidFill>
                    <a:latin typeface="Century Schoolbook" panose="02040604050505020304" pitchFamily="18" charset="0"/>
                  </a:rPr>
                  <a:t> </a:t>
                </a:r>
                <a:endParaRPr lang="es-MX" dirty="0">
                  <a:solidFill>
                    <a:srgbClr val="C00000"/>
                  </a:solidFill>
                </a:endParaRPr>
              </a:p>
            </p:txBody>
          </p:sp>
        </mc:Choice>
        <mc:Fallback xmlns="">
          <p:sp>
            <p:nvSpPr>
              <p:cNvPr id="42" name="Rectángulo 41">
                <a:extLst>
                  <a:ext uri="{FF2B5EF4-FFF2-40B4-BE49-F238E27FC236}">
                    <a16:creationId xmlns:a16="http://schemas.microsoft.com/office/drawing/2014/main" id="{79752D90-4F64-E54C-AD63-61C666659071}"/>
                  </a:ext>
                </a:extLst>
              </p:cNvPr>
              <p:cNvSpPr>
                <a:spLocks noRot="1" noChangeAspect="1" noMove="1" noResize="1" noEditPoints="1" noAdjustHandles="1" noChangeArrowheads="1" noChangeShapeType="1" noTextEdit="1"/>
              </p:cNvSpPr>
              <p:nvPr/>
            </p:nvSpPr>
            <p:spPr>
              <a:xfrm>
                <a:off x="1802970" y="2263973"/>
                <a:ext cx="1503004" cy="307777"/>
              </a:xfrm>
              <a:prstGeom prst="rect">
                <a:avLst/>
              </a:prstGeom>
              <a:blipFill>
                <a:blip r:embed="rId14"/>
                <a:stretch>
                  <a:fillRect l="-1681" t="-4000" b="-20000"/>
                </a:stretch>
              </a:blipFill>
            </p:spPr>
            <p:txBody>
              <a:bodyPr/>
              <a:lstStyle/>
              <a:p>
                <a:r>
                  <a:rPr lang="es-MX">
                    <a:noFill/>
                  </a:rPr>
                  <a:t> </a:t>
                </a:r>
              </a:p>
            </p:txBody>
          </p:sp>
        </mc:Fallback>
      </mc:AlternateContent>
      <p:sp>
        <p:nvSpPr>
          <p:cNvPr id="43" name="Flecha derecha 42">
            <a:extLst>
              <a:ext uri="{FF2B5EF4-FFF2-40B4-BE49-F238E27FC236}">
                <a16:creationId xmlns:a16="http://schemas.microsoft.com/office/drawing/2014/main" id="{4A0E945D-E036-514F-95BE-148F87EFC8D7}"/>
              </a:ext>
            </a:extLst>
          </p:cNvPr>
          <p:cNvSpPr/>
          <p:nvPr/>
        </p:nvSpPr>
        <p:spPr>
          <a:xfrm rot="5400000" flipH="1">
            <a:off x="3940962" y="3310517"/>
            <a:ext cx="62280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44" name="Rectángulo 43">
            <a:extLst>
              <a:ext uri="{FF2B5EF4-FFF2-40B4-BE49-F238E27FC236}">
                <a16:creationId xmlns:a16="http://schemas.microsoft.com/office/drawing/2014/main" id="{CBA67BF6-1DD8-D147-A610-64CB4FECB754}"/>
              </a:ext>
            </a:extLst>
          </p:cNvPr>
          <p:cNvSpPr/>
          <p:nvPr/>
        </p:nvSpPr>
        <p:spPr>
          <a:xfrm>
            <a:off x="3948189" y="3644781"/>
            <a:ext cx="751502" cy="307777"/>
          </a:xfrm>
          <a:prstGeom prst="rect">
            <a:avLst/>
          </a:prstGeom>
        </p:spPr>
        <p:txBody>
          <a:bodyPr wrap="square">
            <a:spAutoFit/>
          </a:bodyPr>
          <a:lstStyle/>
          <a:p>
            <a:r>
              <a:rPr lang="es-ES" b="1" dirty="0">
                <a:solidFill>
                  <a:schemeClr val="tx1"/>
                </a:solidFill>
                <a:latin typeface="Century Schoolbook" panose="02040604050505020304" pitchFamily="18" charset="0"/>
              </a:rPr>
              <a:t>SDE</a:t>
            </a:r>
            <a:endParaRPr lang="es-MX" dirty="0">
              <a:solidFill>
                <a:schemeClr val="tx1"/>
              </a:solidFill>
            </a:endParaRPr>
          </a:p>
        </p:txBody>
      </p:sp>
      <p:pic>
        <p:nvPicPr>
          <p:cNvPr id="45" name="Imagen 44">
            <a:extLst>
              <a:ext uri="{FF2B5EF4-FFF2-40B4-BE49-F238E27FC236}">
                <a16:creationId xmlns:a16="http://schemas.microsoft.com/office/drawing/2014/main" id="{1BD3F0FE-36EA-A94E-8558-721FEAC2C864}"/>
              </a:ext>
            </a:extLst>
          </p:cNvPr>
          <p:cNvPicPr>
            <a:picLocks noChangeAspect="1"/>
          </p:cNvPicPr>
          <p:nvPr/>
        </p:nvPicPr>
        <p:blipFill>
          <a:blip r:embed="rId15"/>
          <a:stretch>
            <a:fillRect/>
          </a:stretch>
        </p:blipFill>
        <p:spPr>
          <a:xfrm>
            <a:off x="5664455" y="4360651"/>
            <a:ext cx="2402824" cy="307778"/>
          </a:xfrm>
          <a:prstGeom prst="rect">
            <a:avLst/>
          </a:prstGeom>
          <a:ln w="25400">
            <a:solidFill>
              <a:srgbClr val="0C98A7"/>
            </a:solidFill>
          </a:ln>
        </p:spPr>
      </p:pic>
    </p:spTree>
    <p:extLst>
      <p:ext uri="{BB962C8B-B14F-4D97-AF65-F5344CB8AC3E}">
        <p14:creationId xmlns:p14="http://schemas.microsoft.com/office/powerpoint/2010/main" val="133119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par>
                                <p:cTn id="29" presetID="9"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par>
                                <p:cTn id="32" presetID="9"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dissolve">
                                      <p:cBhvr>
                                        <p:cTn id="34" dur="500"/>
                                        <p:tgtEl>
                                          <p:spTgt spid="34"/>
                                        </p:tgtEl>
                                      </p:cBhvr>
                                    </p:animEffect>
                                  </p:childTnLst>
                                </p:cTn>
                              </p:par>
                              <p:par>
                                <p:cTn id="35" presetID="9"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
                            </p:stCondLst>
                            <p:childTnLst>
                              <p:par>
                                <p:cTn id="65" presetID="42" presetClass="path" presetSubtype="0" accel="50000" decel="50000" fill="hold" nodeType="afterEffect">
                                  <p:stCondLst>
                                    <p:cond delay="0"/>
                                  </p:stCondLst>
                                  <p:childTnLst>
                                    <p:animMotion origin="layout" path="M 2.77778E-6 -3.33333E-6 L -0.00122 -0.0966 " pathEditMode="relative" rAng="0" ptsTypes="AA">
                                      <p:cBhvr>
                                        <p:cTn id="66" dur="2000" fill="hold"/>
                                        <p:tgtEl>
                                          <p:spTgt spid="21"/>
                                        </p:tgtEl>
                                        <p:attrNameLst>
                                          <p:attrName>ppt_x</p:attrName>
                                          <p:attrName>ppt_y</p:attrName>
                                        </p:attrNameLst>
                                      </p:cBhvr>
                                      <p:rCtr x="-69" y="-4846"/>
                                    </p:animMotion>
                                  </p:childTnLst>
                                </p:cTn>
                              </p:par>
                            </p:childTnLst>
                          </p:cTn>
                        </p:par>
                        <p:par>
                          <p:cTn id="67" fill="hold">
                            <p:stCondLst>
                              <p:cond delay="2500"/>
                            </p:stCondLst>
                            <p:childTnLst>
                              <p:par>
                                <p:cTn id="68" presetID="53" presetClass="entr" presetSubtype="16"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500" fill="hold"/>
                                        <p:tgtEl>
                                          <p:spTgt spid="36"/>
                                        </p:tgtEl>
                                        <p:attrNameLst>
                                          <p:attrName>ppt_w</p:attrName>
                                        </p:attrNameLst>
                                      </p:cBhvr>
                                      <p:tavLst>
                                        <p:tav tm="0">
                                          <p:val>
                                            <p:fltVal val="0"/>
                                          </p:val>
                                        </p:tav>
                                        <p:tav tm="100000">
                                          <p:val>
                                            <p:strVal val="#ppt_w"/>
                                          </p:val>
                                        </p:tav>
                                      </p:tavLst>
                                    </p:anim>
                                    <p:anim calcmode="lin" valueType="num">
                                      <p:cBhvr>
                                        <p:cTn id="71" dur="500" fill="hold"/>
                                        <p:tgtEl>
                                          <p:spTgt spid="36"/>
                                        </p:tgtEl>
                                        <p:attrNameLst>
                                          <p:attrName>ppt_h</p:attrName>
                                        </p:attrNameLst>
                                      </p:cBhvr>
                                      <p:tavLst>
                                        <p:tav tm="0">
                                          <p:val>
                                            <p:fltVal val="0"/>
                                          </p:val>
                                        </p:tav>
                                        <p:tav tm="100000">
                                          <p:val>
                                            <p:strVal val="#ppt_h"/>
                                          </p:val>
                                        </p:tav>
                                      </p:tavLst>
                                    </p:anim>
                                    <p:animEffect transition="in" filter="fade">
                                      <p:cBhvr>
                                        <p:cTn id="72" dur="500"/>
                                        <p:tgtEl>
                                          <p:spTgt spid="36"/>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3000"/>
                            </p:stCondLst>
                            <p:childTnLst>
                              <p:par>
                                <p:cTn id="79" presetID="22" presetClass="entr" presetSubtype="1"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up)">
                                      <p:cBhvr>
                                        <p:cTn id="81" dur="500"/>
                                        <p:tgtEl>
                                          <p:spTgt spid="40"/>
                                        </p:tgtEl>
                                      </p:cBhvr>
                                    </p:animEffect>
                                  </p:childTnLst>
                                </p:cTn>
                              </p:par>
                            </p:childTnLst>
                          </p:cTn>
                        </p:par>
                        <p:par>
                          <p:cTn id="82" fill="hold">
                            <p:stCondLst>
                              <p:cond delay="3500"/>
                            </p:stCondLst>
                            <p:childTnLst>
                              <p:par>
                                <p:cTn id="83" presetID="22" presetClass="entr" presetSubtype="2" fill="hold" grpId="0" nodeType="after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right)">
                                      <p:cBhvr>
                                        <p:cTn id="85" dur="500"/>
                                        <p:tgtEl>
                                          <p:spTgt spid="39"/>
                                        </p:tgtEl>
                                      </p:cBhvr>
                                    </p:animEffect>
                                  </p:childTnLst>
                                </p:cTn>
                              </p:par>
                            </p:childTnLst>
                          </p:cTn>
                        </p:par>
                        <p:par>
                          <p:cTn id="86" fill="hold">
                            <p:stCondLst>
                              <p:cond delay="4000"/>
                            </p:stCondLst>
                            <p:childTnLst>
                              <p:par>
                                <p:cTn id="87" presetID="22" presetClass="entr" presetSubtype="1"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up)">
                                      <p:cBhvr>
                                        <p:cTn id="89" dur="500"/>
                                        <p:tgtEl>
                                          <p:spTgt spid="42"/>
                                        </p:tgtEl>
                                      </p:cBhvr>
                                    </p:animEffect>
                                  </p:childTnLst>
                                </p:cTn>
                              </p:par>
                            </p:childTnLst>
                          </p:cTn>
                        </p:par>
                        <p:par>
                          <p:cTn id="90" fill="hold">
                            <p:stCondLst>
                              <p:cond delay="4500"/>
                            </p:stCondLst>
                            <p:childTnLst>
                              <p:par>
                                <p:cTn id="91" presetID="22" presetClass="entr" presetSubtype="1"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up)">
                                      <p:cBhvr>
                                        <p:cTn id="93" dur="500"/>
                                        <p:tgtEl>
                                          <p:spTgt spid="41"/>
                                        </p:tgtEl>
                                      </p:cBhvr>
                                    </p:animEffect>
                                  </p:childTnLst>
                                </p:cTn>
                              </p:par>
                            </p:childTnLst>
                          </p:cTn>
                        </p:par>
                        <p:par>
                          <p:cTn id="94" fill="hold">
                            <p:stCondLst>
                              <p:cond delay="5000"/>
                            </p:stCondLst>
                            <p:childTnLst>
                              <p:par>
                                <p:cTn id="95" presetID="22" presetClass="entr" presetSubtype="4" fill="hold" grpId="0" nodeType="after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ipe(down)">
                                      <p:cBhvr>
                                        <p:cTn id="97" dur="500"/>
                                        <p:tgtEl>
                                          <p:spTgt spid="44"/>
                                        </p:tgtEl>
                                      </p:cBhvr>
                                    </p:animEffect>
                                  </p:childTnLst>
                                </p:cTn>
                              </p:par>
                            </p:childTnLst>
                          </p:cTn>
                        </p:par>
                        <p:par>
                          <p:cTn id="98" fill="hold">
                            <p:stCondLst>
                              <p:cond delay="5500"/>
                            </p:stCondLst>
                            <p:childTnLst>
                              <p:par>
                                <p:cTn id="99" presetID="22" presetClass="entr" presetSubtype="4"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down)">
                                      <p:cBhvr>
                                        <p:cTn id="101" dur="500"/>
                                        <p:tgtEl>
                                          <p:spTgt spid="43"/>
                                        </p:tgtEl>
                                      </p:cBhvr>
                                    </p:animEffect>
                                  </p:childTnLst>
                                </p:cTn>
                              </p:par>
                            </p:childTnLst>
                          </p:cTn>
                        </p:par>
                        <p:par>
                          <p:cTn id="102" fill="hold">
                            <p:stCondLst>
                              <p:cond delay="6000"/>
                            </p:stCondLst>
                            <p:childTnLst>
                              <p:par>
                                <p:cTn id="103" presetID="22" presetClass="entr" presetSubtype="1" fill="hold" grpId="0" nodeType="afterEffect">
                                  <p:stCondLst>
                                    <p:cond delay="0"/>
                                  </p:stCondLst>
                                  <p:childTnLst>
                                    <p:set>
                                      <p:cBhvr>
                                        <p:cTn id="104" dur="1" fill="hold">
                                          <p:stCondLst>
                                            <p:cond delay="0"/>
                                          </p:stCondLst>
                                        </p:cTn>
                                        <p:tgtEl>
                                          <p:spTgt spid="38">
                                            <p:txEl>
                                              <p:pRg st="0" end="0"/>
                                            </p:txEl>
                                          </p:spTgt>
                                        </p:tgtEl>
                                        <p:attrNameLst>
                                          <p:attrName>style.visibility</p:attrName>
                                        </p:attrNameLst>
                                      </p:cBhvr>
                                      <p:to>
                                        <p:strVal val="visible"/>
                                      </p:to>
                                    </p:set>
                                    <p:animEffect transition="in" filter="wipe(up)">
                                      <p:cBhvr>
                                        <p:cTn id="105" dur="500"/>
                                        <p:tgtEl>
                                          <p:spTgt spid="38">
                                            <p:txEl>
                                              <p:pRg st="0" end="0"/>
                                            </p:txEl>
                                          </p:spTgt>
                                        </p:tgtEl>
                                      </p:cBhvr>
                                    </p:animEffect>
                                  </p:childTnLst>
                                </p:cTn>
                              </p:par>
                            </p:childTnLst>
                          </p:cTn>
                        </p:par>
                        <p:par>
                          <p:cTn id="106" fill="hold">
                            <p:stCondLst>
                              <p:cond delay="6500"/>
                            </p:stCondLst>
                            <p:childTnLst>
                              <p:par>
                                <p:cTn id="107" presetID="22" presetClass="entr" presetSubtype="1" fill="hold" grpId="0" nodeType="afterEffect">
                                  <p:stCondLst>
                                    <p:cond delay="0"/>
                                  </p:stCondLst>
                                  <p:childTnLst>
                                    <p:set>
                                      <p:cBhvr>
                                        <p:cTn id="108" dur="1" fill="hold">
                                          <p:stCondLst>
                                            <p:cond delay="0"/>
                                          </p:stCondLst>
                                        </p:cTn>
                                        <p:tgtEl>
                                          <p:spTgt spid="38">
                                            <p:txEl>
                                              <p:pRg st="1" end="1"/>
                                            </p:txEl>
                                          </p:spTgt>
                                        </p:tgtEl>
                                        <p:attrNameLst>
                                          <p:attrName>style.visibility</p:attrName>
                                        </p:attrNameLst>
                                      </p:cBhvr>
                                      <p:to>
                                        <p:strVal val="visible"/>
                                      </p:to>
                                    </p:set>
                                    <p:animEffect transition="in" filter="wipe(up)">
                                      <p:cBhvr>
                                        <p:cTn id="109" dur="500"/>
                                        <p:tgtEl>
                                          <p:spTgt spid="38">
                                            <p:txEl>
                                              <p:pRg st="1" end="1"/>
                                            </p:txEl>
                                          </p:spTgt>
                                        </p:tgtEl>
                                      </p:cBhvr>
                                    </p:animEffect>
                                  </p:childTnLst>
                                </p:cTn>
                              </p:par>
                            </p:childTnLst>
                          </p:cTn>
                        </p:par>
                        <p:par>
                          <p:cTn id="110" fill="hold">
                            <p:stCondLst>
                              <p:cond delay="7000"/>
                            </p:stCondLst>
                            <p:childTnLst>
                              <p:par>
                                <p:cTn id="111" presetID="22" presetClass="entr" presetSubtype="1" fill="hold" grpId="0" nodeType="afterEffect">
                                  <p:stCondLst>
                                    <p:cond delay="0"/>
                                  </p:stCondLst>
                                  <p:childTnLst>
                                    <p:set>
                                      <p:cBhvr>
                                        <p:cTn id="112" dur="1" fill="hold">
                                          <p:stCondLst>
                                            <p:cond delay="0"/>
                                          </p:stCondLst>
                                        </p:cTn>
                                        <p:tgtEl>
                                          <p:spTgt spid="38">
                                            <p:txEl>
                                              <p:pRg st="2" end="2"/>
                                            </p:txEl>
                                          </p:spTgt>
                                        </p:tgtEl>
                                        <p:attrNameLst>
                                          <p:attrName>style.visibility</p:attrName>
                                        </p:attrNameLst>
                                      </p:cBhvr>
                                      <p:to>
                                        <p:strVal val="visible"/>
                                      </p:to>
                                    </p:set>
                                    <p:animEffect transition="in" filter="wipe(up)">
                                      <p:cBhvr>
                                        <p:cTn id="113" dur="500"/>
                                        <p:tgtEl>
                                          <p:spTgt spid="38">
                                            <p:txEl>
                                              <p:pRg st="2" end="2"/>
                                            </p:txEl>
                                          </p:spTgt>
                                        </p:tgtEl>
                                      </p:cBhvr>
                                    </p:animEffect>
                                  </p:childTnLst>
                                </p:cTn>
                              </p:par>
                            </p:childTnLst>
                          </p:cTn>
                        </p:par>
                        <p:par>
                          <p:cTn id="114" fill="hold">
                            <p:stCondLst>
                              <p:cond delay="7500"/>
                            </p:stCondLst>
                            <p:childTnLst>
                              <p:par>
                                <p:cTn id="115" presetID="22" presetClass="entr" presetSubtype="1" fill="hold" grpId="0" nodeType="afterEffect">
                                  <p:stCondLst>
                                    <p:cond delay="0"/>
                                  </p:stCondLst>
                                  <p:childTnLst>
                                    <p:set>
                                      <p:cBhvr>
                                        <p:cTn id="116" dur="1" fill="hold">
                                          <p:stCondLst>
                                            <p:cond delay="0"/>
                                          </p:stCondLst>
                                        </p:cTn>
                                        <p:tgtEl>
                                          <p:spTgt spid="38">
                                            <p:txEl>
                                              <p:pRg st="3" end="3"/>
                                            </p:txEl>
                                          </p:spTgt>
                                        </p:tgtEl>
                                        <p:attrNameLst>
                                          <p:attrName>style.visibility</p:attrName>
                                        </p:attrNameLst>
                                      </p:cBhvr>
                                      <p:to>
                                        <p:strVal val="visible"/>
                                      </p:to>
                                    </p:set>
                                    <p:animEffect transition="in" filter="wipe(up)">
                                      <p:cBhvr>
                                        <p:cTn id="117" dur="500"/>
                                        <p:tgtEl>
                                          <p:spTgt spid="38">
                                            <p:txEl>
                                              <p:pRg st="3" end="3"/>
                                            </p:txEl>
                                          </p:spTgt>
                                        </p:tgtEl>
                                      </p:cBhvr>
                                    </p:animEffect>
                                  </p:childTnLst>
                                </p:cTn>
                              </p:par>
                            </p:childTnLst>
                          </p:cTn>
                        </p:par>
                        <p:par>
                          <p:cTn id="118" fill="hold">
                            <p:stCondLst>
                              <p:cond delay="8000"/>
                            </p:stCondLst>
                            <p:childTnLst>
                              <p:par>
                                <p:cTn id="119" presetID="22" presetClass="entr" presetSubtype="1" fill="hold" grpId="0" nodeType="afterEffect">
                                  <p:stCondLst>
                                    <p:cond delay="0"/>
                                  </p:stCondLst>
                                  <p:childTnLst>
                                    <p:set>
                                      <p:cBhvr>
                                        <p:cTn id="120" dur="1" fill="hold">
                                          <p:stCondLst>
                                            <p:cond delay="0"/>
                                          </p:stCondLst>
                                        </p:cTn>
                                        <p:tgtEl>
                                          <p:spTgt spid="38">
                                            <p:txEl>
                                              <p:pRg st="4" end="4"/>
                                            </p:txEl>
                                          </p:spTgt>
                                        </p:tgtEl>
                                        <p:attrNameLst>
                                          <p:attrName>style.visibility</p:attrName>
                                        </p:attrNameLst>
                                      </p:cBhvr>
                                      <p:to>
                                        <p:strVal val="visible"/>
                                      </p:to>
                                    </p:set>
                                    <p:animEffect transition="in" filter="wipe(up)">
                                      <p:cBhvr>
                                        <p:cTn id="121" dur="500"/>
                                        <p:tgtEl>
                                          <p:spTgt spid="38">
                                            <p:txEl>
                                              <p:pRg st="4" end="4"/>
                                            </p:txEl>
                                          </p:spTgt>
                                        </p:tgtEl>
                                      </p:cBhvr>
                                    </p:animEffect>
                                  </p:childTnLst>
                                </p:cTn>
                              </p:par>
                            </p:childTnLst>
                          </p:cTn>
                        </p:par>
                        <p:par>
                          <p:cTn id="122" fill="hold">
                            <p:stCondLst>
                              <p:cond delay="8500"/>
                            </p:stCondLst>
                            <p:childTnLst>
                              <p:par>
                                <p:cTn id="123" presetID="22" presetClass="entr" presetSubtype="1" fill="hold" nodeType="after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wipe(up)">
                                      <p:cBhvr>
                                        <p:cTn id="1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20" grpId="0"/>
      <p:bldP spid="27" grpId="0"/>
      <p:bldP spid="27" grpId="1"/>
      <p:bldP spid="30" grpId="0"/>
      <p:bldP spid="30" grpId="1"/>
      <p:bldP spid="31" grpId="0"/>
      <p:bldP spid="31" grpId="1"/>
      <p:bldP spid="37" grpId="0"/>
      <p:bldP spid="38" grpId="0" uiExpand="1" build="p"/>
      <p:bldP spid="39" grpId="0" animBg="1"/>
      <p:bldP spid="40" grpId="0"/>
      <p:bldP spid="41" grpId="0" animBg="1"/>
      <p:bldP spid="42" grpId="0"/>
      <p:bldP spid="43" grpId="0" animBg="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Marcador de contenido 3">
                <a:extLst>
                  <a:ext uri="{FF2B5EF4-FFF2-40B4-BE49-F238E27FC236}">
                    <a16:creationId xmlns:a16="http://schemas.microsoft.com/office/drawing/2014/main" id="{EAD9D380-EDBA-9449-AF5A-73DE02C3591A}"/>
                  </a:ext>
                </a:extLst>
              </p:cNvPr>
              <p:cNvSpPr txBox="1">
                <a:spLocks/>
              </p:cNvSpPr>
              <p:nvPr/>
            </p:nvSpPr>
            <p:spPr>
              <a:xfrm>
                <a:off x="3170013" y="523298"/>
                <a:ext cx="5850356" cy="4669988"/>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435D74"/>
                  </a:buClr>
                  <a:buSzPts val="1200"/>
                  <a:buFont typeface="Proxima Nova"/>
                  <a:buNone/>
                  <a:defRPr sz="1400" b="0" i="0" u="none" strike="noStrike" cap="none">
                    <a:solidFill>
                      <a:srgbClr val="435D74"/>
                    </a:solidFill>
                    <a:latin typeface="Proxima Nova"/>
                    <a:ea typeface="Proxima Nova"/>
                    <a:cs typeface="Proxima Nova"/>
                    <a:sym typeface="Proxima Nova"/>
                  </a:defRPr>
                </a:lvl1pPr>
                <a:lvl2pPr marL="914400" marR="0" lvl="1"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2pPr>
                <a:lvl3pPr marL="1371600" marR="0" lvl="2"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3pPr>
                <a:lvl4pPr marL="1828800" marR="0" lvl="3"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4pPr>
                <a:lvl5pPr marL="2286000" marR="0" lvl="4"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5pPr>
                <a:lvl6pPr marL="2743200" marR="0" lvl="5"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6pPr>
                <a:lvl7pPr marL="3200400" marR="0" lvl="6"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7pPr>
                <a:lvl8pPr marL="3657600" marR="0" lvl="7"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8pPr>
                <a:lvl9pPr marL="4114800" marR="0" lvl="8" indent="-298450" algn="ctr" rtl="0">
                  <a:lnSpc>
                    <a:spcPct val="100000"/>
                  </a:lnSpc>
                  <a:spcBef>
                    <a:spcPts val="0"/>
                  </a:spcBef>
                  <a:spcAft>
                    <a:spcPts val="0"/>
                  </a:spcAft>
                  <a:buClr>
                    <a:srgbClr val="435D74"/>
                  </a:buClr>
                  <a:buSzPts val="1200"/>
                  <a:buFont typeface="Proxima Nova"/>
                  <a:buNone/>
                  <a:defRPr sz="1100" b="0" i="0" u="none" strike="noStrike" cap="none">
                    <a:solidFill>
                      <a:srgbClr val="435D74"/>
                    </a:solidFill>
                    <a:latin typeface="Proxima Nova"/>
                    <a:ea typeface="Proxima Nova"/>
                    <a:cs typeface="Proxima Nova"/>
                    <a:sym typeface="Proxima Nova"/>
                  </a:defRPr>
                </a:lvl9pPr>
              </a:lstStyle>
              <a:p>
                <a:pPr algn="just">
                  <a:buClr>
                    <a:srgbClr val="7030A0"/>
                  </a:buClr>
                  <a:buSzPct val="130000"/>
                  <a:buFont typeface="Arial" panose="020B0604020202020204" pitchFamily="34" charset="0"/>
                  <a:buChar char="•"/>
                </a:pPr>
                <a:r>
                  <a:rPr lang="es-MX" sz="1600" dirty="0">
                    <a:solidFill>
                      <a:srgbClr val="0C98A7"/>
                    </a:solidFill>
                    <a:latin typeface="Century Schoolbook" pitchFamily="18" charset="0"/>
                  </a:rPr>
                  <a:t>We observe that our porposal for lambda </a:t>
                </a:r>
                <a:r>
                  <a:rPr lang="es-ES" sz="1600" dirty="0">
                    <a:solidFill>
                      <a:srgbClr val="C00000"/>
                    </a:solidFill>
                    <a:ea typeface="Cambria Math" panose="02040503050406030204" pitchFamily="18" charset="0"/>
                  </a:rPr>
                  <a:t>(</a:t>
                </a:r>
                <a14:m>
                  <m:oMath xmlns:m="http://schemas.openxmlformats.org/officeDocument/2006/math">
                    <m:r>
                      <m:rPr>
                        <m:sty m:val="p"/>
                      </m:rPr>
                      <a:rPr lang="el-GR" sz="1600" i="1">
                        <a:solidFill>
                          <a:srgbClr val="C00000"/>
                        </a:solidFill>
                        <a:latin typeface="Cambria Math" panose="02040503050406030204" pitchFamily="18" charset="0"/>
                        <a:ea typeface="Cambria Math" panose="02040503050406030204" pitchFamily="18" charset="0"/>
                      </a:rPr>
                      <m:t>Λ</m:t>
                    </m:r>
                    <m:r>
                      <a:rPr lang="el-GR" sz="1600" i="1">
                        <a:solidFill>
                          <a:srgbClr val="C00000"/>
                        </a:solidFill>
                        <a:latin typeface="Cambria Math" panose="02040503050406030204" pitchFamily="18" charset="0"/>
                        <a:ea typeface="Cambria Math" panose="02040503050406030204" pitchFamily="18" charset="0"/>
                      </a:rPr>
                      <m:t>→</m:t>
                    </m:r>
                    <m:r>
                      <m:rPr>
                        <m:sty m:val="p"/>
                      </m:rPr>
                      <a:rPr lang="el-GR" sz="1600" i="1">
                        <a:solidFill>
                          <a:srgbClr val="C00000"/>
                        </a:solidFill>
                        <a:latin typeface="Cambria Math" panose="02040503050406030204" pitchFamily="18" charset="0"/>
                        <a:ea typeface="Cambria Math" panose="02040503050406030204" pitchFamily="18" charset="0"/>
                      </a:rPr>
                      <m:t>Λ</m:t>
                    </m:r>
                    <m:d>
                      <m:dPr>
                        <m:ctrlPr>
                          <a:rPr lang="es-MX" sz="1600" i="1">
                            <a:solidFill>
                              <a:srgbClr val="C00000"/>
                            </a:solidFill>
                            <a:latin typeface="Cambria Math" panose="02040503050406030204" pitchFamily="18" charset="0"/>
                            <a:ea typeface="Cambria Math" panose="02040503050406030204" pitchFamily="18" charset="0"/>
                          </a:rPr>
                        </m:ctrlPr>
                      </m:dPr>
                      <m:e>
                        <m:r>
                          <a:rPr lang="es-MX" sz="1600" i="1">
                            <a:solidFill>
                              <a:srgbClr val="C00000"/>
                            </a:solidFill>
                            <a:latin typeface="Cambria Math" panose="02040503050406030204" pitchFamily="18" charset="0"/>
                            <a:ea typeface="Cambria Math" panose="02040503050406030204" pitchFamily="18" charset="0"/>
                          </a:rPr>
                          <m:t>𝜔</m:t>
                        </m:r>
                      </m:e>
                    </m:d>
                    <m:r>
                      <a:rPr lang="es-ES" sz="1600" i="1">
                        <a:solidFill>
                          <a:srgbClr val="C00000"/>
                        </a:solidFill>
                        <a:latin typeface="Cambria Math" panose="02040503050406030204" pitchFamily="18" charset="0"/>
                        <a:ea typeface="Cambria Math" panose="02040503050406030204" pitchFamily="18" charset="0"/>
                      </a:rPr>
                      <m:t>)</m:t>
                    </m:r>
                  </m:oMath>
                </a14:m>
                <a:r>
                  <a:rPr lang="es-MX" sz="1600" dirty="0">
                    <a:solidFill>
                      <a:schemeClr val="tx1"/>
                    </a:solidFill>
                    <a:latin typeface="Century Schoolbook" pitchFamily="18" charset="0"/>
                  </a:rPr>
                  <a:t> </a:t>
                </a:r>
                <a:r>
                  <a:rPr lang="es-MX" sz="1600" dirty="0">
                    <a:solidFill>
                      <a:srgbClr val="0C98A7"/>
                    </a:solidFill>
                    <a:latin typeface="Century Schoolbook" pitchFamily="18" charset="0"/>
                  </a:rPr>
                  <a:t>makes possible to calculate analytically the distribution functions as well as the TFFs.</a:t>
                </a:r>
              </a:p>
              <a:p>
                <a:pPr algn="just">
                  <a:buClr>
                    <a:srgbClr val="7030A0"/>
                  </a:buClr>
                  <a:buSzPct val="130000"/>
                  <a:buFont typeface="Arial" panose="020B0604020202020204" pitchFamily="34" charset="0"/>
                  <a:buChar char="•"/>
                </a:pPr>
                <a:endParaRPr lang="es-MX" sz="1600" dirty="0">
                  <a:solidFill>
                    <a:srgbClr val="0C98A7"/>
                  </a:solidFill>
                  <a:latin typeface="Century Schoolbook" pitchFamily="18" charset="0"/>
                </a:endParaRPr>
              </a:p>
              <a:p>
                <a:pPr algn="just">
                  <a:buClr>
                    <a:srgbClr val="7030A0"/>
                  </a:buClr>
                  <a:buSzPct val="130000"/>
                  <a:buFont typeface="Arial" panose="020B0604020202020204" pitchFamily="34" charset="0"/>
                  <a:buChar char="•"/>
                </a:pPr>
                <a:r>
                  <a:rPr lang="es-MX" sz="1600" dirty="0">
                    <a:solidFill>
                      <a:srgbClr val="7030A0"/>
                    </a:solidFill>
                    <a:latin typeface="Century Schoolbook" pitchFamily="18" charset="0"/>
                  </a:rPr>
                  <a:t>This method allows find a direct relationship between all the functions of interest and the PDAs.</a:t>
                </a:r>
              </a:p>
              <a:p>
                <a:pPr algn="just">
                  <a:buClr>
                    <a:srgbClr val="7030A0"/>
                  </a:buClr>
                  <a:buSzPct val="130000"/>
                  <a:buFont typeface="Arial" panose="020B0604020202020204" pitchFamily="34" charset="0"/>
                  <a:buChar char="•"/>
                </a:pPr>
                <a:endParaRPr lang="es-MX" sz="1600" dirty="0">
                  <a:solidFill>
                    <a:srgbClr val="0C98A7"/>
                  </a:solidFill>
                  <a:latin typeface="Century Schoolbook" pitchFamily="18" charset="0"/>
                </a:endParaRPr>
              </a:p>
              <a:p>
                <a:pPr algn="just">
                  <a:buClr>
                    <a:srgbClr val="7030A0"/>
                  </a:buClr>
                  <a:buSzPct val="130000"/>
                  <a:buFont typeface="Arial" panose="020B0604020202020204" pitchFamily="34" charset="0"/>
                  <a:buChar char="•"/>
                </a:pPr>
                <a:r>
                  <a:rPr lang="es-MX" sz="1600" dirty="0">
                    <a:solidFill>
                      <a:srgbClr val="0C98A7"/>
                    </a:solidFill>
                    <a:latin typeface="Century Schoolbook" pitchFamily="18" charset="0"/>
                  </a:rPr>
                  <a:t>The model shows that the FFs, PDFs and TFFs obtained are in good agreement with both experimental results and SDEs results, which allows making new predictions for pseudoscalar mesons like the GPDs.</a:t>
                </a:r>
              </a:p>
              <a:p>
                <a:pPr algn="just">
                  <a:buClr>
                    <a:srgbClr val="7030A0"/>
                  </a:buClr>
                  <a:buSzPct val="130000"/>
                  <a:buFont typeface="Arial" panose="020B0604020202020204" pitchFamily="34" charset="0"/>
                  <a:buChar char="•"/>
                </a:pPr>
                <a:endParaRPr lang="es-MX" sz="1600" dirty="0">
                  <a:solidFill>
                    <a:srgbClr val="0C98A7"/>
                  </a:solidFill>
                  <a:latin typeface="Century Schoolbook" pitchFamily="18" charset="0"/>
                </a:endParaRPr>
              </a:p>
              <a:p>
                <a:pPr algn="just">
                  <a:buClr>
                    <a:srgbClr val="7030A0"/>
                  </a:buClr>
                  <a:buSzPct val="130000"/>
                  <a:buFont typeface="Arial" panose="020B0604020202020204" pitchFamily="34" charset="0"/>
                  <a:buChar char="•"/>
                </a:pPr>
                <a:r>
                  <a:rPr lang="es-MX" sz="1600" dirty="0">
                    <a:solidFill>
                      <a:srgbClr val="7030A0"/>
                    </a:solidFill>
                    <a:latin typeface="Century Schoolbook" pitchFamily="18" charset="0"/>
                  </a:rPr>
                  <a:t>Currently, experimental data from proton GPDs are being extracted in several laboratories around the world such as: Jefferson Lab, DESY, CERN, among others, so we seek to make predictions for these experiments.</a:t>
                </a:r>
              </a:p>
              <a:p>
                <a:pPr algn="just">
                  <a:buClr>
                    <a:srgbClr val="7030A0"/>
                  </a:buClr>
                  <a:buSzPct val="130000"/>
                  <a:buFont typeface="Arial" panose="020B0604020202020204" pitchFamily="34" charset="0"/>
                  <a:buChar char="•"/>
                </a:pPr>
                <a:endParaRPr lang="es-MX" sz="1800" dirty="0">
                  <a:latin typeface="Century Schoolbook" pitchFamily="18" charset="0"/>
                </a:endParaRPr>
              </a:p>
              <a:p>
                <a:pPr marL="0" indent="0" algn="just"/>
                <a:endParaRPr lang="es-MX" sz="1800" dirty="0">
                  <a:latin typeface="Century Schoolbook" pitchFamily="18" charset="0"/>
                </a:endParaRPr>
              </a:p>
              <a:p>
                <a:pPr algn="just"/>
                <a:endParaRPr lang="es-MX" sz="1800" dirty="0">
                  <a:latin typeface="Century Schoolbook" pitchFamily="18" charset="0"/>
                </a:endParaRPr>
              </a:p>
              <a:p>
                <a:pPr algn="just"/>
                <a:endParaRPr lang="es-MX" sz="1800" dirty="0">
                  <a:latin typeface="Century Schoolbook" pitchFamily="18" charset="0"/>
                </a:endParaRPr>
              </a:p>
              <a:p>
                <a:pPr algn="just"/>
                <a:endParaRPr lang="en-US" sz="1800" dirty="0">
                  <a:latin typeface="Century Schoolbook" panose="02040604050505020304" pitchFamily="18" charset="0"/>
                </a:endParaRPr>
              </a:p>
            </p:txBody>
          </p:sp>
        </mc:Choice>
        <mc:Fallback>
          <p:sp>
            <p:nvSpPr>
              <p:cNvPr id="5" name="Marcador de contenido 3">
                <a:extLst>
                  <a:ext uri="{FF2B5EF4-FFF2-40B4-BE49-F238E27FC236}">
                    <a16:creationId xmlns:a16="http://schemas.microsoft.com/office/drawing/2014/main" id="{EAD9D380-EDBA-9449-AF5A-73DE02C3591A}"/>
                  </a:ext>
                </a:extLst>
              </p:cNvPr>
              <p:cNvSpPr txBox="1">
                <a:spLocks noRot="1" noChangeAspect="1" noMove="1" noResize="1" noEditPoints="1" noAdjustHandles="1" noChangeArrowheads="1" noChangeShapeType="1" noTextEdit="1"/>
              </p:cNvSpPr>
              <p:nvPr/>
            </p:nvSpPr>
            <p:spPr>
              <a:xfrm>
                <a:off x="3170013" y="523298"/>
                <a:ext cx="5850356" cy="4669988"/>
              </a:xfrm>
              <a:prstGeom prst="rect">
                <a:avLst/>
              </a:prstGeom>
              <a:blipFill>
                <a:blip r:embed="rId2"/>
                <a:stretch>
                  <a:fillRect t="-1902" r="-866"/>
                </a:stretch>
              </a:blipFill>
              <a:ln>
                <a:noFill/>
              </a:ln>
            </p:spPr>
            <p:txBody>
              <a:bodyPr/>
              <a:lstStyle/>
              <a:p>
                <a:r>
                  <a:rPr lang="es-MX">
                    <a:noFill/>
                  </a:rPr>
                  <a:t> </a:t>
                </a:r>
              </a:p>
            </p:txBody>
          </p:sp>
        </mc:Fallback>
      </mc:AlternateContent>
      <p:sp>
        <p:nvSpPr>
          <p:cNvPr id="6" name="Marcador de número de diapositiva 4">
            <a:extLst>
              <a:ext uri="{FF2B5EF4-FFF2-40B4-BE49-F238E27FC236}">
                <a16:creationId xmlns:a16="http://schemas.microsoft.com/office/drawing/2014/main" id="{E09D0FB0-DF7B-BE4B-BF7F-4B24714E501F}"/>
              </a:ext>
            </a:extLst>
          </p:cNvPr>
          <p:cNvSpPr txBox="1">
            <a:spLocks/>
          </p:cNvSpPr>
          <p:nvPr/>
        </p:nvSpPr>
        <p:spPr>
          <a:xfrm>
            <a:off x="8298414" y="4840002"/>
            <a:ext cx="742951" cy="20478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800" dirty="0"/>
          </a:p>
        </p:txBody>
      </p:sp>
      <p:pic>
        <p:nvPicPr>
          <p:cNvPr id="7" name="Imagen 6">
            <a:extLst>
              <a:ext uri="{FF2B5EF4-FFF2-40B4-BE49-F238E27FC236}">
                <a16:creationId xmlns:a16="http://schemas.microsoft.com/office/drawing/2014/main" id="{8B9D703F-40EC-6346-A1EB-D4013AE4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5939" y="1378284"/>
            <a:ext cx="3494143" cy="3222264"/>
          </a:xfrm>
          <a:prstGeom prst="rect">
            <a:avLst/>
          </a:prstGeom>
        </p:spPr>
      </p:pic>
      <p:sp>
        <p:nvSpPr>
          <p:cNvPr id="8" name="Título 1">
            <a:extLst>
              <a:ext uri="{FF2B5EF4-FFF2-40B4-BE49-F238E27FC236}">
                <a16:creationId xmlns:a16="http://schemas.microsoft.com/office/drawing/2014/main" id="{839524F3-6A76-5A4E-BB5A-67EA9174A6E2}"/>
              </a:ext>
            </a:extLst>
          </p:cNvPr>
          <p:cNvSpPr txBox="1">
            <a:spLocks/>
          </p:cNvSpPr>
          <p:nvPr/>
        </p:nvSpPr>
        <p:spPr>
          <a:xfrm>
            <a:off x="-137542" y="170014"/>
            <a:ext cx="3186353" cy="540060"/>
          </a:xfrm>
          <a:prstGeom prst="rect">
            <a:avLst/>
          </a:prstGeom>
          <a:noFill/>
          <a:ln>
            <a:noFill/>
          </a:ln>
        </p:spPr>
        <p:txBody>
          <a:bodyPr spcFirstLastPara="1" wrap="square" lIns="91425" tIns="91425" rIns="91425" bIns="91425" anchor="b"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4800"/>
              <a:buFont typeface="Proxima Nova Semibold"/>
              <a:buNone/>
              <a:defRPr sz="4800" b="0" i="0" u="none" strike="noStrike" cap="none">
                <a:solidFill>
                  <a:srgbClr val="FFFFFF"/>
                </a:solidFill>
                <a:latin typeface="Proxima Nova Semibold"/>
                <a:ea typeface="Proxima Nova Semibold"/>
                <a:cs typeface="Proxima Nova Semibold"/>
                <a:sym typeface="Proxima Nova Semibold"/>
              </a:defRPr>
            </a:lvl9pPr>
          </a:lstStyle>
          <a:p>
            <a:r>
              <a:rPr lang="es-MX" sz="3000" b="1" dirty="0">
                <a:solidFill>
                  <a:srgbClr val="7030A0"/>
                </a:solidFill>
                <a:latin typeface="Century Schoolbook" panose="02040604050505020304" pitchFamily="18" charset="0"/>
              </a:rPr>
              <a:t>Conclusions</a:t>
            </a:r>
          </a:p>
        </p:txBody>
      </p:sp>
      <p:sp>
        <p:nvSpPr>
          <p:cNvPr id="9" name="Rectángulo 8">
            <a:extLst>
              <a:ext uri="{FF2B5EF4-FFF2-40B4-BE49-F238E27FC236}">
                <a16:creationId xmlns:a16="http://schemas.microsoft.com/office/drawing/2014/main" id="{69A53714-EDD8-D547-8BB6-A9C81075469B}"/>
              </a:ext>
            </a:extLst>
          </p:cNvPr>
          <p:cNvSpPr/>
          <p:nvPr/>
        </p:nvSpPr>
        <p:spPr>
          <a:xfrm>
            <a:off x="8772538" y="4825563"/>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15</a:t>
            </a:fld>
            <a:endParaRPr lang="es-ES" sz="1800" dirty="0">
              <a:latin typeface="Palatino Linotype" panose="02040502050505030304" pitchFamily="18" charset="0"/>
            </a:endParaRPr>
          </a:p>
        </p:txBody>
      </p:sp>
    </p:spTree>
    <p:extLst>
      <p:ext uri="{BB962C8B-B14F-4D97-AF65-F5344CB8AC3E}">
        <p14:creationId xmlns:p14="http://schemas.microsoft.com/office/powerpoint/2010/main" val="368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9"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2"/>
          <p:cNvSpPr txBox="1">
            <a:spLocks noGrp="1"/>
          </p:cNvSpPr>
          <p:nvPr>
            <p:ph type="ctrTitle"/>
          </p:nvPr>
        </p:nvSpPr>
        <p:spPr>
          <a:xfrm flipH="1">
            <a:off x="1974150" y="1596934"/>
            <a:ext cx="5195700" cy="136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rgbClr val="7030A0"/>
                </a:solidFill>
                <a:latin typeface="Palatino Linotype" panose="02040502050505030304" pitchFamily="18" charset="0"/>
              </a:rPr>
              <a:t>Thanks!</a:t>
            </a:r>
            <a:endParaRPr b="1" dirty="0">
              <a:solidFill>
                <a:srgbClr val="7030A0"/>
              </a:solidFill>
              <a:latin typeface="Palatino Linotype" panose="02040502050505030304" pitchFamily="18" charset="0"/>
            </a:endParaRPr>
          </a:p>
        </p:txBody>
      </p:sp>
    </p:spTree>
    <p:extLst>
      <p:ext uri="{BB962C8B-B14F-4D97-AF65-F5344CB8AC3E}">
        <p14:creationId xmlns:p14="http://schemas.microsoft.com/office/powerpoint/2010/main" val="410755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78"/>
                                        </p:tgtEl>
                                        <p:attrNameLst>
                                          <p:attrName>style.visibility</p:attrName>
                                        </p:attrNameLst>
                                      </p:cBhvr>
                                      <p:to>
                                        <p:strVal val="visible"/>
                                      </p:to>
                                    </p:set>
                                    <p:anim calcmode="lin" valueType="num">
                                      <p:cBhvr>
                                        <p:cTn id="7" dur="750" fill="hold"/>
                                        <p:tgtEl>
                                          <p:spTgt spid="878"/>
                                        </p:tgtEl>
                                        <p:attrNameLst>
                                          <p:attrName>ppt_w</p:attrName>
                                        </p:attrNameLst>
                                      </p:cBhvr>
                                      <p:tavLst>
                                        <p:tav tm="0">
                                          <p:val>
                                            <p:fltVal val="0"/>
                                          </p:val>
                                        </p:tav>
                                        <p:tav tm="100000">
                                          <p:val>
                                            <p:strVal val="#ppt_w"/>
                                          </p:val>
                                        </p:tav>
                                      </p:tavLst>
                                    </p:anim>
                                    <p:anim calcmode="lin" valueType="num">
                                      <p:cBhvr>
                                        <p:cTn id="8" dur="750" fill="hold"/>
                                        <p:tgtEl>
                                          <p:spTgt spid="878"/>
                                        </p:tgtEl>
                                        <p:attrNameLst>
                                          <p:attrName>ppt_h</p:attrName>
                                        </p:attrNameLst>
                                      </p:cBhvr>
                                      <p:tavLst>
                                        <p:tav tm="0">
                                          <p:val>
                                            <p:fltVal val="0"/>
                                          </p:val>
                                        </p:tav>
                                        <p:tav tm="100000">
                                          <p:val>
                                            <p:strVal val="#ppt_h"/>
                                          </p:val>
                                        </p:tav>
                                      </p:tavLst>
                                    </p:anim>
                                    <p:animEffect transition="in" filter="fade">
                                      <p:cBhvr>
                                        <p:cTn id="9" dur="75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591D6E6B-90B7-A541-B93A-B002A43ACA63}"/>
              </a:ext>
            </a:extLst>
          </p:cNvPr>
          <p:cNvSpPr txBox="1">
            <a:spLocks/>
          </p:cNvSpPr>
          <p:nvPr/>
        </p:nvSpPr>
        <p:spPr>
          <a:xfrm>
            <a:off x="481511" y="41109"/>
            <a:ext cx="5121287" cy="67691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2800" b="1" dirty="0">
                <a:solidFill>
                  <a:srgbClr val="7030A0"/>
                </a:solidFill>
                <a:latin typeface="Century Schoolbook" panose="02040604050505020304" pitchFamily="18" charset="0"/>
              </a:rPr>
              <a:t>Content:</a:t>
            </a:r>
          </a:p>
        </p:txBody>
      </p:sp>
      <p:sp>
        <p:nvSpPr>
          <p:cNvPr id="16" name="CuadroTexto 15">
            <a:extLst>
              <a:ext uri="{FF2B5EF4-FFF2-40B4-BE49-F238E27FC236}">
                <a16:creationId xmlns:a16="http://schemas.microsoft.com/office/drawing/2014/main" id="{590EA369-DB43-8846-B443-537FB39D99AD}"/>
              </a:ext>
            </a:extLst>
          </p:cNvPr>
          <p:cNvSpPr txBox="1"/>
          <p:nvPr/>
        </p:nvSpPr>
        <p:spPr>
          <a:xfrm>
            <a:off x="481511" y="914797"/>
            <a:ext cx="7740269" cy="3970318"/>
          </a:xfrm>
          <a:prstGeom prst="rect">
            <a:avLst/>
          </a:prstGeom>
          <a:noFill/>
        </p:spPr>
        <p:txBody>
          <a:bodyPr wrap="square" rtlCol="0">
            <a:spAutoFit/>
          </a:bodyPr>
          <a:lstStyle/>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Introduction to the distribution functions: GPDs, PDFs and FFs. </a:t>
            </a:r>
          </a:p>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Shwinger-Dyson equations.</a:t>
            </a:r>
          </a:p>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Algebraic model and its implications.</a:t>
            </a:r>
          </a:p>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Distribution functions results.</a:t>
            </a:r>
          </a:p>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Transition form factors.</a:t>
            </a:r>
          </a:p>
          <a:p>
            <a:pPr marL="342900" indent="-342900">
              <a:lnSpc>
                <a:spcPct val="200000"/>
              </a:lnSpc>
              <a:buClr>
                <a:srgbClr val="7030A0"/>
              </a:buClr>
              <a:buFont typeface="+mj-lt"/>
              <a:buAutoNum type="arabicPeriod"/>
            </a:pPr>
            <a:r>
              <a:rPr lang="es-MX" sz="1800" dirty="0">
                <a:solidFill>
                  <a:srgbClr val="0C98A7"/>
                </a:solidFill>
                <a:latin typeface="Century Schoolbook" panose="02040604050505020304" pitchFamily="18" charset="0"/>
              </a:rPr>
              <a:t>Conclusions.</a:t>
            </a:r>
          </a:p>
          <a:p>
            <a:pPr marL="342900" lvl="5" indent="-342900">
              <a:buClr>
                <a:srgbClr val="7030A0"/>
              </a:buClr>
              <a:buFont typeface="+mj-lt"/>
              <a:buAutoNum type="arabicPeriod"/>
            </a:pPr>
            <a:endParaRPr lang="es-MX" sz="1800" dirty="0">
              <a:latin typeface="Century Schoolbook" panose="02040604050505020304" pitchFamily="18" charset="0"/>
            </a:endParaRPr>
          </a:p>
          <a:p>
            <a:pPr marL="342900" lvl="1" indent="-342900">
              <a:buClr>
                <a:srgbClr val="7030A0"/>
              </a:buClr>
              <a:buFont typeface="+mj-lt"/>
              <a:buAutoNum type="arabicPeriod"/>
            </a:pPr>
            <a:endParaRPr lang="es-MX" sz="1800" dirty="0">
              <a:latin typeface="Century Schoolbook" panose="02040604050505020304" pitchFamily="18" charset="0"/>
            </a:endParaRPr>
          </a:p>
        </p:txBody>
      </p:sp>
      <p:pic>
        <p:nvPicPr>
          <p:cNvPr id="23" name="Imagen 22">
            <a:extLst>
              <a:ext uri="{FF2B5EF4-FFF2-40B4-BE49-F238E27FC236}">
                <a16:creationId xmlns:a16="http://schemas.microsoft.com/office/drawing/2014/main" id="{3A698AC9-E583-6D45-9F66-F71A5D4F5460}"/>
              </a:ext>
            </a:extLst>
          </p:cNvPr>
          <p:cNvPicPr>
            <a:picLocks noChangeAspect="1"/>
          </p:cNvPicPr>
          <p:nvPr/>
        </p:nvPicPr>
        <p:blipFill rotWithShape="1">
          <a:blip r:embed="rId3"/>
          <a:srcRect l="19380" r="20169"/>
          <a:stretch/>
        </p:blipFill>
        <p:spPr>
          <a:xfrm>
            <a:off x="6181461" y="1862677"/>
            <a:ext cx="2488380" cy="2308324"/>
          </a:xfrm>
          <a:prstGeom prst="rect">
            <a:avLst/>
          </a:prstGeom>
        </p:spPr>
      </p:pic>
    </p:spTree>
    <p:extLst>
      <p:ext uri="{BB962C8B-B14F-4D97-AF65-F5344CB8AC3E}">
        <p14:creationId xmlns:p14="http://schemas.microsoft.com/office/powerpoint/2010/main" val="39120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anim calcmode="lin" valueType="num">
                                      <p:cBhvr>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450" decel="100000" fill="hold"/>
                                        <p:tgtEl>
                                          <p:spTgt spid="16">
                                            <p:txEl>
                                              <p:pRg st="0" end="0"/>
                                            </p:txEl>
                                          </p:spTgt>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6">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grpId="0" nodeType="after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500"/>
                                        <p:tgtEl>
                                          <p:spTgt spid="16">
                                            <p:txEl>
                                              <p:pRg st="1" end="1"/>
                                            </p:txEl>
                                          </p:spTgt>
                                        </p:tgtEl>
                                      </p:cBhvr>
                                    </p:animEffect>
                                    <p:anim calcmode="lin" valueType="num">
                                      <p:cBhvr>
                                        <p:cTn id="2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2" dur="450" decel="100000" fill="hold"/>
                                        <p:tgtEl>
                                          <p:spTgt spid="16">
                                            <p:txEl>
                                              <p:pRg st="1" end="1"/>
                                            </p:txEl>
                                          </p:spTgt>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16">
                                            <p:txEl>
                                              <p:pRg st="1" end="1"/>
                                            </p:txEl>
                                          </p:spTgt>
                                        </p:tgtEl>
                                        <p:attrNameLst>
                                          <p:attrName>ppt_y</p:attrName>
                                        </p:attrNameLst>
                                      </p:cBhvr>
                                      <p:tavLst>
                                        <p:tav tm="0">
                                          <p:val>
                                            <p:strVal val="#ppt_y-.03"/>
                                          </p:val>
                                        </p:tav>
                                        <p:tav tm="100000">
                                          <p:val>
                                            <p:strVal val="#ppt_y"/>
                                          </p:val>
                                        </p:tav>
                                      </p:tavLst>
                                    </p:anim>
                                  </p:childTnLst>
                                </p:cTn>
                              </p:par>
                            </p:childTnLst>
                          </p:cTn>
                        </p:par>
                        <p:par>
                          <p:cTn id="24" fill="hold">
                            <p:stCondLst>
                              <p:cond delay="1500"/>
                            </p:stCondLst>
                            <p:childTnLst>
                              <p:par>
                                <p:cTn id="25" presetID="37" presetClass="entr" presetSubtype="0" fill="hold" grpId="0" nodeType="after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anim calcmode="lin" valueType="num">
                                      <p:cBhvr>
                                        <p:cTn id="28"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9" dur="450" decel="100000" fill="hold"/>
                                        <p:tgtEl>
                                          <p:spTgt spid="16">
                                            <p:txEl>
                                              <p:pRg st="2" end="2"/>
                                            </p:txEl>
                                          </p:spTgt>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6">
                                            <p:txEl>
                                              <p:pRg st="2" end="2"/>
                                            </p:txEl>
                                          </p:spTgt>
                                        </p:tgtEl>
                                        <p:attrNameLst>
                                          <p:attrName>ppt_y</p:attrName>
                                        </p:attrNameLst>
                                      </p:cBhvr>
                                      <p:tavLst>
                                        <p:tav tm="0">
                                          <p:val>
                                            <p:strVal val="#ppt_y-.03"/>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fade">
                                      <p:cBhvr>
                                        <p:cTn id="34" dur="500"/>
                                        <p:tgtEl>
                                          <p:spTgt spid="16">
                                            <p:txEl>
                                              <p:pRg st="3" end="3"/>
                                            </p:txEl>
                                          </p:spTgt>
                                        </p:tgtEl>
                                      </p:cBhvr>
                                    </p:animEffect>
                                    <p:anim calcmode="lin" valueType="num">
                                      <p:cBhvr>
                                        <p:cTn id="3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6" dur="450" decel="100000" fill="hold"/>
                                        <p:tgtEl>
                                          <p:spTgt spid="16">
                                            <p:txEl>
                                              <p:pRg st="3" end="3"/>
                                            </p:txEl>
                                          </p:spTgt>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16">
                                            <p:txEl>
                                              <p:pRg st="3" end="3"/>
                                            </p:txEl>
                                          </p:spTgt>
                                        </p:tgtEl>
                                        <p:attrNameLst>
                                          <p:attrName>ppt_y</p:attrName>
                                        </p:attrNameLst>
                                      </p:cBhvr>
                                      <p:tavLst>
                                        <p:tav tm="0">
                                          <p:val>
                                            <p:strVal val="#ppt_y-.03"/>
                                          </p:val>
                                        </p:tav>
                                        <p:tav tm="100000">
                                          <p:val>
                                            <p:strVal val="#ppt_y"/>
                                          </p:val>
                                        </p:tav>
                                      </p:tavLst>
                                    </p:anim>
                                  </p:childTnLst>
                                </p:cTn>
                              </p:par>
                            </p:childTnLst>
                          </p:cTn>
                        </p:par>
                        <p:par>
                          <p:cTn id="38" fill="hold">
                            <p:stCondLst>
                              <p:cond delay="2500"/>
                            </p:stCondLst>
                            <p:childTnLst>
                              <p:par>
                                <p:cTn id="39" presetID="37" presetClass="entr" presetSubtype="0" fill="hold" grpId="0" nodeType="afterEffect">
                                  <p:stCondLst>
                                    <p:cond delay="0"/>
                                  </p:stCondLst>
                                  <p:childTnLst>
                                    <p:set>
                                      <p:cBhvr>
                                        <p:cTn id="40" dur="1" fill="hold">
                                          <p:stCondLst>
                                            <p:cond delay="0"/>
                                          </p:stCondLst>
                                        </p:cTn>
                                        <p:tgtEl>
                                          <p:spTgt spid="16">
                                            <p:txEl>
                                              <p:pRg st="4" end="4"/>
                                            </p:txEl>
                                          </p:spTgt>
                                        </p:tgtEl>
                                        <p:attrNameLst>
                                          <p:attrName>style.visibility</p:attrName>
                                        </p:attrNameLst>
                                      </p:cBhvr>
                                      <p:to>
                                        <p:strVal val="visible"/>
                                      </p:to>
                                    </p:set>
                                    <p:animEffect transition="in" filter="fade">
                                      <p:cBhvr>
                                        <p:cTn id="41" dur="500"/>
                                        <p:tgtEl>
                                          <p:spTgt spid="16">
                                            <p:txEl>
                                              <p:pRg st="4" end="4"/>
                                            </p:txEl>
                                          </p:spTgt>
                                        </p:tgtEl>
                                      </p:cBhvr>
                                    </p:animEffect>
                                    <p:anim calcmode="lin" valueType="num">
                                      <p:cBhvr>
                                        <p:cTn id="42"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3" dur="450" decel="100000" fill="hold"/>
                                        <p:tgtEl>
                                          <p:spTgt spid="16">
                                            <p:txEl>
                                              <p:pRg st="4" end="4"/>
                                            </p:txEl>
                                          </p:spTgt>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6">
                                            <p:txEl>
                                              <p:pRg st="4" end="4"/>
                                            </p:txEl>
                                          </p:spTgt>
                                        </p:tgtEl>
                                        <p:attrNameLst>
                                          <p:attrName>ppt_y</p:attrName>
                                        </p:attrNameLst>
                                      </p:cBhvr>
                                      <p:tavLst>
                                        <p:tav tm="0">
                                          <p:val>
                                            <p:strVal val="#ppt_y-.03"/>
                                          </p:val>
                                        </p:tav>
                                        <p:tav tm="100000">
                                          <p:val>
                                            <p:strVal val="#ppt_y"/>
                                          </p:val>
                                        </p:tav>
                                      </p:tavLst>
                                    </p:anim>
                                  </p:childTnLst>
                                </p:cTn>
                              </p:par>
                            </p:childTnLst>
                          </p:cTn>
                        </p:par>
                        <p:par>
                          <p:cTn id="45" fill="hold">
                            <p:stCondLst>
                              <p:cond delay="3000"/>
                            </p:stCondLst>
                            <p:childTnLst>
                              <p:par>
                                <p:cTn id="46" presetID="37" presetClass="entr" presetSubtype="0" fill="hold" grpId="0" nodeType="after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fade">
                                      <p:cBhvr>
                                        <p:cTn id="48" dur="500"/>
                                        <p:tgtEl>
                                          <p:spTgt spid="16">
                                            <p:txEl>
                                              <p:pRg st="5" end="5"/>
                                            </p:txEl>
                                          </p:spTgt>
                                        </p:tgtEl>
                                      </p:cBhvr>
                                    </p:animEffect>
                                    <p:anim calcmode="lin" valueType="num">
                                      <p:cBhvr>
                                        <p:cTn id="49"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0" dur="450" decel="100000" fill="hold"/>
                                        <p:tgtEl>
                                          <p:spTgt spid="16">
                                            <p:txEl>
                                              <p:pRg st="5" end="5"/>
                                            </p:txEl>
                                          </p:spTgt>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16">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B8A478-575A-4BF4-A30A-422D424669FD}"/>
              </a:ext>
            </a:extLst>
          </p:cNvPr>
          <p:cNvSpPr>
            <a:spLocks noGrp="1"/>
          </p:cNvSpPr>
          <p:nvPr>
            <p:ph type="ctrTitle"/>
          </p:nvPr>
        </p:nvSpPr>
        <p:spPr>
          <a:xfrm>
            <a:off x="212652" y="148331"/>
            <a:ext cx="5497032" cy="497514"/>
          </a:xfrm>
        </p:spPr>
        <p:txBody>
          <a:bodyPr>
            <a:noAutofit/>
          </a:bodyPr>
          <a:lstStyle/>
          <a:p>
            <a:r>
              <a:rPr lang="es-MX" sz="2600" b="1" dirty="0">
                <a:solidFill>
                  <a:srgbClr val="7030A0"/>
                </a:solidFill>
                <a:latin typeface="Century Schoolbook" panose="02040604050505020304" pitchFamily="18" charset="0"/>
              </a:rPr>
              <a:t>Introduction: PDFs y FFs</a:t>
            </a:r>
          </a:p>
        </p:txBody>
      </p:sp>
      <p:sp>
        <p:nvSpPr>
          <p:cNvPr id="3" name="Marcador de número de diapositiva 2">
            <a:extLst>
              <a:ext uri="{FF2B5EF4-FFF2-40B4-BE49-F238E27FC236}">
                <a16:creationId xmlns:a16="http://schemas.microsoft.com/office/drawing/2014/main" id="{220A567C-F582-46C4-9D34-A998C8E8B576}"/>
              </a:ext>
            </a:extLst>
          </p:cNvPr>
          <p:cNvSpPr>
            <a:spLocks noGrp="1"/>
          </p:cNvSpPr>
          <p:nvPr>
            <p:ph type="sldNum" sz="quarter" idx="12"/>
          </p:nvPr>
        </p:nvSpPr>
        <p:spPr>
          <a:xfrm>
            <a:off x="8153400" y="6172200"/>
            <a:ext cx="990600" cy="273050"/>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3</a:t>
            </a:fld>
            <a:endParaRPr lang="es-ES" noProof="0"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710" y="770711"/>
            <a:ext cx="6744579" cy="4150032"/>
          </a:xfrm>
          <a:prstGeom prst="rect">
            <a:avLst/>
          </a:prstGeom>
          <a:noFill/>
          <a:ln w="38100">
            <a:solidFill>
              <a:srgbClr val="4F95B0"/>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4B4B8FC3-286D-2B49-AE05-470BB5789BC5}"/>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3</a:t>
            </a:fld>
            <a:endParaRPr lang="es-ES" sz="1800" dirty="0">
              <a:latin typeface="Palatino Linotype" panose="02040502050505030304" pitchFamily="18" charset="0"/>
            </a:endParaRPr>
          </a:p>
        </p:txBody>
      </p:sp>
    </p:spTree>
    <p:extLst>
      <p:ext uri="{BB962C8B-B14F-4D97-AF65-F5344CB8AC3E}">
        <p14:creationId xmlns:p14="http://schemas.microsoft.com/office/powerpoint/2010/main" val="8066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F1893-7F67-8E47-941E-2438C53E1432}"/>
              </a:ext>
            </a:extLst>
          </p:cNvPr>
          <p:cNvSpPr>
            <a:spLocks noGrp="1"/>
          </p:cNvSpPr>
          <p:nvPr>
            <p:ph type="title" idx="2"/>
          </p:nvPr>
        </p:nvSpPr>
        <p:spPr/>
        <p:txBody>
          <a:bodyPr/>
          <a:lstStyle/>
          <a:p>
            <a:endParaRPr lang="es-MX"/>
          </a:p>
        </p:txBody>
      </p:sp>
      <p:sp>
        <p:nvSpPr>
          <p:cNvPr id="5" name="Título 1">
            <a:extLst>
              <a:ext uri="{FF2B5EF4-FFF2-40B4-BE49-F238E27FC236}">
                <a16:creationId xmlns:a16="http://schemas.microsoft.com/office/drawing/2014/main" id="{06A1D431-5A41-2940-BBF9-534126337543}"/>
              </a:ext>
            </a:extLst>
          </p:cNvPr>
          <p:cNvSpPr txBox="1">
            <a:spLocks/>
          </p:cNvSpPr>
          <p:nvPr/>
        </p:nvSpPr>
        <p:spPr>
          <a:xfrm>
            <a:off x="575556" y="249523"/>
            <a:ext cx="4499218" cy="4975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roxima Nova Semibold"/>
              <a:buNone/>
              <a:defRPr sz="36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9pPr>
          </a:lstStyle>
          <a:p>
            <a:pPr algn="l"/>
            <a:r>
              <a:rPr lang="es-MX" sz="2600" b="1" dirty="0">
                <a:solidFill>
                  <a:srgbClr val="7030A0"/>
                </a:solidFill>
                <a:latin typeface="Century Schoolbook" panose="02040604050505020304" pitchFamily="18" charset="0"/>
              </a:rPr>
              <a:t>Introduction: GPDs</a:t>
            </a:r>
          </a:p>
        </p:txBody>
      </p:sp>
      <p:sp>
        <p:nvSpPr>
          <p:cNvPr id="6" name="Marcador de número de diapositiva 3">
            <a:extLst>
              <a:ext uri="{FF2B5EF4-FFF2-40B4-BE49-F238E27FC236}">
                <a16:creationId xmlns:a16="http://schemas.microsoft.com/office/drawing/2014/main" id="{80816232-3E46-2C44-9BC3-3DBEB6183F2F}"/>
              </a:ext>
            </a:extLst>
          </p:cNvPr>
          <p:cNvSpPr txBox="1">
            <a:spLocks/>
          </p:cNvSpPr>
          <p:nvPr/>
        </p:nvSpPr>
        <p:spPr>
          <a:xfrm>
            <a:off x="8387479" y="4922385"/>
            <a:ext cx="742951" cy="20478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1800" dirty="0"/>
          </a:p>
        </p:txBody>
      </p:sp>
      <p:pic>
        <p:nvPicPr>
          <p:cNvPr id="7" name="Picture 2">
            <a:extLst>
              <a:ext uri="{FF2B5EF4-FFF2-40B4-BE49-F238E27FC236}">
                <a16:creationId xmlns:a16="http://schemas.microsoft.com/office/drawing/2014/main" id="{B2A81577-C38C-474F-8BA6-1A0C72BD7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6941"/>
          <a:stretch/>
        </p:blipFill>
        <p:spPr bwMode="auto">
          <a:xfrm>
            <a:off x="1061610" y="913488"/>
            <a:ext cx="7178458" cy="2322258"/>
          </a:xfrm>
          <a:prstGeom prst="rect">
            <a:avLst/>
          </a:prstGeom>
          <a:noFill/>
          <a:ln w="38100">
            <a:solidFill>
              <a:srgbClr val="4F95B0"/>
            </a:solidFill>
            <a:miter lim="800000"/>
            <a:headEnd/>
            <a:tailEnd/>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6265F11-090F-B043-9E3F-43AB881BD408}"/>
              </a:ext>
            </a:extLst>
          </p:cNvPr>
          <p:cNvSpPr txBox="1"/>
          <p:nvPr/>
        </p:nvSpPr>
        <p:spPr>
          <a:xfrm>
            <a:off x="575556" y="3375546"/>
            <a:ext cx="838691" cy="369332"/>
          </a:xfrm>
          <a:prstGeom prst="rect">
            <a:avLst/>
          </a:prstGeom>
          <a:noFill/>
        </p:spPr>
        <p:txBody>
          <a:bodyPr wrap="none" rtlCol="0">
            <a:spAutoFit/>
          </a:bodyPr>
          <a:lstStyle/>
          <a:p>
            <a:r>
              <a:rPr lang="es-MX" sz="1800" dirty="0">
                <a:latin typeface="Century Schoolbook" panose="02040604050505020304" pitchFamily="18" charset="0"/>
              </a:rPr>
              <a:t>where</a:t>
            </a:r>
          </a:p>
        </p:txBody>
      </p:sp>
      <p:sp>
        <p:nvSpPr>
          <p:cNvPr id="9" name="CuadroTexto 8">
            <a:extLst>
              <a:ext uri="{FF2B5EF4-FFF2-40B4-BE49-F238E27FC236}">
                <a16:creationId xmlns:a16="http://schemas.microsoft.com/office/drawing/2014/main" id="{794FB53B-7701-0045-804D-7E77E3E886C5}"/>
              </a:ext>
            </a:extLst>
          </p:cNvPr>
          <p:cNvSpPr txBox="1"/>
          <p:nvPr/>
        </p:nvSpPr>
        <p:spPr>
          <a:xfrm>
            <a:off x="1439652" y="3722864"/>
            <a:ext cx="6125395" cy="369332"/>
          </a:xfrm>
          <a:prstGeom prst="rect">
            <a:avLst/>
          </a:prstGeom>
          <a:noFill/>
        </p:spPr>
        <p:txBody>
          <a:bodyPr wrap="none" rtlCol="0">
            <a:spAutoFit/>
          </a:bodyPr>
          <a:lstStyle/>
          <a:p>
            <a:r>
              <a:rPr lang="es-MX" sz="1800" dirty="0">
                <a:latin typeface="Century Schoolbook" panose="02040604050505020304" pitchFamily="18" charset="0"/>
              </a:rPr>
              <a:t>Is the relative longitudinal moment of the initial quark.</a:t>
            </a:r>
          </a:p>
        </p:txBody>
      </p:sp>
      <p:sp>
        <p:nvSpPr>
          <p:cNvPr id="10" name="CuadroTexto 9">
            <a:extLst>
              <a:ext uri="{FF2B5EF4-FFF2-40B4-BE49-F238E27FC236}">
                <a16:creationId xmlns:a16="http://schemas.microsoft.com/office/drawing/2014/main" id="{6057E274-3447-3D4B-86A3-1CE6F678D004}"/>
              </a:ext>
            </a:extLst>
          </p:cNvPr>
          <p:cNvSpPr txBox="1"/>
          <p:nvPr/>
        </p:nvSpPr>
        <p:spPr>
          <a:xfrm>
            <a:off x="1439652" y="4096028"/>
            <a:ext cx="5968301" cy="369332"/>
          </a:xfrm>
          <a:prstGeom prst="rect">
            <a:avLst/>
          </a:prstGeom>
          <a:noFill/>
        </p:spPr>
        <p:txBody>
          <a:bodyPr wrap="none" rtlCol="0">
            <a:spAutoFit/>
          </a:bodyPr>
          <a:lstStyle/>
          <a:p>
            <a:r>
              <a:rPr lang="es-MX" sz="1800" dirty="0">
                <a:latin typeface="Century Schoolbook" panose="02040604050505020304" pitchFamily="18" charset="0"/>
              </a:rPr>
              <a:t>Is the relative longitudinal moment of the final quark.</a:t>
            </a:r>
          </a:p>
        </p:txBody>
      </p:sp>
      <p:sp>
        <p:nvSpPr>
          <p:cNvPr id="11" name="CuadroTexto 10">
            <a:extLst>
              <a:ext uri="{FF2B5EF4-FFF2-40B4-BE49-F238E27FC236}">
                <a16:creationId xmlns:a16="http://schemas.microsoft.com/office/drawing/2014/main" id="{E54985FB-E38E-4B4A-AEB9-5B692EA30030}"/>
              </a:ext>
            </a:extLst>
          </p:cNvPr>
          <p:cNvSpPr txBox="1"/>
          <p:nvPr/>
        </p:nvSpPr>
        <p:spPr>
          <a:xfrm>
            <a:off x="1439652" y="4469191"/>
            <a:ext cx="5315879" cy="369332"/>
          </a:xfrm>
          <a:prstGeom prst="rect">
            <a:avLst/>
          </a:prstGeom>
          <a:noFill/>
        </p:spPr>
        <p:txBody>
          <a:bodyPr wrap="none" rtlCol="0">
            <a:spAutoFit/>
          </a:bodyPr>
          <a:lstStyle/>
          <a:p>
            <a:r>
              <a:rPr lang="es-MX" sz="1800" dirty="0">
                <a:latin typeface="Century Schoolbook" panose="02040604050505020304" pitchFamily="18" charset="0"/>
              </a:rPr>
              <a:t>Total square moment transferred to the hadron.</a:t>
            </a:r>
          </a:p>
        </p:txBody>
      </p:sp>
      <mc:AlternateContent xmlns:mc="http://schemas.openxmlformats.org/markup-compatibility/2006">
        <mc:Choice xmlns:a14="http://schemas.microsoft.com/office/drawing/2010/main" Requires="a14">
          <p:sp>
            <p:nvSpPr>
              <p:cNvPr id="12" name="CuadroTexto 11">
                <a:extLst>
                  <a:ext uri="{FF2B5EF4-FFF2-40B4-BE49-F238E27FC236}">
                    <a16:creationId xmlns:a16="http://schemas.microsoft.com/office/drawing/2014/main" id="{9E47A627-5CD0-7644-9170-32511323E89A}"/>
                  </a:ext>
                </a:extLst>
              </p:cNvPr>
              <p:cNvSpPr txBox="1"/>
              <p:nvPr/>
            </p:nvSpPr>
            <p:spPr>
              <a:xfrm>
                <a:off x="767251" y="3741075"/>
                <a:ext cx="5931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800" b="1" i="1">
                          <a:solidFill>
                            <a:srgbClr val="C00000"/>
                          </a:solidFill>
                          <a:latin typeface="Cambria Math" panose="02040503050406030204" pitchFamily="18" charset="0"/>
                        </a:rPr>
                        <m:t>𝒙</m:t>
                      </m:r>
                      <m:r>
                        <a:rPr lang="es-MX" sz="1800" b="1" i="1">
                          <a:solidFill>
                            <a:srgbClr val="C00000"/>
                          </a:solidFill>
                          <a:latin typeface="Cambria Math" panose="02040503050406030204" pitchFamily="18" charset="0"/>
                        </a:rPr>
                        <m:t>+</m:t>
                      </m:r>
                      <m:r>
                        <a:rPr lang="es-MX" sz="1800" b="1" i="1">
                          <a:solidFill>
                            <a:srgbClr val="C00000"/>
                          </a:solidFill>
                          <a:latin typeface="Cambria Math" panose="02040503050406030204" pitchFamily="18" charset="0"/>
                          <a:ea typeface="Cambria Math" panose="02040503050406030204" pitchFamily="18" charset="0"/>
                        </a:rPr>
                        <m:t>𝝃</m:t>
                      </m:r>
                    </m:oMath>
                  </m:oMathPara>
                </a14:m>
                <a:endParaRPr lang="es-MX" sz="1050" b="1" dirty="0">
                  <a:solidFill>
                    <a:srgbClr val="C00000"/>
                  </a:solidFill>
                  <a:latin typeface="Century Schoolbook" panose="02040604050505020304" pitchFamily="18" charset="0"/>
                </a:endParaRPr>
              </a:p>
            </p:txBody>
          </p:sp>
        </mc:Choice>
        <mc:Fallback>
          <p:sp>
            <p:nvSpPr>
              <p:cNvPr id="12" name="CuadroTexto 11">
                <a:extLst>
                  <a:ext uri="{FF2B5EF4-FFF2-40B4-BE49-F238E27FC236}">
                    <a16:creationId xmlns:a16="http://schemas.microsoft.com/office/drawing/2014/main" id="{9E47A627-5CD0-7644-9170-32511323E89A}"/>
                  </a:ext>
                </a:extLst>
              </p:cNvPr>
              <p:cNvSpPr txBox="1">
                <a:spLocks noRot="1" noChangeAspect="1" noMove="1" noResize="1" noEditPoints="1" noAdjustHandles="1" noChangeArrowheads="1" noChangeShapeType="1" noTextEdit="1"/>
              </p:cNvSpPr>
              <p:nvPr/>
            </p:nvSpPr>
            <p:spPr>
              <a:xfrm>
                <a:off x="767251" y="3741075"/>
                <a:ext cx="593111" cy="276999"/>
              </a:xfrm>
              <a:prstGeom prst="rect">
                <a:avLst/>
              </a:prstGeom>
              <a:blipFill>
                <a:blip r:embed="rId4"/>
                <a:stretch>
                  <a:fillRect l="-4167" r="-10417" b="-39130"/>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3" name="CuadroTexto 12">
                <a:extLst>
                  <a:ext uri="{FF2B5EF4-FFF2-40B4-BE49-F238E27FC236}">
                    <a16:creationId xmlns:a16="http://schemas.microsoft.com/office/drawing/2014/main" id="{BBBB2755-E1C3-2F4B-94D9-15989EC3A06F}"/>
                  </a:ext>
                </a:extLst>
              </p:cNvPr>
              <p:cNvSpPr txBox="1"/>
              <p:nvPr/>
            </p:nvSpPr>
            <p:spPr>
              <a:xfrm>
                <a:off x="767251" y="4128901"/>
                <a:ext cx="5931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800" b="1" i="1">
                          <a:solidFill>
                            <a:srgbClr val="C00000"/>
                          </a:solidFill>
                          <a:latin typeface="Cambria Math" panose="02040503050406030204" pitchFamily="18" charset="0"/>
                        </a:rPr>
                        <m:t>𝒙</m:t>
                      </m:r>
                      <m:r>
                        <a:rPr lang="es-MX" sz="1800" b="1" i="1">
                          <a:solidFill>
                            <a:srgbClr val="C00000"/>
                          </a:solidFill>
                          <a:latin typeface="Cambria Math" panose="02040503050406030204" pitchFamily="18" charset="0"/>
                        </a:rPr>
                        <m:t>−</m:t>
                      </m:r>
                      <m:r>
                        <a:rPr lang="es-MX" sz="1800" b="1" i="1">
                          <a:solidFill>
                            <a:srgbClr val="C00000"/>
                          </a:solidFill>
                          <a:latin typeface="Cambria Math" panose="02040503050406030204" pitchFamily="18" charset="0"/>
                          <a:ea typeface="Cambria Math" panose="02040503050406030204" pitchFamily="18" charset="0"/>
                        </a:rPr>
                        <m:t>𝝃</m:t>
                      </m:r>
                    </m:oMath>
                  </m:oMathPara>
                </a14:m>
                <a:endParaRPr lang="es-MX" sz="1050" b="1" dirty="0">
                  <a:solidFill>
                    <a:srgbClr val="C00000"/>
                  </a:solidFill>
                  <a:latin typeface="Century Schoolbook" panose="02040604050505020304" pitchFamily="18" charset="0"/>
                </a:endParaRPr>
              </a:p>
            </p:txBody>
          </p:sp>
        </mc:Choice>
        <mc:Fallback>
          <p:sp>
            <p:nvSpPr>
              <p:cNvPr id="13" name="CuadroTexto 12">
                <a:extLst>
                  <a:ext uri="{FF2B5EF4-FFF2-40B4-BE49-F238E27FC236}">
                    <a16:creationId xmlns:a16="http://schemas.microsoft.com/office/drawing/2014/main" id="{BBBB2755-E1C3-2F4B-94D9-15989EC3A06F}"/>
                  </a:ext>
                </a:extLst>
              </p:cNvPr>
              <p:cNvSpPr txBox="1">
                <a:spLocks noRot="1" noChangeAspect="1" noMove="1" noResize="1" noEditPoints="1" noAdjustHandles="1" noChangeArrowheads="1" noChangeShapeType="1" noTextEdit="1"/>
              </p:cNvSpPr>
              <p:nvPr/>
            </p:nvSpPr>
            <p:spPr>
              <a:xfrm>
                <a:off x="767251" y="4128901"/>
                <a:ext cx="593111" cy="276999"/>
              </a:xfrm>
              <a:prstGeom prst="rect">
                <a:avLst/>
              </a:prstGeom>
              <a:blipFill>
                <a:blip r:embed="rId5"/>
                <a:stretch>
                  <a:fillRect l="-4167" r="-10417" b="-33333"/>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4" name="CuadroTexto 13">
                <a:extLst>
                  <a:ext uri="{FF2B5EF4-FFF2-40B4-BE49-F238E27FC236}">
                    <a16:creationId xmlns:a16="http://schemas.microsoft.com/office/drawing/2014/main" id="{C470707B-1647-5641-8866-1DF122B08955}"/>
                  </a:ext>
                </a:extLst>
              </p:cNvPr>
              <p:cNvSpPr txBox="1"/>
              <p:nvPr/>
            </p:nvSpPr>
            <p:spPr>
              <a:xfrm>
                <a:off x="696365" y="4500691"/>
                <a:ext cx="729302"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800" b="1" i="1">
                          <a:solidFill>
                            <a:srgbClr val="C00000"/>
                          </a:solidFill>
                          <a:latin typeface="Cambria Math" panose="02040503050406030204" pitchFamily="18" charset="0"/>
                        </a:rPr>
                        <m:t>𝒕</m:t>
                      </m:r>
                      <m:r>
                        <a:rPr lang="es-MX" sz="1800" b="1" i="1">
                          <a:solidFill>
                            <a:srgbClr val="C00000"/>
                          </a:solidFill>
                          <a:latin typeface="Cambria Math" panose="02040503050406030204" pitchFamily="18" charset="0"/>
                        </a:rPr>
                        <m:t>=</m:t>
                      </m:r>
                      <m:sSup>
                        <m:sSupPr>
                          <m:ctrlPr>
                            <a:rPr lang="es-MX" sz="1800" b="1" i="1">
                              <a:solidFill>
                                <a:srgbClr val="C00000"/>
                              </a:solidFill>
                              <a:latin typeface="Cambria Math" panose="02040503050406030204" pitchFamily="18" charset="0"/>
                            </a:rPr>
                          </m:ctrlPr>
                        </m:sSupPr>
                        <m:e>
                          <m:r>
                            <a:rPr lang="el-GR" sz="1800" b="1" i="1">
                              <a:solidFill>
                                <a:srgbClr val="C00000"/>
                              </a:solidFill>
                              <a:latin typeface="Cambria Math" panose="02040503050406030204" pitchFamily="18" charset="0"/>
                              <a:ea typeface="Cambria Math" panose="02040503050406030204" pitchFamily="18" charset="0"/>
                            </a:rPr>
                            <m:t>𝜟</m:t>
                          </m:r>
                        </m:e>
                        <m:sup>
                          <m:r>
                            <a:rPr lang="es-MX" sz="1800" b="1" i="1">
                              <a:solidFill>
                                <a:srgbClr val="C00000"/>
                              </a:solidFill>
                              <a:latin typeface="Cambria Math" panose="02040503050406030204" pitchFamily="18" charset="0"/>
                            </a:rPr>
                            <m:t>𝟐</m:t>
                          </m:r>
                        </m:sup>
                      </m:sSup>
                    </m:oMath>
                  </m:oMathPara>
                </a14:m>
                <a:endParaRPr lang="es-MX" sz="1800" b="1" dirty="0">
                  <a:solidFill>
                    <a:srgbClr val="C00000"/>
                  </a:solidFill>
                  <a:latin typeface="Century Schoolbook" panose="02040604050505020304" pitchFamily="18" charset="0"/>
                </a:endParaRPr>
              </a:p>
            </p:txBody>
          </p:sp>
        </mc:Choice>
        <mc:Fallback>
          <p:sp>
            <p:nvSpPr>
              <p:cNvPr id="14" name="CuadroTexto 13">
                <a:extLst>
                  <a:ext uri="{FF2B5EF4-FFF2-40B4-BE49-F238E27FC236}">
                    <a16:creationId xmlns:a16="http://schemas.microsoft.com/office/drawing/2014/main" id="{C470707B-1647-5641-8866-1DF122B08955}"/>
                  </a:ext>
                </a:extLst>
              </p:cNvPr>
              <p:cNvSpPr txBox="1">
                <a:spLocks noRot="1" noChangeAspect="1" noMove="1" noResize="1" noEditPoints="1" noAdjustHandles="1" noChangeArrowheads="1" noChangeShapeType="1" noTextEdit="1"/>
              </p:cNvSpPr>
              <p:nvPr/>
            </p:nvSpPr>
            <p:spPr>
              <a:xfrm>
                <a:off x="696365" y="4500691"/>
                <a:ext cx="729302" cy="283219"/>
              </a:xfrm>
              <a:prstGeom prst="rect">
                <a:avLst/>
              </a:prstGeom>
              <a:blipFill>
                <a:blip r:embed="rId6"/>
                <a:stretch>
                  <a:fillRect l="-5085" r="-1695" b="-869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EBBC7F9C-691B-6948-89FB-1899E0FE4133}"/>
                  </a:ext>
                </a:extLst>
              </p:cNvPr>
              <p:cNvSpPr txBox="1"/>
              <p:nvPr/>
            </p:nvSpPr>
            <p:spPr>
              <a:xfrm>
                <a:off x="2465766" y="1815667"/>
                <a:ext cx="561675"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MX" sz="1050" b="1" i="1">
                          <a:solidFill>
                            <a:srgbClr val="C00000"/>
                          </a:solidFill>
                          <a:latin typeface="Cambria Math" panose="02040503050406030204" pitchFamily="18" charset="0"/>
                        </a:rPr>
                        <m:t>𝒙</m:t>
                      </m:r>
                      <m:r>
                        <a:rPr lang="es-MX" sz="1050" b="1" i="1">
                          <a:solidFill>
                            <a:srgbClr val="C00000"/>
                          </a:solidFill>
                          <a:latin typeface="Cambria Math" panose="02040503050406030204" pitchFamily="18" charset="0"/>
                        </a:rPr>
                        <m:t>+</m:t>
                      </m:r>
                      <m:r>
                        <a:rPr lang="es-MX" sz="1050" b="1" i="1">
                          <a:solidFill>
                            <a:srgbClr val="C00000"/>
                          </a:solidFill>
                          <a:latin typeface="Cambria Math" panose="02040503050406030204" pitchFamily="18" charset="0"/>
                          <a:ea typeface="Cambria Math" panose="02040503050406030204" pitchFamily="18" charset="0"/>
                        </a:rPr>
                        <m:t>𝝃</m:t>
                      </m:r>
                    </m:oMath>
                  </m:oMathPara>
                </a14:m>
                <a:endParaRPr lang="es-MX" sz="1050" b="1" dirty="0">
                  <a:solidFill>
                    <a:srgbClr val="C00000"/>
                  </a:solidFill>
                  <a:latin typeface="Century Schoolbook" panose="02040604050505020304" pitchFamily="18" charset="0"/>
                </a:endParaRPr>
              </a:p>
            </p:txBody>
          </p:sp>
        </mc:Choice>
        <mc:Fallback xmlns="">
          <p:sp>
            <p:nvSpPr>
              <p:cNvPr id="17" name="CuadroTexto 16">
                <a:extLst>
                  <a:ext uri="{FF2B5EF4-FFF2-40B4-BE49-F238E27FC236}">
                    <a16:creationId xmlns:a16="http://schemas.microsoft.com/office/drawing/2014/main" id="{EBBC7F9C-691B-6948-89FB-1899E0FE4133}"/>
                  </a:ext>
                </a:extLst>
              </p:cNvPr>
              <p:cNvSpPr txBox="1">
                <a:spLocks noRot="1" noChangeAspect="1" noMove="1" noResize="1" noEditPoints="1" noAdjustHandles="1" noChangeArrowheads="1" noChangeShapeType="1" noTextEdit="1"/>
              </p:cNvSpPr>
              <p:nvPr/>
            </p:nvSpPr>
            <p:spPr>
              <a:xfrm>
                <a:off x="2465766" y="1815667"/>
                <a:ext cx="561675" cy="161583"/>
              </a:xfrm>
              <a:prstGeom prst="rect">
                <a:avLst/>
              </a:prstGeom>
              <a:blipFill>
                <a:blip r:embed="rId7"/>
                <a:stretch>
                  <a:fillRect b="-3076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2F91D1FE-ACBC-ED4E-8382-CB42930E7779}"/>
                  </a:ext>
                </a:extLst>
              </p:cNvPr>
              <p:cNvSpPr txBox="1"/>
              <p:nvPr/>
            </p:nvSpPr>
            <p:spPr>
              <a:xfrm>
                <a:off x="3522154" y="1762993"/>
                <a:ext cx="561675"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MX" sz="1050" b="1" i="1">
                          <a:solidFill>
                            <a:srgbClr val="C00000"/>
                          </a:solidFill>
                          <a:latin typeface="Cambria Math" panose="02040503050406030204" pitchFamily="18" charset="0"/>
                        </a:rPr>
                        <m:t>𝒙</m:t>
                      </m:r>
                      <m:r>
                        <a:rPr lang="es-MX" sz="1050" b="1" i="1">
                          <a:solidFill>
                            <a:srgbClr val="C00000"/>
                          </a:solidFill>
                          <a:latin typeface="Cambria Math" panose="02040503050406030204" pitchFamily="18" charset="0"/>
                        </a:rPr>
                        <m:t>−</m:t>
                      </m:r>
                      <m:r>
                        <a:rPr lang="es-MX" sz="1050" b="1" i="1">
                          <a:solidFill>
                            <a:srgbClr val="C00000"/>
                          </a:solidFill>
                          <a:latin typeface="Cambria Math" panose="02040503050406030204" pitchFamily="18" charset="0"/>
                          <a:ea typeface="Cambria Math" panose="02040503050406030204" pitchFamily="18" charset="0"/>
                        </a:rPr>
                        <m:t>𝝃</m:t>
                      </m:r>
                    </m:oMath>
                  </m:oMathPara>
                </a14:m>
                <a:endParaRPr lang="es-MX" sz="1050" b="1" dirty="0">
                  <a:solidFill>
                    <a:srgbClr val="C00000"/>
                  </a:solidFill>
                  <a:latin typeface="Century Schoolbook" panose="02040604050505020304" pitchFamily="18" charset="0"/>
                </a:endParaRPr>
              </a:p>
            </p:txBody>
          </p:sp>
        </mc:Choice>
        <mc:Fallback xmlns="">
          <p:sp>
            <p:nvSpPr>
              <p:cNvPr id="18" name="CuadroTexto 17">
                <a:extLst>
                  <a:ext uri="{FF2B5EF4-FFF2-40B4-BE49-F238E27FC236}">
                    <a16:creationId xmlns:a16="http://schemas.microsoft.com/office/drawing/2014/main" id="{2F91D1FE-ACBC-ED4E-8382-CB42930E7779}"/>
                  </a:ext>
                </a:extLst>
              </p:cNvPr>
              <p:cNvSpPr txBox="1">
                <a:spLocks noRot="1" noChangeAspect="1" noMove="1" noResize="1" noEditPoints="1" noAdjustHandles="1" noChangeArrowheads="1" noChangeShapeType="1" noTextEdit="1"/>
              </p:cNvSpPr>
              <p:nvPr/>
            </p:nvSpPr>
            <p:spPr>
              <a:xfrm>
                <a:off x="3522154" y="1762993"/>
                <a:ext cx="561675" cy="161583"/>
              </a:xfrm>
              <a:prstGeom prst="rect">
                <a:avLst/>
              </a:prstGeom>
              <a:blipFill>
                <a:blip r:embed="rId8"/>
                <a:stretch>
                  <a:fillRect b="-2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9D17F537-57D9-F64B-81B9-EF51AEBDC312}"/>
                  </a:ext>
                </a:extLst>
              </p:cNvPr>
              <p:cNvSpPr txBox="1"/>
              <p:nvPr/>
            </p:nvSpPr>
            <p:spPr>
              <a:xfrm>
                <a:off x="3233845" y="2193708"/>
                <a:ext cx="1346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500" b="1" i="1">
                          <a:solidFill>
                            <a:srgbClr val="C00000"/>
                          </a:solidFill>
                          <a:latin typeface="Cambria Math" panose="02040503050406030204" pitchFamily="18" charset="0"/>
                        </a:rPr>
                        <m:t>𝒕</m:t>
                      </m:r>
                    </m:oMath>
                  </m:oMathPara>
                </a14:m>
                <a:endParaRPr lang="es-MX" sz="1800" b="1" dirty="0">
                  <a:solidFill>
                    <a:srgbClr val="C00000"/>
                  </a:solidFill>
                  <a:latin typeface="Century Schoolbook" panose="02040604050505020304" pitchFamily="18" charset="0"/>
                </a:endParaRPr>
              </a:p>
            </p:txBody>
          </p:sp>
        </mc:Choice>
        <mc:Fallback xmlns="">
          <p:sp>
            <p:nvSpPr>
              <p:cNvPr id="19" name="CuadroTexto 18">
                <a:extLst>
                  <a:ext uri="{FF2B5EF4-FFF2-40B4-BE49-F238E27FC236}">
                    <a16:creationId xmlns:a16="http://schemas.microsoft.com/office/drawing/2014/main" id="{9D17F537-57D9-F64B-81B9-EF51AEBDC312}"/>
                  </a:ext>
                </a:extLst>
              </p:cNvPr>
              <p:cNvSpPr txBox="1">
                <a:spLocks noRot="1" noChangeAspect="1" noMove="1" noResize="1" noEditPoints="1" noAdjustHandles="1" noChangeArrowheads="1" noChangeShapeType="1" noTextEdit="1"/>
              </p:cNvSpPr>
              <p:nvPr/>
            </p:nvSpPr>
            <p:spPr>
              <a:xfrm>
                <a:off x="3233845" y="2193708"/>
                <a:ext cx="134652" cy="230832"/>
              </a:xfrm>
              <a:prstGeom prst="rect">
                <a:avLst/>
              </a:prstGeom>
              <a:blipFill>
                <a:blip r:embed="rId9"/>
                <a:stretch>
                  <a:fillRect l="-16667" r="-16667" b="-5000"/>
                </a:stretch>
              </a:blipFill>
            </p:spPr>
            <p:txBody>
              <a:bodyPr/>
              <a:lstStyle/>
              <a:p>
                <a:r>
                  <a:rPr lang="es-MX">
                    <a:noFill/>
                  </a:rPr>
                  <a:t> </a:t>
                </a:r>
              </a:p>
            </p:txBody>
          </p:sp>
        </mc:Fallback>
      </mc:AlternateContent>
      <p:sp>
        <p:nvSpPr>
          <p:cNvPr id="20" name="Rectángulo 19">
            <a:extLst>
              <a:ext uri="{FF2B5EF4-FFF2-40B4-BE49-F238E27FC236}">
                <a16:creationId xmlns:a16="http://schemas.microsoft.com/office/drawing/2014/main" id="{9B408E1D-C3EE-3547-8C28-1253E8DA4FC1}"/>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4</a:t>
            </a:fld>
            <a:endParaRPr lang="es-ES" sz="1800" dirty="0">
              <a:latin typeface="Palatino Linotype" panose="02040502050505030304" pitchFamily="18" charset="0"/>
            </a:endParaRPr>
          </a:p>
        </p:txBody>
      </p:sp>
    </p:spTree>
    <p:extLst>
      <p:ext uri="{BB962C8B-B14F-4D97-AF65-F5344CB8AC3E}">
        <p14:creationId xmlns:p14="http://schemas.microsoft.com/office/powerpoint/2010/main" val="1726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42"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9" grpId="1"/>
      <p:bldP spid="10" grpId="1"/>
      <p:bldP spid="11" grpId="1"/>
      <p:bldP spid="12" grpId="1"/>
      <p:bldP spid="13" grpId="1"/>
      <p:bldP spid="14" grpId="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a:xfrm>
            <a:off x="8153400" y="6172200"/>
            <a:ext cx="990600" cy="273050"/>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5</a:t>
            </a:fld>
            <a:endParaRPr lang="es-ES" sz="1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737"/>
          <a:stretch/>
        </p:blipFill>
        <p:spPr bwMode="auto">
          <a:xfrm>
            <a:off x="1234261" y="747007"/>
            <a:ext cx="6613922" cy="35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824287" y="3988318"/>
            <a:ext cx="1808507" cy="646331"/>
          </a:xfrm>
          <a:prstGeom prst="rect">
            <a:avLst/>
          </a:prstGeom>
          <a:noFill/>
          <a:ln w="31750">
            <a:solidFill>
              <a:srgbClr val="7865BD"/>
            </a:solidFill>
          </a:ln>
        </p:spPr>
        <p:txBody>
          <a:bodyPr wrap="none" rtlCol="0">
            <a:spAutoFit/>
          </a:bodyPr>
          <a:lstStyle/>
          <a:p>
            <a:pPr algn="ctr"/>
            <a:r>
              <a:rPr lang="es-MX" sz="1800" dirty="0">
                <a:latin typeface="Century Schoolbook" panose="02040604050505020304" pitchFamily="18" charset="0"/>
              </a:rPr>
              <a:t>Charge density</a:t>
            </a:r>
          </a:p>
          <a:p>
            <a:pPr algn="ctr"/>
            <a:r>
              <a:rPr lang="es-MX" sz="1800" dirty="0">
                <a:solidFill>
                  <a:srgbClr val="C00000"/>
                </a:solidFill>
                <a:latin typeface="Century Schoolbook" panose="02040604050505020304" pitchFamily="18" charset="0"/>
              </a:rPr>
              <a:t>Form Factors</a:t>
            </a:r>
          </a:p>
        </p:txBody>
      </p:sp>
      <p:sp>
        <p:nvSpPr>
          <p:cNvPr id="6" name="CuadroTexto 5"/>
          <p:cNvSpPr txBox="1"/>
          <p:nvPr/>
        </p:nvSpPr>
        <p:spPr>
          <a:xfrm>
            <a:off x="2829377" y="3986305"/>
            <a:ext cx="3086231" cy="923330"/>
          </a:xfrm>
          <a:prstGeom prst="rect">
            <a:avLst/>
          </a:prstGeom>
          <a:noFill/>
          <a:ln w="31750">
            <a:solidFill>
              <a:srgbClr val="7865BD"/>
            </a:solidFill>
          </a:ln>
        </p:spPr>
        <p:txBody>
          <a:bodyPr wrap="square" rtlCol="0">
            <a:spAutoFit/>
          </a:bodyPr>
          <a:lstStyle/>
          <a:p>
            <a:pPr algn="ctr"/>
            <a:r>
              <a:rPr lang="es-MX" sz="1800" dirty="0">
                <a:latin typeface="Century Schoolbook" panose="02040604050505020304" pitchFamily="18" charset="0"/>
              </a:rPr>
              <a:t>Estructure functions</a:t>
            </a:r>
          </a:p>
          <a:p>
            <a:pPr algn="ctr"/>
            <a:r>
              <a:rPr lang="es-MX" sz="1800" dirty="0">
                <a:solidFill>
                  <a:srgbClr val="C00000"/>
                </a:solidFill>
                <a:latin typeface="Century Schoolbook" panose="02040604050505020304" pitchFamily="18" charset="0"/>
              </a:rPr>
              <a:t>Parton distribution functions</a:t>
            </a:r>
          </a:p>
        </p:txBody>
      </p:sp>
      <p:sp>
        <p:nvSpPr>
          <p:cNvPr id="7" name="CuadroTexto 6"/>
          <p:cNvSpPr txBox="1"/>
          <p:nvPr/>
        </p:nvSpPr>
        <p:spPr>
          <a:xfrm>
            <a:off x="6027314" y="3983767"/>
            <a:ext cx="2766834" cy="646331"/>
          </a:xfrm>
          <a:prstGeom prst="rect">
            <a:avLst/>
          </a:prstGeom>
          <a:noFill/>
          <a:ln w="31750">
            <a:solidFill>
              <a:srgbClr val="7865BD"/>
            </a:solidFill>
          </a:ln>
        </p:spPr>
        <p:txBody>
          <a:bodyPr wrap="square" rtlCol="0">
            <a:spAutoFit/>
          </a:bodyPr>
          <a:lstStyle/>
          <a:p>
            <a:pPr algn="ctr"/>
            <a:r>
              <a:rPr lang="es-MX" sz="1800" dirty="0">
                <a:solidFill>
                  <a:srgbClr val="C00000"/>
                </a:solidFill>
                <a:latin typeface="Century Schoolbook" panose="02040604050505020304" pitchFamily="18" charset="0"/>
              </a:rPr>
              <a:t>Generalized parton distribution functions</a:t>
            </a:r>
          </a:p>
        </p:txBody>
      </p:sp>
      <p:sp>
        <p:nvSpPr>
          <p:cNvPr id="8" name="Rectángulo 7">
            <a:extLst>
              <a:ext uri="{FF2B5EF4-FFF2-40B4-BE49-F238E27FC236}">
                <a16:creationId xmlns:a16="http://schemas.microsoft.com/office/drawing/2014/main" id="{F952C1D3-EE93-994C-90A2-225B4C021AF3}"/>
              </a:ext>
            </a:extLst>
          </p:cNvPr>
          <p:cNvSpPr/>
          <p:nvPr/>
        </p:nvSpPr>
        <p:spPr>
          <a:xfrm>
            <a:off x="8783171"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5</a:t>
            </a:fld>
            <a:endParaRPr lang="es-ES" sz="1800" dirty="0">
              <a:latin typeface="Palatino Linotype" panose="02040502050505030304" pitchFamily="18" charset="0"/>
            </a:endParaRPr>
          </a:p>
        </p:txBody>
      </p:sp>
      <p:sp>
        <p:nvSpPr>
          <p:cNvPr id="11" name="Título 1">
            <a:extLst>
              <a:ext uri="{FF2B5EF4-FFF2-40B4-BE49-F238E27FC236}">
                <a16:creationId xmlns:a16="http://schemas.microsoft.com/office/drawing/2014/main" id="{B93F38D3-E47E-9B4E-A3AE-046832D7DBB1}"/>
              </a:ext>
            </a:extLst>
          </p:cNvPr>
          <p:cNvSpPr txBox="1">
            <a:spLocks/>
          </p:cNvSpPr>
          <p:nvPr/>
        </p:nvSpPr>
        <p:spPr>
          <a:xfrm>
            <a:off x="605477" y="163544"/>
            <a:ext cx="6367504" cy="4975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Proxima Nova Semibold"/>
              <a:buNone/>
              <a:defRPr sz="36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6500"/>
              <a:buFont typeface="Proxima Nova Semibold"/>
              <a:buNone/>
              <a:defRPr sz="6500" b="0" i="0" u="none" strike="noStrike" cap="none">
                <a:solidFill>
                  <a:srgbClr val="FFFFFF"/>
                </a:solidFill>
                <a:latin typeface="Proxima Nova Semibold"/>
                <a:ea typeface="Proxima Nova Semibold"/>
                <a:cs typeface="Proxima Nova Semibold"/>
                <a:sym typeface="Proxima Nova Semibold"/>
              </a:defRPr>
            </a:lvl9pPr>
          </a:lstStyle>
          <a:p>
            <a:pPr algn="l"/>
            <a:r>
              <a:rPr lang="es-MX" sz="2600" b="1" dirty="0">
                <a:solidFill>
                  <a:srgbClr val="7030A0"/>
                </a:solidFill>
                <a:latin typeface="Century Schoolbook" panose="02040604050505020304" pitchFamily="18" charset="0"/>
              </a:rPr>
              <a:t>Introduction: FFs, PDFs, GPDs</a:t>
            </a:r>
          </a:p>
        </p:txBody>
      </p:sp>
    </p:spTree>
    <p:extLst>
      <p:ext uri="{BB962C8B-B14F-4D97-AF65-F5344CB8AC3E}">
        <p14:creationId xmlns:p14="http://schemas.microsoft.com/office/powerpoint/2010/main" val="158693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08D2A763-87D9-4441-8328-09B593D4FFDD}"/>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6</a:t>
            </a:fld>
            <a:endParaRPr lang="es-ES" sz="1800" dirty="0">
              <a:latin typeface="Palatino Linotype" panose="02040502050505030304" pitchFamily="18" charset="0"/>
            </a:endParaRPr>
          </a:p>
        </p:txBody>
      </p:sp>
      <p:grpSp>
        <p:nvGrpSpPr>
          <p:cNvPr id="19" name="Grupo 18">
            <a:extLst>
              <a:ext uri="{FF2B5EF4-FFF2-40B4-BE49-F238E27FC236}">
                <a16:creationId xmlns:a16="http://schemas.microsoft.com/office/drawing/2014/main" id="{CB1EF8DF-DE06-6045-8F08-152A3CF3AA39}"/>
              </a:ext>
            </a:extLst>
          </p:cNvPr>
          <p:cNvGrpSpPr/>
          <p:nvPr/>
        </p:nvGrpSpPr>
        <p:grpSpPr>
          <a:xfrm>
            <a:off x="2661712" y="357504"/>
            <a:ext cx="4829097" cy="4462735"/>
            <a:chOff x="2661712" y="357504"/>
            <a:chExt cx="4829097" cy="4462735"/>
          </a:xfrm>
        </p:grpSpPr>
        <p:sp>
          <p:nvSpPr>
            <p:cNvPr id="4" name="Rectangle 7">
              <a:extLst>
                <a:ext uri="{FF2B5EF4-FFF2-40B4-BE49-F238E27FC236}">
                  <a16:creationId xmlns:a16="http://schemas.microsoft.com/office/drawing/2014/main" id="{14A16752-B92E-6146-8B78-15EA096D2697}"/>
                </a:ext>
              </a:extLst>
            </p:cNvPr>
            <p:cNvSpPr/>
            <p:nvPr/>
          </p:nvSpPr>
          <p:spPr>
            <a:xfrm>
              <a:off x="3758894" y="3023615"/>
              <a:ext cx="1534886" cy="620486"/>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solidFill>
                    <a:schemeClr val="bg1"/>
                  </a:solidFill>
                </a:rPr>
                <a:t>GPD</a:t>
              </a:r>
            </a:p>
          </p:txBody>
        </p:sp>
        <p:sp>
          <p:nvSpPr>
            <p:cNvPr id="5" name="Rectangle 8">
              <a:extLst>
                <a:ext uri="{FF2B5EF4-FFF2-40B4-BE49-F238E27FC236}">
                  <a16:creationId xmlns:a16="http://schemas.microsoft.com/office/drawing/2014/main" id="{F1B106C6-581F-E047-ACD9-ED9BE5D7E247}"/>
                </a:ext>
              </a:extLst>
            </p:cNvPr>
            <p:cNvSpPr/>
            <p:nvPr/>
          </p:nvSpPr>
          <p:spPr>
            <a:xfrm>
              <a:off x="5955923" y="1727515"/>
              <a:ext cx="1534886" cy="620486"/>
            </a:xfrm>
            <a:prstGeom prst="rect">
              <a:avLst/>
            </a:prstGeom>
            <a:solidFill>
              <a:srgbClr val="9183CB"/>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t>PDA</a:t>
              </a:r>
              <a:endParaRPr lang="es-MX" sz="1050" dirty="0"/>
            </a:p>
          </p:txBody>
        </p:sp>
        <p:sp>
          <p:nvSpPr>
            <p:cNvPr id="6" name="Rectangle 9">
              <a:extLst>
                <a:ext uri="{FF2B5EF4-FFF2-40B4-BE49-F238E27FC236}">
                  <a16:creationId xmlns:a16="http://schemas.microsoft.com/office/drawing/2014/main" id="{E53095E9-0DF5-FF42-8D45-F2D005F9F062}"/>
                </a:ext>
              </a:extLst>
            </p:cNvPr>
            <p:cNvSpPr/>
            <p:nvPr/>
          </p:nvSpPr>
          <p:spPr>
            <a:xfrm>
              <a:off x="2661712" y="4190153"/>
              <a:ext cx="1534886" cy="620486"/>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t>FFs </a:t>
              </a:r>
            </a:p>
          </p:txBody>
        </p:sp>
        <p:sp>
          <p:nvSpPr>
            <p:cNvPr id="7" name="Rectangle 10">
              <a:extLst>
                <a:ext uri="{FF2B5EF4-FFF2-40B4-BE49-F238E27FC236}">
                  <a16:creationId xmlns:a16="http://schemas.microsoft.com/office/drawing/2014/main" id="{ABB89DA3-5AFA-1F4B-B45B-6DC86714A327}"/>
                </a:ext>
              </a:extLst>
            </p:cNvPr>
            <p:cNvSpPr/>
            <p:nvPr/>
          </p:nvSpPr>
          <p:spPr>
            <a:xfrm>
              <a:off x="4939708" y="4199753"/>
              <a:ext cx="1534886" cy="620486"/>
            </a:xfrm>
            <a:prstGeom prst="rect">
              <a:avLst/>
            </a:prstGeom>
            <a:solidFill>
              <a:srgbClr val="EFBA9F"/>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dirty="0"/>
                <a:t> PDF</a:t>
              </a:r>
              <a:endParaRPr lang="es-MX" sz="1050" dirty="0"/>
            </a:p>
          </p:txBody>
        </p:sp>
        <p:sp>
          <p:nvSpPr>
            <p:cNvPr id="8" name="Right Arrow 13">
              <a:extLst>
                <a:ext uri="{FF2B5EF4-FFF2-40B4-BE49-F238E27FC236}">
                  <a16:creationId xmlns:a16="http://schemas.microsoft.com/office/drawing/2014/main" id="{510D0C66-BF90-AD4F-90A0-861C5BE0E9D2}"/>
                </a:ext>
              </a:extLst>
            </p:cNvPr>
            <p:cNvSpPr/>
            <p:nvPr/>
          </p:nvSpPr>
          <p:spPr>
            <a:xfrm rot="5400000">
              <a:off x="4243464" y="2583223"/>
              <a:ext cx="583570" cy="194820"/>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9" name="Right Arrow 14">
              <a:extLst>
                <a:ext uri="{FF2B5EF4-FFF2-40B4-BE49-F238E27FC236}">
                  <a16:creationId xmlns:a16="http://schemas.microsoft.com/office/drawing/2014/main" id="{5A6A834C-7017-4443-BED7-BA92BF193F97}"/>
                </a:ext>
              </a:extLst>
            </p:cNvPr>
            <p:cNvSpPr/>
            <p:nvPr/>
          </p:nvSpPr>
          <p:spPr>
            <a:xfrm>
              <a:off x="5346149" y="1896354"/>
              <a:ext cx="583570" cy="194820"/>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10" name="Right Arrow 15">
              <a:extLst>
                <a:ext uri="{FF2B5EF4-FFF2-40B4-BE49-F238E27FC236}">
                  <a16:creationId xmlns:a16="http://schemas.microsoft.com/office/drawing/2014/main" id="{49B518BA-A4CF-B94C-AD88-68786F4CB549}"/>
                </a:ext>
              </a:extLst>
            </p:cNvPr>
            <p:cNvSpPr/>
            <p:nvPr/>
          </p:nvSpPr>
          <p:spPr>
            <a:xfrm rot="7932486">
              <a:off x="3405552" y="3836172"/>
              <a:ext cx="583570" cy="194820"/>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11" name="Right Arrow 16">
              <a:extLst>
                <a:ext uri="{FF2B5EF4-FFF2-40B4-BE49-F238E27FC236}">
                  <a16:creationId xmlns:a16="http://schemas.microsoft.com/office/drawing/2014/main" id="{98593EC2-B34D-D84F-B861-A6EE65A14B36}"/>
                </a:ext>
              </a:extLst>
            </p:cNvPr>
            <p:cNvSpPr/>
            <p:nvPr/>
          </p:nvSpPr>
          <p:spPr>
            <a:xfrm rot="2763869">
              <a:off x="5033023" y="3824400"/>
              <a:ext cx="583570" cy="194820"/>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12" name="TextBox 23">
              <a:extLst>
                <a:ext uri="{FF2B5EF4-FFF2-40B4-BE49-F238E27FC236}">
                  <a16:creationId xmlns:a16="http://schemas.microsoft.com/office/drawing/2014/main" id="{5DB23DBD-99DE-194A-85F2-1B38B49F3C33}"/>
                </a:ext>
              </a:extLst>
            </p:cNvPr>
            <p:cNvSpPr txBox="1"/>
            <p:nvPr/>
          </p:nvSpPr>
          <p:spPr>
            <a:xfrm>
              <a:off x="2683094" y="1140720"/>
              <a:ext cx="1843243" cy="584775"/>
            </a:xfrm>
            <a:prstGeom prst="rect">
              <a:avLst/>
            </a:prstGeom>
            <a:noFill/>
          </p:spPr>
          <p:txBody>
            <a:bodyPr wrap="square" rtlCol="0">
              <a:spAutoFit/>
            </a:bodyPr>
            <a:lstStyle/>
            <a:p>
              <a:r>
                <a:rPr lang="es-MX" sz="1600" dirty="0">
                  <a:solidFill>
                    <a:schemeClr val="bg2">
                      <a:lumMod val="25000"/>
                    </a:schemeClr>
                  </a:solidFill>
                  <a:latin typeface="Century Schoolbook" panose="02040604050505020304" pitchFamily="18" charset="0"/>
                </a:rPr>
                <a:t>Projecting on the light front</a:t>
              </a:r>
            </a:p>
          </p:txBody>
        </p:sp>
        <p:sp>
          <p:nvSpPr>
            <p:cNvPr id="13" name="Right Arrow 13">
              <a:extLst>
                <a:ext uri="{FF2B5EF4-FFF2-40B4-BE49-F238E27FC236}">
                  <a16:creationId xmlns:a16="http://schemas.microsoft.com/office/drawing/2014/main" id="{19FD6A7F-516B-3949-B6DA-9CBD86A08D63}"/>
                </a:ext>
              </a:extLst>
            </p:cNvPr>
            <p:cNvSpPr/>
            <p:nvPr/>
          </p:nvSpPr>
          <p:spPr>
            <a:xfrm rot="5400000" flipV="1">
              <a:off x="4256836" y="1315892"/>
              <a:ext cx="546230" cy="205421"/>
            </a:xfrm>
            <a:prstGeom prst="rightArrow">
              <a:avLst/>
            </a:prstGeom>
            <a:solidFill>
              <a:schemeClr val="accent2">
                <a:lumMod val="25000"/>
                <a:lumOff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sp>
          <p:nvSpPr>
            <p:cNvPr id="14" name="Rectangle 20">
              <a:extLst>
                <a:ext uri="{FF2B5EF4-FFF2-40B4-BE49-F238E27FC236}">
                  <a16:creationId xmlns:a16="http://schemas.microsoft.com/office/drawing/2014/main" id="{C778984A-C115-B14C-A599-C21BB6EC16C9}"/>
                </a:ext>
              </a:extLst>
            </p:cNvPr>
            <p:cNvSpPr/>
            <p:nvPr/>
          </p:nvSpPr>
          <p:spPr>
            <a:xfrm>
              <a:off x="2989120" y="357504"/>
              <a:ext cx="3105932" cy="742369"/>
            </a:xfrm>
            <a:prstGeom prst="rect">
              <a:avLst/>
            </a:prstGeom>
            <a:solidFill>
              <a:srgbClr val="6DA5B4"/>
            </a:solidFill>
            <a:ln w="31750">
              <a:solidFill>
                <a:srgbClr val="3564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solidFill>
                    <a:schemeClr val="bg1"/>
                  </a:solidFill>
                </a:rPr>
                <a:t>Bethe-Salpeter Wave Function (BSWF)</a:t>
              </a:r>
            </a:p>
          </p:txBody>
        </p:sp>
        <p:sp>
          <p:nvSpPr>
            <p:cNvPr id="15" name="Rectangle 6">
              <a:extLst>
                <a:ext uri="{FF2B5EF4-FFF2-40B4-BE49-F238E27FC236}">
                  <a16:creationId xmlns:a16="http://schemas.microsoft.com/office/drawing/2014/main" id="{ACB9303A-A53F-8A4D-9684-198FD8C36807}"/>
                </a:ext>
              </a:extLst>
            </p:cNvPr>
            <p:cNvSpPr/>
            <p:nvPr/>
          </p:nvSpPr>
          <p:spPr>
            <a:xfrm>
              <a:off x="3767807" y="1727515"/>
              <a:ext cx="1534886" cy="620486"/>
            </a:xfrm>
            <a:prstGeom prst="rect">
              <a:avLst/>
            </a:prstGeom>
            <a:solidFill>
              <a:srgbClr val="9183CB"/>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solidFill>
                    <a:schemeClr val="bg1"/>
                  </a:solidFill>
                </a:rPr>
                <a:t>LFWF</a:t>
              </a:r>
            </a:p>
          </p:txBody>
        </p:sp>
        <mc:AlternateContent xmlns:mc="http://schemas.openxmlformats.org/markup-compatibility/2006">
          <mc:Choice xmlns:a14="http://schemas.microsoft.com/office/drawing/2010/main" Requires="a14">
            <p:sp>
              <p:nvSpPr>
                <p:cNvPr id="2" name="CuadroTexto 1">
                  <a:extLst>
                    <a:ext uri="{FF2B5EF4-FFF2-40B4-BE49-F238E27FC236}">
                      <a16:creationId xmlns:a16="http://schemas.microsoft.com/office/drawing/2014/main" id="{102C8D33-5F9B-D444-8A8B-B7371FDC5230}"/>
                    </a:ext>
                  </a:extLst>
                </p:cNvPr>
                <p:cNvSpPr txBox="1"/>
                <p:nvPr/>
              </p:nvSpPr>
              <p:spPr>
                <a:xfrm>
                  <a:off x="3996929" y="2458227"/>
                  <a:ext cx="430311" cy="4843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s-MX" sz="1200" i="1" smtClean="0">
                                <a:latin typeface="Cambria Math" panose="02040503050406030204" pitchFamily="18" charset="0"/>
                              </a:rPr>
                            </m:ctrlPr>
                          </m:naryPr>
                          <m:sub/>
                          <m:sup/>
                          <m:e>
                            <m:sSub>
                              <m:sSubPr>
                                <m:ctrlPr>
                                  <a:rPr lang="es-MX" sz="1200" i="1" smtClean="0">
                                    <a:latin typeface="Cambria Math" panose="02040503050406030204" pitchFamily="18" charset="0"/>
                                  </a:rPr>
                                </m:ctrlPr>
                              </m:sSubPr>
                              <m:e>
                                <m:r>
                                  <a:rPr lang="es-ES" sz="1200" b="0" i="1" smtClean="0">
                                    <a:latin typeface="Cambria Math" panose="02040503050406030204" pitchFamily="18" charset="0"/>
                                  </a:rPr>
                                  <m:t>𝑑𝑘</m:t>
                                </m:r>
                              </m:e>
                              <m:sub>
                                <m:r>
                                  <a:rPr lang="es-MX" sz="1200" i="1" smtClean="0">
                                    <a:latin typeface="Cambria Math" panose="02040503050406030204" pitchFamily="18" charset="0"/>
                                    <a:ea typeface="Cambria Math" panose="02040503050406030204" pitchFamily="18" charset="0"/>
                                  </a:rPr>
                                  <m:t>⊥</m:t>
                                </m:r>
                              </m:sub>
                            </m:sSub>
                          </m:e>
                        </m:nary>
                      </m:oMath>
                    </m:oMathPara>
                  </a14:m>
                  <a:endParaRPr lang="es-MX" sz="1200" dirty="0"/>
                </a:p>
              </p:txBody>
            </p:sp>
          </mc:Choice>
          <mc:Fallback>
            <p:sp>
              <p:nvSpPr>
                <p:cNvPr id="2" name="CuadroTexto 1">
                  <a:extLst>
                    <a:ext uri="{FF2B5EF4-FFF2-40B4-BE49-F238E27FC236}">
                      <a16:creationId xmlns:a16="http://schemas.microsoft.com/office/drawing/2014/main" id="{102C8D33-5F9B-D444-8A8B-B7371FDC5230}"/>
                    </a:ext>
                  </a:extLst>
                </p:cNvPr>
                <p:cNvSpPr txBox="1">
                  <a:spLocks noRot="1" noChangeAspect="1" noMove="1" noResize="1" noEditPoints="1" noAdjustHandles="1" noChangeArrowheads="1" noChangeShapeType="1" noTextEdit="1"/>
                </p:cNvSpPr>
                <p:nvPr/>
              </p:nvSpPr>
              <p:spPr>
                <a:xfrm>
                  <a:off x="3996929" y="2458227"/>
                  <a:ext cx="430311" cy="484363"/>
                </a:xfrm>
                <a:prstGeom prst="rect">
                  <a:avLst/>
                </a:prstGeom>
                <a:blipFill>
                  <a:blip r:embed="rId3"/>
                  <a:stretch>
                    <a:fillRect l="-145714" t="-153846" r="-57143" b="-215385"/>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7" name="CuadroTexto 16">
                  <a:extLst>
                    <a:ext uri="{FF2B5EF4-FFF2-40B4-BE49-F238E27FC236}">
                      <a16:creationId xmlns:a16="http://schemas.microsoft.com/office/drawing/2014/main" id="{725188DB-93FD-2F45-8043-013A2D82FB8F}"/>
                    </a:ext>
                  </a:extLst>
                </p:cNvPr>
                <p:cNvSpPr txBox="1"/>
                <p:nvPr/>
              </p:nvSpPr>
              <p:spPr>
                <a:xfrm>
                  <a:off x="3244521" y="3644101"/>
                  <a:ext cx="369267" cy="4843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s-MX" sz="1200" i="1" smtClean="0">
                                <a:latin typeface="Cambria Math" panose="02040503050406030204" pitchFamily="18" charset="0"/>
                              </a:rPr>
                            </m:ctrlPr>
                          </m:naryPr>
                          <m:sub/>
                          <m:sup/>
                          <m:e>
                            <m:r>
                              <a:rPr lang="es-ES" sz="1200" b="0" i="1" smtClean="0">
                                <a:latin typeface="Cambria Math" panose="02040503050406030204" pitchFamily="18" charset="0"/>
                              </a:rPr>
                              <m:t>𝑑𝑥</m:t>
                            </m:r>
                          </m:e>
                        </m:nary>
                      </m:oMath>
                    </m:oMathPara>
                  </a14:m>
                  <a:endParaRPr lang="es-MX" sz="1200" dirty="0"/>
                </a:p>
              </p:txBody>
            </p:sp>
          </mc:Choice>
          <mc:Fallback>
            <p:sp>
              <p:nvSpPr>
                <p:cNvPr id="17" name="CuadroTexto 16">
                  <a:extLst>
                    <a:ext uri="{FF2B5EF4-FFF2-40B4-BE49-F238E27FC236}">
                      <a16:creationId xmlns:a16="http://schemas.microsoft.com/office/drawing/2014/main" id="{725188DB-93FD-2F45-8043-013A2D82FB8F}"/>
                    </a:ext>
                  </a:extLst>
                </p:cNvPr>
                <p:cNvSpPr txBox="1">
                  <a:spLocks noRot="1" noChangeAspect="1" noMove="1" noResize="1" noEditPoints="1" noAdjustHandles="1" noChangeArrowheads="1" noChangeShapeType="1" noTextEdit="1"/>
                </p:cNvSpPr>
                <p:nvPr/>
              </p:nvSpPr>
              <p:spPr>
                <a:xfrm>
                  <a:off x="3244521" y="3644101"/>
                  <a:ext cx="369267" cy="484363"/>
                </a:xfrm>
                <a:prstGeom prst="rect">
                  <a:avLst/>
                </a:prstGeom>
                <a:blipFill>
                  <a:blip r:embed="rId4"/>
                  <a:stretch>
                    <a:fillRect l="-170000" t="-160526" r="-83333" b="-221053"/>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8" name="CuadroTexto 17">
                  <a:extLst>
                    <a:ext uri="{FF2B5EF4-FFF2-40B4-BE49-F238E27FC236}">
                      <a16:creationId xmlns:a16="http://schemas.microsoft.com/office/drawing/2014/main" id="{52304B1A-5DD4-6440-A76E-5F40CD9CC598}"/>
                    </a:ext>
                  </a:extLst>
                </p:cNvPr>
                <p:cNvSpPr txBox="1"/>
                <p:nvPr/>
              </p:nvSpPr>
              <p:spPr>
                <a:xfrm>
                  <a:off x="5319945" y="2075425"/>
                  <a:ext cx="545204" cy="4843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s-MX" sz="1200" i="1" smtClean="0">
                                <a:latin typeface="Cambria Math" panose="02040503050406030204" pitchFamily="18" charset="0"/>
                              </a:rPr>
                            </m:ctrlPr>
                          </m:naryPr>
                          <m:sub/>
                          <m:sup/>
                          <m:e>
                            <m:sSub>
                              <m:sSubPr>
                                <m:ctrlPr>
                                  <a:rPr lang="es-MX" sz="1200" i="1" smtClean="0">
                                    <a:latin typeface="Cambria Math" panose="02040503050406030204" pitchFamily="18" charset="0"/>
                                  </a:rPr>
                                </m:ctrlPr>
                              </m:sSubPr>
                              <m:e>
                                <m:r>
                                  <a:rPr lang="es-ES" sz="1200" b="0" i="1" smtClean="0">
                                    <a:latin typeface="Cambria Math" panose="02040503050406030204" pitchFamily="18" charset="0"/>
                                  </a:rPr>
                                  <m:t>𝑑𝑘</m:t>
                                </m:r>
                              </m:e>
                              <m:sub>
                                <m:r>
                                  <a:rPr lang="es-MX" sz="1200" i="1" smtClean="0">
                                    <a:latin typeface="Cambria Math" panose="02040503050406030204" pitchFamily="18" charset="0"/>
                                    <a:ea typeface="Cambria Math" panose="02040503050406030204" pitchFamily="18" charset="0"/>
                                  </a:rPr>
                                  <m:t>⊥</m:t>
                                </m:r>
                              </m:sub>
                            </m:sSub>
                          </m:e>
                        </m:nary>
                      </m:oMath>
                    </m:oMathPara>
                  </a14:m>
                  <a:endParaRPr lang="es-MX" sz="1200" dirty="0"/>
                </a:p>
              </p:txBody>
            </p:sp>
          </mc:Choice>
          <mc:Fallback>
            <p:sp>
              <p:nvSpPr>
                <p:cNvPr id="18" name="CuadroTexto 17">
                  <a:extLst>
                    <a:ext uri="{FF2B5EF4-FFF2-40B4-BE49-F238E27FC236}">
                      <a16:creationId xmlns:a16="http://schemas.microsoft.com/office/drawing/2014/main" id="{52304B1A-5DD4-6440-A76E-5F40CD9CC598}"/>
                    </a:ext>
                  </a:extLst>
                </p:cNvPr>
                <p:cNvSpPr txBox="1">
                  <a:spLocks noRot="1" noChangeAspect="1" noMove="1" noResize="1" noEditPoints="1" noAdjustHandles="1" noChangeArrowheads="1" noChangeShapeType="1" noTextEdit="1"/>
                </p:cNvSpPr>
                <p:nvPr/>
              </p:nvSpPr>
              <p:spPr>
                <a:xfrm>
                  <a:off x="5319945" y="2075425"/>
                  <a:ext cx="545204" cy="484363"/>
                </a:xfrm>
                <a:prstGeom prst="rect">
                  <a:avLst/>
                </a:prstGeom>
                <a:blipFill>
                  <a:blip r:embed="rId5"/>
                  <a:stretch>
                    <a:fillRect l="-109302" t="-153846" r="-34884" b="-215385"/>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B6514518-7051-D044-B496-EF2E8FD64D3A}"/>
                    </a:ext>
                  </a:extLst>
                </p:cNvPr>
                <p:cNvSpPr txBox="1"/>
                <p:nvPr/>
              </p:nvSpPr>
              <p:spPr>
                <a:xfrm>
                  <a:off x="5592547" y="3796807"/>
                  <a:ext cx="850939"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𝑡</m:t>
                        </m:r>
                        <m:r>
                          <a:rPr lang="es-ES" sz="1200" b="0" i="1" smtClean="0">
                            <a:latin typeface="Cambria Math" panose="02040503050406030204" pitchFamily="18" charset="0"/>
                          </a:rPr>
                          <m:t>=0, </m:t>
                        </m:r>
                        <m:r>
                          <a:rPr lang="es-ES" sz="1200" b="0" i="1" smtClean="0">
                            <a:latin typeface="Cambria Math" panose="02040503050406030204" pitchFamily="18" charset="0"/>
                            <a:ea typeface="Cambria Math" panose="02040503050406030204" pitchFamily="18" charset="0"/>
                          </a:rPr>
                          <m:t>𝜉</m:t>
                        </m:r>
                        <m:r>
                          <a:rPr lang="es-ES" sz="1200" b="0" i="1" smtClean="0">
                            <a:latin typeface="Cambria Math" panose="02040503050406030204" pitchFamily="18" charset="0"/>
                            <a:ea typeface="Cambria Math" panose="02040503050406030204" pitchFamily="18" charset="0"/>
                          </a:rPr>
                          <m:t>=0 </m:t>
                        </m:r>
                      </m:oMath>
                    </m:oMathPara>
                  </a14:m>
                  <a:endParaRPr lang="es-MX" sz="1200" dirty="0"/>
                </a:p>
              </p:txBody>
            </p:sp>
          </mc:Choice>
          <mc:Fallback>
            <p:sp>
              <p:nvSpPr>
                <p:cNvPr id="3" name="CuadroTexto 2">
                  <a:extLst>
                    <a:ext uri="{FF2B5EF4-FFF2-40B4-BE49-F238E27FC236}">
                      <a16:creationId xmlns:a16="http://schemas.microsoft.com/office/drawing/2014/main" id="{B6514518-7051-D044-B496-EF2E8FD64D3A}"/>
                    </a:ext>
                  </a:extLst>
                </p:cNvPr>
                <p:cNvSpPr txBox="1">
                  <a:spLocks noRot="1" noChangeAspect="1" noMove="1" noResize="1" noEditPoints="1" noAdjustHandles="1" noChangeArrowheads="1" noChangeShapeType="1" noTextEdit="1"/>
                </p:cNvSpPr>
                <p:nvPr/>
              </p:nvSpPr>
              <p:spPr>
                <a:xfrm>
                  <a:off x="5592547" y="3796807"/>
                  <a:ext cx="850939" cy="184666"/>
                </a:xfrm>
                <a:prstGeom prst="rect">
                  <a:avLst/>
                </a:prstGeom>
                <a:blipFill>
                  <a:blip r:embed="rId6"/>
                  <a:stretch>
                    <a:fillRect l="-2941" t="-6667" r="-5882" b="-40000"/>
                  </a:stretch>
                </a:blipFill>
              </p:spPr>
              <p:txBody>
                <a:bodyPr/>
                <a:lstStyle/>
                <a:p>
                  <a:r>
                    <a:rPr lang="es-MX">
                      <a:noFill/>
                    </a:rPr>
                    <a:t> </a:t>
                  </a:r>
                </a:p>
              </p:txBody>
            </p:sp>
          </mc:Fallback>
        </mc:AlternateContent>
      </p:grpSp>
      <p:sp>
        <p:nvSpPr>
          <p:cNvPr id="20" name="Marcador de contenido 2">
            <a:extLst>
              <a:ext uri="{FF2B5EF4-FFF2-40B4-BE49-F238E27FC236}">
                <a16:creationId xmlns:a16="http://schemas.microsoft.com/office/drawing/2014/main" id="{BD676E67-4070-054D-8173-73C6C0D98AA7}"/>
              </a:ext>
            </a:extLst>
          </p:cNvPr>
          <p:cNvSpPr txBox="1">
            <a:spLocks/>
          </p:cNvSpPr>
          <p:nvPr/>
        </p:nvSpPr>
        <p:spPr>
          <a:xfrm>
            <a:off x="5005906" y="633832"/>
            <a:ext cx="4091794" cy="39644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The SDE for the </a:t>
            </a:r>
            <a:r>
              <a:rPr lang="es-MX" sz="1800" dirty="0">
                <a:solidFill>
                  <a:srgbClr val="0C98A7"/>
                </a:solidFill>
                <a:latin typeface="Century Schoolbook" pitchFamily="18" charset="0"/>
              </a:rPr>
              <a:t>quark propagator </a:t>
            </a:r>
            <a:r>
              <a:rPr lang="es-MX" sz="1800" dirty="0">
                <a:latin typeface="Century Schoolbook" pitchFamily="18" charset="0"/>
              </a:rPr>
              <a:t>is:</a:t>
            </a:r>
          </a:p>
        </p:txBody>
      </p:sp>
      <p:pic>
        <p:nvPicPr>
          <p:cNvPr id="21" name="Imagen 20">
            <a:extLst>
              <a:ext uri="{FF2B5EF4-FFF2-40B4-BE49-F238E27FC236}">
                <a16:creationId xmlns:a16="http://schemas.microsoft.com/office/drawing/2014/main" id="{118D1061-43A2-FD49-B693-BCCCBD69B4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1551" y="985311"/>
            <a:ext cx="3176627" cy="798741"/>
          </a:xfrm>
          <a:prstGeom prst="rect">
            <a:avLst/>
          </a:prstGeom>
        </p:spPr>
      </p:pic>
      <p:pic>
        <p:nvPicPr>
          <p:cNvPr id="22" name="Imagen 21">
            <a:extLst>
              <a:ext uri="{FF2B5EF4-FFF2-40B4-BE49-F238E27FC236}">
                <a16:creationId xmlns:a16="http://schemas.microsoft.com/office/drawing/2014/main" id="{92AF4E8E-D32E-8E45-9655-0DBE07A36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9967" y="2304079"/>
            <a:ext cx="2905144" cy="907182"/>
          </a:xfrm>
          <a:prstGeom prst="rect">
            <a:avLst/>
          </a:prstGeom>
        </p:spPr>
      </p:pic>
      <p:sp>
        <p:nvSpPr>
          <p:cNvPr id="23" name="Marcador de contenido 2">
            <a:extLst>
              <a:ext uri="{FF2B5EF4-FFF2-40B4-BE49-F238E27FC236}">
                <a16:creationId xmlns:a16="http://schemas.microsoft.com/office/drawing/2014/main" id="{E025C6B3-B8F3-EE47-85A3-84CFF3FCA441}"/>
              </a:ext>
            </a:extLst>
          </p:cNvPr>
          <p:cNvSpPr txBox="1">
            <a:spLocks/>
          </p:cNvSpPr>
          <p:nvPr/>
        </p:nvSpPr>
        <p:spPr>
          <a:xfrm>
            <a:off x="4917740" y="1826403"/>
            <a:ext cx="4179959" cy="39644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The meson </a:t>
            </a:r>
            <a:r>
              <a:rPr lang="es-MX" sz="1800" dirty="0">
                <a:solidFill>
                  <a:srgbClr val="0C98A7"/>
                </a:solidFill>
                <a:latin typeface="Century Schoolbook" pitchFamily="18" charset="0"/>
              </a:rPr>
              <a:t>Bethe-Salpeter equation (BSE) </a:t>
            </a:r>
            <a:r>
              <a:rPr lang="es-MX" sz="1800" dirty="0">
                <a:latin typeface="Century Schoolbook" pitchFamily="18" charset="0"/>
              </a:rPr>
              <a:t>is:</a:t>
            </a:r>
          </a:p>
        </p:txBody>
      </p:sp>
      <p:pic>
        <p:nvPicPr>
          <p:cNvPr id="24" name="Imagen 23">
            <a:extLst>
              <a:ext uri="{FF2B5EF4-FFF2-40B4-BE49-F238E27FC236}">
                <a16:creationId xmlns:a16="http://schemas.microsoft.com/office/drawing/2014/main" id="{777CF544-A2A3-654D-915F-9603A53893E9}"/>
              </a:ext>
            </a:extLst>
          </p:cNvPr>
          <p:cNvPicPr>
            <a:picLocks noChangeAspect="1"/>
          </p:cNvPicPr>
          <p:nvPr/>
        </p:nvPicPr>
        <p:blipFill>
          <a:blip r:embed="rId9"/>
          <a:stretch>
            <a:fillRect/>
          </a:stretch>
        </p:blipFill>
        <p:spPr>
          <a:xfrm>
            <a:off x="5435076" y="3929260"/>
            <a:ext cx="3269575" cy="365266"/>
          </a:xfrm>
          <a:prstGeom prst="rect">
            <a:avLst/>
          </a:prstGeom>
          <a:ln w="25400">
            <a:solidFill>
              <a:srgbClr val="0C98A7"/>
            </a:solidFill>
          </a:ln>
        </p:spPr>
      </p:pic>
      <p:sp>
        <p:nvSpPr>
          <p:cNvPr id="25" name="Marcador de contenido 2">
            <a:extLst>
              <a:ext uri="{FF2B5EF4-FFF2-40B4-BE49-F238E27FC236}">
                <a16:creationId xmlns:a16="http://schemas.microsoft.com/office/drawing/2014/main" id="{836A995F-C45A-144C-96D8-66F1276D5462}"/>
              </a:ext>
            </a:extLst>
          </p:cNvPr>
          <p:cNvSpPr txBox="1">
            <a:spLocks/>
          </p:cNvSpPr>
          <p:nvPr/>
        </p:nvSpPr>
        <p:spPr>
          <a:xfrm>
            <a:off x="4917740" y="3243394"/>
            <a:ext cx="4179959" cy="39644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The </a:t>
            </a:r>
            <a:r>
              <a:rPr lang="es-MX" sz="1800" dirty="0">
                <a:solidFill>
                  <a:srgbClr val="0C98A7"/>
                </a:solidFill>
                <a:latin typeface="Century Schoolbook" pitchFamily="18" charset="0"/>
              </a:rPr>
              <a:t>Bethe-Salpeter wave function (BSWF) </a:t>
            </a:r>
            <a:r>
              <a:rPr lang="es-MX" sz="1800" dirty="0">
                <a:latin typeface="Century Schoolbook" pitchFamily="18" charset="0"/>
              </a:rPr>
              <a:t>is defined as:</a:t>
            </a:r>
          </a:p>
        </p:txBody>
      </p:sp>
      <p:sp>
        <p:nvSpPr>
          <p:cNvPr id="26" name="Marcador de contenido 2">
            <a:extLst>
              <a:ext uri="{FF2B5EF4-FFF2-40B4-BE49-F238E27FC236}">
                <a16:creationId xmlns:a16="http://schemas.microsoft.com/office/drawing/2014/main" id="{A79F621E-D774-A148-9E04-377EB3FE00C2}"/>
              </a:ext>
            </a:extLst>
          </p:cNvPr>
          <p:cNvSpPr txBox="1">
            <a:spLocks/>
          </p:cNvSpPr>
          <p:nvPr/>
        </p:nvSpPr>
        <p:spPr>
          <a:xfrm>
            <a:off x="4917740" y="4435965"/>
            <a:ext cx="4179959" cy="501995"/>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algn="just"/>
            <a:r>
              <a:rPr lang="es-MX" sz="1800" dirty="0">
                <a:solidFill>
                  <a:srgbClr val="0C98A7"/>
                </a:solidFill>
                <a:latin typeface="Century Schoolbook" pitchFamily="18" charset="0"/>
              </a:rPr>
              <a:t>Alternative</a:t>
            </a:r>
            <a:r>
              <a:rPr lang="es-MX" sz="1800" dirty="0">
                <a:latin typeface="Century Schoolbook" pitchFamily="18" charset="0"/>
              </a:rPr>
              <a:t>: </a:t>
            </a:r>
            <a:r>
              <a:rPr lang="es-MX" sz="1800" dirty="0">
                <a:solidFill>
                  <a:srgbClr val="7030A0"/>
                </a:solidFill>
                <a:latin typeface="Century Schoolbook" pitchFamily="18" charset="0"/>
              </a:rPr>
              <a:t>Algebraic Model</a:t>
            </a:r>
          </a:p>
        </p:txBody>
      </p:sp>
    </p:spTree>
    <p:extLst>
      <p:ext uri="{BB962C8B-B14F-4D97-AF65-F5344CB8AC3E}">
        <p14:creationId xmlns:p14="http://schemas.microsoft.com/office/powerpoint/2010/main" val="14961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868 0.00247 L -0.28542 -0.00062 " pathEditMode="relative" rAng="0" ptsTypes="AA">
                                      <p:cBhvr>
                                        <p:cTn id="11" dur="2000" fill="hold"/>
                                        <p:tgtEl>
                                          <p:spTgt spid="19"/>
                                        </p:tgtEl>
                                        <p:attrNameLst>
                                          <p:attrName>ppt_x</p:attrName>
                                          <p:attrName>ppt_y</p:attrName>
                                        </p:attrNameLst>
                                      </p:cBhvr>
                                      <p:rCtr x="-13837" y="-154"/>
                                    </p:animMotion>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cxnSp>
        <p:nvCxnSpPr>
          <p:cNvPr id="206" name="Google Shape;206;p38"/>
          <p:cNvCxnSpPr>
            <a:cxnSpLocks/>
          </p:cNvCxnSpPr>
          <p:nvPr/>
        </p:nvCxnSpPr>
        <p:spPr>
          <a:xfrm>
            <a:off x="0" y="3709295"/>
            <a:ext cx="3009014" cy="0"/>
          </a:xfrm>
          <a:prstGeom prst="straightConnector1">
            <a:avLst/>
          </a:prstGeom>
          <a:noFill/>
          <a:ln w="9525" cap="flat" cmpd="sng">
            <a:solidFill>
              <a:srgbClr val="434343"/>
            </a:solidFill>
            <a:prstDash val="solid"/>
            <a:round/>
            <a:headEnd type="none" w="med" len="med"/>
            <a:tailEnd type="none" w="med" len="med"/>
          </a:ln>
        </p:spPr>
      </p:cxnSp>
      <p:sp>
        <p:nvSpPr>
          <p:cNvPr id="19" name="Título 1">
            <a:extLst>
              <a:ext uri="{FF2B5EF4-FFF2-40B4-BE49-F238E27FC236}">
                <a16:creationId xmlns:a16="http://schemas.microsoft.com/office/drawing/2014/main" id="{63BC10A8-7732-CF47-97E9-6A5F03E67014}"/>
              </a:ext>
            </a:extLst>
          </p:cNvPr>
          <p:cNvSpPr>
            <a:spLocks noGrp="1"/>
          </p:cNvSpPr>
          <p:nvPr>
            <p:ph type="ctrTitle"/>
          </p:nvPr>
        </p:nvSpPr>
        <p:spPr>
          <a:xfrm>
            <a:off x="290893" y="2902686"/>
            <a:ext cx="5138529" cy="678468"/>
          </a:xfrm>
          <a:noFill/>
          <a:ln w="34925">
            <a:noFill/>
          </a:ln>
        </p:spPr>
        <p:txBody>
          <a:bodyPr>
            <a:noAutofit/>
          </a:bodyPr>
          <a:lstStyle/>
          <a:p>
            <a:pPr algn="l"/>
            <a:r>
              <a:rPr lang="es-MX" sz="4000" b="1" dirty="0">
                <a:solidFill>
                  <a:srgbClr val="7030A0"/>
                </a:solidFill>
                <a:latin typeface="Century Schoolbook" panose="02040604050505020304" pitchFamily="18" charset="0"/>
              </a:rPr>
              <a:t>Algebraic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1000"/>
                                        <p:tgtEl>
                                          <p:spTgt spid="2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F9156C4-5262-4941-93C1-B62F4207903B}"/>
              </a:ext>
            </a:extLst>
          </p:cNvPr>
          <p:cNvSpPr>
            <a:spLocks noGrp="1"/>
          </p:cNvSpPr>
          <p:nvPr>
            <p:ph type="sldNum" sz="quarter" idx="12"/>
          </p:nvPr>
        </p:nvSpPr>
        <p:spPr>
          <a:xfrm>
            <a:off x="10133012" y="6172200"/>
            <a:ext cx="990601" cy="273049"/>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8</a:t>
            </a:fld>
            <a:endParaRPr lang="es-ES" noProof="0" dirty="0"/>
          </a:p>
        </p:txBody>
      </p:sp>
      <p:sp>
        <p:nvSpPr>
          <p:cNvPr id="4" name="Título 1">
            <a:extLst>
              <a:ext uri="{FF2B5EF4-FFF2-40B4-BE49-F238E27FC236}">
                <a16:creationId xmlns:a16="http://schemas.microsoft.com/office/drawing/2014/main" id="{04CD559A-627E-40D0-9258-41498E4611E9}"/>
              </a:ext>
            </a:extLst>
          </p:cNvPr>
          <p:cNvSpPr txBox="1">
            <a:spLocks/>
          </p:cNvSpPr>
          <p:nvPr/>
        </p:nvSpPr>
        <p:spPr>
          <a:xfrm>
            <a:off x="144562" y="26172"/>
            <a:ext cx="6318702" cy="54006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MX" sz="2700" b="1" dirty="0">
                <a:solidFill>
                  <a:srgbClr val="7030A0"/>
                </a:solidFill>
                <a:latin typeface="Century Schoolbook" panose="02040604050505020304" pitchFamily="18" charset="0"/>
              </a:rPr>
              <a:t>Algebraic Model</a:t>
            </a:r>
          </a:p>
        </p:txBody>
      </p:sp>
      <p:sp>
        <p:nvSpPr>
          <p:cNvPr id="5" name="Marcador de contenido 2">
            <a:extLst>
              <a:ext uri="{FF2B5EF4-FFF2-40B4-BE49-F238E27FC236}">
                <a16:creationId xmlns:a16="http://schemas.microsoft.com/office/drawing/2014/main" id="{004CC72E-F752-4475-B8D0-E97D0AAACF1B}"/>
              </a:ext>
            </a:extLst>
          </p:cNvPr>
          <p:cNvSpPr txBox="1">
            <a:spLocks/>
          </p:cNvSpPr>
          <p:nvPr/>
        </p:nvSpPr>
        <p:spPr>
          <a:xfrm>
            <a:off x="356904" y="583398"/>
            <a:ext cx="8449925" cy="389788"/>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The </a:t>
            </a:r>
            <a:r>
              <a:rPr lang="es-MX" sz="1800" dirty="0">
                <a:solidFill>
                  <a:srgbClr val="0C98A7"/>
                </a:solidFill>
                <a:latin typeface="Century Schoolbook" pitchFamily="18" charset="0"/>
              </a:rPr>
              <a:t>quark propagator </a:t>
            </a:r>
            <a:r>
              <a:rPr lang="es-MX" sz="1800" dirty="0">
                <a:latin typeface="Century Schoolbook" pitchFamily="18" charset="0"/>
              </a:rPr>
              <a:t>and the </a:t>
            </a:r>
            <a:r>
              <a:rPr lang="es-MX" sz="1800" dirty="0">
                <a:solidFill>
                  <a:srgbClr val="0C98A7"/>
                </a:solidFill>
                <a:latin typeface="Century Schoolbook" pitchFamily="18" charset="0"/>
              </a:rPr>
              <a:t>BSA</a:t>
            </a:r>
            <a:r>
              <a:rPr lang="es-MX" sz="1800" dirty="0">
                <a:latin typeface="Century Schoolbook" pitchFamily="18" charset="0"/>
              </a:rPr>
              <a:t> can be written as follows:</a:t>
            </a:r>
          </a:p>
        </p:txBody>
      </p:sp>
      <p:sp>
        <p:nvSpPr>
          <p:cNvPr id="15" name="CuadroTexto 14">
            <a:extLst>
              <a:ext uri="{FF2B5EF4-FFF2-40B4-BE49-F238E27FC236}">
                <a16:creationId xmlns:a16="http://schemas.microsoft.com/office/drawing/2014/main" id="{52A603C0-A794-42DC-A04C-566FC4DA3A60}"/>
              </a:ext>
            </a:extLst>
          </p:cNvPr>
          <p:cNvSpPr txBox="1"/>
          <p:nvPr/>
        </p:nvSpPr>
        <p:spPr>
          <a:xfrm>
            <a:off x="3963472" y="1046518"/>
            <a:ext cx="587020" cy="369332"/>
          </a:xfrm>
          <a:prstGeom prst="rect">
            <a:avLst/>
          </a:prstGeom>
          <a:noFill/>
        </p:spPr>
        <p:txBody>
          <a:bodyPr wrap="none" rtlCol="0">
            <a:spAutoFit/>
          </a:bodyPr>
          <a:lstStyle/>
          <a:p>
            <a:r>
              <a:rPr lang="es-MX" sz="1800" dirty="0">
                <a:latin typeface="Century Schoolbook" panose="02040604050505020304" pitchFamily="18" charset="0"/>
              </a:rPr>
              <a:t>and</a:t>
            </a:r>
          </a:p>
        </p:txBody>
      </p:sp>
      <p:sp>
        <p:nvSpPr>
          <p:cNvPr id="16" name="Marcador de contenido 2">
            <a:extLst>
              <a:ext uri="{FF2B5EF4-FFF2-40B4-BE49-F238E27FC236}">
                <a16:creationId xmlns:a16="http://schemas.microsoft.com/office/drawing/2014/main" id="{B3C363D3-0719-4494-8EBF-A75ACCBC8A5B}"/>
              </a:ext>
            </a:extLst>
          </p:cNvPr>
          <p:cNvSpPr txBox="1">
            <a:spLocks/>
          </p:cNvSpPr>
          <p:nvPr/>
        </p:nvSpPr>
        <p:spPr>
          <a:xfrm>
            <a:off x="312689" y="2670101"/>
            <a:ext cx="3942438" cy="389788"/>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For our </a:t>
            </a:r>
            <a:r>
              <a:rPr lang="es-MX" sz="1800" dirty="0">
                <a:solidFill>
                  <a:srgbClr val="C00000"/>
                </a:solidFill>
                <a:latin typeface="Century Schoolbook" pitchFamily="18" charset="0"/>
              </a:rPr>
              <a:t>algebraic model:</a:t>
            </a:r>
            <a:endParaRPr lang="es-MX" sz="1800" dirty="0">
              <a:latin typeface="Century Schoolbook" pitchFamily="18" charset="0"/>
            </a:endParaRPr>
          </a:p>
        </p:txBody>
      </p:sp>
      <mc:AlternateContent xmlns:mc="http://schemas.openxmlformats.org/markup-compatibility/2006">
        <mc:Choice xmlns:a14="http://schemas.microsoft.com/office/drawing/2010/main" Requires="a14">
          <p:sp>
            <p:nvSpPr>
              <p:cNvPr id="17" name="Marcador de contenido 2">
                <a:extLst>
                  <a:ext uri="{FF2B5EF4-FFF2-40B4-BE49-F238E27FC236}">
                    <a16:creationId xmlns:a16="http://schemas.microsoft.com/office/drawing/2014/main" id="{E774519F-3142-426F-AF9D-F3F832CFCF2A}"/>
                  </a:ext>
                </a:extLst>
              </p:cNvPr>
              <p:cNvSpPr txBox="1">
                <a:spLocks/>
              </p:cNvSpPr>
              <p:nvPr/>
            </p:nvSpPr>
            <p:spPr>
              <a:xfrm>
                <a:off x="327949" y="1531401"/>
                <a:ext cx="8536872" cy="389788"/>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where,                    ,                         , </a:t>
                </a:r>
                <a14:m>
                  <m:oMath xmlns:m="http://schemas.openxmlformats.org/officeDocument/2006/math">
                    <m:sSub>
                      <m:sSubPr>
                        <m:ctrlPr>
                          <a:rPr lang="es-MX" sz="1800" i="1">
                            <a:latin typeface="Cambria Math" panose="02040503050406030204" pitchFamily="18" charset="0"/>
                          </a:rPr>
                        </m:ctrlPr>
                      </m:sSubPr>
                      <m:e>
                        <m:r>
                          <a:rPr lang="es-MX" sz="1800" i="1">
                            <a:latin typeface="Cambria Math" panose="02040503050406030204" pitchFamily="18" charset="0"/>
                          </a:rPr>
                          <m:t>𝑘</m:t>
                        </m:r>
                      </m:e>
                      <m:sub>
                        <m:r>
                          <a:rPr lang="es-MX" sz="1800" i="1">
                            <a:latin typeface="Cambria Math" panose="02040503050406030204" pitchFamily="18" charset="0"/>
                            <a:ea typeface="Cambria Math" panose="02040503050406030204" pitchFamily="18" charset="0"/>
                          </a:rPr>
                          <m:t>𝜔</m:t>
                        </m:r>
                      </m:sub>
                    </m:sSub>
                    <m:r>
                      <a:rPr lang="es-MX" sz="1800" i="1">
                        <a:latin typeface="Cambria Math" panose="02040503050406030204" pitchFamily="18" charset="0"/>
                      </a:rPr>
                      <m:t>=</m:t>
                    </m:r>
                    <m:r>
                      <a:rPr lang="es-MX" sz="1800" i="1">
                        <a:latin typeface="Cambria Math" panose="02040503050406030204" pitchFamily="18" charset="0"/>
                      </a:rPr>
                      <m:t>𝑘</m:t>
                    </m:r>
                    <m:r>
                      <a:rPr lang="es-MX" sz="1800" i="1">
                        <a:latin typeface="Cambria Math" panose="02040503050406030204" pitchFamily="18" charset="0"/>
                      </a:rPr>
                      <m:t>+</m:t>
                    </m:r>
                    <m:f>
                      <m:fPr>
                        <m:ctrlPr>
                          <a:rPr lang="es-MX" sz="1800" i="1">
                            <a:latin typeface="Cambria Math" panose="02040503050406030204" pitchFamily="18" charset="0"/>
                          </a:rPr>
                        </m:ctrlPr>
                      </m:fPr>
                      <m:num>
                        <m:r>
                          <a:rPr lang="es-MX" sz="1800" i="1">
                            <a:latin typeface="Cambria Math" panose="02040503050406030204" pitchFamily="18" charset="0"/>
                            <a:ea typeface="Cambria Math" panose="02040503050406030204" pitchFamily="18" charset="0"/>
                          </a:rPr>
                          <m:t>𝜔</m:t>
                        </m:r>
                      </m:num>
                      <m:den>
                        <m:r>
                          <a:rPr lang="es-MX" sz="1800" i="1">
                            <a:latin typeface="Cambria Math" panose="02040503050406030204" pitchFamily="18" charset="0"/>
                          </a:rPr>
                          <m:t>2</m:t>
                        </m:r>
                      </m:den>
                    </m:f>
                    <m:r>
                      <a:rPr lang="es-MX" sz="1800" i="1">
                        <a:latin typeface="Cambria Math" panose="02040503050406030204" pitchFamily="18" charset="0"/>
                      </a:rPr>
                      <m:t>𝑃</m:t>
                    </m:r>
                    <m:r>
                      <a:rPr lang="es-MX" sz="1800" i="1">
                        <a:latin typeface="Cambria Math" panose="02040503050406030204" pitchFamily="18" charset="0"/>
                      </a:rPr>
                      <m:t> </m:t>
                    </m:r>
                  </m:oMath>
                </a14:m>
                <a:r>
                  <a:rPr lang="es-MX" sz="1800" dirty="0">
                    <a:latin typeface="Century Schoolbook" pitchFamily="18" charset="0"/>
                  </a:rPr>
                  <a:t> and </a:t>
                </a:r>
                <a14:m>
                  <m:oMath xmlns:m="http://schemas.openxmlformats.org/officeDocument/2006/math">
                    <m:sSup>
                      <m:sSupPr>
                        <m:ctrlPr>
                          <a:rPr lang="es-MX" sz="1800" i="1">
                            <a:latin typeface="Cambria Math" panose="02040503050406030204" pitchFamily="18" charset="0"/>
                          </a:rPr>
                        </m:ctrlPr>
                      </m:sSupPr>
                      <m:e>
                        <m:r>
                          <a:rPr lang="es-MX" sz="1800" i="1">
                            <a:latin typeface="Cambria Math" panose="02040503050406030204" pitchFamily="18" charset="0"/>
                          </a:rPr>
                          <m:t>𝑃</m:t>
                        </m:r>
                      </m:e>
                      <m:sup>
                        <m:r>
                          <a:rPr lang="es-MX" sz="1800" i="1">
                            <a:latin typeface="Cambria Math" panose="02040503050406030204" pitchFamily="18" charset="0"/>
                          </a:rPr>
                          <m:t>2</m:t>
                        </m:r>
                      </m:sup>
                    </m:sSup>
                    <m:r>
                      <a:rPr lang="es-MX" sz="1800" i="1">
                        <a:latin typeface="Cambria Math" panose="02040503050406030204" pitchFamily="18" charset="0"/>
                      </a:rPr>
                      <m:t>=−</m:t>
                    </m:r>
                    <m:sSubSup>
                      <m:sSubSupPr>
                        <m:ctrlPr>
                          <a:rPr lang="es-MX" sz="1800" i="1">
                            <a:latin typeface="Cambria Math" panose="02040503050406030204" pitchFamily="18" charset="0"/>
                          </a:rPr>
                        </m:ctrlPr>
                      </m:sSubSupPr>
                      <m:e>
                        <m:r>
                          <a:rPr lang="es-MX" sz="1800" i="1">
                            <a:latin typeface="Cambria Math" panose="02040503050406030204" pitchFamily="18" charset="0"/>
                          </a:rPr>
                          <m:t>𝑚</m:t>
                        </m:r>
                      </m:e>
                      <m:sub>
                        <m:r>
                          <a:rPr lang="es-MX" sz="1800" i="1">
                            <a:latin typeface="Cambria Math" panose="02040503050406030204" pitchFamily="18" charset="0"/>
                          </a:rPr>
                          <m:t>𝑀</m:t>
                        </m:r>
                      </m:sub>
                      <m:sup>
                        <m:r>
                          <a:rPr lang="es-MX" sz="1800" i="1">
                            <a:latin typeface="Cambria Math" panose="02040503050406030204" pitchFamily="18" charset="0"/>
                          </a:rPr>
                          <m:t>2</m:t>
                        </m:r>
                      </m:sup>
                    </m:sSubSup>
                  </m:oMath>
                </a14:m>
                <a:r>
                  <a:rPr lang="es-MX" sz="1800" dirty="0">
                    <a:latin typeface="Century Schoolbook" pitchFamily="18" charset="0"/>
                  </a:rPr>
                  <a:t>.</a:t>
                </a:r>
              </a:p>
            </p:txBody>
          </p:sp>
        </mc:Choice>
        <mc:Fallback>
          <p:sp>
            <p:nvSpPr>
              <p:cNvPr id="17" name="Marcador de contenido 2">
                <a:extLst>
                  <a:ext uri="{FF2B5EF4-FFF2-40B4-BE49-F238E27FC236}">
                    <a16:creationId xmlns:a16="http://schemas.microsoft.com/office/drawing/2014/main" id="{E774519F-3142-426F-AF9D-F3F832CFCF2A}"/>
                  </a:ext>
                </a:extLst>
              </p:cNvPr>
              <p:cNvSpPr txBox="1">
                <a:spLocks noRot="1" noChangeAspect="1" noMove="1" noResize="1" noEditPoints="1" noAdjustHandles="1" noChangeArrowheads="1" noChangeShapeType="1" noTextEdit="1"/>
              </p:cNvSpPr>
              <p:nvPr/>
            </p:nvSpPr>
            <p:spPr>
              <a:xfrm>
                <a:off x="327949" y="1531401"/>
                <a:ext cx="8536872" cy="389788"/>
              </a:xfrm>
              <a:prstGeom prst="rect">
                <a:avLst/>
              </a:prstGeom>
              <a:blipFill>
                <a:blip r:embed="rId3"/>
                <a:stretch>
                  <a:fillRect l="-743" t="-9375" b="-15625"/>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22" name="Marcador de contenido 2">
                <a:extLst>
                  <a:ext uri="{FF2B5EF4-FFF2-40B4-BE49-F238E27FC236}">
                    <a16:creationId xmlns:a16="http://schemas.microsoft.com/office/drawing/2014/main" id="{293022C8-7F7B-424C-9D3B-CE38D4788245}"/>
                  </a:ext>
                </a:extLst>
              </p:cNvPr>
              <p:cNvSpPr txBox="1">
                <a:spLocks/>
              </p:cNvSpPr>
              <p:nvPr/>
            </p:nvSpPr>
            <p:spPr>
              <a:xfrm>
                <a:off x="312689" y="2006625"/>
                <a:ext cx="8536872" cy="580822"/>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14:m>
                  <m:oMath xmlns:m="http://schemas.openxmlformats.org/officeDocument/2006/math">
                    <m:r>
                      <a:rPr lang="es-MX" sz="1800" i="1">
                        <a:solidFill>
                          <a:srgbClr val="C00000"/>
                        </a:solidFill>
                        <a:latin typeface="Cambria Math" panose="02040503050406030204" pitchFamily="18" charset="0"/>
                        <a:ea typeface="Cambria Math" panose="02040503050406030204" pitchFamily="18" charset="0"/>
                      </a:rPr>
                      <m:t>𝜌</m:t>
                    </m:r>
                    <m:r>
                      <a:rPr lang="es-MX" sz="1800" i="1">
                        <a:solidFill>
                          <a:srgbClr val="C00000"/>
                        </a:solidFill>
                        <a:latin typeface="Cambria Math" panose="02040503050406030204" pitchFamily="18" charset="0"/>
                        <a:ea typeface="Cambria Math" panose="02040503050406030204" pitchFamily="18" charset="0"/>
                      </a:rPr>
                      <m:t>(</m:t>
                    </m:r>
                    <m:r>
                      <a:rPr lang="es-MX" sz="1800" i="1">
                        <a:solidFill>
                          <a:srgbClr val="C00000"/>
                        </a:solidFill>
                        <a:latin typeface="Cambria Math" panose="02040503050406030204" pitchFamily="18" charset="0"/>
                        <a:ea typeface="Cambria Math" panose="02040503050406030204" pitchFamily="18" charset="0"/>
                      </a:rPr>
                      <m:t>𝜔</m:t>
                    </m:r>
                    <m:r>
                      <a:rPr lang="es-MX" sz="1800" i="1">
                        <a:solidFill>
                          <a:srgbClr val="C00000"/>
                        </a:solidFill>
                        <a:latin typeface="Cambria Math" panose="02040503050406030204" pitchFamily="18" charset="0"/>
                        <a:ea typeface="Cambria Math" panose="02040503050406030204" pitchFamily="18" charset="0"/>
                      </a:rPr>
                      <m:t>)</m:t>
                    </m:r>
                  </m:oMath>
                </a14:m>
                <a:r>
                  <a:rPr lang="es-MX" sz="1800" dirty="0">
                    <a:solidFill>
                      <a:srgbClr val="C00000"/>
                    </a:solidFill>
                    <a:latin typeface="Century Schoolbook" pitchFamily="18" charset="0"/>
                  </a:rPr>
                  <a:t> is the spectral density</a:t>
                </a:r>
                <a:r>
                  <a:rPr lang="es-MX" sz="1800" dirty="0">
                    <a:latin typeface="Century Schoolbook" pitchFamily="18" charset="0"/>
                  </a:rPr>
                  <a:t>. Its shape determines the specific behavior of the associated BSA.</a:t>
                </a:r>
              </a:p>
            </p:txBody>
          </p:sp>
        </mc:Choice>
        <mc:Fallback>
          <p:sp>
            <p:nvSpPr>
              <p:cNvPr id="22" name="Marcador de contenido 2">
                <a:extLst>
                  <a:ext uri="{FF2B5EF4-FFF2-40B4-BE49-F238E27FC236}">
                    <a16:creationId xmlns:a16="http://schemas.microsoft.com/office/drawing/2014/main" id="{293022C8-7F7B-424C-9D3B-CE38D4788245}"/>
                  </a:ext>
                </a:extLst>
              </p:cNvPr>
              <p:cNvSpPr txBox="1">
                <a:spLocks noRot="1" noChangeAspect="1" noMove="1" noResize="1" noEditPoints="1" noAdjustHandles="1" noChangeArrowheads="1" noChangeShapeType="1" noTextEdit="1"/>
              </p:cNvSpPr>
              <p:nvPr/>
            </p:nvSpPr>
            <p:spPr>
              <a:xfrm>
                <a:off x="312689" y="2006625"/>
                <a:ext cx="8536872" cy="580822"/>
              </a:xfrm>
              <a:prstGeom prst="rect">
                <a:avLst/>
              </a:prstGeom>
              <a:blipFill>
                <a:blip r:embed="rId4"/>
                <a:stretch>
                  <a:fillRect l="-892" t="-10638" r="-892" b="-14894"/>
                </a:stretch>
              </a:blipFill>
            </p:spPr>
            <p:txBody>
              <a:bodyPr/>
              <a:lstStyle/>
              <a:p>
                <a:r>
                  <a:rPr lang="es-MX">
                    <a:noFill/>
                  </a:rPr>
                  <a:t> </a:t>
                </a:r>
              </a:p>
            </p:txBody>
          </p:sp>
        </mc:Fallback>
      </mc:AlternateContent>
      <p:sp>
        <p:nvSpPr>
          <p:cNvPr id="18" name="Rectángulo 17">
            <a:extLst>
              <a:ext uri="{FF2B5EF4-FFF2-40B4-BE49-F238E27FC236}">
                <a16:creationId xmlns:a16="http://schemas.microsoft.com/office/drawing/2014/main" id="{EF88D16E-5827-9640-8680-4B0A01F38F4C}"/>
              </a:ext>
            </a:extLst>
          </p:cNvPr>
          <p:cNvSpPr/>
          <p:nvPr/>
        </p:nvSpPr>
        <p:spPr>
          <a:xfrm>
            <a:off x="8899863" y="48201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8</a:t>
            </a:fld>
            <a:endParaRPr lang="es-ES" sz="1800" dirty="0">
              <a:latin typeface="Palatino Linotype" panose="02040502050505030304" pitchFamily="18" charset="0"/>
            </a:endParaRPr>
          </a:p>
        </p:txBody>
      </p:sp>
      <p:pic>
        <p:nvPicPr>
          <p:cNvPr id="10" name="Imagen 9">
            <a:extLst>
              <a:ext uri="{FF2B5EF4-FFF2-40B4-BE49-F238E27FC236}">
                <a16:creationId xmlns:a16="http://schemas.microsoft.com/office/drawing/2014/main" id="{4D61D642-5490-D044-9211-108357986877}"/>
              </a:ext>
            </a:extLst>
          </p:cNvPr>
          <p:cNvPicPr>
            <a:picLocks noChangeAspect="1"/>
          </p:cNvPicPr>
          <p:nvPr/>
        </p:nvPicPr>
        <p:blipFill rotWithShape="1">
          <a:blip r:embed="rId5"/>
          <a:srcRect l="2659" t="8962" r="3872"/>
          <a:stretch/>
        </p:blipFill>
        <p:spPr>
          <a:xfrm>
            <a:off x="4561735" y="971854"/>
            <a:ext cx="3754499" cy="481754"/>
          </a:xfrm>
          <a:prstGeom prst="rect">
            <a:avLst/>
          </a:prstGeom>
          <a:solidFill>
            <a:schemeClr val="bg1"/>
          </a:solidFill>
          <a:ln w="28575">
            <a:solidFill>
              <a:srgbClr val="0C98A7"/>
            </a:solidFill>
          </a:ln>
        </p:spPr>
      </p:pic>
      <p:pic>
        <p:nvPicPr>
          <p:cNvPr id="6" name="Imagen 5">
            <a:extLst>
              <a:ext uri="{FF2B5EF4-FFF2-40B4-BE49-F238E27FC236}">
                <a16:creationId xmlns:a16="http://schemas.microsoft.com/office/drawing/2014/main" id="{7CB7114E-3ACB-C74F-96FD-CFDDE87818D0}"/>
              </a:ext>
            </a:extLst>
          </p:cNvPr>
          <p:cNvPicPr>
            <a:picLocks noChangeAspect="1"/>
          </p:cNvPicPr>
          <p:nvPr/>
        </p:nvPicPr>
        <p:blipFill>
          <a:blip r:embed="rId6"/>
          <a:stretch>
            <a:fillRect/>
          </a:stretch>
        </p:blipFill>
        <p:spPr>
          <a:xfrm>
            <a:off x="639056" y="990485"/>
            <a:ext cx="3313173" cy="429486"/>
          </a:xfrm>
          <a:prstGeom prst="rect">
            <a:avLst/>
          </a:prstGeom>
          <a:ln w="28575">
            <a:solidFill>
              <a:srgbClr val="0C98A7"/>
            </a:solidFill>
          </a:ln>
        </p:spPr>
      </p:pic>
      <p:pic>
        <p:nvPicPr>
          <p:cNvPr id="20" name="Imagen 19">
            <a:extLst>
              <a:ext uri="{FF2B5EF4-FFF2-40B4-BE49-F238E27FC236}">
                <a16:creationId xmlns:a16="http://schemas.microsoft.com/office/drawing/2014/main" id="{D10CBDAE-74C5-7347-98CA-F500D778D42C}"/>
              </a:ext>
            </a:extLst>
          </p:cNvPr>
          <p:cNvPicPr>
            <a:picLocks noChangeAspect="1"/>
          </p:cNvPicPr>
          <p:nvPr/>
        </p:nvPicPr>
        <p:blipFill>
          <a:blip r:embed="rId7"/>
          <a:stretch>
            <a:fillRect/>
          </a:stretch>
        </p:blipFill>
        <p:spPr>
          <a:xfrm>
            <a:off x="3231963" y="2382010"/>
            <a:ext cx="2516584" cy="853225"/>
          </a:xfrm>
          <a:prstGeom prst="rect">
            <a:avLst/>
          </a:prstGeom>
          <a:ln w="28575">
            <a:solidFill>
              <a:srgbClr val="7865BD"/>
            </a:solidFill>
          </a:ln>
        </p:spPr>
      </p:pic>
      <p:sp>
        <p:nvSpPr>
          <p:cNvPr id="23" name="Marcador de contenido 2">
            <a:extLst>
              <a:ext uri="{FF2B5EF4-FFF2-40B4-BE49-F238E27FC236}">
                <a16:creationId xmlns:a16="http://schemas.microsoft.com/office/drawing/2014/main" id="{E43EA445-0BEC-5A41-AE5B-090BBCE1F205}"/>
              </a:ext>
            </a:extLst>
          </p:cNvPr>
          <p:cNvSpPr txBox="1">
            <a:spLocks/>
          </p:cNvSpPr>
          <p:nvPr/>
        </p:nvSpPr>
        <p:spPr>
          <a:xfrm>
            <a:off x="327949" y="3336424"/>
            <a:ext cx="8370930" cy="389788"/>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The </a:t>
            </a:r>
            <a:r>
              <a:rPr lang="es-MX" sz="1800" b="1" dirty="0">
                <a:solidFill>
                  <a:srgbClr val="C00000"/>
                </a:solidFill>
                <a:latin typeface="Century Schoolbook" pitchFamily="18" charset="0"/>
              </a:rPr>
              <a:t>BSWF</a:t>
            </a:r>
            <a:r>
              <a:rPr lang="es-MX" sz="1800" dirty="0">
                <a:latin typeface="Century Schoolbook" pitchFamily="18" charset="0"/>
              </a:rPr>
              <a:t> is rewritten as:</a:t>
            </a:r>
          </a:p>
        </p:txBody>
      </p:sp>
      <p:sp>
        <p:nvSpPr>
          <p:cNvPr id="25" name="CuadroTexto 24">
            <a:extLst>
              <a:ext uri="{FF2B5EF4-FFF2-40B4-BE49-F238E27FC236}">
                <a16:creationId xmlns:a16="http://schemas.microsoft.com/office/drawing/2014/main" id="{B03288F9-A2C1-734C-AAB6-12B07D7A275B}"/>
              </a:ext>
            </a:extLst>
          </p:cNvPr>
          <p:cNvSpPr txBox="1"/>
          <p:nvPr/>
        </p:nvSpPr>
        <p:spPr>
          <a:xfrm>
            <a:off x="3874956" y="3986980"/>
            <a:ext cx="838691" cy="369332"/>
          </a:xfrm>
          <a:prstGeom prst="rect">
            <a:avLst/>
          </a:prstGeom>
          <a:noFill/>
        </p:spPr>
        <p:txBody>
          <a:bodyPr wrap="none" rtlCol="0">
            <a:spAutoFit/>
          </a:bodyPr>
          <a:lstStyle/>
          <a:p>
            <a:r>
              <a:rPr lang="es-MX" sz="1800" dirty="0">
                <a:latin typeface="Century Schoolbook" panose="02040604050505020304" pitchFamily="18" charset="0"/>
              </a:rPr>
              <a:t>where</a:t>
            </a:r>
          </a:p>
        </p:txBody>
      </p:sp>
      <p:pic>
        <p:nvPicPr>
          <p:cNvPr id="30" name="Imagen 29">
            <a:extLst>
              <a:ext uri="{FF2B5EF4-FFF2-40B4-BE49-F238E27FC236}">
                <a16:creationId xmlns:a16="http://schemas.microsoft.com/office/drawing/2014/main" id="{EBEA8C7F-DBD8-9840-AFF4-77BC08605786}"/>
              </a:ext>
            </a:extLst>
          </p:cNvPr>
          <p:cNvPicPr>
            <a:picLocks noChangeAspect="1"/>
          </p:cNvPicPr>
          <p:nvPr/>
        </p:nvPicPr>
        <p:blipFill>
          <a:blip r:embed="rId8"/>
          <a:stretch>
            <a:fillRect/>
          </a:stretch>
        </p:blipFill>
        <p:spPr>
          <a:xfrm>
            <a:off x="1297847" y="1548567"/>
            <a:ext cx="1009480" cy="369332"/>
          </a:xfrm>
          <a:prstGeom prst="rect">
            <a:avLst/>
          </a:prstGeom>
          <a:ln w="28575">
            <a:solidFill>
              <a:srgbClr val="0C98A7"/>
            </a:solidFill>
          </a:ln>
        </p:spPr>
      </p:pic>
      <p:pic>
        <p:nvPicPr>
          <p:cNvPr id="31" name="Imagen 30">
            <a:extLst>
              <a:ext uri="{FF2B5EF4-FFF2-40B4-BE49-F238E27FC236}">
                <a16:creationId xmlns:a16="http://schemas.microsoft.com/office/drawing/2014/main" id="{0BCD980B-2D2F-F044-87EC-153815D043DE}"/>
              </a:ext>
            </a:extLst>
          </p:cNvPr>
          <p:cNvPicPr>
            <a:picLocks noChangeAspect="1"/>
          </p:cNvPicPr>
          <p:nvPr/>
        </p:nvPicPr>
        <p:blipFill>
          <a:blip r:embed="rId9"/>
          <a:stretch>
            <a:fillRect/>
          </a:stretch>
        </p:blipFill>
        <p:spPr>
          <a:xfrm>
            <a:off x="2617194" y="1584985"/>
            <a:ext cx="1320061" cy="281896"/>
          </a:xfrm>
          <a:prstGeom prst="rect">
            <a:avLst/>
          </a:prstGeom>
          <a:ln w="25400">
            <a:solidFill>
              <a:srgbClr val="0C98A7"/>
            </a:solidFill>
          </a:ln>
        </p:spPr>
      </p:pic>
      <p:pic>
        <p:nvPicPr>
          <p:cNvPr id="32" name="Imagen 31">
            <a:extLst>
              <a:ext uri="{FF2B5EF4-FFF2-40B4-BE49-F238E27FC236}">
                <a16:creationId xmlns:a16="http://schemas.microsoft.com/office/drawing/2014/main" id="{9C9F05AB-5FDF-2A4D-9BA6-FCD53A218F37}"/>
              </a:ext>
            </a:extLst>
          </p:cNvPr>
          <p:cNvPicPr>
            <a:picLocks noChangeAspect="1"/>
          </p:cNvPicPr>
          <p:nvPr/>
        </p:nvPicPr>
        <p:blipFill>
          <a:blip r:embed="rId10"/>
          <a:stretch>
            <a:fillRect/>
          </a:stretch>
        </p:blipFill>
        <p:spPr>
          <a:xfrm>
            <a:off x="7307947" y="4631874"/>
            <a:ext cx="1498882" cy="274796"/>
          </a:xfrm>
          <a:prstGeom prst="rect">
            <a:avLst/>
          </a:prstGeom>
          <a:ln w="28575">
            <a:solidFill>
              <a:srgbClr val="0C98A7"/>
            </a:solidFill>
          </a:ln>
        </p:spPr>
      </p:pic>
      <p:pic>
        <p:nvPicPr>
          <p:cNvPr id="35" name="Imagen 34">
            <a:extLst>
              <a:ext uri="{FF2B5EF4-FFF2-40B4-BE49-F238E27FC236}">
                <a16:creationId xmlns:a16="http://schemas.microsoft.com/office/drawing/2014/main" id="{C89B5AC4-C9C3-B44B-B925-7DF0AF70EEE0}"/>
              </a:ext>
            </a:extLst>
          </p:cNvPr>
          <p:cNvPicPr>
            <a:picLocks noChangeAspect="1"/>
          </p:cNvPicPr>
          <p:nvPr/>
        </p:nvPicPr>
        <p:blipFill>
          <a:blip r:embed="rId11"/>
          <a:stretch>
            <a:fillRect/>
          </a:stretch>
        </p:blipFill>
        <p:spPr>
          <a:xfrm>
            <a:off x="4976966" y="4618356"/>
            <a:ext cx="1676113" cy="310901"/>
          </a:xfrm>
          <a:prstGeom prst="rect">
            <a:avLst/>
          </a:prstGeom>
          <a:ln w="28575">
            <a:solidFill>
              <a:srgbClr val="0C98A7"/>
            </a:solidFill>
          </a:ln>
        </p:spPr>
      </p:pic>
      <p:pic>
        <p:nvPicPr>
          <p:cNvPr id="37" name="Imagen 36">
            <a:extLst>
              <a:ext uri="{FF2B5EF4-FFF2-40B4-BE49-F238E27FC236}">
                <a16:creationId xmlns:a16="http://schemas.microsoft.com/office/drawing/2014/main" id="{0E18CF69-DB2C-E74F-A880-C5D65E570246}"/>
              </a:ext>
            </a:extLst>
          </p:cNvPr>
          <p:cNvPicPr>
            <a:picLocks noChangeAspect="1"/>
          </p:cNvPicPr>
          <p:nvPr/>
        </p:nvPicPr>
        <p:blipFill>
          <a:blip r:embed="rId12"/>
          <a:stretch>
            <a:fillRect/>
          </a:stretch>
        </p:blipFill>
        <p:spPr>
          <a:xfrm>
            <a:off x="476857" y="3926046"/>
            <a:ext cx="3389275" cy="491200"/>
          </a:xfrm>
          <a:prstGeom prst="rect">
            <a:avLst/>
          </a:prstGeom>
          <a:ln w="25400">
            <a:solidFill>
              <a:srgbClr val="0C98A7"/>
            </a:solidFill>
          </a:ln>
        </p:spPr>
      </p:pic>
      <p:grpSp>
        <p:nvGrpSpPr>
          <p:cNvPr id="38" name="Grupo 37">
            <a:extLst>
              <a:ext uri="{FF2B5EF4-FFF2-40B4-BE49-F238E27FC236}">
                <a16:creationId xmlns:a16="http://schemas.microsoft.com/office/drawing/2014/main" id="{BBB92F65-FC48-224D-8819-CBE4299681B1}"/>
              </a:ext>
            </a:extLst>
          </p:cNvPr>
          <p:cNvGrpSpPr/>
          <p:nvPr/>
        </p:nvGrpSpPr>
        <p:grpSpPr>
          <a:xfrm>
            <a:off x="4976966" y="3338518"/>
            <a:ext cx="3671704" cy="1096027"/>
            <a:chOff x="2473186" y="3099480"/>
            <a:chExt cx="4108368" cy="1045260"/>
          </a:xfrm>
        </p:grpSpPr>
        <p:pic>
          <p:nvPicPr>
            <p:cNvPr id="39" name="Imagen 38">
              <a:extLst>
                <a:ext uri="{FF2B5EF4-FFF2-40B4-BE49-F238E27FC236}">
                  <a16:creationId xmlns:a16="http://schemas.microsoft.com/office/drawing/2014/main" id="{A9160CAB-5365-4A46-8338-E9E2EBFDAAB7}"/>
                </a:ext>
              </a:extLst>
            </p:cNvPr>
            <p:cNvPicPr>
              <a:picLocks noChangeAspect="1"/>
            </p:cNvPicPr>
            <p:nvPr/>
          </p:nvPicPr>
          <p:blipFill rotWithShape="1">
            <a:blip r:embed="rId13"/>
            <a:srcRect r="2126"/>
            <a:stretch/>
          </p:blipFill>
          <p:spPr>
            <a:xfrm>
              <a:off x="2473186" y="3099480"/>
              <a:ext cx="4108368" cy="1045260"/>
            </a:xfrm>
            <a:prstGeom prst="rect">
              <a:avLst/>
            </a:prstGeom>
            <a:ln w="25400">
              <a:solidFill>
                <a:srgbClr val="0C98A7"/>
              </a:solidFill>
            </a:ln>
          </p:spPr>
        </p:pic>
        <p:sp>
          <p:nvSpPr>
            <p:cNvPr id="40" name="CuadroTexto 39">
              <a:extLst>
                <a:ext uri="{FF2B5EF4-FFF2-40B4-BE49-F238E27FC236}">
                  <a16:creationId xmlns:a16="http://schemas.microsoft.com/office/drawing/2014/main" id="{BFE4860F-A5D5-6E4D-B8D7-226E80E586C3}"/>
                </a:ext>
              </a:extLst>
            </p:cNvPr>
            <p:cNvSpPr txBox="1"/>
            <p:nvPr/>
          </p:nvSpPr>
          <p:spPr>
            <a:xfrm>
              <a:off x="6251940" y="3196143"/>
              <a:ext cx="323177" cy="340903"/>
            </a:xfrm>
            <a:prstGeom prst="rect">
              <a:avLst/>
            </a:prstGeom>
            <a:solidFill>
              <a:schemeClr val="bg1"/>
            </a:solidFill>
          </p:spPr>
          <p:txBody>
            <a:bodyPr wrap="square" rtlCol="0">
              <a:spAutoFit/>
            </a:bodyPr>
            <a:lstStyle/>
            <a:p>
              <a:endParaRPr lang="es-MX" dirty="0"/>
            </a:p>
          </p:txBody>
        </p:sp>
      </p:grpSp>
      <p:sp>
        <p:nvSpPr>
          <p:cNvPr id="41" name="CuadroTexto 40">
            <a:extLst>
              <a:ext uri="{FF2B5EF4-FFF2-40B4-BE49-F238E27FC236}">
                <a16:creationId xmlns:a16="http://schemas.microsoft.com/office/drawing/2014/main" id="{02D1464F-8F96-F546-B245-4A4C5A768FB9}"/>
              </a:ext>
            </a:extLst>
          </p:cNvPr>
          <p:cNvSpPr txBox="1"/>
          <p:nvPr/>
        </p:nvSpPr>
        <p:spPr>
          <a:xfrm>
            <a:off x="6681215" y="4571677"/>
            <a:ext cx="587020" cy="369332"/>
          </a:xfrm>
          <a:prstGeom prst="rect">
            <a:avLst/>
          </a:prstGeom>
          <a:noFill/>
        </p:spPr>
        <p:txBody>
          <a:bodyPr wrap="none" rtlCol="0">
            <a:spAutoFit/>
          </a:bodyPr>
          <a:lstStyle/>
          <a:p>
            <a:r>
              <a:rPr lang="es-MX" sz="1800" dirty="0">
                <a:latin typeface="Century Schoolbook" panose="02040604050505020304" pitchFamily="18" charset="0"/>
              </a:rPr>
              <a:t>and</a:t>
            </a:r>
          </a:p>
        </p:txBody>
      </p:sp>
      <p:sp>
        <p:nvSpPr>
          <p:cNvPr id="42" name="Abrir llave 41">
            <a:extLst>
              <a:ext uri="{FF2B5EF4-FFF2-40B4-BE49-F238E27FC236}">
                <a16:creationId xmlns:a16="http://schemas.microsoft.com/office/drawing/2014/main" id="{1E4F8475-B71F-1D44-ACD8-78B2AA1A31B4}"/>
              </a:ext>
            </a:extLst>
          </p:cNvPr>
          <p:cNvSpPr/>
          <p:nvPr/>
        </p:nvSpPr>
        <p:spPr>
          <a:xfrm>
            <a:off x="4722471" y="3336423"/>
            <a:ext cx="100337" cy="1686989"/>
          </a:xfrm>
          <a:prstGeom prst="leftBrace">
            <a:avLst/>
          </a:pr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3803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P spid="22" grpId="0"/>
      <p:bldP spid="23" grpId="0"/>
      <p:bldP spid="25" grpId="0"/>
      <p:bldP spid="41" grpId="0"/>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41B269E-6E10-4772-9808-992D6F734AAE}"/>
              </a:ext>
            </a:extLst>
          </p:cNvPr>
          <p:cNvSpPr>
            <a:spLocks noGrp="1"/>
          </p:cNvSpPr>
          <p:nvPr>
            <p:ph type="ctrTitle"/>
          </p:nvPr>
        </p:nvSpPr>
        <p:spPr>
          <a:xfrm>
            <a:off x="50854" y="95432"/>
            <a:ext cx="6901209" cy="570939"/>
          </a:xfrm>
        </p:spPr>
        <p:txBody>
          <a:bodyPr>
            <a:noAutofit/>
          </a:bodyPr>
          <a:lstStyle/>
          <a:p>
            <a:pPr algn="l"/>
            <a:r>
              <a:rPr lang="es-MX" sz="2600" b="1" dirty="0">
                <a:solidFill>
                  <a:srgbClr val="7030A0"/>
                </a:solidFill>
                <a:latin typeface="Century Schoolbook" panose="02040604050505020304" pitchFamily="18" charset="0"/>
              </a:rPr>
              <a:t>Algebraic Model: LFWF and PDA</a:t>
            </a:r>
          </a:p>
        </p:txBody>
      </p:sp>
      <p:sp>
        <p:nvSpPr>
          <p:cNvPr id="3" name="Marcador de número de diapositiva 2"/>
          <p:cNvSpPr>
            <a:spLocks noGrp="1"/>
          </p:cNvSpPr>
          <p:nvPr>
            <p:ph type="sldNum" sz="quarter" idx="12"/>
          </p:nvPr>
        </p:nvSpPr>
        <p:spPr>
          <a:xfrm>
            <a:off x="8153400" y="6172200"/>
            <a:ext cx="990600" cy="273050"/>
          </a:xfrm>
          <a:prstGeom prst="rect">
            <a:avLst/>
          </a:prstGeom>
        </p:spPr>
        <p:txBody>
          <a:bodyPr vert="horz" lIns="91440" tIns="45720" rIns="91440" bIns="45720" rtlCol="0" anchor="ctr"/>
          <a:lstStyle>
            <a:defPPr rtl="0">
              <a:defRPr lang="es-E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E5137D0E-4A4F-4307-8994-C1891D747D59}" type="slidenum">
              <a:rPr lang="es-ES" smtClean="0"/>
              <a:pPr rtl="0"/>
              <a:t>9</a:t>
            </a:fld>
            <a:endParaRPr lang="es-ES" sz="1800" dirty="0"/>
          </a:p>
        </p:txBody>
      </p:sp>
      <p:sp>
        <p:nvSpPr>
          <p:cNvPr id="5" name="Marcador de contenido 2">
            <a:extLst>
              <a:ext uri="{FF2B5EF4-FFF2-40B4-BE49-F238E27FC236}">
                <a16:creationId xmlns:a16="http://schemas.microsoft.com/office/drawing/2014/main" id="{737D13F3-5818-4C77-B93F-CC0CEDEAAA45}"/>
              </a:ext>
            </a:extLst>
          </p:cNvPr>
          <p:cNvSpPr txBox="1">
            <a:spLocks/>
          </p:cNvSpPr>
          <p:nvPr/>
        </p:nvSpPr>
        <p:spPr>
          <a:xfrm>
            <a:off x="208341" y="764842"/>
            <a:ext cx="6501055" cy="102129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just">
              <a:buNone/>
            </a:pPr>
            <a:r>
              <a:rPr lang="es-MX" sz="1800" dirty="0">
                <a:latin typeface="Century Schoolbook" pitchFamily="18" charset="0"/>
              </a:rPr>
              <a:t>The</a:t>
            </a:r>
            <a:r>
              <a:rPr lang="es-MX" sz="1800" dirty="0">
                <a:solidFill>
                  <a:srgbClr val="C00000"/>
                </a:solidFill>
                <a:latin typeface="Century Schoolbook" pitchFamily="18" charset="0"/>
              </a:rPr>
              <a:t> LFWF </a:t>
            </a:r>
            <a:r>
              <a:rPr lang="es-MX" sz="1800" dirty="0">
                <a:latin typeface="Century Schoolbook" pitchFamily="18" charset="0"/>
              </a:rPr>
              <a:t>for pseudoscalar mesons can be obtained in the light cone formalism by projecting the meson BSE:</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063" y="81191"/>
            <a:ext cx="2102494" cy="1952984"/>
          </a:xfrm>
          <a:prstGeom prst="rect">
            <a:avLst/>
          </a:prstGeom>
        </p:spPr>
      </p:pic>
      <p:sp>
        <p:nvSpPr>
          <p:cNvPr id="12" name="Rectángulo 11">
            <a:extLst>
              <a:ext uri="{FF2B5EF4-FFF2-40B4-BE49-F238E27FC236}">
                <a16:creationId xmlns:a16="http://schemas.microsoft.com/office/drawing/2014/main" id="{0B272042-0387-B54F-B6FF-816A3B3CB971}"/>
              </a:ext>
            </a:extLst>
          </p:cNvPr>
          <p:cNvSpPr/>
          <p:nvPr/>
        </p:nvSpPr>
        <p:spPr>
          <a:xfrm>
            <a:off x="8772538" y="4773807"/>
            <a:ext cx="300082" cy="369332"/>
          </a:xfrm>
          <a:prstGeom prst="rect">
            <a:avLst/>
          </a:prstGeom>
        </p:spPr>
        <p:txBody>
          <a:bodyPr wrap="none">
            <a:spAutoFit/>
          </a:bodyPr>
          <a:lstStyle/>
          <a:p>
            <a:fld id="{E5137D0E-4A4F-4307-8994-C1891D747D59}" type="slidenum">
              <a:rPr lang="es-ES" sz="1800" smtClean="0">
                <a:latin typeface="Palatino Linotype" panose="02040502050505030304" pitchFamily="18" charset="0"/>
              </a:rPr>
              <a:pPr/>
              <a:t>9</a:t>
            </a:fld>
            <a:endParaRPr lang="es-ES" sz="1800" dirty="0">
              <a:latin typeface="Palatino Linotype" panose="02040502050505030304" pitchFamily="18" charset="0"/>
            </a:endParaRPr>
          </a:p>
        </p:txBody>
      </p:sp>
      <p:pic>
        <p:nvPicPr>
          <p:cNvPr id="13" name="Imagen 12">
            <a:extLst>
              <a:ext uri="{FF2B5EF4-FFF2-40B4-BE49-F238E27FC236}">
                <a16:creationId xmlns:a16="http://schemas.microsoft.com/office/drawing/2014/main" id="{71D7846D-3714-924F-84BC-BC1D3A3A567F}"/>
              </a:ext>
            </a:extLst>
          </p:cNvPr>
          <p:cNvPicPr>
            <a:picLocks noChangeAspect="1"/>
          </p:cNvPicPr>
          <p:nvPr/>
        </p:nvPicPr>
        <p:blipFill>
          <a:blip r:embed="rId4"/>
          <a:stretch>
            <a:fillRect/>
          </a:stretch>
        </p:blipFill>
        <p:spPr>
          <a:xfrm>
            <a:off x="1774767" y="1374790"/>
            <a:ext cx="3518238" cy="512708"/>
          </a:xfrm>
          <a:prstGeom prst="rect">
            <a:avLst/>
          </a:prstGeom>
          <a:ln w="25400">
            <a:solidFill>
              <a:srgbClr val="0C98A7"/>
            </a:solidFill>
          </a:ln>
        </p:spPr>
      </p:pic>
      <p:pic>
        <p:nvPicPr>
          <p:cNvPr id="14" name="Imagen 13">
            <a:extLst>
              <a:ext uri="{FF2B5EF4-FFF2-40B4-BE49-F238E27FC236}">
                <a16:creationId xmlns:a16="http://schemas.microsoft.com/office/drawing/2014/main" id="{1E7C9021-1677-E742-9DE8-5BD4C3FAA649}"/>
              </a:ext>
            </a:extLst>
          </p:cNvPr>
          <p:cNvPicPr>
            <a:picLocks noChangeAspect="1"/>
          </p:cNvPicPr>
          <p:nvPr/>
        </p:nvPicPr>
        <p:blipFill rotWithShape="1">
          <a:blip r:embed="rId5"/>
          <a:srcRect t="-1" b="-1"/>
          <a:stretch/>
        </p:blipFill>
        <p:spPr>
          <a:xfrm>
            <a:off x="1048833" y="1975078"/>
            <a:ext cx="2144141" cy="281645"/>
          </a:xfrm>
          <a:prstGeom prst="rect">
            <a:avLst/>
          </a:prstGeom>
          <a:ln w="25400">
            <a:solidFill>
              <a:srgbClr val="0C98A7"/>
            </a:solidFill>
          </a:ln>
        </p:spPr>
      </p:pic>
      <p:sp>
        <p:nvSpPr>
          <p:cNvPr id="15" name="Marcador de contenido 2">
            <a:extLst>
              <a:ext uri="{FF2B5EF4-FFF2-40B4-BE49-F238E27FC236}">
                <a16:creationId xmlns:a16="http://schemas.microsoft.com/office/drawing/2014/main" id="{93986DC3-CEF4-B14C-8AB9-9F72B416DB02}"/>
              </a:ext>
            </a:extLst>
          </p:cNvPr>
          <p:cNvSpPr txBox="1">
            <a:spLocks/>
          </p:cNvSpPr>
          <p:nvPr/>
        </p:nvSpPr>
        <p:spPr>
          <a:xfrm>
            <a:off x="213127" y="1975078"/>
            <a:ext cx="817961" cy="367566"/>
          </a:xfrm>
          <a:prstGeom prst="rect">
            <a:avLst/>
          </a:prstGeom>
        </p:spPr>
        <p:txBody>
          <a:bodyPr vert="horz" lIns="68580" tIns="34290" rIns="68580" bIns="3429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r>
              <a:rPr lang="es-MX" sz="1800" dirty="0">
                <a:latin typeface="Century Schoolbook" pitchFamily="18" charset="0"/>
              </a:rPr>
              <a:t>where</a:t>
            </a:r>
          </a:p>
        </p:txBody>
      </p:sp>
      <p:sp>
        <p:nvSpPr>
          <p:cNvPr id="19" name="CuadroTexto 18">
            <a:extLst>
              <a:ext uri="{FF2B5EF4-FFF2-40B4-BE49-F238E27FC236}">
                <a16:creationId xmlns:a16="http://schemas.microsoft.com/office/drawing/2014/main" id="{23407C5B-C3D8-BE4D-A74A-7CADB4EE2E8A}"/>
              </a:ext>
            </a:extLst>
          </p:cNvPr>
          <p:cNvSpPr txBox="1"/>
          <p:nvPr/>
        </p:nvSpPr>
        <p:spPr>
          <a:xfrm>
            <a:off x="208341" y="2344671"/>
            <a:ext cx="5868920" cy="369332"/>
          </a:xfrm>
          <a:prstGeom prst="rect">
            <a:avLst/>
          </a:prstGeom>
          <a:noFill/>
        </p:spPr>
        <p:txBody>
          <a:bodyPr wrap="square" rtlCol="0">
            <a:spAutoFit/>
          </a:bodyPr>
          <a:lstStyle/>
          <a:p>
            <a:pPr algn="just"/>
            <a:r>
              <a:rPr lang="es-MX" sz="1800" dirty="0">
                <a:latin typeface="Century Schoolbook" panose="02040604050505020304" pitchFamily="18" charset="0"/>
              </a:rPr>
              <a:t>Then, from the </a:t>
            </a:r>
            <a:r>
              <a:rPr lang="es-MX" sz="1800" dirty="0">
                <a:solidFill>
                  <a:srgbClr val="0C98A7"/>
                </a:solidFill>
                <a:latin typeface="Century Schoolbook" panose="02040604050505020304" pitchFamily="18" charset="0"/>
              </a:rPr>
              <a:t>Mellin moments</a:t>
            </a:r>
            <a:r>
              <a:rPr lang="es-MX" sz="1800" dirty="0">
                <a:latin typeface="Century Schoolbook" panose="02040604050505020304" pitchFamily="18" charset="0"/>
              </a:rPr>
              <a:t> of the LFWF</a:t>
            </a:r>
          </a:p>
        </p:txBody>
      </p:sp>
      <p:sp>
        <p:nvSpPr>
          <p:cNvPr id="20" name="CuadroTexto 19">
            <a:extLst>
              <a:ext uri="{FF2B5EF4-FFF2-40B4-BE49-F238E27FC236}">
                <a16:creationId xmlns:a16="http://schemas.microsoft.com/office/drawing/2014/main" id="{E81CE452-E40C-1F45-BB12-967215E4CA8F}"/>
              </a:ext>
            </a:extLst>
          </p:cNvPr>
          <p:cNvSpPr txBox="1"/>
          <p:nvPr/>
        </p:nvSpPr>
        <p:spPr>
          <a:xfrm>
            <a:off x="208341" y="2977411"/>
            <a:ext cx="7736282" cy="369332"/>
          </a:xfrm>
          <a:prstGeom prst="rect">
            <a:avLst/>
          </a:prstGeom>
          <a:noFill/>
        </p:spPr>
        <p:txBody>
          <a:bodyPr wrap="square" rtlCol="0">
            <a:spAutoFit/>
          </a:bodyPr>
          <a:lstStyle/>
          <a:p>
            <a:pPr algn="just"/>
            <a:r>
              <a:rPr lang="es-MX" sz="1800" dirty="0">
                <a:latin typeface="Century Schoolbook" panose="02040604050505020304" pitchFamily="18" charset="0"/>
              </a:rPr>
              <a:t>we obtain:</a:t>
            </a:r>
            <a:endParaRPr lang="es-MX" sz="1800" dirty="0"/>
          </a:p>
        </p:txBody>
      </p:sp>
      <p:sp>
        <p:nvSpPr>
          <p:cNvPr id="21" name="CuadroTexto 20">
            <a:extLst>
              <a:ext uri="{FF2B5EF4-FFF2-40B4-BE49-F238E27FC236}">
                <a16:creationId xmlns:a16="http://schemas.microsoft.com/office/drawing/2014/main" id="{C95D022F-60E3-4E48-83CD-CB825AE87CB7}"/>
              </a:ext>
            </a:extLst>
          </p:cNvPr>
          <p:cNvSpPr txBox="1"/>
          <p:nvPr/>
        </p:nvSpPr>
        <p:spPr>
          <a:xfrm>
            <a:off x="218668" y="3675042"/>
            <a:ext cx="8706662" cy="369332"/>
          </a:xfrm>
          <a:prstGeom prst="rect">
            <a:avLst/>
          </a:prstGeom>
          <a:noFill/>
        </p:spPr>
        <p:txBody>
          <a:bodyPr wrap="square" rtlCol="0">
            <a:spAutoFit/>
          </a:bodyPr>
          <a:lstStyle/>
          <a:p>
            <a:r>
              <a:rPr lang="es-MX" sz="1800" dirty="0">
                <a:latin typeface="Century Schoolbook" panose="02040604050505020304" pitchFamily="18" charset="0"/>
              </a:rPr>
              <a:t>On the other hand, in the light-cone formalism the </a:t>
            </a:r>
            <a:r>
              <a:rPr lang="es-MX" sz="1800" dirty="0">
                <a:solidFill>
                  <a:srgbClr val="C00000"/>
                </a:solidFill>
                <a:latin typeface="Century Schoolbook" panose="02040604050505020304" pitchFamily="18" charset="0"/>
              </a:rPr>
              <a:t>PDA</a:t>
            </a:r>
            <a:r>
              <a:rPr lang="es-MX" sz="1800" dirty="0">
                <a:latin typeface="Century Schoolbook" panose="02040604050505020304" pitchFamily="18" charset="0"/>
              </a:rPr>
              <a:t> can be expressed as:</a:t>
            </a:r>
          </a:p>
        </p:txBody>
      </p:sp>
      <p:pic>
        <p:nvPicPr>
          <p:cNvPr id="22" name="Imagen 21">
            <a:extLst>
              <a:ext uri="{FF2B5EF4-FFF2-40B4-BE49-F238E27FC236}">
                <a16:creationId xmlns:a16="http://schemas.microsoft.com/office/drawing/2014/main" id="{6418F0D4-2D90-CE4C-A8A2-F470485C52EE}"/>
              </a:ext>
            </a:extLst>
          </p:cNvPr>
          <p:cNvPicPr>
            <a:picLocks noChangeAspect="1"/>
          </p:cNvPicPr>
          <p:nvPr/>
        </p:nvPicPr>
        <p:blipFill>
          <a:blip r:embed="rId6"/>
          <a:stretch>
            <a:fillRect/>
          </a:stretch>
        </p:blipFill>
        <p:spPr>
          <a:xfrm>
            <a:off x="5293005" y="2321033"/>
            <a:ext cx="2055137" cy="413833"/>
          </a:xfrm>
          <a:prstGeom prst="rect">
            <a:avLst/>
          </a:prstGeom>
          <a:ln w="25400">
            <a:solidFill>
              <a:srgbClr val="0C98A7"/>
            </a:solidFill>
          </a:ln>
        </p:spPr>
      </p:pic>
      <p:pic>
        <p:nvPicPr>
          <p:cNvPr id="23" name="Imagen 22">
            <a:extLst>
              <a:ext uri="{FF2B5EF4-FFF2-40B4-BE49-F238E27FC236}">
                <a16:creationId xmlns:a16="http://schemas.microsoft.com/office/drawing/2014/main" id="{3A382D7B-B0E6-4941-ACEF-505AC4E1A955}"/>
              </a:ext>
            </a:extLst>
          </p:cNvPr>
          <p:cNvPicPr>
            <a:picLocks noChangeAspect="1"/>
          </p:cNvPicPr>
          <p:nvPr/>
        </p:nvPicPr>
        <p:blipFill>
          <a:blip r:embed="rId7"/>
          <a:stretch>
            <a:fillRect/>
          </a:stretch>
        </p:blipFill>
        <p:spPr>
          <a:xfrm>
            <a:off x="1660026" y="2850063"/>
            <a:ext cx="3128289" cy="655451"/>
          </a:xfrm>
          <a:prstGeom prst="rect">
            <a:avLst/>
          </a:prstGeom>
          <a:ln w="28575">
            <a:solidFill>
              <a:srgbClr val="0C98A7"/>
            </a:solidFill>
          </a:ln>
        </p:spPr>
      </p:pic>
      <p:pic>
        <p:nvPicPr>
          <p:cNvPr id="26" name="Imagen 25">
            <a:extLst>
              <a:ext uri="{FF2B5EF4-FFF2-40B4-BE49-F238E27FC236}">
                <a16:creationId xmlns:a16="http://schemas.microsoft.com/office/drawing/2014/main" id="{FF268EF8-D6BD-5D48-BFF6-B9511E7E486D}"/>
              </a:ext>
            </a:extLst>
          </p:cNvPr>
          <p:cNvPicPr>
            <a:picLocks noChangeAspect="1"/>
          </p:cNvPicPr>
          <p:nvPr/>
        </p:nvPicPr>
        <p:blipFill>
          <a:blip r:embed="rId8"/>
          <a:stretch>
            <a:fillRect/>
          </a:stretch>
        </p:blipFill>
        <p:spPr>
          <a:xfrm>
            <a:off x="5797695" y="2826501"/>
            <a:ext cx="2560475" cy="638020"/>
          </a:xfrm>
          <a:prstGeom prst="rect">
            <a:avLst/>
          </a:prstGeom>
          <a:noFill/>
          <a:ln w="25400">
            <a:solidFill>
              <a:srgbClr val="7030A0"/>
            </a:solidFill>
          </a:ln>
        </p:spPr>
      </p:pic>
      <p:sp>
        <p:nvSpPr>
          <p:cNvPr id="27" name="CuadroTexto 26">
            <a:extLst>
              <a:ext uri="{FF2B5EF4-FFF2-40B4-BE49-F238E27FC236}">
                <a16:creationId xmlns:a16="http://schemas.microsoft.com/office/drawing/2014/main" id="{EC2AB264-C389-3146-8159-ED095644E91D}"/>
              </a:ext>
            </a:extLst>
          </p:cNvPr>
          <p:cNvSpPr txBox="1"/>
          <p:nvPr/>
        </p:nvSpPr>
        <p:spPr>
          <a:xfrm flipH="1">
            <a:off x="3224171" y="1983753"/>
            <a:ext cx="62492" cy="307777"/>
          </a:xfrm>
          <a:prstGeom prst="rect">
            <a:avLst/>
          </a:prstGeom>
          <a:noFill/>
        </p:spPr>
        <p:txBody>
          <a:bodyPr wrap="square" rtlCol="0">
            <a:spAutoFit/>
          </a:bodyPr>
          <a:lstStyle/>
          <a:p>
            <a:r>
              <a:rPr lang="es-MX" dirty="0"/>
              <a:t>.</a:t>
            </a:r>
          </a:p>
        </p:txBody>
      </p:sp>
      <p:sp>
        <p:nvSpPr>
          <p:cNvPr id="28" name="CuadroTexto 27">
            <a:extLst>
              <a:ext uri="{FF2B5EF4-FFF2-40B4-BE49-F238E27FC236}">
                <a16:creationId xmlns:a16="http://schemas.microsoft.com/office/drawing/2014/main" id="{F5C74FE6-7758-5745-8C9C-FC2DB02C42E2}"/>
              </a:ext>
            </a:extLst>
          </p:cNvPr>
          <p:cNvSpPr txBox="1"/>
          <p:nvPr/>
        </p:nvSpPr>
        <p:spPr>
          <a:xfrm>
            <a:off x="8607689" y="2313990"/>
            <a:ext cx="184731" cy="307777"/>
          </a:xfrm>
          <a:prstGeom prst="rect">
            <a:avLst/>
          </a:prstGeom>
          <a:noFill/>
        </p:spPr>
        <p:txBody>
          <a:bodyPr wrap="none" rtlCol="0">
            <a:spAutoFit/>
          </a:bodyPr>
          <a:lstStyle/>
          <a:p>
            <a:r>
              <a:rPr lang="es-MX" dirty="0"/>
              <a:t>.</a:t>
            </a:r>
          </a:p>
        </p:txBody>
      </p:sp>
      <p:sp>
        <p:nvSpPr>
          <p:cNvPr id="30" name="Right Arrow 14">
            <a:extLst>
              <a:ext uri="{FF2B5EF4-FFF2-40B4-BE49-F238E27FC236}">
                <a16:creationId xmlns:a16="http://schemas.microsoft.com/office/drawing/2014/main" id="{878D6A03-5755-A742-9A5B-9F297A93FA38}"/>
              </a:ext>
            </a:extLst>
          </p:cNvPr>
          <p:cNvSpPr/>
          <p:nvPr/>
        </p:nvSpPr>
        <p:spPr>
          <a:xfrm>
            <a:off x="5001220" y="3096846"/>
            <a:ext cx="583570" cy="194820"/>
          </a:xfrm>
          <a:prstGeom prst="rightArrow">
            <a:avLst/>
          </a:prstGeom>
          <a:solidFill>
            <a:srgbClr val="7865B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a:p>
        </p:txBody>
      </p:sp>
      <p:pic>
        <p:nvPicPr>
          <p:cNvPr id="31" name="Imagen 30">
            <a:extLst>
              <a:ext uri="{FF2B5EF4-FFF2-40B4-BE49-F238E27FC236}">
                <a16:creationId xmlns:a16="http://schemas.microsoft.com/office/drawing/2014/main" id="{2FC385CE-198C-9C41-BB6B-14C79467ED8D}"/>
              </a:ext>
            </a:extLst>
          </p:cNvPr>
          <p:cNvPicPr>
            <a:picLocks noChangeAspect="1"/>
          </p:cNvPicPr>
          <p:nvPr/>
        </p:nvPicPr>
        <p:blipFill>
          <a:blip r:embed="rId9"/>
          <a:stretch>
            <a:fillRect/>
          </a:stretch>
        </p:blipFill>
        <p:spPr>
          <a:xfrm>
            <a:off x="3059047" y="4184774"/>
            <a:ext cx="3025905" cy="566724"/>
          </a:xfrm>
          <a:prstGeom prst="rect">
            <a:avLst/>
          </a:prstGeom>
          <a:ln w="28575">
            <a:solidFill>
              <a:srgbClr val="0C98A7"/>
            </a:solidFill>
          </a:ln>
        </p:spPr>
      </p:pic>
    </p:spTree>
    <p:extLst>
      <p:ext uri="{BB962C8B-B14F-4D97-AF65-F5344CB8AC3E}">
        <p14:creationId xmlns:p14="http://schemas.microsoft.com/office/powerpoint/2010/main" val="419601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1000"/>
                                        <p:tgtEl>
                                          <p:spTgt spid="26"/>
                                        </p:tgtEl>
                                      </p:cBhvr>
                                    </p:animEffect>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1000"/>
                                        <p:tgtEl>
                                          <p:spTgt spid="31"/>
                                        </p:tgtEl>
                                      </p:cBhvr>
                                    </p:animEffect>
                                    <p:anim calcmode="lin" valueType="num">
                                      <p:cBhvr>
                                        <p:cTn id="62" dur="1000" fill="hold"/>
                                        <p:tgtEl>
                                          <p:spTgt spid="31"/>
                                        </p:tgtEl>
                                        <p:attrNameLst>
                                          <p:attrName>ppt_x</p:attrName>
                                        </p:attrNameLst>
                                      </p:cBhvr>
                                      <p:tavLst>
                                        <p:tav tm="0">
                                          <p:val>
                                            <p:strVal val="#ppt_x"/>
                                          </p:val>
                                        </p:tav>
                                        <p:tav tm="100000">
                                          <p:val>
                                            <p:strVal val="#ppt_x"/>
                                          </p:val>
                                        </p:tav>
                                      </p:tavLst>
                                    </p:anim>
                                    <p:anim calcmode="lin" valueType="num">
                                      <p:cBhvr>
                                        <p:cTn id="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0" grpId="0"/>
      <p:bldP spid="21" grpId="0"/>
      <p:bldP spid="30" grpId="0" animBg="1"/>
    </p:bldLst>
  </p:timing>
</p:sld>
</file>

<file path=ppt/theme/theme1.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33784</TotalTime>
  <Words>3017</Words>
  <Application>Microsoft Macintosh PowerPoint</Application>
  <PresentationFormat>Presentación en pantalla (16:9)</PresentationFormat>
  <Paragraphs>276</Paragraphs>
  <Slides>16</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16</vt:i4>
      </vt:variant>
    </vt:vector>
  </HeadingPairs>
  <TitlesOfParts>
    <vt:vector size="25" baseType="lpstr">
      <vt:lpstr>Proxima Nova</vt:lpstr>
      <vt:lpstr>Fira Sans Extra Condensed Medium</vt:lpstr>
      <vt:lpstr>Palatino Linotype</vt:lpstr>
      <vt:lpstr>Cambria Math</vt:lpstr>
      <vt:lpstr>Arial</vt:lpstr>
      <vt:lpstr>Proxima Nova Semibold</vt:lpstr>
      <vt:lpstr>Century Schoolbook</vt:lpstr>
      <vt:lpstr>Roboto Condensed Light</vt:lpstr>
      <vt:lpstr>SlidesGo Final Pages</vt:lpstr>
      <vt:lpstr>Internal structure of pseudoscalar mesons: An algebraic model and its implications</vt:lpstr>
      <vt:lpstr>Presentación de PowerPoint</vt:lpstr>
      <vt:lpstr>Introduction: PDFs y FFs</vt:lpstr>
      <vt:lpstr>Presentación de PowerPoint</vt:lpstr>
      <vt:lpstr>Presentación de PowerPoint</vt:lpstr>
      <vt:lpstr>Presentación de PowerPoint</vt:lpstr>
      <vt:lpstr>Algebraic Model</vt:lpstr>
      <vt:lpstr>Presentación de PowerPoint</vt:lpstr>
      <vt:lpstr>Algebraic Model: LFWF and PDA</vt:lpstr>
      <vt:lpstr>Algebraic Model: LFWF and PDA</vt:lpstr>
      <vt:lpstr>Distribution Functions: GPDs</vt:lpstr>
      <vt:lpstr>Distribution Functions: PDFs</vt:lpstr>
      <vt:lpstr>Distribution Functions: FFs</vt:lpstr>
      <vt:lpstr>Transition Form Factors</vt:lpstr>
      <vt:lpstr>Presentación de PowerPoint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NEWSLETTER</dc:title>
  <cp:lastModifiedBy>Isela Melany Higuera Angulo</cp:lastModifiedBy>
  <cp:revision>263</cp:revision>
  <dcterms:modified xsi:type="dcterms:W3CDTF">2021-05-12T14:02:20Z</dcterms:modified>
</cp:coreProperties>
</file>