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78" r:id="rId5"/>
    <p:sldId id="279" r:id="rId6"/>
    <p:sldId id="284" r:id="rId7"/>
    <p:sldId id="260" r:id="rId8"/>
    <p:sldId id="281" r:id="rId9"/>
    <p:sldId id="282" r:id="rId10"/>
    <p:sldId id="263" r:id="rId11"/>
    <p:sldId id="285" r:id="rId12"/>
    <p:sldId id="286" r:id="rId13"/>
    <p:sldId id="283" r:id="rId14"/>
    <p:sldId id="262" r:id="rId15"/>
    <p:sldId id="264" r:id="rId16"/>
    <p:sldId id="287" r:id="rId17"/>
    <p:sldId id="274" r:id="rId18"/>
    <p:sldId id="288" r:id="rId19"/>
    <p:sldId id="290" r:id="rId20"/>
    <p:sldId id="289" r:id="rId21"/>
    <p:sldId id="265" r:id="rId22"/>
    <p:sldId id="266" r:id="rId23"/>
    <p:sldId id="291" r:id="rId24"/>
    <p:sldId id="292" r:id="rId25"/>
    <p:sldId id="293" r:id="rId26"/>
    <p:sldId id="294" r:id="rId27"/>
    <p:sldId id="298" r:id="rId28"/>
    <p:sldId id="295" r:id="rId29"/>
    <p:sldId id="268" r:id="rId30"/>
    <p:sldId id="269" r:id="rId31"/>
    <p:sldId id="296" r:id="rId32"/>
    <p:sldId id="273" r:id="rId33"/>
    <p:sldId id="275" r:id="rId34"/>
    <p:sldId id="303" r:id="rId35"/>
    <p:sldId id="304" r:id="rId36"/>
    <p:sldId id="299" r:id="rId37"/>
    <p:sldId id="300" r:id="rId38"/>
    <p:sldId id="301" r:id="rId39"/>
    <p:sldId id="302" r:id="rId40"/>
    <p:sldId id="305" r:id="rId41"/>
    <p:sldId id="306" r:id="rId4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Y PAIC 0" initials="GP0" lastIdx="1" clrIdx="0">
    <p:extLst>
      <p:ext uri="{19B8F6BF-5375-455C-9EA6-DF929625EA0E}">
        <p15:presenceInfo xmlns:p15="http://schemas.microsoft.com/office/powerpoint/2012/main" userId="GUY PAIC 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0" autoAdjust="0"/>
    <p:restoredTop sz="94660"/>
  </p:normalViewPr>
  <p:slideViewPr>
    <p:cSldViewPr snapToGrid="0">
      <p:cViewPr>
        <p:scale>
          <a:sx n="47" d="100"/>
          <a:sy n="47" d="100"/>
        </p:scale>
        <p:origin x="652" y="1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1C1BE3-0A69-411A-9243-7B7D33AF410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4DA5DA71-E4F0-40EC-B31A-5891FD2CFEFE}">
      <dgm:prSet/>
      <dgm:spPr/>
      <dgm:t>
        <a:bodyPr/>
        <a:lstStyle/>
        <a:p>
          <a:r>
            <a:rPr lang="en-US"/>
            <a:t>The Big Bang Theory was first proposed in the late 1920’s.  </a:t>
          </a:r>
        </a:p>
      </dgm:t>
    </dgm:pt>
    <dgm:pt modelId="{6C432087-32E9-4F45-9C0A-D051CCD30A27}" type="parTrans" cxnId="{20561F3F-067E-4566-B8EF-8CEF674B163D}">
      <dgm:prSet/>
      <dgm:spPr/>
      <dgm:t>
        <a:bodyPr/>
        <a:lstStyle/>
        <a:p>
          <a:endParaRPr lang="en-US"/>
        </a:p>
      </dgm:t>
    </dgm:pt>
    <dgm:pt modelId="{858D6B2D-74C2-476A-8D6A-2FB6621ACF3A}" type="sibTrans" cxnId="{20561F3F-067E-4566-B8EF-8CEF674B163D}">
      <dgm:prSet/>
      <dgm:spPr/>
      <dgm:t>
        <a:bodyPr/>
        <a:lstStyle/>
        <a:p>
          <a:endParaRPr lang="en-US"/>
        </a:p>
      </dgm:t>
    </dgm:pt>
    <dgm:pt modelId="{6E2A8ECD-46C0-4466-A1C3-9FBB07937310}">
      <dgm:prSet/>
      <dgm:spPr/>
      <dgm:t>
        <a:bodyPr/>
        <a:lstStyle/>
        <a:p>
          <a:r>
            <a:rPr lang="en-US"/>
            <a:t>It states that there was an infinitely small, infinitely dense point that contained everything that is the universe.</a:t>
          </a:r>
        </a:p>
      </dgm:t>
    </dgm:pt>
    <dgm:pt modelId="{A314427D-A1D4-4E96-93DB-3E3A05C65173}" type="parTrans" cxnId="{53D49F06-966A-486C-840E-7A1A7D4A66F4}">
      <dgm:prSet/>
      <dgm:spPr/>
      <dgm:t>
        <a:bodyPr/>
        <a:lstStyle/>
        <a:p>
          <a:endParaRPr lang="en-US"/>
        </a:p>
      </dgm:t>
    </dgm:pt>
    <dgm:pt modelId="{2DAA4D89-6030-4ECD-8919-FEE93EE53824}" type="sibTrans" cxnId="{53D49F06-966A-486C-840E-7A1A7D4A66F4}">
      <dgm:prSet/>
      <dgm:spPr/>
      <dgm:t>
        <a:bodyPr/>
        <a:lstStyle/>
        <a:p>
          <a:endParaRPr lang="en-US"/>
        </a:p>
      </dgm:t>
    </dgm:pt>
    <dgm:pt modelId="{2C8A4413-B2A8-4048-8597-908CF96395B8}">
      <dgm:prSet/>
      <dgm:spPr/>
      <dgm:t>
        <a:bodyPr/>
        <a:lstStyle/>
        <a:p>
          <a:r>
            <a:rPr lang="en-US"/>
            <a:t>This singularity was incredibly dense and hot.</a:t>
          </a:r>
        </a:p>
      </dgm:t>
    </dgm:pt>
    <dgm:pt modelId="{20DEA546-6BA6-42F3-8329-FBDF5719D50D}" type="parTrans" cxnId="{D045674C-0202-4884-AE83-2C3D6CED2B0C}">
      <dgm:prSet/>
      <dgm:spPr/>
      <dgm:t>
        <a:bodyPr/>
        <a:lstStyle/>
        <a:p>
          <a:endParaRPr lang="en-US"/>
        </a:p>
      </dgm:t>
    </dgm:pt>
    <dgm:pt modelId="{CF451D73-BE90-4495-AFE5-BCCFAB8D719A}" type="sibTrans" cxnId="{D045674C-0202-4884-AE83-2C3D6CED2B0C}">
      <dgm:prSet/>
      <dgm:spPr/>
      <dgm:t>
        <a:bodyPr/>
        <a:lstStyle/>
        <a:p>
          <a:endParaRPr lang="en-US"/>
        </a:p>
      </dgm:t>
    </dgm:pt>
    <dgm:pt modelId="{21449F5B-83A2-4F7B-BCF4-8C387D2C48DB}" type="pres">
      <dgm:prSet presAssocID="{E51C1BE3-0A69-411A-9243-7B7D33AF410B}" presName="linear" presStyleCnt="0">
        <dgm:presLayoutVars>
          <dgm:animLvl val="lvl"/>
          <dgm:resizeHandles val="exact"/>
        </dgm:presLayoutVars>
      </dgm:prSet>
      <dgm:spPr/>
    </dgm:pt>
    <dgm:pt modelId="{13D75833-769B-41B3-82B2-6FF07BD30A0D}" type="pres">
      <dgm:prSet presAssocID="{4DA5DA71-E4F0-40EC-B31A-5891FD2CFEFE}" presName="parentText" presStyleLbl="node1" presStyleIdx="0" presStyleCnt="3">
        <dgm:presLayoutVars>
          <dgm:chMax val="0"/>
          <dgm:bulletEnabled val="1"/>
        </dgm:presLayoutVars>
      </dgm:prSet>
      <dgm:spPr/>
    </dgm:pt>
    <dgm:pt modelId="{AD777974-72BA-4171-81C9-CF78D0A433B0}" type="pres">
      <dgm:prSet presAssocID="{858D6B2D-74C2-476A-8D6A-2FB6621ACF3A}" presName="spacer" presStyleCnt="0"/>
      <dgm:spPr/>
    </dgm:pt>
    <dgm:pt modelId="{3D39048A-A371-4312-B037-9F25E8AC5CE9}" type="pres">
      <dgm:prSet presAssocID="{6E2A8ECD-46C0-4466-A1C3-9FBB07937310}" presName="parentText" presStyleLbl="node1" presStyleIdx="1" presStyleCnt="3">
        <dgm:presLayoutVars>
          <dgm:chMax val="0"/>
          <dgm:bulletEnabled val="1"/>
        </dgm:presLayoutVars>
      </dgm:prSet>
      <dgm:spPr/>
    </dgm:pt>
    <dgm:pt modelId="{390A1034-4044-4EDB-B269-65096925AACC}" type="pres">
      <dgm:prSet presAssocID="{2DAA4D89-6030-4ECD-8919-FEE93EE53824}" presName="spacer" presStyleCnt="0"/>
      <dgm:spPr/>
    </dgm:pt>
    <dgm:pt modelId="{83481FFB-E561-4732-BAAD-8ACCFF741B19}" type="pres">
      <dgm:prSet presAssocID="{2C8A4413-B2A8-4048-8597-908CF96395B8}" presName="parentText" presStyleLbl="node1" presStyleIdx="2" presStyleCnt="3">
        <dgm:presLayoutVars>
          <dgm:chMax val="0"/>
          <dgm:bulletEnabled val="1"/>
        </dgm:presLayoutVars>
      </dgm:prSet>
      <dgm:spPr/>
    </dgm:pt>
  </dgm:ptLst>
  <dgm:cxnLst>
    <dgm:cxn modelId="{A425DD03-5C66-42B9-AA6C-051CF7C502C0}" type="presOf" srcId="{4DA5DA71-E4F0-40EC-B31A-5891FD2CFEFE}" destId="{13D75833-769B-41B3-82B2-6FF07BD30A0D}" srcOrd="0" destOrd="0" presId="urn:microsoft.com/office/officeart/2005/8/layout/vList2"/>
    <dgm:cxn modelId="{53D49F06-966A-486C-840E-7A1A7D4A66F4}" srcId="{E51C1BE3-0A69-411A-9243-7B7D33AF410B}" destId="{6E2A8ECD-46C0-4466-A1C3-9FBB07937310}" srcOrd="1" destOrd="0" parTransId="{A314427D-A1D4-4E96-93DB-3E3A05C65173}" sibTransId="{2DAA4D89-6030-4ECD-8919-FEE93EE53824}"/>
    <dgm:cxn modelId="{3705A217-DC11-4E46-8FF9-44E800635BF1}" type="presOf" srcId="{E51C1BE3-0A69-411A-9243-7B7D33AF410B}" destId="{21449F5B-83A2-4F7B-BCF4-8C387D2C48DB}" srcOrd="0" destOrd="0" presId="urn:microsoft.com/office/officeart/2005/8/layout/vList2"/>
    <dgm:cxn modelId="{20561F3F-067E-4566-B8EF-8CEF674B163D}" srcId="{E51C1BE3-0A69-411A-9243-7B7D33AF410B}" destId="{4DA5DA71-E4F0-40EC-B31A-5891FD2CFEFE}" srcOrd="0" destOrd="0" parTransId="{6C432087-32E9-4F45-9C0A-D051CCD30A27}" sibTransId="{858D6B2D-74C2-476A-8D6A-2FB6621ACF3A}"/>
    <dgm:cxn modelId="{D045674C-0202-4884-AE83-2C3D6CED2B0C}" srcId="{E51C1BE3-0A69-411A-9243-7B7D33AF410B}" destId="{2C8A4413-B2A8-4048-8597-908CF96395B8}" srcOrd="2" destOrd="0" parTransId="{20DEA546-6BA6-42F3-8329-FBDF5719D50D}" sibTransId="{CF451D73-BE90-4495-AFE5-BCCFAB8D719A}"/>
    <dgm:cxn modelId="{4A21A0AA-8015-4BE5-99B2-F09F23CA2BDB}" type="presOf" srcId="{2C8A4413-B2A8-4048-8597-908CF96395B8}" destId="{83481FFB-E561-4732-BAAD-8ACCFF741B19}" srcOrd="0" destOrd="0" presId="urn:microsoft.com/office/officeart/2005/8/layout/vList2"/>
    <dgm:cxn modelId="{3CDB27E8-83A6-4598-BC11-12A6EBD680B8}" type="presOf" srcId="{6E2A8ECD-46C0-4466-A1C3-9FBB07937310}" destId="{3D39048A-A371-4312-B037-9F25E8AC5CE9}" srcOrd="0" destOrd="0" presId="urn:microsoft.com/office/officeart/2005/8/layout/vList2"/>
    <dgm:cxn modelId="{CA997A8D-916B-4177-8E4D-19C405A1F40A}" type="presParOf" srcId="{21449F5B-83A2-4F7B-BCF4-8C387D2C48DB}" destId="{13D75833-769B-41B3-82B2-6FF07BD30A0D}" srcOrd="0" destOrd="0" presId="urn:microsoft.com/office/officeart/2005/8/layout/vList2"/>
    <dgm:cxn modelId="{D84EE2C6-A724-4C0C-954C-F9898910F378}" type="presParOf" srcId="{21449F5B-83A2-4F7B-BCF4-8C387D2C48DB}" destId="{AD777974-72BA-4171-81C9-CF78D0A433B0}" srcOrd="1" destOrd="0" presId="urn:microsoft.com/office/officeart/2005/8/layout/vList2"/>
    <dgm:cxn modelId="{44304A3F-F254-4A28-8CAE-B675EE262D0D}" type="presParOf" srcId="{21449F5B-83A2-4F7B-BCF4-8C387D2C48DB}" destId="{3D39048A-A371-4312-B037-9F25E8AC5CE9}" srcOrd="2" destOrd="0" presId="urn:microsoft.com/office/officeart/2005/8/layout/vList2"/>
    <dgm:cxn modelId="{3BF754BC-4F26-445D-A25F-7672E566A0EF}" type="presParOf" srcId="{21449F5B-83A2-4F7B-BCF4-8C387D2C48DB}" destId="{390A1034-4044-4EDB-B269-65096925AACC}" srcOrd="3" destOrd="0" presId="urn:microsoft.com/office/officeart/2005/8/layout/vList2"/>
    <dgm:cxn modelId="{C1A03F73-9818-4176-AF75-F5ACAE55E68D}" type="presParOf" srcId="{21449F5B-83A2-4F7B-BCF4-8C387D2C48DB}" destId="{83481FFB-E561-4732-BAAD-8ACCFF741B1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75E20E-6641-455B-83A7-9F684379ABD1}"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A6B026CA-AAAB-44F4-9002-DECF38693D1F}">
      <dgm:prSet/>
      <dgm:spPr/>
      <dgm:t>
        <a:bodyPr/>
        <a:lstStyle/>
        <a:p>
          <a:r>
            <a:rPr lang="es-ES"/>
            <a:t>You know the 3 states of matter</a:t>
          </a:r>
          <a:endParaRPr lang="en-US"/>
        </a:p>
      </dgm:t>
    </dgm:pt>
    <dgm:pt modelId="{E23AD8EE-0C66-44F1-A750-6E9B31650C9E}" type="parTrans" cxnId="{E3EDC5BA-E7F8-4AC1-9F09-6580AF497AA6}">
      <dgm:prSet/>
      <dgm:spPr/>
      <dgm:t>
        <a:bodyPr/>
        <a:lstStyle/>
        <a:p>
          <a:endParaRPr lang="en-US"/>
        </a:p>
      </dgm:t>
    </dgm:pt>
    <dgm:pt modelId="{BDC08181-1EC7-4C41-903D-064E1FCD0386}" type="sibTrans" cxnId="{E3EDC5BA-E7F8-4AC1-9F09-6580AF497AA6}">
      <dgm:prSet/>
      <dgm:spPr/>
      <dgm:t>
        <a:bodyPr/>
        <a:lstStyle/>
        <a:p>
          <a:endParaRPr lang="en-US"/>
        </a:p>
      </dgm:t>
    </dgm:pt>
    <dgm:pt modelId="{D32F5879-A297-4058-AFC3-710C71915432}">
      <dgm:prSet/>
      <dgm:spPr/>
      <dgm:t>
        <a:bodyPr/>
        <a:lstStyle/>
        <a:p>
          <a:r>
            <a:rPr lang="es-MX"/>
            <a:t>Gas</a:t>
          </a:r>
          <a:endParaRPr lang="en-US"/>
        </a:p>
      </dgm:t>
    </dgm:pt>
    <dgm:pt modelId="{DA192B33-1A47-4993-A795-112251FE61FC}" type="parTrans" cxnId="{9B04ECA6-9AEC-4880-BC68-548FE2F4FB76}">
      <dgm:prSet/>
      <dgm:spPr/>
      <dgm:t>
        <a:bodyPr/>
        <a:lstStyle/>
        <a:p>
          <a:endParaRPr lang="en-US"/>
        </a:p>
      </dgm:t>
    </dgm:pt>
    <dgm:pt modelId="{7065F68A-9DB7-41C9-9FB8-E20337165B1E}" type="sibTrans" cxnId="{9B04ECA6-9AEC-4880-BC68-548FE2F4FB76}">
      <dgm:prSet/>
      <dgm:spPr/>
      <dgm:t>
        <a:bodyPr/>
        <a:lstStyle/>
        <a:p>
          <a:endParaRPr lang="en-US"/>
        </a:p>
      </dgm:t>
    </dgm:pt>
    <dgm:pt modelId="{4D02AAE7-154D-4651-B033-E2E1112DCD5F}">
      <dgm:prSet/>
      <dgm:spPr/>
      <dgm:t>
        <a:bodyPr/>
        <a:lstStyle/>
        <a:p>
          <a:r>
            <a:rPr lang="es-MX"/>
            <a:t>Liquid</a:t>
          </a:r>
          <a:endParaRPr lang="en-US"/>
        </a:p>
      </dgm:t>
    </dgm:pt>
    <dgm:pt modelId="{263767C9-9FE5-4A87-B2CF-E71E9B9F7F62}" type="parTrans" cxnId="{03F13A22-B578-44E2-BEF5-80D874D6D013}">
      <dgm:prSet/>
      <dgm:spPr/>
      <dgm:t>
        <a:bodyPr/>
        <a:lstStyle/>
        <a:p>
          <a:endParaRPr lang="en-US"/>
        </a:p>
      </dgm:t>
    </dgm:pt>
    <dgm:pt modelId="{F39F1ACE-6156-450B-940C-1AE475F4059B}" type="sibTrans" cxnId="{03F13A22-B578-44E2-BEF5-80D874D6D013}">
      <dgm:prSet/>
      <dgm:spPr/>
      <dgm:t>
        <a:bodyPr/>
        <a:lstStyle/>
        <a:p>
          <a:endParaRPr lang="en-US"/>
        </a:p>
      </dgm:t>
    </dgm:pt>
    <dgm:pt modelId="{9FD3CCCC-5DA4-4733-9777-18C38C74A2B8}">
      <dgm:prSet/>
      <dgm:spPr/>
      <dgm:t>
        <a:bodyPr/>
        <a:lstStyle/>
        <a:p>
          <a:r>
            <a:rPr lang="es-MX"/>
            <a:t>Solid</a:t>
          </a:r>
          <a:endParaRPr lang="en-US"/>
        </a:p>
      </dgm:t>
    </dgm:pt>
    <dgm:pt modelId="{03CA98B9-4AB5-430B-AB82-B4F1737881CC}" type="parTrans" cxnId="{CD176489-CD6A-43DB-9C33-5D28A3BAADC0}">
      <dgm:prSet/>
      <dgm:spPr/>
      <dgm:t>
        <a:bodyPr/>
        <a:lstStyle/>
        <a:p>
          <a:endParaRPr lang="en-US"/>
        </a:p>
      </dgm:t>
    </dgm:pt>
    <dgm:pt modelId="{58EEBCE6-3CB8-403D-A8FF-67006FE8E31D}" type="sibTrans" cxnId="{CD176489-CD6A-43DB-9C33-5D28A3BAADC0}">
      <dgm:prSet/>
      <dgm:spPr/>
      <dgm:t>
        <a:bodyPr/>
        <a:lstStyle/>
        <a:p>
          <a:endParaRPr lang="en-US"/>
        </a:p>
      </dgm:t>
    </dgm:pt>
    <dgm:pt modelId="{50554478-4388-4FDF-B75E-A3A6D28342B1}">
      <dgm:prSet/>
      <dgm:spPr/>
      <dgm:t>
        <a:bodyPr/>
        <a:lstStyle/>
        <a:p>
          <a:r>
            <a:rPr lang="es-MX"/>
            <a:t>Learn about a new one!</a:t>
          </a:r>
          <a:endParaRPr lang="en-US"/>
        </a:p>
      </dgm:t>
    </dgm:pt>
    <dgm:pt modelId="{D84FB3F4-A015-4CD3-9F97-89044FF95426}" type="parTrans" cxnId="{89CAF86F-6704-4ED3-BB84-D10EFFE63E31}">
      <dgm:prSet/>
      <dgm:spPr/>
      <dgm:t>
        <a:bodyPr/>
        <a:lstStyle/>
        <a:p>
          <a:endParaRPr lang="en-US"/>
        </a:p>
      </dgm:t>
    </dgm:pt>
    <dgm:pt modelId="{1BCD6698-128D-4893-87E2-795BF56D5FC4}" type="sibTrans" cxnId="{89CAF86F-6704-4ED3-BB84-D10EFFE63E31}">
      <dgm:prSet/>
      <dgm:spPr/>
      <dgm:t>
        <a:bodyPr/>
        <a:lstStyle/>
        <a:p>
          <a:endParaRPr lang="en-US"/>
        </a:p>
      </dgm:t>
    </dgm:pt>
    <dgm:pt modelId="{8640DDBA-AEFE-47B5-B73A-727E3C280A86}" type="pres">
      <dgm:prSet presAssocID="{6F75E20E-6641-455B-83A7-9F684379ABD1}" presName="Name0" presStyleCnt="0">
        <dgm:presLayoutVars>
          <dgm:dir/>
          <dgm:animLvl val="lvl"/>
          <dgm:resizeHandles val="exact"/>
        </dgm:presLayoutVars>
      </dgm:prSet>
      <dgm:spPr/>
    </dgm:pt>
    <dgm:pt modelId="{AD2A71AE-F1E0-4CC3-8946-8EC4D75F107F}" type="pres">
      <dgm:prSet presAssocID="{50554478-4388-4FDF-B75E-A3A6D28342B1}" presName="boxAndChildren" presStyleCnt="0"/>
      <dgm:spPr/>
    </dgm:pt>
    <dgm:pt modelId="{04E9BC7B-2E1F-4271-B2F6-633DE9E182AF}" type="pres">
      <dgm:prSet presAssocID="{50554478-4388-4FDF-B75E-A3A6D28342B1}" presName="parentTextBox" presStyleLbl="node1" presStyleIdx="0" presStyleCnt="2"/>
      <dgm:spPr/>
    </dgm:pt>
    <dgm:pt modelId="{2382FC7B-07ED-4D2A-A3F8-C33564C536E5}" type="pres">
      <dgm:prSet presAssocID="{BDC08181-1EC7-4C41-903D-064E1FCD0386}" presName="sp" presStyleCnt="0"/>
      <dgm:spPr/>
    </dgm:pt>
    <dgm:pt modelId="{7E6CE73C-540A-4A22-AC03-24A4F7AC8EB9}" type="pres">
      <dgm:prSet presAssocID="{A6B026CA-AAAB-44F4-9002-DECF38693D1F}" presName="arrowAndChildren" presStyleCnt="0"/>
      <dgm:spPr/>
    </dgm:pt>
    <dgm:pt modelId="{AB966F4C-19C0-479B-981F-710FA57A6B93}" type="pres">
      <dgm:prSet presAssocID="{A6B026CA-AAAB-44F4-9002-DECF38693D1F}" presName="parentTextArrow" presStyleLbl="node1" presStyleIdx="0" presStyleCnt="2"/>
      <dgm:spPr/>
    </dgm:pt>
    <dgm:pt modelId="{389A5F63-BE23-41A9-B0E6-EA202507B7A1}" type="pres">
      <dgm:prSet presAssocID="{A6B026CA-AAAB-44F4-9002-DECF38693D1F}" presName="arrow" presStyleLbl="node1" presStyleIdx="1" presStyleCnt="2"/>
      <dgm:spPr/>
    </dgm:pt>
    <dgm:pt modelId="{0987316D-CCFF-4E89-BF33-81125308E219}" type="pres">
      <dgm:prSet presAssocID="{A6B026CA-AAAB-44F4-9002-DECF38693D1F}" presName="descendantArrow" presStyleCnt="0"/>
      <dgm:spPr/>
    </dgm:pt>
    <dgm:pt modelId="{57B46D6B-659E-4BF4-A892-73B905D1082D}" type="pres">
      <dgm:prSet presAssocID="{D32F5879-A297-4058-AFC3-710C71915432}" presName="childTextArrow" presStyleLbl="fgAccFollowNode1" presStyleIdx="0" presStyleCnt="3">
        <dgm:presLayoutVars>
          <dgm:bulletEnabled val="1"/>
        </dgm:presLayoutVars>
      </dgm:prSet>
      <dgm:spPr/>
    </dgm:pt>
    <dgm:pt modelId="{EBB52A48-4AE8-4602-B792-94B966743DD9}" type="pres">
      <dgm:prSet presAssocID="{4D02AAE7-154D-4651-B033-E2E1112DCD5F}" presName="childTextArrow" presStyleLbl="fgAccFollowNode1" presStyleIdx="1" presStyleCnt="3">
        <dgm:presLayoutVars>
          <dgm:bulletEnabled val="1"/>
        </dgm:presLayoutVars>
      </dgm:prSet>
      <dgm:spPr/>
    </dgm:pt>
    <dgm:pt modelId="{0DB3FCE0-5B9E-4A62-8070-A6A4525FEE1E}" type="pres">
      <dgm:prSet presAssocID="{9FD3CCCC-5DA4-4733-9777-18C38C74A2B8}" presName="childTextArrow" presStyleLbl="fgAccFollowNode1" presStyleIdx="2" presStyleCnt="3">
        <dgm:presLayoutVars>
          <dgm:bulletEnabled val="1"/>
        </dgm:presLayoutVars>
      </dgm:prSet>
      <dgm:spPr/>
    </dgm:pt>
  </dgm:ptLst>
  <dgm:cxnLst>
    <dgm:cxn modelId="{D6EE4015-DA09-4B94-B146-D1D6D48B9962}" type="presOf" srcId="{4D02AAE7-154D-4651-B033-E2E1112DCD5F}" destId="{EBB52A48-4AE8-4602-B792-94B966743DD9}" srcOrd="0" destOrd="0" presId="urn:microsoft.com/office/officeart/2005/8/layout/process4"/>
    <dgm:cxn modelId="{03F13A22-B578-44E2-BEF5-80D874D6D013}" srcId="{A6B026CA-AAAB-44F4-9002-DECF38693D1F}" destId="{4D02AAE7-154D-4651-B033-E2E1112DCD5F}" srcOrd="1" destOrd="0" parTransId="{263767C9-9FE5-4A87-B2CF-E71E9B9F7F62}" sibTransId="{F39F1ACE-6156-450B-940C-1AE475F4059B}"/>
    <dgm:cxn modelId="{16243534-42AA-4B15-9112-67E56926CC73}" type="presOf" srcId="{A6B026CA-AAAB-44F4-9002-DECF38693D1F}" destId="{AB966F4C-19C0-479B-981F-710FA57A6B93}" srcOrd="0" destOrd="0" presId="urn:microsoft.com/office/officeart/2005/8/layout/process4"/>
    <dgm:cxn modelId="{89CAF86F-6704-4ED3-BB84-D10EFFE63E31}" srcId="{6F75E20E-6641-455B-83A7-9F684379ABD1}" destId="{50554478-4388-4FDF-B75E-A3A6D28342B1}" srcOrd="1" destOrd="0" parTransId="{D84FB3F4-A015-4CD3-9F97-89044FF95426}" sibTransId="{1BCD6698-128D-4893-87E2-795BF56D5FC4}"/>
    <dgm:cxn modelId="{CD176489-CD6A-43DB-9C33-5D28A3BAADC0}" srcId="{A6B026CA-AAAB-44F4-9002-DECF38693D1F}" destId="{9FD3CCCC-5DA4-4733-9777-18C38C74A2B8}" srcOrd="2" destOrd="0" parTransId="{03CA98B9-4AB5-430B-AB82-B4F1737881CC}" sibTransId="{58EEBCE6-3CB8-403D-A8FF-67006FE8E31D}"/>
    <dgm:cxn modelId="{EC3CAB96-07A3-4F84-8A71-E6D6294C0F95}" type="presOf" srcId="{A6B026CA-AAAB-44F4-9002-DECF38693D1F}" destId="{389A5F63-BE23-41A9-B0E6-EA202507B7A1}" srcOrd="1" destOrd="0" presId="urn:microsoft.com/office/officeart/2005/8/layout/process4"/>
    <dgm:cxn modelId="{9B04ECA6-9AEC-4880-BC68-548FE2F4FB76}" srcId="{A6B026CA-AAAB-44F4-9002-DECF38693D1F}" destId="{D32F5879-A297-4058-AFC3-710C71915432}" srcOrd="0" destOrd="0" parTransId="{DA192B33-1A47-4993-A795-112251FE61FC}" sibTransId="{7065F68A-9DB7-41C9-9FB8-E20337165B1E}"/>
    <dgm:cxn modelId="{E3EDC5BA-E7F8-4AC1-9F09-6580AF497AA6}" srcId="{6F75E20E-6641-455B-83A7-9F684379ABD1}" destId="{A6B026CA-AAAB-44F4-9002-DECF38693D1F}" srcOrd="0" destOrd="0" parTransId="{E23AD8EE-0C66-44F1-A750-6E9B31650C9E}" sibTransId="{BDC08181-1EC7-4C41-903D-064E1FCD0386}"/>
    <dgm:cxn modelId="{DA8529C0-DA4F-4035-864F-44A7AF52326B}" type="presOf" srcId="{6F75E20E-6641-455B-83A7-9F684379ABD1}" destId="{8640DDBA-AEFE-47B5-B73A-727E3C280A86}" srcOrd="0" destOrd="0" presId="urn:microsoft.com/office/officeart/2005/8/layout/process4"/>
    <dgm:cxn modelId="{5CEDA8C6-3E3B-4C3C-AA6D-0ADDA721B9DB}" type="presOf" srcId="{50554478-4388-4FDF-B75E-A3A6D28342B1}" destId="{04E9BC7B-2E1F-4271-B2F6-633DE9E182AF}" srcOrd="0" destOrd="0" presId="urn:microsoft.com/office/officeart/2005/8/layout/process4"/>
    <dgm:cxn modelId="{82A6D3E1-646B-49B2-99B6-009A190A70E4}" type="presOf" srcId="{D32F5879-A297-4058-AFC3-710C71915432}" destId="{57B46D6B-659E-4BF4-A892-73B905D1082D}" srcOrd="0" destOrd="0" presId="urn:microsoft.com/office/officeart/2005/8/layout/process4"/>
    <dgm:cxn modelId="{FD3F1EF3-CA58-42C0-9BE5-51D7B89FB288}" type="presOf" srcId="{9FD3CCCC-5DA4-4733-9777-18C38C74A2B8}" destId="{0DB3FCE0-5B9E-4A62-8070-A6A4525FEE1E}" srcOrd="0" destOrd="0" presId="urn:microsoft.com/office/officeart/2005/8/layout/process4"/>
    <dgm:cxn modelId="{0E6A9483-CC8B-4326-9720-96580AF5C1AB}" type="presParOf" srcId="{8640DDBA-AEFE-47B5-B73A-727E3C280A86}" destId="{AD2A71AE-F1E0-4CC3-8946-8EC4D75F107F}" srcOrd="0" destOrd="0" presId="urn:microsoft.com/office/officeart/2005/8/layout/process4"/>
    <dgm:cxn modelId="{A597AAE4-064B-4D9A-9539-223CCEF325EF}" type="presParOf" srcId="{AD2A71AE-F1E0-4CC3-8946-8EC4D75F107F}" destId="{04E9BC7B-2E1F-4271-B2F6-633DE9E182AF}" srcOrd="0" destOrd="0" presId="urn:microsoft.com/office/officeart/2005/8/layout/process4"/>
    <dgm:cxn modelId="{BBD14624-654B-4F86-B921-A24DE0F01BDD}" type="presParOf" srcId="{8640DDBA-AEFE-47B5-B73A-727E3C280A86}" destId="{2382FC7B-07ED-4D2A-A3F8-C33564C536E5}" srcOrd="1" destOrd="0" presId="urn:microsoft.com/office/officeart/2005/8/layout/process4"/>
    <dgm:cxn modelId="{FAD67A92-F5F0-4DAB-B33D-098DA6361A02}" type="presParOf" srcId="{8640DDBA-AEFE-47B5-B73A-727E3C280A86}" destId="{7E6CE73C-540A-4A22-AC03-24A4F7AC8EB9}" srcOrd="2" destOrd="0" presId="urn:microsoft.com/office/officeart/2005/8/layout/process4"/>
    <dgm:cxn modelId="{2E1A5660-EAAC-488E-97BD-7FC4F0641545}" type="presParOf" srcId="{7E6CE73C-540A-4A22-AC03-24A4F7AC8EB9}" destId="{AB966F4C-19C0-479B-981F-710FA57A6B93}" srcOrd="0" destOrd="0" presId="urn:microsoft.com/office/officeart/2005/8/layout/process4"/>
    <dgm:cxn modelId="{B913FD34-BF3B-4C2E-8A7E-C5EBE832A553}" type="presParOf" srcId="{7E6CE73C-540A-4A22-AC03-24A4F7AC8EB9}" destId="{389A5F63-BE23-41A9-B0E6-EA202507B7A1}" srcOrd="1" destOrd="0" presId="urn:microsoft.com/office/officeart/2005/8/layout/process4"/>
    <dgm:cxn modelId="{0CBE9D3B-FAE5-4F17-B781-135D7BBABD28}" type="presParOf" srcId="{7E6CE73C-540A-4A22-AC03-24A4F7AC8EB9}" destId="{0987316D-CCFF-4E89-BF33-81125308E219}" srcOrd="2" destOrd="0" presId="urn:microsoft.com/office/officeart/2005/8/layout/process4"/>
    <dgm:cxn modelId="{1C36EA46-3F8D-4966-A2CC-1ED9A40C669B}" type="presParOf" srcId="{0987316D-CCFF-4E89-BF33-81125308E219}" destId="{57B46D6B-659E-4BF4-A892-73B905D1082D}" srcOrd="0" destOrd="0" presId="urn:microsoft.com/office/officeart/2005/8/layout/process4"/>
    <dgm:cxn modelId="{CD1CF931-B463-4C4F-8376-D374EFD5770A}" type="presParOf" srcId="{0987316D-CCFF-4E89-BF33-81125308E219}" destId="{EBB52A48-4AE8-4602-B792-94B966743DD9}" srcOrd="1" destOrd="0" presId="urn:microsoft.com/office/officeart/2005/8/layout/process4"/>
    <dgm:cxn modelId="{846B51C1-D586-4764-8280-D8599F6269F6}" type="presParOf" srcId="{0987316D-CCFF-4E89-BF33-81125308E219}" destId="{0DB3FCE0-5B9E-4A62-8070-A6A4525FEE1E}"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C61AA4-C28B-46C3-9DDF-DAA3C47B066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69ABECBC-ABC8-4863-BBF9-B506FBB92C1C}">
      <dgm:prSet/>
      <dgm:spPr/>
      <dgm:t>
        <a:bodyPr/>
        <a:lstStyle/>
        <a:p>
          <a:r>
            <a:rPr lang="es-MX"/>
            <a:t>QCD predicts a phase transition from nuclear matter to a de-confined state of quarks, anti-quarks, and gluons –quark-gluon plasma (QGP).v</a:t>
          </a:r>
          <a:endParaRPr lang="en-US"/>
        </a:p>
      </dgm:t>
    </dgm:pt>
    <dgm:pt modelId="{3207FF9A-158D-46C7-A6A2-CEA0F95B0369}" type="parTrans" cxnId="{BC70F6BA-2A11-4523-B5D1-0B7BA800B034}">
      <dgm:prSet/>
      <dgm:spPr/>
      <dgm:t>
        <a:bodyPr/>
        <a:lstStyle/>
        <a:p>
          <a:endParaRPr lang="en-US"/>
        </a:p>
      </dgm:t>
    </dgm:pt>
    <dgm:pt modelId="{270DEA47-983B-4D2B-998B-F4B7C2C7B0CF}" type="sibTrans" cxnId="{BC70F6BA-2A11-4523-B5D1-0B7BA800B034}">
      <dgm:prSet/>
      <dgm:spPr/>
      <dgm:t>
        <a:bodyPr/>
        <a:lstStyle/>
        <a:p>
          <a:endParaRPr lang="en-US"/>
        </a:p>
      </dgm:t>
    </dgm:pt>
    <dgm:pt modelId="{30FF1179-9A6C-4861-B697-1690CAF88CD0}">
      <dgm:prSet/>
      <dgm:spPr/>
      <dgm:t>
        <a:bodyPr/>
        <a:lstStyle/>
        <a:p>
          <a:r>
            <a:rPr lang="es-MX" dirty="0" err="1"/>
            <a:t>Happens</a:t>
          </a:r>
          <a:r>
            <a:rPr lang="es-MX" dirty="0"/>
            <a:t> at </a:t>
          </a:r>
          <a:r>
            <a:rPr lang="es-MX" dirty="0" err="1"/>
            <a:t>energy</a:t>
          </a:r>
          <a:r>
            <a:rPr lang="es-MX" dirty="0"/>
            <a:t> </a:t>
          </a:r>
          <a:r>
            <a:rPr lang="es-MX" dirty="0" err="1"/>
            <a:t>densities</a:t>
          </a:r>
          <a:r>
            <a:rPr lang="es-MX" dirty="0"/>
            <a:t> </a:t>
          </a:r>
          <a:r>
            <a:rPr lang="es-MX" dirty="0" err="1"/>
            <a:t>of</a:t>
          </a:r>
          <a:r>
            <a:rPr lang="es-MX" dirty="0"/>
            <a:t> ~ 1 </a:t>
          </a:r>
          <a:r>
            <a:rPr lang="es-MX" dirty="0" err="1"/>
            <a:t>GeV</a:t>
          </a:r>
          <a:r>
            <a:rPr lang="es-MX" dirty="0"/>
            <a:t>/fm3</a:t>
          </a:r>
          <a:endParaRPr lang="en-US" dirty="0"/>
        </a:p>
      </dgm:t>
    </dgm:pt>
    <dgm:pt modelId="{F7B23132-B3DB-4FD1-A1B3-0B81B123EC2B}" type="parTrans" cxnId="{6E061A25-9AB6-4F95-891A-C5A7B93C5740}">
      <dgm:prSet/>
      <dgm:spPr/>
      <dgm:t>
        <a:bodyPr/>
        <a:lstStyle/>
        <a:p>
          <a:endParaRPr lang="en-US"/>
        </a:p>
      </dgm:t>
    </dgm:pt>
    <dgm:pt modelId="{03EB2624-807D-4F4A-9594-BF7675580465}" type="sibTrans" cxnId="{6E061A25-9AB6-4F95-891A-C5A7B93C5740}">
      <dgm:prSet/>
      <dgm:spPr/>
      <dgm:t>
        <a:bodyPr/>
        <a:lstStyle/>
        <a:p>
          <a:endParaRPr lang="en-US"/>
        </a:p>
      </dgm:t>
    </dgm:pt>
    <dgm:pt modelId="{7A806B4C-E248-4CF3-B13C-578744D310E1}">
      <dgm:prSet/>
      <dgm:spPr/>
      <dgm:t>
        <a:bodyPr/>
        <a:lstStyle/>
        <a:p>
          <a:r>
            <a:rPr lang="es-MX"/>
            <a:t>Temperatures of ~ 150 MeV</a:t>
          </a:r>
          <a:endParaRPr lang="en-US"/>
        </a:p>
      </dgm:t>
    </dgm:pt>
    <dgm:pt modelId="{4849ACF7-2E40-4D72-9E18-5E894516DF4A}" type="parTrans" cxnId="{E61B551F-CEA5-48FC-AADB-AC6F0E254193}">
      <dgm:prSet/>
      <dgm:spPr/>
      <dgm:t>
        <a:bodyPr/>
        <a:lstStyle/>
        <a:p>
          <a:endParaRPr lang="en-US"/>
        </a:p>
      </dgm:t>
    </dgm:pt>
    <dgm:pt modelId="{48F2D693-EEF8-48C9-93C6-3881E93F454E}" type="sibTrans" cxnId="{E61B551F-CEA5-48FC-AADB-AC6F0E254193}">
      <dgm:prSet/>
      <dgm:spPr/>
      <dgm:t>
        <a:bodyPr/>
        <a:lstStyle/>
        <a:p>
          <a:endParaRPr lang="en-US"/>
        </a:p>
      </dgm:t>
    </dgm:pt>
    <dgm:pt modelId="{578EAD57-0583-4A23-9A18-F9CE1DF301E8}">
      <dgm:prSet/>
      <dgm:spPr/>
      <dgm:t>
        <a:bodyPr/>
        <a:lstStyle/>
        <a:p>
          <a:r>
            <a:rPr lang="es-MX" dirty="0"/>
            <a:t>Can </a:t>
          </a:r>
          <a:r>
            <a:rPr lang="es-MX" dirty="0" err="1"/>
            <a:t>create</a:t>
          </a:r>
          <a:r>
            <a:rPr lang="es-MX" dirty="0"/>
            <a:t> a QGP </a:t>
          </a:r>
          <a:r>
            <a:rPr lang="es-MX" dirty="0" err="1"/>
            <a:t>using</a:t>
          </a:r>
          <a:r>
            <a:rPr lang="es-MX" dirty="0"/>
            <a:t> </a:t>
          </a:r>
          <a:r>
            <a:rPr lang="es-MX" dirty="0" err="1"/>
            <a:t>ultra-relativistic</a:t>
          </a:r>
          <a:r>
            <a:rPr lang="es-MX" dirty="0"/>
            <a:t> heavy-ion </a:t>
          </a:r>
          <a:r>
            <a:rPr lang="es-MX" dirty="0" err="1"/>
            <a:t>collisions</a:t>
          </a:r>
          <a:endParaRPr lang="en-US" dirty="0"/>
        </a:p>
      </dgm:t>
    </dgm:pt>
    <dgm:pt modelId="{30165AED-FFA3-4417-B294-F7DA9692437F}" type="parTrans" cxnId="{6A2F76FB-3C28-40CD-95F3-5302E59B6607}">
      <dgm:prSet/>
      <dgm:spPr/>
      <dgm:t>
        <a:bodyPr/>
        <a:lstStyle/>
        <a:p>
          <a:endParaRPr lang="en-US"/>
        </a:p>
      </dgm:t>
    </dgm:pt>
    <dgm:pt modelId="{CBB0F7C3-A9CF-4782-A9CA-6A6BBA56FE2B}" type="sibTrans" cxnId="{6A2F76FB-3C28-40CD-95F3-5302E59B6607}">
      <dgm:prSet/>
      <dgm:spPr/>
      <dgm:t>
        <a:bodyPr/>
        <a:lstStyle/>
        <a:p>
          <a:endParaRPr lang="en-US"/>
        </a:p>
      </dgm:t>
    </dgm:pt>
    <dgm:pt modelId="{FB792179-1C79-4C7D-9521-F3868CDE2425}">
      <dgm:prSet/>
      <dgm:spPr/>
      <dgm:t>
        <a:bodyPr/>
        <a:lstStyle/>
        <a:p>
          <a:r>
            <a:rPr lang="es-MX" dirty="0" err="1"/>
            <a:t>Recreate</a:t>
          </a:r>
          <a:r>
            <a:rPr lang="es-MX" dirty="0"/>
            <a:t> </a:t>
          </a:r>
          <a:r>
            <a:rPr lang="es-MX" dirty="0" err="1"/>
            <a:t>the</a:t>
          </a:r>
          <a:r>
            <a:rPr lang="es-MX" dirty="0"/>
            <a:t> </a:t>
          </a:r>
          <a:r>
            <a:rPr lang="es-MX" dirty="0" err="1"/>
            <a:t>conditions</a:t>
          </a:r>
          <a:r>
            <a:rPr lang="es-MX" dirty="0"/>
            <a:t> </a:t>
          </a:r>
          <a:r>
            <a:rPr lang="es-MX" dirty="0" err="1"/>
            <a:t>existing</a:t>
          </a:r>
          <a:r>
            <a:rPr lang="es-MX" dirty="0"/>
            <a:t> ~ 1 </a:t>
          </a:r>
          <a:r>
            <a:rPr lang="es-MX" dirty="0" err="1"/>
            <a:t>micro-second</a:t>
          </a:r>
          <a:r>
            <a:rPr lang="es-MX" dirty="0"/>
            <a:t> after Big </a:t>
          </a:r>
          <a:r>
            <a:rPr lang="es-MX" dirty="0" err="1"/>
            <a:t>Bang</a:t>
          </a:r>
          <a:endParaRPr lang="en-US" dirty="0"/>
        </a:p>
      </dgm:t>
    </dgm:pt>
    <dgm:pt modelId="{A45BB4B3-A1E3-47A3-99F6-897200088B53}" type="parTrans" cxnId="{DEC7462B-166F-4D55-9451-51351D64E5B6}">
      <dgm:prSet/>
      <dgm:spPr/>
      <dgm:t>
        <a:bodyPr/>
        <a:lstStyle/>
        <a:p>
          <a:endParaRPr lang="en-US"/>
        </a:p>
      </dgm:t>
    </dgm:pt>
    <dgm:pt modelId="{A7548D6A-1448-4301-A4E4-07EBF1EFE447}" type="sibTrans" cxnId="{DEC7462B-166F-4D55-9451-51351D64E5B6}">
      <dgm:prSet/>
      <dgm:spPr/>
      <dgm:t>
        <a:bodyPr/>
        <a:lstStyle/>
        <a:p>
          <a:endParaRPr lang="en-US"/>
        </a:p>
      </dgm:t>
    </dgm:pt>
    <dgm:pt modelId="{1572151D-93B2-46F9-A6FF-8F9A019A85BF}" type="pres">
      <dgm:prSet presAssocID="{08C61AA4-C28B-46C3-9DDF-DAA3C47B066B}" presName="diagram" presStyleCnt="0">
        <dgm:presLayoutVars>
          <dgm:dir/>
          <dgm:resizeHandles val="exact"/>
        </dgm:presLayoutVars>
      </dgm:prSet>
      <dgm:spPr/>
    </dgm:pt>
    <dgm:pt modelId="{907612D5-D683-4729-8DDE-2A649EDDE319}" type="pres">
      <dgm:prSet presAssocID="{69ABECBC-ABC8-4863-BBF9-B506FBB92C1C}" presName="node" presStyleLbl="node1" presStyleIdx="0" presStyleCnt="4">
        <dgm:presLayoutVars>
          <dgm:bulletEnabled val="1"/>
        </dgm:presLayoutVars>
      </dgm:prSet>
      <dgm:spPr/>
    </dgm:pt>
    <dgm:pt modelId="{6647FBD7-8B66-409D-81DE-3005ABEDBBE1}" type="pres">
      <dgm:prSet presAssocID="{270DEA47-983B-4D2B-998B-F4B7C2C7B0CF}" presName="sibTrans" presStyleCnt="0"/>
      <dgm:spPr/>
    </dgm:pt>
    <dgm:pt modelId="{6610BAB1-C0DB-4105-AC23-DE7D8141298F}" type="pres">
      <dgm:prSet presAssocID="{30FF1179-9A6C-4861-B697-1690CAF88CD0}" presName="node" presStyleLbl="node1" presStyleIdx="1" presStyleCnt="4">
        <dgm:presLayoutVars>
          <dgm:bulletEnabled val="1"/>
        </dgm:presLayoutVars>
      </dgm:prSet>
      <dgm:spPr/>
    </dgm:pt>
    <dgm:pt modelId="{F2786920-36FF-49DE-8BD4-DBB69A65A4F2}" type="pres">
      <dgm:prSet presAssocID="{03EB2624-807D-4F4A-9594-BF7675580465}" presName="sibTrans" presStyleCnt="0"/>
      <dgm:spPr/>
    </dgm:pt>
    <dgm:pt modelId="{A868389A-30A7-4BCF-9B08-B87242E5087D}" type="pres">
      <dgm:prSet presAssocID="{7A806B4C-E248-4CF3-B13C-578744D310E1}" presName="node" presStyleLbl="node1" presStyleIdx="2" presStyleCnt="4">
        <dgm:presLayoutVars>
          <dgm:bulletEnabled val="1"/>
        </dgm:presLayoutVars>
      </dgm:prSet>
      <dgm:spPr/>
    </dgm:pt>
    <dgm:pt modelId="{E2BD2E09-7EE2-4E73-90DA-2806145351C6}" type="pres">
      <dgm:prSet presAssocID="{48F2D693-EEF8-48C9-93C6-3881E93F454E}" presName="sibTrans" presStyleCnt="0"/>
      <dgm:spPr/>
    </dgm:pt>
    <dgm:pt modelId="{7CB8E2DF-0016-4F6F-8765-17BD7EC79CE1}" type="pres">
      <dgm:prSet presAssocID="{578EAD57-0583-4A23-9A18-F9CE1DF301E8}" presName="node" presStyleLbl="node1" presStyleIdx="3" presStyleCnt="4">
        <dgm:presLayoutVars>
          <dgm:bulletEnabled val="1"/>
        </dgm:presLayoutVars>
      </dgm:prSet>
      <dgm:spPr/>
    </dgm:pt>
  </dgm:ptLst>
  <dgm:cxnLst>
    <dgm:cxn modelId="{C988A819-9312-4D98-A4B3-97A256984B10}" type="presOf" srcId="{69ABECBC-ABC8-4863-BBF9-B506FBB92C1C}" destId="{907612D5-D683-4729-8DDE-2A649EDDE319}" srcOrd="0" destOrd="0" presId="urn:microsoft.com/office/officeart/2005/8/layout/default"/>
    <dgm:cxn modelId="{E61B551F-CEA5-48FC-AADB-AC6F0E254193}" srcId="{08C61AA4-C28B-46C3-9DDF-DAA3C47B066B}" destId="{7A806B4C-E248-4CF3-B13C-578744D310E1}" srcOrd="2" destOrd="0" parTransId="{4849ACF7-2E40-4D72-9E18-5E894516DF4A}" sibTransId="{48F2D693-EEF8-48C9-93C6-3881E93F454E}"/>
    <dgm:cxn modelId="{6E061A25-9AB6-4F95-891A-C5A7B93C5740}" srcId="{08C61AA4-C28B-46C3-9DDF-DAA3C47B066B}" destId="{30FF1179-9A6C-4861-B697-1690CAF88CD0}" srcOrd="1" destOrd="0" parTransId="{F7B23132-B3DB-4FD1-A1B3-0B81B123EC2B}" sibTransId="{03EB2624-807D-4F4A-9594-BF7675580465}"/>
    <dgm:cxn modelId="{DEC7462B-166F-4D55-9451-51351D64E5B6}" srcId="{578EAD57-0583-4A23-9A18-F9CE1DF301E8}" destId="{FB792179-1C79-4C7D-9521-F3868CDE2425}" srcOrd="0" destOrd="0" parTransId="{A45BB4B3-A1E3-47A3-99F6-897200088B53}" sibTransId="{A7548D6A-1448-4301-A4E4-07EBF1EFE447}"/>
    <dgm:cxn modelId="{88C80133-EA70-468E-A9FC-AFABC4125E14}" type="presOf" srcId="{578EAD57-0583-4A23-9A18-F9CE1DF301E8}" destId="{7CB8E2DF-0016-4F6F-8765-17BD7EC79CE1}" srcOrd="0" destOrd="0" presId="urn:microsoft.com/office/officeart/2005/8/layout/default"/>
    <dgm:cxn modelId="{638E3338-3AD2-4E02-97DD-AC14C182008D}" type="presOf" srcId="{7A806B4C-E248-4CF3-B13C-578744D310E1}" destId="{A868389A-30A7-4BCF-9B08-B87242E5087D}" srcOrd="0" destOrd="0" presId="urn:microsoft.com/office/officeart/2005/8/layout/default"/>
    <dgm:cxn modelId="{BE8B516F-B1B5-4FF5-B9A4-E928573F6A1E}" type="presOf" srcId="{08C61AA4-C28B-46C3-9DDF-DAA3C47B066B}" destId="{1572151D-93B2-46F9-A6FF-8F9A019A85BF}" srcOrd="0" destOrd="0" presId="urn:microsoft.com/office/officeart/2005/8/layout/default"/>
    <dgm:cxn modelId="{0E70F984-B077-41A8-9056-221CF4D73B48}" type="presOf" srcId="{FB792179-1C79-4C7D-9521-F3868CDE2425}" destId="{7CB8E2DF-0016-4F6F-8765-17BD7EC79CE1}" srcOrd="0" destOrd="1" presId="urn:microsoft.com/office/officeart/2005/8/layout/default"/>
    <dgm:cxn modelId="{6D247E93-9BBF-498B-8B9D-D0178C3942C9}" type="presOf" srcId="{30FF1179-9A6C-4861-B697-1690CAF88CD0}" destId="{6610BAB1-C0DB-4105-AC23-DE7D8141298F}" srcOrd="0" destOrd="0" presId="urn:microsoft.com/office/officeart/2005/8/layout/default"/>
    <dgm:cxn modelId="{BC70F6BA-2A11-4523-B5D1-0B7BA800B034}" srcId="{08C61AA4-C28B-46C3-9DDF-DAA3C47B066B}" destId="{69ABECBC-ABC8-4863-BBF9-B506FBB92C1C}" srcOrd="0" destOrd="0" parTransId="{3207FF9A-158D-46C7-A6A2-CEA0F95B0369}" sibTransId="{270DEA47-983B-4D2B-998B-F4B7C2C7B0CF}"/>
    <dgm:cxn modelId="{6A2F76FB-3C28-40CD-95F3-5302E59B6607}" srcId="{08C61AA4-C28B-46C3-9DDF-DAA3C47B066B}" destId="{578EAD57-0583-4A23-9A18-F9CE1DF301E8}" srcOrd="3" destOrd="0" parTransId="{30165AED-FFA3-4417-B294-F7DA9692437F}" sibTransId="{CBB0F7C3-A9CF-4782-A9CA-6A6BBA56FE2B}"/>
    <dgm:cxn modelId="{009EBF71-DF3C-41C0-8FA2-3CE0F415DB4A}" type="presParOf" srcId="{1572151D-93B2-46F9-A6FF-8F9A019A85BF}" destId="{907612D5-D683-4729-8DDE-2A649EDDE319}" srcOrd="0" destOrd="0" presId="urn:microsoft.com/office/officeart/2005/8/layout/default"/>
    <dgm:cxn modelId="{315AC331-62D2-4F32-B1FF-73447758B1D4}" type="presParOf" srcId="{1572151D-93B2-46F9-A6FF-8F9A019A85BF}" destId="{6647FBD7-8B66-409D-81DE-3005ABEDBBE1}" srcOrd="1" destOrd="0" presId="urn:microsoft.com/office/officeart/2005/8/layout/default"/>
    <dgm:cxn modelId="{38D51A57-18A5-4A06-9955-01475A3942B4}" type="presParOf" srcId="{1572151D-93B2-46F9-A6FF-8F9A019A85BF}" destId="{6610BAB1-C0DB-4105-AC23-DE7D8141298F}" srcOrd="2" destOrd="0" presId="urn:microsoft.com/office/officeart/2005/8/layout/default"/>
    <dgm:cxn modelId="{9081E266-4F0B-4D54-AFDB-F509A006B245}" type="presParOf" srcId="{1572151D-93B2-46F9-A6FF-8F9A019A85BF}" destId="{F2786920-36FF-49DE-8BD4-DBB69A65A4F2}" srcOrd="3" destOrd="0" presId="urn:microsoft.com/office/officeart/2005/8/layout/default"/>
    <dgm:cxn modelId="{7605FF9A-B58F-46B9-8F2D-4797C4AB6B6B}" type="presParOf" srcId="{1572151D-93B2-46F9-A6FF-8F9A019A85BF}" destId="{A868389A-30A7-4BCF-9B08-B87242E5087D}" srcOrd="4" destOrd="0" presId="urn:microsoft.com/office/officeart/2005/8/layout/default"/>
    <dgm:cxn modelId="{9721A4DD-1A02-491C-8D45-052AEB89D5A9}" type="presParOf" srcId="{1572151D-93B2-46F9-A6FF-8F9A019A85BF}" destId="{E2BD2E09-7EE2-4E73-90DA-2806145351C6}" srcOrd="5" destOrd="0" presId="urn:microsoft.com/office/officeart/2005/8/layout/default"/>
    <dgm:cxn modelId="{A3019651-8443-4763-9D39-3398D4D4AEB9}" type="presParOf" srcId="{1572151D-93B2-46F9-A6FF-8F9A019A85BF}" destId="{7CB8E2DF-0016-4F6F-8765-17BD7EC79CE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2EC13A-CD29-4913-BA1C-0DA09FF00DC2}"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3194474-BE3B-42F7-8C24-DDA5D47158BE}">
      <dgm:prSet/>
      <dgm:spPr/>
      <dgm:t>
        <a:bodyPr/>
        <a:lstStyle/>
        <a:p>
          <a:r>
            <a:rPr lang="es-MX" b="1"/>
            <a:t>Separate  positively and negatively charged particles</a:t>
          </a:r>
          <a:endParaRPr lang="en-US"/>
        </a:p>
      </dgm:t>
    </dgm:pt>
    <dgm:pt modelId="{96E26408-3ADF-4067-AC9A-DBBAACBBE2CB}" type="parTrans" cxnId="{D8032034-B63F-4209-8D6B-78CA93D08A78}">
      <dgm:prSet/>
      <dgm:spPr/>
      <dgm:t>
        <a:bodyPr/>
        <a:lstStyle/>
        <a:p>
          <a:endParaRPr lang="en-US"/>
        </a:p>
      </dgm:t>
    </dgm:pt>
    <dgm:pt modelId="{39EA5996-3560-42CC-B87C-91AF369F1EE4}" type="sibTrans" cxnId="{D8032034-B63F-4209-8D6B-78CA93D08A78}">
      <dgm:prSet/>
      <dgm:spPr/>
      <dgm:t>
        <a:bodyPr/>
        <a:lstStyle/>
        <a:p>
          <a:endParaRPr lang="en-US"/>
        </a:p>
      </dgm:t>
    </dgm:pt>
    <dgm:pt modelId="{1857C64F-0C65-48DE-A5D4-29036A33B645}">
      <dgm:prSet/>
      <dgm:spPr/>
      <dgm:t>
        <a:bodyPr/>
        <a:lstStyle/>
        <a:p>
          <a:r>
            <a:rPr lang="es-MX" b="1" dirty="0"/>
            <a:t>Determine </a:t>
          </a:r>
          <a:r>
            <a:rPr lang="es-MX" b="1" dirty="0" err="1"/>
            <a:t>the</a:t>
          </a:r>
          <a:r>
            <a:rPr lang="es-MX" b="1" dirty="0"/>
            <a:t> </a:t>
          </a:r>
          <a:r>
            <a:rPr lang="es-MX" b="1" dirty="0" err="1"/>
            <a:t>momentum</a:t>
          </a:r>
          <a:r>
            <a:rPr lang="es-MX" b="1" dirty="0"/>
            <a:t> </a:t>
          </a:r>
          <a:r>
            <a:rPr lang="es-MX" b="1" dirty="0" err="1"/>
            <a:t>of</a:t>
          </a:r>
          <a:r>
            <a:rPr lang="es-MX" b="1" dirty="0"/>
            <a:t> </a:t>
          </a:r>
          <a:r>
            <a:rPr lang="es-MX" b="1" dirty="0" err="1"/>
            <a:t>the</a:t>
          </a:r>
          <a:r>
            <a:rPr lang="es-MX" b="1" dirty="0"/>
            <a:t> </a:t>
          </a:r>
          <a:r>
            <a:rPr lang="es-MX" b="1" dirty="0" err="1"/>
            <a:t>particles</a:t>
          </a:r>
          <a:r>
            <a:rPr lang="es-MX" b="1" dirty="0"/>
            <a:t> </a:t>
          </a:r>
          <a:r>
            <a:rPr lang="es-MX" b="1" dirty="0" err="1"/>
            <a:t>using</a:t>
          </a:r>
          <a:r>
            <a:rPr lang="es-MX" b="1" dirty="0"/>
            <a:t> </a:t>
          </a:r>
          <a:r>
            <a:rPr lang="es-MX" b="1" dirty="0" err="1"/>
            <a:t>the</a:t>
          </a:r>
          <a:r>
            <a:rPr lang="es-MX" b="1" dirty="0"/>
            <a:t> </a:t>
          </a:r>
          <a:r>
            <a:rPr lang="es-MX" b="1" dirty="0" err="1"/>
            <a:t>curvature</a:t>
          </a:r>
          <a:r>
            <a:rPr lang="es-MX" b="1" dirty="0"/>
            <a:t> </a:t>
          </a:r>
          <a:r>
            <a:rPr lang="es-MX" b="1" dirty="0" err="1"/>
            <a:t>of</a:t>
          </a:r>
          <a:r>
            <a:rPr lang="es-MX" b="1" dirty="0"/>
            <a:t> </a:t>
          </a:r>
          <a:r>
            <a:rPr lang="es-MX" b="1" dirty="0" err="1"/>
            <a:t>the</a:t>
          </a:r>
          <a:r>
            <a:rPr lang="es-MX" b="1" dirty="0"/>
            <a:t> </a:t>
          </a:r>
          <a:r>
            <a:rPr lang="es-MX" b="1" dirty="0" err="1"/>
            <a:t>tracks</a:t>
          </a:r>
          <a:endParaRPr lang="en-US" dirty="0"/>
        </a:p>
      </dgm:t>
    </dgm:pt>
    <dgm:pt modelId="{08C9CB4C-660D-486D-A447-FF8E6076B335}" type="parTrans" cxnId="{9E23DFA2-AAA9-4497-82F5-63292FC2095C}">
      <dgm:prSet/>
      <dgm:spPr/>
      <dgm:t>
        <a:bodyPr/>
        <a:lstStyle/>
        <a:p>
          <a:endParaRPr lang="en-US"/>
        </a:p>
      </dgm:t>
    </dgm:pt>
    <dgm:pt modelId="{439E5886-85B0-4F76-A983-CD22641A1FF7}" type="sibTrans" cxnId="{9E23DFA2-AAA9-4497-82F5-63292FC2095C}">
      <dgm:prSet/>
      <dgm:spPr/>
      <dgm:t>
        <a:bodyPr/>
        <a:lstStyle/>
        <a:p>
          <a:endParaRPr lang="en-US"/>
        </a:p>
      </dgm:t>
    </dgm:pt>
    <dgm:pt modelId="{3E6B4E9D-03ED-4504-B0D7-4E5BECF35572}" type="pres">
      <dgm:prSet presAssocID="{912EC13A-CD29-4913-BA1C-0DA09FF00DC2}" presName="linear" presStyleCnt="0">
        <dgm:presLayoutVars>
          <dgm:animLvl val="lvl"/>
          <dgm:resizeHandles val="exact"/>
        </dgm:presLayoutVars>
      </dgm:prSet>
      <dgm:spPr/>
    </dgm:pt>
    <dgm:pt modelId="{A2256EB2-2644-4BD0-ADDC-CD946100437D}" type="pres">
      <dgm:prSet presAssocID="{D3194474-BE3B-42F7-8C24-DDA5D47158BE}" presName="parentText" presStyleLbl="node1" presStyleIdx="0" presStyleCnt="2">
        <dgm:presLayoutVars>
          <dgm:chMax val="0"/>
          <dgm:bulletEnabled val="1"/>
        </dgm:presLayoutVars>
      </dgm:prSet>
      <dgm:spPr/>
    </dgm:pt>
    <dgm:pt modelId="{F329420A-5F81-42D6-AD17-43E0048B5CAF}" type="pres">
      <dgm:prSet presAssocID="{39EA5996-3560-42CC-B87C-91AF369F1EE4}" presName="spacer" presStyleCnt="0"/>
      <dgm:spPr/>
    </dgm:pt>
    <dgm:pt modelId="{AE38C270-6B56-457E-9043-867868C3C853}" type="pres">
      <dgm:prSet presAssocID="{1857C64F-0C65-48DE-A5D4-29036A33B645}" presName="parentText" presStyleLbl="node1" presStyleIdx="1" presStyleCnt="2">
        <dgm:presLayoutVars>
          <dgm:chMax val="0"/>
          <dgm:bulletEnabled val="1"/>
        </dgm:presLayoutVars>
      </dgm:prSet>
      <dgm:spPr/>
    </dgm:pt>
  </dgm:ptLst>
  <dgm:cxnLst>
    <dgm:cxn modelId="{7D8F6F0B-D109-4C9D-9370-BDBD117B329A}" type="presOf" srcId="{1857C64F-0C65-48DE-A5D4-29036A33B645}" destId="{AE38C270-6B56-457E-9043-867868C3C853}" srcOrd="0" destOrd="0" presId="urn:microsoft.com/office/officeart/2005/8/layout/vList2"/>
    <dgm:cxn modelId="{D8032034-B63F-4209-8D6B-78CA93D08A78}" srcId="{912EC13A-CD29-4913-BA1C-0DA09FF00DC2}" destId="{D3194474-BE3B-42F7-8C24-DDA5D47158BE}" srcOrd="0" destOrd="0" parTransId="{96E26408-3ADF-4067-AC9A-DBBAACBBE2CB}" sibTransId="{39EA5996-3560-42CC-B87C-91AF369F1EE4}"/>
    <dgm:cxn modelId="{9E23DFA2-AAA9-4497-82F5-63292FC2095C}" srcId="{912EC13A-CD29-4913-BA1C-0DA09FF00DC2}" destId="{1857C64F-0C65-48DE-A5D4-29036A33B645}" srcOrd="1" destOrd="0" parTransId="{08C9CB4C-660D-486D-A447-FF8E6076B335}" sibTransId="{439E5886-85B0-4F76-A983-CD22641A1FF7}"/>
    <dgm:cxn modelId="{947FF7DB-3A00-469C-912D-B256F4FFC637}" type="presOf" srcId="{D3194474-BE3B-42F7-8C24-DDA5D47158BE}" destId="{A2256EB2-2644-4BD0-ADDC-CD946100437D}" srcOrd="0" destOrd="0" presId="urn:microsoft.com/office/officeart/2005/8/layout/vList2"/>
    <dgm:cxn modelId="{EDF08AF2-57E1-4619-B8EF-E80B33F2BA1B}" type="presOf" srcId="{912EC13A-CD29-4913-BA1C-0DA09FF00DC2}" destId="{3E6B4E9D-03ED-4504-B0D7-4E5BECF35572}" srcOrd="0" destOrd="0" presId="urn:microsoft.com/office/officeart/2005/8/layout/vList2"/>
    <dgm:cxn modelId="{CEBC2D36-CBF6-4F48-9D6B-006BCFDB6001}" type="presParOf" srcId="{3E6B4E9D-03ED-4504-B0D7-4E5BECF35572}" destId="{A2256EB2-2644-4BD0-ADDC-CD946100437D}" srcOrd="0" destOrd="0" presId="urn:microsoft.com/office/officeart/2005/8/layout/vList2"/>
    <dgm:cxn modelId="{AE0D9777-6431-43E5-AC8F-93648F176882}" type="presParOf" srcId="{3E6B4E9D-03ED-4504-B0D7-4E5BECF35572}" destId="{F329420A-5F81-42D6-AD17-43E0048B5CAF}" srcOrd="1" destOrd="0" presId="urn:microsoft.com/office/officeart/2005/8/layout/vList2"/>
    <dgm:cxn modelId="{C8C3B041-FD9F-4CAB-A237-3344083CAF3C}" type="presParOf" srcId="{3E6B4E9D-03ED-4504-B0D7-4E5BECF35572}" destId="{AE38C270-6B56-457E-9043-867868C3C85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BE01B6-715F-4806-BA97-1D9603B7633D}"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30D1907-C198-4131-B6B0-D70105147EAB}">
      <dgm:prSet/>
      <dgm:spPr/>
      <dgm:t>
        <a:bodyPr/>
        <a:lstStyle/>
        <a:p>
          <a:pPr>
            <a:defRPr cap="all"/>
          </a:pPr>
          <a:r>
            <a:rPr lang="es-MX"/>
            <a:t>Track finding</a:t>
          </a:r>
          <a:endParaRPr lang="en-US"/>
        </a:p>
      </dgm:t>
    </dgm:pt>
    <dgm:pt modelId="{40875816-F44F-470C-8234-4CB627EE7741}" type="parTrans" cxnId="{1370AFD3-641B-4DDE-A3D6-78773FC0B446}">
      <dgm:prSet/>
      <dgm:spPr/>
      <dgm:t>
        <a:bodyPr/>
        <a:lstStyle/>
        <a:p>
          <a:endParaRPr lang="en-US"/>
        </a:p>
      </dgm:t>
    </dgm:pt>
    <dgm:pt modelId="{823B8CBA-9EC5-4805-A712-80D7DA440ADB}" type="sibTrans" cxnId="{1370AFD3-641B-4DDE-A3D6-78773FC0B446}">
      <dgm:prSet/>
      <dgm:spPr/>
      <dgm:t>
        <a:bodyPr/>
        <a:lstStyle/>
        <a:p>
          <a:endParaRPr lang="en-US"/>
        </a:p>
      </dgm:t>
    </dgm:pt>
    <dgm:pt modelId="{9C5DE4B2-306B-4C6B-8D1B-D182F57586F0}">
      <dgm:prSet/>
      <dgm:spPr/>
      <dgm:t>
        <a:bodyPr/>
        <a:lstStyle/>
        <a:p>
          <a:pPr>
            <a:defRPr cap="all"/>
          </a:pPr>
          <a:r>
            <a:rPr lang="es-MX"/>
            <a:t>Track fitting</a:t>
          </a:r>
          <a:endParaRPr lang="en-US"/>
        </a:p>
      </dgm:t>
    </dgm:pt>
    <dgm:pt modelId="{10E19996-A37C-47BD-9642-A071577C12AB}" type="parTrans" cxnId="{4F0280B8-349E-4029-AD76-973A4787A3E9}">
      <dgm:prSet/>
      <dgm:spPr/>
      <dgm:t>
        <a:bodyPr/>
        <a:lstStyle/>
        <a:p>
          <a:endParaRPr lang="en-US"/>
        </a:p>
      </dgm:t>
    </dgm:pt>
    <dgm:pt modelId="{DDC3C95B-79DC-4A5C-80F1-9A34889B09CC}" type="sibTrans" cxnId="{4F0280B8-349E-4029-AD76-973A4787A3E9}">
      <dgm:prSet/>
      <dgm:spPr/>
      <dgm:t>
        <a:bodyPr/>
        <a:lstStyle/>
        <a:p>
          <a:endParaRPr lang="en-US"/>
        </a:p>
      </dgm:t>
    </dgm:pt>
    <dgm:pt modelId="{C791672E-C91A-496E-979D-B10BD8C7E045}" type="pres">
      <dgm:prSet presAssocID="{F8BE01B6-715F-4806-BA97-1D9603B7633D}" presName="root" presStyleCnt="0">
        <dgm:presLayoutVars>
          <dgm:dir/>
          <dgm:resizeHandles val="exact"/>
        </dgm:presLayoutVars>
      </dgm:prSet>
      <dgm:spPr/>
    </dgm:pt>
    <dgm:pt modelId="{9973135C-7E0E-4A9F-85D0-4E2BBD8486D6}" type="pres">
      <dgm:prSet presAssocID="{D30D1907-C198-4131-B6B0-D70105147EAB}" presName="compNode" presStyleCnt="0"/>
      <dgm:spPr/>
    </dgm:pt>
    <dgm:pt modelId="{C949F8A0-3F6C-4436-A38F-227AA4E932FB}" type="pres">
      <dgm:prSet presAssocID="{D30D1907-C198-4131-B6B0-D70105147EAB}" presName="iconBgRect" presStyleLbl="bgShp" presStyleIdx="0" presStyleCnt="2"/>
      <dgm:spPr>
        <a:prstGeom prst="round2DiagRect">
          <a:avLst>
            <a:gd name="adj1" fmla="val 29727"/>
            <a:gd name="adj2" fmla="val 0"/>
          </a:avLst>
        </a:prstGeom>
      </dgm:spPr>
    </dgm:pt>
    <dgm:pt modelId="{962000E1-2D05-49D6-97B3-284E0DF705A4}" type="pres">
      <dgm:prSet presAssocID="{D30D1907-C198-4131-B6B0-D70105147EA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6844B894-9D50-4F05-8777-B288D6896CF0}" type="pres">
      <dgm:prSet presAssocID="{D30D1907-C198-4131-B6B0-D70105147EAB}" presName="spaceRect" presStyleCnt="0"/>
      <dgm:spPr/>
    </dgm:pt>
    <dgm:pt modelId="{5847D00B-7F3A-4F61-970F-73F53EFA6CFC}" type="pres">
      <dgm:prSet presAssocID="{D30D1907-C198-4131-B6B0-D70105147EAB}" presName="textRect" presStyleLbl="revTx" presStyleIdx="0" presStyleCnt="2">
        <dgm:presLayoutVars>
          <dgm:chMax val="1"/>
          <dgm:chPref val="1"/>
        </dgm:presLayoutVars>
      </dgm:prSet>
      <dgm:spPr/>
    </dgm:pt>
    <dgm:pt modelId="{92D36987-FCFF-4C24-8B2B-0753C2032FA1}" type="pres">
      <dgm:prSet presAssocID="{823B8CBA-9EC5-4805-A712-80D7DA440ADB}" presName="sibTrans" presStyleCnt="0"/>
      <dgm:spPr/>
    </dgm:pt>
    <dgm:pt modelId="{B9F25787-9C35-46ED-AA46-1F4403279D88}" type="pres">
      <dgm:prSet presAssocID="{9C5DE4B2-306B-4C6B-8D1B-D182F57586F0}" presName="compNode" presStyleCnt="0"/>
      <dgm:spPr/>
    </dgm:pt>
    <dgm:pt modelId="{A0558972-D8F6-43E1-ACFC-95E548D75319}" type="pres">
      <dgm:prSet presAssocID="{9C5DE4B2-306B-4C6B-8D1B-D182F57586F0}" presName="iconBgRect" presStyleLbl="bgShp" presStyleIdx="1" presStyleCnt="2"/>
      <dgm:spPr>
        <a:prstGeom prst="round2DiagRect">
          <a:avLst>
            <a:gd name="adj1" fmla="val 29727"/>
            <a:gd name="adj2" fmla="val 0"/>
          </a:avLst>
        </a:prstGeom>
      </dgm:spPr>
    </dgm:pt>
    <dgm:pt modelId="{CA49705A-A134-48AA-B91F-C47D194C2B48}" type="pres">
      <dgm:prSet presAssocID="{9C5DE4B2-306B-4C6B-8D1B-D182F57586F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ca de verificación"/>
        </a:ext>
      </dgm:extLst>
    </dgm:pt>
    <dgm:pt modelId="{9461CE22-78EE-4F21-B2A6-1255BEE9C6B5}" type="pres">
      <dgm:prSet presAssocID="{9C5DE4B2-306B-4C6B-8D1B-D182F57586F0}" presName="spaceRect" presStyleCnt="0"/>
      <dgm:spPr/>
    </dgm:pt>
    <dgm:pt modelId="{D43514B7-64F5-4730-9501-7FFBC799E5EF}" type="pres">
      <dgm:prSet presAssocID="{9C5DE4B2-306B-4C6B-8D1B-D182F57586F0}" presName="textRect" presStyleLbl="revTx" presStyleIdx="1" presStyleCnt="2">
        <dgm:presLayoutVars>
          <dgm:chMax val="1"/>
          <dgm:chPref val="1"/>
        </dgm:presLayoutVars>
      </dgm:prSet>
      <dgm:spPr/>
    </dgm:pt>
  </dgm:ptLst>
  <dgm:cxnLst>
    <dgm:cxn modelId="{6236CC15-9787-4010-9E85-A7C8DF4F3587}" type="presOf" srcId="{9C5DE4B2-306B-4C6B-8D1B-D182F57586F0}" destId="{D43514B7-64F5-4730-9501-7FFBC799E5EF}" srcOrd="0" destOrd="0" presId="urn:microsoft.com/office/officeart/2018/5/layout/IconLeafLabelList"/>
    <dgm:cxn modelId="{0F041D4C-8077-4B4D-A6EE-2E276AE83750}" type="presOf" srcId="{D30D1907-C198-4131-B6B0-D70105147EAB}" destId="{5847D00B-7F3A-4F61-970F-73F53EFA6CFC}" srcOrd="0" destOrd="0" presId="urn:microsoft.com/office/officeart/2018/5/layout/IconLeafLabelList"/>
    <dgm:cxn modelId="{C532F56D-3387-4260-958B-34CE9B918E01}" type="presOf" srcId="{F8BE01B6-715F-4806-BA97-1D9603B7633D}" destId="{C791672E-C91A-496E-979D-B10BD8C7E045}" srcOrd="0" destOrd="0" presId="urn:microsoft.com/office/officeart/2018/5/layout/IconLeafLabelList"/>
    <dgm:cxn modelId="{4F0280B8-349E-4029-AD76-973A4787A3E9}" srcId="{F8BE01B6-715F-4806-BA97-1D9603B7633D}" destId="{9C5DE4B2-306B-4C6B-8D1B-D182F57586F0}" srcOrd="1" destOrd="0" parTransId="{10E19996-A37C-47BD-9642-A071577C12AB}" sibTransId="{DDC3C95B-79DC-4A5C-80F1-9A34889B09CC}"/>
    <dgm:cxn modelId="{1370AFD3-641B-4DDE-A3D6-78773FC0B446}" srcId="{F8BE01B6-715F-4806-BA97-1D9603B7633D}" destId="{D30D1907-C198-4131-B6B0-D70105147EAB}" srcOrd="0" destOrd="0" parTransId="{40875816-F44F-470C-8234-4CB627EE7741}" sibTransId="{823B8CBA-9EC5-4805-A712-80D7DA440ADB}"/>
    <dgm:cxn modelId="{581E5D2C-0285-465F-B8B0-31E57B7C9D83}" type="presParOf" srcId="{C791672E-C91A-496E-979D-B10BD8C7E045}" destId="{9973135C-7E0E-4A9F-85D0-4E2BBD8486D6}" srcOrd="0" destOrd="0" presId="urn:microsoft.com/office/officeart/2018/5/layout/IconLeafLabelList"/>
    <dgm:cxn modelId="{DE241CA3-2AA2-4739-9663-370AF1AC39A7}" type="presParOf" srcId="{9973135C-7E0E-4A9F-85D0-4E2BBD8486D6}" destId="{C949F8A0-3F6C-4436-A38F-227AA4E932FB}" srcOrd="0" destOrd="0" presId="urn:microsoft.com/office/officeart/2018/5/layout/IconLeafLabelList"/>
    <dgm:cxn modelId="{1E64D769-770B-41BD-8C6B-00AF50AFFFD6}" type="presParOf" srcId="{9973135C-7E0E-4A9F-85D0-4E2BBD8486D6}" destId="{962000E1-2D05-49D6-97B3-284E0DF705A4}" srcOrd="1" destOrd="0" presId="urn:microsoft.com/office/officeart/2018/5/layout/IconLeafLabelList"/>
    <dgm:cxn modelId="{FA4C0740-A6CA-4535-884C-1EC051D34D95}" type="presParOf" srcId="{9973135C-7E0E-4A9F-85D0-4E2BBD8486D6}" destId="{6844B894-9D50-4F05-8777-B288D6896CF0}" srcOrd="2" destOrd="0" presId="urn:microsoft.com/office/officeart/2018/5/layout/IconLeafLabelList"/>
    <dgm:cxn modelId="{88172002-2EA0-4E7C-9994-855197FF5684}" type="presParOf" srcId="{9973135C-7E0E-4A9F-85D0-4E2BBD8486D6}" destId="{5847D00B-7F3A-4F61-970F-73F53EFA6CFC}" srcOrd="3" destOrd="0" presId="urn:microsoft.com/office/officeart/2018/5/layout/IconLeafLabelList"/>
    <dgm:cxn modelId="{A1FED13D-AA5F-42E9-931D-ECE41E40A6BE}" type="presParOf" srcId="{C791672E-C91A-496E-979D-B10BD8C7E045}" destId="{92D36987-FCFF-4C24-8B2B-0753C2032FA1}" srcOrd="1" destOrd="0" presId="urn:microsoft.com/office/officeart/2018/5/layout/IconLeafLabelList"/>
    <dgm:cxn modelId="{1CC05DAF-B7C6-45E8-9F24-98A2682AAA85}" type="presParOf" srcId="{C791672E-C91A-496E-979D-B10BD8C7E045}" destId="{B9F25787-9C35-46ED-AA46-1F4403279D88}" srcOrd="2" destOrd="0" presId="urn:microsoft.com/office/officeart/2018/5/layout/IconLeafLabelList"/>
    <dgm:cxn modelId="{0948F07D-B149-4968-BBB4-1FB4AA9B4C06}" type="presParOf" srcId="{B9F25787-9C35-46ED-AA46-1F4403279D88}" destId="{A0558972-D8F6-43E1-ACFC-95E548D75319}" srcOrd="0" destOrd="0" presId="urn:microsoft.com/office/officeart/2018/5/layout/IconLeafLabelList"/>
    <dgm:cxn modelId="{8AAE6DAF-CF80-490C-82DE-0BE467168301}" type="presParOf" srcId="{B9F25787-9C35-46ED-AA46-1F4403279D88}" destId="{CA49705A-A134-48AA-B91F-C47D194C2B48}" srcOrd="1" destOrd="0" presId="urn:microsoft.com/office/officeart/2018/5/layout/IconLeafLabelList"/>
    <dgm:cxn modelId="{50199A7B-B08B-44B3-BE5F-3734619A4811}" type="presParOf" srcId="{B9F25787-9C35-46ED-AA46-1F4403279D88}" destId="{9461CE22-78EE-4F21-B2A6-1255BEE9C6B5}" srcOrd="2" destOrd="0" presId="urn:microsoft.com/office/officeart/2018/5/layout/IconLeafLabelList"/>
    <dgm:cxn modelId="{A5710D39-DE0F-4ED7-896C-196EA3B728CB}" type="presParOf" srcId="{B9F25787-9C35-46ED-AA46-1F4403279D88}" destId="{D43514B7-64F5-4730-9501-7FFBC799E5EF}"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98FD09-B3C1-403E-9A20-FDAA99C8A4EE}"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DE4F50DC-3330-47E7-9A63-10ABBABBFDFD}">
      <dgm:prSet/>
      <dgm:spPr/>
      <dgm:t>
        <a:bodyPr/>
        <a:lstStyle/>
        <a:p>
          <a:r>
            <a:rPr lang="es-ES"/>
            <a:t>Number of tracks</a:t>
          </a:r>
          <a:endParaRPr lang="en-US"/>
        </a:p>
      </dgm:t>
    </dgm:pt>
    <dgm:pt modelId="{2A91D807-5555-47FB-B3EC-D333E6EECA57}" type="parTrans" cxnId="{B6DB8E74-A6E5-4C42-A5B9-9F426B9FBCC7}">
      <dgm:prSet/>
      <dgm:spPr/>
      <dgm:t>
        <a:bodyPr/>
        <a:lstStyle/>
        <a:p>
          <a:endParaRPr lang="en-US"/>
        </a:p>
      </dgm:t>
    </dgm:pt>
    <dgm:pt modelId="{7299DE57-06F5-46E3-BCD4-F7BC5EBD5A02}" type="sibTrans" cxnId="{B6DB8E74-A6E5-4C42-A5B9-9F426B9FBCC7}">
      <dgm:prSet/>
      <dgm:spPr/>
      <dgm:t>
        <a:bodyPr/>
        <a:lstStyle/>
        <a:p>
          <a:endParaRPr lang="en-US"/>
        </a:p>
      </dgm:t>
    </dgm:pt>
    <dgm:pt modelId="{6CBF81BC-AEFD-46DC-A770-9C184891F17A}">
      <dgm:prSet/>
      <dgm:spPr/>
      <dgm:t>
        <a:bodyPr/>
        <a:lstStyle/>
        <a:p>
          <a:r>
            <a:rPr lang="es-ES"/>
            <a:t>Momentum of tracks</a:t>
          </a:r>
          <a:endParaRPr lang="en-US"/>
        </a:p>
      </dgm:t>
    </dgm:pt>
    <dgm:pt modelId="{9778989A-8171-4A26-B429-D1FF946F4762}" type="parTrans" cxnId="{92F55C08-EAF2-4FDA-A833-32AAECFB6451}">
      <dgm:prSet/>
      <dgm:spPr/>
      <dgm:t>
        <a:bodyPr/>
        <a:lstStyle/>
        <a:p>
          <a:endParaRPr lang="en-US"/>
        </a:p>
      </dgm:t>
    </dgm:pt>
    <dgm:pt modelId="{CBECFECF-A618-4543-B74F-053F130F54B4}" type="sibTrans" cxnId="{92F55C08-EAF2-4FDA-A833-32AAECFB6451}">
      <dgm:prSet/>
      <dgm:spPr/>
      <dgm:t>
        <a:bodyPr/>
        <a:lstStyle/>
        <a:p>
          <a:endParaRPr lang="en-US"/>
        </a:p>
      </dgm:t>
    </dgm:pt>
    <dgm:pt modelId="{51C5472D-2B7E-4999-8092-6E5A9D42151A}">
      <dgm:prSet/>
      <dgm:spPr/>
      <dgm:t>
        <a:bodyPr/>
        <a:lstStyle/>
        <a:p>
          <a:r>
            <a:rPr lang="es-ES"/>
            <a:t>Masses of the particles produced</a:t>
          </a:r>
          <a:endParaRPr lang="en-US"/>
        </a:p>
      </dgm:t>
    </dgm:pt>
    <dgm:pt modelId="{27F75277-AB0A-4B15-B208-D362C150BBB7}" type="parTrans" cxnId="{972822AC-A198-4A38-B630-FB0F62DEBB72}">
      <dgm:prSet/>
      <dgm:spPr/>
      <dgm:t>
        <a:bodyPr/>
        <a:lstStyle/>
        <a:p>
          <a:endParaRPr lang="en-US"/>
        </a:p>
      </dgm:t>
    </dgm:pt>
    <dgm:pt modelId="{EED87F9E-05AD-465A-8719-BAE9A97301BC}" type="sibTrans" cxnId="{972822AC-A198-4A38-B630-FB0F62DEBB72}">
      <dgm:prSet/>
      <dgm:spPr/>
      <dgm:t>
        <a:bodyPr/>
        <a:lstStyle/>
        <a:p>
          <a:endParaRPr lang="en-US"/>
        </a:p>
      </dgm:t>
    </dgm:pt>
    <dgm:pt modelId="{61056DC5-D1AE-4BB3-9BCC-9192335C1926}" type="pres">
      <dgm:prSet presAssocID="{2E98FD09-B3C1-403E-9A20-FDAA99C8A4EE}" presName="hierChild1" presStyleCnt="0">
        <dgm:presLayoutVars>
          <dgm:chPref val="1"/>
          <dgm:dir/>
          <dgm:animOne val="branch"/>
          <dgm:animLvl val="lvl"/>
          <dgm:resizeHandles/>
        </dgm:presLayoutVars>
      </dgm:prSet>
      <dgm:spPr/>
    </dgm:pt>
    <dgm:pt modelId="{7607CBDA-AE9E-41E1-A907-C389C83C7ED8}" type="pres">
      <dgm:prSet presAssocID="{DE4F50DC-3330-47E7-9A63-10ABBABBFDFD}" presName="hierRoot1" presStyleCnt="0"/>
      <dgm:spPr/>
    </dgm:pt>
    <dgm:pt modelId="{21456BA8-5301-416A-ABE8-1408F13DFB3B}" type="pres">
      <dgm:prSet presAssocID="{DE4F50DC-3330-47E7-9A63-10ABBABBFDFD}" presName="composite" presStyleCnt="0"/>
      <dgm:spPr/>
    </dgm:pt>
    <dgm:pt modelId="{D95DAD8C-7F83-4A43-9972-4360E5C1CEB2}" type="pres">
      <dgm:prSet presAssocID="{DE4F50DC-3330-47E7-9A63-10ABBABBFDFD}" presName="background" presStyleLbl="node0" presStyleIdx="0" presStyleCnt="3"/>
      <dgm:spPr/>
    </dgm:pt>
    <dgm:pt modelId="{714B92F6-9FF4-4E31-9B82-37678CEAB4EF}" type="pres">
      <dgm:prSet presAssocID="{DE4F50DC-3330-47E7-9A63-10ABBABBFDFD}" presName="text" presStyleLbl="fgAcc0" presStyleIdx="0" presStyleCnt="3">
        <dgm:presLayoutVars>
          <dgm:chPref val="3"/>
        </dgm:presLayoutVars>
      </dgm:prSet>
      <dgm:spPr/>
    </dgm:pt>
    <dgm:pt modelId="{2003CC14-5A1A-490C-A664-7A3079FBCE91}" type="pres">
      <dgm:prSet presAssocID="{DE4F50DC-3330-47E7-9A63-10ABBABBFDFD}" presName="hierChild2" presStyleCnt="0"/>
      <dgm:spPr/>
    </dgm:pt>
    <dgm:pt modelId="{EA01CDA5-1386-43F0-B162-0B7F11869B5E}" type="pres">
      <dgm:prSet presAssocID="{6CBF81BC-AEFD-46DC-A770-9C184891F17A}" presName="hierRoot1" presStyleCnt="0"/>
      <dgm:spPr/>
    </dgm:pt>
    <dgm:pt modelId="{B8A53F20-0BAC-43AE-B344-4B5214EA9D13}" type="pres">
      <dgm:prSet presAssocID="{6CBF81BC-AEFD-46DC-A770-9C184891F17A}" presName="composite" presStyleCnt="0"/>
      <dgm:spPr/>
    </dgm:pt>
    <dgm:pt modelId="{CC500AC2-E4E7-4CA1-BC94-4B538006214F}" type="pres">
      <dgm:prSet presAssocID="{6CBF81BC-AEFD-46DC-A770-9C184891F17A}" presName="background" presStyleLbl="node0" presStyleIdx="1" presStyleCnt="3"/>
      <dgm:spPr/>
    </dgm:pt>
    <dgm:pt modelId="{823C9F1C-5A82-43B5-AA9C-F19F643CB79E}" type="pres">
      <dgm:prSet presAssocID="{6CBF81BC-AEFD-46DC-A770-9C184891F17A}" presName="text" presStyleLbl="fgAcc0" presStyleIdx="1" presStyleCnt="3">
        <dgm:presLayoutVars>
          <dgm:chPref val="3"/>
        </dgm:presLayoutVars>
      </dgm:prSet>
      <dgm:spPr/>
    </dgm:pt>
    <dgm:pt modelId="{8B9F8EE3-AE98-48CA-8E12-CB97FA38501D}" type="pres">
      <dgm:prSet presAssocID="{6CBF81BC-AEFD-46DC-A770-9C184891F17A}" presName="hierChild2" presStyleCnt="0"/>
      <dgm:spPr/>
    </dgm:pt>
    <dgm:pt modelId="{18084336-3721-4595-A725-48199A351601}" type="pres">
      <dgm:prSet presAssocID="{51C5472D-2B7E-4999-8092-6E5A9D42151A}" presName="hierRoot1" presStyleCnt="0"/>
      <dgm:spPr/>
    </dgm:pt>
    <dgm:pt modelId="{E7375242-9C1B-4CC5-BA76-5570566D0798}" type="pres">
      <dgm:prSet presAssocID="{51C5472D-2B7E-4999-8092-6E5A9D42151A}" presName="composite" presStyleCnt="0"/>
      <dgm:spPr/>
    </dgm:pt>
    <dgm:pt modelId="{5B3ED417-339C-4B45-BA8B-7F96C74ECEB5}" type="pres">
      <dgm:prSet presAssocID="{51C5472D-2B7E-4999-8092-6E5A9D42151A}" presName="background" presStyleLbl="node0" presStyleIdx="2" presStyleCnt="3"/>
      <dgm:spPr/>
    </dgm:pt>
    <dgm:pt modelId="{E1AB10D9-24E2-4ABD-86CB-688969B401CB}" type="pres">
      <dgm:prSet presAssocID="{51C5472D-2B7E-4999-8092-6E5A9D42151A}" presName="text" presStyleLbl="fgAcc0" presStyleIdx="2" presStyleCnt="3">
        <dgm:presLayoutVars>
          <dgm:chPref val="3"/>
        </dgm:presLayoutVars>
      </dgm:prSet>
      <dgm:spPr/>
    </dgm:pt>
    <dgm:pt modelId="{5D4DB750-44D0-4A00-BB22-E67DE6B51C9A}" type="pres">
      <dgm:prSet presAssocID="{51C5472D-2B7E-4999-8092-6E5A9D42151A}" presName="hierChild2" presStyleCnt="0"/>
      <dgm:spPr/>
    </dgm:pt>
  </dgm:ptLst>
  <dgm:cxnLst>
    <dgm:cxn modelId="{92F55C08-EAF2-4FDA-A833-32AAECFB6451}" srcId="{2E98FD09-B3C1-403E-9A20-FDAA99C8A4EE}" destId="{6CBF81BC-AEFD-46DC-A770-9C184891F17A}" srcOrd="1" destOrd="0" parTransId="{9778989A-8171-4A26-B429-D1FF946F4762}" sibTransId="{CBECFECF-A618-4543-B74F-053F130F54B4}"/>
    <dgm:cxn modelId="{8D48305E-1E46-4BD9-89BF-E03B50D2BA39}" type="presOf" srcId="{6CBF81BC-AEFD-46DC-A770-9C184891F17A}" destId="{823C9F1C-5A82-43B5-AA9C-F19F643CB79E}" srcOrd="0" destOrd="0" presId="urn:microsoft.com/office/officeart/2005/8/layout/hierarchy1"/>
    <dgm:cxn modelId="{492C9C6F-6725-4586-ADB4-B36ACD27B6C9}" type="presOf" srcId="{2E98FD09-B3C1-403E-9A20-FDAA99C8A4EE}" destId="{61056DC5-D1AE-4BB3-9BCC-9192335C1926}" srcOrd="0" destOrd="0" presId="urn:microsoft.com/office/officeart/2005/8/layout/hierarchy1"/>
    <dgm:cxn modelId="{B6DB8E74-A6E5-4C42-A5B9-9F426B9FBCC7}" srcId="{2E98FD09-B3C1-403E-9A20-FDAA99C8A4EE}" destId="{DE4F50DC-3330-47E7-9A63-10ABBABBFDFD}" srcOrd="0" destOrd="0" parTransId="{2A91D807-5555-47FB-B3EC-D333E6EECA57}" sibTransId="{7299DE57-06F5-46E3-BCD4-F7BC5EBD5A02}"/>
    <dgm:cxn modelId="{F9812786-65E6-4830-9FAB-5D63A103B21E}" type="presOf" srcId="{DE4F50DC-3330-47E7-9A63-10ABBABBFDFD}" destId="{714B92F6-9FF4-4E31-9B82-37678CEAB4EF}" srcOrd="0" destOrd="0" presId="urn:microsoft.com/office/officeart/2005/8/layout/hierarchy1"/>
    <dgm:cxn modelId="{972822AC-A198-4A38-B630-FB0F62DEBB72}" srcId="{2E98FD09-B3C1-403E-9A20-FDAA99C8A4EE}" destId="{51C5472D-2B7E-4999-8092-6E5A9D42151A}" srcOrd="2" destOrd="0" parTransId="{27F75277-AB0A-4B15-B208-D362C150BBB7}" sibTransId="{EED87F9E-05AD-465A-8719-BAE9A97301BC}"/>
    <dgm:cxn modelId="{661C60C8-2ECD-4D9E-BA1E-D1C58A754965}" type="presOf" srcId="{51C5472D-2B7E-4999-8092-6E5A9D42151A}" destId="{E1AB10D9-24E2-4ABD-86CB-688969B401CB}" srcOrd="0" destOrd="0" presId="urn:microsoft.com/office/officeart/2005/8/layout/hierarchy1"/>
    <dgm:cxn modelId="{203CB80C-F55F-439E-9862-C201F68E9765}" type="presParOf" srcId="{61056DC5-D1AE-4BB3-9BCC-9192335C1926}" destId="{7607CBDA-AE9E-41E1-A907-C389C83C7ED8}" srcOrd="0" destOrd="0" presId="urn:microsoft.com/office/officeart/2005/8/layout/hierarchy1"/>
    <dgm:cxn modelId="{CE6A9D6B-D5B2-451D-B6EA-794A609EE884}" type="presParOf" srcId="{7607CBDA-AE9E-41E1-A907-C389C83C7ED8}" destId="{21456BA8-5301-416A-ABE8-1408F13DFB3B}" srcOrd="0" destOrd="0" presId="urn:microsoft.com/office/officeart/2005/8/layout/hierarchy1"/>
    <dgm:cxn modelId="{715F9C15-4E58-440D-9261-C974ED20E842}" type="presParOf" srcId="{21456BA8-5301-416A-ABE8-1408F13DFB3B}" destId="{D95DAD8C-7F83-4A43-9972-4360E5C1CEB2}" srcOrd="0" destOrd="0" presId="urn:microsoft.com/office/officeart/2005/8/layout/hierarchy1"/>
    <dgm:cxn modelId="{465A474D-C550-4304-8C89-836A2A2D5B19}" type="presParOf" srcId="{21456BA8-5301-416A-ABE8-1408F13DFB3B}" destId="{714B92F6-9FF4-4E31-9B82-37678CEAB4EF}" srcOrd="1" destOrd="0" presId="urn:microsoft.com/office/officeart/2005/8/layout/hierarchy1"/>
    <dgm:cxn modelId="{52D6607E-C6B7-45DB-9EBA-A5AF105B4732}" type="presParOf" srcId="{7607CBDA-AE9E-41E1-A907-C389C83C7ED8}" destId="{2003CC14-5A1A-490C-A664-7A3079FBCE91}" srcOrd="1" destOrd="0" presId="urn:microsoft.com/office/officeart/2005/8/layout/hierarchy1"/>
    <dgm:cxn modelId="{403E6147-2C8B-47BD-BC65-4EFE31440D31}" type="presParOf" srcId="{61056DC5-D1AE-4BB3-9BCC-9192335C1926}" destId="{EA01CDA5-1386-43F0-B162-0B7F11869B5E}" srcOrd="1" destOrd="0" presId="urn:microsoft.com/office/officeart/2005/8/layout/hierarchy1"/>
    <dgm:cxn modelId="{799FAD7B-1C39-401B-B1C7-13CEDE394161}" type="presParOf" srcId="{EA01CDA5-1386-43F0-B162-0B7F11869B5E}" destId="{B8A53F20-0BAC-43AE-B344-4B5214EA9D13}" srcOrd="0" destOrd="0" presId="urn:microsoft.com/office/officeart/2005/8/layout/hierarchy1"/>
    <dgm:cxn modelId="{2B499DA7-2183-401D-AFA7-8BF81D669140}" type="presParOf" srcId="{B8A53F20-0BAC-43AE-B344-4B5214EA9D13}" destId="{CC500AC2-E4E7-4CA1-BC94-4B538006214F}" srcOrd="0" destOrd="0" presId="urn:microsoft.com/office/officeart/2005/8/layout/hierarchy1"/>
    <dgm:cxn modelId="{9874708F-4ECB-455F-A7A2-8517EE57EB52}" type="presParOf" srcId="{B8A53F20-0BAC-43AE-B344-4B5214EA9D13}" destId="{823C9F1C-5A82-43B5-AA9C-F19F643CB79E}" srcOrd="1" destOrd="0" presId="urn:microsoft.com/office/officeart/2005/8/layout/hierarchy1"/>
    <dgm:cxn modelId="{A25AB5D7-6E88-42DC-97A8-1340CD3BA4BC}" type="presParOf" srcId="{EA01CDA5-1386-43F0-B162-0B7F11869B5E}" destId="{8B9F8EE3-AE98-48CA-8E12-CB97FA38501D}" srcOrd="1" destOrd="0" presId="urn:microsoft.com/office/officeart/2005/8/layout/hierarchy1"/>
    <dgm:cxn modelId="{3A6F3B34-DC32-4CC3-9D0A-B73ADF3A77C9}" type="presParOf" srcId="{61056DC5-D1AE-4BB3-9BCC-9192335C1926}" destId="{18084336-3721-4595-A725-48199A351601}" srcOrd="2" destOrd="0" presId="urn:microsoft.com/office/officeart/2005/8/layout/hierarchy1"/>
    <dgm:cxn modelId="{D06E7188-70A9-4ECE-83FC-1B08A0AEEF51}" type="presParOf" srcId="{18084336-3721-4595-A725-48199A351601}" destId="{E7375242-9C1B-4CC5-BA76-5570566D0798}" srcOrd="0" destOrd="0" presId="urn:microsoft.com/office/officeart/2005/8/layout/hierarchy1"/>
    <dgm:cxn modelId="{E80773B5-617F-456A-A912-082B7ABB685E}" type="presParOf" srcId="{E7375242-9C1B-4CC5-BA76-5570566D0798}" destId="{5B3ED417-339C-4B45-BA8B-7F96C74ECEB5}" srcOrd="0" destOrd="0" presId="urn:microsoft.com/office/officeart/2005/8/layout/hierarchy1"/>
    <dgm:cxn modelId="{9A9D9147-DC21-4A7F-A184-D372B6082455}" type="presParOf" srcId="{E7375242-9C1B-4CC5-BA76-5570566D0798}" destId="{E1AB10D9-24E2-4ABD-86CB-688969B401CB}" srcOrd="1" destOrd="0" presId="urn:microsoft.com/office/officeart/2005/8/layout/hierarchy1"/>
    <dgm:cxn modelId="{A15358E5-81CD-4D4A-9942-4CC54A1E9EF5}" type="presParOf" srcId="{18084336-3721-4595-A725-48199A351601}" destId="{5D4DB750-44D0-4A00-BB22-E67DE6B51C9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D75833-769B-41B3-82B2-6FF07BD30A0D}">
      <dsp:nvSpPr>
        <dsp:cNvPr id="0" name=""/>
        <dsp:cNvSpPr/>
      </dsp:nvSpPr>
      <dsp:spPr>
        <a:xfrm>
          <a:off x="0" y="36958"/>
          <a:ext cx="6367912" cy="20548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The Big Bang Theory was first proposed in the late 1920’s.  </a:t>
          </a:r>
        </a:p>
      </dsp:txBody>
      <dsp:txXfrm>
        <a:off x="100311" y="137269"/>
        <a:ext cx="6167290" cy="1854263"/>
      </dsp:txXfrm>
    </dsp:sp>
    <dsp:sp modelId="{3D39048A-A371-4312-B037-9F25E8AC5CE9}">
      <dsp:nvSpPr>
        <dsp:cNvPr id="0" name=""/>
        <dsp:cNvSpPr/>
      </dsp:nvSpPr>
      <dsp:spPr>
        <a:xfrm>
          <a:off x="0" y="2175363"/>
          <a:ext cx="6367912" cy="205488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It states that there was an infinitely small, infinitely dense point that contained everything that is the universe.</a:t>
          </a:r>
        </a:p>
      </dsp:txBody>
      <dsp:txXfrm>
        <a:off x="100311" y="2275674"/>
        <a:ext cx="6167290" cy="1854263"/>
      </dsp:txXfrm>
    </dsp:sp>
    <dsp:sp modelId="{83481FFB-E561-4732-BAAD-8ACCFF741B19}">
      <dsp:nvSpPr>
        <dsp:cNvPr id="0" name=""/>
        <dsp:cNvSpPr/>
      </dsp:nvSpPr>
      <dsp:spPr>
        <a:xfrm>
          <a:off x="0" y="4313769"/>
          <a:ext cx="6367912" cy="20548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This singularity was incredibly dense and hot.</a:t>
          </a:r>
        </a:p>
      </dsp:txBody>
      <dsp:txXfrm>
        <a:off x="100311" y="4414080"/>
        <a:ext cx="6167290" cy="18542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E9BC7B-2E1F-4271-B2F6-633DE9E182AF}">
      <dsp:nvSpPr>
        <dsp:cNvPr id="0" name=""/>
        <dsp:cNvSpPr/>
      </dsp:nvSpPr>
      <dsp:spPr>
        <a:xfrm>
          <a:off x="0" y="3341354"/>
          <a:ext cx="6900512" cy="219229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s-MX" sz="3800" kern="1200"/>
            <a:t>Learn about a new one!</a:t>
          </a:r>
          <a:endParaRPr lang="en-US" sz="3800" kern="1200"/>
        </a:p>
      </dsp:txBody>
      <dsp:txXfrm>
        <a:off x="0" y="3341354"/>
        <a:ext cx="6900512" cy="2192290"/>
      </dsp:txXfrm>
    </dsp:sp>
    <dsp:sp modelId="{389A5F63-BE23-41A9-B0E6-EA202507B7A1}">
      <dsp:nvSpPr>
        <dsp:cNvPr id="0" name=""/>
        <dsp:cNvSpPr/>
      </dsp:nvSpPr>
      <dsp:spPr>
        <a:xfrm rot="10800000">
          <a:off x="0" y="2496"/>
          <a:ext cx="6900512" cy="3371742"/>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s-ES" sz="3800" kern="1200"/>
            <a:t>You know the 3 states of matter</a:t>
          </a:r>
          <a:endParaRPr lang="en-US" sz="3800" kern="1200"/>
        </a:p>
      </dsp:txBody>
      <dsp:txXfrm rot="-10800000">
        <a:off x="0" y="2496"/>
        <a:ext cx="6900512" cy="1183481"/>
      </dsp:txXfrm>
    </dsp:sp>
    <dsp:sp modelId="{57B46D6B-659E-4BF4-A892-73B905D1082D}">
      <dsp:nvSpPr>
        <dsp:cNvPr id="0" name=""/>
        <dsp:cNvSpPr/>
      </dsp:nvSpPr>
      <dsp:spPr>
        <a:xfrm>
          <a:off x="3369" y="1185977"/>
          <a:ext cx="2297924" cy="10081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0" tIns="63500" rIns="355600" bIns="63500" numCol="1" spcCol="1270" anchor="ctr" anchorCtr="0">
          <a:noAutofit/>
        </a:bodyPr>
        <a:lstStyle/>
        <a:p>
          <a:pPr marL="0" lvl="0" indent="0" algn="ctr" defTabSz="2222500">
            <a:lnSpc>
              <a:spcPct val="90000"/>
            </a:lnSpc>
            <a:spcBef>
              <a:spcPct val="0"/>
            </a:spcBef>
            <a:spcAft>
              <a:spcPct val="35000"/>
            </a:spcAft>
            <a:buNone/>
          </a:pPr>
          <a:r>
            <a:rPr lang="es-MX" sz="5000" kern="1200"/>
            <a:t>Gas</a:t>
          </a:r>
          <a:endParaRPr lang="en-US" sz="5000" kern="1200"/>
        </a:p>
      </dsp:txBody>
      <dsp:txXfrm>
        <a:off x="3369" y="1185977"/>
        <a:ext cx="2297924" cy="1008150"/>
      </dsp:txXfrm>
    </dsp:sp>
    <dsp:sp modelId="{EBB52A48-4AE8-4602-B792-94B966743DD9}">
      <dsp:nvSpPr>
        <dsp:cNvPr id="0" name=""/>
        <dsp:cNvSpPr/>
      </dsp:nvSpPr>
      <dsp:spPr>
        <a:xfrm>
          <a:off x="2301293" y="1185977"/>
          <a:ext cx="2297924" cy="1008150"/>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0" tIns="63500" rIns="355600" bIns="63500" numCol="1" spcCol="1270" anchor="ctr" anchorCtr="0">
          <a:noAutofit/>
        </a:bodyPr>
        <a:lstStyle/>
        <a:p>
          <a:pPr marL="0" lvl="0" indent="0" algn="ctr" defTabSz="2222500">
            <a:lnSpc>
              <a:spcPct val="90000"/>
            </a:lnSpc>
            <a:spcBef>
              <a:spcPct val="0"/>
            </a:spcBef>
            <a:spcAft>
              <a:spcPct val="35000"/>
            </a:spcAft>
            <a:buNone/>
          </a:pPr>
          <a:r>
            <a:rPr lang="es-MX" sz="5000" kern="1200"/>
            <a:t>Liquid</a:t>
          </a:r>
          <a:endParaRPr lang="en-US" sz="5000" kern="1200"/>
        </a:p>
      </dsp:txBody>
      <dsp:txXfrm>
        <a:off x="2301293" y="1185977"/>
        <a:ext cx="2297924" cy="1008150"/>
      </dsp:txXfrm>
    </dsp:sp>
    <dsp:sp modelId="{0DB3FCE0-5B9E-4A62-8070-A6A4525FEE1E}">
      <dsp:nvSpPr>
        <dsp:cNvPr id="0" name=""/>
        <dsp:cNvSpPr/>
      </dsp:nvSpPr>
      <dsp:spPr>
        <a:xfrm>
          <a:off x="4599218" y="1185977"/>
          <a:ext cx="2297924" cy="1008150"/>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0" tIns="63500" rIns="355600" bIns="63500" numCol="1" spcCol="1270" anchor="ctr" anchorCtr="0">
          <a:noAutofit/>
        </a:bodyPr>
        <a:lstStyle/>
        <a:p>
          <a:pPr marL="0" lvl="0" indent="0" algn="ctr" defTabSz="2222500">
            <a:lnSpc>
              <a:spcPct val="90000"/>
            </a:lnSpc>
            <a:spcBef>
              <a:spcPct val="0"/>
            </a:spcBef>
            <a:spcAft>
              <a:spcPct val="35000"/>
            </a:spcAft>
            <a:buNone/>
          </a:pPr>
          <a:r>
            <a:rPr lang="es-MX" sz="5000" kern="1200"/>
            <a:t>Solid</a:t>
          </a:r>
          <a:endParaRPr lang="en-US" sz="5000" kern="1200"/>
        </a:p>
      </dsp:txBody>
      <dsp:txXfrm>
        <a:off x="4599218" y="1185977"/>
        <a:ext cx="2297924" cy="1008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612D5-D683-4729-8DDE-2A649EDDE319}">
      <dsp:nvSpPr>
        <dsp:cNvPr id="0" name=""/>
        <dsp:cNvSpPr/>
      </dsp:nvSpPr>
      <dsp:spPr>
        <a:xfrm>
          <a:off x="777" y="1232267"/>
          <a:ext cx="3031599" cy="18189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a:t>QCD predicts a phase transition from nuclear matter to a de-confined state of quarks, anti-quarks, and gluons –quark-gluon plasma (QGP).v</a:t>
          </a:r>
          <a:endParaRPr lang="en-US" sz="1900" kern="1200"/>
        </a:p>
      </dsp:txBody>
      <dsp:txXfrm>
        <a:off x="777" y="1232267"/>
        <a:ext cx="3031599" cy="1818959"/>
      </dsp:txXfrm>
    </dsp:sp>
    <dsp:sp modelId="{6610BAB1-C0DB-4105-AC23-DE7D8141298F}">
      <dsp:nvSpPr>
        <dsp:cNvPr id="0" name=""/>
        <dsp:cNvSpPr/>
      </dsp:nvSpPr>
      <dsp:spPr>
        <a:xfrm>
          <a:off x="3335536" y="1232267"/>
          <a:ext cx="3031599" cy="1818959"/>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err="1"/>
            <a:t>Happens</a:t>
          </a:r>
          <a:r>
            <a:rPr lang="es-MX" sz="1900" kern="1200" dirty="0"/>
            <a:t> at </a:t>
          </a:r>
          <a:r>
            <a:rPr lang="es-MX" sz="1900" kern="1200" dirty="0" err="1"/>
            <a:t>energy</a:t>
          </a:r>
          <a:r>
            <a:rPr lang="es-MX" sz="1900" kern="1200" dirty="0"/>
            <a:t> </a:t>
          </a:r>
          <a:r>
            <a:rPr lang="es-MX" sz="1900" kern="1200" dirty="0" err="1"/>
            <a:t>densities</a:t>
          </a:r>
          <a:r>
            <a:rPr lang="es-MX" sz="1900" kern="1200" dirty="0"/>
            <a:t> </a:t>
          </a:r>
          <a:r>
            <a:rPr lang="es-MX" sz="1900" kern="1200" dirty="0" err="1"/>
            <a:t>of</a:t>
          </a:r>
          <a:r>
            <a:rPr lang="es-MX" sz="1900" kern="1200" dirty="0"/>
            <a:t> ~ 1 </a:t>
          </a:r>
          <a:r>
            <a:rPr lang="es-MX" sz="1900" kern="1200" dirty="0" err="1"/>
            <a:t>GeV</a:t>
          </a:r>
          <a:r>
            <a:rPr lang="es-MX" sz="1900" kern="1200" dirty="0"/>
            <a:t>/fm3</a:t>
          </a:r>
          <a:endParaRPr lang="en-US" sz="1900" kern="1200" dirty="0"/>
        </a:p>
      </dsp:txBody>
      <dsp:txXfrm>
        <a:off x="3335536" y="1232267"/>
        <a:ext cx="3031599" cy="1818959"/>
      </dsp:txXfrm>
    </dsp:sp>
    <dsp:sp modelId="{A868389A-30A7-4BCF-9B08-B87242E5087D}">
      <dsp:nvSpPr>
        <dsp:cNvPr id="0" name=""/>
        <dsp:cNvSpPr/>
      </dsp:nvSpPr>
      <dsp:spPr>
        <a:xfrm>
          <a:off x="777" y="3354386"/>
          <a:ext cx="3031599" cy="1818959"/>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a:t>Temperatures of ~ 150 MeV</a:t>
          </a:r>
          <a:endParaRPr lang="en-US" sz="1900" kern="1200"/>
        </a:p>
      </dsp:txBody>
      <dsp:txXfrm>
        <a:off x="777" y="3354386"/>
        <a:ext cx="3031599" cy="1818959"/>
      </dsp:txXfrm>
    </dsp:sp>
    <dsp:sp modelId="{7CB8E2DF-0016-4F6F-8765-17BD7EC79CE1}">
      <dsp:nvSpPr>
        <dsp:cNvPr id="0" name=""/>
        <dsp:cNvSpPr/>
      </dsp:nvSpPr>
      <dsp:spPr>
        <a:xfrm>
          <a:off x="3335536" y="3354386"/>
          <a:ext cx="3031599" cy="1818959"/>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MX" sz="1900" kern="1200" dirty="0"/>
            <a:t>Can </a:t>
          </a:r>
          <a:r>
            <a:rPr lang="es-MX" sz="1900" kern="1200" dirty="0" err="1"/>
            <a:t>create</a:t>
          </a:r>
          <a:r>
            <a:rPr lang="es-MX" sz="1900" kern="1200" dirty="0"/>
            <a:t> a QGP </a:t>
          </a:r>
          <a:r>
            <a:rPr lang="es-MX" sz="1900" kern="1200" dirty="0" err="1"/>
            <a:t>using</a:t>
          </a:r>
          <a:r>
            <a:rPr lang="es-MX" sz="1900" kern="1200" dirty="0"/>
            <a:t> </a:t>
          </a:r>
          <a:r>
            <a:rPr lang="es-MX" sz="1900" kern="1200" dirty="0" err="1"/>
            <a:t>ultra-relativistic</a:t>
          </a:r>
          <a:r>
            <a:rPr lang="es-MX" sz="1900" kern="1200" dirty="0"/>
            <a:t> heavy-ion </a:t>
          </a:r>
          <a:r>
            <a:rPr lang="es-MX" sz="1900" kern="1200" dirty="0" err="1"/>
            <a:t>collisions</a:t>
          </a:r>
          <a:endParaRPr lang="en-US" sz="1900" kern="1200" dirty="0"/>
        </a:p>
        <a:p>
          <a:pPr marL="114300" lvl="1" indent="-114300" algn="l" defTabSz="666750">
            <a:lnSpc>
              <a:spcPct val="90000"/>
            </a:lnSpc>
            <a:spcBef>
              <a:spcPct val="0"/>
            </a:spcBef>
            <a:spcAft>
              <a:spcPct val="15000"/>
            </a:spcAft>
            <a:buChar char="•"/>
          </a:pPr>
          <a:r>
            <a:rPr lang="es-MX" sz="1500" kern="1200" dirty="0" err="1"/>
            <a:t>Recreate</a:t>
          </a:r>
          <a:r>
            <a:rPr lang="es-MX" sz="1500" kern="1200" dirty="0"/>
            <a:t> </a:t>
          </a:r>
          <a:r>
            <a:rPr lang="es-MX" sz="1500" kern="1200" dirty="0" err="1"/>
            <a:t>the</a:t>
          </a:r>
          <a:r>
            <a:rPr lang="es-MX" sz="1500" kern="1200" dirty="0"/>
            <a:t> </a:t>
          </a:r>
          <a:r>
            <a:rPr lang="es-MX" sz="1500" kern="1200" dirty="0" err="1"/>
            <a:t>conditions</a:t>
          </a:r>
          <a:r>
            <a:rPr lang="es-MX" sz="1500" kern="1200" dirty="0"/>
            <a:t> </a:t>
          </a:r>
          <a:r>
            <a:rPr lang="es-MX" sz="1500" kern="1200" dirty="0" err="1"/>
            <a:t>existing</a:t>
          </a:r>
          <a:r>
            <a:rPr lang="es-MX" sz="1500" kern="1200" dirty="0"/>
            <a:t> ~ 1 </a:t>
          </a:r>
          <a:r>
            <a:rPr lang="es-MX" sz="1500" kern="1200" dirty="0" err="1"/>
            <a:t>micro-second</a:t>
          </a:r>
          <a:r>
            <a:rPr lang="es-MX" sz="1500" kern="1200" dirty="0"/>
            <a:t> after Big </a:t>
          </a:r>
          <a:r>
            <a:rPr lang="es-MX" sz="1500" kern="1200" dirty="0" err="1"/>
            <a:t>Bang</a:t>
          </a:r>
          <a:endParaRPr lang="en-US" sz="1500" kern="1200" dirty="0"/>
        </a:p>
      </dsp:txBody>
      <dsp:txXfrm>
        <a:off x="3335536" y="3354386"/>
        <a:ext cx="3031599" cy="18189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56EB2-2644-4BD0-ADDC-CD946100437D}">
      <dsp:nvSpPr>
        <dsp:cNvPr id="0" name=""/>
        <dsp:cNvSpPr/>
      </dsp:nvSpPr>
      <dsp:spPr>
        <a:xfrm>
          <a:off x="0" y="39385"/>
          <a:ext cx="6367912" cy="310006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s-MX" sz="4400" b="1" kern="1200"/>
            <a:t>Separate  positively and negatively charged particles</a:t>
          </a:r>
          <a:endParaRPr lang="en-US" sz="4400" kern="1200"/>
        </a:p>
      </dsp:txBody>
      <dsp:txXfrm>
        <a:off x="151333" y="190718"/>
        <a:ext cx="6065246" cy="2797395"/>
      </dsp:txXfrm>
    </dsp:sp>
    <dsp:sp modelId="{AE38C270-6B56-457E-9043-867868C3C853}">
      <dsp:nvSpPr>
        <dsp:cNvPr id="0" name=""/>
        <dsp:cNvSpPr/>
      </dsp:nvSpPr>
      <dsp:spPr>
        <a:xfrm>
          <a:off x="0" y="3266166"/>
          <a:ext cx="6367912" cy="310006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s-MX" sz="4400" b="1" kern="1200" dirty="0"/>
            <a:t>Determine </a:t>
          </a:r>
          <a:r>
            <a:rPr lang="es-MX" sz="4400" b="1" kern="1200" dirty="0" err="1"/>
            <a:t>the</a:t>
          </a:r>
          <a:r>
            <a:rPr lang="es-MX" sz="4400" b="1" kern="1200" dirty="0"/>
            <a:t> </a:t>
          </a:r>
          <a:r>
            <a:rPr lang="es-MX" sz="4400" b="1" kern="1200" dirty="0" err="1"/>
            <a:t>momentum</a:t>
          </a:r>
          <a:r>
            <a:rPr lang="es-MX" sz="4400" b="1" kern="1200" dirty="0"/>
            <a:t> </a:t>
          </a:r>
          <a:r>
            <a:rPr lang="es-MX" sz="4400" b="1" kern="1200" dirty="0" err="1"/>
            <a:t>of</a:t>
          </a:r>
          <a:r>
            <a:rPr lang="es-MX" sz="4400" b="1" kern="1200" dirty="0"/>
            <a:t> </a:t>
          </a:r>
          <a:r>
            <a:rPr lang="es-MX" sz="4400" b="1" kern="1200" dirty="0" err="1"/>
            <a:t>the</a:t>
          </a:r>
          <a:r>
            <a:rPr lang="es-MX" sz="4400" b="1" kern="1200" dirty="0"/>
            <a:t> </a:t>
          </a:r>
          <a:r>
            <a:rPr lang="es-MX" sz="4400" b="1" kern="1200" dirty="0" err="1"/>
            <a:t>particles</a:t>
          </a:r>
          <a:r>
            <a:rPr lang="es-MX" sz="4400" b="1" kern="1200" dirty="0"/>
            <a:t> </a:t>
          </a:r>
          <a:r>
            <a:rPr lang="es-MX" sz="4400" b="1" kern="1200" dirty="0" err="1"/>
            <a:t>using</a:t>
          </a:r>
          <a:r>
            <a:rPr lang="es-MX" sz="4400" b="1" kern="1200" dirty="0"/>
            <a:t> </a:t>
          </a:r>
          <a:r>
            <a:rPr lang="es-MX" sz="4400" b="1" kern="1200" dirty="0" err="1"/>
            <a:t>the</a:t>
          </a:r>
          <a:r>
            <a:rPr lang="es-MX" sz="4400" b="1" kern="1200" dirty="0"/>
            <a:t> </a:t>
          </a:r>
          <a:r>
            <a:rPr lang="es-MX" sz="4400" b="1" kern="1200" dirty="0" err="1"/>
            <a:t>curvature</a:t>
          </a:r>
          <a:r>
            <a:rPr lang="es-MX" sz="4400" b="1" kern="1200" dirty="0"/>
            <a:t> </a:t>
          </a:r>
          <a:r>
            <a:rPr lang="es-MX" sz="4400" b="1" kern="1200" dirty="0" err="1"/>
            <a:t>of</a:t>
          </a:r>
          <a:r>
            <a:rPr lang="es-MX" sz="4400" b="1" kern="1200" dirty="0"/>
            <a:t> </a:t>
          </a:r>
          <a:r>
            <a:rPr lang="es-MX" sz="4400" b="1" kern="1200" dirty="0" err="1"/>
            <a:t>the</a:t>
          </a:r>
          <a:r>
            <a:rPr lang="es-MX" sz="4400" b="1" kern="1200" dirty="0"/>
            <a:t> </a:t>
          </a:r>
          <a:r>
            <a:rPr lang="es-MX" sz="4400" b="1" kern="1200" dirty="0" err="1"/>
            <a:t>tracks</a:t>
          </a:r>
          <a:endParaRPr lang="en-US" sz="4400" kern="1200" dirty="0"/>
        </a:p>
      </dsp:txBody>
      <dsp:txXfrm>
        <a:off x="151333" y="3417499"/>
        <a:ext cx="6065246" cy="27973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49F8A0-3F6C-4436-A38F-227AA4E932FB}">
      <dsp:nvSpPr>
        <dsp:cNvPr id="0" name=""/>
        <dsp:cNvSpPr/>
      </dsp:nvSpPr>
      <dsp:spPr>
        <a:xfrm>
          <a:off x="573393" y="1672806"/>
          <a:ext cx="1784250" cy="178425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000E1-2D05-49D6-97B3-284E0DF705A4}">
      <dsp:nvSpPr>
        <dsp:cNvPr id="0" name=""/>
        <dsp:cNvSpPr/>
      </dsp:nvSpPr>
      <dsp:spPr>
        <a:xfrm>
          <a:off x="953643" y="2053056"/>
          <a:ext cx="1023750" cy="102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47D00B-7F3A-4F61-970F-73F53EFA6CFC}">
      <dsp:nvSpPr>
        <dsp:cNvPr id="0" name=""/>
        <dsp:cNvSpPr/>
      </dsp:nvSpPr>
      <dsp:spPr>
        <a:xfrm>
          <a:off x="3018" y="4012806"/>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cap="all"/>
          </a:pPr>
          <a:r>
            <a:rPr lang="es-MX" sz="3600" kern="1200"/>
            <a:t>Track finding</a:t>
          </a:r>
          <a:endParaRPr lang="en-US" sz="3600" kern="1200"/>
        </a:p>
      </dsp:txBody>
      <dsp:txXfrm>
        <a:off x="3018" y="4012806"/>
        <a:ext cx="2925000" cy="720000"/>
      </dsp:txXfrm>
    </dsp:sp>
    <dsp:sp modelId="{A0558972-D8F6-43E1-ACFC-95E548D75319}">
      <dsp:nvSpPr>
        <dsp:cNvPr id="0" name=""/>
        <dsp:cNvSpPr/>
      </dsp:nvSpPr>
      <dsp:spPr>
        <a:xfrm>
          <a:off x="4010269" y="1672806"/>
          <a:ext cx="1784250" cy="178425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49705A-A134-48AA-B91F-C47D194C2B48}">
      <dsp:nvSpPr>
        <dsp:cNvPr id="0" name=""/>
        <dsp:cNvSpPr/>
      </dsp:nvSpPr>
      <dsp:spPr>
        <a:xfrm>
          <a:off x="4390519" y="2053056"/>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3514B7-64F5-4730-9501-7FFBC799E5EF}">
      <dsp:nvSpPr>
        <dsp:cNvPr id="0" name=""/>
        <dsp:cNvSpPr/>
      </dsp:nvSpPr>
      <dsp:spPr>
        <a:xfrm>
          <a:off x="3439894" y="4012806"/>
          <a:ext cx="29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cap="all"/>
          </a:pPr>
          <a:r>
            <a:rPr lang="es-MX" sz="3600" kern="1200"/>
            <a:t>Track fitting</a:t>
          </a:r>
          <a:endParaRPr lang="en-US" sz="3600" kern="1200"/>
        </a:p>
      </dsp:txBody>
      <dsp:txXfrm>
        <a:off x="3439894" y="4012806"/>
        <a:ext cx="2925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DAD8C-7F83-4A43-9972-4360E5C1CEB2}">
      <dsp:nvSpPr>
        <dsp:cNvPr id="0" name=""/>
        <dsp:cNvSpPr/>
      </dsp:nvSpPr>
      <dsp:spPr>
        <a:xfrm>
          <a:off x="0" y="537777"/>
          <a:ext cx="2980729" cy="18927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4B92F6-9FF4-4E31-9B82-37678CEAB4EF}">
      <dsp:nvSpPr>
        <dsp:cNvPr id="0" name=""/>
        <dsp:cNvSpPr/>
      </dsp:nvSpPr>
      <dsp:spPr>
        <a:xfrm>
          <a:off x="331192"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a:t>Number of tracks</a:t>
          </a:r>
          <a:endParaRPr lang="en-US" sz="3600" kern="1200"/>
        </a:p>
      </dsp:txBody>
      <dsp:txXfrm>
        <a:off x="386629" y="907846"/>
        <a:ext cx="2869855" cy="1781889"/>
      </dsp:txXfrm>
    </dsp:sp>
    <dsp:sp modelId="{CC500AC2-E4E7-4CA1-BC94-4B538006214F}">
      <dsp:nvSpPr>
        <dsp:cNvPr id="0" name=""/>
        <dsp:cNvSpPr/>
      </dsp:nvSpPr>
      <dsp:spPr>
        <a:xfrm>
          <a:off x="3643114" y="537777"/>
          <a:ext cx="2980729" cy="18927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3C9F1C-5A82-43B5-AA9C-F19F643CB79E}">
      <dsp:nvSpPr>
        <dsp:cNvPr id="0" name=""/>
        <dsp:cNvSpPr/>
      </dsp:nvSpPr>
      <dsp:spPr>
        <a:xfrm>
          <a:off x="3974306"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a:t>Momentum of tracks</a:t>
          </a:r>
          <a:endParaRPr lang="en-US" sz="3600" kern="1200"/>
        </a:p>
      </dsp:txBody>
      <dsp:txXfrm>
        <a:off x="4029743" y="907846"/>
        <a:ext cx="2869855" cy="1781889"/>
      </dsp:txXfrm>
    </dsp:sp>
    <dsp:sp modelId="{5B3ED417-339C-4B45-BA8B-7F96C74ECEB5}">
      <dsp:nvSpPr>
        <dsp:cNvPr id="0" name=""/>
        <dsp:cNvSpPr/>
      </dsp:nvSpPr>
      <dsp:spPr>
        <a:xfrm>
          <a:off x="7286228" y="537777"/>
          <a:ext cx="2980729" cy="189276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AB10D9-24E2-4ABD-86CB-688969B401CB}">
      <dsp:nvSpPr>
        <dsp:cNvPr id="0" name=""/>
        <dsp:cNvSpPr/>
      </dsp:nvSpPr>
      <dsp:spPr>
        <a:xfrm>
          <a:off x="7617420" y="852409"/>
          <a:ext cx="2980729" cy="189276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s-ES" sz="3600" kern="1200"/>
            <a:t>Masses of the particles produced</a:t>
          </a:r>
          <a:endParaRPr lang="en-US" sz="3600" kern="1200"/>
        </a:p>
      </dsp:txBody>
      <dsp:txXfrm>
        <a:off x="7672857" y="907846"/>
        <a:ext cx="2869855" cy="178188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90B487-4A8A-4E4F-A2E3-8D54F4F64CF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FDA0B6FB-47F4-401A-8C31-DE96D5E665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D202A71-3E3B-472B-8894-D8027DF57C82}"/>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5" name="Marcador de pie de página 4">
            <a:extLst>
              <a:ext uri="{FF2B5EF4-FFF2-40B4-BE49-F238E27FC236}">
                <a16:creationId xmlns:a16="http://schemas.microsoft.com/office/drawing/2014/main" id="{C1D7680E-2B8A-4C3A-9E8F-00A3030BECC4}"/>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1EBFDB6-AAA7-456F-8A3B-3C691D822D97}"/>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252281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7447E-86E8-466C-B29E-BE1A5A0261E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558FC3E2-6D33-4F7B-A4AA-E148B108BDC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909729EB-82B4-4CAF-96A7-D55ED4FA0541}"/>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5" name="Marcador de pie de página 4">
            <a:extLst>
              <a:ext uri="{FF2B5EF4-FFF2-40B4-BE49-F238E27FC236}">
                <a16:creationId xmlns:a16="http://schemas.microsoft.com/office/drawing/2014/main" id="{17FECAE4-28A1-4F44-B70F-09E09AA913E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DAE43B20-A779-461B-A3BA-F1B894985B99}"/>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289208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4E33F3-A74E-4F2B-8FE3-1ECC237D2F3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3749C238-617E-460C-824D-2C1804FD72C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C588C23-5A3E-42F2-B053-071456509575}"/>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5" name="Marcador de pie de página 4">
            <a:extLst>
              <a:ext uri="{FF2B5EF4-FFF2-40B4-BE49-F238E27FC236}">
                <a16:creationId xmlns:a16="http://schemas.microsoft.com/office/drawing/2014/main" id="{D8A06B21-D1FF-47AB-A4DD-4E744201AFC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66B8BEA-C118-4AD1-91CF-24456563E67A}"/>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146948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A2020-6718-44E6-9C81-57ED048AB0B6}"/>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B56E6F4-8FF8-40C5-BD89-F7A394FAAA9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E7C9FB00-6846-4E4D-817C-CD652819F588}"/>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5" name="Marcador de pie de página 4">
            <a:extLst>
              <a:ext uri="{FF2B5EF4-FFF2-40B4-BE49-F238E27FC236}">
                <a16:creationId xmlns:a16="http://schemas.microsoft.com/office/drawing/2014/main" id="{728007E4-B5F5-4700-9E53-3D1B5432A05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F60F17E4-017D-46D0-8B1E-B8E43658586E}"/>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392814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96E047-C860-406B-872D-3C5EDFB5834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75D00BA-5DBF-41FC-BA15-0BCA75A118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43B2C3-EAAE-4CBD-AF97-A48D5A6A2966}"/>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5" name="Marcador de pie de página 4">
            <a:extLst>
              <a:ext uri="{FF2B5EF4-FFF2-40B4-BE49-F238E27FC236}">
                <a16:creationId xmlns:a16="http://schemas.microsoft.com/office/drawing/2014/main" id="{06CA38F1-58B7-44AC-8519-7E4FB73E6F4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81DA021-E961-4DFA-BB29-08150FD46D98}"/>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344700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27654B-1C7E-43E3-9890-B25CB1F80CE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CD8FC3C-6DA8-4297-8AC1-DE001BDAD7C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23BE1759-2B94-4154-933D-BEADDE8218A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A2939988-85A8-4688-961D-A0970C4577D1}"/>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6" name="Marcador de pie de página 5">
            <a:extLst>
              <a:ext uri="{FF2B5EF4-FFF2-40B4-BE49-F238E27FC236}">
                <a16:creationId xmlns:a16="http://schemas.microsoft.com/office/drawing/2014/main" id="{3C71847A-87D5-428D-8C12-8BB0EE658B24}"/>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23F3359-E62C-403F-BD46-1D28CB931ED0}"/>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366900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941EAA-386C-48E5-B545-9D19536ED4E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0FACCABF-F8AC-4CE1-A3FA-E247F957DB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A748C3D-64F5-49D2-AAF4-2E985D7D875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1623B904-EE01-4000-86DB-9A05CD417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778E168-7F3E-48E2-8511-A58732BA7D6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93499137-7464-48D4-8ABF-547E2FE40BDF}"/>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8" name="Marcador de pie de página 7">
            <a:extLst>
              <a:ext uri="{FF2B5EF4-FFF2-40B4-BE49-F238E27FC236}">
                <a16:creationId xmlns:a16="http://schemas.microsoft.com/office/drawing/2014/main" id="{D761EF9B-028D-4002-9FFC-E6406F10F75E}"/>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A80B980E-9936-43F8-B197-DF3C888C96C1}"/>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4012602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75138B-78B9-4128-B9F2-7655D93ACF41}"/>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33A46B50-05F9-4D3D-82BC-BD5E6E9D0E75}"/>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4" name="Marcador de pie de página 3">
            <a:extLst>
              <a:ext uri="{FF2B5EF4-FFF2-40B4-BE49-F238E27FC236}">
                <a16:creationId xmlns:a16="http://schemas.microsoft.com/office/drawing/2014/main" id="{B086BA5F-2A3A-4896-990E-ADE069A144F5}"/>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1778A40-2C93-4A22-9B56-51C547138C22}"/>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156916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51BBE71-36F9-4CD6-8CCB-881F27580145}"/>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3" name="Marcador de pie de página 2">
            <a:extLst>
              <a:ext uri="{FF2B5EF4-FFF2-40B4-BE49-F238E27FC236}">
                <a16:creationId xmlns:a16="http://schemas.microsoft.com/office/drawing/2014/main" id="{94B92AF5-BCE4-4156-B909-6AFC3AB166CD}"/>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8385D059-2DC0-44A2-8BE3-95D6EA1D225C}"/>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718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A32AD1-66EB-410F-ABB6-15B3263E6AF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FD5818F6-4A81-40DA-82B5-EF5D0D254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7DFAB125-B266-422F-A721-98C2D498E2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9347083-8A9F-4D32-AA9C-41F802FAB5F7}"/>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6" name="Marcador de pie de página 5">
            <a:extLst>
              <a:ext uri="{FF2B5EF4-FFF2-40B4-BE49-F238E27FC236}">
                <a16:creationId xmlns:a16="http://schemas.microsoft.com/office/drawing/2014/main" id="{D6ABDDD6-A14F-4969-B699-A71657973BE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C2BDB26-6EC1-4945-B898-6A5B5FF3C0DA}"/>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425104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30C2E-4AB4-42A9-8BB4-CBFD16C970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81CDF2C1-4918-4303-B4CA-75F3B01CB4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C3BB83D8-6ED6-4F74-A05A-AF7121C5B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320FC8-5B71-4B21-8264-4B710987864C}"/>
              </a:ext>
            </a:extLst>
          </p:cNvPr>
          <p:cNvSpPr>
            <a:spLocks noGrp="1"/>
          </p:cNvSpPr>
          <p:nvPr>
            <p:ph type="dt" sz="half" idx="10"/>
          </p:nvPr>
        </p:nvSpPr>
        <p:spPr/>
        <p:txBody>
          <a:bodyPr/>
          <a:lstStyle/>
          <a:p>
            <a:fld id="{B5DFE191-A2E0-4519-AB91-5DA0DD3AAFE9}" type="datetimeFigureOut">
              <a:rPr lang="es-MX" smtClean="0"/>
              <a:t>14/03/2021</a:t>
            </a:fld>
            <a:endParaRPr lang="es-MX"/>
          </a:p>
        </p:txBody>
      </p:sp>
      <p:sp>
        <p:nvSpPr>
          <p:cNvPr id="6" name="Marcador de pie de página 5">
            <a:extLst>
              <a:ext uri="{FF2B5EF4-FFF2-40B4-BE49-F238E27FC236}">
                <a16:creationId xmlns:a16="http://schemas.microsoft.com/office/drawing/2014/main" id="{A28FC9F1-B44E-4D1B-8658-45D0DDD784F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7F519C6-9CAA-4C4C-BCE7-BC18041D89E2}"/>
              </a:ext>
            </a:extLst>
          </p:cNvPr>
          <p:cNvSpPr>
            <a:spLocks noGrp="1"/>
          </p:cNvSpPr>
          <p:nvPr>
            <p:ph type="sldNum" sz="quarter" idx="12"/>
          </p:nvPr>
        </p:nvSpPr>
        <p:spPr/>
        <p:txBody>
          <a:bodyPr/>
          <a:lstStyle/>
          <a:p>
            <a:fld id="{5590B66D-FC18-4AD4-A216-01B3BE28ABC6}" type="slidenum">
              <a:rPr lang="es-MX" smtClean="0"/>
              <a:t>‹Nº›</a:t>
            </a:fld>
            <a:endParaRPr lang="es-MX"/>
          </a:p>
        </p:txBody>
      </p:sp>
    </p:spTree>
    <p:extLst>
      <p:ext uri="{BB962C8B-B14F-4D97-AF65-F5344CB8AC3E}">
        <p14:creationId xmlns:p14="http://schemas.microsoft.com/office/powerpoint/2010/main" val="374536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440B092-B204-4E6B-845A-2EBA75FFAE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DFD1E428-52E1-415A-A591-0524FDF91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79CCAEA-BAC2-4923-AA51-B26540DDF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FE191-A2E0-4519-AB91-5DA0DD3AAFE9}" type="datetimeFigureOut">
              <a:rPr lang="es-MX" smtClean="0"/>
              <a:t>14/03/2021</a:t>
            </a:fld>
            <a:endParaRPr lang="es-MX"/>
          </a:p>
        </p:txBody>
      </p:sp>
      <p:sp>
        <p:nvSpPr>
          <p:cNvPr id="5" name="Marcador de pie de página 4">
            <a:extLst>
              <a:ext uri="{FF2B5EF4-FFF2-40B4-BE49-F238E27FC236}">
                <a16:creationId xmlns:a16="http://schemas.microsoft.com/office/drawing/2014/main" id="{5FCA470E-D413-4470-A052-5C0098C08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F6DF74EC-6EA3-4C35-82E8-03ED34ECBD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90B66D-FC18-4AD4-A216-01B3BE28ABC6}" type="slidenum">
              <a:rPr lang="es-MX" smtClean="0"/>
              <a:t>‹Nº›</a:t>
            </a:fld>
            <a:endParaRPr lang="es-MX"/>
          </a:p>
        </p:txBody>
      </p:sp>
    </p:spTree>
    <p:extLst>
      <p:ext uri="{BB962C8B-B14F-4D97-AF65-F5344CB8AC3E}">
        <p14:creationId xmlns:p14="http://schemas.microsoft.com/office/powerpoint/2010/main" val="3830056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ideo" Target="https://www.youtube.com/embed/CaTEslP8gek?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em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video" Target="https://www.youtube.com/embed/yWBWzIUCNpw?feature=oembed"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png"/><Relationship Id="rId7"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395F11F-2E44-4005-8643-7768EBE259A8}"/>
              </a:ext>
            </a:extLst>
          </p:cNvPr>
          <p:cNvPicPr>
            <a:picLocks noChangeAspect="1"/>
          </p:cNvPicPr>
          <p:nvPr/>
        </p:nvPicPr>
        <p:blipFill rotWithShape="1">
          <a:blip r:embed="rId2"/>
          <a:srcRect t="11851" b="3880"/>
          <a:stretch/>
        </p:blipFill>
        <p:spPr>
          <a:xfrm>
            <a:off x="20" y="-259297"/>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ítulo 1">
            <a:extLst>
              <a:ext uri="{FF2B5EF4-FFF2-40B4-BE49-F238E27FC236}">
                <a16:creationId xmlns:a16="http://schemas.microsoft.com/office/drawing/2014/main" id="{CB6EE8AB-544F-40FF-9750-4EDEEEE503F3}"/>
              </a:ext>
            </a:extLst>
          </p:cNvPr>
          <p:cNvSpPr>
            <a:spLocks noGrp="1"/>
          </p:cNvSpPr>
          <p:nvPr>
            <p:ph type="ctrTitle"/>
          </p:nvPr>
        </p:nvSpPr>
        <p:spPr>
          <a:xfrm>
            <a:off x="8022021" y="3231931"/>
            <a:ext cx="3852041" cy="1834056"/>
          </a:xfrm>
        </p:spPr>
        <p:txBody>
          <a:bodyPr>
            <a:normAutofit fontScale="90000"/>
          </a:bodyPr>
          <a:lstStyle/>
          <a:p>
            <a:r>
              <a:rPr lang="en-US" sz="4000" b="1" dirty="0">
                <a:solidFill>
                  <a:srgbClr val="FF0000"/>
                </a:solidFill>
              </a:rPr>
              <a:t>  Alice</a:t>
            </a:r>
            <a:br>
              <a:rPr lang="en-US" sz="4000" dirty="0"/>
            </a:br>
            <a:r>
              <a:rPr lang="en-US" sz="4000" dirty="0"/>
              <a:t>A large ion collider experiment</a:t>
            </a:r>
            <a:endParaRPr lang="es-MX" sz="4000" dirty="0"/>
          </a:p>
        </p:txBody>
      </p:sp>
      <p:sp>
        <p:nvSpPr>
          <p:cNvPr id="3" name="Subtítulo 2">
            <a:extLst>
              <a:ext uri="{FF2B5EF4-FFF2-40B4-BE49-F238E27FC236}">
                <a16:creationId xmlns:a16="http://schemas.microsoft.com/office/drawing/2014/main" id="{04B3BCFD-A2C2-4C16-BE9D-1A9B0994BE54}"/>
              </a:ext>
            </a:extLst>
          </p:cNvPr>
          <p:cNvSpPr>
            <a:spLocks noGrp="1"/>
          </p:cNvSpPr>
          <p:nvPr>
            <p:ph type="subTitle" idx="1"/>
          </p:nvPr>
        </p:nvSpPr>
        <p:spPr>
          <a:xfrm>
            <a:off x="7782910" y="5242675"/>
            <a:ext cx="4330262" cy="683284"/>
          </a:xfrm>
        </p:spPr>
        <p:txBody>
          <a:bodyPr>
            <a:normAutofit lnSpcReduction="10000"/>
          </a:bodyPr>
          <a:lstStyle/>
          <a:p>
            <a:r>
              <a:rPr lang="es-MX" sz="4400" b="1" dirty="0">
                <a:solidFill>
                  <a:srgbClr val="FF0000"/>
                </a:solidFill>
              </a:rPr>
              <a:t>Guy Paic</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01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8A3A1B2-7A36-436B-B242-A6930813D3E2}"/>
              </a:ext>
            </a:extLst>
          </p:cNvPr>
          <p:cNvSpPr>
            <a:spLocks noGrp="1"/>
          </p:cNvSpPr>
          <p:nvPr>
            <p:ph type="title"/>
          </p:nvPr>
        </p:nvSpPr>
        <p:spPr>
          <a:xfrm>
            <a:off x="1245072" y="1289765"/>
            <a:ext cx="3651101" cy="4270963"/>
          </a:xfrm>
        </p:spPr>
        <p:txBody>
          <a:bodyPr anchor="ctr">
            <a:normAutofit/>
          </a:bodyPr>
          <a:lstStyle/>
          <a:p>
            <a:pPr algn="ctr"/>
            <a:r>
              <a:rPr lang="es-MX" sz="5600" dirty="0" err="1">
                <a:solidFill>
                  <a:srgbClr val="FFFFFF"/>
                </a:solidFill>
              </a:rPr>
              <a:t>How</a:t>
            </a:r>
            <a:r>
              <a:rPr lang="es-MX" sz="5600" dirty="0">
                <a:solidFill>
                  <a:srgbClr val="FFFFFF"/>
                </a:solidFill>
              </a:rPr>
              <a:t> </a:t>
            </a:r>
            <a:r>
              <a:rPr lang="es-MX" sz="5600" dirty="0" err="1">
                <a:solidFill>
                  <a:srgbClr val="FFFFFF"/>
                </a:solidFill>
              </a:rPr>
              <a:t>to</a:t>
            </a:r>
            <a:r>
              <a:rPr lang="es-MX" sz="5600" dirty="0">
                <a:solidFill>
                  <a:srgbClr val="FFFFFF"/>
                </a:solidFill>
              </a:rPr>
              <a:t> ¨</a:t>
            </a:r>
            <a:r>
              <a:rPr lang="es-MX" sz="5600" dirty="0" err="1">
                <a:solidFill>
                  <a:srgbClr val="FFFFFF"/>
                </a:solidFill>
              </a:rPr>
              <a:t>recreate</a:t>
            </a:r>
            <a:r>
              <a:rPr lang="es-MX" sz="5600" dirty="0">
                <a:solidFill>
                  <a:srgbClr val="FFFFFF"/>
                </a:solidFill>
              </a:rPr>
              <a:t>¨ quark gluon plasma</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Marcador de contenido 2">
            <a:extLst>
              <a:ext uri="{FF2B5EF4-FFF2-40B4-BE49-F238E27FC236}">
                <a16:creationId xmlns:a16="http://schemas.microsoft.com/office/drawing/2014/main" id="{8B73C927-AC39-4449-8C50-AED5B61DBF3F}"/>
              </a:ext>
            </a:extLst>
          </p:cNvPr>
          <p:cNvSpPr>
            <a:spLocks noGrp="1"/>
          </p:cNvSpPr>
          <p:nvPr>
            <p:ph idx="1"/>
          </p:nvPr>
        </p:nvSpPr>
        <p:spPr>
          <a:xfrm>
            <a:off x="6297233" y="518400"/>
            <a:ext cx="4771607" cy="5837949"/>
          </a:xfrm>
        </p:spPr>
        <p:txBody>
          <a:bodyPr anchor="ctr">
            <a:normAutofit/>
          </a:bodyPr>
          <a:lstStyle/>
          <a:p>
            <a:r>
              <a:rPr lang="en-US" sz="2000">
                <a:solidFill>
                  <a:schemeClr val="tx1">
                    <a:alpha val="80000"/>
                  </a:schemeClr>
                </a:solidFill>
                <a:latin typeface="Arial" panose="020B0604020202020204" pitchFamily="34" charset="0"/>
              </a:rPr>
              <a:t>At extreme temperatures and/or densities nuclear matter ‘melts’ into a plasma of free quarks and gluons.This state of matter would have existed up to about 10 millionths of a second after the Big Bang, and could be created in the core of collapsing neutron stars.</a:t>
            </a:r>
            <a:endParaRPr lang="es-MX" sz="2000">
              <a:solidFill>
                <a:schemeClr val="tx1">
                  <a:alpha val="80000"/>
                </a:schemeClr>
              </a:solidFill>
            </a:endParaRP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36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E0BD0-8B87-44B3-8131-EDE302F00AC5}"/>
              </a:ext>
            </a:extLst>
          </p:cNvPr>
          <p:cNvSpPr>
            <a:spLocks noGrp="1"/>
          </p:cNvSpPr>
          <p:nvPr>
            <p:ph type="title"/>
          </p:nvPr>
        </p:nvSpPr>
        <p:spPr>
          <a:xfrm>
            <a:off x="648928" y="4675886"/>
            <a:ext cx="3685032" cy="1608328"/>
          </a:xfrm>
        </p:spPr>
        <p:txBody>
          <a:bodyPr>
            <a:normAutofit/>
          </a:bodyPr>
          <a:lstStyle/>
          <a:p>
            <a:r>
              <a:rPr lang="es-MX" sz="2300" dirty="0"/>
              <a:t> </a:t>
            </a:r>
          </a:p>
        </p:txBody>
      </p:sp>
      <p:sp>
        <p:nvSpPr>
          <p:cNvPr id="20" name="Rectangle 19">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12192002" cy="4489449"/>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8">
            <a:extLst>
              <a:ext uri="{FF2B5EF4-FFF2-40B4-BE49-F238E27FC236}">
                <a16:creationId xmlns:a16="http://schemas.microsoft.com/office/drawing/2014/main" id="{07A0C51E-5464-4470-855E-CA530A5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59557" y="640091"/>
            <a:ext cx="8072887" cy="3550909"/>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Marcador de contenido 3">
            <a:extLst>
              <a:ext uri="{FF2B5EF4-FFF2-40B4-BE49-F238E27FC236}">
                <a16:creationId xmlns:a16="http://schemas.microsoft.com/office/drawing/2014/main" id="{EC3DEE42-BD42-403D-8CBD-82012653892C}"/>
              </a:ext>
            </a:extLst>
          </p:cNvPr>
          <p:cNvPicPr>
            <a:picLocks noChangeAspect="1"/>
          </p:cNvPicPr>
          <p:nvPr/>
        </p:nvPicPr>
        <p:blipFill rotWithShape="1">
          <a:blip r:embed="rId2"/>
          <a:srcRect b="1765"/>
          <a:stretch/>
        </p:blipFill>
        <p:spPr>
          <a:xfrm>
            <a:off x="2184401" y="749300"/>
            <a:ext cx="7823199" cy="3343043"/>
          </a:xfrm>
          <a:prstGeom prst="rect">
            <a:avLst/>
          </a:prstGeom>
        </p:spPr>
      </p:pic>
      <p:sp>
        <p:nvSpPr>
          <p:cNvPr id="8" name="Content Placeholder 7">
            <a:extLst>
              <a:ext uri="{FF2B5EF4-FFF2-40B4-BE49-F238E27FC236}">
                <a16:creationId xmlns:a16="http://schemas.microsoft.com/office/drawing/2014/main" id="{0C137FB7-9D69-4D35-8033-F64CC3374A8F}"/>
              </a:ext>
            </a:extLst>
          </p:cNvPr>
          <p:cNvSpPr>
            <a:spLocks noGrp="1"/>
          </p:cNvSpPr>
          <p:nvPr>
            <p:ph idx="1"/>
          </p:nvPr>
        </p:nvSpPr>
        <p:spPr>
          <a:xfrm>
            <a:off x="982639" y="4675886"/>
            <a:ext cx="10740788" cy="1605083"/>
          </a:xfrm>
        </p:spPr>
        <p:txBody>
          <a:bodyPr anchor="ctr">
            <a:normAutofit/>
          </a:bodyPr>
          <a:lstStyle/>
          <a:p>
            <a:pPr marL="0" indent="0">
              <a:buNone/>
            </a:pPr>
            <a:r>
              <a:rPr lang="en-US" b="1" dirty="0">
                <a:solidFill>
                  <a:srgbClr val="FF0000"/>
                </a:solidFill>
              </a:rPr>
              <a:t>If we create a QGP in a collision of heavy ions than it lives  a very short time: about ~10^</a:t>
            </a:r>
            <a:r>
              <a:rPr lang="en-US" b="1" baseline="30000" dirty="0">
                <a:solidFill>
                  <a:srgbClr val="FF0000"/>
                </a:solidFill>
              </a:rPr>
              <a:t>-23 </a:t>
            </a:r>
            <a:r>
              <a:rPr lang="en-US" b="1" dirty="0">
                <a:solidFill>
                  <a:srgbClr val="FF0000"/>
                </a:solidFill>
              </a:rPr>
              <a:t>seconds and then return – condenses into hadrons</a:t>
            </a:r>
          </a:p>
        </p:txBody>
      </p:sp>
    </p:spTree>
    <p:extLst>
      <p:ext uri="{BB962C8B-B14F-4D97-AF65-F5344CB8AC3E}">
        <p14:creationId xmlns:p14="http://schemas.microsoft.com/office/powerpoint/2010/main" val="374473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BF543A-7D65-4D5E-B887-991AFF6FDF8E}"/>
              </a:ext>
            </a:extLst>
          </p:cNvPr>
          <p:cNvPicPr>
            <a:picLocks noChangeAspect="1"/>
          </p:cNvPicPr>
          <p:nvPr/>
        </p:nvPicPr>
        <p:blipFill>
          <a:blip r:embed="rId2"/>
          <a:stretch>
            <a:fillRect/>
          </a:stretch>
        </p:blipFill>
        <p:spPr>
          <a:xfrm>
            <a:off x="654005" y="2745134"/>
            <a:ext cx="3159056" cy="3159056"/>
          </a:xfrm>
          <a:prstGeom prst="rect">
            <a:avLst/>
          </a:prstGeom>
        </p:spPr>
      </p:pic>
      <p:pic>
        <p:nvPicPr>
          <p:cNvPr id="3" name="Imagen 2">
            <a:extLst>
              <a:ext uri="{FF2B5EF4-FFF2-40B4-BE49-F238E27FC236}">
                <a16:creationId xmlns:a16="http://schemas.microsoft.com/office/drawing/2014/main" id="{63825080-8C63-44E2-8F02-CBC5C027B62F}"/>
              </a:ext>
            </a:extLst>
          </p:cNvPr>
          <p:cNvPicPr>
            <a:picLocks noChangeAspect="1"/>
          </p:cNvPicPr>
          <p:nvPr/>
        </p:nvPicPr>
        <p:blipFill>
          <a:blip r:embed="rId3"/>
          <a:stretch>
            <a:fillRect/>
          </a:stretch>
        </p:blipFill>
        <p:spPr>
          <a:xfrm>
            <a:off x="7938060" y="2507226"/>
            <a:ext cx="4081470" cy="2863121"/>
          </a:xfrm>
          <a:prstGeom prst="rect">
            <a:avLst/>
          </a:prstGeom>
        </p:spPr>
      </p:pic>
      <p:sp>
        <p:nvSpPr>
          <p:cNvPr id="4" name="Flecha: a la derecha 3">
            <a:extLst>
              <a:ext uri="{FF2B5EF4-FFF2-40B4-BE49-F238E27FC236}">
                <a16:creationId xmlns:a16="http://schemas.microsoft.com/office/drawing/2014/main" id="{D5B6354B-2C53-4A1E-A2B6-BDB9213D2BFA}"/>
              </a:ext>
            </a:extLst>
          </p:cNvPr>
          <p:cNvSpPr/>
          <p:nvPr/>
        </p:nvSpPr>
        <p:spPr>
          <a:xfrm>
            <a:off x="4829682" y="3182207"/>
            <a:ext cx="2212258" cy="67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56225CDF-4BA4-4E4C-B074-53E4214AF751}"/>
              </a:ext>
            </a:extLst>
          </p:cNvPr>
          <p:cNvSpPr txBox="1"/>
          <p:nvPr/>
        </p:nvSpPr>
        <p:spPr>
          <a:xfrm>
            <a:off x="1738859" y="499479"/>
            <a:ext cx="8829207" cy="646331"/>
          </a:xfrm>
          <a:prstGeom prst="rect">
            <a:avLst/>
          </a:prstGeom>
          <a:noFill/>
        </p:spPr>
        <p:txBody>
          <a:bodyPr wrap="square" rtlCol="0">
            <a:spAutoFit/>
          </a:bodyPr>
          <a:lstStyle/>
          <a:p>
            <a:r>
              <a:rPr lang="es-MX" sz="3600" dirty="0"/>
              <a:t> </a:t>
            </a:r>
          </a:p>
        </p:txBody>
      </p:sp>
      <p:sp>
        <p:nvSpPr>
          <p:cNvPr id="6" name="Flecha: a la derecha 5">
            <a:extLst>
              <a:ext uri="{FF2B5EF4-FFF2-40B4-BE49-F238E27FC236}">
                <a16:creationId xmlns:a16="http://schemas.microsoft.com/office/drawing/2014/main" id="{6709C53D-37E8-4C6A-A550-155D3ABA6DA3}"/>
              </a:ext>
            </a:extLst>
          </p:cNvPr>
          <p:cNvSpPr/>
          <p:nvPr/>
        </p:nvSpPr>
        <p:spPr>
          <a:xfrm rot="10800000">
            <a:off x="4828610" y="4666366"/>
            <a:ext cx="2156806" cy="426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D02E4E9C-8FF4-46A3-BB9B-FD4B33953409}"/>
              </a:ext>
            </a:extLst>
          </p:cNvPr>
          <p:cNvSpPr txBox="1"/>
          <p:nvPr/>
        </p:nvSpPr>
        <p:spPr>
          <a:xfrm>
            <a:off x="8112362" y="1772552"/>
            <a:ext cx="3435623" cy="584775"/>
          </a:xfrm>
          <a:prstGeom prst="rect">
            <a:avLst/>
          </a:prstGeom>
          <a:noFill/>
        </p:spPr>
        <p:txBody>
          <a:bodyPr wrap="square" rtlCol="0">
            <a:spAutoFit/>
          </a:bodyPr>
          <a:lstStyle/>
          <a:p>
            <a:r>
              <a:rPr lang="es-MX" sz="3200" b="1" dirty="0">
                <a:solidFill>
                  <a:srgbClr val="FF0000"/>
                </a:solidFill>
              </a:rPr>
              <a:t>Experimental data</a:t>
            </a:r>
          </a:p>
        </p:txBody>
      </p:sp>
      <p:sp>
        <p:nvSpPr>
          <p:cNvPr id="8" name="Rectángulo 7">
            <a:extLst>
              <a:ext uri="{FF2B5EF4-FFF2-40B4-BE49-F238E27FC236}">
                <a16:creationId xmlns:a16="http://schemas.microsoft.com/office/drawing/2014/main" id="{CD97407A-CCE4-4A5F-BF98-C898B38BD8D7}"/>
              </a:ext>
            </a:extLst>
          </p:cNvPr>
          <p:cNvSpPr/>
          <p:nvPr/>
        </p:nvSpPr>
        <p:spPr>
          <a:xfrm rot="10800000" flipV="1">
            <a:off x="3624209" y="5374252"/>
            <a:ext cx="4313851" cy="769441"/>
          </a:xfrm>
          <a:prstGeom prst="rect">
            <a:avLst/>
          </a:prstGeom>
          <a:noFill/>
        </p:spPr>
        <p:txBody>
          <a:bodyPr wrap="square" lIns="91440" tIns="45720" rIns="91440" bIns="45720">
            <a:spAutoFit/>
          </a:bodyPr>
          <a:lstStyle/>
          <a:p>
            <a:pPr algn="ctr"/>
            <a:r>
              <a:rPr lang="es-ES" sz="4400" b="1" cap="none" spc="0" dirty="0">
                <a:ln w="22225">
                  <a:solidFill>
                    <a:schemeClr val="accent2"/>
                  </a:solidFill>
                  <a:prstDash val="solid"/>
                </a:ln>
                <a:solidFill>
                  <a:schemeClr val="accent2">
                    <a:lumMod val="40000"/>
                    <a:lumOff val="60000"/>
                  </a:schemeClr>
                </a:solidFill>
                <a:effectLst/>
              </a:rPr>
              <a:t> </a:t>
            </a:r>
          </a:p>
        </p:txBody>
      </p:sp>
      <p:sp>
        <p:nvSpPr>
          <p:cNvPr id="10" name="CuadroTexto 9">
            <a:extLst>
              <a:ext uri="{FF2B5EF4-FFF2-40B4-BE49-F238E27FC236}">
                <a16:creationId xmlns:a16="http://schemas.microsoft.com/office/drawing/2014/main" id="{4B65DE18-F2EB-456D-8463-50DD9582CB52}"/>
              </a:ext>
            </a:extLst>
          </p:cNvPr>
          <p:cNvSpPr txBox="1"/>
          <p:nvPr/>
        </p:nvSpPr>
        <p:spPr>
          <a:xfrm>
            <a:off x="6575311" y="329574"/>
            <a:ext cx="7629993" cy="707886"/>
          </a:xfrm>
          <a:prstGeom prst="rect">
            <a:avLst/>
          </a:prstGeom>
          <a:noFill/>
        </p:spPr>
        <p:txBody>
          <a:bodyPr wrap="square" rtlCol="0">
            <a:spAutoFit/>
          </a:bodyPr>
          <a:lstStyle/>
          <a:p>
            <a:r>
              <a:rPr lang="es-MX" sz="4000" b="1" dirty="0"/>
              <a:t> </a:t>
            </a:r>
            <a:r>
              <a:rPr lang="es-MX" sz="4000" b="1" dirty="0" err="1"/>
              <a:t>but</a:t>
            </a:r>
            <a:r>
              <a:rPr lang="es-MX" sz="4000" b="1" dirty="0"/>
              <a:t> </a:t>
            </a:r>
            <a:r>
              <a:rPr lang="es-MX" sz="4000" b="1" dirty="0" err="1"/>
              <a:t>complicated</a:t>
            </a:r>
            <a:r>
              <a:rPr lang="es-MX" sz="4000" b="1" dirty="0"/>
              <a:t>!</a:t>
            </a:r>
          </a:p>
        </p:txBody>
      </p:sp>
      <p:pic>
        <p:nvPicPr>
          <p:cNvPr id="11" name="Imagen 10">
            <a:extLst>
              <a:ext uri="{FF2B5EF4-FFF2-40B4-BE49-F238E27FC236}">
                <a16:creationId xmlns:a16="http://schemas.microsoft.com/office/drawing/2014/main" id="{E99231C1-FEBC-43ED-BCD2-A92F35FA901C}"/>
              </a:ext>
            </a:extLst>
          </p:cNvPr>
          <p:cNvPicPr>
            <a:picLocks noChangeAspect="1"/>
          </p:cNvPicPr>
          <p:nvPr/>
        </p:nvPicPr>
        <p:blipFill>
          <a:blip r:embed="rId4"/>
          <a:stretch>
            <a:fillRect/>
          </a:stretch>
        </p:blipFill>
        <p:spPr>
          <a:xfrm>
            <a:off x="3813061" y="171095"/>
            <a:ext cx="2762250" cy="1657350"/>
          </a:xfrm>
          <a:prstGeom prst="rect">
            <a:avLst/>
          </a:prstGeom>
        </p:spPr>
      </p:pic>
      <p:sp>
        <p:nvSpPr>
          <p:cNvPr id="12" name="CuadroTexto 11">
            <a:extLst>
              <a:ext uri="{FF2B5EF4-FFF2-40B4-BE49-F238E27FC236}">
                <a16:creationId xmlns:a16="http://schemas.microsoft.com/office/drawing/2014/main" id="{DCB36F37-9041-4441-94B4-946474135179}"/>
              </a:ext>
            </a:extLst>
          </p:cNvPr>
          <p:cNvSpPr txBox="1"/>
          <p:nvPr/>
        </p:nvSpPr>
        <p:spPr>
          <a:xfrm>
            <a:off x="654005" y="1828445"/>
            <a:ext cx="4081470" cy="369332"/>
          </a:xfrm>
          <a:prstGeom prst="rect">
            <a:avLst/>
          </a:prstGeom>
          <a:noFill/>
        </p:spPr>
        <p:txBody>
          <a:bodyPr wrap="square" rtlCol="0">
            <a:spAutoFit/>
          </a:bodyPr>
          <a:lstStyle/>
          <a:p>
            <a:r>
              <a:rPr lang="es-MX" dirty="0" err="1"/>
              <a:t>Suspected</a:t>
            </a:r>
            <a:r>
              <a:rPr lang="es-MX" dirty="0"/>
              <a:t>  </a:t>
            </a:r>
            <a:r>
              <a:rPr lang="es-MX" dirty="0" err="1"/>
              <a:t>existence</a:t>
            </a:r>
            <a:endParaRPr lang="es-MX" dirty="0"/>
          </a:p>
        </p:txBody>
      </p:sp>
    </p:spTree>
    <p:extLst>
      <p:ext uri="{BB962C8B-B14F-4D97-AF65-F5344CB8AC3E}">
        <p14:creationId xmlns:p14="http://schemas.microsoft.com/office/powerpoint/2010/main" val="411251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3CAD07-2D1A-4FC5-AA1F-6808F3B5488F}"/>
              </a:ext>
            </a:extLst>
          </p:cNvPr>
          <p:cNvSpPr>
            <a:spLocks noGrp="1"/>
          </p:cNvSpPr>
          <p:nvPr>
            <p:ph type="title"/>
          </p:nvPr>
        </p:nvSpPr>
        <p:spPr/>
        <p:txBody>
          <a:bodyPr/>
          <a:lstStyle/>
          <a:p>
            <a:r>
              <a:rPr lang="es-ES" dirty="0"/>
              <a:t>And </a:t>
            </a:r>
            <a:r>
              <a:rPr lang="es-ES" dirty="0" err="1"/>
              <a:t>now</a:t>
            </a:r>
            <a:r>
              <a:rPr lang="es-ES" dirty="0"/>
              <a:t> </a:t>
            </a:r>
            <a:r>
              <a:rPr lang="es-ES" dirty="0" err="1"/>
              <a:t>how</a:t>
            </a:r>
            <a:r>
              <a:rPr lang="es-ES" dirty="0"/>
              <a:t> </a:t>
            </a:r>
            <a:r>
              <a:rPr lang="es-ES" dirty="0" err="1"/>
              <a:t>to</a:t>
            </a:r>
            <a:r>
              <a:rPr lang="es-ES" dirty="0"/>
              <a:t> produce </a:t>
            </a:r>
            <a:r>
              <a:rPr lang="es-ES" dirty="0" err="1"/>
              <a:t>it!</a:t>
            </a:r>
            <a:r>
              <a:rPr lang="es-ES" dirty="0"/>
              <a:t> </a:t>
            </a:r>
            <a:endParaRPr lang="es-MX" dirty="0"/>
          </a:p>
        </p:txBody>
      </p:sp>
      <p:pic>
        <p:nvPicPr>
          <p:cNvPr id="4" name="Marcador de contenido 3">
            <a:extLst>
              <a:ext uri="{FF2B5EF4-FFF2-40B4-BE49-F238E27FC236}">
                <a16:creationId xmlns:a16="http://schemas.microsoft.com/office/drawing/2014/main" id="{CAF00134-6B50-4DC9-8441-576301500727}"/>
              </a:ext>
            </a:extLst>
          </p:cNvPr>
          <p:cNvPicPr>
            <a:picLocks noGrp="1" noChangeAspect="1"/>
          </p:cNvPicPr>
          <p:nvPr>
            <p:ph idx="1"/>
          </p:nvPr>
        </p:nvPicPr>
        <p:blipFill rotWithShape="1">
          <a:blip r:embed="rId2"/>
          <a:srcRect l="1" t="36848" r="-4112"/>
          <a:stretch/>
        </p:blipFill>
        <p:spPr>
          <a:xfrm>
            <a:off x="838200" y="1965698"/>
            <a:ext cx="10753830" cy="4892302"/>
          </a:xfrm>
          <a:prstGeom prst="rect">
            <a:avLst/>
          </a:prstGeom>
        </p:spPr>
      </p:pic>
    </p:spTree>
    <p:extLst>
      <p:ext uri="{BB962C8B-B14F-4D97-AF65-F5344CB8AC3E}">
        <p14:creationId xmlns:p14="http://schemas.microsoft.com/office/powerpoint/2010/main" val="4103161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FC67EB0-134F-428A-919C-28B96C33D974}"/>
              </a:ext>
            </a:extLst>
          </p:cNvPr>
          <p:cNvSpPr/>
          <p:nvPr/>
        </p:nvSpPr>
        <p:spPr>
          <a:xfrm>
            <a:off x="3183467" y="3561530"/>
            <a:ext cx="4039802" cy="369332"/>
          </a:xfrm>
          <a:prstGeom prst="rect">
            <a:avLst/>
          </a:prstGeom>
        </p:spPr>
        <p:txBody>
          <a:bodyPr wrap="square">
            <a:spAutoFit/>
          </a:bodyPr>
          <a:lstStyle/>
          <a:p>
            <a:endParaRPr lang="es-MX" dirty="0"/>
          </a:p>
        </p:txBody>
      </p:sp>
      <p:pic>
        <p:nvPicPr>
          <p:cNvPr id="5" name="Elementos multimedia en línea 4" title="Animation of simulated collisions of lead-ions.">
            <a:hlinkClick r:id="" action="ppaction://media"/>
            <a:extLst>
              <a:ext uri="{FF2B5EF4-FFF2-40B4-BE49-F238E27FC236}">
                <a16:creationId xmlns:a16="http://schemas.microsoft.com/office/drawing/2014/main" id="{5C167529-333B-4907-807F-4916867B1665}"/>
              </a:ext>
            </a:extLst>
          </p:cNvPr>
          <p:cNvPicPr>
            <a:picLocks noRot="1" noChangeAspect="1"/>
          </p:cNvPicPr>
          <p:nvPr>
            <a:videoFile r:link="rId1"/>
          </p:nvPr>
        </p:nvPicPr>
        <p:blipFill>
          <a:blip r:embed="rId3"/>
          <a:stretch>
            <a:fillRect/>
          </a:stretch>
        </p:blipFill>
        <p:spPr>
          <a:xfrm>
            <a:off x="629478" y="-44790"/>
            <a:ext cx="10933043" cy="6758608"/>
          </a:xfrm>
          <a:prstGeom prst="rect">
            <a:avLst/>
          </a:prstGeom>
        </p:spPr>
      </p:pic>
    </p:spTree>
    <p:extLst>
      <p:ext uri="{BB962C8B-B14F-4D97-AF65-F5344CB8AC3E}">
        <p14:creationId xmlns:p14="http://schemas.microsoft.com/office/powerpoint/2010/main" val="127023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9"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3" name="Freeform: Shape 22">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BBE77239-C8BB-4F27-A17F-6FADAF20DE73}"/>
              </a:ext>
            </a:extLst>
          </p:cNvPr>
          <p:cNvSpPr>
            <a:spLocks noGrp="1"/>
          </p:cNvSpPr>
          <p:nvPr>
            <p:ph type="title"/>
          </p:nvPr>
        </p:nvSpPr>
        <p:spPr>
          <a:xfrm>
            <a:off x="786385" y="841248"/>
            <a:ext cx="3515244" cy="5340097"/>
          </a:xfrm>
        </p:spPr>
        <p:txBody>
          <a:bodyPr anchor="ctr">
            <a:normAutofit/>
          </a:bodyPr>
          <a:lstStyle/>
          <a:p>
            <a:r>
              <a:rPr lang="es-MX" sz="4800">
                <a:solidFill>
                  <a:schemeClr val="bg1"/>
                </a:solidFill>
              </a:rPr>
              <a:t>The small Bang in the Lab!</a:t>
            </a:r>
          </a:p>
        </p:txBody>
      </p:sp>
      <p:graphicFrame>
        <p:nvGraphicFramePr>
          <p:cNvPr id="5" name="Marcador de contenido 2">
            <a:extLst>
              <a:ext uri="{FF2B5EF4-FFF2-40B4-BE49-F238E27FC236}">
                <a16:creationId xmlns:a16="http://schemas.microsoft.com/office/drawing/2014/main" id="{3EA717F7-328D-41B7-A1FA-C95664C843FE}"/>
              </a:ext>
            </a:extLst>
          </p:cNvPr>
          <p:cNvGraphicFramePr>
            <a:graphicFrameLocks noGrp="1"/>
          </p:cNvGraphicFramePr>
          <p:nvPr>
            <p:ph idx="1"/>
            <p:extLst>
              <p:ext uri="{D42A27DB-BD31-4B8C-83A1-F6EECF244321}">
                <p14:modId xmlns:p14="http://schemas.microsoft.com/office/powerpoint/2010/main" val="3401575645"/>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47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FD833DC-26C3-456A-85F4-123B4412BC0A}"/>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The machine to produce it: LHC + Detectors</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228EC656-E8FF-4B9F-B556-C671B6BABB64}"/>
              </a:ext>
            </a:extLst>
          </p:cNvPr>
          <p:cNvPicPr>
            <a:picLocks noGrp="1" noChangeAspect="1"/>
          </p:cNvPicPr>
          <p:nvPr>
            <p:ph idx="1"/>
          </p:nvPr>
        </p:nvPicPr>
        <p:blipFill rotWithShape="1">
          <a:blip r:embed="rId2"/>
          <a:srcRect r="5027" b="-1"/>
          <a:stretch/>
        </p:blipFill>
        <p:spPr>
          <a:xfrm>
            <a:off x="976251" y="942538"/>
            <a:ext cx="7163222" cy="4808332"/>
          </a:xfrm>
          <a:prstGeom prst="rect">
            <a:avLst/>
          </a:prstGeom>
          <a:effectLst/>
        </p:spPr>
      </p:pic>
    </p:spTree>
    <p:extLst>
      <p:ext uri="{BB962C8B-B14F-4D97-AF65-F5344CB8AC3E}">
        <p14:creationId xmlns:p14="http://schemas.microsoft.com/office/powerpoint/2010/main" val="3281801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4E26B8E-B9DF-421C-BE67-B8888C841D7C}"/>
              </a:ext>
            </a:extLst>
          </p:cNvPr>
          <p:cNvPicPr>
            <a:picLocks noGrp="1" noChangeAspect="1"/>
          </p:cNvPicPr>
          <p:nvPr>
            <p:ph idx="1"/>
          </p:nvPr>
        </p:nvPicPr>
        <p:blipFill rotWithShape="1">
          <a:blip r:embed="rId2"/>
          <a:srcRect r="25464" b="2"/>
          <a:stretch/>
        </p:blipFill>
        <p:spPr>
          <a:xfrm>
            <a:off x="4492256" y="10"/>
            <a:ext cx="7699744" cy="6857990"/>
          </a:xfrm>
          <a:prstGeom prst="rect">
            <a:avLst/>
          </a:prstGeom>
        </p:spPr>
      </p:pic>
      <p:sp>
        <p:nvSpPr>
          <p:cNvPr id="48" name="Freeform: Shape 39">
            <a:extLst>
              <a:ext uri="{FF2B5EF4-FFF2-40B4-BE49-F238E27FC236}">
                <a16:creationId xmlns:a16="http://schemas.microsoft.com/office/drawing/2014/main" id="{77F03F58-787A-416A-A98C-FFD8B9B61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7778496" cy="6858478"/>
          </a:xfrm>
          <a:custGeom>
            <a:avLst/>
            <a:gdLst>
              <a:gd name="connsiteX0" fmla="*/ 0 w 7778496"/>
              <a:gd name="connsiteY0" fmla="*/ 0 h 6858478"/>
              <a:gd name="connsiteX1" fmla="*/ 3530316 w 7778496"/>
              <a:gd name="connsiteY1" fmla="*/ 0 h 6858478"/>
              <a:gd name="connsiteX2" fmla="*/ 4596544 w 7778496"/>
              <a:gd name="connsiteY2" fmla="*/ 0 h 6858478"/>
              <a:gd name="connsiteX3" fmla="*/ 4602121 w 7778496"/>
              <a:gd name="connsiteY3" fmla="*/ 0 h 6858478"/>
              <a:gd name="connsiteX4" fmla="*/ 7778496 w 7778496"/>
              <a:gd name="connsiteY4" fmla="*/ 6858478 h 6858478"/>
              <a:gd name="connsiteX5" fmla="*/ 353941 w 7778496"/>
              <a:gd name="connsiteY5" fmla="*/ 6858478 h 6858478"/>
              <a:gd name="connsiteX6" fmla="*/ 354201 w 7778496"/>
              <a:gd name="connsiteY6" fmla="*/ 6857916 h 6858478"/>
              <a:gd name="connsiteX7" fmla="*/ 0 w 7778496"/>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78496" h="6858478">
                <a:moveTo>
                  <a:pt x="0" y="0"/>
                </a:moveTo>
                <a:lnTo>
                  <a:pt x="3530316" y="0"/>
                </a:lnTo>
                <a:lnTo>
                  <a:pt x="4596544" y="0"/>
                </a:lnTo>
                <a:lnTo>
                  <a:pt x="4602121" y="0"/>
                </a:lnTo>
                <a:lnTo>
                  <a:pt x="7778496" y="6858478"/>
                </a:lnTo>
                <a:lnTo>
                  <a:pt x="353941" y="6858478"/>
                </a:lnTo>
                <a:lnTo>
                  <a:pt x="354201" y="6857916"/>
                </a:lnTo>
                <a:lnTo>
                  <a:pt x="0" y="6857916"/>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Shape 41">
            <a:extLst>
              <a:ext uri="{FF2B5EF4-FFF2-40B4-BE49-F238E27FC236}">
                <a16:creationId xmlns:a16="http://schemas.microsoft.com/office/drawing/2014/main" id="{DFD86FC4-6180-4496-A438-83D518031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9392"/>
            <a:ext cx="7450386" cy="6528608"/>
          </a:xfrm>
          <a:custGeom>
            <a:avLst/>
            <a:gdLst>
              <a:gd name="connsiteX0" fmla="*/ 0 w 7450386"/>
              <a:gd name="connsiteY0" fmla="*/ 0 h 6528608"/>
              <a:gd name="connsiteX1" fmla="*/ 2906170 w 7450386"/>
              <a:gd name="connsiteY1" fmla="*/ 0 h 6528608"/>
              <a:gd name="connsiteX2" fmla="*/ 3940000 w 7450386"/>
              <a:gd name="connsiteY2" fmla="*/ 0 h 6528608"/>
              <a:gd name="connsiteX3" fmla="*/ 4411669 w 7450386"/>
              <a:gd name="connsiteY3" fmla="*/ 0 h 6528608"/>
              <a:gd name="connsiteX4" fmla="*/ 7450386 w 7450386"/>
              <a:gd name="connsiteY4" fmla="*/ 6528607 h 6528608"/>
              <a:gd name="connsiteX5" fmla="*/ 7115869 w 7450386"/>
              <a:gd name="connsiteY5" fmla="*/ 6528607 h 6528608"/>
              <a:gd name="connsiteX6" fmla="*/ 7115869 w 7450386"/>
              <a:gd name="connsiteY6" fmla="*/ 6528608 h 6528608"/>
              <a:gd name="connsiteX7" fmla="*/ 575507 w 7450386"/>
              <a:gd name="connsiteY7" fmla="*/ 6528608 h 6528608"/>
              <a:gd name="connsiteX8" fmla="*/ 575737 w 7450386"/>
              <a:gd name="connsiteY8" fmla="*/ 6528115 h 6528608"/>
              <a:gd name="connsiteX9" fmla="*/ 0 w 7450386"/>
              <a:gd name="connsiteY9" fmla="*/ 6528115 h 65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0386" h="6528608">
                <a:moveTo>
                  <a:pt x="0" y="0"/>
                </a:moveTo>
                <a:lnTo>
                  <a:pt x="2906170" y="0"/>
                </a:lnTo>
                <a:lnTo>
                  <a:pt x="3940000" y="0"/>
                </a:lnTo>
                <a:lnTo>
                  <a:pt x="4411669" y="0"/>
                </a:lnTo>
                <a:lnTo>
                  <a:pt x="7450386" y="6528607"/>
                </a:lnTo>
                <a:lnTo>
                  <a:pt x="7115869" y="6528607"/>
                </a:lnTo>
                <a:lnTo>
                  <a:pt x="7115869" y="6528608"/>
                </a:lnTo>
                <a:lnTo>
                  <a:pt x="575507" y="6528608"/>
                </a:lnTo>
                <a:lnTo>
                  <a:pt x="575737" y="6528115"/>
                </a:lnTo>
                <a:lnTo>
                  <a:pt x="0" y="6528115"/>
                </a:lnTo>
                <a:close/>
              </a:path>
            </a:pathLst>
          </a:custGeom>
          <a:solidFill>
            <a:srgbClr val="573C8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3">
            <a:extLst>
              <a:ext uri="{FF2B5EF4-FFF2-40B4-BE49-F238E27FC236}">
                <a16:creationId xmlns:a16="http://schemas.microsoft.com/office/drawing/2014/main" id="{DAD5FD25-8386-4FB1-B667-4ECC6C6C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5258"/>
            <a:ext cx="7198443" cy="6322742"/>
          </a:xfrm>
          <a:custGeom>
            <a:avLst/>
            <a:gdLst>
              <a:gd name="connsiteX0" fmla="*/ 0 w 7198443"/>
              <a:gd name="connsiteY0" fmla="*/ 0 h 6322742"/>
              <a:gd name="connsiteX1" fmla="*/ 2797519 w 7198443"/>
              <a:gd name="connsiteY1" fmla="*/ 0 h 6322742"/>
              <a:gd name="connsiteX2" fmla="*/ 3798749 w 7198443"/>
              <a:gd name="connsiteY2" fmla="*/ 0 h 6322742"/>
              <a:gd name="connsiteX3" fmla="*/ 4255545 w 7198443"/>
              <a:gd name="connsiteY3" fmla="*/ 0 h 6322742"/>
              <a:gd name="connsiteX4" fmla="*/ 7198443 w 7198443"/>
              <a:gd name="connsiteY4" fmla="*/ 6322741 h 6322742"/>
              <a:gd name="connsiteX5" fmla="*/ 6874474 w 7198443"/>
              <a:gd name="connsiteY5" fmla="*/ 6322741 h 6322742"/>
              <a:gd name="connsiteX6" fmla="*/ 6874474 w 7198443"/>
              <a:gd name="connsiteY6" fmla="*/ 6322742 h 6322742"/>
              <a:gd name="connsiteX7" fmla="*/ 540349 w 7198443"/>
              <a:gd name="connsiteY7" fmla="*/ 6322742 h 6322742"/>
              <a:gd name="connsiteX8" fmla="*/ 540571 w 7198443"/>
              <a:gd name="connsiteY8" fmla="*/ 6322264 h 6322742"/>
              <a:gd name="connsiteX9" fmla="*/ 0 w 7198443"/>
              <a:gd name="connsiteY9" fmla="*/ 6322264 h 632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98443" h="6322742">
                <a:moveTo>
                  <a:pt x="0" y="0"/>
                </a:moveTo>
                <a:lnTo>
                  <a:pt x="2797519" y="0"/>
                </a:lnTo>
                <a:lnTo>
                  <a:pt x="3798749" y="0"/>
                </a:lnTo>
                <a:lnTo>
                  <a:pt x="4255545" y="0"/>
                </a:lnTo>
                <a:lnTo>
                  <a:pt x="7198443" y="6322741"/>
                </a:lnTo>
                <a:lnTo>
                  <a:pt x="6874474" y="6322741"/>
                </a:lnTo>
                <a:lnTo>
                  <a:pt x="6874474" y="6322742"/>
                </a:lnTo>
                <a:lnTo>
                  <a:pt x="540349" y="6322742"/>
                </a:lnTo>
                <a:lnTo>
                  <a:pt x="540571" y="6322264"/>
                </a:lnTo>
                <a:lnTo>
                  <a:pt x="0" y="6322264"/>
                </a:lnTo>
                <a:close/>
              </a:path>
            </a:pathLst>
          </a:custGeom>
          <a:solidFill>
            <a:srgbClr val="573C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3E85A739-3637-4200-826A-ECCBAA3283E3}"/>
              </a:ext>
            </a:extLst>
          </p:cNvPr>
          <p:cNvSpPr>
            <a:spLocks noGrp="1"/>
          </p:cNvSpPr>
          <p:nvPr>
            <p:ph type="title"/>
          </p:nvPr>
        </p:nvSpPr>
        <p:spPr>
          <a:xfrm>
            <a:off x="804671" y="1604455"/>
            <a:ext cx="3849624" cy="2606040"/>
          </a:xfrm>
        </p:spPr>
        <p:txBody>
          <a:bodyPr vert="horz" lIns="91440" tIns="45720" rIns="91440" bIns="45720" rtlCol="0" anchor="b">
            <a:normAutofit/>
          </a:bodyPr>
          <a:lstStyle/>
          <a:p>
            <a:r>
              <a:rPr lang="en-US" sz="4800">
                <a:solidFill>
                  <a:srgbClr val="FFFFFF"/>
                </a:solidFill>
              </a:rPr>
              <a:t>Like  a giant firewok</a:t>
            </a:r>
          </a:p>
        </p:txBody>
      </p:sp>
    </p:spTree>
    <p:extLst>
      <p:ext uri="{BB962C8B-B14F-4D97-AF65-F5344CB8AC3E}">
        <p14:creationId xmlns:p14="http://schemas.microsoft.com/office/powerpoint/2010/main" val="84971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938E6B-418E-441D-A16B-9FF2538D0A60}"/>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700" kern="1200">
                <a:solidFill>
                  <a:schemeClr val="tx1"/>
                </a:solidFill>
                <a:latin typeface="+mj-lt"/>
                <a:ea typeface="+mj-ea"/>
                <a:cs typeface="+mj-cs"/>
              </a:rPr>
              <a:t>Typical design of a collider detector</a:t>
            </a:r>
          </a:p>
        </p:txBody>
      </p:sp>
      <p:sp>
        <p:nvSpPr>
          <p:cNvPr id="5" name="CuadroTexto 4">
            <a:extLst>
              <a:ext uri="{FF2B5EF4-FFF2-40B4-BE49-F238E27FC236}">
                <a16:creationId xmlns:a16="http://schemas.microsoft.com/office/drawing/2014/main" id="{FC599A7F-BD54-4456-BAFB-69BF687CFCF3}"/>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Many different layers  of detectors to be able to pickup all signalas </a:t>
            </a:r>
          </a:p>
        </p:txBody>
      </p:sp>
      <p:sp>
        <p:nvSpPr>
          <p:cNvPr id="14"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9FDDE68E-5FFC-470F-BD80-7BCC88C504EF}"/>
              </a:ext>
            </a:extLst>
          </p:cNvPr>
          <p:cNvPicPr>
            <a:picLocks noGrp="1" noChangeAspect="1"/>
          </p:cNvPicPr>
          <p:nvPr>
            <p:ph idx="1"/>
          </p:nvPr>
        </p:nvPicPr>
        <p:blipFill rotWithShape="1">
          <a:blip r:embed="rId2"/>
          <a:srcRect l="-5632" t="20587" r="10117" b="-16369"/>
          <a:stretch/>
        </p:blipFill>
        <p:spPr>
          <a:xfrm>
            <a:off x="5405862" y="1847303"/>
            <a:ext cx="6019331" cy="3160148"/>
          </a:xfrm>
          <a:prstGeom prst="rect">
            <a:avLst/>
          </a:prstGeom>
          <a:effectLst/>
        </p:spPr>
      </p:pic>
    </p:spTree>
    <p:extLst>
      <p:ext uri="{BB962C8B-B14F-4D97-AF65-F5344CB8AC3E}">
        <p14:creationId xmlns:p14="http://schemas.microsoft.com/office/powerpoint/2010/main" val="224441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DE83B63F-F995-4588-AEDB-75CBAC0109C5}"/>
              </a:ext>
            </a:extLst>
          </p:cNvPr>
          <p:cNvSpPr>
            <a:spLocks noGrp="1"/>
          </p:cNvSpPr>
          <p:nvPr>
            <p:ph type="title"/>
          </p:nvPr>
        </p:nvSpPr>
        <p:spPr>
          <a:xfrm>
            <a:off x="786385" y="841248"/>
            <a:ext cx="3515244" cy="5340097"/>
          </a:xfrm>
        </p:spPr>
        <p:txBody>
          <a:bodyPr anchor="ctr">
            <a:normAutofit/>
          </a:bodyPr>
          <a:lstStyle/>
          <a:p>
            <a:r>
              <a:rPr lang="es-MX" sz="4800" dirty="0">
                <a:solidFill>
                  <a:schemeClr val="bg1"/>
                </a:solidFill>
              </a:rPr>
              <a:t>Use </a:t>
            </a:r>
            <a:r>
              <a:rPr lang="es-MX" sz="4800" dirty="0" err="1">
                <a:solidFill>
                  <a:schemeClr val="bg1"/>
                </a:solidFill>
              </a:rPr>
              <a:t>of</a:t>
            </a:r>
            <a:r>
              <a:rPr lang="es-MX" sz="4800" dirty="0">
                <a:solidFill>
                  <a:schemeClr val="bg1"/>
                </a:solidFill>
              </a:rPr>
              <a:t> </a:t>
            </a:r>
            <a:r>
              <a:rPr lang="es-MX" sz="4800" dirty="0" err="1">
                <a:solidFill>
                  <a:schemeClr val="bg1"/>
                </a:solidFill>
              </a:rPr>
              <a:t>magnetic</a:t>
            </a:r>
            <a:r>
              <a:rPr lang="es-MX" sz="4800" dirty="0">
                <a:solidFill>
                  <a:schemeClr val="bg1"/>
                </a:solidFill>
              </a:rPr>
              <a:t> </a:t>
            </a:r>
            <a:r>
              <a:rPr lang="es-MX" sz="4800" dirty="0" err="1">
                <a:solidFill>
                  <a:schemeClr val="bg1"/>
                </a:solidFill>
              </a:rPr>
              <a:t>field</a:t>
            </a:r>
            <a:r>
              <a:rPr lang="es-MX" sz="4800" dirty="0">
                <a:solidFill>
                  <a:schemeClr val="bg1"/>
                </a:solidFill>
              </a:rPr>
              <a:t>: </a:t>
            </a:r>
            <a:r>
              <a:rPr lang="es-MX" sz="4800" dirty="0" err="1">
                <a:solidFill>
                  <a:schemeClr val="bg1"/>
                </a:solidFill>
              </a:rPr>
              <a:t>two</a:t>
            </a:r>
            <a:r>
              <a:rPr lang="es-MX" sz="4800" dirty="0">
                <a:solidFill>
                  <a:schemeClr val="bg1"/>
                </a:solidFill>
              </a:rPr>
              <a:t> </a:t>
            </a:r>
            <a:r>
              <a:rPr lang="es-MX" sz="4800" dirty="0" err="1">
                <a:solidFill>
                  <a:schemeClr val="bg1"/>
                </a:solidFill>
              </a:rPr>
              <a:t>goals</a:t>
            </a:r>
            <a:endParaRPr lang="es-MX" sz="4800" dirty="0">
              <a:solidFill>
                <a:schemeClr val="bg1"/>
              </a:solidFill>
            </a:endParaRPr>
          </a:p>
        </p:txBody>
      </p:sp>
      <p:graphicFrame>
        <p:nvGraphicFramePr>
          <p:cNvPr id="5" name="Marcador de contenido 2">
            <a:extLst>
              <a:ext uri="{FF2B5EF4-FFF2-40B4-BE49-F238E27FC236}">
                <a16:creationId xmlns:a16="http://schemas.microsoft.com/office/drawing/2014/main" id="{ABB4AD37-8BE5-4B50-A7B0-FAF319BD7FCF}"/>
              </a:ext>
            </a:extLst>
          </p:cNvPr>
          <p:cNvGraphicFramePr>
            <a:graphicFrameLocks noGrp="1"/>
          </p:cNvGraphicFramePr>
          <p:nvPr>
            <p:ph idx="1"/>
            <p:extLst>
              <p:ext uri="{D42A27DB-BD31-4B8C-83A1-F6EECF244321}">
                <p14:modId xmlns:p14="http://schemas.microsoft.com/office/powerpoint/2010/main" val="3886774599"/>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1654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27"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8" name="Freeform: Shape 19">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1">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ítulo 3">
            <a:extLst>
              <a:ext uri="{FF2B5EF4-FFF2-40B4-BE49-F238E27FC236}">
                <a16:creationId xmlns:a16="http://schemas.microsoft.com/office/drawing/2014/main" id="{CFBC7102-CFB6-4257-A8B5-F51424764C25}"/>
              </a:ext>
            </a:extLst>
          </p:cNvPr>
          <p:cNvSpPr>
            <a:spLocks noGrp="1"/>
          </p:cNvSpPr>
          <p:nvPr>
            <p:ph type="title"/>
          </p:nvPr>
        </p:nvSpPr>
        <p:spPr>
          <a:xfrm>
            <a:off x="786385" y="841248"/>
            <a:ext cx="3515244" cy="5340097"/>
          </a:xfrm>
        </p:spPr>
        <p:txBody>
          <a:bodyPr anchor="ctr">
            <a:normAutofit/>
          </a:bodyPr>
          <a:lstStyle/>
          <a:p>
            <a:r>
              <a:rPr lang="en-US" sz="4800" dirty="0">
                <a:solidFill>
                  <a:schemeClr val="bg1"/>
                </a:solidFill>
              </a:rPr>
              <a:t>Travel to the BEGINNINGI</a:t>
            </a:r>
            <a:endParaRPr lang="es-MX" sz="4800" dirty="0">
              <a:solidFill>
                <a:schemeClr val="bg1"/>
              </a:solidFill>
            </a:endParaRPr>
          </a:p>
        </p:txBody>
      </p:sp>
      <p:graphicFrame>
        <p:nvGraphicFramePr>
          <p:cNvPr id="7" name="Marcador de contenido 4">
            <a:extLst>
              <a:ext uri="{FF2B5EF4-FFF2-40B4-BE49-F238E27FC236}">
                <a16:creationId xmlns:a16="http://schemas.microsoft.com/office/drawing/2014/main" id="{EA86D852-6A3E-4542-9DD5-FF1963DF5F27}"/>
              </a:ext>
            </a:extLst>
          </p:cNvPr>
          <p:cNvGraphicFramePr>
            <a:graphicFrameLocks noGrp="1"/>
          </p:cNvGraphicFramePr>
          <p:nvPr>
            <p:ph idx="1"/>
            <p:extLst>
              <p:ext uri="{D42A27DB-BD31-4B8C-83A1-F6EECF244321}">
                <p14:modId xmlns:p14="http://schemas.microsoft.com/office/powerpoint/2010/main" val="3079669146"/>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9978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1D63C574-BFD2-41A1-A567-B0C3CC7FD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E2A46BAB-8C31-42B2-90E8-B26DD3E8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3F7A3C7-0737-4E57-B30E-8EEFE638B4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07053" cy="6858000"/>
            <a:chOff x="651279" y="598259"/>
            <a:chExt cx="10889442" cy="5680742"/>
          </a:xfrm>
        </p:grpSpPr>
        <p:sp>
          <p:nvSpPr>
            <p:cNvPr id="14" name="Color">
              <a:extLst>
                <a:ext uri="{FF2B5EF4-FFF2-40B4-BE49-F238E27FC236}">
                  <a16:creationId xmlns:a16="http://schemas.microsoft.com/office/drawing/2014/main" id="{3BE6D516-DFC6-4698-B3F1-5F591C113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580FB0-D146-458C-AF1B-8E8BBF6BB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ítulo 1">
            <a:extLst>
              <a:ext uri="{FF2B5EF4-FFF2-40B4-BE49-F238E27FC236}">
                <a16:creationId xmlns:a16="http://schemas.microsoft.com/office/drawing/2014/main" id="{402BFD93-7A86-40DA-8C32-7C5D547942C8}"/>
              </a:ext>
            </a:extLst>
          </p:cNvPr>
          <p:cNvSpPr>
            <a:spLocks noGrp="1"/>
          </p:cNvSpPr>
          <p:nvPr>
            <p:ph type="title"/>
          </p:nvPr>
        </p:nvSpPr>
        <p:spPr>
          <a:xfrm>
            <a:off x="786385" y="841248"/>
            <a:ext cx="3515244" cy="5340097"/>
          </a:xfrm>
        </p:spPr>
        <p:txBody>
          <a:bodyPr anchor="ctr">
            <a:normAutofit/>
          </a:bodyPr>
          <a:lstStyle/>
          <a:p>
            <a:r>
              <a:rPr lang="es-MX" sz="4800">
                <a:solidFill>
                  <a:schemeClr val="bg1"/>
                </a:solidFill>
              </a:rPr>
              <a:t>The basic tasks of the análisis of data</a:t>
            </a:r>
          </a:p>
        </p:txBody>
      </p:sp>
      <p:graphicFrame>
        <p:nvGraphicFramePr>
          <p:cNvPr id="5" name="Marcador de contenido 2">
            <a:extLst>
              <a:ext uri="{FF2B5EF4-FFF2-40B4-BE49-F238E27FC236}">
                <a16:creationId xmlns:a16="http://schemas.microsoft.com/office/drawing/2014/main" id="{450DFB84-E6FB-410C-A395-D8BDF8CBA502}"/>
              </a:ext>
            </a:extLst>
          </p:cNvPr>
          <p:cNvGraphicFramePr>
            <a:graphicFrameLocks noGrp="1"/>
          </p:cNvGraphicFramePr>
          <p:nvPr>
            <p:ph idx="1"/>
            <p:extLst>
              <p:ext uri="{D42A27DB-BD31-4B8C-83A1-F6EECF244321}">
                <p14:modId xmlns:p14="http://schemas.microsoft.com/office/powerpoint/2010/main" val="3919326147"/>
              </p:ext>
            </p:extLst>
          </p:nvPr>
        </p:nvGraphicFramePr>
        <p:xfrm>
          <a:off x="4985886" y="231006"/>
          <a:ext cx="6367913" cy="6405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839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E1EE80-7A66-49AB-B72F-7F35DD303D40}"/>
              </a:ext>
            </a:extLst>
          </p:cNvPr>
          <p:cNvSpPr>
            <a:spLocks noGrp="1"/>
          </p:cNvSpPr>
          <p:nvPr>
            <p:ph type="title"/>
          </p:nvPr>
        </p:nvSpPr>
        <p:spPr/>
        <p:txBody>
          <a:bodyPr/>
          <a:lstStyle/>
          <a:p>
            <a:endParaRPr lang="es-MX"/>
          </a:p>
        </p:txBody>
      </p:sp>
      <p:pic>
        <p:nvPicPr>
          <p:cNvPr id="4" name="Marcador de contenido 3">
            <a:extLst>
              <a:ext uri="{FF2B5EF4-FFF2-40B4-BE49-F238E27FC236}">
                <a16:creationId xmlns:a16="http://schemas.microsoft.com/office/drawing/2014/main" id="{C43758E5-2E8B-47D2-94A9-6A5BB6F7B89C}"/>
              </a:ext>
            </a:extLst>
          </p:cNvPr>
          <p:cNvPicPr>
            <a:picLocks noGrp="1" noChangeAspect="1"/>
          </p:cNvPicPr>
          <p:nvPr>
            <p:ph idx="1"/>
          </p:nvPr>
        </p:nvPicPr>
        <p:blipFill>
          <a:blip r:embed="rId2"/>
          <a:stretch>
            <a:fillRect/>
          </a:stretch>
        </p:blipFill>
        <p:spPr>
          <a:xfrm>
            <a:off x="3608994" y="1883376"/>
            <a:ext cx="5801784" cy="4351338"/>
          </a:xfrm>
          <a:prstGeom prst="rect">
            <a:avLst/>
          </a:prstGeom>
        </p:spPr>
      </p:pic>
    </p:spTree>
    <p:extLst>
      <p:ext uri="{BB962C8B-B14F-4D97-AF65-F5344CB8AC3E}">
        <p14:creationId xmlns:p14="http://schemas.microsoft.com/office/powerpoint/2010/main" val="1441444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86F06E-912D-4BC7-80B1-7934913BAD3D}"/>
              </a:ext>
            </a:extLst>
          </p:cNvPr>
          <p:cNvSpPr>
            <a:spLocks noGrp="1"/>
          </p:cNvSpPr>
          <p:nvPr>
            <p:ph type="title"/>
          </p:nvPr>
        </p:nvSpPr>
        <p:spPr>
          <a:xfrm>
            <a:off x="6750346" y="1396289"/>
            <a:ext cx="4604554" cy="1325563"/>
          </a:xfrm>
        </p:spPr>
        <p:txBody>
          <a:bodyPr>
            <a:normAutofit/>
          </a:bodyPr>
          <a:lstStyle/>
          <a:p>
            <a:r>
              <a:rPr lang="es-MX"/>
              <a:t>Measuring momentum</a:t>
            </a:r>
          </a:p>
        </p:txBody>
      </p:sp>
      <p:sp>
        <p:nvSpPr>
          <p:cNvPr id="26" name="Freeform: Shape 25">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DDA8C046-F558-4091-9168-4C02F282C334}"/>
              </a:ext>
            </a:extLst>
          </p:cNvPr>
          <p:cNvPicPr>
            <a:picLocks noChangeAspect="1"/>
          </p:cNvPicPr>
          <p:nvPr/>
        </p:nvPicPr>
        <p:blipFill>
          <a:blip r:embed="rId2"/>
          <a:stretch>
            <a:fillRect/>
          </a:stretch>
        </p:blipFill>
        <p:spPr>
          <a:xfrm>
            <a:off x="246297" y="1227686"/>
            <a:ext cx="2932211" cy="337204"/>
          </a:xfrm>
          <a:prstGeom prst="rect">
            <a:avLst/>
          </a:prstGeom>
        </p:spPr>
      </p:pic>
      <p:sp>
        <p:nvSpPr>
          <p:cNvPr id="30" name="Oval 29">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agen 9" descr="Diagrama&#10;&#10;Descripción generada automáticamente">
            <a:extLst>
              <a:ext uri="{FF2B5EF4-FFF2-40B4-BE49-F238E27FC236}">
                <a16:creationId xmlns:a16="http://schemas.microsoft.com/office/drawing/2014/main" id="{24275038-1B19-412A-8689-CEA60D02F50B}"/>
              </a:ext>
            </a:extLst>
          </p:cNvPr>
          <p:cNvPicPr>
            <a:picLocks noChangeAspect="1"/>
          </p:cNvPicPr>
          <p:nvPr/>
        </p:nvPicPr>
        <p:blipFill>
          <a:blip r:embed="rId3"/>
          <a:stretch>
            <a:fillRect/>
          </a:stretch>
        </p:blipFill>
        <p:spPr>
          <a:xfrm>
            <a:off x="4974716" y="922086"/>
            <a:ext cx="1097280" cy="1036929"/>
          </a:xfrm>
          <a:prstGeom prst="rect">
            <a:avLst/>
          </a:prstGeom>
        </p:spPr>
      </p:pic>
      <p:sp>
        <p:nvSpPr>
          <p:cNvPr id="34" name="Freeform: Shape 33">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n 4" descr="Icono&#10;&#10;Descripción generada automáticamente">
            <a:extLst>
              <a:ext uri="{FF2B5EF4-FFF2-40B4-BE49-F238E27FC236}">
                <a16:creationId xmlns:a16="http://schemas.microsoft.com/office/drawing/2014/main" id="{202C8D44-2A0B-49E1-A3D0-2920B08A693F}"/>
              </a:ext>
            </a:extLst>
          </p:cNvPr>
          <p:cNvPicPr>
            <a:picLocks noChangeAspect="1"/>
          </p:cNvPicPr>
          <p:nvPr/>
        </p:nvPicPr>
        <p:blipFill>
          <a:blip r:embed="rId4"/>
          <a:stretch>
            <a:fillRect/>
          </a:stretch>
        </p:blipFill>
        <p:spPr>
          <a:xfrm>
            <a:off x="246297" y="5422974"/>
            <a:ext cx="2239728" cy="688786"/>
          </a:xfrm>
          <a:prstGeom prst="rect">
            <a:avLst/>
          </a:prstGeom>
        </p:spPr>
      </p:pic>
      <p:sp>
        <p:nvSpPr>
          <p:cNvPr id="38" name="Oval 37">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Gráfico, Diagrama, Gráfico de líneas&#10;&#10;Descripción generada automáticamente">
            <a:extLst>
              <a:ext uri="{FF2B5EF4-FFF2-40B4-BE49-F238E27FC236}">
                <a16:creationId xmlns:a16="http://schemas.microsoft.com/office/drawing/2014/main" id="{F9A12A17-F1B9-47CA-B696-F44B10E9271B}"/>
              </a:ext>
            </a:extLst>
          </p:cNvPr>
          <p:cNvPicPr>
            <a:picLocks noChangeAspect="1"/>
          </p:cNvPicPr>
          <p:nvPr/>
        </p:nvPicPr>
        <p:blipFill>
          <a:blip r:embed="rId5"/>
          <a:stretch>
            <a:fillRect/>
          </a:stretch>
        </p:blipFill>
        <p:spPr>
          <a:xfrm>
            <a:off x="3998155" y="3550748"/>
            <a:ext cx="1600200" cy="1477107"/>
          </a:xfrm>
          <a:prstGeom prst="rect">
            <a:avLst/>
          </a:prstGeom>
        </p:spPr>
      </p:pic>
      <p:sp>
        <p:nvSpPr>
          <p:cNvPr id="3" name="Marcador de contenido 2">
            <a:extLst>
              <a:ext uri="{FF2B5EF4-FFF2-40B4-BE49-F238E27FC236}">
                <a16:creationId xmlns:a16="http://schemas.microsoft.com/office/drawing/2014/main" id="{9E40C704-0153-4F1D-A760-2F1C5668FE1D}"/>
              </a:ext>
            </a:extLst>
          </p:cNvPr>
          <p:cNvSpPr>
            <a:spLocks noGrp="1"/>
          </p:cNvSpPr>
          <p:nvPr>
            <p:ph idx="1"/>
          </p:nvPr>
        </p:nvSpPr>
        <p:spPr>
          <a:xfrm>
            <a:off x="6750346" y="2871982"/>
            <a:ext cx="4542966" cy="3181684"/>
          </a:xfrm>
        </p:spPr>
        <p:txBody>
          <a:bodyPr anchor="t">
            <a:normAutofit/>
          </a:bodyPr>
          <a:lstStyle/>
          <a:p>
            <a:r>
              <a:rPr lang="en-US" sz="1800">
                <a:latin typeface="Arial" panose="020B0604020202020204" pitchFamily="34" charset="0"/>
              </a:rPr>
              <a:t>Circular motion transverse to uniform B field: </a:t>
            </a:r>
          </a:p>
          <a:p>
            <a:endParaRPr lang="es-MX" sz="1800"/>
          </a:p>
        </p:txBody>
      </p:sp>
      <p:sp>
        <p:nvSpPr>
          <p:cNvPr id="7" name="CuadroTexto 6">
            <a:extLst>
              <a:ext uri="{FF2B5EF4-FFF2-40B4-BE49-F238E27FC236}">
                <a16:creationId xmlns:a16="http://schemas.microsoft.com/office/drawing/2014/main" id="{24577D28-54D8-4F71-8139-4143F457D4E4}"/>
              </a:ext>
            </a:extLst>
          </p:cNvPr>
          <p:cNvSpPr txBox="1"/>
          <p:nvPr/>
        </p:nvSpPr>
        <p:spPr>
          <a:xfrm>
            <a:off x="8219974" y="1337912"/>
            <a:ext cx="1417971" cy="269507"/>
          </a:xfrm>
          <a:prstGeom prst="rect">
            <a:avLst/>
          </a:prstGeom>
          <a:noFill/>
        </p:spPr>
        <p:txBody>
          <a:bodyPr wrap="square" rtlCol="0">
            <a:spAutoFit/>
          </a:bodyPr>
          <a:lstStyle/>
          <a:p>
            <a:endParaRPr lang="es-MX" dirty="0"/>
          </a:p>
        </p:txBody>
      </p:sp>
      <p:sp>
        <p:nvSpPr>
          <p:cNvPr id="8" name="CuadroTexto 7">
            <a:extLst>
              <a:ext uri="{FF2B5EF4-FFF2-40B4-BE49-F238E27FC236}">
                <a16:creationId xmlns:a16="http://schemas.microsoft.com/office/drawing/2014/main" id="{764FEB56-5C48-4148-A978-6EF92E8E1166}"/>
              </a:ext>
            </a:extLst>
          </p:cNvPr>
          <p:cNvSpPr txBox="1"/>
          <p:nvPr/>
        </p:nvSpPr>
        <p:spPr>
          <a:xfrm>
            <a:off x="8200072" y="1318661"/>
            <a:ext cx="1521444" cy="372027"/>
          </a:xfrm>
          <a:prstGeom prst="rect">
            <a:avLst/>
          </a:prstGeom>
          <a:noFill/>
        </p:spPr>
        <p:txBody>
          <a:bodyPr wrap="square" rtlCol="0">
            <a:spAutoFit/>
          </a:bodyPr>
          <a:lstStyle/>
          <a:p>
            <a:endParaRPr lang="es-MX" dirty="0"/>
          </a:p>
        </p:txBody>
      </p:sp>
      <p:sp>
        <p:nvSpPr>
          <p:cNvPr id="9" name="CuadroTexto 8">
            <a:extLst>
              <a:ext uri="{FF2B5EF4-FFF2-40B4-BE49-F238E27FC236}">
                <a16:creationId xmlns:a16="http://schemas.microsoft.com/office/drawing/2014/main" id="{493CA198-7B15-4F16-801B-7200AB2FF758}"/>
              </a:ext>
            </a:extLst>
          </p:cNvPr>
          <p:cNvSpPr txBox="1"/>
          <p:nvPr/>
        </p:nvSpPr>
        <p:spPr>
          <a:xfrm>
            <a:off x="8305299" y="1054310"/>
            <a:ext cx="1647223" cy="469231"/>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220140974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3464C8B-804F-4871-9B56-661DA313EFA9}"/>
              </a:ext>
            </a:extLst>
          </p:cNvPr>
          <p:cNvSpPr>
            <a:spLocks noGrp="1"/>
          </p:cNvSpPr>
          <p:nvPr>
            <p:ph type="title"/>
          </p:nvPr>
        </p:nvSpPr>
        <p:spPr>
          <a:xfrm>
            <a:off x="6428232" y="365760"/>
            <a:ext cx="4928616" cy="2057400"/>
          </a:xfrm>
        </p:spPr>
        <p:txBody>
          <a:bodyPr anchor="b">
            <a:normAutofit/>
          </a:bodyPr>
          <a:lstStyle/>
          <a:p>
            <a:r>
              <a:rPr lang="es-MX" sz="4000"/>
              <a:t>The things are not so easy!</a:t>
            </a:r>
          </a:p>
        </p:txBody>
      </p:sp>
      <p:pic>
        <p:nvPicPr>
          <p:cNvPr id="5" name="Imagen 4" descr="Diagrama&#10;&#10;Descripción generada automáticamente">
            <a:extLst>
              <a:ext uri="{FF2B5EF4-FFF2-40B4-BE49-F238E27FC236}">
                <a16:creationId xmlns:a16="http://schemas.microsoft.com/office/drawing/2014/main" id="{A000E4E3-A438-4F20-ACF3-A969CCB56DDB}"/>
              </a:ext>
            </a:extLst>
          </p:cNvPr>
          <p:cNvPicPr>
            <a:picLocks noChangeAspect="1"/>
          </p:cNvPicPr>
          <p:nvPr/>
        </p:nvPicPr>
        <p:blipFill>
          <a:blip r:embed="rId2"/>
          <a:stretch>
            <a:fillRect/>
          </a:stretch>
        </p:blipFill>
        <p:spPr>
          <a:xfrm>
            <a:off x="1368480" y="346634"/>
            <a:ext cx="3106056" cy="2935224"/>
          </a:xfrm>
          <a:prstGeom prst="rect">
            <a:avLst/>
          </a:prstGeom>
        </p:spPr>
      </p:pic>
      <p:pic>
        <p:nvPicPr>
          <p:cNvPr id="4" name="Imagen 3" descr="Diagrama&#10;&#10;Descripción generada automáticamente">
            <a:extLst>
              <a:ext uri="{FF2B5EF4-FFF2-40B4-BE49-F238E27FC236}">
                <a16:creationId xmlns:a16="http://schemas.microsoft.com/office/drawing/2014/main" id="{D706DC52-8929-4EA6-BAE4-12A8719103C5}"/>
              </a:ext>
            </a:extLst>
          </p:cNvPr>
          <p:cNvPicPr>
            <a:picLocks noChangeAspect="1"/>
          </p:cNvPicPr>
          <p:nvPr/>
        </p:nvPicPr>
        <p:blipFill>
          <a:blip r:embed="rId3"/>
          <a:stretch>
            <a:fillRect/>
          </a:stretch>
        </p:blipFill>
        <p:spPr>
          <a:xfrm>
            <a:off x="493776" y="3917175"/>
            <a:ext cx="4855464" cy="2306345"/>
          </a:xfrm>
          <a:prstGeom prst="rect">
            <a:avLst/>
          </a:prstGeom>
        </p:spPr>
      </p:pic>
      <p:cxnSp>
        <p:nvCxnSpPr>
          <p:cNvPr id="18" name="Straight Connector 17">
            <a:extLst>
              <a:ext uri="{FF2B5EF4-FFF2-40B4-BE49-F238E27FC236}">
                <a16:creationId xmlns:a16="http://schemas.microsoft.com/office/drawing/2014/main" id="{73FA79A8-0B2C-4219-95C7-D68CB57790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F0239FBC-02ED-45F2-8473-98AECB578EDB}"/>
              </a:ext>
            </a:extLst>
          </p:cNvPr>
          <p:cNvSpPr>
            <a:spLocks noGrp="1"/>
          </p:cNvSpPr>
          <p:nvPr>
            <p:ph idx="1"/>
          </p:nvPr>
        </p:nvSpPr>
        <p:spPr>
          <a:xfrm>
            <a:off x="6428232" y="2624328"/>
            <a:ext cx="4928616" cy="3538728"/>
          </a:xfrm>
        </p:spPr>
        <p:txBody>
          <a:bodyPr anchor="t">
            <a:normAutofit/>
          </a:bodyPr>
          <a:lstStyle/>
          <a:p>
            <a:pPr marL="1828800" lvl="4" indent="0">
              <a:buNone/>
            </a:pPr>
            <a:endParaRPr lang="es-MX" sz="2000"/>
          </a:p>
          <a:p>
            <a:r>
              <a:rPr lang="es-MX" sz="2000" b="1"/>
              <a:t>Some tracks are not recorded</a:t>
            </a:r>
          </a:p>
          <a:p>
            <a:r>
              <a:rPr lang="es-MX" sz="2000" b="1"/>
              <a:t>The track are not well behaved</a:t>
            </a:r>
          </a:p>
          <a:p>
            <a:endParaRPr lang="es-MX" sz="2000"/>
          </a:p>
          <a:p>
            <a:r>
              <a:rPr lang="es-MX" sz="2000" b="1"/>
              <a:t>Some spurious tracks may occur – we need to observe the origin of the tracks¨primaryand secondary vertices  ¨</a:t>
            </a:r>
          </a:p>
        </p:txBody>
      </p:sp>
    </p:spTree>
    <p:extLst>
      <p:ext uri="{BB962C8B-B14F-4D97-AF65-F5344CB8AC3E}">
        <p14:creationId xmlns:p14="http://schemas.microsoft.com/office/powerpoint/2010/main" val="357142470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a:extLst>
              <a:ext uri="{FF2B5EF4-FFF2-40B4-BE49-F238E27FC236}">
                <a16:creationId xmlns:a16="http://schemas.microsoft.com/office/drawing/2014/main" id="{9DD07CF0-8013-4E9E-AE17-45882A3F264B}"/>
              </a:ext>
            </a:extLst>
          </p:cNvPr>
          <p:cNvPicPr>
            <a:picLocks noChangeAspect="1"/>
          </p:cNvPicPr>
          <p:nvPr/>
        </p:nvPicPr>
        <p:blipFill rotWithShape="1">
          <a:blip r:embed="rId2"/>
          <a:srcRect r="3331" b="11329"/>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ítulo 3">
            <a:extLst>
              <a:ext uri="{FF2B5EF4-FFF2-40B4-BE49-F238E27FC236}">
                <a16:creationId xmlns:a16="http://schemas.microsoft.com/office/drawing/2014/main" id="{023384F0-AD91-4319-95AE-27CE12423E28}"/>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The primary vertex</a:t>
            </a:r>
          </a:p>
        </p:txBody>
      </p:sp>
      <p:sp>
        <p:nvSpPr>
          <p:cNvPr id="5" name="Marcador de contenido 4">
            <a:extLst>
              <a:ext uri="{FF2B5EF4-FFF2-40B4-BE49-F238E27FC236}">
                <a16:creationId xmlns:a16="http://schemas.microsoft.com/office/drawing/2014/main" id="{BA706B17-11B9-455D-BACE-896E4255AFF1}"/>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2000" dirty="0"/>
              <a:t>The origin of the collisions a difficult task!</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734747"/>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E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76447CCB-6FBE-4A1A-AE1A-7121F7B24E32}"/>
              </a:ext>
            </a:extLst>
          </p:cNvPr>
          <p:cNvPicPr>
            <a:picLocks noGrp="1" noChangeAspect="1"/>
          </p:cNvPicPr>
          <p:nvPr>
            <p:ph idx="1"/>
          </p:nvPr>
        </p:nvPicPr>
        <p:blipFill>
          <a:blip r:embed="rId2"/>
          <a:stretch>
            <a:fillRect/>
          </a:stretch>
        </p:blipFill>
        <p:spPr>
          <a:xfrm>
            <a:off x="1472708" y="643467"/>
            <a:ext cx="9246584" cy="5571066"/>
          </a:xfrm>
          <a:prstGeom prst="rect">
            <a:avLst/>
          </a:prstGeom>
        </p:spPr>
      </p:pic>
    </p:spTree>
    <p:extLst>
      <p:ext uri="{BB962C8B-B14F-4D97-AF65-F5344CB8AC3E}">
        <p14:creationId xmlns:p14="http://schemas.microsoft.com/office/powerpoint/2010/main" val="2916241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E0682FA-D2ED-4F77-9522-AA2152E8122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dirty="0">
                <a:solidFill>
                  <a:schemeClr val="bg1"/>
                </a:solidFill>
                <a:latin typeface="+mj-lt"/>
                <a:ea typeface="+mj-ea"/>
                <a:cs typeface="+mj-cs"/>
              </a:rPr>
              <a:t>The zoo of </a:t>
            </a:r>
            <a:r>
              <a:rPr lang="en-US" sz="3200" kern="1200" dirty="0" err="1">
                <a:solidFill>
                  <a:schemeClr val="bg1"/>
                </a:solidFill>
                <a:latin typeface="+mj-lt"/>
                <a:ea typeface="+mj-ea"/>
                <a:cs typeface="+mj-cs"/>
              </a:rPr>
              <a:t>primay</a:t>
            </a:r>
            <a:r>
              <a:rPr lang="en-US" sz="3200" kern="1200" dirty="0">
                <a:solidFill>
                  <a:schemeClr val="bg1"/>
                </a:solidFill>
                <a:latin typeface="+mj-lt"/>
                <a:ea typeface="+mj-ea"/>
                <a:cs typeface="+mj-cs"/>
              </a:rPr>
              <a:t> and secondary vertices</a:t>
            </a:r>
          </a:p>
        </p:txBody>
      </p:sp>
      <p:pic>
        <p:nvPicPr>
          <p:cNvPr id="4" name="Marcador de contenido 3" descr="Gráfico&#10;&#10;Descripción generada automáticamente">
            <a:extLst>
              <a:ext uri="{FF2B5EF4-FFF2-40B4-BE49-F238E27FC236}">
                <a16:creationId xmlns:a16="http://schemas.microsoft.com/office/drawing/2014/main" id="{03FE3C79-0905-42DB-85EB-AB48B76ED213}"/>
              </a:ext>
            </a:extLst>
          </p:cNvPr>
          <p:cNvPicPr>
            <a:picLocks noGrp="1" noChangeAspect="1"/>
          </p:cNvPicPr>
          <p:nvPr>
            <p:ph idx="1"/>
          </p:nvPr>
        </p:nvPicPr>
        <p:blipFill>
          <a:blip r:embed="rId2"/>
          <a:stretch>
            <a:fillRect/>
          </a:stretch>
        </p:blipFill>
        <p:spPr>
          <a:xfrm>
            <a:off x="671061" y="1675227"/>
            <a:ext cx="10849877" cy="4394199"/>
          </a:xfrm>
          <a:prstGeom prst="rect">
            <a:avLst/>
          </a:prstGeom>
        </p:spPr>
      </p:pic>
    </p:spTree>
    <p:extLst>
      <p:ext uri="{BB962C8B-B14F-4D97-AF65-F5344CB8AC3E}">
        <p14:creationId xmlns:p14="http://schemas.microsoft.com/office/powerpoint/2010/main" val="3864879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ítulo 1">
            <a:extLst>
              <a:ext uri="{FF2B5EF4-FFF2-40B4-BE49-F238E27FC236}">
                <a16:creationId xmlns:a16="http://schemas.microsoft.com/office/drawing/2014/main" id="{CA26EE91-6B96-408F-9017-FB19F38470AE}"/>
              </a:ext>
            </a:extLst>
          </p:cNvPr>
          <p:cNvSpPr>
            <a:spLocks noGrp="1"/>
          </p:cNvSpPr>
          <p:nvPr>
            <p:ph type="title"/>
          </p:nvPr>
        </p:nvSpPr>
        <p:spPr>
          <a:xfrm>
            <a:off x="6700838" y="707132"/>
            <a:ext cx="3062287" cy="2387600"/>
          </a:xfrm>
        </p:spPr>
        <p:txBody>
          <a:bodyPr vert="horz" lIns="91440" tIns="45720" rIns="91440" bIns="45720" rtlCol="0" anchor="b">
            <a:normAutofit/>
          </a:bodyPr>
          <a:lstStyle/>
          <a:p>
            <a:r>
              <a:rPr lang="en-US" sz="3500" kern="1200">
                <a:solidFill>
                  <a:schemeClr val="bg1"/>
                </a:solidFill>
                <a:latin typeface="+mj-lt"/>
                <a:ea typeface="+mj-ea"/>
                <a:cs typeface="+mj-cs"/>
              </a:rPr>
              <a:t>The secondary vertices</a:t>
            </a:r>
          </a:p>
        </p:txBody>
      </p:sp>
      <p:pic>
        <p:nvPicPr>
          <p:cNvPr id="4" name="Marcador de contenido 3" descr="Diagrama&#10;&#10;Descripción generada automáticamente">
            <a:extLst>
              <a:ext uri="{FF2B5EF4-FFF2-40B4-BE49-F238E27FC236}">
                <a16:creationId xmlns:a16="http://schemas.microsoft.com/office/drawing/2014/main" id="{C1BA8CA3-83F5-493B-9D12-A136F958261D}"/>
              </a:ext>
            </a:extLst>
          </p:cNvPr>
          <p:cNvPicPr>
            <a:picLocks noGrp="1" noChangeAspect="1"/>
          </p:cNvPicPr>
          <p:nvPr>
            <p:ph idx="1"/>
          </p:nvPr>
        </p:nvPicPr>
        <p:blipFill rotWithShape="1">
          <a:blip r:embed="rId2"/>
          <a:srcRect r="2418" b="-2"/>
          <a:stretch/>
        </p:blipFill>
        <p:spPr>
          <a:xfrm>
            <a:off x="126206" y="420296"/>
            <a:ext cx="6167018" cy="6017407"/>
          </a:xfrm>
          <a:prstGeom prst="rect">
            <a:avLst/>
          </a:prstGeom>
        </p:spPr>
      </p:pic>
      <p:cxnSp>
        <p:nvCxnSpPr>
          <p:cNvPr id="16" name="Straight Connector 15">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209925"/>
            <a:ext cx="97631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599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828F746E-ED42-4695-BBFF-2DF1274AAA61}"/>
              </a:ext>
            </a:extLst>
          </p:cNvPr>
          <p:cNvPicPr>
            <a:picLocks noChangeAspect="1"/>
          </p:cNvPicPr>
          <p:nvPr/>
        </p:nvPicPr>
        <p:blipFill rotWithShape="1">
          <a:blip r:embed="rId2">
            <a:alphaModFix amt="50000"/>
          </a:blip>
          <a:srcRect t="10834" b="4897"/>
          <a:stretch/>
        </p:blipFill>
        <p:spPr>
          <a:xfrm>
            <a:off x="20" y="1"/>
            <a:ext cx="12191980" cy="6857999"/>
          </a:xfrm>
          <a:prstGeom prst="rect">
            <a:avLst/>
          </a:prstGeom>
        </p:spPr>
      </p:pic>
      <p:sp>
        <p:nvSpPr>
          <p:cNvPr id="2" name="Título 1">
            <a:extLst>
              <a:ext uri="{FF2B5EF4-FFF2-40B4-BE49-F238E27FC236}">
                <a16:creationId xmlns:a16="http://schemas.microsoft.com/office/drawing/2014/main" id="{1C33C3E3-8054-4CF3-B2B7-0C1A49EB4C1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Another tool: particle identification</a:t>
            </a:r>
          </a:p>
        </p:txBody>
      </p:sp>
      <p:sp>
        <p:nvSpPr>
          <p:cNvPr id="3" name="Marcador de contenido 2">
            <a:extLst>
              <a:ext uri="{FF2B5EF4-FFF2-40B4-BE49-F238E27FC236}">
                <a16:creationId xmlns:a16="http://schemas.microsoft.com/office/drawing/2014/main" id="{B865EE7D-A6EA-4C42-8CA6-4D038EE6B495}"/>
              </a:ext>
            </a:extLst>
          </p:cNvPr>
          <p:cNvSpPr>
            <a:spLocks noGrp="1"/>
          </p:cNvSpPr>
          <p:nvPr>
            <p:ph idx="1"/>
          </p:nvPr>
        </p:nvSpPr>
        <p:spPr>
          <a:xfrm>
            <a:off x="1524000" y="4159404"/>
            <a:ext cx="9144000" cy="1098395"/>
          </a:xfrm>
        </p:spPr>
        <p:txBody>
          <a:bodyPr vert="horz" lIns="91440" tIns="45720" rIns="91440" bIns="45720" rtlCol="0">
            <a:normAutofit/>
          </a:bodyPr>
          <a:lstStyle/>
          <a:p>
            <a:pPr marL="0" indent="0" algn="ctr">
              <a:buNone/>
            </a:pPr>
            <a:r>
              <a:rPr lang="en-US" sz="2400">
                <a:solidFill>
                  <a:srgbClr val="FFFFFF"/>
                </a:solidFill>
              </a:rPr>
              <a:t>The particles are leaving different footprints</a:t>
            </a:r>
          </a:p>
        </p:txBody>
      </p:sp>
    </p:spTree>
    <p:extLst>
      <p:ext uri="{BB962C8B-B14F-4D97-AF65-F5344CB8AC3E}">
        <p14:creationId xmlns:p14="http://schemas.microsoft.com/office/powerpoint/2010/main" val="1540206986"/>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a:extLst>
              <a:ext uri="{FF2B5EF4-FFF2-40B4-BE49-F238E27FC236}">
                <a16:creationId xmlns:a16="http://schemas.microsoft.com/office/drawing/2014/main" id="{79FDF024-CFC2-44D6-9B17-280F6E5EB304}"/>
              </a:ext>
            </a:extLst>
          </p:cNvPr>
          <p:cNvSpPr txBox="1">
            <a:spLocks noChangeArrowheads="1"/>
          </p:cNvSpPr>
          <p:nvPr/>
        </p:nvSpPr>
        <p:spPr bwMode="auto">
          <a:xfrm>
            <a:off x="3247382" y="239066"/>
            <a:ext cx="5599308" cy="6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46" tIns="40823" rIns="81646" bIns="40823"/>
          <a:lstStyle>
            <a:lvl1pPr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1pPr>
            <a:lvl2pPr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2pPr>
            <a:lvl3pPr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3pPr>
            <a:lvl4pPr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4pPr>
            <a:lvl5pPr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cs typeface="DejaVu LGC Sans" charset="0"/>
              </a:defRPr>
            </a:lvl9pPr>
          </a:lstStyle>
          <a:p>
            <a:pPr algn="ctr" eaLnBrk="1">
              <a:lnSpc>
                <a:spcPct val="119000"/>
              </a:lnSpc>
            </a:pPr>
            <a:r>
              <a:rPr lang="en-GB" altLang="es-MX" sz="3266" b="1" dirty="0">
                <a:solidFill>
                  <a:srgbClr val="000080"/>
                </a:solidFill>
                <a:cs typeface="方正宋体" charset="0"/>
              </a:rPr>
              <a:t>Ionisation  time of flight </a:t>
            </a:r>
          </a:p>
        </p:txBody>
      </p:sp>
      <p:sp>
        <p:nvSpPr>
          <p:cNvPr id="14339" name="Line 2">
            <a:extLst>
              <a:ext uri="{FF2B5EF4-FFF2-40B4-BE49-F238E27FC236}">
                <a16:creationId xmlns:a16="http://schemas.microsoft.com/office/drawing/2014/main" id="{73A38175-8B26-43B2-99E8-F8DB36581633}"/>
              </a:ext>
            </a:extLst>
          </p:cNvPr>
          <p:cNvSpPr>
            <a:spLocks noChangeShapeType="1"/>
          </p:cNvSpPr>
          <p:nvPr/>
        </p:nvSpPr>
        <p:spPr bwMode="auto">
          <a:xfrm>
            <a:off x="1523521" y="1012428"/>
            <a:ext cx="9144960" cy="1440"/>
          </a:xfrm>
          <a:prstGeom prst="line">
            <a:avLst/>
          </a:prstGeom>
          <a:noFill/>
          <a:ln w="72000">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s-MX" sz="1633"/>
          </a:p>
        </p:txBody>
      </p:sp>
      <p:sp>
        <p:nvSpPr>
          <p:cNvPr id="14341" name="Rectangle 10">
            <a:extLst>
              <a:ext uri="{FF2B5EF4-FFF2-40B4-BE49-F238E27FC236}">
                <a16:creationId xmlns:a16="http://schemas.microsoft.com/office/drawing/2014/main" id="{34797157-C315-447E-A387-6D8F201A6497}"/>
              </a:ext>
            </a:extLst>
          </p:cNvPr>
          <p:cNvSpPr txBox="1">
            <a:spLocks noChangeArrowheads="1"/>
          </p:cNvSpPr>
          <p:nvPr/>
        </p:nvSpPr>
        <p:spPr bwMode="auto">
          <a:xfrm>
            <a:off x="705755" y="1012428"/>
            <a:ext cx="4563840" cy="355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19821"/>
          <a:lstStyle>
            <a:lvl1pPr marL="342900" indent="-342900" eaLnBrk="0">
              <a:defRPr>
                <a:solidFill>
                  <a:schemeClr val="tx1"/>
                </a:solidFill>
                <a:latin typeface="Arial" panose="020B0604020202020204" pitchFamily="34" charset="0"/>
                <a:cs typeface="DejaVu LGC Sans" charset="0"/>
              </a:defRPr>
            </a:lvl1pPr>
            <a:lvl2pPr eaLnBrk="0">
              <a:defRPr>
                <a:solidFill>
                  <a:schemeClr val="tx1"/>
                </a:solidFill>
                <a:latin typeface="Arial" panose="020B0604020202020204" pitchFamily="34" charset="0"/>
                <a:cs typeface="DejaVu LGC Sans" charset="0"/>
              </a:defRPr>
            </a:lvl2pPr>
            <a:lvl3pPr eaLnBrk="0">
              <a:defRPr>
                <a:solidFill>
                  <a:schemeClr val="tx1"/>
                </a:solidFill>
                <a:latin typeface="Arial" panose="020B0604020202020204" pitchFamily="34" charset="0"/>
                <a:cs typeface="DejaVu LGC Sans" charset="0"/>
              </a:defRPr>
            </a:lvl3pPr>
            <a:lvl4pPr eaLnBrk="0">
              <a:defRPr>
                <a:solidFill>
                  <a:schemeClr val="tx1"/>
                </a:solidFill>
                <a:latin typeface="Arial" panose="020B0604020202020204" pitchFamily="34" charset="0"/>
                <a:cs typeface="DejaVu LGC Sans" charset="0"/>
              </a:defRPr>
            </a:lvl4pPr>
            <a:lvl5pPr eaLnBrk="0">
              <a:defRPr>
                <a:solidFill>
                  <a:schemeClr val="tx1"/>
                </a:solidFill>
                <a:latin typeface="Arial" panose="020B0604020202020204" pitchFamily="34" charset="0"/>
                <a:cs typeface="DejaVu LGC San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DejaVu LGC San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DejaVu LGC San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DejaVu LGC San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cs typeface="DejaVu LGC Sans" charset="0"/>
              </a:defRPr>
            </a:lvl9pPr>
          </a:lstStyle>
          <a:p>
            <a:r>
              <a:rPr lang="en-US" altLang="es-MX" sz="2000">
                <a:solidFill>
                  <a:schemeClr val="tx1"/>
                </a:solidFill>
                <a:latin typeface="Symbol" panose="05050102010706020507" pitchFamily="18" charset="2"/>
              </a:rPr>
              <a:t>b</a:t>
            </a:r>
            <a:r>
              <a:rPr lang="en-US" altLang="es-MX" sz="2000">
                <a:solidFill>
                  <a:schemeClr val="tx1"/>
                </a:solidFill>
                <a:latin typeface="Tahoma" panose="020B0604030504040204" pitchFamily="34" charset="0"/>
              </a:rPr>
              <a:t>=p/E</a:t>
            </a:r>
          </a:p>
          <a:p>
            <a:r>
              <a:rPr lang="en-US" altLang="es-MX" sz="2000">
                <a:solidFill>
                  <a:schemeClr val="tx1"/>
                </a:solidFill>
                <a:latin typeface="Symbol" panose="05050102010706020507" pitchFamily="18" charset="2"/>
              </a:rPr>
              <a:t>g</a:t>
            </a:r>
            <a:r>
              <a:rPr lang="en-US" altLang="es-MX" sz="2000">
                <a:solidFill>
                  <a:schemeClr val="tx1"/>
                </a:solidFill>
                <a:latin typeface="Tahoma" panose="020B0604030504040204" pitchFamily="34" charset="0"/>
              </a:rPr>
              <a:t>=E/m</a:t>
            </a:r>
            <a:endParaRPr lang="en-US" altLang="es-MX" sz="1814" dirty="0">
              <a:solidFill>
                <a:srgbClr val="000000"/>
              </a:solidFill>
            </a:endParaRPr>
          </a:p>
        </p:txBody>
      </p:sp>
      <p:sp>
        <p:nvSpPr>
          <p:cNvPr id="14345" name="Datumsplatzhalter 8">
            <a:extLst>
              <a:ext uri="{FF2B5EF4-FFF2-40B4-BE49-F238E27FC236}">
                <a16:creationId xmlns:a16="http://schemas.microsoft.com/office/drawing/2014/main" id="{CC20B964-F06A-4043-BC90-2DFD74DE05CF}"/>
              </a:ext>
            </a:extLst>
          </p:cNvPr>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3565EBE4-1106-4C5C-AAC2-858DDE69DFA9}" type="datetime1">
              <a:rPr lang="en-US" altLang="es-MX"/>
              <a:pPr/>
              <a:t>3/14/2021</a:t>
            </a:fld>
            <a:endParaRPr lang="en-US" altLang="es-MX"/>
          </a:p>
        </p:txBody>
      </p:sp>
      <p:sp>
        <p:nvSpPr>
          <p:cNvPr id="14346" name="Foliennummernplatzhalter 9">
            <a:extLst>
              <a:ext uri="{FF2B5EF4-FFF2-40B4-BE49-F238E27FC236}">
                <a16:creationId xmlns:a16="http://schemas.microsoft.com/office/drawing/2014/main" id="{543A72A5-10DF-4DC8-BC07-15262B3032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fld id="{97AF0AF8-AC40-4E29-B177-974BBFA19659}" type="slidenum">
              <a:rPr lang="en-US" altLang="es-MX"/>
              <a:pPr/>
              <a:t>29</a:t>
            </a:fld>
            <a:endParaRPr lang="en-US" altLang="es-MX"/>
          </a:p>
        </p:txBody>
      </p:sp>
      <p:sp>
        <p:nvSpPr>
          <p:cNvPr id="14347" name="Fußzeilenplatzhalter 10">
            <a:extLst>
              <a:ext uri="{FF2B5EF4-FFF2-40B4-BE49-F238E27FC236}">
                <a16:creationId xmlns:a16="http://schemas.microsoft.com/office/drawing/2014/main" id="{18DD77CA-3A93-486B-87EA-18D70A763D55}"/>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r>
              <a:rPr lang="en-US" altLang="es-MX"/>
              <a:t>Weilin Yu -- Bari TRD Workshop</a:t>
            </a:r>
          </a:p>
        </p:txBody>
      </p:sp>
      <p:pic>
        <p:nvPicPr>
          <p:cNvPr id="2" name="Imagen 1">
            <a:extLst>
              <a:ext uri="{FF2B5EF4-FFF2-40B4-BE49-F238E27FC236}">
                <a16:creationId xmlns:a16="http://schemas.microsoft.com/office/drawing/2014/main" id="{093BA459-2908-407D-BB13-846D77515C1C}"/>
              </a:ext>
            </a:extLst>
          </p:cNvPr>
          <p:cNvPicPr>
            <a:picLocks noChangeAspect="1"/>
          </p:cNvPicPr>
          <p:nvPr/>
        </p:nvPicPr>
        <p:blipFill>
          <a:blip r:embed="rId2"/>
          <a:stretch>
            <a:fillRect/>
          </a:stretch>
        </p:blipFill>
        <p:spPr>
          <a:xfrm>
            <a:off x="2546273" y="1880882"/>
            <a:ext cx="2647950" cy="698500"/>
          </a:xfrm>
          <a:prstGeom prst="rect">
            <a:avLst/>
          </a:prstGeom>
        </p:spPr>
      </p:pic>
      <p:grpSp>
        <p:nvGrpSpPr>
          <p:cNvPr id="13" name="Grupo 12">
            <a:extLst>
              <a:ext uri="{FF2B5EF4-FFF2-40B4-BE49-F238E27FC236}">
                <a16:creationId xmlns:a16="http://schemas.microsoft.com/office/drawing/2014/main" id="{6E62B03C-A0C2-4832-8CB8-52E9DDC08964}"/>
              </a:ext>
            </a:extLst>
          </p:cNvPr>
          <p:cNvGrpSpPr/>
          <p:nvPr/>
        </p:nvGrpSpPr>
        <p:grpSpPr>
          <a:xfrm>
            <a:off x="5615504" y="1831181"/>
            <a:ext cx="2390775" cy="3195638"/>
            <a:chOff x="684213" y="3213100"/>
            <a:chExt cx="2390775" cy="3195638"/>
          </a:xfrm>
        </p:grpSpPr>
        <p:sp>
          <p:nvSpPr>
            <p:cNvPr id="14" name="Rectangle 9">
              <a:extLst>
                <a:ext uri="{FF2B5EF4-FFF2-40B4-BE49-F238E27FC236}">
                  <a16:creationId xmlns:a16="http://schemas.microsoft.com/office/drawing/2014/main" id="{E6557EA4-9FC2-4E8A-B2DC-6E8778EC786C}"/>
                </a:ext>
              </a:extLst>
            </p:cNvPr>
            <p:cNvSpPr>
              <a:spLocks noChangeArrowheads="1"/>
            </p:cNvSpPr>
            <p:nvPr/>
          </p:nvSpPr>
          <p:spPr bwMode="auto">
            <a:xfrm>
              <a:off x="1476375" y="3213100"/>
              <a:ext cx="358775" cy="2879725"/>
            </a:xfrm>
            <a:prstGeom prst="rect">
              <a:avLst/>
            </a:prstGeom>
            <a:solidFill>
              <a:srgbClr val="BBE0E3"/>
            </a:solidFill>
            <a:ln w="9525">
              <a:solidFill>
                <a:srgbClr val="000000"/>
              </a:solidFill>
              <a:miter lim="800000"/>
              <a:headEnd/>
              <a:tailEnd/>
            </a:ln>
          </p:spPr>
          <p:txBody>
            <a:bodyPr wrap="none" anchor="ctr"/>
            <a:lstStyle>
              <a:lvl1pPr>
                <a:defRPr sz="2000">
                  <a:solidFill>
                    <a:schemeClr val="tx1"/>
                  </a:solidFill>
                  <a:latin typeface="Times" panose="02020603050405020304" pitchFamily="18" charset="0"/>
                  <a:ea typeface="MS PGothic" panose="020B0600070205080204" pitchFamily="34" charset="-128"/>
                </a:defRPr>
              </a:lvl1pPr>
              <a:lvl2pPr marL="742950" indent="-285750">
                <a:defRPr sz="2000">
                  <a:solidFill>
                    <a:schemeClr val="tx1"/>
                  </a:solidFill>
                  <a:latin typeface="Times" panose="02020603050405020304" pitchFamily="18" charset="0"/>
                  <a:ea typeface="MS PGothic" panose="020B0600070205080204" pitchFamily="34" charset="-128"/>
                </a:defRPr>
              </a:lvl2pPr>
              <a:lvl3pPr marL="1143000" indent="-228600">
                <a:defRPr sz="2000">
                  <a:solidFill>
                    <a:schemeClr val="tx1"/>
                  </a:solidFill>
                  <a:latin typeface="Times" panose="02020603050405020304" pitchFamily="18" charset="0"/>
                  <a:ea typeface="MS PGothic" panose="020B0600070205080204" pitchFamily="34" charset="-128"/>
                </a:defRPr>
              </a:lvl3pPr>
              <a:lvl4pPr marL="1600200" indent="-228600">
                <a:defRPr sz="2000">
                  <a:solidFill>
                    <a:schemeClr val="tx1"/>
                  </a:solidFill>
                  <a:latin typeface="Times" panose="02020603050405020304" pitchFamily="18" charset="0"/>
                  <a:ea typeface="MS PGothic" panose="020B0600070205080204" pitchFamily="34" charset="-128"/>
                </a:defRPr>
              </a:lvl4pPr>
              <a:lvl5pPr marL="2057400" indent="-228600">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MX" altLang="es-MX" sz="2000" b="0" i="0" u="none" strike="noStrike" kern="0" cap="none" spc="0" normalizeH="0" baseline="0" noProof="0" dirty="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15" name="Line 10">
              <a:extLst>
                <a:ext uri="{FF2B5EF4-FFF2-40B4-BE49-F238E27FC236}">
                  <a16:creationId xmlns:a16="http://schemas.microsoft.com/office/drawing/2014/main" id="{3C22974F-7729-4D84-B79E-5C4F914C6A51}"/>
                </a:ext>
              </a:extLst>
            </p:cNvPr>
            <p:cNvSpPr>
              <a:spLocks noChangeShapeType="1"/>
            </p:cNvSpPr>
            <p:nvPr/>
          </p:nvSpPr>
          <p:spPr bwMode="auto">
            <a:xfrm>
              <a:off x="684213" y="4437063"/>
              <a:ext cx="230346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s-MX" sz="20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16" name="Text Box 11">
              <a:extLst>
                <a:ext uri="{FF2B5EF4-FFF2-40B4-BE49-F238E27FC236}">
                  <a16:creationId xmlns:a16="http://schemas.microsoft.com/office/drawing/2014/main" id="{68F1DEC0-9932-4CB6-8F92-20D4F35D44D6}"/>
                </a:ext>
              </a:extLst>
            </p:cNvPr>
            <p:cNvSpPr txBox="1">
              <a:spLocks noChangeArrowheads="1"/>
            </p:cNvSpPr>
            <p:nvPr/>
          </p:nvSpPr>
          <p:spPr bwMode="auto">
            <a:xfrm>
              <a:off x="2751138" y="39544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ea typeface="MS PGothic" panose="020B0600070205080204" pitchFamily="34" charset="-128"/>
                </a:defRPr>
              </a:lvl1pPr>
              <a:lvl2pPr marL="742950" indent="-285750">
                <a:defRPr sz="2000">
                  <a:solidFill>
                    <a:schemeClr val="tx1"/>
                  </a:solidFill>
                  <a:latin typeface="Times" panose="02020603050405020304" pitchFamily="18" charset="0"/>
                  <a:ea typeface="MS PGothic" panose="020B0600070205080204" pitchFamily="34" charset="-128"/>
                </a:defRPr>
              </a:lvl2pPr>
              <a:lvl3pPr marL="1143000" indent="-228600">
                <a:defRPr sz="2000">
                  <a:solidFill>
                    <a:schemeClr val="tx1"/>
                  </a:solidFill>
                  <a:latin typeface="Times" panose="02020603050405020304" pitchFamily="18" charset="0"/>
                  <a:ea typeface="MS PGothic" panose="020B0600070205080204" pitchFamily="34" charset="-128"/>
                </a:defRPr>
              </a:lvl3pPr>
              <a:lvl4pPr marL="1600200" indent="-228600">
                <a:defRPr sz="2000">
                  <a:solidFill>
                    <a:schemeClr val="tx1"/>
                  </a:solidFill>
                  <a:latin typeface="Times" panose="02020603050405020304" pitchFamily="18" charset="0"/>
                  <a:ea typeface="MS PGothic" panose="020B0600070205080204" pitchFamily="34" charset="-128"/>
                </a:defRPr>
              </a:lvl4pPr>
              <a:lvl5pPr marL="2057400" indent="-228600">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MX" sz="20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rPr>
                <a:t>Z</a:t>
              </a:r>
            </a:p>
          </p:txBody>
        </p:sp>
        <p:sp>
          <p:nvSpPr>
            <p:cNvPr id="17" name="Text Box 12">
              <a:extLst>
                <a:ext uri="{FF2B5EF4-FFF2-40B4-BE49-F238E27FC236}">
                  <a16:creationId xmlns:a16="http://schemas.microsoft.com/office/drawing/2014/main" id="{4D803102-CE81-43CC-B3BF-3BD1A2D533CB}"/>
                </a:ext>
              </a:extLst>
            </p:cNvPr>
            <p:cNvSpPr txBox="1">
              <a:spLocks noChangeArrowheads="1"/>
            </p:cNvSpPr>
            <p:nvPr/>
          </p:nvSpPr>
          <p:spPr bwMode="auto">
            <a:xfrm>
              <a:off x="1455738" y="6042025"/>
              <a:ext cx="463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ea typeface="MS PGothic" panose="020B0600070205080204" pitchFamily="34" charset="-128"/>
                </a:defRPr>
              </a:lvl1pPr>
              <a:lvl2pPr marL="742950" indent="-285750">
                <a:defRPr sz="2000">
                  <a:solidFill>
                    <a:schemeClr val="tx1"/>
                  </a:solidFill>
                  <a:latin typeface="Times" panose="02020603050405020304" pitchFamily="18" charset="0"/>
                  <a:ea typeface="MS PGothic" panose="020B0600070205080204" pitchFamily="34" charset="-128"/>
                </a:defRPr>
              </a:lvl2pPr>
              <a:lvl3pPr marL="1143000" indent="-228600">
                <a:defRPr sz="2000">
                  <a:solidFill>
                    <a:schemeClr val="tx1"/>
                  </a:solidFill>
                  <a:latin typeface="Times" panose="02020603050405020304" pitchFamily="18" charset="0"/>
                  <a:ea typeface="MS PGothic" panose="020B0600070205080204" pitchFamily="34" charset="-128"/>
                </a:defRPr>
              </a:lvl3pPr>
              <a:lvl4pPr marL="1600200" indent="-228600">
                <a:defRPr sz="2000">
                  <a:solidFill>
                    <a:schemeClr val="tx1"/>
                  </a:solidFill>
                  <a:latin typeface="Times" panose="02020603050405020304" pitchFamily="18" charset="0"/>
                  <a:ea typeface="MS PGothic" panose="020B0600070205080204" pitchFamily="34" charset="-128"/>
                </a:defRPr>
              </a:lvl4pPr>
              <a:lvl5pPr marL="2057400" indent="-228600">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MX" sz="20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rPr>
                <a:t>dX</a:t>
              </a:r>
            </a:p>
          </p:txBody>
        </p:sp>
        <p:sp>
          <p:nvSpPr>
            <p:cNvPr id="18" name="Text Box 13">
              <a:extLst>
                <a:ext uri="{FF2B5EF4-FFF2-40B4-BE49-F238E27FC236}">
                  <a16:creationId xmlns:a16="http://schemas.microsoft.com/office/drawing/2014/main" id="{3113A819-CEB4-43D2-9186-AAB01C4E9607}"/>
                </a:ext>
              </a:extLst>
            </p:cNvPr>
            <p:cNvSpPr txBox="1">
              <a:spLocks noChangeArrowheads="1"/>
            </p:cNvSpPr>
            <p:nvPr/>
          </p:nvSpPr>
          <p:spPr bwMode="auto">
            <a:xfrm>
              <a:off x="1887538" y="4891088"/>
              <a:ext cx="1112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panose="02020603050405020304" pitchFamily="18" charset="0"/>
                  <a:ea typeface="MS PGothic" panose="020B0600070205080204" pitchFamily="34" charset="-128"/>
                </a:defRPr>
              </a:lvl1pPr>
              <a:lvl2pPr marL="742950" indent="-285750">
                <a:defRPr sz="2000">
                  <a:solidFill>
                    <a:schemeClr val="tx1"/>
                  </a:solidFill>
                  <a:latin typeface="Times" panose="02020603050405020304" pitchFamily="18" charset="0"/>
                  <a:ea typeface="MS PGothic" panose="020B0600070205080204" pitchFamily="34" charset="-128"/>
                </a:defRPr>
              </a:lvl2pPr>
              <a:lvl3pPr marL="1143000" indent="-228600">
                <a:defRPr sz="2000">
                  <a:solidFill>
                    <a:schemeClr val="tx1"/>
                  </a:solidFill>
                  <a:latin typeface="Times" panose="02020603050405020304" pitchFamily="18" charset="0"/>
                  <a:ea typeface="MS PGothic" panose="020B0600070205080204" pitchFamily="34" charset="-128"/>
                </a:defRPr>
              </a:lvl3pPr>
              <a:lvl4pPr marL="1600200" indent="-228600">
                <a:defRPr sz="2000">
                  <a:solidFill>
                    <a:schemeClr val="tx1"/>
                  </a:solidFill>
                  <a:latin typeface="Times" panose="02020603050405020304" pitchFamily="18" charset="0"/>
                  <a:ea typeface="MS PGothic" panose="020B0600070205080204" pitchFamily="34" charset="-128"/>
                </a:defRPr>
              </a:lvl4pPr>
              <a:lvl5pPr marL="2057400" indent="-228600">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Times" panose="02020603050405020304" pitchFamily="18" charset="0"/>
                  <a:ea typeface="MS PGothic" panose="020B0600070205080204" pitchFamily="34"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s-MX" sz="20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rPr>
                <a:t>dE = E-E</a:t>
              </a:r>
              <a:r>
                <a:rPr kumimoji="0" lang="ja-JP" altLang="en-US" sz="20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rPr>
                <a:t>’</a:t>
              </a:r>
              <a:endParaRPr kumimoji="0" lang="en-US" altLang="es-MX" sz="2000" b="0" i="0" u="none" strike="noStrike" kern="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grpSp>
      <p:pic>
        <p:nvPicPr>
          <p:cNvPr id="19" name="Picture 3">
            <a:extLst>
              <a:ext uri="{FF2B5EF4-FFF2-40B4-BE49-F238E27FC236}">
                <a16:creationId xmlns:a16="http://schemas.microsoft.com/office/drawing/2014/main" id="{AAE3DBA5-40CB-4F8C-8B2B-6E5D837BA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42243" y="2617025"/>
            <a:ext cx="3669206" cy="3966846"/>
          </a:xfrm>
          <a:prstGeom prst="rect">
            <a:avLst/>
          </a:prstGeom>
          <a:noFill/>
          <a:ln/>
        </p:spPr>
      </p:pic>
      <p:pic>
        <p:nvPicPr>
          <p:cNvPr id="3" name="Imagen 2">
            <a:extLst>
              <a:ext uri="{FF2B5EF4-FFF2-40B4-BE49-F238E27FC236}">
                <a16:creationId xmlns:a16="http://schemas.microsoft.com/office/drawing/2014/main" id="{6A51ADFF-95F6-4F5E-8D7F-5782DDAAC3B7}"/>
              </a:ext>
            </a:extLst>
          </p:cNvPr>
          <p:cNvPicPr>
            <a:picLocks noChangeAspect="1"/>
          </p:cNvPicPr>
          <p:nvPr/>
        </p:nvPicPr>
        <p:blipFill>
          <a:blip r:embed="rId4"/>
          <a:stretch>
            <a:fillRect/>
          </a:stretch>
        </p:blipFill>
        <p:spPr>
          <a:xfrm>
            <a:off x="7958838" y="2135205"/>
            <a:ext cx="4171950" cy="10382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107B2-46F4-4928-9ABC-56246C392400}"/>
              </a:ext>
            </a:extLst>
          </p:cNvPr>
          <p:cNvSpPr>
            <a:spLocks noGrp="1"/>
          </p:cNvSpPr>
          <p:nvPr>
            <p:ph type="title"/>
          </p:nvPr>
        </p:nvSpPr>
        <p:spPr/>
        <p:txBody>
          <a:bodyPr/>
          <a:lstStyle/>
          <a:p>
            <a:r>
              <a:rPr lang="en-US" dirty="0"/>
              <a:t> Dense matter the old question</a:t>
            </a:r>
            <a:endParaRPr lang="es-MX" dirty="0"/>
          </a:p>
        </p:txBody>
      </p:sp>
      <p:sp>
        <p:nvSpPr>
          <p:cNvPr id="3" name="Marcador de contenido 2">
            <a:extLst>
              <a:ext uri="{FF2B5EF4-FFF2-40B4-BE49-F238E27FC236}">
                <a16:creationId xmlns:a16="http://schemas.microsoft.com/office/drawing/2014/main" id="{91BDFBF8-5DAD-4693-AB70-69B22C1C9EAB}"/>
              </a:ext>
            </a:extLst>
          </p:cNvPr>
          <p:cNvSpPr>
            <a:spLocks noGrp="1"/>
          </p:cNvSpPr>
          <p:nvPr>
            <p:ph idx="1"/>
          </p:nvPr>
        </p:nvSpPr>
        <p:spPr>
          <a:xfrm>
            <a:off x="838200" y="1503947"/>
            <a:ext cx="7391400" cy="4988928"/>
          </a:xfrm>
        </p:spPr>
        <p:txBody>
          <a:bodyPr>
            <a:normAutofit fontScale="85000" lnSpcReduction="20000"/>
          </a:bodyPr>
          <a:lstStyle/>
          <a:p>
            <a:pPr marL="457200" lvl="1" indent="-342900" eaLnBrk="0" fontAlgn="base" hangingPunct="0">
              <a:lnSpc>
                <a:spcPct val="100000"/>
              </a:lnSpc>
              <a:spcBef>
                <a:spcPct val="20000"/>
              </a:spcBef>
              <a:spcAft>
                <a:spcPct val="0"/>
              </a:spcAft>
              <a:buFont typeface="Wingdings" panose="05000000000000000000" pitchFamily="2" charset="2"/>
              <a:buChar char="q"/>
            </a:pPr>
            <a:r>
              <a:rPr lang="en-US" dirty="0"/>
              <a:t>Penzias and Wilson 1965 </a:t>
            </a:r>
            <a:r>
              <a:rPr lang="en-US" dirty="0">
                <a:latin typeface="Arial" panose="020B0604020202020204" pitchFamily="34" charset="0"/>
              </a:rPr>
              <a:t>discovered the cosmic microwave background radiation providing thus a strong basis for the hot universe scenario</a:t>
            </a:r>
            <a:r>
              <a:rPr lang="en-US" altLang="es-MX" dirty="0">
                <a:solidFill>
                  <a:srgbClr val="000000"/>
                </a:solidFill>
                <a:latin typeface="Book Antiqua"/>
              </a:rPr>
              <a:t> </a:t>
            </a:r>
          </a:p>
          <a:p>
            <a:pPr marL="457200" lvl="1" indent="-342900" eaLnBrk="0" fontAlgn="base" hangingPunct="0">
              <a:lnSpc>
                <a:spcPct val="100000"/>
              </a:lnSpc>
              <a:spcBef>
                <a:spcPct val="20000"/>
              </a:spcBef>
              <a:spcAft>
                <a:spcPct val="0"/>
              </a:spcAft>
              <a:buFont typeface="Wingdings" panose="05000000000000000000" pitchFamily="2" charset="2"/>
              <a:buChar char="q"/>
            </a:pPr>
            <a:r>
              <a:rPr lang="en-US" altLang="es-MX" dirty="0">
                <a:solidFill>
                  <a:srgbClr val="000000"/>
                </a:solidFill>
                <a:latin typeface="Book Antiqua"/>
              </a:rPr>
              <a:t>The temperature of the early Universe was too high for normal matter to exist as such. It needed to cool down in the expansion before the normal constituents of matter could condense from the high-energy soup and not be broken up immediately.</a:t>
            </a:r>
          </a:p>
          <a:p>
            <a:pPr marL="457200" lvl="1" indent="-342900" eaLnBrk="0" fontAlgn="base" hangingPunct="0">
              <a:lnSpc>
                <a:spcPct val="100000"/>
              </a:lnSpc>
              <a:spcBef>
                <a:spcPct val="20000"/>
              </a:spcBef>
              <a:spcAft>
                <a:spcPct val="0"/>
              </a:spcAft>
              <a:buFont typeface="Wingdings" panose="05000000000000000000" pitchFamily="2" charset="2"/>
              <a:buChar char="q"/>
            </a:pPr>
            <a:r>
              <a:rPr lang="en-US" altLang="es-MX" dirty="0">
                <a:solidFill>
                  <a:srgbClr val="000000"/>
                </a:solidFill>
                <a:latin typeface="Book Antiqua"/>
              </a:rPr>
              <a:t> As the temperature fell, the highest energies available in photons, gravitons and the like decreases; therefore higher-energy particle-antiparticle pairs cease to be created.</a:t>
            </a:r>
          </a:p>
          <a:p>
            <a:pPr marL="457200" lvl="1" indent="-342900" eaLnBrk="0" fontAlgn="base" hangingPunct="0">
              <a:lnSpc>
                <a:spcPct val="100000"/>
              </a:lnSpc>
              <a:spcBef>
                <a:spcPct val="20000"/>
              </a:spcBef>
              <a:spcAft>
                <a:spcPct val="0"/>
              </a:spcAft>
              <a:buFont typeface="Wingdings" panose="05000000000000000000" pitchFamily="2" charset="2"/>
              <a:buChar char="q"/>
            </a:pPr>
            <a:r>
              <a:rPr lang="en-US" altLang="es-MX" dirty="0">
                <a:solidFill>
                  <a:srgbClr val="000000"/>
                </a:solidFill>
                <a:latin typeface="Book Antiqua"/>
              </a:rPr>
              <a:t>When it became too cold for the most massive particle-antiparticle pairs to be made, these pairs annihilated each other and turned back into photons. </a:t>
            </a:r>
          </a:p>
          <a:p>
            <a:pPr marL="457200" lvl="1" indent="-342900" eaLnBrk="0" fontAlgn="base" hangingPunct="0">
              <a:lnSpc>
                <a:spcPct val="100000"/>
              </a:lnSpc>
              <a:spcBef>
                <a:spcPct val="20000"/>
              </a:spcBef>
              <a:spcAft>
                <a:spcPct val="0"/>
              </a:spcAft>
              <a:buFont typeface="Wingdings" panose="05000000000000000000" pitchFamily="2" charset="2"/>
              <a:buChar char="q"/>
            </a:pPr>
            <a:r>
              <a:rPr lang="en-US" altLang="es-MX" dirty="0">
                <a:solidFill>
                  <a:srgbClr val="000000"/>
                </a:solidFill>
                <a:latin typeface="Book Antiqua"/>
              </a:rPr>
              <a:t>However, it seems that a slight asymmetry developed early that left what we call the particles slightly outnumbering the antiparticles, so that not everything annihilated: there was still some </a:t>
            </a:r>
            <a:r>
              <a:rPr lang="en-US" altLang="es-MX" b="1" dirty="0">
                <a:solidFill>
                  <a:srgbClr val="000000"/>
                </a:solidFill>
                <a:latin typeface="Book Antiqua"/>
              </a:rPr>
              <a:t>matter</a:t>
            </a:r>
            <a:r>
              <a:rPr lang="en-US" altLang="es-MX" dirty="0">
                <a:solidFill>
                  <a:srgbClr val="000000"/>
                </a:solidFill>
                <a:latin typeface="Book Antiqua"/>
              </a:rPr>
              <a:t> left over, as well as lots and lots of photons.</a:t>
            </a:r>
          </a:p>
          <a:p>
            <a:endParaRPr lang="en-US" dirty="0">
              <a:latin typeface="Arial" panose="020B0604020202020204" pitchFamily="34" charset="0"/>
            </a:endParaRPr>
          </a:p>
          <a:p>
            <a:endParaRPr lang="es-MX" dirty="0"/>
          </a:p>
        </p:txBody>
      </p:sp>
      <p:pic>
        <p:nvPicPr>
          <p:cNvPr id="4" name="Imagen 3">
            <a:extLst>
              <a:ext uri="{FF2B5EF4-FFF2-40B4-BE49-F238E27FC236}">
                <a16:creationId xmlns:a16="http://schemas.microsoft.com/office/drawing/2014/main" id="{4DBBDC5A-8C4B-4D39-B94A-8A2BC6C2254E}"/>
              </a:ext>
            </a:extLst>
          </p:cNvPr>
          <p:cNvPicPr>
            <a:picLocks noChangeAspect="1"/>
          </p:cNvPicPr>
          <p:nvPr/>
        </p:nvPicPr>
        <p:blipFill>
          <a:blip r:embed="rId2"/>
          <a:stretch>
            <a:fillRect/>
          </a:stretch>
        </p:blipFill>
        <p:spPr>
          <a:xfrm>
            <a:off x="8571236" y="1503947"/>
            <a:ext cx="3072650" cy="4352921"/>
          </a:xfrm>
          <a:prstGeom prst="rect">
            <a:avLst/>
          </a:prstGeom>
        </p:spPr>
      </p:pic>
    </p:spTree>
    <p:extLst>
      <p:ext uri="{BB962C8B-B14F-4D97-AF65-F5344CB8AC3E}">
        <p14:creationId xmlns:p14="http://schemas.microsoft.com/office/powerpoint/2010/main" val="4133513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EDC59B67-0296-4AC9-ABF6-6C20E8FB8F9D}"/>
              </a:ext>
            </a:extLst>
          </p:cNvPr>
          <p:cNvSpPr txBox="1"/>
          <p:nvPr/>
        </p:nvSpPr>
        <p:spPr>
          <a:xfrm>
            <a:off x="662180" y="2862471"/>
            <a:ext cx="3041803" cy="2907802"/>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dirty="0">
                <a:solidFill>
                  <a:srgbClr val="FFFFFF"/>
                </a:solidFill>
                <a:latin typeface="+mj-lt"/>
                <a:ea typeface="+mj-ea"/>
                <a:cs typeface="+mj-cs"/>
              </a:rPr>
              <a:t>`the performance</a:t>
            </a:r>
          </a:p>
        </p:txBody>
      </p:sp>
      <p:pic>
        <p:nvPicPr>
          <p:cNvPr id="3" name="Imagen 2" descr="Gráfico, Histograma&#10;&#10;Descripción generada automáticamente">
            <a:extLst>
              <a:ext uri="{FF2B5EF4-FFF2-40B4-BE49-F238E27FC236}">
                <a16:creationId xmlns:a16="http://schemas.microsoft.com/office/drawing/2014/main" id="{FA844607-6FB3-4F05-BF0F-00736F498879}"/>
              </a:ext>
            </a:extLst>
          </p:cNvPr>
          <p:cNvPicPr>
            <a:picLocks noChangeAspect="1"/>
          </p:cNvPicPr>
          <p:nvPr/>
        </p:nvPicPr>
        <p:blipFill>
          <a:blip r:embed="rId2"/>
          <a:stretch>
            <a:fillRect/>
          </a:stretch>
        </p:blipFill>
        <p:spPr>
          <a:xfrm>
            <a:off x="4601040" y="768655"/>
            <a:ext cx="3387578" cy="2405180"/>
          </a:xfrm>
          <a:prstGeom prst="rect">
            <a:avLst/>
          </a:prstGeom>
        </p:spPr>
      </p:pic>
      <p:pic>
        <p:nvPicPr>
          <p:cNvPr id="2" name="Imagen 1">
            <a:extLst>
              <a:ext uri="{FF2B5EF4-FFF2-40B4-BE49-F238E27FC236}">
                <a16:creationId xmlns:a16="http://schemas.microsoft.com/office/drawing/2014/main" id="{FBD3A998-DE21-4F13-BB30-F64CC4B0E2C4}"/>
              </a:ext>
            </a:extLst>
          </p:cNvPr>
          <p:cNvPicPr>
            <a:picLocks noChangeAspect="1"/>
          </p:cNvPicPr>
          <p:nvPr/>
        </p:nvPicPr>
        <p:blipFill>
          <a:blip r:embed="rId3"/>
          <a:stretch>
            <a:fillRect/>
          </a:stretch>
        </p:blipFill>
        <p:spPr>
          <a:xfrm>
            <a:off x="8293930" y="771614"/>
            <a:ext cx="3419533" cy="2402221"/>
          </a:xfrm>
          <a:prstGeom prst="rect">
            <a:avLst/>
          </a:prstGeom>
        </p:spPr>
      </p:pic>
      <p:pic>
        <p:nvPicPr>
          <p:cNvPr id="6" name="Imagen 5" descr="Gráfico, Gráfico de burbujas&#10;&#10;Descripción generada automáticamente">
            <a:extLst>
              <a:ext uri="{FF2B5EF4-FFF2-40B4-BE49-F238E27FC236}">
                <a16:creationId xmlns:a16="http://schemas.microsoft.com/office/drawing/2014/main" id="{55A40E2B-50FA-4175-BC98-0FE84690535B}"/>
              </a:ext>
            </a:extLst>
          </p:cNvPr>
          <p:cNvPicPr>
            <a:picLocks noChangeAspect="1"/>
          </p:cNvPicPr>
          <p:nvPr/>
        </p:nvPicPr>
        <p:blipFill>
          <a:blip r:embed="rId4"/>
          <a:stretch>
            <a:fillRect/>
          </a:stretch>
        </p:blipFill>
        <p:spPr>
          <a:xfrm>
            <a:off x="5590617" y="3429000"/>
            <a:ext cx="5133269" cy="2887465"/>
          </a:xfrm>
          <a:prstGeom prst="rect">
            <a:avLst/>
          </a:prstGeom>
        </p:spPr>
      </p:pic>
    </p:spTree>
    <p:extLst>
      <p:ext uri="{BB962C8B-B14F-4D97-AF65-F5344CB8AC3E}">
        <p14:creationId xmlns:p14="http://schemas.microsoft.com/office/powerpoint/2010/main" val="968824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Diagrama, Dibujo de ingeniería&#10;&#10;Descripción generada automáticamente">
            <a:extLst>
              <a:ext uri="{FF2B5EF4-FFF2-40B4-BE49-F238E27FC236}">
                <a16:creationId xmlns:a16="http://schemas.microsoft.com/office/drawing/2014/main" id="{E2C56276-C821-4D97-AF73-8D731D9E28ED}"/>
              </a:ext>
            </a:extLst>
          </p:cNvPr>
          <p:cNvPicPr>
            <a:picLocks noChangeAspect="1"/>
          </p:cNvPicPr>
          <p:nvPr/>
        </p:nvPicPr>
        <p:blipFill rotWithShape="1">
          <a:blip r:embed="rId2"/>
          <a:srcRect t="10438" b="23120"/>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16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lementos multimedia en línea 8" title="Flying over ALICE">
            <a:hlinkClick r:id="" action="ppaction://media"/>
            <a:extLst>
              <a:ext uri="{FF2B5EF4-FFF2-40B4-BE49-F238E27FC236}">
                <a16:creationId xmlns:a16="http://schemas.microsoft.com/office/drawing/2014/main" id="{8C370713-EA5C-408C-864F-67658D2E7CAC}"/>
              </a:ext>
            </a:extLst>
          </p:cNvPr>
          <p:cNvPicPr>
            <a:picLocks noRot="1" noChangeAspect="1"/>
          </p:cNvPicPr>
          <p:nvPr>
            <a:videoFile r:link="rId1"/>
          </p:nvPr>
        </p:nvPicPr>
        <p:blipFill>
          <a:blip r:embed="rId3"/>
          <a:stretch>
            <a:fillRect/>
          </a:stretch>
        </p:blipFill>
        <p:spPr>
          <a:xfrm>
            <a:off x="539646" y="0"/>
            <a:ext cx="10807908" cy="6858000"/>
          </a:xfrm>
          <a:prstGeom prst="rect">
            <a:avLst/>
          </a:prstGeom>
        </p:spPr>
      </p:pic>
    </p:spTree>
    <p:extLst>
      <p:ext uri="{BB962C8B-B14F-4D97-AF65-F5344CB8AC3E}">
        <p14:creationId xmlns:p14="http://schemas.microsoft.com/office/powerpoint/2010/main" val="357162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2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72EA2230-4D70-4798-A5E7-5EAA84DC23CC}"/>
              </a:ext>
            </a:extLst>
          </p:cNvPr>
          <p:cNvPicPr>
            <a:picLocks noChangeAspect="1"/>
          </p:cNvPicPr>
          <p:nvPr/>
        </p:nvPicPr>
        <p:blipFill>
          <a:blip r:embed="rId2"/>
          <a:stretch>
            <a:fillRect/>
          </a:stretch>
        </p:blipFill>
        <p:spPr>
          <a:xfrm>
            <a:off x="1143941" y="643467"/>
            <a:ext cx="9904118" cy="5571066"/>
          </a:xfrm>
          <a:prstGeom prst="rect">
            <a:avLst/>
          </a:prstGeom>
        </p:spPr>
      </p:pic>
    </p:spTree>
    <p:extLst>
      <p:ext uri="{BB962C8B-B14F-4D97-AF65-F5344CB8AC3E}">
        <p14:creationId xmlns:p14="http://schemas.microsoft.com/office/powerpoint/2010/main" val="1335804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61737"/>
            <a:ext cx="2149361"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52604"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ítulo 1">
            <a:extLst>
              <a:ext uri="{FF2B5EF4-FFF2-40B4-BE49-F238E27FC236}">
                <a16:creationId xmlns:a16="http://schemas.microsoft.com/office/drawing/2014/main" id="{C3D0DADE-E726-46EF-8E93-25A147ADB61A}"/>
              </a:ext>
            </a:extLst>
          </p:cNvPr>
          <p:cNvSpPr>
            <a:spLocks noGrp="1"/>
          </p:cNvSpPr>
          <p:nvPr>
            <p:ph type="title"/>
          </p:nvPr>
        </p:nvSpPr>
        <p:spPr>
          <a:xfrm>
            <a:off x="3045213" y="731520"/>
            <a:ext cx="6089904" cy="1426464"/>
          </a:xfrm>
        </p:spPr>
        <p:txBody>
          <a:bodyPr>
            <a:normAutofit/>
          </a:bodyPr>
          <a:lstStyle/>
          <a:p>
            <a:pPr algn="ctr"/>
            <a:r>
              <a:rPr lang="es-ES" dirty="0" err="1">
                <a:solidFill>
                  <a:srgbClr val="FFFFFF"/>
                </a:solidFill>
              </a:rPr>
              <a:t>What</a:t>
            </a:r>
            <a:r>
              <a:rPr lang="es-ES" dirty="0">
                <a:solidFill>
                  <a:srgbClr val="FFFFFF"/>
                </a:solidFill>
              </a:rPr>
              <a:t> do </a:t>
            </a:r>
            <a:r>
              <a:rPr lang="es-ES" dirty="0" err="1">
                <a:solidFill>
                  <a:srgbClr val="FFFFFF"/>
                </a:solidFill>
              </a:rPr>
              <a:t>we</a:t>
            </a:r>
            <a:r>
              <a:rPr lang="es-ES" dirty="0">
                <a:solidFill>
                  <a:srgbClr val="FFFFFF"/>
                </a:solidFill>
              </a:rPr>
              <a:t> </a:t>
            </a:r>
            <a:r>
              <a:rPr lang="es-ES" dirty="0" err="1">
                <a:solidFill>
                  <a:srgbClr val="FFFFFF"/>
                </a:solidFill>
              </a:rPr>
              <a:t>measure</a:t>
            </a:r>
            <a:r>
              <a:rPr lang="es-ES" dirty="0">
                <a:solidFill>
                  <a:srgbClr val="FFFFFF"/>
                </a:solidFill>
              </a:rPr>
              <a:t>?</a:t>
            </a:r>
            <a:endParaRPr lang="es-MX" dirty="0">
              <a:solidFill>
                <a:srgbClr val="FFFFFF"/>
              </a:solidFill>
            </a:endParaRPr>
          </a:p>
        </p:txBody>
      </p:sp>
      <p:sp>
        <p:nvSpPr>
          <p:cNvPr id="1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BBE54144-0159-458B-AC88-A6D5A725CB14}"/>
              </a:ext>
            </a:extLst>
          </p:cNvPr>
          <p:cNvGraphicFramePr>
            <a:graphicFrameLocks noGrp="1"/>
          </p:cNvGraphicFramePr>
          <p:nvPr>
            <p:ph idx="1"/>
            <p:extLst>
              <p:ext uri="{D42A27DB-BD31-4B8C-83A1-F6EECF244321}">
                <p14:modId xmlns:p14="http://schemas.microsoft.com/office/powerpoint/2010/main" val="2493893122"/>
              </p:ext>
            </p:extLst>
          </p:nvPr>
        </p:nvGraphicFramePr>
        <p:xfrm>
          <a:off x="788988" y="2798763"/>
          <a:ext cx="10598150" cy="3282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10301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2BD70C-C4A0-46C4-9518-A731098B4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D1C17E4-1844-43E2-A8AA-698599B2FB55}"/>
              </a:ext>
            </a:extLst>
          </p:cNvPr>
          <p:cNvSpPr>
            <a:spLocks noGrp="1"/>
          </p:cNvSpPr>
          <p:nvPr>
            <p:ph type="title"/>
          </p:nvPr>
        </p:nvSpPr>
        <p:spPr>
          <a:xfrm>
            <a:off x="6072445" y="3640254"/>
            <a:ext cx="5319433" cy="2076333"/>
          </a:xfrm>
        </p:spPr>
        <p:txBody>
          <a:bodyPr vert="horz" lIns="91440" tIns="45720" rIns="91440" bIns="45720" rtlCol="0" anchor="t">
            <a:normAutofit/>
          </a:bodyPr>
          <a:lstStyle/>
          <a:p>
            <a:r>
              <a:rPr lang="en-US" sz="3400" kern="1200">
                <a:solidFill>
                  <a:schemeClr val="bg1"/>
                </a:solidFill>
                <a:latin typeface="+mj-lt"/>
                <a:ea typeface="+mj-ea"/>
                <a:cs typeface="+mj-cs"/>
              </a:rPr>
              <a:t>And then: identify features indicating QGP like features</a:t>
            </a:r>
            <a:br>
              <a:rPr lang="en-US" sz="3400" kern="1200">
                <a:solidFill>
                  <a:schemeClr val="bg1"/>
                </a:solidFill>
                <a:latin typeface="+mj-lt"/>
                <a:ea typeface="+mj-ea"/>
                <a:cs typeface="+mj-cs"/>
              </a:rPr>
            </a:br>
            <a:endParaRPr lang="en-US" sz="3400" kern="1200">
              <a:solidFill>
                <a:schemeClr val="bg1"/>
              </a:solidFill>
              <a:latin typeface="+mj-lt"/>
              <a:ea typeface="+mj-ea"/>
              <a:cs typeface="+mj-cs"/>
            </a:endParaRPr>
          </a:p>
        </p:txBody>
      </p:sp>
      <p:sp>
        <p:nvSpPr>
          <p:cNvPr id="12" name="Freeform: Shape 11">
            <a:extLst>
              <a:ext uri="{FF2B5EF4-FFF2-40B4-BE49-F238E27FC236}">
                <a16:creationId xmlns:a16="http://schemas.microsoft.com/office/drawing/2014/main" id="{39B74A45-BDDD-4892-B8C0-B290C094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79352" cy="6374535"/>
          </a:xfrm>
          <a:custGeom>
            <a:avLst/>
            <a:gdLst>
              <a:gd name="connsiteX0" fmla="*/ 609861 w 5379352"/>
              <a:gd name="connsiteY0" fmla="*/ 6374535 h 6374535"/>
              <a:gd name="connsiteX1" fmla="*/ 3449004 w 5379352"/>
              <a:gd name="connsiteY1" fmla="*/ 6374535 h 6374535"/>
              <a:gd name="connsiteX2" fmla="*/ 3628245 w 5379352"/>
              <a:gd name="connsiteY2" fmla="*/ 6288190 h 6374535"/>
              <a:gd name="connsiteX3" fmla="*/ 5379352 w 5379352"/>
              <a:gd name="connsiteY3" fmla="*/ 3346018 h 6374535"/>
              <a:gd name="connsiteX4" fmla="*/ 2033334 w 5379352"/>
              <a:gd name="connsiteY4" fmla="*/ 0 h 6374535"/>
              <a:gd name="connsiteX5" fmla="*/ 129310 w 5379352"/>
              <a:gd name="connsiteY5" fmla="*/ 594192 h 6374535"/>
              <a:gd name="connsiteX6" fmla="*/ 0 w 5379352"/>
              <a:gd name="connsiteY6" fmla="*/ 692103 h 6374535"/>
              <a:gd name="connsiteX7" fmla="*/ 0 w 5379352"/>
              <a:gd name="connsiteY7" fmla="*/ 5999934 h 6374535"/>
              <a:gd name="connsiteX8" fmla="*/ 129311 w 5379352"/>
              <a:gd name="connsiteY8" fmla="*/ 6097845 h 6374535"/>
              <a:gd name="connsiteX9" fmla="*/ 367831 w 5379352"/>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9352" h="6374535">
                <a:moveTo>
                  <a:pt x="609861" y="6374535"/>
                </a:moveTo>
                <a:lnTo>
                  <a:pt x="3449004" y="6374535"/>
                </a:lnTo>
                <a:lnTo>
                  <a:pt x="3628245" y="6288190"/>
                </a:lnTo>
                <a:cubicBezTo>
                  <a:pt x="4671283" y="5721578"/>
                  <a:pt x="5379352" y="4616487"/>
                  <a:pt x="5379352" y="3346018"/>
                </a:cubicBezTo>
                <a:cubicBezTo>
                  <a:pt x="5379352" y="1498063"/>
                  <a:pt x="3881289" y="0"/>
                  <a:pt x="2033334" y="0"/>
                </a:cubicBezTo>
                <a:cubicBezTo>
                  <a:pt x="1325914" y="0"/>
                  <a:pt x="669769" y="219535"/>
                  <a:pt x="129310" y="594192"/>
                </a:cubicBezTo>
                <a:lnTo>
                  <a:pt x="0" y="692103"/>
                </a:lnTo>
                <a:lnTo>
                  <a:pt x="0" y="5999934"/>
                </a:lnTo>
                <a:lnTo>
                  <a:pt x="129311" y="6097845"/>
                </a:lnTo>
                <a:cubicBezTo>
                  <a:pt x="206519" y="6151367"/>
                  <a:pt x="286089" y="6201724"/>
                  <a:pt x="367831" y="6248727"/>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C516C73E-9465-4C9E-9B86-9E58FB326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 y="0"/>
            <a:ext cx="5210147" cy="6210629"/>
          </a:xfrm>
          <a:custGeom>
            <a:avLst/>
            <a:gdLst>
              <a:gd name="connsiteX0" fmla="*/ 1058223 w 5210147"/>
              <a:gd name="connsiteY0" fmla="*/ 0 h 6210629"/>
              <a:gd name="connsiteX1" fmla="*/ 3003078 w 5210147"/>
              <a:gd name="connsiteY1" fmla="*/ 0 h 6210629"/>
              <a:gd name="connsiteX2" fmla="*/ 3266657 w 5210147"/>
              <a:gd name="connsiteY2" fmla="*/ 96471 h 6210629"/>
              <a:gd name="connsiteX3" fmla="*/ 5210147 w 5210147"/>
              <a:gd name="connsiteY3" fmla="*/ 3028517 h 6210629"/>
              <a:gd name="connsiteX4" fmla="*/ 2028035 w 5210147"/>
              <a:gd name="connsiteY4" fmla="*/ 6210629 h 6210629"/>
              <a:gd name="connsiteX5" fmla="*/ 3916 w 5210147"/>
              <a:gd name="connsiteY5" fmla="*/ 5483989 h 6210629"/>
              <a:gd name="connsiteX6" fmla="*/ 0 w 5210147"/>
              <a:gd name="connsiteY6" fmla="*/ 5480430 h 6210629"/>
              <a:gd name="connsiteX7" fmla="*/ 0 w 5210147"/>
              <a:gd name="connsiteY7" fmla="*/ 576603 h 6210629"/>
              <a:gd name="connsiteX8" fmla="*/ 3916 w 5210147"/>
              <a:gd name="connsiteY8" fmla="*/ 573044 h 6210629"/>
              <a:gd name="connsiteX9" fmla="*/ 933918 w 5210147"/>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10147" h="6210629">
                <a:moveTo>
                  <a:pt x="1058223" y="0"/>
                </a:moveTo>
                <a:lnTo>
                  <a:pt x="3003078" y="0"/>
                </a:lnTo>
                <a:lnTo>
                  <a:pt x="3266657" y="96471"/>
                </a:lnTo>
                <a:cubicBezTo>
                  <a:pt x="4408765" y="579542"/>
                  <a:pt x="5210147" y="1710443"/>
                  <a:pt x="5210147" y="3028517"/>
                </a:cubicBezTo>
                <a:cubicBezTo>
                  <a:pt x="5210147" y="4785949"/>
                  <a:pt x="3785467" y="6210629"/>
                  <a:pt x="2028035" y="6210629"/>
                </a:cubicBezTo>
                <a:cubicBezTo>
                  <a:pt x="1259159" y="6210629"/>
                  <a:pt x="553973" y="5937936"/>
                  <a:pt x="3916" y="5483989"/>
                </a:cubicBezTo>
                <a:lnTo>
                  <a:pt x="0" y="5480430"/>
                </a:lnTo>
                <a:lnTo>
                  <a:pt x="0" y="576603"/>
                </a:lnTo>
                <a:lnTo>
                  <a:pt x="3916" y="573044"/>
                </a:lnTo>
                <a:cubicBezTo>
                  <a:pt x="278945" y="346070"/>
                  <a:pt x="592755" y="164410"/>
                  <a:pt x="933918" y="394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Right Pointing Backhand Index">
            <a:extLst>
              <a:ext uri="{FF2B5EF4-FFF2-40B4-BE49-F238E27FC236}">
                <a16:creationId xmlns:a16="http://schemas.microsoft.com/office/drawing/2014/main" id="{201A9BD3-FDED-480C-ABA6-9C1FD24F41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941" y="1301551"/>
            <a:ext cx="3440610" cy="3440610"/>
          </a:xfrm>
          <a:prstGeom prst="rect">
            <a:avLst/>
          </a:prstGeom>
        </p:spPr>
      </p:pic>
    </p:spTree>
    <p:extLst>
      <p:ext uri="{BB962C8B-B14F-4D97-AF65-F5344CB8AC3E}">
        <p14:creationId xmlns:p14="http://schemas.microsoft.com/office/powerpoint/2010/main" val="2226896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749AD0DA-5911-438B-9427-54FD8F006B6F}"/>
              </a:ext>
            </a:extLst>
          </p:cNvPr>
          <p:cNvPicPr>
            <a:picLocks noChangeAspect="1"/>
          </p:cNvPicPr>
          <p:nvPr/>
        </p:nvPicPr>
        <p:blipFill>
          <a:blip r:embed="rId2"/>
          <a:stretch>
            <a:fillRect/>
          </a:stretch>
        </p:blipFill>
        <p:spPr>
          <a:xfrm>
            <a:off x="2133600" y="457200"/>
            <a:ext cx="7924800" cy="5943600"/>
          </a:xfrm>
          <a:prstGeom prst="rect">
            <a:avLst/>
          </a:prstGeom>
        </p:spPr>
      </p:pic>
    </p:spTree>
    <p:extLst>
      <p:ext uri="{BB962C8B-B14F-4D97-AF65-F5344CB8AC3E}">
        <p14:creationId xmlns:p14="http://schemas.microsoft.com/office/powerpoint/2010/main" val="2788967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65512145-2C3C-4649-87B9-20B543985EF2}"/>
              </a:ext>
            </a:extLst>
          </p:cNvPr>
          <p:cNvPicPr>
            <a:picLocks noChangeAspect="1"/>
          </p:cNvPicPr>
          <p:nvPr/>
        </p:nvPicPr>
        <p:blipFill>
          <a:blip r:embed="rId2"/>
          <a:stretch>
            <a:fillRect/>
          </a:stretch>
        </p:blipFill>
        <p:spPr>
          <a:xfrm>
            <a:off x="2381957" y="643467"/>
            <a:ext cx="7428086"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346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88AE67D-BB5A-4F35-A02A-B0F94B60802B}"/>
              </a:ext>
            </a:extLst>
          </p:cNvPr>
          <p:cNvPicPr>
            <a:picLocks noChangeAspect="1"/>
          </p:cNvPicPr>
          <p:nvPr/>
        </p:nvPicPr>
        <p:blipFill>
          <a:blip r:embed="rId3"/>
          <a:stretch>
            <a:fillRect/>
          </a:stretch>
        </p:blipFill>
        <p:spPr>
          <a:xfrm>
            <a:off x="428959" y="1215285"/>
            <a:ext cx="6066046" cy="1097375"/>
          </a:xfrm>
          <a:prstGeom prst="rect">
            <a:avLst/>
          </a:prstGeom>
        </p:spPr>
      </p:pic>
      <p:sp>
        <p:nvSpPr>
          <p:cNvPr id="4" name="CuadroTexto 3">
            <a:extLst>
              <a:ext uri="{FF2B5EF4-FFF2-40B4-BE49-F238E27FC236}">
                <a16:creationId xmlns:a16="http://schemas.microsoft.com/office/drawing/2014/main" id="{633D330D-EF07-4DA3-95F4-85738AF1450A}"/>
              </a:ext>
            </a:extLst>
          </p:cNvPr>
          <p:cNvSpPr txBox="1"/>
          <p:nvPr/>
        </p:nvSpPr>
        <p:spPr>
          <a:xfrm>
            <a:off x="682388" y="368490"/>
            <a:ext cx="6578221" cy="707886"/>
          </a:xfrm>
          <a:prstGeom prst="rect">
            <a:avLst/>
          </a:prstGeom>
          <a:noFill/>
        </p:spPr>
        <p:txBody>
          <a:bodyPr wrap="square" rtlCol="0">
            <a:spAutoFit/>
          </a:bodyPr>
          <a:lstStyle/>
          <a:p>
            <a:r>
              <a:rPr lang="es-ES" sz="4000" dirty="0" err="1">
                <a:solidFill>
                  <a:srgbClr val="FF0000"/>
                </a:solidFill>
              </a:rPr>
              <a:t>Strangeness</a:t>
            </a:r>
            <a:r>
              <a:rPr lang="es-ES" sz="4000" dirty="0">
                <a:solidFill>
                  <a:srgbClr val="FF0000"/>
                </a:solidFill>
              </a:rPr>
              <a:t> </a:t>
            </a:r>
            <a:r>
              <a:rPr lang="es-ES" sz="4000" dirty="0" err="1">
                <a:solidFill>
                  <a:srgbClr val="FF0000"/>
                </a:solidFill>
              </a:rPr>
              <a:t>enhancement</a:t>
            </a:r>
            <a:endParaRPr lang="es-MX" sz="4000" dirty="0">
              <a:solidFill>
                <a:srgbClr val="FF0000"/>
              </a:solidFill>
            </a:endParaRPr>
          </a:p>
        </p:txBody>
      </p:sp>
      <p:sp>
        <p:nvSpPr>
          <p:cNvPr id="5" name="Rectángulo 4">
            <a:extLst>
              <a:ext uri="{FF2B5EF4-FFF2-40B4-BE49-F238E27FC236}">
                <a16:creationId xmlns:a16="http://schemas.microsoft.com/office/drawing/2014/main" id="{16C3C518-FA73-451E-AF93-1F87D802378B}"/>
              </a:ext>
            </a:extLst>
          </p:cNvPr>
          <p:cNvSpPr/>
          <p:nvPr/>
        </p:nvSpPr>
        <p:spPr>
          <a:xfrm>
            <a:off x="805717" y="2312660"/>
            <a:ext cx="1534394"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s-MX" sz="2000" b="0" i="0" u="none" strike="noStrike" kern="0" cap="none" spc="0" normalizeH="0" baseline="0" noProof="0" dirty="0">
                <a:ln>
                  <a:noFill/>
                </a:ln>
                <a:solidFill>
                  <a:srgbClr val="000000"/>
                </a:solidFill>
                <a:effectLst/>
                <a:uLnTx/>
                <a:uFillTx/>
                <a:latin typeface="Arial Unicode MS" pitchFamily="34" charset="-122"/>
              </a:rPr>
              <a:t>In the QGP:</a:t>
            </a:r>
            <a:endParaRPr kumimoji="0" lang="es-MX" sz="1800" b="0" i="0" u="none" strike="noStrike" kern="0" cap="none" spc="0" normalizeH="0" baseline="0" noProof="0" dirty="0">
              <a:ln>
                <a:noFill/>
              </a:ln>
              <a:solidFill>
                <a:sysClr val="windowText" lastClr="000000"/>
              </a:solidFill>
              <a:effectLst/>
              <a:uLnTx/>
              <a:uFillTx/>
            </a:endParaRPr>
          </a:p>
        </p:txBody>
      </p:sp>
      <p:graphicFrame>
        <p:nvGraphicFramePr>
          <p:cNvPr id="8" name="Object 8">
            <a:extLst>
              <a:ext uri="{FF2B5EF4-FFF2-40B4-BE49-F238E27FC236}">
                <a16:creationId xmlns:a16="http://schemas.microsoft.com/office/drawing/2014/main" id="{EA02467E-F1A0-4327-B26B-8412423DDAFA}"/>
              </a:ext>
            </a:extLst>
          </p:cNvPr>
          <p:cNvGraphicFramePr>
            <a:graphicFrameLocks noChangeAspect="1"/>
          </p:cNvGraphicFramePr>
          <p:nvPr>
            <p:extLst>
              <p:ext uri="{D42A27DB-BD31-4B8C-83A1-F6EECF244321}">
                <p14:modId xmlns:p14="http://schemas.microsoft.com/office/powerpoint/2010/main" val="664688770"/>
              </p:ext>
            </p:extLst>
          </p:nvPr>
        </p:nvGraphicFramePr>
        <p:xfrm>
          <a:off x="527713" y="2876635"/>
          <a:ext cx="6705600" cy="1066800"/>
        </p:xfrm>
        <a:graphic>
          <a:graphicData uri="http://schemas.openxmlformats.org/presentationml/2006/ole">
            <mc:AlternateContent xmlns:mc="http://schemas.openxmlformats.org/markup-compatibility/2006">
              <mc:Choice xmlns:v="urn:schemas-microsoft-com:vml" Requires="v">
                <p:oleObj spid="_x0000_s1046" name="Equation" r:id="rId4" imgW="3276360" imgH="520560" progId="Equation.3">
                  <p:embed/>
                </p:oleObj>
              </mc:Choice>
              <mc:Fallback>
                <p:oleObj name="Equation" r:id="rId4" imgW="3276360" imgH="520560" progId="Equation.3">
                  <p:embed/>
                  <p:pic>
                    <p:nvPicPr>
                      <p:cNvPr id="16392" name="Object 8">
                        <a:extLst>
                          <a:ext uri="{FF2B5EF4-FFF2-40B4-BE49-F238E27FC236}">
                            <a16:creationId xmlns:a16="http://schemas.microsoft.com/office/drawing/2014/main" id="{DA95762E-3726-4984-825F-6477D617D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713" y="2876635"/>
                        <a:ext cx="670560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10">
            <a:extLst>
              <a:ext uri="{FF2B5EF4-FFF2-40B4-BE49-F238E27FC236}">
                <a16:creationId xmlns:a16="http://schemas.microsoft.com/office/drawing/2014/main" id="{44742C7A-EFA4-4915-9F56-9D8411623406}"/>
              </a:ext>
            </a:extLst>
          </p:cNvPr>
          <p:cNvGraphicFramePr>
            <a:graphicFrameLocks noChangeAspect="1"/>
          </p:cNvGraphicFramePr>
          <p:nvPr>
            <p:extLst>
              <p:ext uri="{D42A27DB-BD31-4B8C-83A1-F6EECF244321}">
                <p14:modId xmlns:p14="http://schemas.microsoft.com/office/powerpoint/2010/main" val="3970441532"/>
              </p:ext>
            </p:extLst>
          </p:nvPr>
        </p:nvGraphicFramePr>
        <p:xfrm>
          <a:off x="527713" y="4815385"/>
          <a:ext cx="6302375" cy="1347788"/>
        </p:xfrm>
        <a:graphic>
          <a:graphicData uri="http://schemas.openxmlformats.org/presentationml/2006/ole">
            <mc:AlternateContent xmlns:mc="http://schemas.openxmlformats.org/markup-compatibility/2006">
              <mc:Choice xmlns:v="urn:schemas-microsoft-com:vml" Requires="v">
                <p:oleObj spid="_x0000_s1047" name="Equation" r:id="rId6" imgW="3682800" imgH="787320" progId="Equation.3">
                  <p:embed/>
                </p:oleObj>
              </mc:Choice>
              <mc:Fallback>
                <p:oleObj name="Equation" r:id="rId6" imgW="3682800" imgH="787320" progId="Equation.3">
                  <p:embed/>
                  <p:pic>
                    <p:nvPicPr>
                      <p:cNvPr id="16394" name="Object 10">
                        <a:extLst>
                          <a:ext uri="{FF2B5EF4-FFF2-40B4-BE49-F238E27FC236}">
                            <a16:creationId xmlns:a16="http://schemas.microsoft.com/office/drawing/2014/main" id="{34A60701-332F-45DE-8CC9-89C595AF69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713" y="4815385"/>
                        <a:ext cx="6302375" cy="1347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ángulo 5">
            <a:extLst>
              <a:ext uri="{FF2B5EF4-FFF2-40B4-BE49-F238E27FC236}">
                <a16:creationId xmlns:a16="http://schemas.microsoft.com/office/drawing/2014/main" id="{2A10DE21-6FCB-4563-B42B-5CA269F70A7A}"/>
              </a:ext>
            </a:extLst>
          </p:cNvPr>
          <p:cNvSpPr/>
          <p:nvPr/>
        </p:nvSpPr>
        <p:spPr>
          <a:xfrm>
            <a:off x="527713" y="4276577"/>
            <a:ext cx="2823209" cy="461665"/>
          </a:xfrm>
          <a:prstGeom prst="rect">
            <a:avLst/>
          </a:prstGeom>
        </p:spPr>
        <p:txBody>
          <a:bodyPr wrap="none">
            <a:spAutoFit/>
          </a:bodyPr>
          <a:lstStyle/>
          <a:p>
            <a:pPr lvl="0" fontAlgn="base">
              <a:spcBef>
                <a:spcPct val="0"/>
              </a:spcBef>
              <a:spcAft>
                <a:spcPct val="0"/>
              </a:spcAft>
            </a:pPr>
            <a:r>
              <a:rPr lang="en-US" altLang="es-MX" sz="2400" dirty="0">
                <a:solidFill>
                  <a:srgbClr val="000000"/>
                </a:solidFill>
                <a:latin typeface="Arial" panose="020B0604020202020204" pitchFamily="34" charset="0"/>
              </a:rPr>
              <a:t>Hadronic channels:</a:t>
            </a:r>
          </a:p>
        </p:txBody>
      </p:sp>
      <p:pic>
        <p:nvPicPr>
          <p:cNvPr id="11" name="Imagen 10" descr="Diagrama, Esquemático&#10;&#10;Descripción generada automáticamente">
            <a:extLst>
              <a:ext uri="{FF2B5EF4-FFF2-40B4-BE49-F238E27FC236}">
                <a16:creationId xmlns:a16="http://schemas.microsoft.com/office/drawing/2014/main" id="{C216AB74-35E8-4E8D-875C-1A81B3769B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1261" y="1062620"/>
            <a:ext cx="4005611" cy="3752765"/>
          </a:xfrm>
          <a:prstGeom prst="rect">
            <a:avLst/>
          </a:prstGeom>
        </p:spPr>
      </p:pic>
    </p:spTree>
    <p:extLst>
      <p:ext uri="{BB962C8B-B14F-4D97-AF65-F5344CB8AC3E}">
        <p14:creationId xmlns:p14="http://schemas.microsoft.com/office/powerpoint/2010/main" val="2398384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Imagen 2" descr="Diagrama&#10;&#10;Descripción generada automáticamente">
            <a:extLst>
              <a:ext uri="{FF2B5EF4-FFF2-40B4-BE49-F238E27FC236}">
                <a16:creationId xmlns:a16="http://schemas.microsoft.com/office/drawing/2014/main" id="{FD3EDB90-07E2-4037-BF91-FF3EDF1870F3}"/>
              </a:ext>
            </a:extLst>
          </p:cNvPr>
          <p:cNvPicPr>
            <a:picLocks noChangeAspect="1"/>
          </p:cNvPicPr>
          <p:nvPr/>
        </p:nvPicPr>
        <p:blipFill rotWithShape="1">
          <a:blip r:embed="rId2">
            <a:extLst>
              <a:ext uri="{28A0092B-C50C-407E-A947-70E740481C1C}">
                <a14:useLocalDpi xmlns:a14="http://schemas.microsoft.com/office/drawing/2010/main" val="0"/>
              </a:ext>
            </a:extLst>
          </a:blip>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138729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C4F816F-4998-449D-B27D-01C4BCB2E697}"/>
              </a:ext>
            </a:extLst>
          </p:cNvPr>
          <p:cNvSpPr>
            <a:spLocks noGrp="1"/>
          </p:cNvSpPr>
          <p:nvPr>
            <p:ph type="title"/>
          </p:nvPr>
        </p:nvSpPr>
        <p:spPr>
          <a:xfrm>
            <a:off x="635000" y="640823"/>
            <a:ext cx="3418659" cy="5583148"/>
          </a:xfrm>
        </p:spPr>
        <p:txBody>
          <a:bodyPr anchor="ctr">
            <a:normAutofit/>
          </a:bodyPr>
          <a:lstStyle/>
          <a:p>
            <a:r>
              <a:rPr lang="es-ES" sz="5400"/>
              <a:t>The  three  states</a:t>
            </a:r>
            <a:r>
              <a:rPr lang="es-MX" sz="5400"/>
              <a:t> + ONE</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Marcador de contenido 2">
            <a:extLst>
              <a:ext uri="{FF2B5EF4-FFF2-40B4-BE49-F238E27FC236}">
                <a16:creationId xmlns:a16="http://schemas.microsoft.com/office/drawing/2014/main" id="{4B95FE4E-34D6-42EB-A880-A1FC5F568DD8}"/>
              </a:ext>
            </a:extLst>
          </p:cNvPr>
          <p:cNvGraphicFramePr>
            <a:graphicFrameLocks noGrp="1"/>
          </p:cNvGraphicFramePr>
          <p:nvPr>
            <p:ph idx="1"/>
            <p:extLst>
              <p:ext uri="{D42A27DB-BD31-4B8C-83A1-F6EECF244321}">
                <p14:modId xmlns:p14="http://schemas.microsoft.com/office/powerpoint/2010/main" val="4190257130"/>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6575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4479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3FA32EE-CD05-4F0B-977F-D7E0BA6CDD52}"/>
              </a:ext>
            </a:extLst>
          </p:cNvPr>
          <p:cNvSpPr>
            <a:spLocks noGrp="1"/>
          </p:cNvSpPr>
          <p:nvPr>
            <p:ph type="title"/>
          </p:nvPr>
        </p:nvSpPr>
        <p:spPr>
          <a:xfrm>
            <a:off x="965199" y="851517"/>
            <a:ext cx="5130795" cy="1461778"/>
          </a:xfrm>
        </p:spPr>
        <p:txBody>
          <a:bodyPr>
            <a:normAutofit/>
          </a:bodyPr>
          <a:lstStyle/>
          <a:p>
            <a:r>
              <a:rPr lang="es-MX" sz="4000"/>
              <a:t>Instead of a conclusion</a:t>
            </a:r>
          </a:p>
        </p:txBody>
      </p:sp>
      <p:sp>
        <p:nvSpPr>
          <p:cNvPr id="3" name="Marcador de contenido 2">
            <a:extLst>
              <a:ext uri="{FF2B5EF4-FFF2-40B4-BE49-F238E27FC236}">
                <a16:creationId xmlns:a16="http://schemas.microsoft.com/office/drawing/2014/main" id="{E194F8CC-35BA-47D0-9241-B1E4C833A08B}"/>
              </a:ext>
            </a:extLst>
          </p:cNvPr>
          <p:cNvSpPr>
            <a:spLocks noGrp="1"/>
          </p:cNvSpPr>
          <p:nvPr>
            <p:ph idx="1"/>
          </p:nvPr>
        </p:nvSpPr>
        <p:spPr>
          <a:xfrm>
            <a:off x="965200" y="2470248"/>
            <a:ext cx="4048344" cy="3536236"/>
          </a:xfrm>
        </p:spPr>
        <p:txBody>
          <a:bodyPr>
            <a:normAutofit/>
          </a:bodyPr>
          <a:lstStyle/>
          <a:p>
            <a:r>
              <a:rPr lang="es-MX" sz="2400"/>
              <a:t>A very interesting field of investigation in  spite of its maturity!</a:t>
            </a:r>
          </a:p>
          <a:p>
            <a:r>
              <a:rPr lang="es-MX" sz="2400"/>
              <a:t>Field dominated by the experimental results</a:t>
            </a:r>
          </a:p>
        </p:txBody>
      </p:sp>
      <p:sp>
        <p:nvSpPr>
          <p:cNvPr id="11" name="Freeform: Shape 10">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4">
            <a:extLst>
              <a:ext uri="{FF2B5EF4-FFF2-40B4-BE49-F238E27FC236}">
                <a16:creationId xmlns:a16="http://schemas.microsoft.com/office/drawing/2014/main" id="{D7DF1F41-61AD-4492-93AD-9400AF0C2CE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7577663" y="2091822"/>
            <a:ext cx="3132666" cy="321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10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descr="Texto&#10;&#10;Descripción generada automáticamente">
            <a:extLst>
              <a:ext uri="{FF2B5EF4-FFF2-40B4-BE49-F238E27FC236}">
                <a16:creationId xmlns:a16="http://schemas.microsoft.com/office/drawing/2014/main" id="{F6331AC8-C0E0-4E40-9B06-A84B29E99C9C}"/>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81911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77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agrama&#10;&#10;Descripción generada automáticamente">
            <a:extLst>
              <a:ext uri="{FF2B5EF4-FFF2-40B4-BE49-F238E27FC236}">
                <a16:creationId xmlns:a16="http://schemas.microsoft.com/office/drawing/2014/main" id="{546EE886-4681-47A6-AF67-A8FA1A1FD85A}"/>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262085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BD774-9735-4745-9BD1-5436DB90D440}"/>
              </a:ext>
            </a:extLst>
          </p:cNvPr>
          <p:cNvSpPr>
            <a:spLocks noGrp="1"/>
          </p:cNvSpPr>
          <p:nvPr>
            <p:ph type="title"/>
          </p:nvPr>
        </p:nvSpPr>
        <p:spPr/>
        <p:txBody>
          <a:bodyPr/>
          <a:lstStyle/>
          <a:p>
            <a:r>
              <a:rPr lang="en-US" dirty="0"/>
              <a:t>The new state state of matter!</a:t>
            </a:r>
            <a:endParaRPr lang="es-MX" dirty="0"/>
          </a:p>
        </p:txBody>
      </p:sp>
      <p:pic>
        <p:nvPicPr>
          <p:cNvPr id="4" name="Marcador de contenido 3">
            <a:extLst>
              <a:ext uri="{FF2B5EF4-FFF2-40B4-BE49-F238E27FC236}">
                <a16:creationId xmlns:a16="http://schemas.microsoft.com/office/drawing/2014/main" id="{2CD013C2-5966-4E9E-A9AB-9F0EC9B722D2}"/>
              </a:ext>
            </a:extLst>
          </p:cNvPr>
          <p:cNvPicPr>
            <a:picLocks noGrp="1" noChangeAspect="1"/>
          </p:cNvPicPr>
          <p:nvPr>
            <p:ph idx="1"/>
          </p:nvPr>
        </p:nvPicPr>
        <p:blipFill>
          <a:blip r:embed="rId2"/>
          <a:stretch>
            <a:fillRect/>
          </a:stretch>
        </p:blipFill>
        <p:spPr>
          <a:xfrm>
            <a:off x="7523580" y="1933909"/>
            <a:ext cx="4580355" cy="4351338"/>
          </a:xfrm>
          <a:prstGeom prst="rect">
            <a:avLst/>
          </a:prstGeom>
        </p:spPr>
      </p:pic>
      <p:sp>
        <p:nvSpPr>
          <p:cNvPr id="5" name="Rectángulo 4">
            <a:extLst>
              <a:ext uri="{FF2B5EF4-FFF2-40B4-BE49-F238E27FC236}">
                <a16:creationId xmlns:a16="http://schemas.microsoft.com/office/drawing/2014/main" id="{541BA0FE-AD1D-45BD-B4AC-0FC35C1A1CCF}"/>
              </a:ext>
            </a:extLst>
          </p:cNvPr>
          <p:cNvSpPr/>
          <p:nvPr/>
        </p:nvSpPr>
        <p:spPr>
          <a:xfrm>
            <a:off x="689811" y="1933909"/>
            <a:ext cx="6096000" cy="5016758"/>
          </a:xfrm>
          <a:prstGeom prst="rect">
            <a:avLst/>
          </a:prstGeom>
        </p:spPr>
        <p:txBody>
          <a:bodyPr>
            <a:spAutoFit/>
          </a:bodyPr>
          <a:lstStyle/>
          <a:p>
            <a:r>
              <a:rPr lang="en-US" sz="3200" dirty="0"/>
              <a:t>Quark–gluon plasma is a state of matter in which the elementary particles that make up the hadrons of baryonic matter are freed of their strong attraction for one another under extremely high energy densities or temperature. These particles are the quarks and gluons that compose baryonic matter.</a:t>
            </a:r>
            <a:endParaRPr lang="es-MX" sz="3200" dirty="0"/>
          </a:p>
        </p:txBody>
      </p:sp>
    </p:spTree>
    <p:extLst>
      <p:ext uri="{BB962C8B-B14F-4D97-AF65-F5344CB8AC3E}">
        <p14:creationId xmlns:p14="http://schemas.microsoft.com/office/powerpoint/2010/main" val="4222886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76E78-391C-4DF2-B2D8-1F33F7F57B5D}"/>
              </a:ext>
            </a:extLst>
          </p:cNvPr>
          <p:cNvSpPr>
            <a:spLocks noGrp="1"/>
          </p:cNvSpPr>
          <p:nvPr>
            <p:ph type="title"/>
          </p:nvPr>
        </p:nvSpPr>
        <p:spPr>
          <a:xfrm>
            <a:off x="4965430" y="629268"/>
            <a:ext cx="6586491" cy="1286160"/>
          </a:xfrm>
        </p:spPr>
        <p:txBody>
          <a:bodyPr anchor="b">
            <a:normAutofit/>
          </a:bodyPr>
          <a:lstStyle/>
          <a:p>
            <a:r>
              <a:rPr lang="es-MX" dirty="0" err="1"/>
              <a:t>The</a:t>
            </a:r>
            <a:r>
              <a:rPr lang="es-MX" dirty="0"/>
              <a:t> quarks and </a:t>
            </a:r>
            <a:r>
              <a:rPr lang="es-MX" dirty="0" err="1"/>
              <a:t>gluons</a:t>
            </a:r>
            <a:endParaRPr lang="es-MX" dirty="0"/>
          </a:p>
        </p:txBody>
      </p:sp>
      <p:sp>
        <p:nvSpPr>
          <p:cNvPr id="3" name="Marcador de contenido 2">
            <a:extLst>
              <a:ext uri="{FF2B5EF4-FFF2-40B4-BE49-F238E27FC236}">
                <a16:creationId xmlns:a16="http://schemas.microsoft.com/office/drawing/2014/main" id="{D573DA07-95F6-4D09-9BA4-8C2B8E71D294}"/>
              </a:ext>
            </a:extLst>
          </p:cNvPr>
          <p:cNvSpPr>
            <a:spLocks noGrp="1"/>
          </p:cNvSpPr>
          <p:nvPr>
            <p:ph idx="1"/>
          </p:nvPr>
        </p:nvSpPr>
        <p:spPr>
          <a:xfrm>
            <a:off x="4965431" y="2438400"/>
            <a:ext cx="6586489" cy="3785419"/>
          </a:xfrm>
        </p:spPr>
        <p:txBody>
          <a:bodyPr>
            <a:normAutofit/>
          </a:bodyPr>
          <a:lstStyle/>
          <a:p>
            <a:r>
              <a:rPr lang="en-US" sz="1700"/>
              <a:t>Quarks are fundamental building blocks of matter. They are most commonly found inside protons and neutrons, the particles that make up the core of each atom in the universe</a:t>
            </a:r>
          </a:p>
          <a:p>
            <a:r>
              <a:rPr lang="en-US" sz="1700"/>
              <a:t>Protons and neutrons mainly contain two types of quarks. These are called up and down quarks. For reasons still unknown, nature also designed two copies each of the up and down quarks, identical except for having larger masses. The heavier copies of the up quark are called charm and top quarks; the copies of the down quark are named strange and bottom quarks. Converting energy into mass, accelerators produce these heavier, short-lived quarks through particle collisions</a:t>
            </a:r>
          </a:p>
          <a:p>
            <a:r>
              <a:rPr lang="en-US" sz="1700"/>
              <a:t>The gluons keeps all this zoo together! Gluons are the exchange particles which couple to the color charge. They carry simultaneously color and anticolor.</a:t>
            </a:r>
          </a:p>
          <a:p>
            <a:endParaRPr lang="es-MX" sz="1700"/>
          </a:p>
        </p:txBody>
      </p:sp>
      <p:pic>
        <p:nvPicPr>
          <p:cNvPr id="5" name="Picture 4" descr="Molecular glass structure">
            <a:extLst>
              <a:ext uri="{FF2B5EF4-FFF2-40B4-BE49-F238E27FC236}">
                <a16:creationId xmlns:a16="http://schemas.microsoft.com/office/drawing/2014/main" id="{F01DA182-A0BC-49E3-A74D-C33AA5B77FD6}"/>
              </a:ext>
            </a:extLst>
          </p:cNvPr>
          <p:cNvPicPr>
            <a:picLocks noChangeAspect="1"/>
          </p:cNvPicPr>
          <p:nvPr/>
        </p:nvPicPr>
        <p:blipFill rotWithShape="1">
          <a:blip r:embed="rId2"/>
          <a:srcRect l="38953" r="23026"/>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96F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655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CA92900-07E8-4C7F-82FA-A0095464F408}"/>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4000" dirty="0"/>
              <a:t>The family together!</a:t>
            </a:r>
          </a:p>
        </p:txBody>
      </p:sp>
      <p:pic>
        <p:nvPicPr>
          <p:cNvPr id="4" name="Marcador de contenido 3" descr="Patrón de fondo&#10;&#10;Descripción generada automáticamente">
            <a:extLst>
              <a:ext uri="{FF2B5EF4-FFF2-40B4-BE49-F238E27FC236}">
                <a16:creationId xmlns:a16="http://schemas.microsoft.com/office/drawing/2014/main" id="{69212030-3810-491F-9264-53BA16BF2446}"/>
              </a:ext>
            </a:extLst>
          </p:cNvPr>
          <p:cNvPicPr>
            <a:picLocks noGrp="1" noChangeAspect="1"/>
          </p:cNvPicPr>
          <p:nvPr>
            <p:ph idx="1"/>
          </p:nvPr>
        </p:nvPicPr>
        <p:blipFill rotWithShape="1">
          <a:blip r:embed="rId2"/>
          <a:srcRect t="1293" r="-1" b="-1"/>
          <a:stretch/>
        </p:blipFill>
        <p:spPr>
          <a:xfrm>
            <a:off x="20" y="431"/>
            <a:ext cx="8115280" cy="6408311"/>
          </a:xfrm>
          <a:prstGeom prst="rect">
            <a:avLst/>
          </a:prstGeom>
        </p:spPr>
      </p:pic>
      <p:sp>
        <p:nvSpPr>
          <p:cNvPr id="5" name="Rectángulo 4">
            <a:extLst>
              <a:ext uri="{FF2B5EF4-FFF2-40B4-BE49-F238E27FC236}">
                <a16:creationId xmlns:a16="http://schemas.microsoft.com/office/drawing/2014/main" id="{368F680F-62F0-4FFB-B6A8-3F0AA77263B2}"/>
              </a:ext>
            </a:extLst>
          </p:cNvPr>
          <p:cNvSpPr/>
          <p:nvPr/>
        </p:nvSpPr>
        <p:spPr>
          <a:xfrm>
            <a:off x="8643193" y="2418408"/>
            <a:ext cx="2942813" cy="354026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400" dirty="0"/>
              <a:t>Three quarks indicated by red, green and blue spheres (lower left) are localized by the gluon field.</a:t>
            </a:r>
          </a:p>
          <a:p>
            <a:pPr indent="-228600">
              <a:lnSpc>
                <a:spcPct val="90000"/>
              </a:lnSpc>
              <a:spcAft>
                <a:spcPts val="600"/>
              </a:spcAft>
              <a:buFont typeface="Arial" panose="020B0604020202020204" pitchFamily="34" charset="0"/>
              <a:buChar char="•"/>
            </a:pPr>
            <a:r>
              <a:rPr lang="en-US" sz="1400" dirty="0"/>
              <a:t>A quark-antiquark pair created from the gluon field is illustrated by the green-</a:t>
            </a:r>
            <a:r>
              <a:rPr lang="en-US" sz="1400" dirty="0" err="1"/>
              <a:t>antigreen</a:t>
            </a:r>
            <a:r>
              <a:rPr lang="en-US" sz="1400" dirty="0"/>
              <a:t> (magenta) quark pair on the right. These quark pairs give rise to a meson cloud around the proton. </a:t>
            </a:r>
          </a:p>
          <a:p>
            <a:pPr indent="-228600">
              <a:lnSpc>
                <a:spcPct val="90000"/>
              </a:lnSpc>
              <a:spcAft>
                <a:spcPts val="600"/>
              </a:spcAft>
              <a:buFont typeface="Arial" panose="020B0604020202020204" pitchFamily="34" charset="0"/>
              <a:buChar char="•"/>
            </a:pPr>
            <a:r>
              <a:rPr lang="en-US" sz="1400" dirty="0"/>
              <a:t>The masses of the quarks illustrated in this diagram account for only 3% of the proton mass. The gluon field is responsible for the remaining 97% of the proton's mass and is the origin of mass in most everything around us.</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11129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968</Words>
  <Application>Microsoft Office PowerPoint</Application>
  <PresentationFormat>Panorámica</PresentationFormat>
  <Paragraphs>89</Paragraphs>
  <Slides>41</Slides>
  <Notes>0</Notes>
  <HiddenSlides>1</HiddenSlides>
  <MMClips>2</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41</vt:i4>
      </vt:variant>
    </vt:vector>
  </HeadingPairs>
  <TitlesOfParts>
    <vt:vector size="52" baseType="lpstr">
      <vt:lpstr>Arial Unicode MS</vt:lpstr>
      <vt:lpstr>Arial</vt:lpstr>
      <vt:lpstr>Book Antiqua</vt:lpstr>
      <vt:lpstr>Calibri</vt:lpstr>
      <vt:lpstr>Calibri Light</vt:lpstr>
      <vt:lpstr>Symbol</vt:lpstr>
      <vt:lpstr>Tahoma</vt:lpstr>
      <vt:lpstr>Times</vt:lpstr>
      <vt:lpstr>Wingdings</vt:lpstr>
      <vt:lpstr>Tema de Office</vt:lpstr>
      <vt:lpstr>Microsoft Equation 3.0</vt:lpstr>
      <vt:lpstr>  Alice A large ion collider experiment</vt:lpstr>
      <vt:lpstr>Travel to the BEGINNINGI</vt:lpstr>
      <vt:lpstr> Dense matter the old question</vt:lpstr>
      <vt:lpstr>The  three  states + ONE</vt:lpstr>
      <vt:lpstr>Presentación de PowerPoint</vt:lpstr>
      <vt:lpstr>Presentación de PowerPoint</vt:lpstr>
      <vt:lpstr>The new state state of matter!</vt:lpstr>
      <vt:lpstr>The quarks and gluons</vt:lpstr>
      <vt:lpstr>The family together!</vt:lpstr>
      <vt:lpstr>How to ¨recreate¨ quark gluon plasma</vt:lpstr>
      <vt:lpstr> </vt:lpstr>
      <vt:lpstr>Presentación de PowerPoint</vt:lpstr>
      <vt:lpstr>And now how to produce it! </vt:lpstr>
      <vt:lpstr>Presentación de PowerPoint</vt:lpstr>
      <vt:lpstr>The small Bang in the Lab!</vt:lpstr>
      <vt:lpstr>The machine to produce it: LHC + Detectors</vt:lpstr>
      <vt:lpstr>Like  a giant firewok</vt:lpstr>
      <vt:lpstr>Typical design of a collider detector</vt:lpstr>
      <vt:lpstr>Use of magnetic field: two goals</vt:lpstr>
      <vt:lpstr>The basic tasks of the análisis of data</vt:lpstr>
      <vt:lpstr>Presentación de PowerPoint</vt:lpstr>
      <vt:lpstr>Measuring momentum</vt:lpstr>
      <vt:lpstr>The things are not so easy!</vt:lpstr>
      <vt:lpstr>The primary vertex</vt:lpstr>
      <vt:lpstr>Presentación de PowerPoint</vt:lpstr>
      <vt:lpstr>The zoo of primay and secondary vertices</vt:lpstr>
      <vt:lpstr>The secondary vertices</vt:lpstr>
      <vt:lpstr>Another tool: particle identification</vt:lpstr>
      <vt:lpstr>Presentación de PowerPoint</vt:lpstr>
      <vt:lpstr>Presentación de PowerPoint</vt:lpstr>
      <vt:lpstr>Presentación de PowerPoint</vt:lpstr>
      <vt:lpstr>Presentación de PowerPoint</vt:lpstr>
      <vt:lpstr>Presentación de PowerPoint</vt:lpstr>
      <vt:lpstr>What do we measure?</vt:lpstr>
      <vt:lpstr>And then: identify features indicating QGP like features </vt:lpstr>
      <vt:lpstr>Presentación de PowerPoint</vt:lpstr>
      <vt:lpstr>Presentación de PowerPoint</vt:lpstr>
      <vt:lpstr>Presentación de PowerPoint</vt:lpstr>
      <vt:lpstr>Presentación de PowerPoint</vt:lpstr>
      <vt:lpstr>Presentación de PowerPoint</vt:lpstr>
      <vt:lpstr>Instead of a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Masterclass alice</dc:title>
  <dc:creator>GUY PAIC 0</dc:creator>
  <cp:lastModifiedBy>GUY PAIC 0</cp:lastModifiedBy>
  <cp:revision>4</cp:revision>
  <dcterms:created xsi:type="dcterms:W3CDTF">2021-03-15T20:46:32Z</dcterms:created>
  <dcterms:modified xsi:type="dcterms:W3CDTF">2021-03-16T00:57:35Z</dcterms:modified>
</cp:coreProperties>
</file>