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74" r:id="rId5"/>
    <p:sldId id="259" r:id="rId6"/>
    <p:sldId id="291" r:id="rId7"/>
    <p:sldId id="276" r:id="rId8"/>
    <p:sldId id="275" r:id="rId9"/>
    <p:sldId id="258" r:id="rId10"/>
    <p:sldId id="269" r:id="rId11"/>
    <p:sldId id="260" r:id="rId12"/>
    <p:sldId id="261" r:id="rId13"/>
    <p:sldId id="277" r:id="rId14"/>
    <p:sldId id="278" r:id="rId15"/>
    <p:sldId id="279" r:id="rId16"/>
    <p:sldId id="280" r:id="rId17"/>
    <p:sldId id="271" r:id="rId18"/>
    <p:sldId id="281" r:id="rId19"/>
    <p:sldId id="272" r:id="rId20"/>
    <p:sldId id="288" r:id="rId21"/>
    <p:sldId id="289" r:id="rId22"/>
    <p:sldId id="290" r:id="rId23"/>
    <p:sldId id="267" r:id="rId24"/>
    <p:sldId id="282" r:id="rId25"/>
    <p:sldId id="273" r:id="rId26"/>
    <p:sldId id="284" r:id="rId27"/>
    <p:sldId id="287" r:id="rId28"/>
    <p:sldId id="268" r:id="rId29"/>
    <p:sldId id="286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890267419597867E-2"/>
          <c:y val="5.3958581174585449E-2"/>
          <c:w val="0.91221946516080421"/>
          <c:h val="0.66525559008473134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54F7-4847-9759-11EB00F3C4B1}"/>
              </c:ext>
            </c:extLst>
          </c:dPt>
          <c:dPt>
            <c:idx val="1"/>
            <c:bubble3D val="0"/>
            <c:explosion val="4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370-4D2A-A45C-D50CFB4302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54F7-4847-9759-11EB00F3C4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0">
                  <c:v>Materia oscura</c:v>
                </c:pt>
                <c:pt idx="1">
                  <c:v>Materia ordinaria</c:v>
                </c:pt>
                <c:pt idx="2">
                  <c:v>Energía oscura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3"/>
                <c:pt idx="0">
                  <c:v>26.8</c:v>
                </c:pt>
                <c:pt idx="1">
                  <c:v>4.9000000000000004</c:v>
                </c:pt>
                <c:pt idx="2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70-4D2A-A45C-D50CFB43021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0:41.5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0 120,'0'0,"3"-2,2-6,-2-2,-3-3,-2-3,0-1,0 2,0 1,1 2,0 4,0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39.383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3360 808,'-2'2,"0"0,0 1,0-1,0 0,0 0,-1 0,1-1,-1 1,1 0,-1-1,0 0,1 1,-1-1,0 0,0-1,0 1,0 0,1-1,-1 0,0 1,0-1,0 0,0-1,0 1,0 0,0-1,-5-1,-8-3,1-1,-1 0,-27-17,17 9,-205-109,-70-35,226 124,-2 3,-87-24,130 46,0 2,0 1,0 2,-1 1,0 1,1 3,-1 0,1 2,-1 2,1 1,0 2,-51 18,23 0,1 2,0 3,-63 44,-159 131,204-146,-5 3,-164 127,17 15,115-82,-143 196,226-271,1 0,-33 70,50-85,2 1,1 0,2 0,-12 67,17-62,2 1,2-1,1 1,2 0,2-1,1 0,2 0,2 0,2-1,28 68,-25-76,1 0,2-2,1 0,1 0,1-2,1-1,1 0,2-2,0 0,2-2,0 0,1-2,43 22,-13-14,1-3,1-3,1-2,0-2,84 10,320 12,814-37,-951-8,1623-50,-1105 33,-795 22,25 0,101-13,-154 11,-1-1,0-1,-1-1,1-1,-1-1,-1 0,1-1,-2-2,28-18,-29 14,0-1,0-1,-2 0,0-1,-1 0,-1-2,0 1,-2-2,18-42,-15 26,-2-1,-2-1,-1 0,8-79,-16 86,-2 0,0 0,-2 1,-2-1,-1 1,-1 0,-1 0,-2 1,-2 0,-19-38,-12-10,-4 0,-74-92,44 72,-4 3,-179-159,-330-232,70 106,402 306,-4 5,-209-85,198 107,-3 5,-1 7,-1 6,-160-13,63 24,-385 21,318 18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52.595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4038 1739,'-1'-6,"0"-1,0 1,0 0,-3-9,-3-11,3 2,-14-75,-32-98,39 164,-1-1,-2 2,-2 0,-1 0,-1 2,-38-49,0 15,-3 2,-126-101,-161-73,260 186,-2 4,-2 4,-164-52,196 78,-1 2,0 2,-1 3,0 3,0 2,-1 3,-84 9,83 2,1 3,1 2,0 3,1 2,-70 36,18 0,-170 119,179-102,3 5,-92 95,74-52,-101 137,148-165,4 3,4 2,5 3,-71 173,97-189,3 1,3 1,5 1,3 0,5 2,-3 138,19-115,5 0,4 0,6-1,4-1,5-1,54 135,-3-53,8-4,173 273,30-5,24-20,-254-363,3-3,2-2,122 95,-130-121,2-2,1-3,2-3,2-2,96 34,-74-39,2-4,0-4,177 15,-149-29,0-5,188-24,-235 13,0-3,-1-3,0-4,83-36,-71 20,-1-4,142-99,-108 52,-4-4,-5-5,-4-5,103-133,-110 113,-6-3,102-194,-108 155,101-295,94-619,-147 243,-120 705,-5 0,-6 0,-5 1,-36-190,28 248,-3 1,-4 1,-2 1,-58-112,57 135,-3 1,-1 1,-2 2,-1 1,-3 1,-1 2,-56-45,41 44,-2 2,-1 2,-2 3,-62-25,36 24,-2 3,-119-25,-181-3,4 38,163 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57.509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4882 409,'-78'-80,"54"54,-2 0,-45-36,63 57,-1 0,0 0,0 0,-1 1,1 1,-1 0,-13-3,-74-8,87 13,-354-18,-5 20,300 0,-1602 42,1649-42,-329 25,301-18,0 1,1 3,0 2,-90 39,89-27,1 2,0 3,3 2,0 1,-50 52,-185 219,159-164,97-113,-1-2,-1 0,-1-2,-54 37,69-52,-1 1,1 1,1 0,0 1,1 0,0 0,0 1,2 1,-15 26,0 7,-28 85,45-114,-43 122,-53 247,102-382,-3 17,-3 36,7-50,0 1,1 0,0-1,0 1,1-1,0 1,5 11,279 604,-276-604,68 125,-63-120,1 0,2-2,30 33,-37-46,1 0,0-1,0-1,1 0,0-1,0 0,1-1,0 0,22 5,14 1,72 9,-98-18,306 25,5-21,66 3,275 9,-594-18,243 8,117 1,-2-34,-307 8,584-88,-680 96,-1-1,1-2,-2-2,0-1,0-2,-2-1,0-1,-1-2,-1-2,30-25,-12 1,-2-2,67-86,64-122,-146 208,11-19,-4-2,51-123,26-154,-113 337,15-55,19-127,-35 171,0-1,-2 0,0 0,-1 1,-2-1,0 0,-1 1,-1 0,0 0,-15-33,-105-184,64 126,-155-250,183 316,-1 1,-2 2,-3 2,0 1,-72-53,69 64,-1 1,-1 3,0 2,-2 1,-53-15,31 16,-1 3,-141-15,-147 23,8 30,247-12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59.404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12080 1655,'-4'2,"-1"-1,1 0,-1 0,1 0,-1 0,0-1,1 0,-1 0,0 0,-6-2,-14 1,-663-23,3-56,106-51,7-37,38 10,126 55,-4 17,-589-46,72 106,750 36,1 7,0 8,-207 57,-140 91,11 34,-199 71,383-169,-260 96,27 56,436-189,2 6,-141 116,143-88,5 5,5 6,4 4,6 5,-124 199,133-167,7 4,7 4,7 2,-80 282,84-174,11 3,-31 417,73-435,11 1,36 316,-6-376,8 0,9-2,93 269,-85-341,6-3,4-2,6-3,6-3,133 168,-51-102,9-7,242 204,296 151,42-54,-733-471,647 386,31-55,204-10,-672-251,39 15,736 235,-786-270,1-10,400 35,-442-75,0-8,0-7,-1-8,0-7,-2-7,227-73,33-50,-7-20,233-88,-434 186,156-58,-263 89,137-79,-105 37,-4-7,191-167,198-271,-398 378,-8-5,167-287,-164 214,144-375,-191 396,-9-4,-10-2,56-416,-98 459,-7 0,-8-1,-8 1,-7-1,-57-267,-95-147,-39 7,127 367,-219-658,21 63,-67 28,106 346,-27 22,204 332,-3 3,-3 3,-3 3,-4 3,-3 3,-151-102,-277-113,425 241,-329-155,339 168,-2 4,-1 2,0 4,-76-10,-55 16,27 19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3:09.053"/>
    </inkml:context>
    <inkml:brush xml:id="br0">
      <inkml:brushProperty name="width" value="0.35" units="cm"/>
      <inkml:brushProperty name="height" value="0.35" units="cm"/>
      <inkml:brushProperty name="color" value="#AB008B"/>
      <inkml:brushProperty name="ignorePressure" value="1"/>
    </inkml:brush>
  </inkml:definitions>
  <inkml:trace contextRef="#ctx0" brushRef="#br0">2049 773,'-8'-12,"-1"0,0 1,0 0,-1 0,-16-12,22 20,0 0,-1 0,1 1,-1-1,1 1,-1 0,0 0,0 1,0 0,0-1,0 2,0-1,-1 0,1 1,0 0,0 1,0-1,-9 2,-2 3,0 0,0 1,1 1,0 0,0 1,-16 11,-83 68,86-65,-26 23,2 4,3 1,-75 97,-101 187,216-321,-138 231,11 6,-200 518,260-542,11 2,9 4,-35 335,-56 1172,104-677,65 3,140 501,-126-1362,80 263,-80-359,4-1,5-3,4-1,65 98,-28-73,6-4,6-4,223 212,-219-245,4-4,3-5,4-5,185 90,473 208,-655-315,215 69,-276-109,2-3,-1-2,2-2,-1-3,1-2,73-6,-57-6,0-3,-1-4,-1-3,128-49,263-147,-247 108,-85 46,242-73,-302 113,152-49,-187 55,0-1,-2-2,1-2,31-23,-17 5,-2-3,-2-1,43-51,112-154,-193 237,121-163,179-318,-222 326,-7-4,73-228,-79 148,72-460,-51-267,-74-556,-123 6,39 990,-34 8,63 396,-5 2,-105-223,-172-211,121 267,-300-344,-315-195,682 719,-5 6,-240-150,288 209,-2 5,-1 3,-3 4,-1 5,-2 3,-102-17,48 24,-1 7,-219 2,-305 52,291 14,303-34,-1 3,-125 51,-10 34,35 3,180-107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3:10.671"/>
    </inkml:context>
    <inkml:brush xml:id="br0">
      <inkml:brushProperty name="width" value="0.35" units="cm"/>
      <inkml:brushProperty name="height" value="0.35" units="cm"/>
      <inkml:brushProperty name="color" value="#AB008B"/>
      <inkml:brushProperty name="ignorePressure" value="1"/>
    </inkml:brush>
  </inkml:definitions>
  <inkml:trace contextRef="#ctx0" brushRef="#br0">2346 1,'-1'2,"0"1,-1-1,1 0,0 1,-1-1,1 0,-1 0,1 0,-1 0,0 0,0 0,0 0,0-1,-1 1,1-1,0 1,-1-1,1 0,0 0,-1 0,0 0,1-1,-6 2,-5-1,0 0,0-1,-25-2,3 0,-32 4,-1 3,1 2,1 4,0 2,0 3,2 3,0 3,1 3,2 2,-90 54,-168 135,48-30,217-151,1 2,2 3,1 2,3 2,-76 90,68-62,3 2,3 2,3 3,4 1,-58 158,83-181,3 0,1 2,4-1,-4 89,12-56,4-1,17 110,-7-130,3 0,3-1,2 0,37 77,4-17,82 127,-88-165,4-3,81 91,-111-145,2-1,1-2,2-1,1-2,1-1,1-2,69 33,-53-35,2-3,1-3,0-2,1-2,74 6,-35-12,0-4,141-13,-173 4,0-3,-1-3,-1-3,0-2,-1-3,-1-3,-1-3,-1-2,-2-2,58-42,-37 13,-2-3,-3-4,-3-3,-3-3,81-111,-27 7,137-262,-91 76,-135 274,-4-2,21-113,-38 137,-3-1,-3 0,-7-122,-3 133,-3 0,-2 1,-2 0,-3 1,-25-58,7 35,-4 1,-3 3,-3 1,-3 2,-4 2,-2 2,-114-109,108 125,-1 3,-3 3,-121-64,2 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3:54.517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5438 666,'0'0,"0"0,0 1,0-1,0 0,0 0,0 0,0 0,0 1,0-1,-1 0,1 0,0 0,0 0,0 0,0 1,0-1,-1 0,1 0,0 0,0 0,0 0,0 0,-1 0,1 0,0 0,0 0,0 0,-1 0,1 0,0 1,0-1,0-1,0 1,-1 0,1 0,0 0,0 0,0 0,-1 0,1 0,0 0,0 0,0 0,0 0,-1 0,1 0,0-1,0 1,0 0,0 0,0 0,-1-1,-11-6,11 5,-20-11,-1 1,1 0,-42-15,-75-16,115 36,-92-22,-2 4,-227-17,-241 29,505 13,-324 13,337-6,1 2,1 4,0 2,-70 26,42-3,-137 77,-78 79,145-77,5 7,-143 146,134-100,-200 266,188-186,10 8,12 8,-152 353,202-369,-90 325,146-383,8 1,-26 285,55-238,11 0,33 303,11-226,96 371,-68-431,12-4,10-4,174 334,-101-301,-125-224,4-2,78 80,190 131,-171-155,-55-41,224 180,17-22,-246-181,1-5,111 43,-129-63,0-3,1-3,133 17,-136-29,0-2,1-3,107-14,-122 6,-1-1,1-3,-2-2,0-2,63-31,-44 11,-2-2,-1-3,65-58,152-159,-215 196,812-880,-759 795,-6-6,-7-4,-6-4,-8-5,-7-3,90-271,62-370,-52-13,-110 406,-18-2,-19-2,-20-478,-24 704,-8 0,-9 2,-56-213,4 142,-11 5,-141-285,168 410,-141-285,173 364,-1 1,-4 1,-1 2,-3 2,-2 1,-52-47,37 45,-3 2,-2 4,-1 1,-118-58,137 81,-1 2,-1 2,0 2,0 2,-2 2,1 2,-1 2,-79 0,70 9,-1 2,1 3,1 2,0 3,-57 20,46-8,1 2,2 4,-99 62,103-53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3:56.167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1845 490,'-14'0,"-1"1,1 0,0 1,0 0,1 2,-1-1,1 2,-1 0,-12 7,-229 121,199-102,27-15,1 1,0 1,2 2,0 0,2 2,0 0,1 2,2 1,-24 33,-8 24,4 3,3 1,-60 165,-64 295,-237 1124,244-827,63 10,86-569,23 286,9-354,88 409,-65-473,6-1,6-3,7-2,83 145,467 703,-433-736,-135-203,2-2,78 72,-108-113,0 1,2-2,-1 0,2 0,-1-2,19 8,-27-13,0-2,0 1,0-1,1-1,-1 1,0-1,1-1,-1 0,1 0,-1 0,1-1,-1 0,0-1,0 0,1 0,8-5,1-1,-1-1,0-1,-1-1,30-24,57-64,256-303,-276 300,112-181,-145 196,-4-2,62-166,-49 65,42-232,2-206,23-348,-74-8,-62 139,3 450,-34-414,12 572,-80-327,-94-180,146 542,-30-93,56 206,-53-108,60 151,-2 1,-1 1,-62-74,63 90,0 1,-2 1,-2 1,0 2,-1 0,-37-18,43 27,-1 2,0 0,0 2,-1 1,0 1,-1 2,0 0,0 2,0 1,-1 2,1 0,0 2,-1 1,1 1,0 2,0 0,1 2,0 1,0 2,-44 21,19-2,0 2,2 2,-85 74,-117 149,176-167,-91 141,-33 107,111-173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22:59:48.914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2104 73,'-4'3,"1"-1,-1 0,0-1,0 1,0 0,0-1,0 0,0 0,-1-1,1 1,0-1,0 1,-1-2,-6 1,-2 0,-471 33,445-26,-1 1,2 2,-1 2,2 2,-1 1,-38 22,14-1,1 3,-83 70,46-26,3 5,5 4,3 4,-133 193,148-177,5 3,-89 208,139-277,1 1,3 0,-13 82,22-91,2 0,1 0,1 0,3 1,8 42,-4-42,2 0,2-1,29 67,-31-84,2-2,0 1,1-1,1-1,1-1,0 1,2-2,23 21,-8-15,0-1,1-2,1-1,0-1,2-2,0-2,0-1,39 8,8-3,1-4,130 5,-114-16,0-4,176-27,-197 15,-1-4,-1-4,-1-3,74-35,-7-11,260-177,-298 172,-3-5,128-132,-115 89,137-191,-186 221,-4-3,51-111,-75 128,-4-2,-4-1,24-107,-45 156,-2-1,-1 0,-2 0,-1 0,-6-70,3 91,-2 0,0 0,0 0,-2 0,0 1,0 0,-1 0,0 0,-2 0,1 1,-1 0,-1 1,0 0,-1 0,0 1,0 0,-14-9,3 5,0 2,-1 0,0 1,-1 1,0 2,-1 0,-40-8,-9 4,-95-3,-292 15,8 32,238-13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22:59:49.847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2459 408,'-4'-4,"-2"0,1 0,0 0,-1 0,0 1,0 0,0 0,0 0,0 1,-11-2,-5-1,-41-2,61 7,-72-4,-136 11,-76 30,54 12,190-36,0 2,1 1,-55 32,24-4,2 4,3 2,1 4,-108 115,67-48,-143 213,3 76,207-330,5 0,2 3,-30 121,46-124,-13 125,27-158,2 1,2 0,14 94,-12-123,1 1,2-1,0 0,1 0,0 0,2-1,0-1,1 1,1-1,0-1,2 0,0-1,0 0,1-1,1 0,0-2,1 1,25 13,-7-8,1-1,0-2,1-2,1-1,0-2,63 9,-11-9,155-2,-159-10,136-22,-166 13,-1-1,0-4,79-33,-53 11,-3-4,-1-4,-3-2,-2-4,-2-3,93-95,-42 22,-6-6,122-186,-136 171,123-244,-192 328,-3-2,-3 0,-3-2,-3 0,-3-1,11-120,-25 148,-2-1,-3 1,0 0,-3-1,-2 2,-1-1,-17-43,9 38,-3 1,-1 1,-3 0,-1 2,-52-67,57 86,-2 0,-1 1,0 2,-2 0,0 1,-1 2,-41-22,-56-18,119 56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36.231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4667 491,'-38'-35,"0"2,-70-46,-96-39,152 90,-2 3,0 3,-2 1,0 4,-71-14,56 20,-1 2,0 5,0 2,0 3,0 3,0 4,1 3,0 3,-92 30,-236 121,14 36,235-115,5 7,4 6,-196 178,186-135,-215 259,219-212,8 6,-148 279,215-335,7 3,6 3,6 3,-53 246,74-206,9 1,8 1,16 329,125 563,-56-696,16-3,16-4,17-5,208 446,-212-585,10-6,245 341,-291-465,161 168,-194-229,2-2,2-1,2-3,1-3,96 49,-94-60,1-2,0-3,1-3,61 10,-35-13,1-4,105-2,171-31,-7-26,-74-7,-233 43,1-2,-2-2,79-43,-63 22,-2-2,-1-3,-3-2,-2-3,-1-2,55-73,-34 28,-4-3,109-212,-107 157,-7-3,54-203,45-340,-32-158,-108 579,-15-312,-119-462,-87 6,78 440,-9 15,-48 19,105 394,-135-243,138 304,-4 4,-168-197,188 254,-2 2,-3 3,-117-83,122 102,0 1,-2 4,-1 1,-1 3,-74-21,23 19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5T02:05:37.631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2306 1283,'-104'4,"88"-2,0 1,1 1,-1 0,-26 12,-23 16,2 3,2 2,1 3,-62 55,34-20,3 4,-134 163,-113 216,-121 323,357-578,9 4,-63 227,8 214,71 15,68 668,123 148,-92-1288,8-2,91 276,-87-353,5-2,5-2,5-2,4-2,92 121,-36-80,6-6,5-5,270 220,-318-295,2-3,3-5,2-2,121 49,-128-68,2-3,1-4,1-3,0-3,115 7,-61-19,0-6,-1-5,142-26,-208 20,-1-3,-1-3,-1-2,0-4,-2-2,-1-3,113-72,-63 22,-4-4,-4-6,-4-4,110-130,-44 21,181-288,114-320,-341 552,113-354,-109 185,117-743,-152 219,-87 719,-11 1,-41-256,10 266,-10 1,-9 3,-9 3,-10 3,-9 3,-196-340,151 333,-9 5,-175-198,-383-314,323 406,254 227,-169-91,192 128,-1 5,-151-49,164 70,-2 3,-1 5,-132-11,147 25,0 4,0 3,0 3,-113 24,99-9,1 4,2 4,-115 55,30 6,-230 160,162-81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3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310.PNG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5" Type="http://schemas.openxmlformats.org/officeDocument/2006/relationships/image" Target="../media/image34.png"/><Relationship Id="rId4" Type="http://schemas.openxmlformats.org/officeDocument/2006/relationships/customXml" Target="../ink/ink5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38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.xml"/><Relationship Id="rId5" Type="http://schemas.openxmlformats.org/officeDocument/2006/relationships/image" Target="../media/image37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.xml"/><Relationship Id="rId5" Type="http://schemas.openxmlformats.org/officeDocument/2006/relationships/image" Target="../media/image40.png"/><Relationship Id="rId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2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EF489-7DE6-47A7-9F97-362CB666E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6391" y="1585137"/>
            <a:ext cx="8915399" cy="2262781"/>
          </a:xfrm>
        </p:spPr>
        <p:txBody>
          <a:bodyPr/>
          <a:lstStyle/>
          <a:p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physics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F7280D-458F-4F22-B99E-4D1106F49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6391" y="3983234"/>
            <a:ext cx="8915399" cy="1126283"/>
          </a:xfrm>
        </p:spPr>
        <p:txBody>
          <a:bodyPr/>
          <a:lstStyle/>
          <a:p>
            <a:r>
              <a:rPr lang="es-ES" dirty="0"/>
              <a:t>César Fernández Ramírez</a:t>
            </a:r>
          </a:p>
          <a:p>
            <a:r>
              <a:rPr lang="es-ES" dirty="0"/>
              <a:t>Instituto de Ciencias Nucleares — UNAM  </a:t>
            </a:r>
          </a:p>
        </p:txBody>
      </p:sp>
      <p:pic>
        <p:nvPicPr>
          <p:cNvPr id="4" name="Google Shape;108;p1" descr="LOGO-UNAM-269x300.png">
            <a:extLst>
              <a:ext uri="{FF2B5EF4-FFF2-40B4-BE49-F238E27FC236}">
                <a16:creationId xmlns:a16="http://schemas.microsoft.com/office/drawing/2014/main" id="{2240F08F-EE00-4027-AC81-11EC35AE9E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88668" y="4293234"/>
            <a:ext cx="1873122" cy="208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;p1" descr="logo ICN color-degradado.png">
            <a:extLst>
              <a:ext uri="{FF2B5EF4-FFF2-40B4-BE49-F238E27FC236}">
                <a16:creationId xmlns:a16="http://schemas.microsoft.com/office/drawing/2014/main" id="{FEC46995-F39B-4AF1-96CC-E73F2BF38AF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357" y="96013"/>
            <a:ext cx="2294034" cy="1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066A62C-8B43-4734-AF5D-427017660B15}"/>
              </a:ext>
            </a:extLst>
          </p:cNvPr>
          <p:cNvSpPr txBox="1">
            <a:spLocks/>
          </p:cNvSpPr>
          <p:nvPr/>
        </p:nvSpPr>
        <p:spPr>
          <a:xfrm>
            <a:off x="2846392" y="475782"/>
            <a:ext cx="8915399" cy="4785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000" dirty="0"/>
              <a:t>ALICE International </a:t>
            </a:r>
            <a:r>
              <a:rPr lang="es-ES" sz="3000" dirty="0" err="1"/>
              <a:t>Masterclass@ICN-UNAM</a:t>
            </a:r>
            <a:endParaRPr lang="es-ES" sz="300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BBEA0B1-90CB-4BDA-9F0F-7B670622AAC9}"/>
              </a:ext>
            </a:extLst>
          </p:cNvPr>
          <p:cNvCxnSpPr>
            <a:cxnSpLocks/>
          </p:cNvCxnSpPr>
          <p:nvPr/>
        </p:nvCxnSpPr>
        <p:spPr>
          <a:xfrm flipV="1">
            <a:off x="2957513" y="3847918"/>
            <a:ext cx="8804277" cy="1887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95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A2F20-9617-4FA3-A00D-4F29B7CA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Protones y neutrones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30C3CF3-27F8-4D17-BFC5-192000690B74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CA419B9-5B58-4419-8D17-EDBAF148CD51}"/>
              </a:ext>
            </a:extLst>
          </p:cNvPr>
          <p:cNvSpPr txBox="1"/>
          <p:nvPr/>
        </p:nvSpPr>
        <p:spPr>
          <a:xfrm>
            <a:off x="2889828" y="5145025"/>
            <a:ext cx="31325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/>
              <a:t>protón (+) = |</a:t>
            </a:r>
            <a:r>
              <a:rPr lang="es-ES" sz="2500" dirty="0" err="1"/>
              <a:t>uud</a:t>
            </a:r>
            <a:r>
              <a:rPr lang="es-ES" sz="2500" dirty="0"/>
              <a:t>&gt;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A0A05A-7F2F-4C96-86D9-7DD5EDC841CF}"/>
              </a:ext>
            </a:extLst>
          </p:cNvPr>
          <p:cNvSpPr txBox="1"/>
          <p:nvPr/>
        </p:nvSpPr>
        <p:spPr>
          <a:xfrm>
            <a:off x="7680838" y="5139855"/>
            <a:ext cx="3413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/>
              <a:t>neutrón (Ø) = |</a:t>
            </a:r>
            <a:r>
              <a:rPr lang="es-ES" sz="2500" dirty="0" err="1"/>
              <a:t>udd</a:t>
            </a:r>
            <a:r>
              <a:rPr lang="es-ES" sz="2500" dirty="0"/>
              <a:t>&gt;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58C60F12-66FF-4AEA-8832-F0DA2FD9795A}"/>
              </a:ext>
            </a:extLst>
          </p:cNvPr>
          <p:cNvGrpSpPr/>
          <p:nvPr/>
        </p:nvGrpSpPr>
        <p:grpSpPr>
          <a:xfrm>
            <a:off x="8046687" y="2094702"/>
            <a:ext cx="2388364" cy="2388364"/>
            <a:chOff x="7946423" y="2750263"/>
            <a:chExt cx="2388364" cy="2388364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BCB248E-B27C-4277-990F-E33139AB1193}"/>
                </a:ext>
              </a:extLst>
            </p:cNvPr>
            <p:cNvGrpSpPr/>
            <p:nvPr/>
          </p:nvGrpSpPr>
          <p:grpSpPr>
            <a:xfrm>
              <a:off x="7946423" y="2750263"/>
              <a:ext cx="2388364" cy="2388364"/>
              <a:chOff x="7930925" y="2091778"/>
              <a:chExt cx="2388364" cy="2388364"/>
            </a:xfrm>
          </p:grpSpPr>
          <p:sp>
            <p:nvSpPr>
              <p:cNvPr id="20" name="Google Shape;306;p11">
                <a:extLst>
                  <a:ext uri="{FF2B5EF4-FFF2-40B4-BE49-F238E27FC236}">
                    <a16:creationId xmlns:a16="http://schemas.microsoft.com/office/drawing/2014/main" id="{3D24B2D1-F24A-4213-98D1-05E8B5C2E553}"/>
                  </a:ext>
                </a:extLst>
              </p:cNvPr>
              <p:cNvSpPr/>
              <p:nvPr/>
            </p:nvSpPr>
            <p:spPr>
              <a:xfrm>
                <a:off x="7956757" y="2676974"/>
                <a:ext cx="1270001" cy="1270002"/>
              </a:xfrm>
              <a:prstGeom prst="ellipse">
                <a:avLst/>
              </a:prstGeom>
              <a:solidFill>
                <a:srgbClr val="FF2600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07;p11">
                <a:extLst>
                  <a:ext uri="{FF2B5EF4-FFF2-40B4-BE49-F238E27FC236}">
                    <a16:creationId xmlns:a16="http://schemas.microsoft.com/office/drawing/2014/main" id="{0C47699E-9860-48C9-BBDB-2BE5C9EF1AA7}"/>
                  </a:ext>
                </a:extLst>
              </p:cNvPr>
              <p:cNvSpPr/>
              <p:nvPr/>
            </p:nvSpPr>
            <p:spPr>
              <a:xfrm>
                <a:off x="8639341" y="2155792"/>
                <a:ext cx="1270002" cy="1270001"/>
              </a:xfrm>
              <a:prstGeom prst="ellipse">
                <a:avLst/>
              </a:prstGeom>
              <a:solidFill>
                <a:srgbClr val="87F84D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08;p11">
                <a:extLst>
                  <a:ext uri="{FF2B5EF4-FFF2-40B4-BE49-F238E27FC236}">
                    <a16:creationId xmlns:a16="http://schemas.microsoft.com/office/drawing/2014/main" id="{DE43FFF3-0ACB-4EFC-9C8B-DA5B59CB2A2C}"/>
                  </a:ext>
                </a:extLst>
              </p:cNvPr>
              <p:cNvSpPr/>
              <p:nvPr/>
            </p:nvSpPr>
            <p:spPr>
              <a:xfrm>
                <a:off x="8639341" y="3130624"/>
                <a:ext cx="1270002" cy="12700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14;p11">
                <a:extLst>
                  <a:ext uri="{FF2B5EF4-FFF2-40B4-BE49-F238E27FC236}">
                    <a16:creationId xmlns:a16="http://schemas.microsoft.com/office/drawing/2014/main" id="{FBBA0DC9-1F1E-4DEA-B9C6-294948E62DDB}"/>
                  </a:ext>
                </a:extLst>
              </p:cNvPr>
              <p:cNvSpPr txBox="1"/>
              <p:nvPr/>
            </p:nvSpPr>
            <p:spPr>
              <a:xfrm>
                <a:off x="9815957" y="3594481"/>
                <a:ext cx="281941" cy="3892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0"/>
                  <a:buFont typeface="Avenir"/>
                  <a:buNone/>
                </a:pPr>
                <a:endParaRPr sz="5000" b="1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253A830C-4AED-441B-B9B2-F9DB2E68BC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30925" y="2091778"/>
                <a:ext cx="2388364" cy="2388364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508DBF69-3339-4568-B0DF-8DBC9C964E64}"/>
                </a:ext>
              </a:extLst>
            </p:cNvPr>
            <p:cNvSpPr txBox="1"/>
            <p:nvPr/>
          </p:nvSpPr>
          <p:spPr>
            <a:xfrm>
              <a:off x="8261691" y="3731933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2F755CAB-55A2-46EB-8EB9-19B2BFC943E6}"/>
                </a:ext>
              </a:extLst>
            </p:cNvPr>
            <p:cNvSpPr txBox="1"/>
            <p:nvPr/>
          </p:nvSpPr>
          <p:spPr>
            <a:xfrm>
              <a:off x="9097015" y="4192420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447F61F9-15E0-44F4-9A98-A4E92D6AA39D}"/>
                </a:ext>
              </a:extLst>
            </p:cNvPr>
            <p:cNvSpPr txBox="1"/>
            <p:nvPr/>
          </p:nvSpPr>
          <p:spPr>
            <a:xfrm>
              <a:off x="9065056" y="3133171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/>
                <a:t>d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09435C0E-DF19-421F-9EC0-3FE0D5D86909}"/>
              </a:ext>
            </a:extLst>
          </p:cNvPr>
          <p:cNvGrpSpPr/>
          <p:nvPr/>
        </p:nvGrpSpPr>
        <p:grpSpPr>
          <a:xfrm>
            <a:off x="3261940" y="2234535"/>
            <a:ext cx="2388364" cy="2388364"/>
            <a:chOff x="3365942" y="2594927"/>
            <a:chExt cx="2388364" cy="2388364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4AF6EC07-CAF8-4093-BDF9-8AF79E7537DF}"/>
                </a:ext>
              </a:extLst>
            </p:cNvPr>
            <p:cNvGrpSpPr/>
            <p:nvPr/>
          </p:nvGrpSpPr>
          <p:grpSpPr>
            <a:xfrm>
              <a:off x="3365942" y="2594927"/>
              <a:ext cx="2388364" cy="2388364"/>
              <a:chOff x="3392505" y="2247114"/>
              <a:chExt cx="2388364" cy="2388364"/>
            </a:xfrm>
          </p:grpSpPr>
          <p:sp>
            <p:nvSpPr>
              <p:cNvPr id="5" name="Google Shape;306;p11">
                <a:extLst>
                  <a:ext uri="{FF2B5EF4-FFF2-40B4-BE49-F238E27FC236}">
                    <a16:creationId xmlns:a16="http://schemas.microsoft.com/office/drawing/2014/main" id="{7458658C-B8E4-4A5E-9897-28B7D1E6DDC2}"/>
                  </a:ext>
                </a:extLst>
              </p:cNvPr>
              <p:cNvSpPr/>
              <p:nvPr/>
            </p:nvSpPr>
            <p:spPr>
              <a:xfrm>
                <a:off x="3418337" y="2832310"/>
                <a:ext cx="1270001" cy="1270002"/>
              </a:xfrm>
              <a:prstGeom prst="ellipse">
                <a:avLst/>
              </a:prstGeom>
              <a:solidFill>
                <a:srgbClr val="FF2600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07;p11">
                <a:extLst>
                  <a:ext uri="{FF2B5EF4-FFF2-40B4-BE49-F238E27FC236}">
                    <a16:creationId xmlns:a16="http://schemas.microsoft.com/office/drawing/2014/main" id="{5DC18340-566D-4648-B759-54B7D2CFE22E}"/>
                  </a:ext>
                </a:extLst>
              </p:cNvPr>
              <p:cNvSpPr/>
              <p:nvPr/>
            </p:nvSpPr>
            <p:spPr>
              <a:xfrm>
                <a:off x="4100921" y="2311128"/>
                <a:ext cx="1270002" cy="1270001"/>
              </a:xfrm>
              <a:prstGeom prst="ellipse">
                <a:avLst/>
              </a:prstGeom>
              <a:solidFill>
                <a:srgbClr val="87F84D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08;p11">
                <a:extLst>
                  <a:ext uri="{FF2B5EF4-FFF2-40B4-BE49-F238E27FC236}">
                    <a16:creationId xmlns:a16="http://schemas.microsoft.com/office/drawing/2014/main" id="{59FDA26E-78F7-4FA4-85F8-8293284E4922}"/>
                  </a:ext>
                </a:extLst>
              </p:cNvPr>
              <p:cNvSpPr/>
              <p:nvPr/>
            </p:nvSpPr>
            <p:spPr>
              <a:xfrm>
                <a:off x="4100921" y="3285960"/>
                <a:ext cx="1270002" cy="12700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0"/>
                  <a:buFont typeface="Arial"/>
                  <a:buNone/>
                </a:pPr>
                <a:endParaRPr sz="5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14;p11">
                <a:extLst>
                  <a:ext uri="{FF2B5EF4-FFF2-40B4-BE49-F238E27FC236}">
                    <a16:creationId xmlns:a16="http://schemas.microsoft.com/office/drawing/2014/main" id="{09DDD00D-F0DE-47D3-8B10-0263386DA41D}"/>
                  </a:ext>
                </a:extLst>
              </p:cNvPr>
              <p:cNvSpPr txBox="1"/>
              <p:nvPr/>
            </p:nvSpPr>
            <p:spPr>
              <a:xfrm>
                <a:off x="5277537" y="3749817"/>
                <a:ext cx="281941" cy="3892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0"/>
                  <a:buFont typeface="Avenir"/>
                  <a:buNone/>
                </a:pPr>
                <a:endParaRPr sz="5000" b="1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178D4AFD-1140-42F8-B584-184276F0FD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505" y="2247114"/>
                <a:ext cx="2388364" cy="2388364"/>
              </a:xfrm>
              <a:prstGeom prst="ellipse">
                <a:avLst/>
              </a:prstGeom>
              <a:noFill/>
              <a:ln w="476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73317E4-C936-443D-A843-0575CAA04154}"/>
                </a:ext>
              </a:extLst>
            </p:cNvPr>
            <p:cNvSpPr txBox="1"/>
            <p:nvPr/>
          </p:nvSpPr>
          <p:spPr>
            <a:xfrm>
              <a:off x="3688731" y="3633773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BADA3CB-B5AC-4868-81B9-B79C57F66E37}"/>
                </a:ext>
              </a:extLst>
            </p:cNvPr>
            <p:cNvSpPr txBox="1"/>
            <p:nvPr/>
          </p:nvSpPr>
          <p:spPr>
            <a:xfrm>
              <a:off x="4516534" y="4053731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7B51AA3-32FB-4053-906B-80BC5332A8BE}"/>
                </a:ext>
              </a:extLst>
            </p:cNvPr>
            <p:cNvSpPr txBox="1"/>
            <p:nvPr/>
          </p:nvSpPr>
          <p:spPr>
            <a:xfrm>
              <a:off x="4523354" y="3022256"/>
              <a:ext cx="3802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02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Partículas elementales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C7E620B-C86D-4E91-B850-DB4431ABB832}"/>
              </a:ext>
            </a:extLst>
          </p:cNvPr>
          <p:cNvGrpSpPr/>
          <p:nvPr/>
        </p:nvGrpSpPr>
        <p:grpSpPr>
          <a:xfrm>
            <a:off x="2953439" y="2589496"/>
            <a:ext cx="2045110" cy="3796841"/>
            <a:chOff x="3442604" y="1717790"/>
            <a:chExt cx="2045110" cy="3796841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46FB4C7E-ACF0-4AE3-AC41-4C0BB815B90C}"/>
                </a:ext>
              </a:extLst>
            </p:cNvPr>
            <p:cNvSpPr/>
            <p:nvPr/>
          </p:nvSpPr>
          <p:spPr>
            <a:xfrm>
              <a:off x="3442604" y="1717790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4C1576B-164C-43EF-950C-9FD53B2388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53D7C0-0227-4722-BF52-E80A87E9741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9B0337-CFB5-404C-B537-AA72EEF5DF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5165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83B0CCF-C5EF-4592-888B-EC4A26F12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8B63133-B59D-4D7C-A223-E9E55F67C8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50B1868-52F7-452C-8B5A-5B0AD43760F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DD4EFF-7FAF-4D45-895A-CDA0DBDC909B}"/>
                </a:ext>
              </a:extLst>
            </p:cNvPr>
            <p:cNvSpPr txBox="1"/>
            <p:nvPr/>
          </p:nvSpPr>
          <p:spPr>
            <a:xfrm>
              <a:off x="3954442" y="186929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quarks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5D70242-5892-404E-9DA7-E010B5B2D286}"/>
              </a:ext>
            </a:extLst>
          </p:cNvPr>
          <p:cNvGrpSpPr/>
          <p:nvPr/>
        </p:nvGrpSpPr>
        <p:grpSpPr>
          <a:xfrm>
            <a:off x="5225733" y="2594129"/>
            <a:ext cx="2045110" cy="3796841"/>
            <a:chOff x="4458818" y="2004191"/>
            <a:chExt cx="2045110" cy="37968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8C3120A-E435-41A8-84EC-A70FE8C9632B}"/>
                </a:ext>
              </a:extLst>
            </p:cNvPr>
            <p:cNvGrpSpPr/>
            <p:nvPr/>
          </p:nvGrpSpPr>
          <p:grpSpPr>
            <a:xfrm>
              <a:off x="4681379" y="3036147"/>
              <a:ext cx="1599987" cy="2464800"/>
              <a:chOff x="7184891" y="2488201"/>
              <a:chExt cx="1599987" cy="2464800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C70F897-9C07-42C2-B6FF-BE5E3EF2DF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C764D51-141B-432A-87CF-462EB17C9D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μ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3D9A02D-254D-4EBE-B65C-50948DC974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4891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τ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45F679-CC63-472F-9D9F-A878EAF84B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 err="1">
                    <a:solidFill>
                      <a:schemeClr val="bg1"/>
                    </a:solidFill>
                  </a:rPr>
                  <a:t>ν</a:t>
                </a:r>
                <a:r>
                  <a:rPr lang="es-ES" sz="4000" baseline="-25000" dirty="0" err="1">
                    <a:solidFill>
                      <a:schemeClr val="bg1"/>
                    </a:solidFill>
                  </a:rPr>
                  <a:t>e</a:t>
                </a:r>
                <a:endParaRPr lang="es-ES" sz="4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6BD486-88A8-454E-AD3F-33D82CE014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μ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7C6757E-294F-4DBE-B5F0-ECE518BBA6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τ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C2885942-2513-4270-87C4-B7C214BE47D7}"/>
                </a:ext>
              </a:extLst>
            </p:cNvPr>
            <p:cNvSpPr/>
            <p:nvPr/>
          </p:nvSpPr>
          <p:spPr>
            <a:xfrm>
              <a:off x="4458818" y="2004191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E278419-29FD-42C6-A3B5-AD2B66540962}"/>
                </a:ext>
              </a:extLst>
            </p:cNvPr>
            <p:cNvSpPr txBox="1"/>
            <p:nvPr/>
          </p:nvSpPr>
          <p:spPr>
            <a:xfrm>
              <a:off x="4881310" y="215552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3">
                      <a:lumMod val="50000"/>
                    </a:schemeClr>
                  </a:solidFill>
                </a:rPr>
                <a:t>leptones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A9B4E48-A6D6-4DAC-99AF-66B5182BFC74}"/>
              </a:ext>
            </a:extLst>
          </p:cNvPr>
          <p:cNvGrpSpPr/>
          <p:nvPr/>
        </p:nvGrpSpPr>
        <p:grpSpPr>
          <a:xfrm>
            <a:off x="7564987" y="3016440"/>
            <a:ext cx="2310581" cy="2772697"/>
            <a:chOff x="8177877" y="1853780"/>
            <a:chExt cx="2310581" cy="2772697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8F4E101-4965-4329-BF0E-07CF24C1C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B6ECB89-F9F3-4539-9856-E2E64BCE4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5871644-C39D-4570-92AA-7789FDD228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3551706"/>
              <a:ext cx="720000" cy="72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1AF87DA-4AFB-4A48-B423-1FC9A0C2F9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3551706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γ</a:t>
              </a:r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12C74FE-C4D7-4BEF-8795-AE7315757009}"/>
                </a:ext>
              </a:extLst>
            </p:cNvPr>
            <p:cNvSpPr/>
            <p:nvPr/>
          </p:nvSpPr>
          <p:spPr>
            <a:xfrm>
              <a:off x="8177877" y="1853780"/>
              <a:ext cx="2310581" cy="2772697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BB4C722-DA44-453F-A0CB-5B345018E87D}"/>
                </a:ext>
              </a:extLst>
            </p:cNvPr>
            <p:cNvSpPr txBox="1"/>
            <p:nvPr/>
          </p:nvSpPr>
          <p:spPr>
            <a:xfrm>
              <a:off x="8474905" y="2026355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mediadores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0790154-0CA4-442D-99B2-C46B66351E18}"/>
              </a:ext>
            </a:extLst>
          </p:cNvPr>
          <p:cNvGrpSpPr/>
          <p:nvPr/>
        </p:nvGrpSpPr>
        <p:grpSpPr>
          <a:xfrm>
            <a:off x="10224123" y="3629501"/>
            <a:ext cx="1312810" cy="1405775"/>
            <a:chOff x="10558418" y="2901914"/>
            <a:chExt cx="1312810" cy="140577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C0DA8F-5C1F-4771-B69B-F219982775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4822" y="3379031"/>
              <a:ext cx="720000" cy="72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0A8D56F-FBEF-4CD0-BAF9-886D52C5DAF0}"/>
                </a:ext>
              </a:extLst>
            </p:cNvPr>
            <p:cNvSpPr txBox="1"/>
            <p:nvPr/>
          </p:nvSpPr>
          <p:spPr>
            <a:xfrm>
              <a:off x="10778645" y="292976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Higgs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F9C90EC6-832B-4E7E-AC2F-CB29E55ABEEA}"/>
                </a:ext>
              </a:extLst>
            </p:cNvPr>
            <p:cNvSpPr/>
            <p:nvPr/>
          </p:nvSpPr>
          <p:spPr>
            <a:xfrm>
              <a:off x="10558418" y="2901914"/>
              <a:ext cx="1312810" cy="1405775"/>
            </a:xfrm>
            <a:prstGeom prst="round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1" name="Cerrar llave 50">
            <a:extLst>
              <a:ext uri="{FF2B5EF4-FFF2-40B4-BE49-F238E27FC236}">
                <a16:creationId xmlns:a16="http://schemas.microsoft.com/office/drawing/2014/main" id="{66281AC6-B34D-4B69-B953-ECDD4ECD0727}"/>
              </a:ext>
            </a:extLst>
          </p:cNvPr>
          <p:cNvSpPr/>
          <p:nvPr/>
        </p:nvSpPr>
        <p:spPr>
          <a:xfrm rot="16200000">
            <a:off x="4963354" y="146112"/>
            <a:ext cx="243067" cy="4371909"/>
          </a:xfrm>
          <a:prstGeom prst="rightBrac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6F8C9B6-CFAF-4504-8AC1-CF3DC677B68E}"/>
              </a:ext>
            </a:extLst>
          </p:cNvPr>
          <p:cNvSpPr txBox="1"/>
          <p:nvPr/>
        </p:nvSpPr>
        <p:spPr>
          <a:xfrm>
            <a:off x="4418449" y="1651819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materia</a:t>
            </a:r>
          </a:p>
        </p:txBody>
      </p:sp>
      <p:sp>
        <p:nvSpPr>
          <p:cNvPr id="53" name="Cerrar llave 52">
            <a:extLst>
              <a:ext uri="{FF2B5EF4-FFF2-40B4-BE49-F238E27FC236}">
                <a16:creationId xmlns:a16="http://schemas.microsoft.com/office/drawing/2014/main" id="{55228602-4405-49C0-A66F-EFB247DB7068}"/>
              </a:ext>
            </a:extLst>
          </p:cNvPr>
          <p:cNvSpPr/>
          <p:nvPr/>
        </p:nvSpPr>
        <p:spPr>
          <a:xfrm rot="16200000">
            <a:off x="8508413" y="1506503"/>
            <a:ext cx="387666" cy="2310581"/>
          </a:xfrm>
          <a:prstGeom prst="rightBrac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2ACEF92-2FC2-461D-8FED-7D637D8A300C}"/>
              </a:ext>
            </a:extLst>
          </p:cNvPr>
          <p:cNvSpPr txBox="1"/>
          <p:nvPr/>
        </p:nvSpPr>
        <p:spPr>
          <a:xfrm>
            <a:off x="7830338" y="2025311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interacción</a:t>
            </a:r>
          </a:p>
        </p:txBody>
      </p:sp>
      <p:sp>
        <p:nvSpPr>
          <p:cNvPr id="55" name="Cerrar llave 54">
            <a:extLst>
              <a:ext uri="{FF2B5EF4-FFF2-40B4-BE49-F238E27FC236}">
                <a16:creationId xmlns:a16="http://schemas.microsoft.com/office/drawing/2014/main" id="{B68CB3C9-D6B4-4757-8F53-4E4E3FBB4BA5}"/>
              </a:ext>
            </a:extLst>
          </p:cNvPr>
          <p:cNvSpPr/>
          <p:nvPr/>
        </p:nvSpPr>
        <p:spPr>
          <a:xfrm rot="16200000">
            <a:off x="10682862" y="2504656"/>
            <a:ext cx="395331" cy="1364960"/>
          </a:xfrm>
          <a:prstGeom prst="rightBrac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4F61B77-0ECF-4CFE-BEA1-A4FA6AB8DFBD}"/>
              </a:ext>
            </a:extLst>
          </p:cNvPr>
          <p:cNvSpPr txBox="1"/>
          <p:nvPr/>
        </p:nvSpPr>
        <p:spPr>
          <a:xfrm>
            <a:off x="10373016" y="2527190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masa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E7433A1-8963-44EF-AB7A-2957CDF05EE1}"/>
              </a:ext>
            </a:extLst>
          </p:cNvPr>
          <p:cNvSpPr txBox="1"/>
          <p:nvPr/>
        </p:nvSpPr>
        <p:spPr>
          <a:xfrm>
            <a:off x="2264454" y="3826625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1</a:t>
            </a:r>
            <a:r>
              <a:rPr lang="es-ES" sz="2400" baseline="300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68FAE07-93B6-473E-A692-A361189BA47B}"/>
              </a:ext>
            </a:extLst>
          </p:cNvPr>
          <p:cNvSpPr txBox="1"/>
          <p:nvPr/>
        </p:nvSpPr>
        <p:spPr>
          <a:xfrm>
            <a:off x="2264454" y="462765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2</a:t>
            </a:r>
            <a:r>
              <a:rPr lang="es-ES" sz="2400" baseline="300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D7C47B1-50AC-44FE-8D5B-CEF2A7FF324D}"/>
              </a:ext>
            </a:extLst>
          </p:cNvPr>
          <p:cNvSpPr txBox="1"/>
          <p:nvPr/>
        </p:nvSpPr>
        <p:spPr>
          <a:xfrm>
            <a:off x="2264454" y="5489484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3</a:t>
            </a:r>
            <a:r>
              <a:rPr lang="es-ES" sz="2400" baseline="30000" dirty="0">
                <a:solidFill>
                  <a:schemeClr val="tx2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304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0DD06-EC32-4429-A280-A1DBA1E5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Partículas mediadoras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8B219FD-E017-404F-93E0-A6D42D007FFF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76AFC00A-6270-4C95-8D87-95FD91D0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477" y="4235381"/>
            <a:ext cx="3591182" cy="2553571"/>
          </a:xfrm>
          <a:prstGeom prst="rect">
            <a:avLst/>
          </a:prstGeom>
        </p:spPr>
      </p:pic>
      <p:sp>
        <p:nvSpPr>
          <p:cNvPr id="6" name="Cerrar llave 5">
            <a:extLst>
              <a:ext uri="{FF2B5EF4-FFF2-40B4-BE49-F238E27FC236}">
                <a16:creationId xmlns:a16="http://schemas.microsoft.com/office/drawing/2014/main" id="{249D1EA3-FA0C-420D-917C-79985C090375}"/>
              </a:ext>
            </a:extLst>
          </p:cNvPr>
          <p:cNvSpPr/>
          <p:nvPr/>
        </p:nvSpPr>
        <p:spPr>
          <a:xfrm rot="10800000">
            <a:off x="6849856" y="4692872"/>
            <a:ext cx="261361" cy="1132380"/>
          </a:xfrm>
          <a:prstGeom prst="rightBrac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DA671CEE-211C-4F68-8257-F1C93A751719}"/>
              </a:ext>
            </a:extLst>
          </p:cNvPr>
          <p:cNvSpPr/>
          <p:nvPr/>
        </p:nvSpPr>
        <p:spPr>
          <a:xfrm>
            <a:off x="10116650" y="4243361"/>
            <a:ext cx="261362" cy="1132380"/>
          </a:xfrm>
          <a:prstGeom prst="rightBrac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BDE37B-BA7D-40AE-8074-24F8B70E9253}"/>
              </a:ext>
            </a:extLst>
          </p:cNvPr>
          <p:cNvSpPr txBox="1"/>
          <p:nvPr/>
        </p:nvSpPr>
        <p:spPr>
          <a:xfrm>
            <a:off x="5804945" y="5068938"/>
            <a:ext cx="777296" cy="26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neutrón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A36A8D-B244-4E96-97EE-56CCF3A2A90D}"/>
              </a:ext>
            </a:extLst>
          </p:cNvPr>
          <p:cNvSpPr txBox="1"/>
          <p:nvPr/>
        </p:nvSpPr>
        <p:spPr>
          <a:xfrm>
            <a:off x="10357819" y="4600437"/>
            <a:ext cx="685322" cy="26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protón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13EF8FD-59C1-4339-AAAD-006FB4F84900}"/>
                  </a:ext>
                </a:extLst>
              </p:cNvPr>
              <p:cNvSpPr txBox="1"/>
              <p:nvPr/>
            </p:nvSpPr>
            <p:spPr>
              <a:xfrm>
                <a:off x="7024823" y="4233130"/>
                <a:ext cx="2283436" cy="311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13EF8FD-59C1-4339-AAAD-006FB4F84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823" y="4233130"/>
                <a:ext cx="2283436" cy="311403"/>
              </a:xfrm>
              <a:prstGeom prst="rect">
                <a:avLst/>
              </a:prstGeom>
              <a:blipFill>
                <a:blip r:embed="rId3"/>
                <a:stretch>
                  <a:fillRect r="-11733" b="-529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72E9364-BC89-4481-8EFD-4314FBE4B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241" y="2381810"/>
            <a:ext cx="3495593" cy="2687128"/>
          </a:xfrm>
          <a:prstGeom prst="rect">
            <a:avLst/>
          </a:prstGeom>
        </p:spPr>
      </p:pic>
      <p:pic>
        <p:nvPicPr>
          <p:cNvPr id="19" name="Imagen 1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A7888262-A140-4AA8-8ADA-47368CCAA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980" y="1431064"/>
            <a:ext cx="3728563" cy="25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3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Interacciones y partículas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C7E620B-C86D-4E91-B850-DB4431ABB832}"/>
              </a:ext>
            </a:extLst>
          </p:cNvPr>
          <p:cNvGrpSpPr/>
          <p:nvPr/>
        </p:nvGrpSpPr>
        <p:grpSpPr>
          <a:xfrm>
            <a:off x="2953439" y="2589496"/>
            <a:ext cx="2045110" cy="3796841"/>
            <a:chOff x="3442604" y="1717790"/>
            <a:chExt cx="2045110" cy="3796841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46FB4C7E-ACF0-4AE3-AC41-4C0BB815B90C}"/>
                </a:ext>
              </a:extLst>
            </p:cNvPr>
            <p:cNvSpPr/>
            <p:nvPr/>
          </p:nvSpPr>
          <p:spPr>
            <a:xfrm>
              <a:off x="3442604" y="1717790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4C1576B-164C-43EF-950C-9FD53B2388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53D7C0-0227-4722-BF52-E80A87E9741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9B0337-CFB5-404C-B537-AA72EEF5DF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5165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83B0CCF-C5EF-4592-888B-EC4A26F12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8B63133-B59D-4D7C-A223-E9E55F67C8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50B1868-52F7-452C-8B5A-5B0AD43760F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DD4EFF-7FAF-4D45-895A-CDA0DBDC909B}"/>
                </a:ext>
              </a:extLst>
            </p:cNvPr>
            <p:cNvSpPr txBox="1"/>
            <p:nvPr/>
          </p:nvSpPr>
          <p:spPr>
            <a:xfrm>
              <a:off x="3954442" y="186929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quarks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5D70242-5892-404E-9DA7-E010B5B2D286}"/>
              </a:ext>
            </a:extLst>
          </p:cNvPr>
          <p:cNvGrpSpPr/>
          <p:nvPr/>
        </p:nvGrpSpPr>
        <p:grpSpPr>
          <a:xfrm>
            <a:off x="5225733" y="2594129"/>
            <a:ext cx="2045110" cy="3796841"/>
            <a:chOff x="4458818" y="2004191"/>
            <a:chExt cx="2045110" cy="37968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8C3120A-E435-41A8-84EC-A70FE8C9632B}"/>
                </a:ext>
              </a:extLst>
            </p:cNvPr>
            <p:cNvGrpSpPr/>
            <p:nvPr/>
          </p:nvGrpSpPr>
          <p:grpSpPr>
            <a:xfrm>
              <a:off x="4681379" y="3036147"/>
              <a:ext cx="1599987" cy="2464800"/>
              <a:chOff x="7184891" y="2488201"/>
              <a:chExt cx="1599987" cy="2464800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C70F897-9C07-42C2-B6FF-BE5E3EF2DF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C764D51-141B-432A-87CF-462EB17C9D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μ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3D9A02D-254D-4EBE-B65C-50948DC974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4891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τ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45F679-CC63-472F-9D9F-A878EAF84B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 err="1">
                    <a:solidFill>
                      <a:schemeClr val="bg1"/>
                    </a:solidFill>
                  </a:rPr>
                  <a:t>ν</a:t>
                </a:r>
                <a:r>
                  <a:rPr lang="es-ES" sz="4000" baseline="-25000" dirty="0" err="1">
                    <a:solidFill>
                      <a:schemeClr val="bg1"/>
                    </a:solidFill>
                  </a:rPr>
                  <a:t>e</a:t>
                </a:r>
                <a:endParaRPr lang="es-ES" sz="4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6BD486-88A8-454E-AD3F-33D82CE014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μ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7C6757E-294F-4DBE-B5F0-ECE518BBA6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τ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C2885942-2513-4270-87C4-B7C214BE47D7}"/>
                </a:ext>
              </a:extLst>
            </p:cNvPr>
            <p:cNvSpPr/>
            <p:nvPr/>
          </p:nvSpPr>
          <p:spPr>
            <a:xfrm>
              <a:off x="4458818" y="2004191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E278419-29FD-42C6-A3B5-AD2B66540962}"/>
                </a:ext>
              </a:extLst>
            </p:cNvPr>
            <p:cNvSpPr txBox="1"/>
            <p:nvPr/>
          </p:nvSpPr>
          <p:spPr>
            <a:xfrm>
              <a:off x="4881310" y="215552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3">
                      <a:lumMod val="50000"/>
                    </a:schemeClr>
                  </a:solidFill>
                </a:rPr>
                <a:t>leptones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A9B4E48-A6D6-4DAC-99AF-66B5182BFC74}"/>
              </a:ext>
            </a:extLst>
          </p:cNvPr>
          <p:cNvGrpSpPr/>
          <p:nvPr/>
        </p:nvGrpSpPr>
        <p:grpSpPr>
          <a:xfrm>
            <a:off x="7564987" y="3016440"/>
            <a:ext cx="2310581" cy="2772697"/>
            <a:chOff x="8177877" y="1853780"/>
            <a:chExt cx="2310581" cy="2772697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8F4E101-4965-4329-BF0E-07CF24C1C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B6ECB89-F9F3-4539-9856-E2E64BCE4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5871644-C39D-4570-92AA-7789FDD228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3551706"/>
              <a:ext cx="720000" cy="72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1AF87DA-4AFB-4A48-B423-1FC9A0C2F9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3551706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γ</a:t>
              </a:r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12C74FE-C4D7-4BEF-8795-AE7315757009}"/>
                </a:ext>
              </a:extLst>
            </p:cNvPr>
            <p:cNvSpPr/>
            <p:nvPr/>
          </p:nvSpPr>
          <p:spPr>
            <a:xfrm>
              <a:off x="8177877" y="1853780"/>
              <a:ext cx="2310581" cy="2772697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BB4C722-DA44-453F-A0CB-5B345018E87D}"/>
                </a:ext>
              </a:extLst>
            </p:cNvPr>
            <p:cNvSpPr txBox="1"/>
            <p:nvPr/>
          </p:nvSpPr>
          <p:spPr>
            <a:xfrm>
              <a:off x="8474905" y="2026355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mediadores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0790154-0CA4-442D-99B2-C46B66351E18}"/>
              </a:ext>
            </a:extLst>
          </p:cNvPr>
          <p:cNvGrpSpPr/>
          <p:nvPr/>
        </p:nvGrpSpPr>
        <p:grpSpPr>
          <a:xfrm>
            <a:off x="10224123" y="3629501"/>
            <a:ext cx="1312810" cy="1405775"/>
            <a:chOff x="10558418" y="2901914"/>
            <a:chExt cx="1312810" cy="140577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C0DA8F-5C1F-4771-B69B-F219982775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4822" y="3379031"/>
              <a:ext cx="720000" cy="72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0A8D56F-FBEF-4CD0-BAF9-886D52C5DAF0}"/>
                </a:ext>
              </a:extLst>
            </p:cNvPr>
            <p:cNvSpPr txBox="1"/>
            <p:nvPr/>
          </p:nvSpPr>
          <p:spPr>
            <a:xfrm>
              <a:off x="10778645" y="292976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Higgs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F9C90EC6-832B-4E7E-AC2F-CB29E55ABEEA}"/>
                </a:ext>
              </a:extLst>
            </p:cNvPr>
            <p:cNvSpPr/>
            <p:nvPr/>
          </p:nvSpPr>
          <p:spPr>
            <a:xfrm>
              <a:off x="10558418" y="2901914"/>
              <a:ext cx="1312810" cy="1405775"/>
            </a:xfrm>
            <a:prstGeom prst="round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3F7B7EA7-0863-4464-B109-C613F28FA405}"/>
                  </a:ext>
                </a:extLst>
              </p14:cNvPr>
              <p14:cNvContentPartPr/>
              <p14:nvPr/>
            </p14:nvContentPartPr>
            <p14:xfrm>
              <a:off x="1875789" y="-796114"/>
              <a:ext cx="4320" cy="435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3F7B7EA7-0863-4464-B109-C613F28FA4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7789" y="-814114"/>
                <a:ext cx="399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Entrada de lápiz 70">
                <a:extLst>
                  <a:ext uri="{FF2B5EF4-FFF2-40B4-BE49-F238E27FC236}">
                    <a16:creationId xmlns:a16="http://schemas.microsoft.com/office/drawing/2014/main" id="{6EF0A8CE-AAC5-4437-9BCD-A68DB4FC18F8}"/>
                  </a:ext>
                </a:extLst>
              </p14:cNvPr>
              <p14:cNvContentPartPr/>
              <p14:nvPr/>
            </p14:nvContentPartPr>
            <p14:xfrm>
              <a:off x="2565549" y="1964006"/>
              <a:ext cx="2637360" cy="4505040"/>
            </p14:xfrm>
          </p:contentPart>
        </mc:Choice>
        <mc:Fallback xmlns="">
          <p:pic>
            <p:nvPicPr>
              <p:cNvPr id="71" name="Entrada de lápiz 70">
                <a:extLst>
                  <a:ext uri="{FF2B5EF4-FFF2-40B4-BE49-F238E27FC236}">
                    <a16:creationId xmlns:a16="http://schemas.microsoft.com/office/drawing/2014/main" id="{6EF0A8CE-AAC5-4437-9BCD-A68DB4FC18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2909" y="1901006"/>
                <a:ext cx="2763000" cy="46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4DFFAB6C-C843-4E3E-A5A6-9F21C5B549FF}"/>
                  </a:ext>
                </a:extLst>
              </p14:cNvPr>
              <p14:cNvContentPartPr/>
              <p14:nvPr/>
            </p14:nvContentPartPr>
            <p14:xfrm>
              <a:off x="8589789" y="4526486"/>
              <a:ext cx="1343880" cy="1415160"/>
            </p14:xfrm>
          </p:contentPart>
        </mc:Choice>
        <mc:Fallback xmlns=""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4DFFAB6C-C843-4E3E-A5A6-9F21C5B549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6789" y="4463846"/>
                <a:ext cx="1469520" cy="1540800"/>
              </a:xfrm>
              <a:prstGeom prst="rect">
                <a:avLst/>
              </a:prstGeom>
            </p:spPr>
          </p:pic>
        </mc:Fallback>
      </mc:AlternateContent>
      <p:sp>
        <p:nvSpPr>
          <p:cNvPr id="110" name="CuadroTexto 109">
            <a:extLst>
              <a:ext uri="{FF2B5EF4-FFF2-40B4-BE49-F238E27FC236}">
                <a16:creationId xmlns:a16="http://schemas.microsoft.com/office/drawing/2014/main" id="{A7D99846-5783-4B84-902B-EFF26ABAE36C}"/>
              </a:ext>
            </a:extLst>
          </p:cNvPr>
          <p:cNvSpPr txBox="1"/>
          <p:nvPr/>
        </p:nvSpPr>
        <p:spPr>
          <a:xfrm>
            <a:off x="8770973" y="1854460"/>
            <a:ext cx="22172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chemeClr val="accent6">
                    <a:lumMod val="75000"/>
                  </a:schemeClr>
                </a:solidFill>
              </a:rPr>
              <a:t>Fuerte (QCD)</a:t>
            </a:r>
          </a:p>
        </p:txBody>
      </p:sp>
    </p:spTree>
    <p:extLst>
      <p:ext uri="{BB962C8B-B14F-4D97-AF65-F5344CB8AC3E}">
        <p14:creationId xmlns:p14="http://schemas.microsoft.com/office/powerpoint/2010/main" val="357094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Interacciones y partículas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C7E620B-C86D-4E91-B850-DB4431ABB832}"/>
              </a:ext>
            </a:extLst>
          </p:cNvPr>
          <p:cNvGrpSpPr/>
          <p:nvPr/>
        </p:nvGrpSpPr>
        <p:grpSpPr>
          <a:xfrm>
            <a:off x="2953439" y="2589496"/>
            <a:ext cx="2045110" cy="3796841"/>
            <a:chOff x="3442604" y="1717790"/>
            <a:chExt cx="2045110" cy="3796841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46FB4C7E-ACF0-4AE3-AC41-4C0BB815B90C}"/>
                </a:ext>
              </a:extLst>
            </p:cNvPr>
            <p:cNvSpPr/>
            <p:nvPr/>
          </p:nvSpPr>
          <p:spPr>
            <a:xfrm>
              <a:off x="3442604" y="1717790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4C1576B-164C-43EF-950C-9FD53B2388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53D7C0-0227-4722-BF52-E80A87E9741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9B0337-CFB5-404C-B537-AA72EEF5DF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5165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83B0CCF-C5EF-4592-888B-EC4A26F12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8B63133-B59D-4D7C-A223-E9E55F67C8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50B1868-52F7-452C-8B5A-5B0AD43760F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DD4EFF-7FAF-4D45-895A-CDA0DBDC909B}"/>
                </a:ext>
              </a:extLst>
            </p:cNvPr>
            <p:cNvSpPr txBox="1"/>
            <p:nvPr/>
          </p:nvSpPr>
          <p:spPr>
            <a:xfrm>
              <a:off x="3954442" y="186929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quarks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5D70242-5892-404E-9DA7-E010B5B2D286}"/>
              </a:ext>
            </a:extLst>
          </p:cNvPr>
          <p:cNvGrpSpPr/>
          <p:nvPr/>
        </p:nvGrpSpPr>
        <p:grpSpPr>
          <a:xfrm>
            <a:off x="5225733" y="2594129"/>
            <a:ext cx="2045110" cy="3796841"/>
            <a:chOff x="4458818" y="2004191"/>
            <a:chExt cx="2045110" cy="37968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8C3120A-E435-41A8-84EC-A70FE8C9632B}"/>
                </a:ext>
              </a:extLst>
            </p:cNvPr>
            <p:cNvGrpSpPr/>
            <p:nvPr/>
          </p:nvGrpSpPr>
          <p:grpSpPr>
            <a:xfrm>
              <a:off x="4681379" y="3036147"/>
              <a:ext cx="1599987" cy="2464800"/>
              <a:chOff x="7184891" y="2488201"/>
              <a:chExt cx="1599987" cy="2464800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C70F897-9C07-42C2-B6FF-BE5E3EF2DF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C764D51-141B-432A-87CF-462EB17C9D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μ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3D9A02D-254D-4EBE-B65C-50948DC974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4891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τ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45F679-CC63-472F-9D9F-A878EAF84B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 err="1">
                    <a:solidFill>
                      <a:schemeClr val="bg1"/>
                    </a:solidFill>
                  </a:rPr>
                  <a:t>ν</a:t>
                </a:r>
                <a:r>
                  <a:rPr lang="es-ES" sz="4000" baseline="-25000" dirty="0" err="1">
                    <a:solidFill>
                      <a:schemeClr val="bg1"/>
                    </a:solidFill>
                  </a:rPr>
                  <a:t>e</a:t>
                </a:r>
                <a:endParaRPr lang="es-ES" sz="4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6BD486-88A8-454E-AD3F-33D82CE014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μ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7C6757E-294F-4DBE-B5F0-ECE518BBA6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τ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C2885942-2513-4270-87C4-B7C214BE47D7}"/>
                </a:ext>
              </a:extLst>
            </p:cNvPr>
            <p:cNvSpPr/>
            <p:nvPr/>
          </p:nvSpPr>
          <p:spPr>
            <a:xfrm>
              <a:off x="4458818" y="2004191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E278419-29FD-42C6-A3B5-AD2B66540962}"/>
                </a:ext>
              </a:extLst>
            </p:cNvPr>
            <p:cNvSpPr txBox="1"/>
            <p:nvPr/>
          </p:nvSpPr>
          <p:spPr>
            <a:xfrm>
              <a:off x="4881310" y="215552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3">
                      <a:lumMod val="50000"/>
                    </a:schemeClr>
                  </a:solidFill>
                </a:rPr>
                <a:t>leptones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A9B4E48-A6D6-4DAC-99AF-66B5182BFC74}"/>
              </a:ext>
            </a:extLst>
          </p:cNvPr>
          <p:cNvGrpSpPr/>
          <p:nvPr/>
        </p:nvGrpSpPr>
        <p:grpSpPr>
          <a:xfrm>
            <a:off x="7564987" y="3016440"/>
            <a:ext cx="2310581" cy="2772697"/>
            <a:chOff x="8177877" y="1853780"/>
            <a:chExt cx="2310581" cy="2772697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8F4E101-4965-4329-BF0E-07CF24C1C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B6ECB89-F9F3-4539-9856-E2E64BCE4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5871644-C39D-4570-92AA-7789FDD228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3551706"/>
              <a:ext cx="720000" cy="72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1AF87DA-4AFB-4A48-B423-1FC9A0C2F9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3551706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γ</a:t>
              </a:r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12C74FE-C4D7-4BEF-8795-AE7315757009}"/>
                </a:ext>
              </a:extLst>
            </p:cNvPr>
            <p:cNvSpPr/>
            <p:nvPr/>
          </p:nvSpPr>
          <p:spPr>
            <a:xfrm>
              <a:off x="8177877" y="1853780"/>
              <a:ext cx="2310581" cy="2772697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BB4C722-DA44-453F-A0CB-5B345018E87D}"/>
                </a:ext>
              </a:extLst>
            </p:cNvPr>
            <p:cNvSpPr txBox="1"/>
            <p:nvPr/>
          </p:nvSpPr>
          <p:spPr>
            <a:xfrm>
              <a:off x="8474905" y="2026355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mediadores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0790154-0CA4-442D-99B2-C46B66351E18}"/>
              </a:ext>
            </a:extLst>
          </p:cNvPr>
          <p:cNvGrpSpPr/>
          <p:nvPr/>
        </p:nvGrpSpPr>
        <p:grpSpPr>
          <a:xfrm>
            <a:off x="10224123" y="3629501"/>
            <a:ext cx="1312810" cy="1405775"/>
            <a:chOff x="10558418" y="2901914"/>
            <a:chExt cx="1312810" cy="140577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C0DA8F-5C1F-4771-B69B-F219982775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4822" y="3379031"/>
              <a:ext cx="720000" cy="72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0A8D56F-FBEF-4CD0-BAF9-886D52C5DAF0}"/>
                </a:ext>
              </a:extLst>
            </p:cNvPr>
            <p:cNvSpPr txBox="1"/>
            <p:nvPr/>
          </p:nvSpPr>
          <p:spPr>
            <a:xfrm>
              <a:off x="10778645" y="292976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Higgs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F9C90EC6-832B-4E7E-AC2F-CB29E55ABEEA}"/>
                </a:ext>
              </a:extLst>
            </p:cNvPr>
            <p:cNvSpPr/>
            <p:nvPr/>
          </p:nvSpPr>
          <p:spPr>
            <a:xfrm>
              <a:off x="10558418" y="2901914"/>
              <a:ext cx="1312810" cy="1405775"/>
            </a:xfrm>
            <a:prstGeom prst="round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3194072A-1C65-4F4C-98DC-036FC00BCF2F}"/>
              </a:ext>
            </a:extLst>
          </p:cNvPr>
          <p:cNvGrpSpPr/>
          <p:nvPr/>
        </p:nvGrpSpPr>
        <p:grpSpPr>
          <a:xfrm>
            <a:off x="2665269" y="2952926"/>
            <a:ext cx="3650760" cy="3668040"/>
            <a:chOff x="2665269" y="2952926"/>
            <a:chExt cx="3650760" cy="36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B38CDE14-E4DB-4165-9752-A71942C08C38}"/>
                    </a:ext>
                  </a:extLst>
                </p14:cNvPr>
                <p14:cNvContentPartPr/>
                <p14:nvPr/>
              </p14:nvContentPartPr>
              <p14:xfrm>
                <a:off x="2665269" y="2952926"/>
                <a:ext cx="2366640" cy="366804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B38CDE14-E4DB-4165-9752-A71942C08C3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02629" y="2890286"/>
                  <a:ext cx="2492280" cy="37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9" name="Entrada de lápiz 58">
                  <a:extLst>
                    <a:ext uri="{FF2B5EF4-FFF2-40B4-BE49-F238E27FC236}">
                      <a16:creationId xmlns:a16="http://schemas.microsoft.com/office/drawing/2014/main" id="{BBD2478C-0887-47CE-B308-9FF9B17AA292}"/>
                    </a:ext>
                  </a:extLst>
                </p14:cNvPr>
                <p14:cNvContentPartPr/>
                <p14:nvPr/>
              </p14:nvContentPartPr>
              <p14:xfrm>
                <a:off x="5146029" y="3098366"/>
                <a:ext cx="1170000" cy="3425400"/>
              </p14:xfrm>
            </p:contentPart>
          </mc:Choice>
          <mc:Fallback xmlns="">
            <p:pic>
              <p:nvPicPr>
                <p:cNvPr id="59" name="Entrada de lápiz 58">
                  <a:extLst>
                    <a:ext uri="{FF2B5EF4-FFF2-40B4-BE49-F238E27FC236}">
                      <a16:creationId xmlns:a16="http://schemas.microsoft.com/office/drawing/2014/main" id="{BBD2478C-0887-47CE-B308-9FF9B17AA2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83389" y="3035366"/>
                  <a:ext cx="1295640" cy="355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8BE1D798-2D24-41A9-8AFA-0BC3B475461F}"/>
              </a:ext>
            </a:extLst>
          </p:cNvPr>
          <p:cNvSpPr txBox="1"/>
          <p:nvPr/>
        </p:nvSpPr>
        <p:spPr>
          <a:xfrm>
            <a:off x="8606638" y="1976846"/>
            <a:ext cx="29915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chemeClr val="accent2">
                    <a:lumMod val="75000"/>
                  </a:schemeClr>
                </a:solidFill>
              </a:rPr>
              <a:t>Electromagnética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310B6DB-6696-4524-867E-819C3CCE041C}"/>
              </a:ext>
            </a:extLst>
          </p:cNvPr>
          <p:cNvGrpSpPr/>
          <p:nvPr/>
        </p:nvGrpSpPr>
        <p:grpSpPr>
          <a:xfrm>
            <a:off x="7697052" y="3689915"/>
            <a:ext cx="2131920" cy="1969560"/>
            <a:chOff x="7697052" y="3689915"/>
            <a:chExt cx="2131920" cy="196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Entrada de lápiz 8">
                  <a:extLst>
                    <a:ext uri="{FF2B5EF4-FFF2-40B4-BE49-F238E27FC236}">
                      <a16:creationId xmlns:a16="http://schemas.microsoft.com/office/drawing/2014/main" id="{6F153B62-611B-49DB-8202-8D7A89EAC8D3}"/>
                    </a:ext>
                  </a:extLst>
                </p14:cNvPr>
                <p14:cNvContentPartPr/>
                <p14:nvPr/>
              </p14:nvContentPartPr>
              <p14:xfrm>
                <a:off x="8524332" y="3689915"/>
                <a:ext cx="1304640" cy="993960"/>
              </p14:xfrm>
            </p:contentPart>
          </mc:Choice>
          <mc:Fallback xmlns="">
            <p:pic>
              <p:nvPicPr>
                <p:cNvPr id="9" name="Entrada de lápiz 8">
                  <a:extLst>
                    <a:ext uri="{FF2B5EF4-FFF2-40B4-BE49-F238E27FC236}">
                      <a16:creationId xmlns:a16="http://schemas.microsoft.com/office/drawing/2014/main" id="{6F153B62-611B-49DB-8202-8D7A89EAC8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1692" y="3627275"/>
                  <a:ext cx="1430280" cy="11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Entrada de lápiz 10">
                  <a:extLst>
                    <a:ext uri="{FF2B5EF4-FFF2-40B4-BE49-F238E27FC236}">
                      <a16:creationId xmlns:a16="http://schemas.microsoft.com/office/drawing/2014/main" id="{E6CB93F7-CAC3-49C9-B85F-2C852E0A756F}"/>
                    </a:ext>
                  </a:extLst>
                </p14:cNvPr>
                <p14:cNvContentPartPr/>
                <p14:nvPr/>
              </p14:nvContentPartPr>
              <p14:xfrm>
                <a:off x="7697052" y="4495235"/>
                <a:ext cx="1101600" cy="1164240"/>
              </p14:xfrm>
            </p:contentPart>
          </mc:Choice>
          <mc:Fallback xmlns="">
            <p:pic>
              <p:nvPicPr>
                <p:cNvPr id="11" name="Entrada de lápiz 10">
                  <a:extLst>
                    <a:ext uri="{FF2B5EF4-FFF2-40B4-BE49-F238E27FC236}">
                      <a16:creationId xmlns:a16="http://schemas.microsoft.com/office/drawing/2014/main" id="{E6CB93F7-CAC3-49C9-B85F-2C852E0A756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4412" y="4432595"/>
                  <a:ext cx="1227240" cy="128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8411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Interacciones y partículas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C7E620B-C86D-4E91-B850-DB4431ABB832}"/>
              </a:ext>
            </a:extLst>
          </p:cNvPr>
          <p:cNvGrpSpPr/>
          <p:nvPr/>
        </p:nvGrpSpPr>
        <p:grpSpPr>
          <a:xfrm>
            <a:off x="2953439" y="2589496"/>
            <a:ext cx="2045110" cy="3796841"/>
            <a:chOff x="3442604" y="1717790"/>
            <a:chExt cx="2045110" cy="3796841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46FB4C7E-ACF0-4AE3-AC41-4C0BB815B90C}"/>
                </a:ext>
              </a:extLst>
            </p:cNvPr>
            <p:cNvSpPr/>
            <p:nvPr/>
          </p:nvSpPr>
          <p:spPr>
            <a:xfrm>
              <a:off x="3442604" y="1717790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4C1576B-164C-43EF-950C-9FD53B2388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53D7C0-0227-4722-BF52-E80A87E9741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9B0337-CFB5-404C-B537-AA72EEF5DF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5165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83B0CCF-C5EF-4592-888B-EC4A26F12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8B63133-B59D-4D7C-A223-E9E55F67C8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50B1868-52F7-452C-8B5A-5B0AD43760F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DD4EFF-7FAF-4D45-895A-CDA0DBDC909B}"/>
                </a:ext>
              </a:extLst>
            </p:cNvPr>
            <p:cNvSpPr txBox="1"/>
            <p:nvPr/>
          </p:nvSpPr>
          <p:spPr>
            <a:xfrm>
              <a:off x="3954442" y="186929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quarks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5D70242-5892-404E-9DA7-E010B5B2D286}"/>
              </a:ext>
            </a:extLst>
          </p:cNvPr>
          <p:cNvGrpSpPr/>
          <p:nvPr/>
        </p:nvGrpSpPr>
        <p:grpSpPr>
          <a:xfrm>
            <a:off x="5225733" y="2594129"/>
            <a:ext cx="2045110" cy="3796841"/>
            <a:chOff x="4458818" y="2004191"/>
            <a:chExt cx="2045110" cy="37968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8C3120A-E435-41A8-84EC-A70FE8C9632B}"/>
                </a:ext>
              </a:extLst>
            </p:cNvPr>
            <p:cNvGrpSpPr/>
            <p:nvPr/>
          </p:nvGrpSpPr>
          <p:grpSpPr>
            <a:xfrm>
              <a:off x="4681379" y="3036147"/>
              <a:ext cx="1599987" cy="2464800"/>
              <a:chOff x="7184891" y="2488201"/>
              <a:chExt cx="1599987" cy="2464800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C70F897-9C07-42C2-B6FF-BE5E3EF2DF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C764D51-141B-432A-87CF-462EB17C9D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μ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3D9A02D-254D-4EBE-B65C-50948DC974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4891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τ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45F679-CC63-472F-9D9F-A878EAF84B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 err="1">
                    <a:solidFill>
                      <a:schemeClr val="bg1"/>
                    </a:solidFill>
                  </a:rPr>
                  <a:t>ν</a:t>
                </a:r>
                <a:r>
                  <a:rPr lang="es-ES" sz="4000" baseline="-25000" dirty="0" err="1">
                    <a:solidFill>
                      <a:schemeClr val="bg1"/>
                    </a:solidFill>
                  </a:rPr>
                  <a:t>e</a:t>
                </a:r>
                <a:endParaRPr lang="es-ES" sz="4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6BD486-88A8-454E-AD3F-33D82CE014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μ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7C6757E-294F-4DBE-B5F0-ECE518BBA6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τ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C2885942-2513-4270-87C4-B7C214BE47D7}"/>
                </a:ext>
              </a:extLst>
            </p:cNvPr>
            <p:cNvSpPr/>
            <p:nvPr/>
          </p:nvSpPr>
          <p:spPr>
            <a:xfrm>
              <a:off x="4458818" y="2004191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E278419-29FD-42C6-A3B5-AD2B66540962}"/>
                </a:ext>
              </a:extLst>
            </p:cNvPr>
            <p:cNvSpPr txBox="1"/>
            <p:nvPr/>
          </p:nvSpPr>
          <p:spPr>
            <a:xfrm>
              <a:off x="4881310" y="215552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3">
                      <a:lumMod val="50000"/>
                    </a:schemeClr>
                  </a:solidFill>
                </a:rPr>
                <a:t>leptones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A9B4E48-A6D6-4DAC-99AF-66B5182BFC74}"/>
              </a:ext>
            </a:extLst>
          </p:cNvPr>
          <p:cNvGrpSpPr/>
          <p:nvPr/>
        </p:nvGrpSpPr>
        <p:grpSpPr>
          <a:xfrm>
            <a:off x="7564987" y="3016440"/>
            <a:ext cx="2310581" cy="2772697"/>
            <a:chOff x="8177877" y="1853780"/>
            <a:chExt cx="2310581" cy="2772697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8F4E101-4965-4329-BF0E-07CF24C1C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B6ECB89-F9F3-4539-9856-E2E64BCE4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5871644-C39D-4570-92AA-7789FDD228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3551706"/>
              <a:ext cx="720000" cy="72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1AF87DA-4AFB-4A48-B423-1FC9A0C2F9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3551706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γ</a:t>
              </a:r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12C74FE-C4D7-4BEF-8795-AE7315757009}"/>
                </a:ext>
              </a:extLst>
            </p:cNvPr>
            <p:cNvSpPr/>
            <p:nvPr/>
          </p:nvSpPr>
          <p:spPr>
            <a:xfrm>
              <a:off x="8177877" y="1853780"/>
              <a:ext cx="2310581" cy="2772697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BB4C722-DA44-453F-A0CB-5B345018E87D}"/>
                </a:ext>
              </a:extLst>
            </p:cNvPr>
            <p:cNvSpPr txBox="1"/>
            <p:nvPr/>
          </p:nvSpPr>
          <p:spPr>
            <a:xfrm>
              <a:off x="8474905" y="2026355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mediadores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0790154-0CA4-442D-99B2-C46B66351E18}"/>
              </a:ext>
            </a:extLst>
          </p:cNvPr>
          <p:cNvGrpSpPr/>
          <p:nvPr/>
        </p:nvGrpSpPr>
        <p:grpSpPr>
          <a:xfrm>
            <a:off x="10224123" y="3629501"/>
            <a:ext cx="1312810" cy="1405775"/>
            <a:chOff x="10558418" y="2901914"/>
            <a:chExt cx="1312810" cy="140577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C0DA8F-5C1F-4771-B69B-F219982775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4822" y="3379031"/>
              <a:ext cx="720000" cy="72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0A8D56F-FBEF-4CD0-BAF9-886D52C5DAF0}"/>
                </a:ext>
              </a:extLst>
            </p:cNvPr>
            <p:cNvSpPr txBox="1"/>
            <p:nvPr/>
          </p:nvSpPr>
          <p:spPr>
            <a:xfrm>
              <a:off x="10778645" y="292976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Higgs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F9C90EC6-832B-4E7E-AC2F-CB29E55ABEEA}"/>
                </a:ext>
              </a:extLst>
            </p:cNvPr>
            <p:cNvSpPr/>
            <p:nvPr/>
          </p:nvSpPr>
          <p:spPr>
            <a:xfrm>
              <a:off x="10558418" y="2901914"/>
              <a:ext cx="1312810" cy="1405775"/>
            </a:xfrm>
            <a:prstGeom prst="round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C72EFCCF-1B83-4290-9662-B005C4550396}"/>
              </a:ext>
            </a:extLst>
          </p:cNvPr>
          <p:cNvGrpSpPr/>
          <p:nvPr/>
        </p:nvGrpSpPr>
        <p:grpSpPr>
          <a:xfrm>
            <a:off x="2961549" y="2680766"/>
            <a:ext cx="7007400" cy="3984480"/>
            <a:chOff x="2961549" y="2680766"/>
            <a:chExt cx="7007400" cy="39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3" name="Entrada de lápiz 52">
                  <a:extLst>
                    <a:ext uri="{FF2B5EF4-FFF2-40B4-BE49-F238E27FC236}">
                      <a16:creationId xmlns:a16="http://schemas.microsoft.com/office/drawing/2014/main" id="{83E777B3-DDC9-4CD2-8B5B-4E9C5CF17EF8}"/>
                    </a:ext>
                  </a:extLst>
                </p14:cNvPr>
                <p14:cNvContentPartPr/>
                <p14:nvPr/>
              </p14:nvContentPartPr>
              <p14:xfrm>
                <a:off x="2961549" y="3148046"/>
                <a:ext cx="1963440" cy="3517200"/>
              </p14:xfrm>
            </p:contentPart>
          </mc:Choice>
          <mc:Fallback xmlns="">
            <p:pic>
              <p:nvPicPr>
                <p:cNvPr id="53" name="Entrada de lápiz 52">
                  <a:extLst>
                    <a:ext uri="{FF2B5EF4-FFF2-40B4-BE49-F238E27FC236}">
                      <a16:creationId xmlns:a16="http://schemas.microsoft.com/office/drawing/2014/main" id="{83E777B3-DDC9-4CD2-8B5B-4E9C5CF17EF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98549" y="3085406"/>
                  <a:ext cx="2089080" cy="36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4" name="Entrada de lápiz 53">
                  <a:extLst>
                    <a:ext uri="{FF2B5EF4-FFF2-40B4-BE49-F238E27FC236}">
                      <a16:creationId xmlns:a16="http://schemas.microsoft.com/office/drawing/2014/main" id="{0FA8696E-65FF-48A7-875B-692A9C7F26AB}"/>
                    </a:ext>
                  </a:extLst>
                </p14:cNvPr>
                <p14:cNvContentPartPr/>
                <p14:nvPr/>
              </p14:nvContentPartPr>
              <p14:xfrm>
                <a:off x="5087349" y="2680766"/>
                <a:ext cx="2287800" cy="3958560"/>
              </p14:xfrm>
            </p:contentPart>
          </mc:Choice>
          <mc:Fallback xmlns="">
            <p:pic>
              <p:nvPicPr>
                <p:cNvPr id="54" name="Entrada de lápiz 53">
                  <a:extLst>
                    <a:ext uri="{FF2B5EF4-FFF2-40B4-BE49-F238E27FC236}">
                      <a16:creationId xmlns:a16="http://schemas.microsoft.com/office/drawing/2014/main" id="{0FA8696E-65FF-48A7-875B-692A9C7F26A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4349" y="2618126"/>
                  <a:ext cx="2413440" cy="40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6" name="Entrada de lápiz 55">
                  <a:extLst>
                    <a:ext uri="{FF2B5EF4-FFF2-40B4-BE49-F238E27FC236}">
                      <a16:creationId xmlns:a16="http://schemas.microsoft.com/office/drawing/2014/main" id="{03ADFBD6-016F-42DF-BA1B-A1AEAFD7AF6D}"/>
                    </a:ext>
                  </a:extLst>
                </p14:cNvPr>
                <p14:cNvContentPartPr/>
                <p14:nvPr/>
              </p14:nvContentPartPr>
              <p14:xfrm>
                <a:off x="7637589" y="3380246"/>
                <a:ext cx="2331360" cy="115740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03ADFBD6-016F-42DF-BA1B-A1AEAFD7AF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74949" y="3317246"/>
                  <a:ext cx="2457000" cy="1283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DA6F023-D633-486A-922E-3126B60B3A27}"/>
              </a:ext>
            </a:extLst>
          </p:cNvPr>
          <p:cNvSpPr txBox="1"/>
          <p:nvPr/>
        </p:nvSpPr>
        <p:spPr>
          <a:xfrm>
            <a:off x="9542283" y="1811383"/>
            <a:ext cx="9797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Débil</a:t>
            </a:r>
          </a:p>
        </p:txBody>
      </p:sp>
    </p:spTree>
    <p:extLst>
      <p:ext uri="{BB962C8B-B14F-4D97-AF65-F5344CB8AC3E}">
        <p14:creationId xmlns:p14="http://schemas.microsoft.com/office/powerpoint/2010/main" val="931063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Interacciones y partículas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C7E620B-C86D-4E91-B850-DB4431ABB832}"/>
              </a:ext>
            </a:extLst>
          </p:cNvPr>
          <p:cNvGrpSpPr/>
          <p:nvPr/>
        </p:nvGrpSpPr>
        <p:grpSpPr>
          <a:xfrm>
            <a:off x="2953439" y="2589496"/>
            <a:ext cx="2045110" cy="3796841"/>
            <a:chOff x="3442604" y="1717790"/>
            <a:chExt cx="2045110" cy="3796841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46FB4C7E-ACF0-4AE3-AC41-4C0BB815B90C}"/>
                </a:ext>
              </a:extLst>
            </p:cNvPr>
            <p:cNvSpPr/>
            <p:nvPr/>
          </p:nvSpPr>
          <p:spPr>
            <a:xfrm>
              <a:off x="3442604" y="1717790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4C1576B-164C-43EF-950C-9FD53B2388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53D7C0-0227-4722-BF52-E80A87E9741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9535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9B0337-CFB5-404C-B537-AA72EEF5DF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65165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83B0CCF-C5EF-4592-888B-EC4A26F12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2743811"/>
              <a:ext cx="720000" cy="72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8B63133-B59D-4D7C-A223-E9E55F67C8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3616211"/>
              <a:ext cx="720000" cy="72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50B1868-52F7-452C-8B5A-5B0AD43760F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45152" y="4488611"/>
              <a:ext cx="720000" cy="72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DD4EFF-7FAF-4D45-895A-CDA0DBDC909B}"/>
                </a:ext>
              </a:extLst>
            </p:cNvPr>
            <p:cNvSpPr txBox="1"/>
            <p:nvPr/>
          </p:nvSpPr>
          <p:spPr>
            <a:xfrm>
              <a:off x="3954442" y="186929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quarks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5D70242-5892-404E-9DA7-E010B5B2D286}"/>
              </a:ext>
            </a:extLst>
          </p:cNvPr>
          <p:cNvGrpSpPr/>
          <p:nvPr/>
        </p:nvGrpSpPr>
        <p:grpSpPr>
          <a:xfrm>
            <a:off x="5225733" y="2594129"/>
            <a:ext cx="2045110" cy="3796841"/>
            <a:chOff x="4458818" y="2004191"/>
            <a:chExt cx="2045110" cy="37968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8C3120A-E435-41A8-84EC-A70FE8C9632B}"/>
                </a:ext>
              </a:extLst>
            </p:cNvPr>
            <p:cNvGrpSpPr/>
            <p:nvPr/>
          </p:nvGrpSpPr>
          <p:grpSpPr>
            <a:xfrm>
              <a:off x="4681379" y="3036147"/>
              <a:ext cx="1599987" cy="2464800"/>
              <a:chOff x="7184891" y="2488201"/>
              <a:chExt cx="1599987" cy="2464800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C70F897-9C07-42C2-B6FF-BE5E3EF2DF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C764D51-141B-432A-87CF-462EB17C9D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9261" y="3360601"/>
                <a:ext cx="720000" cy="72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μ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3D9A02D-254D-4EBE-B65C-50948DC974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84891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τ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45F679-CC63-472F-9D9F-A878EAF84B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2488201"/>
                <a:ext cx="720000" cy="72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 err="1">
                    <a:solidFill>
                      <a:schemeClr val="bg1"/>
                    </a:solidFill>
                  </a:rPr>
                  <a:t>ν</a:t>
                </a:r>
                <a:r>
                  <a:rPr lang="es-ES" sz="4000" baseline="-25000" dirty="0" err="1">
                    <a:solidFill>
                      <a:schemeClr val="bg1"/>
                    </a:solidFill>
                  </a:rPr>
                  <a:t>e</a:t>
                </a:r>
                <a:endParaRPr lang="es-ES" sz="4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6BD486-88A8-454E-AD3F-33D82CE014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3340331"/>
                <a:ext cx="720000" cy="76054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μ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7C6757E-294F-4DBE-B5F0-ECE518BBA6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064878" y="4233001"/>
                <a:ext cx="72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es-ES" sz="4000" dirty="0">
                    <a:solidFill>
                      <a:schemeClr val="bg1"/>
                    </a:solidFill>
                  </a:rPr>
                  <a:t>ν</a:t>
                </a:r>
                <a:r>
                  <a:rPr lang="el-GR" sz="4000" baseline="-25000" dirty="0">
                    <a:solidFill>
                      <a:schemeClr val="bg1"/>
                    </a:solidFill>
                  </a:rPr>
                  <a:t>τ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C2885942-2513-4270-87C4-B7C214BE47D7}"/>
                </a:ext>
              </a:extLst>
            </p:cNvPr>
            <p:cNvSpPr/>
            <p:nvPr/>
          </p:nvSpPr>
          <p:spPr>
            <a:xfrm>
              <a:off x="4458818" y="2004191"/>
              <a:ext cx="2045110" cy="37968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E278419-29FD-42C6-A3B5-AD2B66540962}"/>
                </a:ext>
              </a:extLst>
            </p:cNvPr>
            <p:cNvSpPr txBox="1"/>
            <p:nvPr/>
          </p:nvSpPr>
          <p:spPr>
            <a:xfrm>
              <a:off x="4881310" y="215552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accent3">
                      <a:lumMod val="50000"/>
                    </a:schemeClr>
                  </a:solidFill>
                </a:rPr>
                <a:t>leptones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A9B4E48-A6D6-4DAC-99AF-66B5182BFC74}"/>
              </a:ext>
            </a:extLst>
          </p:cNvPr>
          <p:cNvGrpSpPr/>
          <p:nvPr/>
        </p:nvGrpSpPr>
        <p:grpSpPr>
          <a:xfrm>
            <a:off x="7564987" y="3016440"/>
            <a:ext cx="2310581" cy="2772697"/>
            <a:chOff x="8177877" y="1853780"/>
            <a:chExt cx="2310581" cy="2772697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8F4E101-4965-4329-BF0E-07CF24C1C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B6ECB89-F9F3-4539-9856-E2E64BCE4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2670894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5871644-C39D-4570-92AA-7789FDD228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83863" y="3551706"/>
              <a:ext cx="720000" cy="72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1AF87DA-4AFB-4A48-B423-1FC9A0C2F9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499528" y="3551706"/>
              <a:ext cx="720000" cy="72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γ</a:t>
              </a:r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12C74FE-C4D7-4BEF-8795-AE7315757009}"/>
                </a:ext>
              </a:extLst>
            </p:cNvPr>
            <p:cNvSpPr/>
            <p:nvPr/>
          </p:nvSpPr>
          <p:spPr>
            <a:xfrm>
              <a:off x="8177877" y="1853780"/>
              <a:ext cx="2310581" cy="2772697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BB4C722-DA44-453F-A0CB-5B345018E87D}"/>
                </a:ext>
              </a:extLst>
            </p:cNvPr>
            <p:cNvSpPr txBox="1"/>
            <p:nvPr/>
          </p:nvSpPr>
          <p:spPr>
            <a:xfrm>
              <a:off x="8474905" y="2026355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mediadores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0790154-0CA4-442D-99B2-C46B66351E18}"/>
              </a:ext>
            </a:extLst>
          </p:cNvPr>
          <p:cNvGrpSpPr/>
          <p:nvPr/>
        </p:nvGrpSpPr>
        <p:grpSpPr>
          <a:xfrm>
            <a:off x="10224123" y="3629501"/>
            <a:ext cx="1312810" cy="1405775"/>
            <a:chOff x="10558418" y="2901914"/>
            <a:chExt cx="1312810" cy="140577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C0DA8F-5C1F-4771-B69B-F219982775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4822" y="3379031"/>
              <a:ext cx="720000" cy="72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0A8D56F-FBEF-4CD0-BAF9-886D52C5DAF0}"/>
                </a:ext>
              </a:extLst>
            </p:cNvPr>
            <p:cNvSpPr txBox="1"/>
            <p:nvPr/>
          </p:nvSpPr>
          <p:spPr>
            <a:xfrm>
              <a:off x="10778645" y="292976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Higgs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F9C90EC6-832B-4E7E-AC2F-CB29E55ABEEA}"/>
                </a:ext>
              </a:extLst>
            </p:cNvPr>
            <p:cNvSpPr/>
            <p:nvPr/>
          </p:nvSpPr>
          <p:spPr>
            <a:xfrm>
              <a:off x="10558418" y="2901914"/>
              <a:ext cx="1312810" cy="1405775"/>
            </a:xfrm>
            <a:prstGeom prst="round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AB332DA-5456-4C83-A1BF-E4B15DBD95D4}"/>
                  </a:ext>
                </a:extLst>
              </p14:cNvPr>
              <p14:cNvContentPartPr/>
              <p14:nvPr/>
            </p14:nvContentPartPr>
            <p14:xfrm>
              <a:off x="9969669" y="3051206"/>
              <a:ext cx="2013480" cy="22082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AB332DA-5456-4C83-A1BF-E4B15DBD95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06669" y="2988206"/>
                <a:ext cx="2139120" cy="233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o 8">
            <a:extLst>
              <a:ext uri="{FF2B5EF4-FFF2-40B4-BE49-F238E27FC236}">
                <a16:creationId xmlns:a16="http://schemas.microsoft.com/office/drawing/2014/main" id="{E5E14963-0EFE-45AC-A0F2-BC05A5E98B92}"/>
              </a:ext>
            </a:extLst>
          </p:cNvPr>
          <p:cNvGrpSpPr/>
          <p:nvPr/>
        </p:nvGrpSpPr>
        <p:grpSpPr>
          <a:xfrm>
            <a:off x="2496429" y="2495726"/>
            <a:ext cx="7293600" cy="4422960"/>
            <a:chOff x="2496429" y="2495726"/>
            <a:chExt cx="7293600" cy="442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5260A4C9-F232-4F61-903D-EAD13974207D}"/>
                    </a:ext>
                  </a:extLst>
                </p14:cNvPr>
                <p14:cNvContentPartPr/>
                <p14:nvPr/>
              </p14:nvContentPartPr>
              <p14:xfrm>
                <a:off x="7670349" y="3347126"/>
                <a:ext cx="2119680" cy="1193400"/>
              </p14:xfrm>
            </p:contentPart>
          </mc:Choice>
          <mc:Fallback xmlns=""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5260A4C9-F232-4F61-903D-EAD1397420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07709" y="3284486"/>
                  <a:ext cx="2245320" cy="13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Entrada de lápiz 7">
                  <a:extLst>
                    <a:ext uri="{FF2B5EF4-FFF2-40B4-BE49-F238E27FC236}">
                      <a16:creationId xmlns:a16="http://schemas.microsoft.com/office/drawing/2014/main" id="{6DCB616A-916C-4B7A-B29B-84F1AA9C010B}"/>
                    </a:ext>
                  </a:extLst>
                </p14:cNvPr>
                <p14:cNvContentPartPr/>
                <p14:nvPr/>
              </p14:nvContentPartPr>
              <p14:xfrm>
                <a:off x="2496429" y="2495726"/>
                <a:ext cx="5016960" cy="442296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6DCB616A-916C-4B7A-B29B-84F1AA9C010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3429" y="2432726"/>
                  <a:ext cx="5142600" cy="454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340BF6-7770-4910-978A-50A53691FE7B}"/>
              </a:ext>
            </a:extLst>
          </p:cNvPr>
          <p:cNvSpPr txBox="1"/>
          <p:nvPr/>
        </p:nvSpPr>
        <p:spPr>
          <a:xfrm>
            <a:off x="9144000" y="1637211"/>
            <a:ext cx="1376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FFC000"/>
                </a:solidFill>
              </a:rPr>
              <a:t>Masa</a:t>
            </a:r>
          </a:p>
        </p:txBody>
      </p:sp>
    </p:spTree>
    <p:extLst>
      <p:ext uri="{BB962C8B-B14F-4D97-AF65-F5344CB8AC3E}">
        <p14:creationId xmlns:p14="http://schemas.microsoft.com/office/powerpoint/2010/main" val="42147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Las antipartículas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30836A1-E836-4A3E-B49F-D7DB36F9C854}"/>
              </a:ext>
            </a:extLst>
          </p:cNvPr>
          <p:cNvSpPr txBox="1"/>
          <p:nvPr/>
        </p:nvSpPr>
        <p:spPr>
          <a:xfrm>
            <a:off x="2700336" y="2122714"/>
            <a:ext cx="844173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Por cada partícula tenemos una antipartícula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Ejemplos: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electrón ↔ positrón (antielectrón). El positrón tiene la misma masa que </a:t>
            </a:r>
          </a:p>
          <a:p>
            <a:r>
              <a:rPr lang="es-ES" dirty="0"/>
              <a:t>el electrón pero tiene carga (+) en lugar de (-)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quark q ↔ </a:t>
            </a:r>
            <a:r>
              <a:rPr lang="es-ES" dirty="0" err="1"/>
              <a:t>antiquark</a:t>
            </a:r>
            <a:r>
              <a:rPr lang="es-ES" dirty="0"/>
              <a:t> q: cargas opuestas y color opuestos:</a:t>
            </a:r>
          </a:p>
          <a:p>
            <a:r>
              <a:rPr lang="es-ES" dirty="0"/>
              <a:t>	quark q rojo ↔ </a:t>
            </a:r>
            <a:r>
              <a:rPr lang="es-ES" dirty="0" err="1"/>
              <a:t>antiquark</a:t>
            </a:r>
            <a:r>
              <a:rPr lang="es-ES" dirty="0"/>
              <a:t> q rojo ↔ quark q </a:t>
            </a:r>
            <a:r>
              <a:rPr lang="es-ES" dirty="0" err="1"/>
              <a:t>antirojo</a:t>
            </a:r>
            <a:endParaRPr lang="es-ES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neutrino ↔ antineutrino</a:t>
            </a:r>
          </a:p>
          <a:p>
            <a:endParaRPr lang="es-ES" dirty="0"/>
          </a:p>
          <a:p>
            <a:r>
              <a:rPr lang="es-ES" dirty="0"/>
              <a:t>Alguna partícula coincide con su antipartícula: Z, </a:t>
            </a:r>
            <a:r>
              <a:rPr lang="el-GR" dirty="0"/>
              <a:t>γ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895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Aniquilación electrón-positrón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FAB8CEBE-5376-4C1E-87B5-3EBE45FDAEF3}"/>
              </a:ext>
            </a:extLst>
          </p:cNvPr>
          <p:cNvSpPr txBox="1"/>
          <p:nvPr/>
        </p:nvSpPr>
        <p:spPr>
          <a:xfrm>
            <a:off x="2700336" y="1674674"/>
            <a:ext cx="84673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Cuando una partícula se encuentra con su antipartícula, se aniquilan.</a:t>
            </a:r>
          </a:p>
          <a:p>
            <a:r>
              <a:rPr lang="es-ES" dirty="0"/>
              <a:t>Por ejemplo, cuando un electrón y un positrón se encuentran se aniquilan</a:t>
            </a:r>
          </a:p>
          <a:p>
            <a:r>
              <a:rPr lang="es-ES" dirty="0"/>
              <a:t>en dos fotones. </a:t>
            </a:r>
          </a:p>
          <a:p>
            <a:endParaRPr lang="es-ES" dirty="0"/>
          </a:p>
          <a:p>
            <a:r>
              <a:rPr lang="es-ES" dirty="0"/>
              <a:t>Y esto lo podemos aprovechar: Tomografía de emisión de positrones</a:t>
            </a:r>
          </a:p>
          <a:p>
            <a:endParaRPr lang="es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A22A06-2F2C-43CB-B75A-66D24FB0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19" y="4248335"/>
            <a:ext cx="2095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F84EC1-2BEA-47E9-B12A-EC2140B9C1CC}"/>
              </a:ext>
            </a:extLst>
          </p:cNvPr>
          <p:cNvSpPr txBox="1"/>
          <p:nvPr/>
        </p:nvSpPr>
        <p:spPr>
          <a:xfrm>
            <a:off x="8927268" y="6129127"/>
            <a:ext cx="3007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Jens Maus TU </a:t>
            </a:r>
            <a:r>
              <a:rPr lang="es-ES" sz="1400" dirty="0" err="1">
                <a:solidFill>
                  <a:schemeClr val="accent2">
                    <a:lumMod val="75000"/>
                  </a:schemeClr>
                </a:solidFill>
              </a:rPr>
              <a:t>Dresden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s-ES" sz="1400" dirty="0" err="1">
                <a:solidFill>
                  <a:schemeClr val="accent2">
                    <a:lumMod val="75000"/>
                  </a:schemeClr>
                </a:solidFill>
              </a:rPr>
              <a:t>wikipedia</a:t>
            </a:r>
            <a:endParaRPr lang="es-E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9A115C2-6FE7-4CDC-9514-A0E86EA76ED2}"/>
              </a:ext>
            </a:extLst>
          </p:cNvPr>
          <p:cNvSpPr>
            <a:spLocks noChangeAspect="1"/>
          </p:cNvSpPr>
          <p:nvPr/>
        </p:nvSpPr>
        <p:spPr>
          <a:xfrm>
            <a:off x="3998925" y="5742127"/>
            <a:ext cx="773723" cy="7740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DAE00FA-7005-4EC9-9A4B-AF151ADB1FEC}"/>
              </a:ext>
            </a:extLst>
          </p:cNvPr>
          <p:cNvCxnSpPr>
            <a:cxnSpLocks/>
          </p:cNvCxnSpPr>
          <p:nvPr/>
        </p:nvCxnSpPr>
        <p:spPr>
          <a:xfrm>
            <a:off x="4814685" y="6129127"/>
            <a:ext cx="76814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17D619E-C650-4007-8E6C-645DDFAF1EE3}"/>
              </a:ext>
            </a:extLst>
          </p:cNvPr>
          <p:cNvSpPr txBox="1"/>
          <p:nvPr/>
        </p:nvSpPr>
        <p:spPr>
          <a:xfrm>
            <a:off x="5617260" y="594446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3"/>
                </a:solidFill>
              </a:rPr>
              <a:t>e</a:t>
            </a:r>
            <a:r>
              <a:rPr lang="es-ES" baseline="30000" dirty="0">
                <a:solidFill>
                  <a:schemeClr val="accent3"/>
                </a:solidFill>
              </a:rPr>
              <a:t>+</a:t>
            </a:r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987734A6-A349-4F47-9C95-3EC2EF4CBCE8}"/>
              </a:ext>
            </a:extLst>
          </p:cNvPr>
          <p:cNvSpPr/>
          <p:nvPr/>
        </p:nvSpPr>
        <p:spPr>
          <a:xfrm rot="17593615">
            <a:off x="3719532" y="3207480"/>
            <a:ext cx="1763136" cy="2054681"/>
          </a:xfrm>
          <a:prstGeom prst="arc">
            <a:avLst>
              <a:gd name="adj1" fmla="val 16200000"/>
              <a:gd name="adj2" fmla="val 1675906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611670-5096-42AA-B107-ABCA000C2182}"/>
              </a:ext>
            </a:extLst>
          </p:cNvPr>
          <p:cNvSpPr txBox="1"/>
          <p:nvPr/>
        </p:nvSpPr>
        <p:spPr>
          <a:xfrm>
            <a:off x="4648136" y="3714150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 insertamos en</a:t>
            </a:r>
          </a:p>
          <a:p>
            <a:r>
              <a:rPr lang="es-ES" dirty="0"/>
              <a:t>una molécula de glucosa</a:t>
            </a:r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D577617B-8BD1-4FB7-9B23-2B4174D8BBF3}"/>
              </a:ext>
            </a:extLst>
          </p:cNvPr>
          <p:cNvSpPr/>
          <p:nvPr/>
        </p:nvSpPr>
        <p:spPr>
          <a:xfrm rot="5047074">
            <a:off x="4481705" y="3706016"/>
            <a:ext cx="1722880" cy="1382494"/>
          </a:xfrm>
          <a:prstGeom prst="arc">
            <a:avLst>
              <a:gd name="adj1" fmla="val 16637002"/>
              <a:gd name="adj2" fmla="val 1675906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26E7101-3B74-4BE5-A7A2-49C193691D99}"/>
              </a:ext>
            </a:extLst>
          </p:cNvPr>
          <p:cNvSpPr txBox="1"/>
          <p:nvPr/>
        </p:nvSpPr>
        <p:spPr>
          <a:xfrm>
            <a:off x="1769181" y="3820250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Núcleo radioactivo </a:t>
            </a:r>
          </a:p>
          <a:p>
            <a:r>
              <a:rPr lang="es-ES" dirty="0"/>
              <a:t>que emite positrones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D0A463-B68C-46A7-ADC3-63EADA0A1728}"/>
              </a:ext>
            </a:extLst>
          </p:cNvPr>
          <p:cNvSpPr txBox="1"/>
          <p:nvPr/>
        </p:nvSpPr>
        <p:spPr>
          <a:xfrm>
            <a:off x="1312800" y="4946552"/>
            <a:ext cx="370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 través del torrente sanguíneo</a:t>
            </a:r>
          </a:p>
          <a:p>
            <a:r>
              <a:rPr lang="es-ES" dirty="0"/>
              <a:t>llega a las células</a:t>
            </a:r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73A5EC68-BD2C-41BE-8C8A-5B89C854E3C9}"/>
              </a:ext>
            </a:extLst>
          </p:cNvPr>
          <p:cNvSpPr/>
          <p:nvPr/>
        </p:nvSpPr>
        <p:spPr>
          <a:xfrm rot="5047074" flipV="1">
            <a:off x="2384341" y="4237025"/>
            <a:ext cx="1899707" cy="2711717"/>
          </a:xfrm>
          <a:prstGeom prst="arc">
            <a:avLst>
              <a:gd name="adj1" fmla="val 16200000"/>
              <a:gd name="adj2" fmla="val 1675906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F616D83-9AFF-4855-9821-ADF47A025C9E}"/>
              </a:ext>
            </a:extLst>
          </p:cNvPr>
          <p:cNvSpPr txBox="1"/>
          <p:nvPr/>
        </p:nvSpPr>
        <p:spPr>
          <a:xfrm>
            <a:off x="6891050" y="561304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3"/>
                </a:solidFill>
              </a:rPr>
              <a:t>e</a:t>
            </a:r>
            <a:r>
              <a:rPr lang="es-ES" baseline="30000" dirty="0">
                <a:solidFill>
                  <a:schemeClr val="accent3"/>
                </a:solidFill>
              </a:rPr>
              <a:t>-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0F80F06-374D-4672-BE73-B996B7D5BC7A}"/>
              </a:ext>
            </a:extLst>
          </p:cNvPr>
          <p:cNvCxnSpPr>
            <a:cxnSpLocks/>
          </p:cNvCxnSpPr>
          <p:nvPr/>
        </p:nvCxnSpPr>
        <p:spPr>
          <a:xfrm flipV="1">
            <a:off x="6103652" y="5868571"/>
            <a:ext cx="750110" cy="22761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" name="Gráfico 29" descr="Flecha lineal: curva en sentido contrario de las agujas del reloj">
            <a:extLst>
              <a:ext uri="{FF2B5EF4-FFF2-40B4-BE49-F238E27FC236}">
                <a16:creationId xmlns:a16="http://schemas.microsoft.com/office/drawing/2014/main" id="{1FD57E3A-4A49-4D51-99C8-8E079546B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9858">
            <a:off x="6913364" y="4812926"/>
            <a:ext cx="914400" cy="914400"/>
          </a:xfrm>
          <a:prstGeom prst="rect">
            <a:avLst/>
          </a:prstGeom>
        </p:spPr>
      </p:pic>
      <p:pic>
        <p:nvPicPr>
          <p:cNvPr id="32" name="Gráfico 31" descr="Flecha lineal: curva en sentido de las agujas del reloj">
            <a:extLst>
              <a:ext uri="{FF2B5EF4-FFF2-40B4-BE49-F238E27FC236}">
                <a16:creationId xmlns:a16="http://schemas.microsoft.com/office/drawing/2014/main" id="{E54F1790-2FC7-4AD9-8BF0-62384780F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884955">
            <a:off x="7251488" y="5121120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F05F02D5-780F-4472-8FB3-2BAE2B05F9F0}"/>
                  </a:ext>
                </a:extLst>
              </p:cNvPr>
              <p:cNvSpPr txBox="1"/>
              <p:nvPr/>
            </p:nvSpPr>
            <p:spPr>
              <a:xfrm>
                <a:off x="7239755" y="4428455"/>
                <a:ext cx="1921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F05F02D5-780F-4472-8FB3-2BAE2B05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755" y="4428455"/>
                <a:ext cx="192168" cy="276999"/>
              </a:xfrm>
              <a:prstGeom prst="rect">
                <a:avLst/>
              </a:prstGeom>
              <a:blipFill>
                <a:blip r:embed="rId7"/>
                <a:stretch>
                  <a:fillRect l="-29032" r="-22581" b="-260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1A8C8084-74B3-4FCA-B40B-5D6E92234640}"/>
                  </a:ext>
                </a:extLst>
              </p:cNvPr>
              <p:cNvSpPr txBox="1"/>
              <p:nvPr/>
            </p:nvSpPr>
            <p:spPr>
              <a:xfrm>
                <a:off x="8281546" y="5450094"/>
                <a:ext cx="1921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1A8C8084-74B3-4FCA-B40B-5D6E92234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46" y="5450094"/>
                <a:ext cx="192168" cy="276999"/>
              </a:xfrm>
              <a:prstGeom prst="rect">
                <a:avLst/>
              </a:prstGeom>
              <a:blipFill>
                <a:blip r:embed="rId8"/>
                <a:stretch>
                  <a:fillRect l="-29032" r="-22581" b="-288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54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DABB-8915-41C2-9ADD-6B5EF7F3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Asimetría partícula-antipartícula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DD921F-331C-4434-A24D-6865EBF72DFC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B835BD46-57CE-4C25-91BD-BA8D99EEC70E}"/>
              </a:ext>
            </a:extLst>
          </p:cNvPr>
          <p:cNvSpPr txBox="1"/>
          <p:nvPr/>
        </p:nvSpPr>
        <p:spPr>
          <a:xfrm>
            <a:off x="2700336" y="2098765"/>
            <a:ext cx="91727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 el modelo estándar de partículas elementales las partículas </a:t>
            </a:r>
          </a:p>
          <a:p>
            <a:r>
              <a:rPr lang="es-ES" dirty="0"/>
              <a:t>y las antipartículas son intercambiables</a:t>
            </a:r>
          </a:p>
          <a:p>
            <a:endParaRPr lang="es-ES" dirty="0"/>
          </a:p>
          <a:p>
            <a:r>
              <a:rPr lang="es-ES" dirty="0">
                <a:solidFill>
                  <a:schemeClr val="accent3"/>
                </a:solidFill>
              </a:rPr>
              <a:t>Simetría partícula-antipartícula</a:t>
            </a:r>
          </a:p>
          <a:p>
            <a:endParaRPr lang="es-ES" dirty="0"/>
          </a:p>
          <a:p>
            <a:r>
              <a:rPr lang="es-ES" dirty="0"/>
              <a:t>Pero… en el Universo eso </a:t>
            </a:r>
            <a:r>
              <a:rPr lang="es-ES" dirty="0">
                <a:solidFill>
                  <a:schemeClr val="accent6"/>
                </a:solidFill>
              </a:rPr>
              <a:t>no ocurre…</a:t>
            </a:r>
            <a:r>
              <a:rPr lang="es-ES" dirty="0"/>
              <a:t> tenemos más partículas que antipartículas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Algo ocurrió al comienzo del Universo que provocó una ruptura de dicha</a:t>
            </a:r>
          </a:p>
          <a:p>
            <a:r>
              <a:rPr lang="es-ES" dirty="0"/>
              <a:t>simetría e hizo que hubiera más partículas que antipartículas.</a:t>
            </a:r>
          </a:p>
          <a:p>
            <a:endParaRPr lang="es-ES" dirty="0"/>
          </a:p>
          <a:p>
            <a:r>
              <a:rPr lang="es-ES" dirty="0"/>
              <a:t>Es una pregunta abierta y para responderla intentamos reproducir </a:t>
            </a:r>
          </a:p>
          <a:p>
            <a:r>
              <a:rPr lang="es-ES" dirty="0"/>
              <a:t>las condiciones próximas a las del Big-</a:t>
            </a:r>
            <a:r>
              <a:rPr lang="es-ES" dirty="0" err="1"/>
              <a:t>Bang</a:t>
            </a:r>
            <a:r>
              <a:rPr lang="es-ES" dirty="0"/>
              <a:t> en experimentos como ALICE</a:t>
            </a:r>
          </a:p>
        </p:txBody>
      </p:sp>
    </p:spTree>
    <p:extLst>
      <p:ext uri="{BB962C8B-B14F-4D97-AF65-F5344CB8AC3E}">
        <p14:creationId xmlns:p14="http://schemas.microsoft.com/office/powerpoint/2010/main" val="307743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67BF9-1ACA-4232-A565-D8EDFFDB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Universo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6C7825B-2275-4C0C-BD42-FE8B76E48024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196754B-64F0-4779-85D8-C692550C7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18265"/>
              </p:ext>
            </p:extLst>
          </p:nvPr>
        </p:nvGraphicFramePr>
        <p:xfrm>
          <a:off x="3719070" y="1811861"/>
          <a:ext cx="5951500" cy="6282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C443130-F166-4021-A7FD-1F3794D39C01}"/>
              </a:ext>
            </a:extLst>
          </p:cNvPr>
          <p:cNvSpPr txBox="1"/>
          <p:nvPr/>
        </p:nvSpPr>
        <p:spPr>
          <a:xfrm flipH="1">
            <a:off x="9341749" y="4269672"/>
            <a:ext cx="2184481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Materia ordinaria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1391F8-778F-411B-A40B-C5ACB09A143B}"/>
              </a:ext>
            </a:extLst>
          </p:cNvPr>
          <p:cNvSpPr txBox="1"/>
          <p:nvPr/>
        </p:nvSpPr>
        <p:spPr>
          <a:xfrm flipH="1">
            <a:off x="6964280" y="2167397"/>
            <a:ext cx="1862850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Materia oscura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32000-E701-42CC-88DF-F671EC54F98C}"/>
              </a:ext>
            </a:extLst>
          </p:cNvPr>
          <p:cNvSpPr txBox="1"/>
          <p:nvPr/>
        </p:nvSpPr>
        <p:spPr>
          <a:xfrm flipH="1">
            <a:off x="3045184" y="3677376"/>
            <a:ext cx="1830805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Energía oscura</a:t>
            </a:r>
          </a:p>
        </p:txBody>
      </p:sp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71B75757-E117-465D-8FA6-6835CE60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858" y="1283424"/>
            <a:ext cx="3127510" cy="191148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37CF0D8-80BF-4A61-8DAA-1384FEF21FCB}"/>
              </a:ext>
            </a:extLst>
          </p:cNvPr>
          <p:cNvSpPr txBox="1"/>
          <p:nvPr/>
        </p:nvSpPr>
        <p:spPr>
          <a:xfrm flipH="1">
            <a:off x="9800945" y="3168459"/>
            <a:ext cx="23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Sofue</a:t>
            </a:r>
            <a:r>
              <a:rPr lang="es-ES" dirty="0">
                <a:solidFill>
                  <a:schemeClr val="accent2"/>
                </a:solidFill>
              </a:rPr>
              <a:t>, </a:t>
            </a:r>
            <a:r>
              <a:rPr lang="es-ES" dirty="0" err="1">
                <a:solidFill>
                  <a:schemeClr val="accent2"/>
                </a:solidFill>
              </a:rPr>
              <a:t>Rubin</a:t>
            </a:r>
            <a:r>
              <a:rPr lang="es-ES" dirty="0">
                <a:solidFill>
                  <a:schemeClr val="accent2"/>
                </a:solidFill>
              </a:rPr>
              <a:t> (2000)</a:t>
            </a:r>
          </a:p>
        </p:txBody>
      </p:sp>
      <p:pic>
        <p:nvPicPr>
          <p:cNvPr id="18" name="Imagen 17" descr="Diagrama&#10;&#10;Descripción generada automáticamente">
            <a:extLst>
              <a:ext uri="{FF2B5EF4-FFF2-40B4-BE49-F238E27FC236}">
                <a16:creationId xmlns:a16="http://schemas.microsoft.com/office/drawing/2014/main" id="{D24BC64A-81AE-43E3-9E86-77E2BA66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410" y="4198618"/>
            <a:ext cx="3012580" cy="150876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5CC7635-058A-400C-A280-65BEC9180ECD}"/>
              </a:ext>
            </a:extLst>
          </p:cNvPr>
          <p:cNvSpPr txBox="1"/>
          <p:nvPr/>
        </p:nvSpPr>
        <p:spPr>
          <a:xfrm flipH="1">
            <a:off x="1804681" y="5742878"/>
            <a:ext cx="404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Dark</a:t>
            </a:r>
            <a:r>
              <a:rPr lang="es-ES" dirty="0">
                <a:solidFill>
                  <a:schemeClr val="accent2"/>
                </a:solidFill>
              </a:rPr>
              <a:t> Energy </a:t>
            </a:r>
            <a:r>
              <a:rPr lang="es-ES" dirty="0" err="1">
                <a:solidFill>
                  <a:schemeClr val="accent2"/>
                </a:solidFill>
              </a:rPr>
              <a:t>Survey</a:t>
            </a:r>
            <a:r>
              <a:rPr lang="es-ES" dirty="0">
                <a:solidFill>
                  <a:schemeClr val="accent2"/>
                </a:solidFill>
              </a:rPr>
              <a:t> </a:t>
            </a:r>
            <a:r>
              <a:rPr lang="es-ES" dirty="0" err="1">
                <a:solidFill>
                  <a:schemeClr val="accent2"/>
                </a:solidFill>
              </a:rPr>
              <a:t>webpage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21" name="Imagen 20" descr="Un puente sobre el agua&#10;&#10;Descripción generada automáticamente">
            <a:extLst>
              <a:ext uri="{FF2B5EF4-FFF2-40B4-BE49-F238E27FC236}">
                <a16:creationId xmlns:a16="http://schemas.microsoft.com/office/drawing/2014/main" id="{6067A9F5-3A4D-4D1B-9AFD-DBD7E076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749" y="5012018"/>
            <a:ext cx="2277043" cy="15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7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neutrinos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5EC5090-F3D9-441B-9CA4-381749EE7373}"/>
              </a:ext>
            </a:extLst>
          </p:cNvPr>
          <p:cNvSpPr txBox="1">
            <a:spLocks noChangeAspect="1"/>
          </p:cNvSpPr>
          <p:nvPr/>
        </p:nvSpPr>
        <p:spPr>
          <a:xfrm>
            <a:off x="3195778" y="2275492"/>
            <a:ext cx="654545" cy="6545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es-ES" sz="4000" dirty="0" err="1">
                <a:solidFill>
                  <a:schemeClr val="bg1"/>
                </a:solidFill>
              </a:rPr>
              <a:t>ν</a:t>
            </a:r>
            <a:r>
              <a:rPr lang="es-ES" sz="4000" baseline="-25000" dirty="0" err="1">
                <a:solidFill>
                  <a:schemeClr val="bg1"/>
                </a:solidFill>
              </a:rPr>
              <a:t>e</a:t>
            </a:r>
            <a:endParaRPr lang="es-ES" sz="4000" baseline="-25000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AA4609-6C1E-4569-8CCD-FCF925847E89}"/>
              </a:ext>
            </a:extLst>
          </p:cNvPr>
          <p:cNvSpPr txBox="1">
            <a:spLocks noChangeAspect="1"/>
          </p:cNvSpPr>
          <p:nvPr/>
        </p:nvSpPr>
        <p:spPr>
          <a:xfrm>
            <a:off x="3195778" y="3129464"/>
            <a:ext cx="654545" cy="6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</a:rPr>
              <a:t>ν</a:t>
            </a:r>
            <a:r>
              <a:rPr lang="el-GR" sz="4000" baseline="-25000" dirty="0">
                <a:solidFill>
                  <a:schemeClr val="bg1"/>
                </a:solidFill>
              </a:rPr>
              <a:t>μ</a:t>
            </a: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867C68-346C-4903-9EE2-9B850F70EEEE}"/>
              </a:ext>
            </a:extLst>
          </p:cNvPr>
          <p:cNvSpPr txBox="1">
            <a:spLocks noChangeAspect="1"/>
          </p:cNvSpPr>
          <p:nvPr/>
        </p:nvSpPr>
        <p:spPr>
          <a:xfrm>
            <a:off x="3195778" y="4020292"/>
            <a:ext cx="654545" cy="6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</a:rPr>
              <a:t>ν</a:t>
            </a:r>
            <a:r>
              <a:rPr lang="el-GR" sz="4000" baseline="-25000" dirty="0">
                <a:solidFill>
                  <a:schemeClr val="bg1"/>
                </a:solidFill>
              </a:rPr>
              <a:t>τ</a:t>
            </a: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543E4D-B057-4610-8824-7F64960EF9D7}"/>
              </a:ext>
            </a:extLst>
          </p:cNvPr>
          <p:cNvSpPr txBox="1"/>
          <p:nvPr/>
        </p:nvSpPr>
        <p:spPr>
          <a:xfrm>
            <a:off x="5253186" y="1923869"/>
            <a:ext cx="668163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Sólo interacciona débil y gravitatoriamente (tienen masa)</a:t>
            </a:r>
          </a:p>
          <a:p>
            <a:endParaRPr lang="es-ES" dirty="0"/>
          </a:p>
          <a:p>
            <a:r>
              <a:rPr lang="es-ES" dirty="0"/>
              <a:t>Se generan en decaimientos radioactivos</a:t>
            </a:r>
          </a:p>
          <a:p>
            <a:endParaRPr lang="es-ES" dirty="0"/>
          </a:p>
          <a:p>
            <a:r>
              <a:rPr lang="es-ES" dirty="0"/>
              <a:t>Las supernovas generan una cantidad</a:t>
            </a:r>
          </a:p>
          <a:p>
            <a:r>
              <a:rPr lang="es-ES" dirty="0"/>
              <a:t>enorme de neutrinos</a:t>
            </a:r>
          </a:p>
          <a:p>
            <a:endParaRPr lang="es-ES" dirty="0"/>
          </a:p>
          <a:p>
            <a:r>
              <a:rPr lang="es-ES" dirty="0"/>
              <a:t>En cada segundo ~100 000 millones de neutrinos</a:t>
            </a:r>
          </a:p>
          <a:p>
            <a:r>
              <a:rPr lang="es-ES" dirty="0"/>
              <a:t>atraviesan tu uña</a:t>
            </a:r>
          </a:p>
          <a:p>
            <a:endParaRPr lang="es-ES" dirty="0"/>
          </a:p>
          <a:p>
            <a:r>
              <a:rPr lang="es-ES" dirty="0"/>
              <a:t> La mayoría de esos neutrinos son producidos por el Sol</a:t>
            </a:r>
          </a:p>
        </p:txBody>
      </p:sp>
    </p:spTree>
    <p:extLst>
      <p:ext uri="{BB962C8B-B14F-4D97-AF65-F5344CB8AC3E}">
        <p14:creationId xmlns:p14="http://schemas.microsoft.com/office/powerpoint/2010/main" val="367268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Oscilaciones de neutrinos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8296FECD-0D2B-4CEC-A842-C4954B244665}"/>
              </a:ext>
            </a:extLst>
          </p:cNvPr>
          <p:cNvGrpSpPr/>
          <p:nvPr/>
        </p:nvGrpSpPr>
        <p:grpSpPr>
          <a:xfrm>
            <a:off x="4011350" y="3681141"/>
            <a:ext cx="6074834" cy="691400"/>
            <a:chOff x="2949592" y="3083299"/>
            <a:chExt cx="6074834" cy="691400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1F60779-2275-48BF-94C2-6300FD63931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49592" y="3101727"/>
              <a:ext cx="654545" cy="6545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 err="1">
                  <a:solidFill>
                    <a:schemeClr val="bg1"/>
                  </a:solidFill>
                </a:rPr>
                <a:t>ν</a:t>
              </a:r>
              <a:r>
                <a:rPr lang="es-ES" sz="4000" baseline="-25000" dirty="0" err="1">
                  <a:solidFill>
                    <a:schemeClr val="bg1"/>
                  </a:solidFill>
                </a:rPr>
                <a:t>e</a:t>
              </a:r>
              <a:endParaRPr lang="es-ES" sz="4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75C62A0-3641-49F9-B823-8FD6476A01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610732" y="3083299"/>
              <a:ext cx="654545" cy="691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ν</a:t>
              </a:r>
              <a:r>
                <a:rPr lang="el-GR" sz="4000" baseline="-25000" dirty="0">
                  <a:solidFill>
                    <a:schemeClr val="bg1"/>
                  </a:solidFill>
                </a:rPr>
                <a:t>μ</a:t>
              </a:r>
              <a:endParaRPr lang="es-ES" sz="4000" dirty="0">
                <a:solidFill>
                  <a:schemeClr val="bg1"/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5BDE120-FB63-469A-888A-D5B748BA5E0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369881" y="3095863"/>
              <a:ext cx="654545" cy="6545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ν</a:t>
              </a:r>
              <a:r>
                <a:rPr lang="el-GR" sz="4000" baseline="-25000" dirty="0">
                  <a:solidFill>
                    <a:schemeClr val="bg1"/>
                  </a:solidFill>
                </a:rPr>
                <a:t>τ</a:t>
              </a:r>
              <a:endParaRPr lang="es-E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81A51087-7AB1-4492-BDF3-5DAF903374CC}"/>
                </a:ext>
              </a:extLst>
            </p:cNvPr>
            <p:cNvCxnSpPr/>
            <p:nvPr/>
          </p:nvCxnSpPr>
          <p:spPr>
            <a:xfrm>
              <a:off x="3821723" y="3428999"/>
              <a:ext cx="1324708" cy="0"/>
            </a:xfrm>
            <a:prstGeom prst="straightConnector1">
              <a:avLst/>
            </a:prstGeom>
            <a:ln w="44450"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9B2E5239-F3C9-495A-834D-7AE18F776C9F}"/>
                </a:ext>
              </a:extLst>
            </p:cNvPr>
            <p:cNvCxnSpPr/>
            <p:nvPr/>
          </p:nvCxnSpPr>
          <p:spPr>
            <a:xfrm>
              <a:off x="6655225" y="3423136"/>
              <a:ext cx="1324708" cy="0"/>
            </a:xfrm>
            <a:prstGeom prst="straightConnector1">
              <a:avLst/>
            </a:prstGeom>
            <a:ln w="44450"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C73B2F-A515-4A56-9132-347CC557296A}"/>
              </a:ext>
            </a:extLst>
          </p:cNvPr>
          <p:cNvSpPr txBox="1"/>
          <p:nvPr/>
        </p:nvSpPr>
        <p:spPr>
          <a:xfrm>
            <a:off x="2700336" y="5176714"/>
            <a:ext cx="6854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 oscilar de un tipo a otro nos permite estudiar si existe una</a:t>
            </a:r>
          </a:p>
          <a:p>
            <a:r>
              <a:rPr lang="es-ES" dirty="0"/>
              <a:t>cuarta generación de partículas, mirando si es los datos</a:t>
            </a:r>
          </a:p>
          <a:p>
            <a:r>
              <a:rPr lang="es-ES" dirty="0"/>
              <a:t>experimentales se explican completamente con tres</a:t>
            </a:r>
          </a:p>
          <a:p>
            <a:r>
              <a:rPr lang="es-ES" dirty="0"/>
              <a:t>generaciones o 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7AD781-1269-460E-92F8-A6AC784ACD50}"/>
              </a:ext>
            </a:extLst>
          </p:cNvPr>
          <p:cNvSpPr txBox="1"/>
          <p:nvPr/>
        </p:nvSpPr>
        <p:spPr>
          <a:xfrm>
            <a:off x="2780808" y="1976531"/>
            <a:ext cx="7345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 descubrió que el Sol producía más neutrinos electrónicos de </a:t>
            </a:r>
          </a:p>
          <a:p>
            <a:r>
              <a:rPr lang="es-ES" dirty="0"/>
              <a:t>los que llegaban a la Tierra (sólo 1/3 llegaban)</a:t>
            </a:r>
          </a:p>
          <a:p>
            <a:endParaRPr lang="es-ES" dirty="0"/>
          </a:p>
          <a:p>
            <a:r>
              <a:rPr lang="es-ES" dirty="0"/>
              <a:t>La solución es que los neutrinos “oscilan”</a:t>
            </a:r>
          </a:p>
        </p:txBody>
      </p:sp>
    </p:spTree>
    <p:extLst>
      <p:ext uri="{BB962C8B-B14F-4D97-AF65-F5344CB8AC3E}">
        <p14:creationId xmlns:p14="http://schemas.microsoft.com/office/powerpoint/2010/main" val="404291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Masa inercial y Higgs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96696DF-6B61-4517-B0D5-A0B5DA8B2467}"/>
              </a:ext>
            </a:extLst>
          </p:cNvPr>
          <p:cNvGrpSpPr/>
          <p:nvPr/>
        </p:nvGrpSpPr>
        <p:grpSpPr>
          <a:xfrm>
            <a:off x="3690651" y="1493506"/>
            <a:ext cx="4810698" cy="924072"/>
            <a:chOff x="5322276" y="1455712"/>
            <a:chExt cx="4810698" cy="924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0CD67A4A-0BA3-4FC2-B49D-20ABD236DF5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8487502" y="1625182"/>
                  <a:ext cx="1645472" cy="5902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0CD67A4A-0BA3-4FC2-B49D-20ABD236D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502" y="1625182"/>
                  <a:ext cx="1645472" cy="59022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A5B069AE-56A5-4CBF-AE50-849280744B3B}"/>
                </a:ext>
              </a:extLst>
            </p:cNvPr>
            <p:cNvCxnSpPr>
              <a:cxnSpLocks/>
            </p:cNvCxnSpPr>
            <p:nvPr/>
          </p:nvCxnSpPr>
          <p:spPr>
            <a:xfrm>
              <a:off x="5322276" y="2379784"/>
              <a:ext cx="4525109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F4F43F9-9AF9-427B-B632-FF18CAD5C5CB}"/>
                </a:ext>
              </a:extLst>
            </p:cNvPr>
            <p:cNvSpPr/>
            <p:nvPr/>
          </p:nvSpPr>
          <p:spPr>
            <a:xfrm>
              <a:off x="7256580" y="1746738"/>
              <a:ext cx="1043354" cy="59323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Flecha: a la derecha 7">
              <a:extLst>
                <a:ext uri="{FF2B5EF4-FFF2-40B4-BE49-F238E27FC236}">
                  <a16:creationId xmlns:a16="http://schemas.microsoft.com/office/drawing/2014/main" id="{DB7B2636-3013-4500-9EF2-AB2A5D2D8440}"/>
                </a:ext>
              </a:extLst>
            </p:cNvPr>
            <p:cNvSpPr/>
            <p:nvPr/>
          </p:nvSpPr>
          <p:spPr>
            <a:xfrm>
              <a:off x="6330458" y="1911536"/>
              <a:ext cx="738554" cy="310596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FF52409B-9977-4FB4-B031-EC56B738E93B}"/>
                    </a:ext>
                  </a:extLst>
                </p:cNvPr>
                <p:cNvSpPr txBox="1"/>
                <p:nvPr/>
              </p:nvSpPr>
              <p:spPr>
                <a:xfrm>
                  <a:off x="6464138" y="1650165"/>
                  <a:ext cx="214226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FF52409B-9977-4FB4-B031-EC56B738E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138" y="1650165"/>
                  <a:ext cx="214226" cy="310598"/>
                </a:xfrm>
                <a:prstGeom prst="rect">
                  <a:avLst/>
                </a:prstGeom>
                <a:blipFill>
                  <a:blip r:embed="rId3"/>
                  <a:stretch>
                    <a:fillRect l="-25714" t="-43137" r="-97143" b="-7843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CF76B8AB-12DB-4586-AB94-DEFD03F27BAF}"/>
                    </a:ext>
                  </a:extLst>
                </p:cNvPr>
                <p:cNvSpPr txBox="1"/>
                <p:nvPr/>
              </p:nvSpPr>
              <p:spPr>
                <a:xfrm>
                  <a:off x="7647228" y="1455712"/>
                  <a:ext cx="262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CF76B8AB-12DB-4586-AB94-DEFD03F27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7228" y="1455712"/>
                  <a:ext cx="26205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628" r="-9302" b="-444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1FCC473-D9EA-43CA-B863-2CAADC66CE31}"/>
              </a:ext>
            </a:extLst>
          </p:cNvPr>
          <p:cNvSpPr txBox="1"/>
          <p:nvPr/>
        </p:nvSpPr>
        <p:spPr>
          <a:xfrm>
            <a:off x="2499135" y="3589952"/>
            <a:ext cx="40879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 interacción con el Higgs </a:t>
            </a:r>
          </a:p>
          <a:p>
            <a:r>
              <a:rPr lang="es-ES" dirty="0"/>
              <a:t>proporciona la masa inercial a las</a:t>
            </a:r>
          </a:p>
          <a:p>
            <a:r>
              <a:rPr lang="es-ES" dirty="0"/>
              <a:t>partículas, es decir, genera su</a:t>
            </a:r>
          </a:p>
          <a:p>
            <a:r>
              <a:rPr lang="es-ES" dirty="0"/>
              <a:t>oposición a moverse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Si una partícula no interacciona</a:t>
            </a:r>
          </a:p>
          <a:p>
            <a:r>
              <a:rPr lang="es-ES" dirty="0"/>
              <a:t>con el Higgs, su masa inercial</a:t>
            </a:r>
          </a:p>
          <a:p>
            <a:r>
              <a:rPr lang="es-ES" dirty="0"/>
              <a:t>es cero y se mueve a la velocidad </a:t>
            </a:r>
          </a:p>
          <a:p>
            <a:r>
              <a:rPr lang="es-ES" dirty="0"/>
              <a:t>de la luz en el vacío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5E6EDD3-BA98-4835-9A3B-B1BBB5DB39D5}"/>
              </a:ext>
            </a:extLst>
          </p:cNvPr>
          <p:cNvGrpSpPr/>
          <p:nvPr/>
        </p:nvGrpSpPr>
        <p:grpSpPr>
          <a:xfrm>
            <a:off x="6587114" y="2641178"/>
            <a:ext cx="5404812" cy="5404812"/>
            <a:chOff x="6570540" y="2719691"/>
            <a:chExt cx="5404812" cy="5404812"/>
          </a:xfrm>
        </p:grpSpPr>
        <p:pic>
          <p:nvPicPr>
            <p:cNvPr id="13" name="Gráfico 12" descr="Pecera">
              <a:extLst>
                <a:ext uri="{FF2B5EF4-FFF2-40B4-BE49-F238E27FC236}">
                  <a16:creationId xmlns:a16="http://schemas.microsoft.com/office/drawing/2014/main" id="{422F87A7-E83D-4264-B829-3EE15FEF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70540" y="2719691"/>
              <a:ext cx="5404812" cy="5404812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C0950B4-8861-4888-889D-4A025F01E832}"/>
                </a:ext>
              </a:extLst>
            </p:cNvPr>
            <p:cNvSpPr/>
            <p:nvPr/>
          </p:nvSpPr>
          <p:spPr>
            <a:xfrm>
              <a:off x="9366735" y="5410374"/>
              <a:ext cx="1137139" cy="95525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582A0DE-ABBF-4AB8-9366-901A801D56C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748704" y="5592137"/>
              <a:ext cx="667189" cy="6671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364248F-8B18-483A-ABC3-BF60BA9DAE7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390761" y="5233107"/>
              <a:ext cx="483604" cy="4836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s-ES" sz="4000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BE1460-5F76-491B-879E-A4B678696248}"/>
              </a:ext>
            </a:extLst>
          </p:cNvPr>
          <p:cNvSpPr txBox="1">
            <a:spLocks noChangeAspect="1"/>
          </p:cNvSpPr>
          <p:nvPr/>
        </p:nvSpPr>
        <p:spPr>
          <a:xfrm>
            <a:off x="8649137" y="3656084"/>
            <a:ext cx="483605" cy="483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</a:rPr>
              <a:t>γ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AEB95D4A-715F-4D98-A3A2-ED46579FB8CF}"/>
              </a:ext>
            </a:extLst>
          </p:cNvPr>
          <p:cNvSpPr/>
          <p:nvPr/>
        </p:nvSpPr>
        <p:spPr>
          <a:xfrm>
            <a:off x="9289203" y="3782867"/>
            <a:ext cx="483604" cy="2418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D318D887-9623-4B3C-941A-DE063C5F4C43}"/>
              </a:ext>
            </a:extLst>
          </p:cNvPr>
          <p:cNvSpPr/>
          <p:nvPr/>
        </p:nvSpPr>
        <p:spPr>
          <a:xfrm>
            <a:off x="9162324" y="5252048"/>
            <a:ext cx="483604" cy="2418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569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Higgs y la masa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B7DF866C-4F65-437F-BBBE-E27F24D90687}"/>
              </a:ext>
            </a:extLst>
          </p:cNvPr>
          <p:cNvSpPr txBox="1"/>
          <p:nvPr/>
        </p:nvSpPr>
        <p:spPr>
          <a:xfrm>
            <a:off x="2592924" y="1905000"/>
            <a:ext cx="923041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bosón de Higgs proporciona su masa a las partículas elementales</a:t>
            </a:r>
          </a:p>
          <a:p>
            <a:endParaRPr lang="es-ES" dirty="0"/>
          </a:p>
          <a:p>
            <a:r>
              <a:rPr lang="es-ES" dirty="0"/>
              <a:t>Pero…</a:t>
            </a:r>
          </a:p>
          <a:p>
            <a:endParaRPr lang="es-ES" dirty="0"/>
          </a:p>
          <a:p>
            <a:r>
              <a:rPr lang="es-ES" dirty="0"/>
              <a:t>El protón tiene 2 quarks u y un quark d que suman aproximadamente 25 </a:t>
            </a:r>
            <a:r>
              <a:rPr lang="es-ES" dirty="0" err="1"/>
              <a:t>MeV</a:t>
            </a:r>
            <a:r>
              <a:rPr lang="es-ES" dirty="0"/>
              <a:t>…</a:t>
            </a:r>
          </a:p>
          <a:p>
            <a:endParaRPr lang="es-ES" dirty="0"/>
          </a:p>
          <a:p>
            <a:r>
              <a:rPr lang="es-ES" dirty="0"/>
              <a:t>El protón tiene una masa de 940 </a:t>
            </a:r>
            <a:r>
              <a:rPr lang="es-ES" dirty="0" err="1"/>
              <a:t>MeV</a:t>
            </a:r>
            <a:r>
              <a:rPr lang="es-ES" dirty="0"/>
              <a:t>…</a:t>
            </a:r>
          </a:p>
          <a:p>
            <a:endParaRPr lang="es-ES" dirty="0"/>
          </a:p>
          <a:p>
            <a:r>
              <a:rPr lang="es-ES" dirty="0"/>
              <a:t>25/940 × 100% ≈ 2,7% … (para el neutrón es igual)</a:t>
            </a:r>
          </a:p>
          <a:p>
            <a:endParaRPr lang="es-ES" dirty="0"/>
          </a:p>
          <a:p>
            <a:r>
              <a:rPr lang="es-ES" dirty="0"/>
              <a:t>Considerando que casi toda la masa del Universo visible son los núcleos, el Higgs</a:t>
            </a:r>
          </a:p>
          <a:p>
            <a:r>
              <a:rPr lang="es-ES" dirty="0"/>
              <a:t>sería responsable de menos del 3% de la masa…</a:t>
            </a:r>
          </a:p>
          <a:p>
            <a:endParaRPr lang="es-ES" dirty="0"/>
          </a:p>
          <a:p>
            <a:endParaRPr lang="es-ES" dirty="0"/>
          </a:p>
          <a:p>
            <a:pPr algn="ctr"/>
            <a:r>
              <a:rPr lang="es-ES" sz="2000" dirty="0"/>
              <a:t>¿¡De dónde proviene el otro 97%!?</a:t>
            </a:r>
          </a:p>
        </p:txBody>
      </p:sp>
    </p:spTree>
    <p:extLst>
      <p:ext uri="{BB962C8B-B14F-4D97-AF65-F5344CB8AC3E}">
        <p14:creationId xmlns:p14="http://schemas.microsoft.com/office/powerpoint/2010/main" val="217477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confinamiento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EE054F7-4D22-47BB-9C91-B3E958C8D7DA}"/>
              </a:ext>
            </a:extLst>
          </p:cNvPr>
          <p:cNvSpPr txBox="1"/>
          <p:nvPr/>
        </p:nvSpPr>
        <p:spPr>
          <a:xfrm>
            <a:off x="2700336" y="2088597"/>
            <a:ext cx="55707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 podemos aislar un quark, producirlo en</a:t>
            </a:r>
          </a:p>
          <a:p>
            <a:r>
              <a:rPr lang="es-ES" dirty="0"/>
              <a:t>una colisión y detectarlo en nuestros detectores</a:t>
            </a:r>
          </a:p>
          <a:p>
            <a:r>
              <a:rPr lang="es-ES" dirty="0"/>
              <a:t>de partículas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Los quarks están confinados en partículas</a:t>
            </a:r>
          </a:p>
          <a:p>
            <a:r>
              <a:rPr lang="es-ES" dirty="0"/>
              <a:t>subatómicas que llamamos hadrones que es lo</a:t>
            </a:r>
          </a:p>
          <a:p>
            <a:r>
              <a:rPr lang="es-ES" dirty="0"/>
              <a:t>que podemos detectar directamente</a:t>
            </a:r>
          </a:p>
          <a:p>
            <a:endParaRPr lang="es-ES" dirty="0"/>
          </a:p>
          <a:p>
            <a:r>
              <a:rPr lang="es-ES" dirty="0"/>
              <a:t>El protón y el neutrón son dos tipos de hadrones</a:t>
            </a:r>
          </a:p>
          <a:p>
            <a:endParaRPr lang="es-ES" dirty="0"/>
          </a:p>
          <a:p>
            <a:r>
              <a:rPr lang="es-ES" dirty="0"/>
              <a:t>Otros son piones, kaones, rho, eta, omegas,…</a:t>
            </a:r>
          </a:p>
        </p:txBody>
      </p:sp>
      <p:grpSp>
        <p:nvGrpSpPr>
          <p:cNvPr id="5" name="Google Shape;217;p8">
            <a:extLst>
              <a:ext uri="{FF2B5EF4-FFF2-40B4-BE49-F238E27FC236}">
                <a16:creationId xmlns:a16="http://schemas.microsoft.com/office/drawing/2014/main" id="{739864BC-A09C-4462-A438-C7E67A3AE73E}"/>
              </a:ext>
            </a:extLst>
          </p:cNvPr>
          <p:cNvGrpSpPr>
            <a:grpSpLocks noChangeAspect="1"/>
          </p:cNvGrpSpPr>
          <p:nvPr/>
        </p:nvGrpSpPr>
        <p:grpSpPr>
          <a:xfrm>
            <a:off x="8576595" y="1420056"/>
            <a:ext cx="3143122" cy="4813834"/>
            <a:chOff x="0" y="0"/>
            <a:chExt cx="4556592" cy="6978629"/>
          </a:xfrm>
        </p:grpSpPr>
        <p:sp>
          <p:nvSpPr>
            <p:cNvPr id="6" name="Google Shape;218;p8">
              <a:extLst>
                <a:ext uri="{FF2B5EF4-FFF2-40B4-BE49-F238E27FC236}">
                  <a16:creationId xmlns:a16="http://schemas.microsoft.com/office/drawing/2014/main" id="{3987DD70-8FCE-4A76-90C6-D2CA4E39CA5A}"/>
                </a:ext>
              </a:extLst>
            </p:cNvPr>
            <p:cNvSpPr/>
            <p:nvPr/>
          </p:nvSpPr>
          <p:spPr>
            <a:xfrm>
              <a:off x="1475092" y="4642990"/>
              <a:ext cx="1270001" cy="1270001"/>
            </a:xfrm>
            <a:prstGeom prst="ellipse">
              <a:avLst/>
            </a:prstGeom>
            <a:solidFill>
              <a:srgbClr val="0096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19;p8">
              <a:extLst>
                <a:ext uri="{FF2B5EF4-FFF2-40B4-BE49-F238E27FC236}">
                  <a16:creationId xmlns:a16="http://schemas.microsoft.com/office/drawing/2014/main" id="{408C3651-07C7-4D10-9F26-CF458753B4AC}"/>
                </a:ext>
              </a:extLst>
            </p:cNvPr>
            <p:cNvSpPr txBox="1"/>
            <p:nvPr/>
          </p:nvSpPr>
          <p:spPr>
            <a:xfrm>
              <a:off x="1929045" y="5056354"/>
              <a:ext cx="292101" cy="413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" name="Google Shape;220;p8">
              <a:extLst>
                <a:ext uri="{FF2B5EF4-FFF2-40B4-BE49-F238E27FC236}">
                  <a16:creationId xmlns:a16="http://schemas.microsoft.com/office/drawing/2014/main" id="{64D37AFD-D029-4C26-95CC-ED08067D932A}"/>
                </a:ext>
              </a:extLst>
            </p:cNvPr>
            <p:cNvSpPr/>
            <p:nvPr/>
          </p:nvSpPr>
          <p:spPr>
            <a:xfrm rot="5836501">
              <a:off x="1964514" y="3200650"/>
              <a:ext cx="424361" cy="11633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FA9102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21;p8">
              <a:extLst>
                <a:ext uri="{FF2B5EF4-FFF2-40B4-BE49-F238E27FC236}">
                  <a16:creationId xmlns:a16="http://schemas.microsoft.com/office/drawing/2014/main" id="{F02A1CEB-275B-41AF-A3A3-5F8235A9A658}"/>
                </a:ext>
              </a:extLst>
            </p:cNvPr>
            <p:cNvSpPr/>
            <p:nvPr/>
          </p:nvSpPr>
          <p:spPr>
            <a:xfrm rot="-1800000">
              <a:off x="1507616" y="3810607"/>
              <a:ext cx="424362" cy="11633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22;p8">
              <a:extLst>
                <a:ext uri="{FF2B5EF4-FFF2-40B4-BE49-F238E27FC236}">
                  <a16:creationId xmlns:a16="http://schemas.microsoft.com/office/drawing/2014/main" id="{93864AA6-5A1C-4DE6-B314-B777E691D405}"/>
                </a:ext>
              </a:extLst>
            </p:cNvPr>
            <p:cNvSpPr/>
            <p:nvPr/>
          </p:nvSpPr>
          <p:spPr>
            <a:xfrm rot="-8025211">
              <a:off x="2660615" y="4145586"/>
              <a:ext cx="424362" cy="11633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FFFC79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23;p8">
              <a:extLst>
                <a:ext uri="{FF2B5EF4-FFF2-40B4-BE49-F238E27FC236}">
                  <a16:creationId xmlns:a16="http://schemas.microsoft.com/office/drawing/2014/main" id="{65447A40-A119-4C70-9D5C-F5022E66B2CB}"/>
                </a:ext>
              </a:extLst>
            </p:cNvPr>
            <p:cNvSpPr/>
            <p:nvPr/>
          </p:nvSpPr>
          <p:spPr>
            <a:xfrm>
              <a:off x="2684814" y="3449465"/>
              <a:ext cx="1270001" cy="1270001"/>
            </a:xfrm>
            <a:prstGeom prst="ellipse">
              <a:avLst/>
            </a:prstGeom>
            <a:solidFill>
              <a:srgbClr val="87F84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24;p8">
              <a:extLst>
                <a:ext uri="{FF2B5EF4-FFF2-40B4-BE49-F238E27FC236}">
                  <a16:creationId xmlns:a16="http://schemas.microsoft.com/office/drawing/2014/main" id="{B1657E2E-FE79-4A7D-8757-01F0A4F18F89}"/>
                </a:ext>
              </a:extLst>
            </p:cNvPr>
            <p:cNvSpPr/>
            <p:nvPr/>
          </p:nvSpPr>
          <p:spPr>
            <a:xfrm>
              <a:off x="541246" y="2841614"/>
              <a:ext cx="1270001" cy="1270001"/>
            </a:xfrm>
            <a:prstGeom prst="ellipse">
              <a:avLst/>
            </a:prstGeom>
            <a:solidFill>
              <a:srgbClr val="FF2600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25;p8">
              <a:extLst>
                <a:ext uri="{FF2B5EF4-FFF2-40B4-BE49-F238E27FC236}">
                  <a16:creationId xmlns:a16="http://schemas.microsoft.com/office/drawing/2014/main" id="{D5ECDFAE-1049-4536-A43E-D7D0DA9DA4F1}"/>
                </a:ext>
              </a:extLst>
            </p:cNvPr>
            <p:cNvSpPr txBox="1"/>
            <p:nvPr/>
          </p:nvSpPr>
          <p:spPr>
            <a:xfrm>
              <a:off x="1080996" y="3206421"/>
              <a:ext cx="292101" cy="413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" name="Google Shape;226;p8">
              <a:extLst>
                <a:ext uri="{FF2B5EF4-FFF2-40B4-BE49-F238E27FC236}">
                  <a16:creationId xmlns:a16="http://schemas.microsoft.com/office/drawing/2014/main" id="{50A1498A-FA1B-4F3C-8196-8AD49D54CFC8}"/>
                </a:ext>
              </a:extLst>
            </p:cNvPr>
            <p:cNvSpPr txBox="1"/>
            <p:nvPr/>
          </p:nvSpPr>
          <p:spPr>
            <a:xfrm>
              <a:off x="3173764" y="3877772"/>
              <a:ext cx="292101" cy="413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" name="Google Shape;227;p8">
              <a:extLst>
                <a:ext uri="{FF2B5EF4-FFF2-40B4-BE49-F238E27FC236}">
                  <a16:creationId xmlns:a16="http://schemas.microsoft.com/office/drawing/2014/main" id="{B6CA5B99-3FD4-4DFF-BAAD-3B7824379359}"/>
                </a:ext>
              </a:extLst>
            </p:cNvPr>
            <p:cNvSpPr/>
            <p:nvPr/>
          </p:nvSpPr>
          <p:spPr>
            <a:xfrm>
              <a:off x="0" y="0"/>
              <a:ext cx="4556592" cy="6978629"/>
            </a:xfrm>
            <a:custGeom>
              <a:avLst/>
              <a:gdLst/>
              <a:ahLst/>
              <a:cxnLst/>
              <a:rect l="l" t="t" r="r" b="b"/>
              <a:pathLst>
                <a:path w="21571" h="21579" extrusionOk="0">
                  <a:moveTo>
                    <a:pt x="10851" y="1"/>
                  </a:moveTo>
                  <a:cubicBezTo>
                    <a:pt x="10133" y="-21"/>
                    <a:pt x="9538" y="356"/>
                    <a:pt x="9538" y="819"/>
                  </a:cubicBezTo>
                  <a:cubicBezTo>
                    <a:pt x="9538" y="1062"/>
                    <a:pt x="9702" y="1283"/>
                    <a:pt x="9966" y="1434"/>
                  </a:cubicBezTo>
                  <a:cubicBezTo>
                    <a:pt x="9999" y="1455"/>
                    <a:pt x="9985" y="1488"/>
                    <a:pt x="9935" y="1488"/>
                  </a:cubicBezTo>
                  <a:lnTo>
                    <a:pt x="9505" y="1488"/>
                  </a:lnTo>
                  <a:cubicBezTo>
                    <a:pt x="9290" y="1488"/>
                    <a:pt x="9118" y="1600"/>
                    <a:pt x="9118" y="1740"/>
                  </a:cubicBezTo>
                  <a:lnTo>
                    <a:pt x="9118" y="1914"/>
                  </a:lnTo>
                  <a:cubicBezTo>
                    <a:pt x="9118" y="1951"/>
                    <a:pt x="9077" y="1977"/>
                    <a:pt x="9028" y="1983"/>
                  </a:cubicBezTo>
                  <a:cubicBezTo>
                    <a:pt x="6908" y="2225"/>
                    <a:pt x="4952" y="2899"/>
                    <a:pt x="3425" y="3945"/>
                  </a:cubicBezTo>
                  <a:cubicBezTo>
                    <a:pt x="1652" y="5152"/>
                    <a:pt x="637" y="6715"/>
                    <a:pt x="530" y="8381"/>
                  </a:cubicBezTo>
                  <a:cubicBezTo>
                    <a:pt x="530" y="8408"/>
                    <a:pt x="489" y="8435"/>
                    <a:pt x="448" y="8435"/>
                  </a:cubicBezTo>
                  <a:lnTo>
                    <a:pt x="231" y="8435"/>
                  </a:lnTo>
                  <a:cubicBezTo>
                    <a:pt x="124" y="8435"/>
                    <a:pt x="17" y="8487"/>
                    <a:pt x="9" y="8557"/>
                  </a:cubicBezTo>
                  <a:cubicBezTo>
                    <a:pt x="-7" y="8638"/>
                    <a:pt x="92" y="8709"/>
                    <a:pt x="215" y="8709"/>
                  </a:cubicBezTo>
                  <a:lnTo>
                    <a:pt x="429" y="8709"/>
                  </a:lnTo>
                  <a:cubicBezTo>
                    <a:pt x="479" y="8709"/>
                    <a:pt x="512" y="8731"/>
                    <a:pt x="512" y="8763"/>
                  </a:cubicBezTo>
                  <a:lnTo>
                    <a:pt x="520" y="13785"/>
                  </a:lnTo>
                  <a:cubicBezTo>
                    <a:pt x="520" y="13817"/>
                    <a:pt x="487" y="13839"/>
                    <a:pt x="437" y="13839"/>
                  </a:cubicBezTo>
                  <a:lnTo>
                    <a:pt x="223" y="13839"/>
                  </a:lnTo>
                  <a:cubicBezTo>
                    <a:pt x="116" y="13839"/>
                    <a:pt x="10" y="13893"/>
                    <a:pt x="2" y="13963"/>
                  </a:cubicBezTo>
                  <a:cubicBezTo>
                    <a:pt x="-15" y="14044"/>
                    <a:pt x="84" y="14115"/>
                    <a:pt x="208" y="14115"/>
                  </a:cubicBezTo>
                  <a:lnTo>
                    <a:pt x="429" y="14115"/>
                  </a:lnTo>
                  <a:cubicBezTo>
                    <a:pt x="479" y="14115"/>
                    <a:pt x="512" y="14137"/>
                    <a:pt x="512" y="14169"/>
                  </a:cubicBezTo>
                  <a:lnTo>
                    <a:pt x="520" y="18985"/>
                  </a:lnTo>
                  <a:cubicBezTo>
                    <a:pt x="520" y="19018"/>
                    <a:pt x="487" y="19039"/>
                    <a:pt x="437" y="19039"/>
                  </a:cubicBezTo>
                  <a:lnTo>
                    <a:pt x="241" y="19039"/>
                  </a:lnTo>
                  <a:cubicBezTo>
                    <a:pt x="134" y="19039"/>
                    <a:pt x="25" y="19094"/>
                    <a:pt x="17" y="19164"/>
                  </a:cubicBezTo>
                  <a:cubicBezTo>
                    <a:pt x="0" y="19245"/>
                    <a:pt x="99" y="19316"/>
                    <a:pt x="223" y="19316"/>
                  </a:cubicBezTo>
                  <a:lnTo>
                    <a:pt x="437" y="19316"/>
                  </a:lnTo>
                  <a:cubicBezTo>
                    <a:pt x="487" y="19316"/>
                    <a:pt x="520" y="19337"/>
                    <a:pt x="520" y="19369"/>
                  </a:cubicBezTo>
                  <a:lnTo>
                    <a:pt x="520" y="21438"/>
                  </a:lnTo>
                  <a:cubicBezTo>
                    <a:pt x="520" y="21513"/>
                    <a:pt x="613" y="21579"/>
                    <a:pt x="736" y="21579"/>
                  </a:cubicBezTo>
                  <a:lnTo>
                    <a:pt x="20849" y="21579"/>
                  </a:lnTo>
                  <a:cubicBezTo>
                    <a:pt x="20965" y="21579"/>
                    <a:pt x="21063" y="21518"/>
                    <a:pt x="21063" y="21438"/>
                  </a:cubicBezTo>
                  <a:lnTo>
                    <a:pt x="21063" y="19369"/>
                  </a:lnTo>
                  <a:cubicBezTo>
                    <a:pt x="21063" y="19337"/>
                    <a:pt x="21096" y="19316"/>
                    <a:pt x="21146" y="19316"/>
                  </a:cubicBezTo>
                  <a:lnTo>
                    <a:pt x="21362" y="19316"/>
                  </a:lnTo>
                  <a:cubicBezTo>
                    <a:pt x="21486" y="19316"/>
                    <a:pt x="21585" y="19245"/>
                    <a:pt x="21568" y="19164"/>
                  </a:cubicBezTo>
                  <a:cubicBezTo>
                    <a:pt x="21585" y="19099"/>
                    <a:pt x="21485" y="19046"/>
                    <a:pt x="21370" y="19046"/>
                  </a:cubicBezTo>
                  <a:lnTo>
                    <a:pt x="21164" y="19046"/>
                  </a:lnTo>
                  <a:cubicBezTo>
                    <a:pt x="21114" y="19046"/>
                    <a:pt x="21081" y="19025"/>
                    <a:pt x="21081" y="18992"/>
                  </a:cubicBezTo>
                  <a:lnTo>
                    <a:pt x="21073" y="14174"/>
                  </a:lnTo>
                  <a:cubicBezTo>
                    <a:pt x="21073" y="14142"/>
                    <a:pt x="21106" y="14120"/>
                    <a:pt x="21156" y="14120"/>
                  </a:cubicBezTo>
                  <a:lnTo>
                    <a:pt x="21344" y="14120"/>
                  </a:lnTo>
                  <a:cubicBezTo>
                    <a:pt x="21451" y="14120"/>
                    <a:pt x="21560" y="14066"/>
                    <a:pt x="21568" y="13995"/>
                  </a:cubicBezTo>
                  <a:cubicBezTo>
                    <a:pt x="21585" y="13915"/>
                    <a:pt x="21486" y="13846"/>
                    <a:pt x="21362" y="13846"/>
                  </a:cubicBezTo>
                  <a:lnTo>
                    <a:pt x="21156" y="13846"/>
                  </a:lnTo>
                  <a:cubicBezTo>
                    <a:pt x="21106" y="13846"/>
                    <a:pt x="21073" y="13824"/>
                    <a:pt x="21073" y="13792"/>
                  </a:cubicBezTo>
                  <a:lnTo>
                    <a:pt x="21063" y="8768"/>
                  </a:lnTo>
                  <a:cubicBezTo>
                    <a:pt x="21063" y="8736"/>
                    <a:pt x="21096" y="8714"/>
                    <a:pt x="21146" y="8714"/>
                  </a:cubicBezTo>
                  <a:lnTo>
                    <a:pt x="21344" y="8714"/>
                  </a:lnTo>
                  <a:cubicBezTo>
                    <a:pt x="21451" y="8714"/>
                    <a:pt x="21560" y="8661"/>
                    <a:pt x="21568" y="8591"/>
                  </a:cubicBezTo>
                  <a:cubicBezTo>
                    <a:pt x="21585" y="8510"/>
                    <a:pt x="21486" y="8440"/>
                    <a:pt x="21362" y="8440"/>
                  </a:cubicBezTo>
                  <a:lnTo>
                    <a:pt x="21138" y="8440"/>
                  </a:lnTo>
                  <a:cubicBezTo>
                    <a:pt x="21097" y="8440"/>
                    <a:pt x="21055" y="8418"/>
                    <a:pt x="21055" y="8386"/>
                  </a:cubicBezTo>
                  <a:cubicBezTo>
                    <a:pt x="20973" y="6640"/>
                    <a:pt x="19884" y="5018"/>
                    <a:pt x="17954" y="3795"/>
                  </a:cubicBezTo>
                  <a:cubicBezTo>
                    <a:pt x="16444" y="2836"/>
                    <a:pt x="14579" y="2216"/>
                    <a:pt x="12550" y="1989"/>
                  </a:cubicBezTo>
                  <a:cubicBezTo>
                    <a:pt x="12492" y="1984"/>
                    <a:pt x="12460" y="1951"/>
                    <a:pt x="12460" y="1914"/>
                  </a:cubicBezTo>
                  <a:lnTo>
                    <a:pt x="12460" y="1740"/>
                  </a:lnTo>
                  <a:cubicBezTo>
                    <a:pt x="12460" y="1600"/>
                    <a:pt x="12285" y="1488"/>
                    <a:pt x="12070" y="1488"/>
                  </a:cubicBezTo>
                  <a:lnTo>
                    <a:pt x="11642" y="1488"/>
                  </a:lnTo>
                  <a:cubicBezTo>
                    <a:pt x="11601" y="1488"/>
                    <a:pt x="11576" y="1450"/>
                    <a:pt x="11609" y="1434"/>
                  </a:cubicBezTo>
                  <a:cubicBezTo>
                    <a:pt x="11881" y="1277"/>
                    <a:pt x="12048" y="1050"/>
                    <a:pt x="12039" y="797"/>
                  </a:cubicBezTo>
                  <a:cubicBezTo>
                    <a:pt x="12023" y="377"/>
                    <a:pt x="11494" y="22"/>
                    <a:pt x="10851" y="1"/>
                  </a:cubicBezTo>
                  <a:close/>
                  <a:moveTo>
                    <a:pt x="10802" y="280"/>
                  </a:moveTo>
                  <a:cubicBezTo>
                    <a:pt x="11264" y="280"/>
                    <a:pt x="11635" y="522"/>
                    <a:pt x="11635" y="824"/>
                  </a:cubicBezTo>
                  <a:cubicBezTo>
                    <a:pt x="11635" y="1126"/>
                    <a:pt x="11264" y="1370"/>
                    <a:pt x="10802" y="1370"/>
                  </a:cubicBezTo>
                  <a:cubicBezTo>
                    <a:pt x="10340" y="1370"/>
                    <a:pt x="9966" y="1126"/>
                    <a:pt x="9966" y="824"/>
                  </a:cubicBezTo>
                  <a:cubicBezTo>
                    <a:pt x="9966" y="522"/>
                    <a:pt x="10340" y="280"/>
                    <a:pt x="10802" y="280"/>
                  </a:cubicBezTo>
                  <a:close/>
                  <a:moveTo>
                    <a:pt x="9703" y="2522"/>
                  </a:moveTo>
                  <a:cubicBezTo>
                    <a:pt x="9728" y="2516"/>
                    <a:pt x="9746" y="2538"/>
                    <a:pt x="9729" y="2549"/>
                  </a:cubicBezTo>
                  <a:cubicBezTo>
                    <a:pt x="9234" y="2883"/>
                    <a:pt x="8788" y="3450"/>
                    <a:pt x="8425" y="4226"/>
                  </a:cubicBezTo>
                  <a:cubicBezTo>
                    <a:pt x="7897" y="5352"/>
                    <a:pt x="7583" y="6812"/>
                    <a:pt x="7525" y="8381"/>
                  </a:cubicBezTo>
                  <a:cubicBezTo>
                    <a:pt x="7525" y="8408"/>
                    <a:pt x="7484" y="8435"/>
                    <a:pt x="7442" y="8435"/>
                  </a:cubicBezTo>
                  <a:lnTo>
                    <a:pt x="5240" y="8435"/>
                  </a:lnTo>
                  <a:cubicBezTo>
                    <a:pt x="5191" y="8435"/>
                    <a:pt x="5158" y="8408"/>
                    <a:pt x="5158" y="8381"/>
                  </a:cubicBezTo>
                  <a:cubicBezTo>
                    <a:pt x="5339" y="5465"/>
                    <a:pt x="7237" y="3077"/>
                    <a:pt x="9703" y="2522"/>
                  </a:cubicBezTo>
                  <a:close/>
                  <a:moveTo>
                    <a:pt x="11114" y="2522"/>
                  </a:moveTo>
                  <a:cubicBezTo>
                    <a:pt x="12335" y="2856"/>
                    <a:pt x="13540" y="5109"/>
                    <a:pt x="13656" y="8381"/>
                  </a:cubicBezTo>
                  <a:cubicBezTo>
                    <a:pt x="13656" y="8413"/>
                    <a:pt x="13623" y="8435"/>
                    <a:pt x="13573" y="8435"/>
                  </a:cubicBezTo>
                  <a:lnTo>
                    <a:pt x="11098" y="8435"/>
                  </a:lnTo>
                  <a:cubicBezTo>
                    <a:pt x="11057" y="8435"/>
                    <a:pt x="11016" y="8413"/>
                    <a:pt x="11016" y="8381"/>
                  </a:cubicBezTo>
                  <a:lnTo>
                    <a:pt x="11008" y="2565"/>
                  </a:lnTo>
                  <a:cubicBezTo>
                    <a:pt x="11008" y="2533"/>
                    <a:pt x="11064" y="2505"/>
                    <a:pt x="11114" y="2522"/>
                  </a:cubicBezTo>
                  <a:close/>
                  <a:moveTo>
                    <a:pt x="11898" y="2522"/>
                  </a:moveTo>
                  <a:cubicBezTo>
                    <a:pt x="14364" y="3077"/>
                    <a:pt x="16261" y="5465"/>
                    <a:pt x="16443" y="8381"/>
                  </a:cubicBezTo>
                  <a:cubicBezTo>
                    <a:pt x="16443" y="8413"/>
                    <a:pt x="16410" y="8435"/>
                    <a:pt x="16360" y="8435"/>
                  </a:cubicBezTo>
                  <a:lnTo>
                    <a:pt x="14159" y="8435"/>
                  </a:lnTo>
                  <a:cubicBezTo>
                    <a:pt x="14117" y="8435"/>
                    <a:pt x="14076" y="8413"/>
                    <a:pt x="14076" y="8381"/>
                  </a:cubicBezTo>
                  <a:cubicBezTo>
                    <a:pt x="14018" y="6812"/>
                    <a:pt x="13704" y="5352"/>
                    <a:pt x="13176" y="4226"/>
                  </a:cubicBezTo>
                  <a:cubicBezTo>
                    <a:pt x="12813" y="3450"/>
                    <a:pt x="12369" y="2883"/>
                    <a:pt x="11874" y="2549"/>
                  </a:cubicBezTo>
                  <a:cubicBezTo>
                    <a:pt x="11858" y="2538"/>
                    <a:pt x="11873" y="2516"/>
                    <a:pt x="11898" y="2522"/>
                  </a:cubicBezTo>
                  <a:close/>
                  <a:moveTo>
                    <a:pt x="10487" y="2528"/>
                  </a:moveTo>
                  <a:cubicBezTo>
                    <a:pt x="10537" y="2512"/>
                    <a:pt x="10585" y="2533"/>
                    <a:pt x="10585" y="2571"/>
                  </a:cubicBezTo>
                  <a:lnTo>
                    <a:pt x="10595" y="8386"/>
                  </a:lnTo>
                  <a:cubicBezTo>
                    <a:pt x="10595" y="8418"/>
                    <a:pt x="10562" y="8440"/>
                    <a:pt x="10513" y="8440"/>
                  </a:cubicBezTo>
                  <a:lnTo>
                    <a:pt x="8028" y="8440"/>
                  </a:lnTo>
                  <a:cubicBezTo>
                    <a:pt x="7978" y="8440"/>
                    <a:pt x="7945" y="8413"/>
                    <a:pt x="7945" y="8386"/>
                  </a:cubicBezTo>
                  <a:cubicBezTo>
                    <a:pt x="8061" y="5115"/>
                    <a:pt x="9266" y="2868"/>
                    <a:pt x="10487" y="2528"/>
                  </a:cubicBezTo>
                  <a:close/>
                  <a:moveTo>
                    <a:pt x="13086" y="2544"/>
                  </a:moveTo>
                  <a:cubicBezTo>
                    <a:pt x="16295" y="3298"/>
                    <a:pt x="18697" y="5627"/>
                    <a:pt x="18887" y="8376"/>
                  </a:cubicBezTo>
                  <a:cubicBezTo>
                    <a:pt x="18887" y="8408"/>
                    <a:pt x="18854" y="8435"/>
                    <a:pt x="18805" y="8435"/>
                  </a:cubicBezTo>
                  <a:lnTo>
                    <a:pt x="16948" y="8435"/>
                  </a:lnTo>
                  <a:cubicBezTo>
                    <a:pt x="16907" y="8435"/>
                    <a:pt x="16866" y="8413"/>
                    <a:pt x="16866" y="8381"/>
                  </a:cubicBezTo>
                  <a:cubicBezTo>
                    <a:pt x="16767" y="6769"/>
                    <a:pt x="16165" y="5271"/>
                    <a:pt x="15133" y="4118"/>
                  </a:cubicBezTo>
                  <a:cubicBezTo>
                    <a:pt x="14539" y="3455"/>
                    <a:pt x="13828" y="2910"/>
                    <a:pt x="13060" y="2571"/>
                  </a:cubicBezTo>
                  <a:cubicBezTo>
                    <a:pt x="13036" y="2560"/>
                    <a:pt x="13053" y="2538"/>
                    <a:pt x="13086" y="2544"/>
                  </a:cubicBezTo>
                  <a:close/>
                  <a:moveTo>
                    <a:pt x="14143" y="2544"/>
                  </a:moveTo>
                  <a:cubicBezTo>
                    <a:pt x="15447" y="2851"/>
                    <a:pt x="16642" y="3336"/>
                    <a:pt x="17665" y="3989"/>
                  </a:cubicBezTo>
                  <a:cubicBezTo>
                    <a:pt x="19505" y="5158"/>
                    <a:pt x="20553" y="6710"/>
                    <a:pt x="20635" y="8376"/>
                  </a:cubicBezTo>
                  <a:cubicBezTo>
                    <a:pt x="20643" y="8413"/>
                    <a:pt x="20602" y="8435"/>
                    <a:pt x="20560" y="8435"/>
                  </a:cubicBezTo>
                  <a:lnTo>
                    <a:pt x="19398" y="8435"/>
                  </a:lnTo>
                  <a:cubicBezTo>
                    <a:pt x="19356" y="8435"/>
                    <a:pt x="19315" y="8413"/>
                    <a:pt x="19315" y="8381"/>
                  </a:cubicBezTo>
                  <a:cubicBezTo>
                    <a:pt x="19134" y="5767"/>
                    <a:pt x="17046" y="3546"/>
                    <a:pt x="14125" y="2571"/>
                  </a:cubicBezTo>
                  <a:cubicBezTo>
                    <a:pt x="14100" y="2560"/>
                    <a:pt x="14118" y="2538"/>
                    <a:pt x="14143" y="2544"/>
                  </a:cubicBezTo>
                  <a:close/>
                  <a:moveTo>
                    <a:pt x="7401" y="2549"/>
                  </a:moveTo>
                  <a:cubicBezTo>
                    <a:pt x="7426" y="2543"/>
                    <a:pt x="7444" y="2570"/>
                    <a:pt x="7419" y="2576"/>
                  </a:cubicBezTo>
                  <a:cubicBezTo>
                    <a:pt x="4531" y="3562"/>
                    <a:pt x="2459" y="5783"/>
                    <a:pt x="2286" y="8381"/>
                  </a:cubicBezTo>
                  <a:cubicBezTo>
                    <a:pt x="2286" y="8408"/>
                    <a:pt x="2245" y="8435"/>
                    <a:pt x="2203" y="8435"/>
                  </a:cubicBezTo>
                  <a:lnTo>
                    <a:pt x="1048" y="8435"/>
                  </a:lnTo>
                  <a:cubicBezTo>
                    <a:pt x="999" y="8435"/>
                    <a:pt x="966" y="8408"/>
                    <a:pt x="966" y="8381"/>
                  </a:cubicBezTo>
                  <a:cubicBezTo>
                    <a:pt x="1065" y="6791"/>
                    <a:pt x="2046" y="5292"/>
                    <a:pt x="3737" y="4138"/>
                  </a:cubicBezTo>
                  <a:cubicBezTo>
                    <a:pt x="4785" y="3427"/>
                    <a:pt x="6031" y="2883"/>
                    <a:pt x="7401" y="2549"/>
                  </a:cubicBezTo>
                  <a:close/>
                  <a:moveTo>
                    <a:pt x="8507" y="2549"/>
                  </a:moveTo>
                  <a:cubicBezTo>
                    <a:pt x="8532" y="2543"/>
                    <a:pt x="8549" y="2565"/>
                    <a:pt x="8533" y="2576"/>
                  </a:cubicBezTo>
                  <a:cubicBezTo>
                    <a:pt x="7774" y="2915"/>
                    <a:pt x="7054" y="3460"/>
                    <a:pt x="6460" y="4123"/>
                  </a:cubicBezTo>
                  <a:cubicBezTo>
                    <a:pt x="5429" y="5277"/>
                    <a:pt x="4818" y="6780"/>
                    <a:pt x="4727" y="8386"/>
                  </a:cubicBezTo>
                  <a:cubicBezTo>
                    <a:pt x="4727" y="8413"/>
                    <a:pt x="4686" y="8440"/>
                    <a:pt x="4645" y="8440"/>
                  </a:cubicBezTo>
                  <a:lnTo>
                    <a:pt x="2789" y="8440"/>
                  </a:lnTo>
                  <a:cubicBezTo>
                    <a:pt x="2739" y="8440"/>
                    <a:pt x="2706" y="8413"/>
                    <a:pt x="2706" y="8381"/>
                  </a:cubicBezTo>
                  <a:cubicBezTo>
                    <a:pt x="2904" y="5632"/>
                    <a:pt x="5306" y="3303"/>
                    <a:pt x="8507" y="2549"/>
                  </a:cubicBezTo>
                  <a:close/>
                  <a:moveTo>
                    <a:pt x="19323" y="8709"/>
                  </a:moveTo>
                  <a:lnTo>
                    <a:pt x="20560" y="8709"/>
                  </a:lnTo>
                  <a:cubicBezTo>
                    <a:pt x="20610" y="8709"/>
                    <a:pt x="20643" y="8731"/>
                    <a:pt x="20643" y="8763"/>
                  </a:cubicBezTo>
                  <a:lnTo>
                    <a:pt x="20651" y="13785"/>
                  </a:lnTo>
                  <a:cubicBezTo>
                    <a:pt x="20651" y="13817"/>
                    <a:pt x="20618" y="13839"/>
                    <a:pt x="20568" y="13839"/>
                  </a:cubicBezTo>
                  <a:lnTo>
                    <a:pt x="19413" y="13839"/>
                  </a:lnTo>
                  <a:cubicBezTo>
                    <a:pt x="19364" y="13839"/>
                    <a:pt x="19331" y="13817"/>
                    <a:pt x="19331" y="13785"/>
                  </a:cubicBezTo>
                  <a:lnTo>
                    <a:pt x="19323" y="8746"/>
                  </a:lnTo>
                  <a:cubicBezTo>
                    <a:pt x="19323" y="8735"/>
                    <a:pt x="19323" y="8720"/>
                    <a:pt x="19323" y="8709"/>
                  </a:cubicBezTo>
                  <a:close/>
                  <a:moveTo>
                    <a:pt x="1033" y="8714"/>
                  </a:moveTo>
                  <a:lnTo>
                    <a:pt x="2270" y="8714"/>
                  </a:lnTo>
                  <a:cubicBezTo>
                    <a:pt x="2270" y="8725"/>
                    <a:pt x="2270" y="8742"/>
                    <a:pt x="2270" y="8753"/>
                  </a:cubicBezTo>
                  <a:lnTo>
                    <a:pt x="2278" y="13792"/>
                  </a:lnTo>
                  <a:cubicBezTo>
                    <a:pt x="2278" y="13824"/>
                    <a:pt x="2245" y="13846"/>
                    <a:pt x="2196" y="13846"/>
                  </a:cubicBezTo>
                  <a:lnTo>
                    <a:pt x="1041" y="13846"/>
                  </a:lnTo>
                  <a:cubicBezTo>
                    <a:pt x="991" y="13846"/>
                    <a:pt x="958" y="13824"/>
                    <a:pt x="958" y="13792"/>
                  </a:cubicBezTo>
                  <a:lnTo>
                    <a:pt x="950" y="8768"/>
                  </a:lnTo>
                  <a:cubicBezTo>
                    <a:pt x="950" y="8736"/>
                    <a:pt x="983" y="8714"/>
                    <a:pt x="1033" y="8714"/>
                  </a:cubicBezTo>
                  <a:close/>
                  <a:moveTo>
                    <a:pt x="2773" y="8714"/>
                  </a:moveTo>
                  <a:lnTo>
                    <a:pt x="4629" y="8714"/>
                  </a:lnTo>
                  <a:cubicBezTo>
                    <a:pt x="4679" y="8714"/>
                    <a:pt x="4712" y="8741"/>
                    <a:pt x="4712" y="8768"/>
                  </a:cubicBezTo>
                  <a:cubicBezTo>
                    <a:pt x="4712" y="8790"/>
                    <a:pt x="4712" y="8817"/>
                    <a:pt x="4712" y="8839"/>
                  </a:cubicBezTo>
                  <a:lnTo>
                    <a:pt x="4720" y="13792"/>
                  </a:lnTo>
                  <a:cubicBezTo>
                    <a:pt x="4720" y="13824"/>
                    <a:pt x="4687" y="13846"/>
                    <a:pt x="4637" y="13846"/>
                  </a:cubicBezTo>
                  <a:lnTo>
                    <a:pt x="2781" y="13846"/>
                  </a:lnTo>
                  <a:cubicBezTo>
                    <a:pt x="2731" y="13846"/>
                    <a:pt x="2698" y="13824"/>
                    <a:pt x="2698" y="13792"/>
                  </a:cubicBezTo>
                  <a:lnTo>
                    <a:pt x="2691" y="8768"/>
                  </a:lnTo>
                  <a:cubicBezTo>
                    <a:pt x="2724" y="8746"/>
                    <a:pt x="2740" y="8736"/>
                    <a:pt x="2773" y="8714"/>
                  </a:cubicBezTo>
                  <a:close/>
                  <a:moveTo>
                    <a:pt x="5222" y="8714"/>
                  </a:moveTo>
                  <a:lnTo>
                    <a:pt x="7435" y="8714"/>
                  </a:lnTo>
                  <a:cubicBezTo>
                    <a:pt x="7484" y="8714"/>
                    <a:pt x="7517" y="8741"/>
                    <a:pt x="7517" y="8768"/>
                  </a:cubicBezTo>
                  <a:cubicBezTo>
                    <a:pt x="7517" y="8817"/>
                    <a:pt x="7517" y="8866"/>
                    <a:pt x="7517" y="8915"/>
                  </a:cubicBezTo>
                  <a:lnTo>
                    <a:pt x="7525" y="13792"/>
                  </a:lnTo>
                  <a:cubicBezTo>
                    <a:pt x="7525" y="13824"/>
                    <a:pt x="7492" y="13846"/>
                    <a:pt x="7442" y="13846"/>
                  </a:cubicBezTo>
                  <a:lnTo>
                    <a:pt x="5240" y="13846"/>
                  </a:lnTo>
                  <a:cubicBezTo>
                    <a:pt x="5191" y="13846"/>
                    <a:pt x="5158" y="13824"/>
                    <a:pt x="5158" y="13792"/>
                  </a:cubicBezTo>
                  <a:lnTo>
                    <a:pt x="5140" y="8839"/>
                  </a:lnTo>
                  <a:cubicBezTo>
                    <a:pt x="5140" y="8817"/>
                    <a:pt x="5140" y="8790"/>
                    <a:pt x="5140" y="8768"/>
                  </a:cubicBezTo>
                  <a:cubicBezTo>
                    <a:pt x="5140" y="8741"/>
                    <a:pt x="5181" y="8714"/>
                    <a:pt x="5222" y="8714"/>
                  </a:cubicBezTo>
                  <a:close/>
                  <a:moveTo>
                    <a:pt x="8012" y="8714"/>
                  </a:moveTo>
                  <a:lnTo>
                    <a:pt x="10513" y="8714"/>
                  </a:lnTo>
                  <a:cubicBezTo>
                    <a:pt x="10562" y="8714"/>
                    <a:pt x="10595" y="8736"/>
                    <a:pt x="10595" y="8768"/>
                  </a:cubicBezTo>
                  <a:lnTo>
                    <a:pt x="10603" y="13792"/>
                  </a:lnTo>
                  <a:cubicBezTo>
                    <a:pt x="10603" y="13824"/>
                    <a:pt x="10570" y="13846"/>
                    <a:pt x="10521" y="13846"/>
                  </a:cubicBezTo>
                  <a:lnTo>
                    <a:pt x="8028" y="13846"/>
                  </a:lnTo>
                  <a:cubicBezTo>
                    <a:pt x="7978" y="13846"/>
                    <a:pt x="7945" y="13824"/>
                    <a:pt x="7945" y="13792"/>
                  </a:cubicBezTo>
                  <a:lnTo>
                    <a:pt x="7930" y="8915"/>
                  </a:lnTo>
                  <a:cubicBezTo>
                    <a:pt x="7930" y="8866"/>
                    <a:pt x="7930" y="8817"/>
                    <a:pt x="7930" y="8768"/>
                  </a:cubicBezTo>
                  <a:cubicBezTo>
                    <a:pt x="7930" y="8736"/>
                    <a:pt x="7971" y="8714"/>
                    <a:pt x="8012" y="8714"/>
                  </a:cubicBezTo>
                  <a:close/>
                  <a:moveTo>
                    <a:pt x="11098" y="8714"/>
                  </a:moveTo>
                  <a:lnTo>
                    <a:pt x="13581" y="8714"/>
                  </a:lnTo>
                  <a:cubicBezTo>
                    <a:pt x="13631" y="8714"/>
                    <a:pt x="13664" y="8736"/>
                    <a:pt x="13664" y="8768"/>
                  </a:cubicBezTo>
                  <a:cubicBezTo>
                    <a:pt x="13664" y="8817"/>
                    <a:pt x="13664" y="8866"/>
                    <a:pt x="13664" y="8915"/>
                  </a:cubicBezTo>
                  <a:lnTo>
                    <a:pt x="13671" y="13792"/>
                  </a:lnTo>
                  <a:cubicBezTo>
                    <a:pt x="13671" y="13824"/>
                    <a:pt x="13638" y="13846"/>
                    <a:pt x="13589" y="13846"/>
                  </a:cubicBezTo>
                  <a:lnTo>
                    <a:pt x="11106" y="13846"/>
                  </a:lnTo>
                  <a:cubicBezTo>
                    <a:pt x="11056" y="13846"/>
                    <a:pt x="11023" y="13824"/>
                    <a:pt x="11023" y="13792"/>
                  </a:cubicBezTo>
                  <a:lnTo>
                    <a:pt x="11016" y="8768"/>
                  </a:lnTo>
                  <a:cubicBezTo>
                    <a:pt x="11016" y="8736"/>
                    <a:pt x="11049" y="8714"/>
                    <a:pt x="11098" y="8714"/>
                  </a:cubicBezTo>
                  <a:close/>
                  <a:moveTo>
                    <a:pt x="14174" y="8714"/>
                  </a:moveTo>
                  <a:lnTo>
                    <a:pt x="16386" y="8714"/>
                  </a:lnTo>
                  <a:cubicBezTo>
                    <a:pt x="16427" y="8714"/>
                    <a:pt x="16469" y="8736"/>
                    <a:pt x="16469" y="8768"/>
                  </a:cubicBezTo>
                  <a:cubicBezTo>
                    <a:pt x="16460" y="8790"/>
                    <a:pt x="16461" y="8812"/>
                    <a:pt x="16461" y="8839"/>
                  </a:cubicBezTo>
                  <a:lnTo>
                    <a:pt x="16469" y="13792"/>
                  </a:lnTo>
                  <a:cubicBezTo>
                    <a:pt x="16469" y="13824"/>
                    <a:pt x="16436" y="13846"/>
                    <a:pt x="16386" y="13846"/>
                  </a:cubicBezTo>
                  <a:lnTo>
                    <a:pt x="14184" y="13846"/>
                  </a:lnTo>
                  <a:cubicBezTo>
                    <a:pt x="14135" y="13846"/>
                    <a:pt x="14102" y="13824"/>
                    <a:pt x="14102" y="13792"/>
                  </a:cubicBezTo>
                  <a:lnTo>
                    <a:pt x="14092" y="8915"/>
                  </a:lnTo>
                  <a:cubicBezTo>
                    <a:pt x="14092" y="8866"/>
                    <a:pt x="14092" y="8817"/>
                    <a:pt x="14092" y="8768"/>
                  </a:cubicBezTo>
                  <a:cubicBezTo>
                    <a:pt x="14092" y="8736"/>
                    <a:pt x="14125" y="8714"/>
                    <a:pt x="14174" y="8714"/>
                  </a:cubicBezTo>
                  <a:close/>
                  <a:moveTo>
                    <a:pt x="16964" y="8714"/>
                  </a:moveTo>
                  <a:lnTo>
                    <a:pt x="18820" y="8714"/>
                  </a:lnTo>
                  <a:cubicBezTo>
                    <a:pt x="18853" y="8736"/>
                    <a:pt x="18870" y="8746"/>
                    <a:pt x="18903" y="8768"/>
                  </a:cubicBezTo>
                  <a:lnTo>
                    <a:pt x="18910" y="13792"/>
                  </a:lnTo>
                  <a:cubicBezTo>
                    <a:pt x="18910" y="13824"/>
                    <a:pt x="18877" y="13846"/>
                    <a:pt x="18828" y="13846"/>
                  </a:cubicBezTo>
                  <a:lnTo>
                    <a:pt x="16971" y="13846"/>
                  </a:lnTo>
                  <a:cubicBezTo>
                    <a:pt x="16922" y="13846"/>
                    <a:pt x="16889" y="13824"/>
                    <a:pt x="16889" y="13792"/>
                  </a:cubicBezTo>
                  <a:lnTo>
                    <a:pt x="16881" y="8839"/>
                  </a:lnTo>
                  <a:cubicBezTo>
                    <a:pt x="16881" y="8817"/>
                    <a:pt x="16881" y="8790"/>
                    <a:pt x="16881" y="8768"/>
                  </a:cubicBezTo>
                  <a:cubicBezTo>
                    <a:pt x="16881" y="8736"/>
                    <a:pt x="16914" y="8714"/>
                    <a:pt x="16964" y="8714"/>
                  </a:cubicBezTo>
                  <a:close/>
                  <a:moveTo>
                    <a:pt x="1041" y="14120"/>
                  </a:moveTo>
                  <a:lnTo>
                    <a:pt x="2196" y="14120"/>
                  </a:lnTo>
                  <a:cubicBezTo>
                    <a:pt x="2245" y="14120"/>
                    <a:pt x="2278" y="14142"/>
                    <a:pt x="2278" y="14174"/>
                  </a:cubicBezTo>
                  <a:lnTo>
                    <a:pt x="2286" y="18992"/>
                  </a:lnTo>
                  <a:cubicBezTo>
                    <a:pt x="2286" y="19025"/>
                    <a:pt x="2253" y="19046"/>
                    <a:pt x="2203" y="19046"/>
                  </a:cubicBezTo>
                  <a:lnTo>
                    <a:pt x="1048" y="19046"/>
                  </a:lnTo>
                  <a:cubicBezTo>
                    <a:pt x="999" y="19046"/>
                    <a:pt x="966" y="19025"/>
                    <a:pt x="966" y="18992"/>
                  </a:cubicBezTo>
                  <a:lnTo>
                    <a:pt x="958" y="14174"/>
                  </a:lnTo>
                  <a:cubicBezTo>
                    <a:pt x="958" y="14142"/>
                    <a:pt x="991" y="14120"/>
                    <a:pt x="1041" y="14120"/>
                  </a:cubicBezTo>
                  <a:close/>
                  <a:moveTo>
                    <a:pt x="2789" y="14120"/>
                  </a:moveTo>
                  <a:lnTo>
                    <a:pt x="4645" y="14120"/>
                  </a:lnTo>
                  <a:cubicBezTo>
                    <a:pt x="4686" y="14120"/>
                    <a:pt x="4727" y="14142"/>
                    <a:pt x="4727" y="14174"/>
                  </a:cubicBezTo>
                  <a:lnTo>
                    <a:pt x="4738" y="18992"/>
                  </a:lnTo>
                  <a:cubicBezTo>
                    <a:pt x="4738" y="19025"/>
                    <a:pt x="4705" y="19046"/>
                    <a:pt x="4655" y="19046"/>
                  </a:cubicBezTo>
                  <a:lnTo>
                    <a:pt x="2799" y="19046"/>
                  </a:lnTo>
                  <a:cubicBezTo>
                    <a:pt x="2749" y="19046"/>
                    <a:pt x="2716" y="19025"/>
                    <a:pt x="2716" y="18992"/>
                  </a:cubicBezTo>
                  <a:lnTo>
                    <a:pt x="2706" y="14174"/>
                  </a:lnTo>
                  <a:cubicBezTo>
                    <a:pt x="2706" y="14142"/>
                    <a:pt x="2739" y="14120"/>
                    <a:pt x="2789" y="14120"/>
                  </a:cubicBezTo>
                  <a:close/>
                  <a:moveTo>
                    <a:pt x="5233" y="14120"/>
                  </a:moveTo>
                  <a:lnTo>
                    <a:pt x="7435" y="14120"/>
                  </a:lnTo>
                  <a:cubicBezTo>
                    <a:pt x="7484" y="14120"/>
                    <a:pt x="7517" y="14142"/>
                    <a:pt x="7517" y="14174"/>
                  </a:cubicBezTo>
                  <a:lnTo>
                    <a:pt x="7525" y="18992"/>
                  </a:lnTo>
                  <a:cubicBezTo>
                    <a:pt x="7525" y="19025"/>
                    <a:pt x="7492" y="19046"/>
                    <a:pt x="7442" y="19046"/>
                  </a:cubicBezTo>
                  <a:lnTo>
                    <a:pt x="5240" y="19046"/>
                  </a:lnTo>
                  <a:cubicBezTo>
                    <a:pt x="5191" y="19046"/>
                    <a:pt x="5158" y="19025"/>
                    <a:pt x="5158" y="18992"/>
                  </a:cubicBezTo>
                  <a:lnTo>
                    <a:pt x="5150" y="14174"/>
                  </a:lnTo>
                  <a:cubicBezTo>
                    <a:pt x="5150" y="14142"/>
                    <a:pt x="5183" y="14120"/>
                    <a:pt x="5233" y="14120"/>
                  </a:cubicBezTo>
                  <a:close/>
                  <a:moveTo>
                    <a:pt x="8028" y="14120"/>
                  </a:moveTo>
                  <a:lnTo>
                    <a:pt x="10521" y="14120"/>
                  </a:lnTo>
                  <a:cubicBezTo>
                    <a:pt x="10562" y="14120"/>
                    <a:pt x="10603" y="14142"/>
                    <a:pt x="10603" y="14174"/>
                  </a:cubicBezTo>
                  <a:lnTo>
                    <a:pt x="10611" y="18992"/>
                  </a:lnTo>
                  <a:cubicBezTo>
                    <a:pt x="10611" y="19025"/>
                    <a:pt x="10578" y="19046"/>
                    <a:pt x="10528" y="19046"/>
                  </a:cubicBezTo>
                  <a:lnTo>
                    <a:pt x="8038" y="19046"/>
                  </a:lnTo>
                  <a:cubicBezTo>
                    <a:pt x="7988" y="19046"/>
                    <a:pt x="7955" y="19025"/>
                    <a:pt x="7955" y="18992"/>
                  </a:cubicBezTo>
                  <a:lnTo>
                    <a:pt x="7945" y="14174"/>
                  </a:lnTo>
                  <a:cubicBezTo>
                    <a:pt x="7945" y="14142"/>
                    <a:pt x="7978" y="14120"/>
                    <a:pt x="8028" y="14120"/>
                  </a:cubicBezTo>
                  <a:close/>
                  <a:moveTo>
                    <a:pt x="11106" y="14120"/>
                  </a:moveTo>
                  <a:lnTo>
                    <a:pt x="13589" y="14120"/>
                  </a:lnTo>
                  <a:cubicBezTo>
                    <a:pt x="13638" y="14120"/>
                    <a:pt x="13671" y="14142"/>
                    <a:pt x="13671" y="14174"/>
                  </a:cubicBezTo>
                  <a:lnTo>
                    <a:pt x="13679" y="18992"/>
                  </a:lnTo>
                  <a:cubicBezTo>
                    <a:pt x="13679" y="19025"/>
                    <a:pt x="13646" y="19046"/>
                    <a:pt x="13597" y="19046"/>
                  </a:cubicBezTo>
                  <a:lnTo>
                    <a:pt x="11106" y="19046"/>
                  </a:lnTo>
                  <a:cubicBezTo>
                    <a:pt x="11065" y="19046"/>
                    <a:pt x="11031" y="19019"/>
                    <a:pt x="11031" y="18992"/>
                  </a:cubicBezTo>
                  <a:lnTo>
                    <a:pt x="11023" y="14174"/>
                  </a:lnTo>
                  <a:cubicBezTo>
                    <a:pt x="11023" y="14142"/>
                    <a:pt x="11056" y="14120"/>
                    <a:pt x="11106" y="14120"/>
                  </a:cubicBezTo>
                  <a:close/>
                  <a:moveTo>
                    <a:pt x="14184" y="14120"/>
                  </a:moveTo>
                  <a:lnTo>
                    <a:pt x="16386" y="14120"/>
                  </a:lnTo>
                  <a:cubicBezTo>
                    <a:pt x="16436" y="14120"/>
                    <a:pt x="16469" y="14142"/>
                    <a:pt x="16469" y="14174"/>
                  </a:cubicBezTo>
                  <a:lnTo>
                    <a:pt x="16476" y="18992"/>
                  </a:lnTo>
                  <a:cubicBezTo>
                    <a:pt x="16476" y="19025"/>
                    <a:pt x="16443" y="19046"/>
                    <a:pt x="16394" y="19046"/>
                  </a:cubicBezTo>
                  <a:lnTo>
                    <a:pt x="14192" y="19046"/>
                  </a:lnTo>
                  <a:cubicBezTo>
                    <a:pt x="14143" y="19046"/>
                    <a:pt x="14110" y="19019"/>
                    <a:pt x="14110" y="18992"/>
                  </a:cubicBezTo>
                  <a:lnTo>
                    <a:pt x="14102" y="14174"/>
                  </a:lnTo>
                  <a:cubicBezTo>
                    <a:pt x="14102" y="14142"/>
                    <a:pt x="14135" y="14120"/>
                    <a:pt x="14184" y="14120"/>
                  </a:cubicBezTo>
                  <a:close/>
                  <a:moveTo>
                    <a:pt x="16971" y="14120"/>
                  </a:moveTo>
                  <a:lnTo>
                    <a:pt x="18828" y="14120"/>
                  </a:lnTo>
                  <a:cubicBezTo>
                    <a:pt x="18877" y="14120"/>
                    <a:pt x="18910" y="14142"/>
                    <a:pt x="18910" y="14174"/>
                  </a:cubicBezTo>
                  <a:lnTo>
                    <a:pt x="18918" y="18992"/>
                  </a:lnTo>
                  <a:cubicBezTo>
                    <a:pt x="18918" y="19025"/>
                    <a:pt x="18885" y="19046"/>
                    <a:pt x="18836" y="19046"/>
                  </a:cubicBezTo>
                  <a:lnTo>
                    <a:pt x="16979" y="19046"/>
                  </a:lnTo>
                  <a:cubicBezTo>
                    <a:pt x="16938" y="19046"/>
                    <a:pt x="16897" y="19019"/>
                    <a:pt x="16897" y="18992"/>
                  </a:cubicBezTo>
                  <a:lnTo>
                    <a:pt x="16889" y="14174"/>
                  </a:lnTo>
                  <a:cubicBezTo>
                    <a:pt x="16889" y="14142"/>
                    <a:pt x="16922" y="14120"/>
                    <a:pt x="16971" y="14120"/>
                  </a:cubicBezTo>
                  <a:close/>
                  <a:moveTo>
                    <a:pt x="19413" y="14120"/>
                  </a:moveTo>
                  <a:lnTo>
                    <a:pt x="20568" y="14120"/>
                  </a:lnTo>
                  <a:cubicBezTo>
                    <a:pt x="20618" y="14120"/>
                    <a:pt x="20651" y="14142"/>
                    <a:pt x="20651" y="14174"/>
                  </a:cubicBezTo>
                  <a:lnTo>
                    <a:pt x="20661" y="18992"/>
                  </a:lnTo>
                  <a:cubicBezTo>
                    <a:pt x="20661" y="19019"/>
                    <a:pt x="20628" y="19046"/>
                    <a:pt x="20578" y="19046"/>
                  </a:cubicBezTo>
                  <a:lnTo>
                    <a:pt x="19423" y="19046"/>
                  </a:lnTo>
                  <a:cubicBezTo>
                    <a:pt x="19374" y="19046"/>
                    <a:pt x="19341" y="19025"/>
                    <a:pt x="19341" y="18992"/>
                  </a:cubicBezTo>
                  <a:lnTo>
                    <a:pt x="19331" y="14174"/>
                  </a:lnTo>
                  <a:cubicBezTo>
                    <a:pt x="19331" y="14142"/>
                    <a:pt x="19364" y="14120"/>
                    <a:pt x="19413" y="14120"/>
                  </a:cubicBezTo>
                  <a:close/>
                </a:path>
              </a:pathLst>
            </a:custGeom>
            <a:gradFill>
              <a:gsLst>
                <a:gs pos="0">
                  <a:srgbClr val="F7CC9A"/>
                </a:gs>
                <a:gs pos="100000">
                  <a:srgbClr val="7C4A0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85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EC98E-5701-4737-8E53-F4E5BC76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hadrones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35482BC-3716-4DA4-8364-87E97D5CDB4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54A5478-47CC-48DB-B150-6FC1AF4A4316}"/>
              </a:ext>
            </a:extLst>
          </p:cNvPr>
          <p:cNvSpPr txBox="1"/>
          <p:nvPr/>
        </p:nvSpPr>
        <p:spPr>
          <a:xfrm>
            <a:off x="2700336" y="1892623"/>
            <a:ext cx="64844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Hadrones = mesones y bariones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Mesones = el caso más simple es un par quark-</a:t>
            </a:r>
            <a:r>
              <a:rPr lang="es-ES" dirty="0" err="1"/>
              <a:t>antiquark</a:t>
            </a:r>
            <a:endParaRPr lang="es-ES" dirty="0"/>
          </a:p>
          <a:p>
            <a:r>
              <a:rPr lang="es-ES" dirty="0"/>
              <a:t>Bariones  = el caso más simple son tres quarks</a:t>
            </a:r>
          </a:p>
        </p:txBody>
      </p:sp>
      <p:pic>
        <p:nvPicPr>
          <p:cNvPr id="7" name="Google Shape;228;p8" descr="image32.png">
            <a:extLst>
              <a:ext uri="{FF2B5EF4-FFF2-40B4-BE49-F238E27FC236}">
                <a16:creationId xmlns:a16="http://schemas.microsoft.com/office/drawing/2014/main" id="{B6C6F385-9E66-4828-AD7F-8DF6B4F607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 rot="-5400004">
            <a:off x="1796332" y="3923532"/>
            <a:ext cx="2042096" cy="2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p8" descr="image36.png">
            <a:extLst>
              <a:ext uri="{FF2B5EF4-FFF2-40B4-BE49-F238E27FC236}">
                <a16:creationId xmlns:a16="http://schemas.microsoft.com/office/drawing/2014/main" id="{71AF61FE-624E-49FD-9DD2-F9E3939274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3590" y="4090432"/>
            <a:ext cx="2761597" cy="2042101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901"/>
              </a:srgbClr>
            </a:outerShdw>
          </a:effectLst>
        </p:spPr>
      </p:pic>
      <p:pic>
        <p:nvPicPr>
          <p:cNvPr id="9" name="Google Shape;230;p8" descr="Image">
            <a:extLst>
              <a:ext uri="{FF2B5EF4-FFF2-40B4-BE49-F238E27FC236}">
                <a16:creationId xmlns:a16="http://schemas.microsoft.com/office/drawing/2014/main" id="{02FF09C9-7E8C-4E60-BEF8-9AF61455B94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447" y="4090432"/>
            <a:ext cx="5091265" cy="20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1;p8" descr="Image">
            <a:extLst>
              <a:ext uri="{FF2B5EF4-FFF2-40B4-BE49-F238E27FC236}">
                <a16:creationId xmlns:a16="http://schemas.microsoft.com/office/drawing/2014/main" id="{3D6B0287-64FD-45CF-8668-8DA12AE691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6721" y="3657600"/>
            <a:ext cx="1684715" cy="310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9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vacío de QCD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ChargeAPE5LQanimXs30">
            <a:hlinkClick r:id="" action="ppaction://media"/>
            <a:extLst>
              <a:ext uri="{FF2B5EF4-FFF2-40B4-BE49-F238E27FC236}">
                <a16:creationId xmlns:a16="http://schemas.microsoft.com/office/drawing/2014/main" id="{6CA14559-5616-4343-B050-BFB73CE0B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7567" y="1555251"/>
            <a:ext cx="6502400" cy="4876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355A02-B237-46FD-9C44-D98F7C180E8D}"/>
              </a:ext>
            </a:extLst>
          </p:cNvPr>
          <p:cNvSpPr txBox="1"/>
          <p:nvPr/>
        </p:nvSpPr>
        <p:spPr>
          <a:xfrm>
            <a:off x="8050064" y="6531362"/>
            <a:ext cx="2361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 err="1">
                <a:solidFill>
                  <a:schemeClr val="accent2">
                    <a:lumMod val="75000"/>
                  </a:schemeClr>
                </a:solidFill>
              </a:rPr>
              <a:t>Leinweber</a:t>
            </a:r>
            <a:r>
              <a:rPr lang="es-ES" sz="1500" dirty="0">
                <a:solidFill>
                  <a:schemeClr val="accent2">
                    <a:lumMod val="75000"/>
                  </a:schemeClr>
                </a:solidFill>
              </a:rPr>
              <a:t>, U. Adelaida</a:t>
            </a:r>
          </a:p>
        </p:txBody>
      </p:sp>
    </p:spTree>
    <p:extLst>
      <p:ext uri="{BB962C8B-B14F-4D97-AF65-F5344CB8AC3E}">
        <p14:creationId xmlns:p14="http://schemas.microsoft.com/office/powerpoint/2010/main" val="28528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zoo de hadrones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17C205-0CA9-4CDD-BFAC-14933BA04E4B}"/>
              </a:ext>
            </a:extLst>
          </p:cNvPr>
          <p:cNvSpPr txBox="1"/>
          <p:nvPr/>
        </p:nvSpPr>
        <p:spPr>
          <a:xfrm>
            <a:off x="2834639" y="1600703"/>
            <a:ext cx="780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 realidad hay infinitas opciones para formar hadrones agrupando</a:t>
            </a:r>
          </a:p>
          <a:p>
            <a:r>
              <a:rPr lang="es-ES" dirty="0"/>
              <a:t>quarks y gluones…</a:t>
            </a:r>
          </a:p>
          <a:p>
            <a:endParaRPr lang="es-ES" dirty="0"/>
          </a:p>
          <a:p>
            <a:r>
              <a:rPr lang="es-ES" dirty="0"/>
              <a:t>En la tabla de partículas tenemos listados más de 300 hadrones</a:t>
            </a:r>
          </a:p>
        </p:txBody>
      </p:sp>
      <p:sp>
        <p:nvSpPr>
          <p:cNvPr id="6" name="Google Shape;317;p11">
            <a:extLst>
              <a:ext uri="{FF2B5EF4-FFF2-40B4-BE49-F238E27FC236}">
                <a16:creationId xmlns:a16="http://schemas.microsoft.com/office/drawing/2014/main" id="{12E21C42-7EE8-4161-A3F2-A2A77E2EC79D}"/>
              </a:ext>
            </a:extLst>
          </p:cNvPr>
          <p:cNvSpPr/>
          <p:nvPr/>
        </p:nvSpPr>
        <p:spPr>
          <a:xfrm>
            <a:off x="4845018" y="5118508"/>
            <a:ext cx="673048" cy="67304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18;p11">
            <a:extLst>
              <a:ext uri="{FF2B5EF4-FFF2-40B4-BE49-F238E27FC236}">
                <a16:creationId xmlns:a16="http://schemas.microsoft.com/office/drawing/2014/main" id="{61944C1C-6FF7-4198-B00F-A0AC99A0F5F1}"/>
              </a:ext>
            </a:extLst>
          </p:cNvPr>
          <p:cNvSpPr/>
          <p:nvPr/>
        </p:nvSpPr>
        <p:spPr>
          <a:xfrm>
            <a:off x="5281263" y="4899993"/>
            <a:ext cx="673048" cy="673048"/>
          </a:xfrm>
          <a:prstGeom prst="ellipse">
            <a:avLst/>
          </a:prstGeom>
          <a:solidFill>
            <a:srgbClr val="FFFB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19;p11">
            <a:extLst>
              <a:ext uri="{FF2B5EF4-FFF2-40B4-BE49-F238E27FC236}">
                <a16:creationId xmlns:a16="http://schemas.microsoft.com/office/drawing/2014/main" id="{D4E2DCFA-ECCF-479F-8005-08695BD4BD18}"/>
              </a:ext>
            </a:extLst>
          </p:cNvPr>
          <p:cNvSpPr/>
          <p:nvPr/>
        </p:nvSpPr>
        <p:spPr>
          <a:xfrm>
            <a:off x="5105399" y="5613849"/>
            <a:ext cx="673048" cy="673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11">
            <a:extLst>
              <a:ext uri="{FF2B5EF4-FFF2-40B4-BE49-F238E27FC236}">
                <a16:creationId xmlns:a16="http://schemas.microsoft.com/office/drawing/2014/main" id="{0C3DE83D-6ED1-4C48-8EBE-7C4AA320039C}"/>
              </a:ext>
            </a:extLst>
          </p:cNvPr>
          <p:cNvSpPr/>
          <p:nvPr/>
        </p:nvSpPr>
        <p:spPr>
          <a:xfrm>
            <a:off x="5456640" y="5243204"/>
            <a:ext cx="673048" cy="673048"/>
          </a:xfrm>
          <a:prstGeom prst="ellipse">
            <a:avLst/>
          </a:prstGeom>
          <a:solidFill>
            <a:srgbClr val="87F84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1;p11">
            <a:extLst>
              <a:ext uri="{FF2B5EF4-FFF2-40B4-BE49-F238E27FC236}">
                <a16:creationId xmlns:a16="http://schemas.microsoft.com/office/drawing/2014/main" id="{91F85382-899B-475F-B354-64FBD5DF8D8C}"/>
              </a:ext>
            </a:extLst>
          </p:cNvPr>
          <p:cNvSpPr txBox="1"/>
          <p:nvPr/>
        </p:nvSpPr>
        <p:spPr>
          <a:xfrm>
            <a:off x="5718456" y="5476583"/>
            <a:ext cx="149417" cy="20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322;p11">
            <a:extLst>
              <a:ext uri="{FF2B5EF4-FFF2-40B4-BE49-F238E27FC236}">
                <a16:creationId xmlns:a16="http://schemas.microsoft.com/office/drawing/2014/main" id="{5840B274-B63A-4A93-8CFA-02359E21B9BF}"/>
              </a:ext>
            </a:extLst>
          </p:cNvPr>
          <p:cNvSpPr txBox="1"/>
          <p:nvPr/>
        </p:nvSpPr>
        <p:spPr>
          <a:xfrm>
            <a:off x="5375291" y="5874150"/>
            <a:ext cx="133264" cy="1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" name="Google Shape;323;p11">
            <a:extLst>
              <a:ext uri="{FF2B5EF4-FFF2-40B4-BE49-F238E27FC236}">
                <a16:creationId xmlns:a16="http://schemas.microsoft.com/office/drawing/2014/main" id="{DFB3BD88-7D5A-475E-8592-163AAEFF5CDA}"/>
              </a:ext>
            </a:extLst>
          </p:cNvPr>
          <p:cNvSpPr txBox="1"/>
          <p:nvPr/>
        </p:nvSpPr>
        <p:spPr>
          <a:xfrm>
            <a:off x="5114910" y="5378809"/>
            <a:ext cx="146052" cy="1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324;p11">
            <a:extLst>
              <a:ext uri="{FF2B5EF4-FFF2-40B4-BE49-F238E27FC236}">
                <a16:creationId xmlns:a16="http://schemas.microsoft.com/office/drawing/2014/main" id="{44C01E5D-BB4C-4642-8BC2-339DB58C786E}"/>
              </a:ext>
            </a:extLst>
          </p:cNvPr>
          <p:cNvSpPr txBox="1"/>
          <p:nvPr/>
        </p:nvSpPr>
        <p:spPr>
          <a:xfrm>
            <a:off x="5517839" y="5033413"/>
            <a:ext cx="168262" cy="20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" name="Google Shape;306;p11">
            <a:extLst>
              <a:ext uri="{FF2B5EF4-FFF2-40B4-BE49-F238E27FC236}">
                <a16:creationId xmlns:a16="http://schemas.microsoft.com/office/drawing/2014/main" id="{0E916503-BFAA-46A4-8F15-356FD6585E00}"/>
              </a:ext>
            </a:extLst>
          </p:cNvPr>
          <p:cNvSpPr/>
          <p:nvPr/>
        </p:nvSpPr>
        <p:spPr>
          <a:xfrm>
            <a:off x="2549343" y="5017528"/>
            <a:ext cx="639507" cy="639508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07;p11">
            <a:extLst>
              <a:ext uri="{FF2B5EF4-FFF2-40B4-BE49-F238E27FC236}">
                <a16:creationId xmlns:a16="http://schemas.microsoft.com/office/drawing/2014/main" id="{13572BD2-D7F9-410C-9F97-9FC5FE9E220B}"/>
              </a:ext>
            </a:extLst>
          </p:cNvPr>
          <p:cNvSpPr/>
          <p:nvPr/>
        </p:nvSpPr>
        <p:spPr>
          <a:xfrm>
            <a:off x="2893058" y="4755087"/>
            <a:ext cx="639508" cy="639507"/>
          </a:xfrm>
          <a:prstGeom prst="ellipse">
            <a:avLst/>
          </a:prstGeom>
          <a:solidFill>
            <a:srgbClr val="87F84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08;p11">
            <a:extLst>
              <a:ext uri="{FF2B5EF4-FFF2-40B4-BE49-F238E27FC236}">
                <a16:creationId xmlns:a16="http://schemas.microsoft.com/office/drawing/2014/main" id="{9B18B9A3-716C-4661-B565-67FA6B3F3498}"/>
              </a:ext>
            </a:extLst>
          </p:cNvPr>
          <p:cNvSpPr/>
          <p:nvPr/>
        </p:nvSpPr>
        <p:spPr>
          <a:xfrm>
            <a:off x="2893058" y="5363023"/>
            <a:ext cx="639508" cy="6395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09;p11">
            <a:extLst>
              <a:ext uri="{FF2B5EF4-FFF2-40B4-BE49-F238E27FC236}">
                <a16:creationId xmlns:a16="http://schemas.microsoft.com/office/drawing/2014/main" id="{49EE1629-CFE9-4C4E-BFA7-84E7F3819EC0}"/>
              </a:ext>
            </a:extLst>
          </p:cNvPr>
          <p:cNvSpPr/>
          <p:nvPr/>
        </p:nvSpPr>
        <p:spPr>
          <a:xfrm>
            <a:off x="3469909" y="4851903"/>
            <a:ext cx="639508" cy="6395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10;p11">
            <a:extLst>
              <a:ext uri="{FF2B5EF4-FFF2-40B4-BE49-F238E27FC236}">
                <a16:creationId xmlns:a16="http://schemas.microsoft.com/office/drawing/2014/main" id="{21EFE37C-9FBA-450D-A55C-8986FCCE5221}"/>
              </a:ext>
            </a:extLst>
          </p:cNvPr>
          <p:cNvSpPr/>
          <p:nvPr/>
        </p:nvSpPr>
        <p:spPr>
          <a:xfrm>
            <a:off x="3236773" y="5257788"/>
            <a:ext cx="639508" cy="639508"/>
          </a:xfrm>
          <a:prstGeom prst="ellipse">
            <a:avLst/>
          </a:prstGeom>
          <a:solidFill>
            <a:srgbClr val="FDFB6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11;p11">
            <a:extLst>
              <a:ext uri="{FF2B5EF4-FFF2-40B4-BE49-F238E27FC236}">
                <a16:creationId xmlns:a16="http://schemas.microsoft.com/office/drawing/2014/main" id="{6F97829A-2768-45BD-93D7-85804E150E67}"/>
              </a:ext>
            </a:extLst>
          </p:cNvPr>
          <p:cNvSpPr txBox="1"/>
          <p:nvPr/>
        </p:nvSpPr>
        <p:spPr>
          <a:xfrm>
            <a:off x="2799710" y="5264857"/>
            <a:ext cx="138774" cy="1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313;p11">
            <a:extLst>
              <a:ext uri="{FF2B5EF4-FFF2-40B4-BE49-F238E27FC236}">
                <a16:creationId xmlns:a16="http://schemas.microsoft.com/office/drawing/2014/main" id="{CEF6298B-77CE-42C0-9A38-78D5F2CB5D82}"/>
              </a:ext>
            </a:extLst>
          </p:cNvPr>
          <p:cNvSpPr txBox="1"/>
          <p:nvPr/>
        </p:nvSpPr>
        <p:spPr>
          <a:xfrm>
            <a:off x="3143425" y="5002416"/>
            <a:ext cx="138774" cy="1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" name="Google Shape;314;p11">
            <a:extLst>
              <a:ext uri="{FF2B5EF4-FFF2-40B4-BE49-F238E27FC236}">
                <a16:creationId xmlns:a16="http://schemas.microsoft.com/office/drawing/2014/main" id="{04C10106-B0C1-4E11-89DE-04BEA817B6A7}"/>
              </a:ext>
            </a:extLst>
          </p:cNvPr>
          <p:cNvSpPr txBox="1"/>
          <p:nvPr/>
        </p:nvSpPr>
        <p:spPr>
          <a:xfrm>
            <a:off x="3485541" y="5479537"/>
            <a:ext cx="141971" cy="19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" name="Google Shape;315;p11">
            <a:extLst>
              <a:ext uri="{FF2B5EF4-FFF2-40B4-BE49-F238E27FC236}">
                <a16:creationId xmlns:a16="http://schemas.microsoft.com/office/drawing/2014/main" id="{F68E49CC-03E8-4CED-9348-EF54D5447063}"/>
              </a:ext>
            </a:extLst>
          </p:cNvPr>
          <p:cNvSpPr txBox="1"/>
          <p:nvPr/>
        </p:nvSpPr>
        <p:spPr>
          <a:xfrm>
            <a:off x="3082247" y="5616748"/>
            <a:ext cx="126623" cy="1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" name="Google Shape;268;p11">
            <a:extLst>
              <a:ext uri="{FF2B5EF4-FFF2-40B4-BE49-F238E27FC236}">
                <a16:creationId xmlns:a16="http://schemas.microsoft.com/office/drawing/2014/main" id="{3E6023F2-4CB1-469E-A1EE-0B10998B146F}"/>
              </a:ext>
            </a:extLst>
          </p:cNvPr>
          <p:cNvSpPr/>
          <p:nvPr/>
        </p:nvSpPr>
        <p:spPr>
          <a:xfrm>
            <a:off x="4333743" y="3500540"/>
            <a:ext cx="536058" cy="536058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69;p11">
            <a:extLst>
              <a:ext uri="{FF2B5EF4-FFF2-40B4-BE49-F238E27FC236}">
                <a16:creationId xmlns:a16="http://schemas.microsoft.com/office/drawing/2014/main" id="{FEFCA0E2-096E-4216-8C70-193CDB2F6ED0}"/>
              </a:ext>
            </a:extLst>
          </p:cNvPr>
          <p:cNvSpPr/>
          <p:nvPr/>
        </p:nvSpPr>
        <p:spPr>
          <a:xfrm>
            <a:off x="4621857" y="3280553"/>
            <a:ext cx="536058" cy="53605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70;p11">
            <a:extLst>
              <a:ext uri="{FF2B5EF4-FFF2-40B4-BE49-F238E27FC236}">
                <a16:creationId xmlns:a16="http://schemas.microsoft.com/office/drawing/2014/main" id="{47B6E81A-661F-4AFD-8437-1832F56A62C8}"/>
              </a:ext>
            </a:extLst>
          </p:cNvPr>
          <p:cNvSpPr/>
          <p:nvPr/>
        </p:nvSpPr>
        <p:spPr>
          <a:xfrm>
            <a:off x="5429607" y="3606530"/>
            <a:ext cx="536058" cy="53605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71;p11">
            <a:extLst>
              <a:ext uri="{FF2B5EF4-FFF2-40B4-BE49-F238E27FC236}">
                <a16:creationId xmlns:a16="http://schemas.microsoft.com/office/drawing/2014/main" id="{AB238C5A-BF3A-4A6E-86FB-8F417B329C4F}"/>
              </a:ext>
            </a:extLst>
          </p:cNvPr>
          <p:cNvSpPr/>
          <p:nvPr/>
        </p:nvSpPr>
        <p:spPr>
          <a:xfrm>
            <a:off x="4727575" y="3606530"/>
            <a:ext cx="536058" cy="536058"/>
          </a:xfrm>
          <a:prstGeom prst="ellipse">
            <a:avLst/>
          </a:prstGeom>
          <a:solidFill>
            <a:srgbClr val="87F84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72;p11">
            <a:extLst>
              <a:ext uri="{FF2B5EF4-FFF2-40B4-BE49-F238E27FC236}">
                <a16:creationId xmlns:a16="http://schemas.microsoft.com/office/drawing/2014/main" id="{D086DFA3-3AAC-44D4-A441-AF9A2EDA259B}"/>
              </a:ext>
            </a:extLst>
          </p:cNvPr>
          <p:cNvSpPr/>
          <p:nvPr/>
        </p:nvSpPr>
        <p:spPr>
          <a:xfrm>
            <a:off x="5522298" y="3280553"/>
            <a:ext cx="536058" cy="536058"/>
          </a:xfrm>
          <a:prstGeom prst="ellipse">
            <a:avLst/>
          </a:prstGeom>
          <a:solidFill>
            <a:srgbClr val="FDFB6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73;p11">
            <a:extLst>
              <a:ext uri="{FF2B5EF4-FFF2-40B4-BE49-F238E27FC236}">
                <a16:creationId xmlns:a16="http://schemas.microsoft.com/office/drawing/2014/main" id="{1BB2F625-7982-4012-B36E-E3647DE0836C}"/>
              </a:ext>
            </a:extLst>
          </p:cNvPr>
          <p:cNvSpPr txBox="1"/>
          <p:nvPr/>
        </p:nvSpPr>
        <p:spPr>
          <a:xfrm>
            <a:off x="4522167" y="3707860"/>
            <a:ext cx="116325" cy="12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274;p11">
            <a:extLst>
              <a:ext uri="{FF2B5EF4-FFF2-40B4-BE49-F238E27FC236}">
                <a16:creationId xmlns:a16="http://schemas.microsoft.com/office/drawing/2014/main" id="{3065DC03-3BDB-4373-BCB4-1C1E71B38CF9}"/>
              </a:ext>
            </a:extLst>
          </p:cNvPr>
          <p:cNvSpPr txBox="1"/>
          <p:nvPr/>
        </p:nvSpPr>
        <p:spPr>
          <a:xfrm>
            <a:off x="4926855" y="3781151"/>
            <a:ext cx="137499" cy="18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" name="Google Shape;275;p11">
            <a:extLst>
              <a:ext uri="{FF2B5EF4-FFF2-40B4-BE49-F238E27FC236}">
                <a16:creationId xmlns:a16="http://schemas.microsoft.com/office/drawing/2014/main" id="{F8745786-2C05-444C-A1A0-AC88B13E82D4}"/>
              </a:ext>
            </a:extLst>
          </p:cNvPr>
          <p:cNvSpPr txBox="1"/>
          <p:nvPr/>
        </p:nvSpPr>
        <p:spPr>
          <a:xfrm>
            <a:off x="4831723" y="3466431"/>
            <a:ext cx="116325" cy="12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Google Shape;276;p11">
            <a:extLst>
              <a:ext uri="{FF2B5EF4-FFF2-40B4-BE49-F238E27FC236}">
                <a16:creationId xmlns:a16="http://schemas.microsoft.com/office/drawing/2014/main" id="{61E99F58-AF3B-4CCB-A8AD-3B42A564BEF4}"/>
              </a:ext>
            </a:extLst>
          </p:cNvPr>
          <p:cNvSpPr txBox="1"/>
          <p:nvPr/>
        </p:nvSpPr>
        <p:spPr>
          <a:xfrm>
            <a:off x="5713243" y="3466431"/>
            <a:ext cx="119005" cy="16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Google Shape;277;p11">
            <a:extLst>
              <a:ext uri="{FF2B5EF4-FFF2-40B4-BE49-F238E27FC236}">
                <a16:creationId xmlns:a16="http://schemas.microsoft.com/office/drawing/2014/main" id="{E39EB8FE-5584-4638-B485-0920C5DB0F9D}"/>
              </a:ext>
            </a:extLst>
          </p:cNvPr>
          <p:cNvSpPr/>
          <p:nvPr/>
        </p:nvSpPr>
        <p:spPr>
          <a:xfrm>
            <a:off x="4196633" y="3118311"/>
            <a:ext cx="2162245" cy="1186519"/>
          </a:xfrm>
          <a:prstGeom prst="ellipse">
            <a:avLst/>
          </a:prstGeom>
          <a:noFill/>
          <a:ln w="177800" cap="flat" cmpd="sng">
            <a:solidFill>
              <a:srgbClr val="009193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78;p11">
            <a:extLst>
              <a:ext uri="{FF2B5EF4-FFF2-40B4-BE49-F238E27FC236}">
                <a16:creationId xmlns:a16="http://schemas.microsoft.com/office/drawing/2014/main" id="{F55BFF36-B564-45F4-90B4-0611F50D0852}"/>
              </a:ext>
            </a:extLst>
          </p:cNvPr>
          <p:cNvSpPr txBox="1"/>
          <p:nvPr/>
        </p:nvSpPr>
        <p:spPr>
          <a:xfrm>
            <a:off x="5644566" y="3856735"/>
            <a:ext cx="106140" cy="12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venir"/>
              <a:buNone/>
            </a:pPr>
            <a:endParaRPr sz="50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7" name="Google Shape;262;p11">
            <a:extLst>
              <a:ext uri="{FF2B5EF4-FFF2-40B4-BE49-F238E27FC236}">
                <a16:creationId xmlns:a16="http://schemas.microsoft.com/office/drawing/2014/main" id="{03C6D4DF-2A45-481E-B057-E0D60488CB09}"/>
              </a:ext>
            </a:extLst>
          </p:cNvPr>
          <p:cNvGrpSpPr>
            <a:grpSpLocks noChangeAspect="1"/>
          </p:cNvGrpSpPr>
          <p:nvPr/>
        </p:nvGrpSpPr>
        <p:grpSpPr>
          <a:xfrm>
            <a:off x="9687587" y="4846614"/>
            <a:ext cx="1433109" cy="1244152"/>
            <a:chOff x="0" y="0"/>
            <a:chExt cx="2763503" cy="2399133"/>
          </a:xfrm>
        </p:grpSpPr>
        <p:sp>
          <p:nvSpPr>
            <p:cNvPr id="38" name="Google Shape;263;p11">
              <a:extLst>
                <a:ext uri="{FF2B5EF4-FFF2-40B4-BE49-F238E27FC236}">
                  <a16:creationId xmlns:a16="http://schemas.microsoft.com/office/drawing/2014/main" id="{D22CA3F9-7719-403C-960C-8CEB7E9B6035}"/>
                </a:ext>
              </a:extLst>
            </p:cNvPr>
            <p:cNvSpPr/>
            <p:nvPr/>
          </p:nvSpPr>
          <p:spPr>
            <a:xfrm>
              <a:off x="348623" y="187338"/>
              <a:ext cx="2089050" cy="2183385"/>
            </a:xfrm>
            <a:custGeom>
              <a:avLst/>
              <a:gdLst/>
              <a:ahLst/>
              <a:cxnLst/>
              <a:rect l="l" t="t" r="r" b="b"/>
              <a:pathLst>
                <a:path w="20233" h="20859" extrusionOk="0">
                  <a:moveTo>
                    <a:pt x="232" y="20859"/>
                  </a:moveTo>
                  <a:cubicBezTo>
                    <a:pt x="-1367" y="6191"/>
                    <a:pt x="5300" y="-741"/>
                    <a:pt x="20233" y="62"/>
                  </a:cubicBezTo>
                </a:path>
              </a:pathLst>
            </a:custGeom>
            <a:noFill/>
            <a:ln w="101600" cap="flat" cmpd="sng">
              <a:solidFill>
                <a:srgbClr val="87F84D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30965" dir="5520000" rotWithShape="0">
                <a:schemeClr val="accent6">
                  <a:alpha val="84705"/>
                </a:scheme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venir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" name="Google Shape;264;p11">
              <a:extLst>
                <a:ext uri="{FF2B5EF4-FFF2-40B4-BE49-F238E27FC236}">
                  <a16:creationId xmlns:a16="http://schemas.microsoft.com/office/drawing/2014/main" id="{7330DDA4-25AF-4B4E-BFF8-DA48F6FA0534}"/>
                </a:ext>
              </a:extLst>
            </p:cNvPr>
            <p:cNvSpPr/>
            <p:nvPr/>
          </p:nvSpPr>
          <p:spPr>
            <a:xfrm>
              <a:off x="344495" y="181762"/>
              <a:ext cx="2065087" cy="2179963"/>
            </a:xfrm>
            <a:custGeom>
              <a:avLst/>
              <a:gdLst/>
              <a:ahLst/>
              <a:cxnLst/>
              <a:rect l="l" t="t" r="r" b="b"/>
              <a:pathLst>
                <a:path w="21600" h="21078" extrusionOk="0">
                  <a:moveTo>
                    <a:pt x="0" y="21048"/>
                  </a:moveTo>
                  <a:cubicBezTo>
                    <a:pt x="12376" y="21600"/>
                    <a:pt x="19576" y="14584"/>
                    <a:pt x="21600" y="0"/>
                  </a:cubicBezTo>
                </a:path>
              </a:pathLst>
            </a:custGeom>
            <a:noFill/>
            <a:ln w="101600" cap="flat" cmpd="sng">
              <a:solidFill>
                <a:srgbClr val="FFFB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30965" dir="5520000" rotWithShape="0">
                <a:schemeClr val="accent1">
                  <a:alpha val="84705"/>
                </a:scheme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venir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" name="Google Shape;265;p11">
              <a:extLst>
                <a:ext uri="{FF2B5EF4-FFF2-40B4-BE49-F238E27FC236}">
                  <a16:creationId xmlns:a16="http://schemas.microsoft.com/office/drawing/2014/main" id="{BE70999E-A4A9-4FE5-9284-25245D715AD7}"/>
                </a:ext>
              </a:extLst>
            </p:cNvPr>
            <p:cNvSpPr txBox="1"/>
            <p:nvPr/>
          </p:nvSpPr>
          <p:spPr>
            <a:xfrm>
              <a:off x="0" y="0"/>
              <a:ext cx="483210" cy="674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Avenir"/>
                <a:buNone/>
              </a:pPr>
              <a:endParaRPr sz="82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" name="Google Shape;266;p11">
              <a:extLst>
                <a:ext uri="{FF2B5EF4-FFF2-40B4-BE49-F238E27FC236}">
                  <a16:creationId xmlns:a16="http://schemas.microsoft.com/office/drawing/2014/main" id="{15B83451-5FD7-4864-8F89-6189A8337A70}"/>
                </a:ext>
              </a:extLst>
            </p:cNvPr>
            <p:cNvSpPr txBox="1"/>
            <p:nvPr/>
          </p:nvSpPr>
          <p:spPr>
            <a:xfrm>
              <a:off x="2280293" y="1724304"/>
              <a:ext cx="483210" cy="67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Avenir"/>
                <a:buNone/>
              </a:pPr>
              <a:endParaRPr sz="82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42" name="Google Shape;279;p11">
            <a:extLst>
              <a:ext uri="{FF2B5EF4-FFF2-40B4-BE49-F238E27FC236}">
                <a16:creationId xmlns:a16="http://schemas.microsoft.com/office/drawing/2014/main" id="{C9DA6AAA-EF70-4804-A1BB-7BCABA00129D}"/>
              </a:ext>
            </a:extLst>
          </p:cNvPr>
          <p:cNvGrpSpPr>
            <a:grpSpLocks noChangeAspect="1"/>
          </p:cNvGrpSpPr>
          <p:nvPr/>
        </p:nvGrpSpPr>
        <p:grpSpPr>
          <a:xfrm>
            <a:off x="8227952" y="3144476"/>
            <a:ext cx="2747725" cy="842301"/>
            <a:chOff x="0" y="0"/>
            <a:chExt cx="5070032" cy="1554191"/>
          </a:xfrm>
        </p:grpSpPr>
        <p:sp>
          <p:nvSpPr>
            <p:cNvPr id="43" name="Google Shape;280;p11">
              <a:extLst>
                <a:ext uri="{FF2B5EF4-FFF2-40B4-BE49-F238E27FC236}">
                  <a16:creationId xmlns:a16="http://schemas.microsoft.com/office/drawing/2014/main" id="{2058D675-6F72-4B3E-B51D-C434F606ABD2}"/>
                </a:ext>
              </a:extLst>
            </p:cNvPr>
            <p:cNvSpPr/>
            <p:nvPr/>
          </p:nvSpPr>
          <p:spPr>
            <a:xfrm rot="-5400000">
              <a:off x="2306097" y="-462202"/>
              <a:ext cx="442596" cy="27627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6FFDE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81;p11">
              <a:extLst>
                <a:ext uri="{FF2B5EF4-FFF2-40B4-BE49-F238E27FC236}">
                  <a16:creationId xmlns:a16="http://schemas.microsoft.com/office/drawing/2014/main" id="{20C492DB-989B-4BD7-AE33-E5D899E37164}"/>
                </a:ext>
              </a:extLst>
            </p:cNvPr>
            <p:cNvSpPr/>
            <p:nvPr/>
          </p:nvSpPr>
          <p:spPr>
            <a:xfrm rot="-5400000">
              <a:off x="2332133" y="-335202"/>
              <a:ext cx="442596" cy="27627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FF2600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82;p11">
              <a:extLst>
                <a:ext uri="{FF2B5EF4-FFF2-40B4-BE49-F238E27FC236}">
                  <a16:creationId xmlns:a16="http://schemas.microsoft.com/office/drawing/2014/main" id="{EA4DC4A8-FE58-46C2-BA5A-C7FCC18F1234}"/>
                </a:ext>
              </a:extLst>
            </p:cNvPr>
            <p:cNvSpPr/>
            <p:nvPr/>
          </p:nvSpPr>
          <p:spPr>
            <a:xfrm>
              <a:off x="0" y="284190"/>
              <a:ext cx="1270000" cy="1270001"/>
            </a:xfrm>
            <a:prstGeom prst="ellipse">
              <a:avLst/>
            </a:prstGeom>
            <a:solidFill>
              <a:srgbClr val="EB220C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83;p11">
              <a:extLst>
                <a:ext uri="{FF2B5EF4-FFF2-40B4-BE49-F238E27FC236}">
                  <a16:creationId xmlns:a16="http://schemas.microsoft.com/office/drawing/2014/main" id="{B9B357B4-0473-4E8B-98E4-B9C36BD61442}"/>
                </a:ext>
              </a:extLst>
            </p:cNvPr>
            <p:cNvSpPr/>
            <p:nvPr/>
          </p:nvSpPr>
          <p:spPr>
            <a:xfrm>
              <a:off x="3800031" y="284190"/>
              <a:ext cx="1270001" cy="1270001"/>
            </a:xfrm>
            <a:prstGeom prst="ellipse">
              <a:avLst/>
            </a:prstGeom>
            <a:solidFill>
              <a:srgbClr val="6FFDE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Arial"/>
                <a:buNone/>
              </a:pPr>
              <a:endParaRPr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84;p11">
              <a:extLst>
                <a:ext uri="{FF2B5EF4-FFF2-40B4-BE49-F238E27FC236}">
                  <a16:creationId xmlns:a16="http://schemas.microsoft.com/office/drawing/2014/main" id="{D0451AB2-5B7B-4A9E-8AD3-625F7D37BDEF}"/>
                </a:ext>
              </a:extLst>
            </p:cNvPr>
            <p:cNvSpPr txBox="1"/>
            <p:nvPr/>
          </p:nvSpPr>
          <p:spPr>
            <a:xfrm>
              <a:off x="509269" y="775362"/>
              <a:ext cx="251461" cy="287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" name="Google Shape;285;p11">
              <a:extLst>
                <a:ext uri="{FF2B5EF4-FFF2-40B4-BE49-F238E27FC236}">
                  <a16:creationId xmlns:a16="http://schemas.microsoft.com/office/drawing/2014/main" id="{519D2EC7-54F1-4656-A7A4-807147C0CE13}"/>
                </a:ext>
              </a:extLst>
            </p:cNvPr>
            <p:cNvSpPr txBox="1"/>
            <p:nvPr/>
          </p:nvSpPr>
          <p:spPr>
            <a:xfrm>
              <a:off x="4294061" y="724562"/>
              <a:ext cx="281941" cy="389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" name="Google Shape;286;p11">
              <a:extLst>
                <a:ext uri="{FF2B5EF4-FFF2-40B4-BE49-F238E27FC236}">
                  <a16:creationId xmlns:a16="http://schemas.microsoft.com/office/drawing/2014/main" id="{2EB0B344-9896-4673-91CD-5D8F4E343C7C}"/>
                </a:ext>
              </a:extLst>
            </p:cNvPr>
            <p:cNvSpPr txBox="1"/>
            <p:nvPr/>
          </p:nvSpPr>
          <p:spPr>
            <a:xfrm>
              <a:off x="2380076" y="0"/>
              <a:ext cx="294641" cy="411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venir"/>
                <a:buNone/>
              </a:pPr>
              <a:endParaRPr sz="50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51" name="Google Shape;288;p11">
            <a:extLst>
              <a:ext uri="{FF2B5EF4-FFF2-40B4-BE49-F238E27FC236}">
                <a16:creationId xmlns:a16="http://schemas.microsoft.com/office/drawing/2014/main" id="{0089CD27-B5AF-460B-AAD9-FBC97DCF2360}"/>
              </a:ext>
            </a:extLst>
          </p:cNvPr>
          <p:cNvCxnSpPr/>
          <p:nvPr/>
        </p:nvCxnSpPr>
        <p:spPr>
          <a:xfrm rot="10800000">
            <a:off x="7446217" y="5194662"/>
            <a:ext cx="535205" cy="644438"/>
          </a:xfrm>
          <a:prstGeom prst="straightConnector1">
            <a:avLst/>
          </a:prstGeom>
          <a:noFill/>
          <a:ln w="215900" cap="flat" cmpd="sng">
            <a:solidFill>
              <a:srgbClr val="3C5F5E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52" name="Google Shape;289;p11">
            <a:extLst>
              <a:ext uri="{FF2B5EF4-FFF2-40B4-BE49-F238E27FC236}">
                <a16:creationId xmlns:a16="http://schemas.microsoft.com/office/drawing/2014/main" id="{F228247A-A3F6-4496-A37B-12FAA02D8F24}"/>
              </a:ext>
            </a:extLst>
          </p:cNvPr>
          <p:cNvSpPr txBox="1"/>
          <p:nvPr/>
        </p:nvSpPr>
        <p:spPr>
          <a:xfrm>
            <a:off x="7847981" y="5262349"/>
            <a:ext cx="141170" cy="12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endParaRPr sz="43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" name="Google Shape;290;p11">
            <a:extLst>
              <a:ext uri="{FF2B5EF4-FFF2-40B4-BE49-F238E27FC236}">
                <a16:creationId xmlns:a16="http://schemas.microsoft.com/office/drawing/2014/main" id="{D75A94DA-A676-4C42-A1E9-D571E7C4F008}"/>
              </a:ext>
            </a:extLst>
          </p:cNvPr>
          <p:cNvSpPr/>
          <p:nvPr/>
        </p:nvSpPr>
        <p:spPr>
          <a:xfrm rot="19500000">
            <a:off x="6843629" y="4651276"/>
            <a:ext cx="1092286" cy="755640"/>
          </a:xfrm>
          <a:prstGeom prst="ellipse">
            <a:avLst/>
          </a:prstGeom>
          <a:noFill/>
          <a:ln w="114300" cap="flat" cmpd="sng">
            <a:solidFill>
              <a:srgbClr val="009193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91;p11">
            <a:extLst>
              <a:ext uri="{FF2B5EF4-FFF2-40B4-BE49-F238E27FC236}">
                <a16:creationId xmlns:a16="http://schemas.microsoft.com/office/drawing/2014/main" id="{6453D349-B374-4FB3-9895-1DBFAFC382A7}"/>
              </a:ext>
            </a:extLst>
          </p:cNvPr>
          <p:cNvSpPr/>
          <p:nvPr/>
        </p:nvSpPr>
        <p:spPr>
          <a:xfrm>
            <a:off x="6980289" y="4843017"/>
            <a:ext cx="548252" cy="5482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292;p11">
            <a:extLst>
              <a:ext uri="{FF2B5EF4-FFF2-40B4-BE49-F238E27FC236}">
                <a16:creationId xmlns:a16="http://schemas.microsoft.com/office/drawing/2014/main" id="{06AECD3E-716B-47F4-92DE-3DDB6DD64EFB}"/>
              </a:ext>
            </a:extLst>
          </p:cNvPr>
          <p:cNvSpPr/>
          <p:nvPr/>
        </p:nvSpPr>
        <p:spPr>
          <a:xfrm>
            <a:off x="7271516" y="4671568"/>
            <a:ext cx="548252" cy="548251"/>
          </a:xfrm>
          <a:prstGeom prst="ellipse">
            <a:avLst/>
          </a:prstGeom>
          <a:solidFill>
            <a:srgbClr val="FFFB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93;p11">
            <a:extLst>
              <a:ext uri="{FF2B5EF4-FFF2-40B4-BE49-F238E27FC236}">
                <a16:creationId xmlns:a16="http://schemas.microsoft.com/office/drawing/2014/main" id="{CF72B8DC-F03D-4902-AE2C-8184C6F4D1A3}"/>
              </a:ext>
            </a:extLst>
          </p:cNvPr>
          <p:cNvSpPr/>
          <p:nvPr/>
        </p:nvSpPr>
        <p:spPr>
          <a:xfrm>
            <a:off x="7644853" y="5842361"/>
            <a:ext cx="548252" cy="548252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94;p11">
            <a:extLst>
              <a:ext uri="{FF2B5EF4-FFF2-40B4-BE49-F238E27FC236}">
                <a16:creationId xmlns:a16="http://schemas.microsoft.com/office/drawing/2014/main" id="{84F3159F-EB6B-4E1F-A932-7E17D6AB96BC}"/>
              </a:ext>
            </a:extLst>
          </p:cNvPr>
          <p:cNvSpPr/>
          <p:nvPr/>
        </p:nvSpPr>
        <p:spPr>
          <a:xfrm>
            <a:off x="7953826" y="5550747"/>
            <a:ext cx="548252" cy="548252"/>
          </a:xfrm>
          <a:prstGeom prst="ellipse">
            <a:avLst/>
          </a:prstGeom>
          <a:solidFill>
            <a:srgbClr val="6FFDEA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95;p11">
            <a:extLst>
              <a:ext uri="{FF2B5EF4-FFF2-40B4-BE49-F238E27FC236}">
                <a16:creationId xmlns:a16="http://schemas.microsoft.com/office/drawing/2014/main" id="{D15635B0-3A0A-47FC-9FCB-D60217C176B8}"/>
              </a:ext>
            </a:extLst>
          </p:cNvPr>
          <p:cNvSpPr txBox="1"/>
          <p:nvPr/>
        </p:nvSpPr>
        <p:spPr>
          <a:xfrm>
            <a:off x="7136541" y="5033124"/>
            <a:ext cx="118278" cy="12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endParaRPr sz="43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" name="Google Shape;296;p11">
            <a:extLst>
              <a:ext uri="{FF2B5EF4-FFF2-40B4-BE49-F238E27FC236}">
                <a16:creationId xmlns:a16="http://schemas.microsoft.com/office/drawing/2014/main" id="{CCABD92F-87D8-412F-B9D9-96DA95C48599}"/>
              </a:ext>
            </a:extLst>
          </p:cNvPr>
          <p:cNvSpPr txBox="1"/>
          <p:nvPr/>
        </p:nvSpPr>
        <p:spPr>
          <a:xfrm>
            <a:off x="7491364" y="4883604"/>
            <a:ext cx="121004" cy="16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endParaRPr sz="43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" name="Google Shape;297;p11">
            <a:extLst>
              <a:ext uri="{FF2B5EF4-FFF2-40B4-BE49-F238E27FC236}">
                <a16:creationId xmlns:a16="http://schemas.microsoft.com/office/drawing/2014/main" id="{D1149A0B-ED03-42D3-8B88-94F07FF11FB9}"/>
              </a:ext>
            </a:extLst>
          </p:cNvPr>
          <p:cNvSpPr txBox="1"/>
          <p:nvPr/>
        </p:nvSpPr>
        <p:spPr>
          <a:xfrm>
            <a:off x="7840142" y="6025978"/>
            <a:ext cx="107922" cy="12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endParaRPr sz="43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" name="Google Shape;298;p11">
            <a:extLst>
              <a:ext uri="{FF2B5EF4-FFF2-40B4-BE49-F238E27FC236}">
                <a16:creationId xmlns:a16="http://schemas.microsoft.com/office/drawing/2014/main" id="{7965C70C-2338-4D01-9E9F-7F5B91F32112}"/>
              </a:ext>
            </a:extLst>
          </p:cNvPr>
          <p:cNvSpPr txBox="1"/>
          <p:nvPr/>
        </p:nvSpPr>
        <p:spPr>
          <a:xfrm>
            <a:off x="8168466" y="5762783"/>
            <a:ext cx="136265" cy="16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endParaRPr sz="4300" b="1" i="0" u="none" strike="noStrike" cap="none">
              <a:solidFill>
                <a:srgbClr val="5E5E5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" name="Google Shape;299;p11">
            <a:extLst>
              <a:ext uri="{FF2B5EF4-FFF2-40B4-BE49-F238E27FC236}">
                <a16:creationId xmlns:a16="http://schemas.microsoft.com/office/drawing/2014/main" id="{35D7411D-5CDA-459D-9007-E8BB0050BE13}"/>
              </a:ext>
            </a:extLst>
          </p:cNvPr>
          <p:cNvSpPr/>
          <p:nvPr/>
        </p:nvSpPr>
        <p:spPr>
          <a:xfrm rot="19080000">
            <a:off x="7524710" y="5581750"/>
            <a:ext cx="1092286" cy="755639"/>
          </a:xfrm>
          <a:prstGeom prst="ellipse">
            <a:avLst/>
          </a:prstGeom>
          <a:noFill/>
          <a:ln w="114300" cap="flat" cmpd="sng">
            <a:solidFill>
              <a:srgbClr val="009193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061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masa del protón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803A03E-9162-424C-941F-4258CD4DC1E4}"/>
              </a:ext>
            </a:extLst>
          </p:cNvPr>
          <p:cNvSpPr txBox="1"/>
          <p:nvPr/>
        </p:nvSpPr>
        <p:spPr>
          <a:xfrm>
            <a:off x="2592924" y="1905000"/>
            <a:ext cx="863730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protón tiene sólo un 3% de su masa asociada a la masa</a:t>
            </a:r>
          </a:p>
          <a:p>
            <a:r>
              <a:rPr lang="es-ES" dirty="0"/>
              <a:t>de los quarks y, por tanto, al Higgs</a:t>
            </a:r>
          </a:p>
          <a:p>
            <a:endParaRPr lang="es-ES" dirty="0"/>
          </a:p>
          <a:p>
            <a:r>
              <a:rPr lang="es-ES" dirty="0"/>
              <a:t>El resto de la masa es generada por la interacción, es decir,</a:t>
            </a:r>
          </a:p>
          <a:p>
            <a:r>
              <a:rPr lang="es-ES" dirty="0"/>
              <a:t>por los gluones que intercambian los quarks</a:t>
            </a:r>
          </a:p>
          <a:p>
            <a:endParaRPr lang="es-ES" dirty="0"/>
          </a:p>
          <a:p>
            <a:r>
              <a:rPr lang="es-ES" dirty="0"/>
              <a:t>Esto es una generación de masa dinámica debida a la ¡interacción!</a:t>
            </a:r>
          </a:p>
          <a:p>
            <a:endParaRPr lang="es-ES" dirty="0"/>
          </a:p>
          <a:p>
            <a:r>
              <a:rPr lang="es-ES" u="sng" dirty="0"/>
              <a:t>Pero aun no entendemos muy bien cómo ocurre esto</a:t>
            </a:r>
            <a:r>
              <a:rPr lang="es-ES" dirty="0"/>
              <a:t>…</a:t>
            </a:r>
          </a:p>
          <a:p>
            <a:endParaRPr lang="es-ES" dirty="0"/>
          </a:p>
          <a:p>
            <a:r>
              <a:rPr lang="es-ES" dirty="0"/>
              <a:t>De hecho queremos construir un nuevo acelerador en EEUU para </a:t>
            </a:r>
          </a:p>
          <a:p>
            <a:r>
              <a:rPr lang="es-ES" dirty="0"/>
              <a:t>(entre otras cosas) entenderlo: </a:t>
            </a:r>
            <a:r>
              <a:rPr lang="es-ES" dirty="0" err="1"/>
              <a:t>Electron</a:t>
            </a:r>
            <a:r>
              <a:rPr lang="es-ES" dirty="0"/>
              <a:t>-Ion </a:t>
            </a:r>
            <a:r>
              <a:rPr lang="es-ES" dirty="0" err="1"/>
              <a:t>Collider</a:t>
            </a:r>
            <a:r>
              <a:rPr lang="es-ES" dirty="0"/>
              <a:t> (EIC)</a:t>
            </a:r>
          </a:p>
          <a:p>
            <a:endParaRPr lang="es-ES" dirty="0"/>
          </a:p>
          <a:p>
            <a:r>
              <a:rPr lang="es-ES" dirty="0"/>
              <a:t>Acabamos de presentar el reporte sobre la física posible y las necesidades </a:t>
            </a:r>
          </a:p>
          <a:p>
            <a:r>
              <a:rPr lang="es-ES" dirty="0"/>
              <a:t>de detectores (902 páginas y 409 autores repartidos por todo el mundo, </a:t>
            </a:r>
          </a:p>
          <a:p>
            <a:r>
              <a:rPr lang="es-ES" dirty="0"/>
              <a:t>Incluidos 2 de la UNAM)</a:t>
            </a:r>
          </a:p>
        </p:txBody>
      </p:sp>
    </p:spTree>
    <p:extLst>
      <p:ext uri="{BB962C8B-B14F-4D97-AF65-F5344CB8AC3E}">
        <p14:creationId xmlns:p14="http://schemas.microsoft.com/office/powerpoint/2010/main" val="635777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plasma de quarks y gluones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6465AC6-4C7A-4A8F-8977-5E49E3963116}"/>
              </a:ext>
            </a:extLst>
          </p:cNvPr>
          <p:cNvSpPr txBox="1">
            <a:spLocks noChangeAspect="1"/>
          </p:cNvSpPr>
          <p:nvPr/>
        </p:nvSpPr>
        <p:spPr>
          <a:xfrm>
            <a:off x="2592924" y="1423680"/>
            <a:ext cx="90989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Estado de la materia que se produce en condiciones de extrema temperatura </a:t>
            </a:r>
          </a:p>
          <a:p>
            <a:r>
              <a:rPr lang="es-ES" dirty="0"/>
              <a:t>y/o densidad en la que los quarks y los gluones estén separados y son </a:t>
            </a:r>
          </a:p>
          <a:p>
            <a:r>
              <a:rPr lang="es-ES" dirty="0"/>
              <a:t>esencialmente partículas libres</a:t>
            </a:r>
          </a:p>
          <a:p>
            <a:endParaRPr lang="es-ES" dirty="0"/>
          </a:p>
          <a:p>
            <a:r>
              <a:rPr lang="es-ES" dirty="0"/>
              <a:t>Antes de que se creara la materia actual tras </a:t>
            </a:r>
          </a:p>
          <a:p>
            <a:r>
              <a:rPr lang="es-ES" dirty="0"/>
              <a:t>el Big-</a:t>
            </a:r>
            <a:r>
              <a:rPr lang="es-ES" dirty="0" err="1"/>
              <a:t>Bang</a:t>
            </a:r>
            <a:r>
              <a:rPr lang="es-ES" dirty="0"/>
              <a:t> (a los 20 </a:t>
            </a:r>
            <a:r>
              <a:rPr lang="el-GR" dirty="0"/>
              <a:t>μ</a:t>
            </a:r>
            <a:r>
              <a:rPr lang="es-ES" dirty="0"/>
              <a:t>s) lo que había era un </a:t>
            </a:r>
          </a:p>
          <a:p>
            <a:r>
              <a:rPr lang="es-ES" dirty="0"/>
              <a:t>plasma de estas características</a:t>
            </a:r>
          </a:p>
          <a:p>
            <a:endParaRPr lang="es-ES" dirty="0"/>
          </a:p>
          <a:p>
            <a:r>
              <a:rPr lang="es-ES" dirty="0"/>
              <a:t>Experimentos como ALICE@CERN reproducen </a:t>
            </a:r>
          </a:p>
          <a:p>
            <a:r>
              <a:rPr lang="es-ES" dirty="0"/>
              <a:t>este estado de la materia mediante la colisión </a:t>
            </a:r>
          </a:p>
          <a:p>
            <a:r>
              <a:rPr lang="es-ES" dirty="0"/>
              <a:t>de núcleos acelerados a altas energías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1B317B-17D8-432B-91A5-252EA7E6E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561" y="2216845"/>
            <a:ext cx="3885262" cy="4305483"/>
          </a:xfrm>
          <a:prstGeom prst="rect">
            <a:avLst/>
          </a:prstGeom>
        </p:spPr>
      </p:pic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92EF34D-AB1E-49B3-9937-3EBC9D414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664" y="4563001"/>
            <a:ext cx="6210337" cy="21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4458E-93C6-44CF-8183-B788BE5D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Escalas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D2531DB-C932-4E66-ADA1-242A6FDE4E12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n 4" descr="Gato de color gris sobre una cobija&#10;&#10;Descripción generada automáticamente">
            <a:extLst>
              <a:ext uri="{FF2B5EF4-FFF2-40B4-BE49-F238E27FC236}">
                <a16:creationId xmlns:a16="http://schemas.microsoft.com/office/drawing/2014/main" id="{8CC18AE3-460D-48D1-83C3-9CD927E3D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604" t="9046" b="18091"/>
          <a:stretch/>
        </p:blipFill>
        <p:spPr>
          <a:xfrm>
            <a:off x="2700336" y="1509602"/>
            <a:ext cx="1238133" cy="1330668"/>
          </a:xfrm>
          <a:prstGeom prst="rect">
            <a:avLst/>
          </a:prstGeom>
        </p:spPr>
      </p:pic>
      <p:sp>
        <p:nvSpPr>
          <p:cNvPr id="9" name="Lágrima 8">
            <a:extLst>
              <a:ext uri="{FF2B5EF4-FFF2-40B4-BE49-F238E27FC236}">
                <a16:creationId xmlns:a16="http://schemas.microsoft.com/office/drawing/2014/main" id="{BB544D23-4084-4260-8A55-F227DB72AA34}"/>
              </a:ext>
            </a:extLst>
          </p:cNvPr>
          <p:cNvSpPr/>
          <p:nvPr/>
        </p:nvSpPr>
        <p:spPr>
          <a:xfrm rot="15435987">
            <a:off x="3955602" y="2176292"/>
            <a:ext cx="1400542" cy="1461446"/>
          </a:xfrm>
          <a:prstGeom prst="teardrop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EB3010-E59C-4661-ABAB-33ECB7F6E654}"/>
              </a:ext>
            </a:extLst>
          </p:cNvPr>
          <p:cNvSpPr txBox="1"/>
          <p:nvPr/>
        </p:nvSpPr>
        <p:spPr>
          <a:xfrm>
            <a:off x="4020176" y="162087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~0,3 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111988-4F43-42AB-A2CE-B8855E8E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48" y="2426974"/>
            <a:ext cx="1101739" cy="8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5E30E92-A0EE-4296-9F60-26FD20AD7009}"/>
              </a:ext>
            </a:extLst>
          </p:cNvPr>
          <p:cNvSpPr txBox="1"/>
          <p:nvPr/>
        </p:nvSpPr>
        <p:spPr>
          <a:xfrm>
            <a:off x="5178604" y="2190928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~0.00008 m = 8·10</a:t>
            </a:r>
            <a:r>
              <a:rPr lang="es-ES" baseline="30000" dirty="0"/>
              <a:t>-5 </a:t>
            </a:r>
            <a:r>
              <a:rPr lang="es-ES" dirty="0"/>
              <a:t>m</a:t>
            </a:r>
          </a:p>
        </p:txBody>
      </p:sp>
      <p:sp>
        <p:nvSpPr>
          <p:cNvPr id="14" name="Lágrima 13">
            <a:extLst>
              <a:ext uri="{FF2B5EF4-FFF2-40B4-BE49-F238E27FC236}">
                <a16:creationId xmlns:a16="http://schemas.microsoft.com/office/drawing/2014/main" id="{36350100-03D7-44DC-9084-50C0804C7B7E}"/>
              </a:ext>
            </a:extLst>
          </p:cNvPr>
          <p:cNvSpPr/>
          <p:nvPr/>
        </p:nvSpPr>
        <p:spPr>
          <a:xfrm rot="15435987">
            <a:off x="5029027" y="2959426"/>
            <a:ext cx="1599694" cy="1611164"/>
          </a:xfrm>
          <a:prstGeom prst="teardrop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A994AB-5F03-4055-8598-224D3400A8C5}"/>
              </a:ext>
            </a:extLst>
          </p:cNvPr>
          <p:cNvSpPr txBox="1"/>
          <p:nvPr/>
        </p:nvSpPr>
        <p:spPr>
          <a:xfrm>
            <a:off x="6478308" y="3118459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~0.000000001 m = 1·10</a:t>
            </a:r>
            <a:r>
              <a:rPr lang="es-ES" baseline="30000" dirty="0"/>
              <a:t>-9 </a:t>
            </a:r>
            <a:r>
              <a:rPr lang="es-ES" dirty="0"/>
              <a:t>m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9DA4C46-DAD9-4B56-AC24-99CA868AB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69" y="3160841"/>
            <a:ext cx="675735" cy="11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E448658-642D-4CA8-8F0A-B5F4CA637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18142" r="31812" b="18329"/>
          <a:stretch/>
        </p:blipFill>
        <p:spPr bwMode="auto">
          <a:xfrm>
            <a:off x="6626941" y="4370231"/>
            <a:ext cx="857792" cy="81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ágrima 18">
            <a:extLst>
              <a:ext uri="{FF2B5EF4-FFF2-40B4-BE49-F238E27FC236}">
                <a16:creationId xmlns:a16="http://schemas.microsoft.com/office/drawing/2014/main" id="{20979C3A-C629-4C0D-BCDF-8667A3903148}"/>
              </a:ext>
            </a:extLst>
          </p:cNvPr>
          <p:cNvSpPr/>
          <p:nvPr/>
        </p:nvSpPr>
        <p:spPr>
          <a:xfrm rot="15435987">
            <a:off x="6107674" y="3863944"/>
            <a:ext cx="1599694" cy="1611164"/>
          </a:xfrm>
          <a:prstGeom prst="teardrop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90CBBA4-71FF-4671-BC10-286EA92F0BEA}"/>
              </a:ext>
            </a:extLst>
          </p:cNvPr>
          <p:cNvSpPr txBox="1"/>
          <p:nvPr/>
        </p:nvSpPr>
        <p:spPr>
          <a:xfrm>
            <a:off x="7592463" y="4040361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~0.00000000005 m = 5·10</a:t>
            </a:r>
            <a:r>
              <a:rPr lang="es-ES" baseline="30000" dirty="0"/>
              <a:t>-11 </a:t>
            </a:r>
            <a:r>
              <a:rPr lang="es-ES" dirty="0"/>
              <a:t>m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322C6E3-D20F-4BE2-9A66-B57ABEA3D122}"/>
              </a:ext>
            </a:extLst>
          </p:cNvPr>
          <p:cNvSpPr txBox="1"/>
          <p:nvPr/>
        </p:nvSpPr>
        <p:spPr>
          <a:xfrm>
            <a:off x="3747795" y="5111672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Stodolna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et al. (2013)</a:t>
            </a: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CEB527D3-DE97-43B5-9A3C-F68CADE18CD3}"/>
              </a:ext>
            </a:extLst>
          </p:cNvPr>
          <p:cNvSpPr/>
          <p:nvPr/>
        </p:nvSpPr>
        <p:spPr>
          <a:xfrm rot="16200000">
            <a:off x="8581958" y="3356854"/>
            <a:ext cx="138999" cy="1228014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5B9FEB-0B44-4411-A252-658387559430}"/>
              </a:ext>
            </a:extLst>
          </p:cNvPr>
          <p:cNvSpPr txBox="1"/>
          <p:nvPr/>
        </p:nvSpPr>
        <p:spPr>
          <a:xfrm>
            <a:off x="8430884" y="35629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4" name="Cerrar llave 23">
            <a:extLst>
              <a:ext uri="{FF2B5EF4-FFF2-40B4-BE49-F238E27FC236}">
                <a16:creationId xmlns:a16="http://schemas.microsoft.com/office/drawing/2014/main" id="{009384D1-3D4A-49A9-B182-481FE674324B}"/>
              </a:ext>
            </a:extLst>
          </p:cNvPr>
          <p:cNvSpPr/>
          <p:nvPr/>
        </p:nvSpPr>
        <p:spPr>
          <a:xfrm rot="16200000">
            <a:off x="7348735" y="2614137"/>
            <a:ext cx="120144" cy="963446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1150687-491C-4BE7-ACCF-1C4E8394A55E}"/>
              </a:ext>
            </a:extLst>
          </p:cNvPr>
          <p:cNvSpPr txBox="1"/>
          <p:nvPr/>
        </p:nvSpPr>
        <p:spPr>
          <a:xfrm>
            <a:off x="7252354" y="26974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8</a:t>
            </a:r>
          </a:p>
        </p:txBody>
      </p:sp>
      <p:sp>
        <p:nvSpPr>
          <p:cNvPr id="26" name="Cerrar llave 25">
            <a:extLst>
              <a:ext uri="{FF2B5EF4-FFF2-40B4-BE49-F238E27FC236}">
                <a16:creationId xmlns:a16="http://schemas.microsoft.com/office/drawing/2014/main" id="{82D0976C-793F-42B6-B074-6A63B2A6004F}"/>
              </a:ext>
            </a:extLst>
          </p:cNvPr>
          <p:cNvSpPr/>
          <p:nvPr/>
        </p:nvSpPr>
        <p:spPr>
          <a:xfrm rot="16200000">
            <a:off x="5793184" y="1935806"/>
            <a:ext cx="120144" cy="488855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6BFBC75-2966-4923-BB4F-A26B49B1A4C0}"/>
              </a:ext>
            </a:extLst>
          </p:cNvPr>
          <p:cNvSpPr txBox="1"/>
          <p:nvPr/>
        </p:nvSpPr>
        <p:spPr>
          <a:xfrm>
            <a:off x="5673076" y="1810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1D3B845-4BE2-4480-A797-950A84580237}"/>
              </a:ext>
            </a:extLst>
          </p:cNvPr>
          <p:cNvSpPr txBox="1"/>
          <p:nvPr/>
        </p:nvSpPr>
        <p:spPr>
          <a:xfrm>
            <a:off x="4150656" y="433057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wikipedia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600843-E6FA-40F2-943E-36DF75FDB19C}"/>
              </a:ext>
            </a:extLst>
          </p:cNvPr>
          <p:cNvSpPr txBox="1"/>
          <p:nvPr/>
        </p:nvSpPr>
        <p:spPr>
          <a:xfrm>
            <a:off x="3007044" y="338764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wikipedia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Lágrima 30">
            <a:extLst>
              <a:ext uri="{FF2B5EF4-FFF2-40B4-BE49-F238E27FC236}">
                <a16:creationId xmlns:a16="http://schemas.microsoft.com/office/drawing/2014/main" id="{89FE0A73-88D0-4F12-B679-45E6379D77C0}"/>
              </a:ext>
            </a:extLst>
          </p:cNvPr>
          <p:cNvSpPr/>
          <p:nvPr/>
        </p:nvSpPr>
        <p:spPr>
          <a:xfrm rot="15435987">
            <a:off x="7283902" y="4591153"/>
            <a:ext cx="1576478" cy="1607162"/>
          </a:xfrm>
          <a:prstGeom prst="teardrop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CB5422C-18C9-444B-B63C-0FD7C83A2269}"/>
              </a:ext>
            </a:extLst>
          </p:cNvPr>
          <p:cNvSpPr>
            <a:spLocks noChangeAspect="1"/>
          </p:cNvSpPr>
          <p:nvPr/>
        </p:nvSpPr>
        <p:spPr>
          <a:xfrm>
            <a:off x="7908748" y="5209013"/>
            <a:ext cx="418253" cy="4182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D1B90D6-99EA-45FF-A720-6B54C8A38E99}"/>
              </a:ext>
            </a:extLst>
          </p:cNvPr>
          <p:cNvSpPr txBox="1"/>
          <p:nvPr/>
        </p:nvSpPr>
        <p:spPr>
          <a:xfrm>
            <a:off x="7814592" y="6297809"/>
            <a:ext cx="440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~0.0000000000000012 m  = 1,2·10</a:t>
            </a:r>
            <a:r>
              <a:rPr lang="es-ES" baseline="30000" dirty="0"/>
              <a:t>-15 </a:t>
            </a:r>
            <a:r>
              <a:rPr lang="es-ES" dirty="0"/>
              <a:t>m</a:t>
            </a:r>
          </a:p>
        </p:txBody>
      </p:sp>
      <p:sp>
        <p:nvSpPr>
          <p:cNvPr id="34" name="Cerrar llave 33">
            <a:extLst>
              <a:ext uri="{FF2B5EF4-FFF2-40B4-BE49-F238E27FC236}">
                <a16:creationId xmlns:a16="http://schemas.microsoft.com/office/drawing/2014/main" id="{3D2C5850-27D1-41CF-A1B1-1751108FAA53}"/>
              </a:ext>
            </a:extLst>
          </p:cNvPr>
          <p:cNvSpPr/>
          <p:nvPr/>
        </p:nvSpPr>
        <p:spPr>
          <a:xfrm rot="16200000">
            <a:off x="9082459" y="5365779"/>
            <a:ext cx="106995" cy="1757063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6FDB881-9146-4C11-95E1-F235F9410823}"/>
              </a:ext>
            </a:extLst>
          </p:cNvPr>
          <p:cNvSpPr txBox="1"/>
          <p:nvPr/>
        </p:nvSpPr>
        <p:spPr>
          <a:xfrm>
            <a:off x="8915383" y="58319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14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BB113E-D74E-4038-B726-A1482E499417}"/>
              </a:ext>
            </a:extLst>
          </p:cNvPr>
          <p:cNvSpPr txBox="1"/>
          <p:nvPr/>
        </p:nvSpPr>
        <p:spPr>
          <a:xfrm>
            <a:off x="9135956" y="5268911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Núcleos (protón)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72FA612-4927-4F46-9BE6-63D105BF154A}"/>
              </a:ext>
            </a:extLst>
          </p:cNvPr>
          <p:cNvSpPr txBox="1"/>
          <p:nvPr/>
        </p:nvSpPr>
        <p:spPr>
          <a:xfrm>
            <a:off x="9301064" y="3554334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Átomos (hidrógeno)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A4CDA38-799B-405E-831A-A468B1E771D5}"/>
              </a:ext>
            </a:extLst>
          </p:cNvPr>
          <p:cNvSpPr txBox="1"/>
          <p:nvPr/>
        </p:nvSpPr>
        <p:spPr>
          <a:xfrm>
            <a:off x="8012736" y="2691183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Moléculas (radio ADN)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6EE8D1B-AC54-4BE8-8272-E029F3EE0486}"/>
              </a:ext>
            </a:extLst>
          </p:cNvPr>
          <p:cNvSpPr txBox="1"/>
          <p:nvPr/>
        </p:nvSpPr>
        <p:spPr>
          <a:xfrm>
            <a:off x="6368723" y="181692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Pelo</a:t>
            </a:r>
          </a:p>
        </p:txBody>
      </p:sp>
    </p:spTree>
    <p:extLst>
      <p:ext uri="{BB962C8B-B14F-4D97-AF65-F5344CB8AC3E}">
        <p14:creationId xmlns:p14="http://schemas.microsoft.com/office/powerpoint/2010/main" val="2893457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82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72" name="Group 96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73" name="Rectangle 110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4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75" name="Rectangle 114">
            <a:extLst>
              <a:ext uri="{FF2B5EF4-FFF2-40B4-BE49-F238E27FC236}">
                <a16:creationId xmlns:a16="http://schemas.microsoft.com/office/drawing/2014/main" id="{54E27926-1B1B-43E1-B66E-BCD3D722D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6" name="Rectangle 116">
            <a:extLst>
              <a:ext uri="{FF2B5EF4-FFF2-40B4-BE49-F238E27FC236}">
                <a16:creationId xmlns:a16="http://schemas.microsoft.com/office/drawing/2014/main" id="{4FCF62FB-9690-4C28-8794-1D59EC65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9734" cy="6858000"/>
          </a:xfrm>
          <a:prstGeom prst="rect">
            <a:avLst/>
          </a:prstGeom>
          <a:solidFill>
            <a:srgbClr val="513941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A79515-9C35-4A82-98D7-3B381A51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Gracias.</a:t>
            </a:r>
            <a:br>
              <a:rPr lang="en-US" dirty="0">
                <a:solidFill>
                  <a:srgbClr val="FEFFFF"/>
                </a:solidFill>
              </a:rPr>
            </a:br>
            <a:br>
              <a:rPr lang="en-US" dirty="0">
                <a:solidFill>
                  <a:srgbClr val="FEFFFF"/>
                </a:solidFill>
              </a:rPr>
            </a:br>
            <a:br>
              <a:rPr lang="en-US" dirty="0">
                <a:solidFill>
                  <a:srgbClr val="FEFFFF"/>
                </a:solidFill>
              </a:rPr>
            </a:br>
            <a:r>
              <a:rPr lang="en-US" dirty="0">
                <a:solidFill>
                  <a:srgbClr val="FEFFFF"/>
                </a:solidFill>
              </a:rPr>
              <a:t>¿</a:t>
            </a:r>
            <a:r>
              <a:rPr lang="en-US" dirty="0" err="1">
                <a:solidFill>
                  <a:srgbClr val="FEFFFF"/>
                </a:solidFill>
              </a:rPr>
              <a:t>Preguntas</a:t>
            </a:r>
            <a:r>
              <a:rPr lang="en-US" dirty="0">
                <a:solidFill>
                  <a:srgbClr val="FEFFFF"/>
                </a:solidFill>
              </a:rPr>
              <a:t>?</a:t>
            </a:r>
          </a:p>
        </p:txBody>
      </p:sp>
      <p:pic>
        <p:nvPicPr>
          <p:cNvPr id="37" name="Imagen 36" descr="Gato con la boca abierta&#10;&#10;Descripción generada automáticamente">
            <a:extLst>
              <a:ext uri="{FF2B5EF4-FFF2-40B4-BE49-F238E27FC236}">
                <a16:creationId xmlns:a16="http://schemas.microsoft.com/office/drawing/2014/main" id="{11481ECE-2451-46C2-96FE-F556C11CF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79" r="2" b="15382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119" name="Freeform 5">
            <a:extLst>
              <a:ext uri="{FF2B5EF4-FFF2-40B4-BE49-F238E27FC236}">
                <a16:creationId xmlns:a16="http://schemas.microsoft.com/office/drawing/2014/main" id="{72E9BF2B-2D1E-41E3-ADDD-4CBCC1A6A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2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75FB6-8F02-4069-B8D0-C9B82522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Tamaño del núcleo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81B10C-8708-46E0-96CE-16675ADDAFE5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CBFA936E-EC83-450D-9292-655C57D46655}"/>
              </a:ext>
            </a:extLst>
          </p:cNvPr>
          <p:cNvSpPr txBox="1"/>
          <p:nvPr/>
        </p:nvSpPr>
        <p:spPr>
          <a:xfrm>
            <a:off x="2798932" y="6324861"/>
            <a:ext cx="845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Estadio Olímpico Universitario a punto de ser inaugurado. Gaceta UNAM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4C5B5E-63E6-4EF7-B120-9061A07C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04" y="1613157"/>
            <a:ext cx="6849956" cy="45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74377-F8C1-4C77-8FB3-FD5C094E8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Interacciones fundamentales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B312430-BA37-4CA4-9E7A-07DD556A53F6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3" name="Grupo 72">
            <a:extLst>
              <a:ext uri="{FF2B5EF4-FFF2-40B4-BE49-F238E27FC236}">
                <a16:creationId xmlns:a16="http://schemas.microsoft.com/office/drawing/2014/main" id="{9BB0C460-829F-4238-8155-352EC08D3308}"/>
              </a:ext>
            </a:extLst>
          </p:cNvPr>
          <p:cNvGrpSpPr/>
          <p:nvPr/>
        </p:nvGrpSpPr>
        <p:grpSpPr>
          <a:xfrm>
            <a:off x="1852195" y="1601247"/>
            <a:ext cx="10097546" cy="4951211"/>
            <a:chOff x="1852195" y="1601247"/>
            <a:chExt cx="10097546" cy="4951211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D951DA63-3F6D-4A9F-A7A8-936103AB1636}"/>
                </a:ext>
              </a:extLst>
            </p:cNvPr>
            <p:cNvGrpSpPr/>
            <p:nvPr/>
          </p:nvGrpSpPr>
          <p:grpSpPr>
            <a:xfrm>
              <a:off x="6908087" y="1615496"/>
              <a:ext cx="5041654" cy="2441305"/>
              <a:chOff x="6893169" y="1420550"/>
              <a:chExt cx="5041654" cy="2441305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AE9B032D-D7DA-4DB0-B4A0-D979E08D339B}"/>
                  </a:ext>
                </a:extLst>
              </p:cNvPr>
              <p:cNvSpPr txBox="1"/>
              <p:nvPr/>
            </p:nvSpPr>
            <p:spPr>
              <a:xfrm>
                <a:off x="8080231" y="1492906"/>
                <a:ext cx="299152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/>
                  <a:t>Electromagnética</a:t>
                </a:r>
              </a:p>
            </p:txBody>
          </p:sp>
          <p:pic>
            <p:nvPicPr>
              <p:cNvPr id="53" name="Picture 10">
                <a:extLst>
                  <a:ext uri="{FF2B5EF4-FFF2-40B4-BE49-F238E27FC236}">
                    <a16:creationId xmlns:a16="http://schemas.microsoft.com/office/drawing/2014/main" id="{D1549BC5-F1FF-4566-A086-C822E798A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18" t="18142" r="31812" b="18329"/>
              <a:stretch/>
            </p:blipFill>
            <p:spPr bwMode="auto">
              <a:xfrm>
                <a:off x="7206530" y="2245989"/>
                <a:ext cx="1197835" cy="1136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8">
                <a:extLst>
                  <a:ext uri="{FF2B5EF4-FFF2-40B4-BE49-F238E27FC236}">
                    <a16:creationId xmlns:a16="http://schemas.microsoft.com/office/drawing/2014/main" id="{8B15FADA-5888-40D9-94BA-3AA2087DBC2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4116" y="2040296"/>
                <a:ext cx="974297" cy="1684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Imagen 57">
                <a:extLst>
                  <a:ext uri="{FF2B5EF4-FFF2-40B4-BE49-F238E27FC236}">
                    <a16:creationId xmlns:a16="http://schemas.microsoft.com/office/drawing/2014/main" id="{1279B0E1-091E-49BF-8F3C-82B75A919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63674" y="2139091"/>
                <a:ext cx="1898073" cy="1348184"/>
              </a:xfrm>
              <a:prstGeom prst="rect">
                <a:avLst/>
              </a:prstGeom>
            </p:spPr>
          </p:pic>
          <p:sp>
            <p:nvSpPr>
              <p:cNvPr id="59" name="Rectángulo: esquinas redondeadas 58">
                <a:extLst>
                  <a:ext uri="{FF2B5EF4-FFF2-40B4-BE49-F238E27FC236}">
                    <a16:creationId xmlns:a16="http://schemas.microsoft.com/office/drawing/2014/main" id="{B4945CBE-9D27-4C14-B285-EE8B9A4C9BCE}"/>
                  </a:ext>
                </a:extLst>
              </p:cNvPr>
              <p:cNvSpPr/>
              <p:nvPr/>
            </p:nvSpPr>
            <p:spPr>
              <a:xfrm>
                <a:off x="6893169" y="1420550"/>
                <a:ext cx="5041654" cy="244130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D700D1D8-7C84-48E7-8AE6-6EB0D66E9428}"/>
                </a:ext>
              </a:extLst>
            </p:cNvPr>
            <p:cNvGrpSpPr/>
            <p:nvPr/>
          </p:nvGrpSpPr>
          <p:grpSpPr>
            <a:xfrm>
              <a:off x="6900913" y="4053974"/>
              <a:ext cx="5041654" cy="2441305"/>
              <a:chOff x="7019881" y="4355553"/>
              <a:chExt cx="5041654" cy="2441305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E11C4638-79E5-49FC-9031-14A7B168A5D3}"/>
                  </a:ext>
                </a:extLst>
              </p:cNvPr>
              <p:cNvSpPr txBox="1"/>
              <p:nvPr/>
            </p:nvSpPr>
            <p:spPr>
              <a:xfrm>
                <a:off x="8099283" y="4465070"/>
                <a:ext cx="2274982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/>
                  <a:t>Nuclear débil</a:t>
                </a: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A7DB9748-2677-48B5-A4D5-E6E7D5227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09102" y="4719346"/>
                <a:ext cx="587640" cy="5876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A292D36A-82E0-4EDA-91D2-7E6CD7CD92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56078" y="5412298"/>
                <a:ext cx="587640" cy="58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6DE67727-8DBE-42F4-96FC-624E33B6AE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48798" y="5472344"/>
                <a:ext cx="467549" cy="46754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C7BE0B8F-25EB-4166-B455-0CED977A01B2}"/>
                      </a:ext>
                    </a:extLst>
                  </p:cNvPr>
                  <p:cNvSpPr txBox="1"/>
                  <p:nvPr/>
                </p:nvSpPr>
                <p:spPr>
                  <a:xfrm>
                    <a:off x="8137482" y="6310951"/>
                    <a:ext cx="2611316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s-ES" sz="2400" dirty="0"/>
                  </a:p>
                </p:txBody>
              </p:sp>
            </mc:Choice>
            <mc:Fallback xmlns=""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C7BE0B8F-25EB-4166-B455-0CED977A01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7482" y="6310951"/>
                    <a:ext cx="261131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3963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42439C54-8ADD-4906-A555-F6856E414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46560" y="6069242"/>
                <a:ext cx="307777" cy="30777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3" name="Conector recto de flecha 42">
                <a:extLst>
                  <a:ext uri="{FF2B5EF4-FFF2-40B4-BE49-F238E27FC236}">
                    <a16:creationId xmlns:a16="http://schemas.microsoft.com/office/drawing/2014/main" id="{2ABAD11F-8C17-4754-8F16-978A85C0E0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4873" y="5126613"/>
                <a:ext cx="1194229" cy="58733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de flecha 44">
                <a:extLst>
                  <a:ext uri="{FF2B5EF4-FFF2-40B4-BE49-F238E27FC236}">
                    <a16:creationId xmlns:a16="http://schemas.microsoft.com/office/drawing/2014/main" id="{1DC95675-34CF-45A3-B7B5-D1B0B2110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4873" y="5713944"/>
                <a:ext cx="133416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de flecha 48">
                <a:extLst>
                  <a:ext uri="{FF2B5EF4-FFF2-40B4-BE49-F238E27FC236}">
                    <a16:creationId xmlns:a16="http://schemas.microsoft.com/office/drawing/2014/main" id="{A92EB7FD-3659-4600-9EC8-392D6DC43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4873" y="5713944"/>
                <a:ext cx="1059392" cy="40695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ángulo: esquinas redondeadas 62">
                <a:extLst>
                  <a:ext uri="{FF2B5EF4-FFF2-40B4-BE49-F238E27FC236}">
                    <a16:creationId xmlns:a16="http://schemas.microsoft.com/office/drawing/2014/main" id="{65761F33-5BD2-48DD-BDE1-298BF2F78BC5}"/>
                  </a:ext>
                </a:extLst>
              </p:cNvPr>
              <p:cNvSpPr/>
              <p:nvPr/>
            </p:nvSpPr>
            <p:spPr>
              <a:xfrm>
                <a:off x="7019881" y="4355553"/>
                <a:ext cx="5041654" cy="244130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AB24AA2D-BB0E-4D3F-AC19-F27FBB7BE51C}"/>
                </a:ext>
              </a:extLst>
            </p:cNvPr>
            <p:cNvGrpSpPr/>
            <p:nvPr/>
          </p:nvGrpSpPr>
          <p:grpSpPr>
            <a:xfrm>
              <a:off x="1869324" y="1601247"/>
              <a:ext cx="5041654" cy="2441305"/>
              <a:chOff x="1587244" y="1390493"/>
              <a:chExt cx="5041654" cy="2441305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4D7378B-AA99-470C-82E3-E2FED1B3821B}"/>
                  </a:ext>
                </a:extLst>
              </p:cNvPr>
              <p:cNvSpPr txBox="1"/>
              <p:nvPr/>
            </p:nvSpPr>
            <p:spPr>
              <a:xfrm>
                <a:off x="3224271" y="1420550"/>
                <a:ext cx="2048959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/>
                  <a:t>Gravitatoria</a:t>
                </a:r>
              </a:p>
            </p:txBody>
          </p:sp>
          <p:pic>
            <p:nvPicPr>
              <p:cNvPr id="56" name="Imagen 55" descr="Imagen que contiene objeto, estrella&#10;&#10;Descripción generada automáticamente">
                <a:extLst>
                  <a:ext uri="{FF2B5EF4-FFF2-40B4-BE49-F238E27FC236}">
                    <a16:creationId xmlns:a16="http://schemas.microsoft.com/office/drawing/2014/main" id="{30DAE4D9-9638-458D-A446-1F98B12BC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2436" y="1972715"/>
                <a:ext cx="2419253" cy="1751718"/>
              </a:xfrm>
              <a:prstGeom prst="rect">
                <a:avLst/>
              </a:prstGeom>
            </p:spPr>
          </p:pic>
          <p:sp>
            <p:nvSpPr>
              <p:cNvPr id="66" name="Rectángulo: esquinas redondeadas 65">
                <a:extLst>
                  <a:ext uri="{FF2B5EF4-FFF2-40B4-BE49-F238E27FC236}">
                    <a16:creationId xmlns:a16="http://schemas.microsoft.com/office/drawing/2014/main" id="{605158D4-0395-4639-B49B-F85173461796}"/>
                  </a:ext>
                </a:extLst>
              </p:cNvPr>
              <p:cNvSpPr/>
              <p:nvPr/>
            </p:nvSpPr>
            <p:spPr>
              <a:xfrm>
                <a:off x="1587244" y="1390493"/>
                <a:ext cx="5041654" cy="244130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AB103D3B-2D28-472D-BC9A-EE429CB85BA6}"/>
                  </a:ext>
                </a:extLst>
              </p:cNvPr>
              <p:cNvSpPr txBox="1"/>
              <p:nvPr/>
            </p:nvSpPr>
            <p:spPr>
              <a:xfrm>
                <a:off x="5647125" y="3127618"/>
                <a:ext cx="8146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solidFill>
                      <a:schemeClr val="accent2">
                        <a:lumMod val="75000"/>
                      </a:schemeClr>
                    </a:solidFill>
                  </a:rPr>
                  <a:t>M31</a:t>
                </a:r>
              </a:p>
              <a:p>
                <a:r>
                  <a:rPr lang="es-ES" dirty="0">
                    <a:solidFill>
                      <a:schemeClr val="accent2">
                        <a:lumMod val="75000"/>
                      </a:schemeClr>
                    </a:solidFill>
                  </a:rPr>
                  <a:t>NASA</a:t>
                </a:r>
              </a:p>
            </p:txBody>
          </p:sp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613EA8A8-7A15-458A-B04D-2C447336F49F}"/>
                </a:ext>
              </a:extLst>
            </p:cNvPr>
            <p:cNvGrpSpPr/>
            <p:nvPr/>
          </p:nvGrpSpPr>
          <p:grpSpPr>
            <a:xfrm>
              <a:off x="1852195" y="4051380"/>
              <a:ext cx="5041654" cy="2501078"/>
              <a:chOff x="1957363" y="4227230"/>
              <a:chExt cx="5041654" cy="2501078"/>
            </a:xfrm>
          </p:grpSpPr>
          <p:grpSp>
            <p:nvGrpSpPr>
              <p:cNvPr id="69" name="Grupo 68">
                <a:extLst>
                  <a:ext uri="{FF2B5EF4-FFF2-40B4-BE49-F238E27FC236}">
                    <a16:creationId xmlns:a16="http://schemas.microsoft.com/office/drawing/2014/main" id="{ABE5C2BE-FA08-47E5-9BF9-7757A4E4B3D5}"/>
                  </a:ext>
                </a:extLst>
              </p:cNvPr>
              <p:cNvGrpSpPr/>
              <p:nvPr/>
            </p:nvGrpSpPr>
            <p:grpSpPr>
              <a:xfrm>
                <a:off x="1957363" y="4227230"/>
                <a:ext cx="5041654" cy="2441305"/>
                <a:chOff x="1746343" y="4315155"/>
                <a:chExt cx="5041654" cy="2441305"/>
              </a:xfrm>
            </p:grpSpPr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7A5DB382-506F-410A-A151-5049EC0E0DDE}"/>
                    </a:ext>
                  </a:extLst>
                </p:cNvPr>
                <p:cNvSpPr txBox="1"/>
                <p:nvPr/>
              </p:nvSpPr>
              <p:spPr>
                <a:xfrm>
                  <a:off x="3074131" y="4384255"/>
                  <a:ext cx="2419252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500" dirty="0"/>
                    <a:t>Nuclear fuerte</a:t>
                  </a:r>
                </a:p>
              </p:txBody>
            </p:sp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3B11E63D-25BE-439E-8477-E6387935E143}"/>
                    </a:ext>
                  </a:extLst>
                </p:cNvPr>
                <p:cNvGrpSpPr/>
                <p:nvPr/>
              </p:nvGrpSpPr>
              <p:grpSpPr>
                <a:xfrm>
                  <a:off x="2253752" y="4882073"/>
                  <a:ext cx="1612291" cy="1613544"/>
                  <a:chOff x="3062256" y="5039948"/>
                  <a:chExt cx="1612291" cy="1613544"/>
                </a:xfrm>
              </p:grpSpPr>
              <p:sp>
                <p:nvSpPr>
                  <p:cNvPr id="24" name="Elipse 23">
                    <a:extLst>
                      <a:ext uri="{FF2B5EF4-FFF2-40B4-BE49-F238E27FC236}">
                        <a16:creationId xmlns:a16="http://schemas.microsoft.com/office/drawing/2014/main" id="{420B3488-B660-4689-B68F-D477606FC1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88120" y="5039948"/>
                    <a:ext cx="476570" cy="476570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33" name="Grupo 32">
                    <a:extLst>
                      <a:ext uri="{FF2B5EF4-FFF2-40B4-BE49-F238E27FC236}">
                        <a16:creationId xmlns:a16="http://schemas.microsoft.com/office/drawing/2014/main" id="{B3FD5B29-98AA-4D21-949A-4FF11702E0C8}"/>
                      </a:ext>
                    </a:extLst>
                  </p:cNvPr>
                  <p:cNvGrpSpPr/>
                  <p:nvPr/>
                </p:nvGrpSpPr>
                <p:grpSpPr>
                  <a:xfrm>
                    <a:off x="3062256" y="5158245"/>
                    <a:ext cx="1612291" cy="1495247"/>
                    <a:chOff x="3062255" y="5114558"/>
                    <a:chExt cx="1612291" cy="1495247"/>
                  </a:xfrm>
                </p:grpSpPr>
                <p:sp>
                  <p:nvSpPr>
                    <p:cNvPr id="16" name="Google Shape;314;p11">
                      <a:extLst>
                        <a:ext uri="{FF2B5EF4-FFF2-40B4-BE49-F238E27FC236}">
                          <a16:creationId xmlns:a16="http://schemas.microsoft.com/office/drawing/2014/main" id="{1321CC1C-1ADB-4D2F-9926-555F7C75E6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55458" y="5932349"/>
                      <a:ext cx="173631" cy="2397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t" anchorCtr="0">
                      <a:sp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venir"/>
                        <a:buNone/>
                      </a:pPr>
                      <a:endParaRPr sz="5000" b="1" i="0" u="none" strike="noStrike" cap="non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p:txBody>
                </p:sp>
                <p:sp>
                  <p:nvSpPr>
                    <p:cNvPr id="19" name="Elipse 18">
                      <a:extLst>
                        <a:ext uri="{FF2B5EF4-FFF2-40B4-BE49-F238E27FC236}">
                          <a16:creationId xmlns:a16="http://schemas.microsoft.com/office/drawing/2014/main" id="{4613D24A-88DE-4691-85C0-C7F7117CC9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80923" y="5883698"/>
                      <a:ext cx="476570" cy="47657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" name="Elipse 19">
                      <a:extLst>
                        <a:ext uri="{FF2B5EF4-FFF2-40B4-BE49-F238E27FC236}">
                          <a16:creationId xmlns:a16="http://schemas.microsoft.com/office/drawing/2014/main" id="{724723C9-F152-4A84-A5A9-C17543C9CA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804711" y="6077935"/>
                      <a:ext cx="476570" cy="47657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2" name="Elipse 21">
                      <a:extLst>
                        <a:ext uri="{FF2B5EF4-FFF2-40B4-BE49-F238E27FC236}">
                          <a16:creationId xmlns:a16="http://schemas.microsoft.com/office/drawing/2014/main" id="{6AB3800B-42EF-4D72-AD8A-A399472A6A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145587" y="5420962"/>
                      <a:ext cx="476570" cy="47657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3" name="Elipse 22">
                      <a:extLst>
                        <a:ext uri="{FF2B5EF4-FFF2-40B4-BE49-F238E27FC236}">
                          <a16:creationId xmlns:a16="http://schemas.microsoft.com/office/drawing/2014/main" id="{1C326E3D-74B6-4408-A76D-BA0EF4320D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804895" y="5334500"/>
                      <a:ext cx="476570" cy="47657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5" name="Elipse 24">
                      <a:extLst>
                        <a:ext uri="{FF2B5EF4-FFF2-40B4-BE49-F238E27FC236}">
                          <a16:creationId xmlns:a16="http://schemas.microsoft.com/office/drawing/2014/main" id="{97370F9B-30C4-4CE4-9796-805B191D86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380898" y="6133235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6" name="Elipse 25">
                      <a:extLst>
                        <a:ext uri="{FF2B5EF4-FFF2-40B4-BE49-F238E27FC236}">
                          <a16:creationId xmlns:a16="http://schemas.microsoft.com/office/drawing/2014/main" id="{4D8CC115-E130-477F-AA72-A671B56CCBE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31974" y="5331157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grpSp>
                  <p:nvGrpSpPr>
                    <p:cNvPr id="31" name="Grupo 30">
                      <a:extLst>
                        <a:ext uri="{FF2B5EF4-FFF2-40B4-BE49-F238E27FC236}">
                          <a16:creationId xmlns:a16="http://schemas.microsoft.com/office/drawing/2014/main" id="{53BCCDED-B1BA-4313-BDD4-6D9C674E896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392377" y="5749301"/>
                      <a:ext cx="475200" cy="475200"/>
                      <a:chOff x="3294576" y="5006921"/>
                      <a:chExt cx="1470855" cy="1470855"/>
                    </a:xfrm>
                  </p:grpSpPr>
                  <p:sp>
                    <p:nvSpPr>
                      <p:cNvPr id="13" name="Google Shape;306;p11">
                        <a:extLst>
                          <a:ext uri="{FF2B5EF4-FFF2-40B4-BE49-F238E27FC236}">
                            <a16:creationId xmlns:a16="http://schemas.microsoft.com/office/drawing/2014/main" id="{38F54125-0703-4BDD-A8F3-DEE26D3783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0484" y="5367309"/>
                        <a:ext cx="782120" cy="782121"/>
                      </a:xfrm>
                      <a:prstGeom prst="ellipse">
                        <a:avLst/>
                      </a:prstGeom>
                      <a:solidFill>
                        <a:srgbClr val="FF2600"/>
                      </a:solidFill>
                      <a:ln>
                        <a:noFill/>
                      </a:ln>
                    </p:spPr>
                    <p:txBody>
                      <a:bodyPr spcFirstLastPara="1" wrap="square" lIns="50800" tIns="50800" rIns="50800" bIns="508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5000"/>
                          <a:buFont typeface="Arial"/>
                          <a:buNone/>
                        </a:pPr>
                        <a:endParaRPr sz="5000" b="0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4" name="Google Shape;307;p11">
                        <a:extLst>
                          <a:ext uri="{FF2B5EF4-FFF2-40B4-BE49-F238E27FC236}">
                            <a16:creationId xmlns:a16="http://schemas.microsoft.com/office/drawing/2014/main" id="{8F31A7E3-9E4D-492A-8B35-78B88C42A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0848" y="5046344"/>
                        <a:ext cx="782121" cy="782120"/>
                      </a:xfrm>
                      <a:prstGeom prst="ellipse">
                        <a:avLst/>
                      </a:prstGeom>
                      <a:solidFill>
                        <a:srgbClr val="87F84D"/>
                      </a:solidFill>
                      <a:ln>
                        <a:noFill/>
                      </a:ln>
                    </p:spPr>
                    <p:txBody>
                      <a:bodyPr spcFirstLastPara="1" wrap="square" lIns="50800" tIns="50800" rIns="50800" bIns="508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5000"/>
                          <a:buFont typeface="Arial"/>
                          <a:buNone/>
                        </a:pPr>
                        <a:endParaRPr sz="5000" b="0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5" name="Google Shape;308;p11">
                        <a:extLst>
                          <a:ext uri="{FF2B5EF4-FFF2-40B4-BE49-F238E27FC236}">
                            <a16:creationId xmlns:a16="http://schemas.microsoft.com/office/drawing/2014/main" id="{8E7B89AF-F104-43F0-8778-95232E785D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0848" y="5646686"/>
                        <a:ext cx="782121" cy="782121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50800" tIns="50800" rIns="50800" bIns="508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5000"/>
                          <a:buFont typeface="Arial"/>
                          <a:buNone/>
                        </a:pPr>
                        <a:endParaRPr sz="5000" b="0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" name="Elipse 16">
                        <a:extLst>
                          <a:ext uri="{FF2B5EF4-FFF2-40B4-BE49-F238E27FC236}">
                            <a16:creationId xmlns:a16="http://schemas.microsoft.com/office/drawing/2014/main" id="{91772240-4043-4C13-B03B-40B08FB3A1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94576" y="5006921"/>
                        <a:ext cx="1470855" cy="1470855"/>
                      </a:xfrm>
                      <a:prstGeom prst="ellipse">
                        <a:avLst/>
                      </a:prstGeom>
                      <a:noFill/>
                      <a:ln w="47625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</p:grpSp>
                <p:sp>
                  <p:nvSpPr>
                    <p:cNvPr id="29" name="Elipse 28">
                      <a:extLst>
                        <a:ext uri="{FF2B5EF4-FFF2-40B4-BE49-F238E27FC236}">
                          <a16:creationId xmlns:a16="http://schemas.microsoft.com/office/drawing/2014/main" id="{047CAFB2-49D4-43DB-BE61-D10111A163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775868" y="5748377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7" name="Elipse 26">
                      <a:extLst>
                        <a:ext uri="{FF2B5EF4-FFF2-40B4-BE49-F238E27FC236}">
                          <a16:creationId xmlns:a16="http://schemas.microsoft.com/office/drawing/2014/main" id="{4E73A1E2-C830-489F-9B01-F64FAEAF7D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62255" y="5423976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8" name="Elipse 27">
                      <a:extLst>
                        <a:ext uri="{FF2B5EF4-FFF2-40B4-BE49-F238E27FC236}">
                          <a16:creationId xmlns:a16="http://schemas.microsoft.com/office/drawing/2014/main" id="{78EE8989-0595-4BF4-A795-E468E7A382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197976" y="5802436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30" name="Elipse 29">
                      <a:extLst>
                        <a:ext uri="{FF2B5EF4-FFF2-40B4-BE49-F238E27FC236}">
                          <a16:creationId xmlns:a16="http://schemas.microsoft.com/office/drawing/2014/main" id="{467A4FB4-0E9F-4BEB-8457-BD05DB94F9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872845" y="5114558"/>
                      <a:ext cx="476570" cy="47657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pic>
              <p:nvPicPr>
                <p:cNvPr id="1026" name="Picture 2" descr="Pulsar Artist's Concept">
                  <a:extLst>
                    <a:ext uri="{FF2B5EF4-FFF2-40B4-BE49-F238E27FC236}">
                      <a16:creationId xmlns:a16="http://schemas.microsoft.com/office/drawing/2014/main" id="{C9A5661E-B6FA-4ABF-A462-D79BB8D7E4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93" t="32296" r="39417" b="30781"/>
                <a:stretch/>
              </p:blipFill>
              <p:spPr bwMode="auto">
                <a:xfrm>
                  <a:off x="4603453" y="4884849"/>
                  <a:ext cx="1682803" cy="1656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5" name="Rectángulo: esquinas redondeadas 64">
                  <a:extLst>
                    <a:ext uri="{FF2B5EF4-FFF2-40B4-BE49-F238E27FC236}">
                      <a16:creationId xmlns:a16="http://schemas.microsoft.com/office/drawing/2014/main" id="{3D0B975C-2A0D-45CA-8E3B-C9BB3AB60CCF}"/>
                    </a:ext>
                  </a:extLst>
                </p:cNvPr>
                <p:cNvSpPr/>
                <p:nvPr/>
              </p:nvSpPr>
              <p:spPr>
                <a:xfrm>
                  <a:off x="1746343" y="4315155"/>
                  <a:ext cx="5041654" cy="244130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88689864-4945-4766-AF3F-28357202E223}"/>
                  </a:ext>
                </a:extLst>
              </p:cNvPr>
              <p:cNvSpPr txBox="1"/>
              <p:nvPr/>
            </p:nvSpPr>
            <p:spPr>
              <a:xfrm>
                <a:off x="5628850" y="6358976"/>
                <a:ext cx="814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solidFill>
                      <a:schemeClr val="accent2">
                        <a:lumMod val="75000"/>
                      </a:schemeClr>
                    </a:solidFill>
                  </a:rPr>
                  <a:t>NASA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078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28FFB-53F7-4D59-BF83-B40DE6A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Relación de fuerza entre interacciones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2E0C5AA-B819-4F5C-8485-7523890C96BE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9FBF45A9-66FF-41E0-A0BE-A8132012D0CA}"/>
              </a:ext>
            </a:extLst>
          </p:cNvPr>
          <p:cNvSpPr txBox="1"/>
          <p:nvPr/>
        </p:nvSpPr>
        <p:spPr>
          <a:xfrm>
            <a:off x="2700336" y="1923869"/>
            <a:ext cx="81836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Electromagnética y gravedad son de largo alcance</a:t>
            </a:r>
          </a:p>
          <a:p>
            <a:r>
              <a:rPr lang="es-ES" dirty="0"/>
              <a:t>Fuerte y débil son de corto alcance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Un imán chiquito puede más que toda la tierra </a:t>
            </a:r>
          </a:p>
          <a:p>
            <a:endParaRPr lang="es-ES" dirty="0"/>
          </a:p>
          <a:p>
            <a:pPr algn="ctr"/>
            <a:r>
              <a:rPr lang="es-ES" dirty="0"/>
              <a:t>electromagnética &gt;&gt; gravedad</a:t>
            </a:r>
          </a:p>
          <a:p>
            <a:endParaRPr lang="es-ES" dirty="0"/>
          </a:p>
          <a:p>
            <a:r>
              <a:rPr lang="es-ES" dirty="0"/>
              <a:t>En el núcleo, los protones están cargados positivamente, la interacción</a:t>
            </a:r>
          </a:p>
          <a:p>
            <a:r>
              <a:rPr lang="es-ES" dirty="0"/>
              <a:t>fuerte es capaz de superarla y mantener los protones ligados</a:t>
            </a:r>
          </a:p>
          <a:p>
            <a:endParaRPr lang="es-ES" dirty="0"/>
          </a:p>
          <a:p>
            <a:pPr algn="ctr"/>
            <a:r>
              <a:rPr lang="es-ES" dirty="0"/>
              <a:t>fuerte &gt;&gt; electromagnética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La débil no liga sistemas, es responsable de las desintegraciones</a:t>
            </a:r>
          </a:p>
        </p:txBody>
      </p:sp>
      <p:pic>
        <p:nvPicPr>
          <p:cNvPr id="6" name="Gráfico 5" descr="América en globo terráqueo">
            <a:extLst>
              <a:ext uri="{FF2B5EF4-FFF2-40B4-BE49-F238E27FC236}">
                <a16:creationId xmlns:a16="http://schemas.microsoft.com/office/drawing/2014/main" id="{3E7FE9F9-8634-42F8-BF0C-A584A184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5713" y="963813"/>
            <a:ext cx="13358471" cy="13358471"/>
          </a:xfrm>
          <a:prstGeom prst="rect">
            <a:avLst/>
          </a:prstGeom>
        </p:spPr>
      </p:pic>
      <p:pic>
        <p:nvPicPr>
          <p:cNvPr id="8" name="Gráfico 7" descr="Imán">
            <a:extLst>
              <a:ext uri="{FF2B5EF4-FFF2-40B4-BE49-F238E27FC236}">
                <a16:creationId xmlns:a16="http://schemas.microsoft.com/office/drawing/2014/main" id="{D868C22D-D091-4BEF-9785-1BD685C41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50727">
            <a:off x="9416389" y="1834740"/>
            <a:ext cx="720000" cy="720000"/>
          </a:xfrm>
          <a:prstGeom prst="rect">
            <a:avLst/>
          </a:prstGeom>
        </p:spPr>
      </p:pic>
      <p:pic>
        <p:nvPicPr>
          <p:cNvPr id="10" name="Gráfico 9" descr="Tenedor">
            <a:extLst>
              <a:ext uri="{FF2B5EF4-FFF2-40B4-BE49-F238E27FC236}">
                <a16:creationId xmlns:a16="http://schemas.microsoft.com/office/drawing/2014/main" id="{8C10076A-1A96-4925-B7F1-0776BB86D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40000">
            <a:off x="9663184" y="2098133"/>
            <a:ext cx="576000" cy="576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8057E26-47E9-42BE-BA0D-AED4B18D52E7}"/>
              </a:ext>
            </a:extLst>
          </p:cNvPr>
          <p:cNvGrpSpPr/>
          <p:nvPr/>
        </p:nvGrpSpPr>
        <p:grpSpPr>
          <a:xfrm>
            <a:off x="3873188" y="4826692"/>
            <a:ext cx="876166" cy="881795"/>
            <a:chOff x="3964254" y="2619185"/>
            <a:chExt cx="876166" cy="881795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5E34FD7C-6383-49C4-A023-D0DF41B30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399" y="3106392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87B4052-E0C4-4734-B419-340F801E93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7726" y="3211946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6805D6D-A841-424F-852B-0129420F5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7414" y="3017988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5558C489-9245-42D5-99D5-DF973D863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968" y="2854928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39A4EA5-6398-4EAC-91E4-57439816D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7826" y="2807942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8856376-A395-46DC-89F7-14008A788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9137" y="2619185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5E9A864-F0C0-42E3-A9DD-CCE470561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7414" y="3241998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931DC5A-A750-428E-9219-300DC8A95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70" y="2806125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B2566B1D-66AD-4531-A0CA-4E90BAE479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4254" y="2856566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39308A6-6A98-4127-B35F-5C66BC472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1438" y="3062232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4BDD49A1-A335-422C-98B5-6131F4B60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2052" y="3032855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A27861C-0D21-4913-A9E6-6B4C926DD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4752" y="2688419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47797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75FB6-8F02-4069-B8D0-C9B82522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Experimentos de colisión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81B10C-8708-46E0-96CE-16675ADDAFE5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83638251-C9A9-496E-B14A-2EB3E3AFA699}"/>
              </a:ext>
            </a:extLst>
          </p:cNvPr>
          <p:cNvSpPr/>
          <p:nvPr/>
        </p:nvSpPr>
        <p:spPr>
          <a:xfrm>
            <a:off x="6715932" y="2155558"/>
            <a:ext cx="449450" cy="261921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2D1FB58-389B-4BA0-8DCD-76D217471AA4}"/>
              </a:ext>
            </a:extLst>
          </p:cNvPr>
          <p:cNvCxnSpPr>
            <a:cxnSpLocks/>
          </p:cNvCxnSpPr>
          <p:nvPr/>
        </p:nvCxnSpPr>
        <p:spPr>
          <a:xfrm>
            <a:off x="3073820" y="3463871"/>
            <a:ext cx="3580110" cy="0"/>
          </a:xfrm>
          <a:prstGeom prst="straightConnector1">
            <a:avLst/>
          </a:prstGeom>
          <a:ln w="793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ágrima 4">
            <a:extLst>
              <a:ext uri="{FF2B5EF4-FFF2-40B4-BE49-F238E27FC236}">
                <a16:creationId xmlns:a16="http://schemas.microsoft.com/office/drawing/2014/main" id="{61227947-166B-46D9-B944-E847F1C99380}"/>
              </a:ext>
            </a:extLst>
          </p:cNvPr>
          <p:cNvSpPr/>
          <p:nvPr/>
        </p:nvSpPr>
        <p:spPr>
          <a:xfrm rot="18832117">
            <a:off x="3293545" y="3793194"/>
            <a:ext cx="1599694" cy="1611164"/>
          </a:xfrm>
          <a:prstGeom prst="teardrop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EAC4A58-0BAF-42F6-AFAB-1962160346D2}"/>
                  </a:ext>
                </a:extLst>
              </p:cNvPr>
              <p:cNvSpPr txBox="1"/>
              <p:nvPr/>
            </p:nvSpPr>
            <p:spPr>
              <a:xfrm>
                <a:off x="3559134" y="2729929"/>
                <a:ext cx="103141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s-ES" sz="48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EAC4A58-0BAF-42F6-AFAB-196216034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134" y="2729929"/>
                <a:ext cx="1031413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o 15">
            <a:extLst>
              <a:ext uri="{FF2B5EF4-FFF2-40B4-BE49-F238E27FC236}">
                <a16:creationId xmlns:a16="http://schemas.microsoft.com/office/drawing/2014/main" id="{52E3497D-8AC6-4A95-A162-F41C6F71BBE8}"/>
              </a:ext>
            </a:extLst>
          </p:cNvPr>
          <p:cNvGrpSpPr/>
          <p:nvPr/>
        </p:nvGrpSpPr>
        <p:grpSpPr>
          <a:xfrm>
            <a:off x="3824418" y="4277171"/>
            <a:ext cx="475958" cy="612249"/>
            <a:chOff x="3675369" y="4175100"/>
            <a:chExt cx="475958" cy="612249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EF4195E-4CF0-4F13-B642-F32F38D1C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75369" y="4339797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BBFF6B9-5565-4AB4-93D1-2DC5025EC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4860" y="4528367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220080E-2A5C-49F4-9925-1220CEBEF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345" y="4347545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703A609-21B2-4238-9236-6E3317E8A3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4860" y="4175100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500A889-C283-4AAC-940D-E401C244EB8E}"/>
                  </a:ext>
                </a:extLst>
              </p:cNvPr>
              <p:cNvSpPr txBox="1"/>
              <p:nvPr/>
            </p:nvSpPr>
            <p:spPr>
              <a:xfrm>
                <a:off x="3481647" y="5703678"/>
                <a:ext cx="1105174" cy="683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4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</m:oMath>
                  </m:oMathPara>
                </a14:m>
                <a:endParaRPr lang="es-ES" sz="4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500A889-C283-4AAC-940D-E401C244E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647" y="5703678"/>
                <a:ext cx="1105174" cy="6833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5E024D9-2071-414B-9FB5-AE390A9F061F}"/>
              </a:ext>
            </a:extLst>
          </p:cNvPr>
          <p:cNvCxnSpPr>
            <a:cxnSpLocks/>
          </p:cNvCxnSpPr>
          <p:nvPr/>
        </p:nvCxnSpPr>
        <p:spPr>
          <a:xfrm>
            <a:off x="7343244" y="3463869"/>
            <a:ext cx="3580110" cy="0"/>
          </a:xfrm>
          <a:prstGeom prst="straightConnector1">
            <a:avLst/>
          </a:prstGeom>
          <a:ln w="793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A7395B1-00D2-415A-8488-7F829ECC70D9}"/>
              </a:ext>
            </a:extLst>
          </p:cNvPr>
          <p:cNvCxnSpPr>
            <a:cxnSpLocks/>
          </p:cNvCxnSpPr>
          <p:nvPr/>
        </p:nvCxnSpPr>
        <p:spPr>
          <a:xfrm flipH="1" flipV="1">
            <a:off x="3302437" y="1936473"/>
            <a:ext cx="3197439" cy="1243402"/>
          </a:xfrm>
          <a:prstGeom prst="straightConnector1">
            <a:avLst/>
          </a:prstGeom>
          <a:ln w="793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F5B0434-A24F-49B6-BBA2-DA4ABBC094E0}"/>
              </a:ext>
            </a:extLst>
          </p:cNvPr>
          <p:cNvSpPr txBox="1"/>
          <p:nvPr/>
        </p:nvSpPr>
        <p:spPr>
          <a:xfrm>
            <a:off x="8501332" y="1786226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Geiger y Marsden (1909)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6D3BAE5-42FB-4005-84DA-E89D02AEDEF0}"/>
              </a:ext>
            </a:extLst>
          </p:cNvPr>
          <p:cNvSpPr txBox="1"/>
          <p:nvPr/>
        </p:nvSpPr>
        <p:spPr>
          <a:xfrm>
            <a:off x="10985346" y="3225342"/>
            <a:ext cx="90281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chemeClr val="accent6"/>
                </a:solidFill>
              </a:rPr>
              <a:t>7999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7762AF0-0DB8-4150-AA87-B1463C7A82B8}"/>
              </a:ext>
            </a:extLst>
          </p:cNvPr>
          <p:cNvSpPr txBox="1"/>
          <p:nvPr/>
        </p:nvSpPr>
        <p:spPr>
          <a:xfrm>
            <a:off x="2989695" y="1621819"/>
            <a:ext cx="3642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DC01833-D882-4DD2-ACCC-105D3EFDB6C5}"/>
              </a:ext>
            </a:extLst>
          </p:cNvPr>
          <p:cNvSpPr txBox="1"/>
          <p:nvPr/>
        </p:nvSpPr>
        <p:spPr>
          <a:xfrm>
            <a:off x="2128573" y="3224254"/>
            <a:ext cx="902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chemeClr val="accent6"/>
                </a:solidFill>
              </a:rPr>
              <a:t>8000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3CD3602-90EB-43E9-AC5A-AD94602FAF3B}"/>
              </a:ext>
            </a:extLst>
          </p:cNvPr>
          <p:cNvSpPr txBox="1"/>
          <p:nvPr/>
        </p:nvSpPr>
        <p:spPr>
          <a:xfrm>
            <a:off x="5751785" y="5517648"/>
            <a:ext cx="6096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Desde entonces nos hemos vuelto más sofisticados…</a:t>
            </a:r>
          </a:p>
          <a:p>
            <a:pPr algn="r"/>
            <a:endParaRPr lang="es-ES" b="1" dirty="0"/>
          </a:p>
          <a:p>
            <a:pPr algn="r"/>
            <a:r>
              <a:rPr lang="es-ES" b="1" dirty="0"/>
              <a:t>→ ¡atentos a las próximas pláticas!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5279487-63A5-4A7B-A68E-281E55E23CFF}"/>
              </a:ext>
            </a:extLst>
          </p:cNvPr>
          <p:cNvSpPr txBox="1"/>
          <p:nvPr/>
        </p:nvSpPr>
        <p:spPr>
          <a:xfrm>
            <a:off x="7196386" y="447097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 0.03 mm de </a:t>
            </a:r>
            <a:r>
              <a:rPr lang="es-ES" baseline="30000" dirty="0"/>
              <a:t>79</a:t>
            </a:r>
            <a:r>
              <a:rPr lang="es-ES" dirty="0"/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63438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75FB6-8F02-4069-B8D0-C9B82522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Masa del átomo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81B10C-8708-46E0-96CE-16675ADDAFE5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A289301-47AE-4100-859B-0873126C4E87}"/>
              </a:ext>
            </a:extLst>
          </p:cNvPr>
          <p:cNvSpPr txBox="1"/>
          <p:nvPr/>
        </p:nvSpPr>
        <p:spPr>
          <a:xfrm>
            <a:off x="2592924" y="2171239"/>
            <a:ext cx="92488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2400" dirty="0">
                <a:solidFill>
                  <a:schemeClr val="accent6"/>
                </a:solidFill>
              </a:rPr>
              <a:t>Masa del electrón: 9,1093·10</a:t>
            </a:r>
            <a:r>
              <a:rPr lang="es-ES" sz="2400" baseline="30000" dirty="0">
                <a:solidFill>
                  <a:schemeClr val="accent6"/>
                </a:solidFill>
              </a:rPr>
              <a:t>-31 </a:t>
            </a:r>
            <a:r>
              <a:rPr lang="es-ES" sz="2400" dirty="0">
                <a:solidFill>
                  <a:schemeClr val="accent6"/>
                </a:solidFill>
              </a:rPr>
              <a:t>kg</a:t>
            </a:r>
          </a:p>
          <a:p>
            <a:r>
              <a:rPr lang="es-ES" sz="2400" dirty="0">
                <a:solidFill>
                  <a:schemeClr val="accent6"/>
                </a:solidFill>
              </a:rPr>
              <a:t>Masa del protón:    1,6726·10</a:t>
            </a:r>
            <a:r>
              <a:rPr lang="es-ES" sz="2400" baseline="30000" dirty="0">
                <a:solidFill>
                  <a:schemeClr val="accent6"/>
                </a:solidFill>
              </a:rPr>
              <a:t>-27 </a:t>
            </a:r>
            <a:r>
              <a:rPr lang="es-ES" sz="2400" dirty="0">
                <a:solidFill>
                  <a:schemeClr val="accent6"/>
                </a:solidFill>
              </a:rPr>
              <a:t>kg</a:t>
            </a:r>
          </a:p>
          <a:p>
            <a:endParaRPr lang="es-ES" sz="2400" dirty="0"/>
          </a:p>
          <a:p>
            <a:r>
              <a:rPr lang="es-ES" sz="2400" dirty="0"/>
              <a:t>Más del </a:t>
            </a:r>
            <a:r>
              <a:rPr lang="es-ES" sz="2400" dirty="0">
                <a:solidFill>
                  <a:schemeClr val="accent6"/>
                </a:solidFill>
              </a:rPr>
              <a:t>99.9%</a:t>
            </a:r>
            <a:r>
              <a:rPr lang="es-ES" sz="2400" dirty="0"/>
              <a:t> de la masa del átomo está concentrada en el núcleo</a:t>
            </a:r>
          </a:p>
          <a:p>
            <a:endParaRPr lang="es-ES" sz="2400" dirty="0"/>
          </a:p>
          <a:p>
            <a:r>
              <a:rPr lang="es-ES" sz="2400" dirty="0"/>
              <a:t>Entender de dónde proviene la masa de la materia ordinara, v.g. nosotros, consiste en entender de dónde proviene la masa de los núcleos </a:t>
            </a:r>
          </a:p>
        </p:txBody>
      </p:sp>
    </p:spTree>
    <p:extLst>
      <p:ext uri="{BB962C8B-B14F-4D97-AF65-F5344CB8AC3E}">
        <p14:creationId xmlns:p14="http://schemas.microsoft.com/office/powerpoint/2010/main" val="190458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A2F20-9617-4FA3-A00D-4F29B7CA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Núcleos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30C3CF3-27F8-4D17-BFC5-192000690B74}"/>
              </a:ext>
            </a:extLst>
          </p:cNvPr>
          <p:cNvCxnSpPr>
            <a:cxnSpLocks/>
          </p:cNvCxnSpPr>
          <p:nvPr/>
        </p:nvCxnSpPr>
        <p:spPr>
          <a:xfrm flipV="1">
            <a:off x="2700336" y="1264555"/>
            <a:ext cx="9234487" cy="1886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2E062042-E6E5-4621-A244-EB8579F0ED46}"/>
              </a:ext>
            </a:extLst>
          </p:cNvPr>
          <p:cNvSpPr>
            <a:spLocks noChangeAspect="1"/>
          </p:cNvSpPr>
          <p:nvPr/>
        </p:nvSpPr>
        <p:spPr>
          <a:xfrm>
            <a:off x="2901396" y="1598282"/>
            <a:ext cx="258982" cy="258982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9CBEE507-EB8D-4104-9477-416AF4FB2345}"/>
              </a:ext>
            </a:extLst>
          </p:cNvPr>
          <p:cNvGrpSpPr/>
          <p:nvPr/>
        </p:nvGrpSpPr>
        <p:grpSpPr>
          <a:xfrm>
            <a:off x="2642265" y="5705021"/>
            <a:ext cx="876166" cy="881795"/>
            <a:chOff x="3964254" y="2619185"/>
            <a:chExt cx="876166" cy="881795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5110DDD-9D48-4DDB-ACC4-1662C2C20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399" y="3106392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1FE7E2-64C4-4679-8F79-2D1DDEB9D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7726" y="3211946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845B207-D5CA-4DF8-A5AE-EB318C978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7414" y="3017988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C324F6B-D66E-4933-B8FB-8B3A0F0B8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968" y="2854928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5C9F538-9483-4423-A085-D6EF30FE5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7826" y="2807942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F40FB83-FF15-4F09-99D5-D1E45DB6F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9137" y="2619185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ED475D2B-C0ED-4609-B6A5-565F46E765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7414" y="3241998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600A047-5974-420D-9634-16A8783F8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70" y="2806125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9390D8AF-FE70-4126-9A5B-D3E18C158C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4254" y="2856566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A985C4D-BB78-46C0-980C-A75FCB02C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1438" y="3062232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536EB3ED-EAEE-45F6-9F4A-D2C7CADE8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2052" y="3032855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45DC1E1-182A-428F-901F-D4FC6D9C3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4752" y="2688419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CF6C8F-7187-4009-A6B5-9EC21C0C701C}"/>
              </a:ext>
            </a:extLst>
          </p:cNvPr>
          <p:cNvSpPr txBox="1"/>
          <p:nvPr/>
        </p:nvSpPr>
        <p:spPr>
          <a:xfrm>
            <a:off x="3254959" y="1509517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protón (+)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DE189F2-1B91-4A0F-B5CE-A310F6026E1C}"/>
              </a:ext>
            </a:extLst>
          </p:cNvPr>
          <p:cNvSpPr txBox="1"/>
          <p:nvPr/>
        </p:nvSpPr>
        <p:spPr>
          <a:xfrm>
            <a:off x="3260457" y="214638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neutrón (Ø)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FF51D67C-09E9-4E2A-BA29-F23C658EFC57}"/>
                  </a:ext>
                </a:extLst>
              </p:cNvPr>
              <p:cNvSpPr txBox="1"/>
              <p:nvPr/>
            </p:nvSpPr>
            <p:spPr>
              <a:xfrm>
                <a:off x="2873159" y="2919813"/>
                <a:ext cx="19652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s-E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sz="3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FF51D67C-09E9-4E2A-BA29-F23C658EF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159" y="2919813"/>
                <a:ext cx="1965282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CA26E150-CF7A-4FE5-979A-021E4BE10619}"/>
                  </a:ext>
                </a:extLst>
              </p:cNvPr>
              <p:cNvSpPr txBox="1"/>
              <p:nvPr/>
            </p:nvSpPr>
            <p:spPr>
              <a:xfrm>
                <a:off x="3708320" y="5800697"/>
                <a:ext cx="1105174" cy="6904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4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m:oMathPara>
                </a14:m>
                <a:endParaRPr lang="es-ES" sz="4400" dirty="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CA26E150-CF7A-4FE5-979A-021E4BE10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320" y="5800697"/>
                <a:ext cx="1105174" cy="6904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C3C3E79-0125-43D9-A3FE-A8E99BE8824D}"/>
                  </a:ext>
                </a:extLst>
              </p:cNvPr>
              <p:cNvSpPr txBox="1"/>
              <p:nvPr/>
            </p:nvSpPr>
            <p:spPr>
              <a:xfrm>
                <a:off x="3735393" y="3729316"/>
                <a:ext cx="1105174" cy="683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4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</m:oMath>
                  </m:oMathPara>
                </a14:m>
                <a:endParaRPr lang="es-ES" sz="4400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C3C3E79-0125-43D9-A3FE-A8E99BE88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393" y="3729316"/>
                <a:ext cx="1105174" cy="683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8F4129E-9B9C-47C5-88C4-863C3467BD83}"/>
                  </a:ext>
                </a:extLst>
              </p:cNvPr>
              <p:cNvSpPr txBox="1"/>
              <p:nvPr/>
            </p:nvSpPr>
            <p:spPr>
              <a:xfrm>
                <a:off x="3713334" y="4609456"/>
                <a:ext cx="1105174" cy="685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4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</m:oMath>
                  </m:oMathPara>
                </a14:m>
                <a:endParaRPr lang="es-ES" sz="4400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8F4129E-9B9C-47C5-88C4-863C3467B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334" y="4609456"/>
                <a:ext cx="1105174" cy="6850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ipse 31">
            <a:extLst>
              <a:ext uri="{FF2B5EF4-FFF2-40B4-BE49-F238E27FC236}">
                <a16:creationId xmlns:a16="http://schemas.microsoft.com/office/drawing/2014/main" id="{2655A11E-CD71-4525-9FA8-1FFC7F937E84}"/>
              </a:ext>
            </a:extLst>
          </p:cNvPr>
          <p:cNvSpPr>
            <a:spLocks noChangeAspect="1"/>
          </p:cNvSpPr>
          <p:nvPr/>
        </p:nvSpPr>
        <p:spPr>
          <a:xfrm>
            <a:off x="2901600" y="3970953"/>
            <a:ext cx="258982" cy="258982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CD444339-2210-4C63-B679-BDAF7FD8D5F9}"/>
              </a:ext>
            </a:extLst>
          </p:cNvPr>
          <p:cNvGrpSpPr/>
          <p:nvPr/>
        </p:nvGrpSpPr>
        <p:grpSpPr>
          <a:xfrm>
            <a:off x="2901600" y="4822495"/>
            <a:ext cx="306073" cy="376688"/>
            <a:chOff x="7188088" y="1618033"/>
            <a:chExt cx="306073" cy="376688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9D0596F-B8B9-4C1C-A69E-2CC2C75B8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179" y="1735739"/>
              <a:ext cx="258982" cy="25898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9624E441-4B5E-4C35-B8E1-7611FABC6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8088" y="1618033"/>
              <a:ext cx="258982" cy="2589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4" name="Elipse 33">
            <a:extLst>
              <a:ext uri="{FF2B5EF4-FFF2-40B4-BE49-F238E27FC236}">
                <a16:creationId xmlns:a16="http://schemas.microsoft.com/office/drawing/2014/main" id="{775A7C58-0473-4B28-A199-119F2F1EF229}"/>
              </a:ext>
            </a:extLst>
          </p:cNvPr>
          <p:cNvSpPr>
            <a:spLocks noChangeAspect="1"/>
          </p:cNvSpPr>
          <p:nvPr/>
        </p:nvSpPr>
        <p:spPr>
          <a:xfrm>
            <a:off x="2901396" y="2194465"/>
            <a:ext cx="258982" cy="258982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DE7C5-C812-4657-A294-7F0BC53E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02" y="1783365"/>
            <a:ext cx="6369888" cy="43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9B05C01-D140-4FDE-9FD0-FBA36FCB5856}"/>
              </a:ext>
            </a:extLst>
          </p:cNvPr>
          <p:cNvCxnSpPr>
            <a:cxnSpLocks/>
          </p:cNvCxnSpPr>
          <p:nvPr/>
        </p:nvCxnSpPr>
        <p:spPr>
          <a:xfrm>
            <a:off x="2700335" y="2762634"/>
            <a:ext cx="2398718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78512DC-7BF0-4127-B6BF-90BBB52A343E}"/>
              </a:ext>
            </a:extLst>
          </p:cNvPr>
          <p:cNvSpPr txBox="1"/>
          <p:nvPr/>
        </p:nvSpPr>
        <p:spPr>
          <a:xfrm flipH="1">
            <a:off x="8949143" y="6262985"/>
            <a:ext cx="302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Brookhaven </a:t>
            </a:r>
            <a:r>
              <a:rPr lang="es-ES" dirty="0" err="1">
                <a:solidFill>
                  <a:schemeClr val="accent2"/>
                </a:solidFill>
              </a:rPr>
              <a:t>National</a:t>
            </a:r>
            <a:r>
              <a:rPr lang="es-ES" dirty="0">
                <a:solidFill>
                  <a:schemeClr val="accent2"/>
                </a:solidFill>
              </a:rPr>
              <a:t> </a:t>
            </a:r>
            <a:r>
              <a:rPr lang="es-ES" dirty="0" err="1">
                <a:solidFill>
                  <a:schemeClr val="accent2"/>
                </a:solidFill>
              </a:rPr>
              <a:t>Lab</a:t>
            </a:r>
            <a:endParaRPr lang="es-ES" dirty="0">
              <a:solidFill>
                <a:schemeClr val="accent2"/>
              </a:solidFill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012DD9F-53BD-4453-9E54-BC71C0D8D9DA}"/>
              </a:ext>
            </a:extLst>
          </p:cNvPr>
          <p:cNvCxnSpPr>
            <a:cxnSpLocks/>
          </p:cNvCxnSpPr>
          <p:nvPr/>
        </p:nvCxnSpPr>
        <p:spPr>
          <a:xfrm>
            <a:off x="2700000" y="3581836"/>
            <a:ext cx="2398718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0917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3653</TotalTime>
  <Words>1304</Words>
  <Application>Microsoft Office PowerPoint</Application>
  <PresentationFormat>Panorámica</PresentationFormat>
  <Paragraphs>377</Paragraphs>
  <Slides>30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Avenir</vt:lpstr>
      <vt:lpstr>Cambria Math</vt:lpstr>
      <vt:lpstr>Century Gothic</vt:lpstr>
      <vt:lpstr>Wingdings 3</vt:lpstr>
      <vt:lpstr>Espiral</vt:lpstr>
      <vt:lpstr>Particle physics</vt:lpstr>
      <vt:lpstr>El Universo</vt:lpstr>
      <vt:lpstr>Escalas</vt:lpstr>
      <vt:lpstr>Tamaño del núcleo</vt:lpstr>
      <vt:lpstr>Interacciones fundamentales</vt:lpstr>
      <vt:lpstr>Relación de fuerza entre interacciones</vt:lpstr>
      <vt:lpstr>Experimentos de colisión</vt:lpstr>
      <vt:lpstr>Masa del átomo</vt:lpstr>
      <vt:lpstr>Núcleos</vt:lpstr>
      <vt:lpstr>Protones y neutrones</vt:lpstr>
      <vt:lpstr>Partículas elementales</vt:lpstr>
      <vt:lpstr>Partículas mediadoras</vt:lpstr>
      <vt:lpstr>Interacciones y partículas</vt:lpstr>
      <vt:lpstr>Interacciones y partículas</vt:lpstr>
      <vt:lpstr>Interacciones y partículas</vt:lpstr>
      <vt:lpstr>Interacciones y partículas</vt:lpstr>
      <vt:lpstr>Las antipartículas</vt:lpstr>
      <vt:lpstr>Aniquilación electrón-positrón</vt:lpstr>
      <vt:lpstr>Asimetría partícula-antipartícula</vt:lpstr>
      <vt:lpstr>Los neutrinos</vt:lpstr>
      <vt:lpstr>Oscilaciones de neutrinos</vt:lpstr>
      <vt:lpstr>Masa inercial y Higgs</vt:lpstr>
      <vt:lpstr>El Higgs y la masa</vt:lpstr>
      <vt:lpstr>El confinamiento</vt:lpstr>
      <vt:lpstr>Los hadrones</vt:lpstr>
      <vt:lpstr>El vacío de QCD</vt:lpstr>
      <vt:lpstr>El zoo de hadrones</vt:lpstr>
      <vt:lpstr>La masa del protón</vt:lpstr>
      <vt:lpstr>El plasma de quarks y gluones</vt:lpstr>
      <vt:lpstr>Gracias.   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physics</dc:title>
  <dc:creator>CESAR FERNANDEZ RAMIREZ</dc:creator>
  <cp:lastModifiedBy>CESAR FERNANDEZ RAMIREZ</cp:lastModifiedBy>
  <cp:revision>91</cp:revision>
  <dcterms:created xsi:type="dcterms:W3CDTF">2021-03-12T22:38:49Z</dcterms:created>
  <dcterms:modified xsi:type="dcterms:W3CDTF">2021-03-16T14:53:59Z</dcterms:modified>
</cp:coreProperties>
</file>