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6" r:id="rId2"/>
    <p:sldId id="360" r:id="rId3"/>
    <p:sldId id="271" r:id="rId4"/>
    <p:sldId id="362" r:id="rId5"/>
    <p:sldId id="363" r:id="rId6"/>
    <p:sldId id="258" r:id="rId7"/>
    <p:sldId id="272" r:id="rId8"/>
    <p:sldId id="264" r:id="rId9"/>
    <p:sldId id="325" r:id="rId10"/>
    <p:sldId id="333" r:id="rId11"/>
    <p:sldId id="319" r:id="rId12"/>
    <p:sldId id="356" r:id="rId13"/>
    <p:sldId id="257" r:id="rId14"/>
    <p:sldId id="313" r:id="rId15"/>
    <p:sldId id="364" r:id="rId16"/>
    <p:sldId id="341" r:id="rId17"/>
    <p:sldId id="318" r:id="rId18"/>
    <p:sldId id="345" r:id="rId19"/>
    <p:sldId id="285" r:id="rId20"/>
    <p:sldId id="291" r:id="rId21"/>
    <p:sldId id="366" r:id="rId22"/>
    <p:sldId id="293" r:id="rId23"/>
    <p:sldId id="260" r:id="rId24"/>
    <p:sldId id="283" r:id="rId25"/>
    <p:sldId id="315" r:id="rId26"/>
    <p:sldId id="354" r:id="rId27"/>
    <p:sldId id="343" r:id="rId28"/>
    <p:sldId id="312" r:id="rId29"/>
    <p:sldId id="357" r:id="rId30"/>
    <p:sldId id="330" r:id="rId31"/>
    <p:sldId id="353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/>
    <p:restoredTop sz="94637"/>
  </p:normalViewPr>
  <p:slideViewPr>
    <p:cSldViewPr>
      <p:cViewPr varScale="1">
        <p:scale>
          <a:sx n="84" d="100"/>
          <a:sy n="84" d="100"/>
        </p:scale>
        <p:origin x="192" y="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04BF6-F73F-EC4F-843D-70BB8301ED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2E77A8E1-433A-9D4E-85A9-7E16A9B47CA8}">
      <dgm:prSet phldrT="[Texto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s-MX" dirty="0"/>
            <a:t>Física</a:t>
          </a:r>
        </a:p>
      </dgm:t>
    </dgm:pt>
    <dgm:pt modelId="{D62B3235-5BB7-194D-A390-A112E405FDC1}" type="parTrans" cxnId="{53CA0F68-16FC-9645-9C7A-05B29B1A91E9}">
      <dgm:prSet/>
      <dgm:spPr/>
      <dgm:t>
        <a:bodyPr/>
        <a:lstStyle/>
        <a:p>
          <a:endParaRPr lang="es-MX"/>
        </a:p>
      </dgm:t>
    </dgm:pt>
    <dgm:pt modelId="{74661086-B8B0-314F-B24A-BAFB87A7ABD8}" type="sibTrans" cxnId="{53CA0F68-16FC-9645-9C7A-05B29B1A91E9}">
      <dgm:prSet/>
      <dgm:spPr/>
      <dgm:t>
        <a:bodyPr/>
        <a:lstStyle/>
        <a:p>
          <a:endParaRPr lang="es-MX"/>
        </a:p>
      </dgm:t>
    </dgm:pt>
    <dgm:pt modelId="{A673E4B1-EB3F-1046-959C-811D5668A52B}">
      <dgm:prSet phldrT="[Texto]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s-MX" dirty="0"/>
            <a:t>Medicina</a:t>
          </a:r>
        </a:p>
      </dgm:t>
    </dgm:pt>
    <dgm:pt modelId="{7A4413F0-20DA-A741-A196-78926CD57034}" type="parTrans" cxnId="{5736359B-F5F6-5444-83BD-CB5E1A54D350}">
      <dgm:prSet/>
      <dgm:spPr/>
      <dgm:t>
        <a:bodyPr/>
        <a:lstStyle/>
        <a:p>
          <a:endParaRPr lang="es-MX"/>
        </a:p>
      </dgm:t>
    </dgm:pt>
    <dgm:pt modelId="{7CB75645-FAC1-F74E-BFBB-BD3844E966CA}" type="sibTrans" cxnId="{5736359B-F5F6-5444-83BD-CB5E1A54D350}">
      <dgm:prSet/>
      <dgm:spPr/>
      <dgm:t>
        <a:bodyPr/>
        <a:lstStyle/>
        <a:p>
          <a:endParaRPr lang="es-MX"/>
        </a:p>
      </dgm:t>
    </dgm:pt>
    <dgm:pt modelId="{66DEC389-1ACC-2D44-91B6-D7A6B6877716}" type="pres">
      <dgm:prSet presAssocID="{85804BF6-F73F-EC4F-843D-70BB8301ED14}" presName="compositeShape" presStyleCnt="0">
        <dgm:presLayoutVars>
          <dgm:chMax val="7"/>
          <dgm:dir/>
          <dgm:resizeHandles val="exact"/>
        </dgm:presLayoutVars>
      </dgm:prSet>
      <dgm:spPr/>
    </dgm:pt>
    <dgm:pt modelId="{B8FC7F8D-2C16-E449-936F-A8D7A7A605FD}" type="pres">
      <dgm:prSet presAssocID="{2E77A8E1-433A-9D4E-85A9-7E16A9B47CA8}" presName="circ1" presStyleLbl="vennNode1" presStyleIdx="0" presStyleCnt="2"/>
      <dgm:spPr/>
    </dgm:pt>
    <dgm:pt modelId="{0261942F-4BAE-2B49-9B1F-9473B0B87B93}" type="pres">
      <dgm:prSet presAssocID="{2E77A8E1-433A-9D4E-85A9-7E16A9B47C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8CB79A-24C4-0640-91E1-66823734780D}" type="pres">
      <dgm:prSet presAssocID="{A673E4B1-EB3F-1046-959C-811D5668A52B}" presName="circ2" presStyleLbl="vennNode1" presStyleIdx="1" presStyleCnt="2"/>
      <dgm:spPr/>
    </dgm:pt>
    <dgm:pt modelId="{D9F68AD2-1F03-3E4C-A5C6-39C66577B310}" type="pres">
      <dgm:prSet presAssocID="{A673E4B1-EB3F-1046-959C-811D5668A5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9B8355-793C-124A-A2BE-4C4C592397F2}" type="presOf" srcId="{A673E4B1-EB3F-1046-959C-811D5668A52B}" destId="{0F8CB79A-24C4-0640-91E1-66823734780D}" srcOrd="0" destOrd="0" presId="urn:microsoft.com/office/officeart/2005/8/layout/venn1"/>
    <dgm:cxn modelId="{53CA0F68-16FC-9645-9C7A-05B29B1A91E9}" srcId="{85804BF6-F73F-EC4F-843D-70BB8301ED14}" destId="{2E77A8E1-433A-9D4E-85A9-7E16A9B47CA8}" srcOrd="0" destOrd="0" parTransId="{D62B3235-5BB7-194D-A390-A112E405FDC1}" sibTransId="{74661086-B8B0-314F-B24A-BAFB87A7ABD8}"/>
    <dgm:cxn modelId="{56D7257F-DDA7-9349-855E-9A5C9D7F6D96}" type="presOf" srcId="{85804BF6-F73F-EC4F-843D-70BB8301ED14}" destId="{66DEC389-1ACC-2D44-91B6-D7A6B6877716}" srcOrd="0" destOrd="0" presId="urn:microsoft.com/office/officeart/2005/8/layout/venn1"/>
    <dgm:cxn modelId="{F3FA6E8D-275B-9442-852D-933DCD43E622}" type="presOf" srcId="{2E77A8E1-433A-9D4E-85A9-7E16A9B47CA8}" destId="{0261942F-4BAE-2B49-9B1F-9473B0B87B93}" srcOrd="1" destOrd="0" presId="urn:microsoft.com/office/officeart/2005/8/layout/venn1"/>
    <dgm:cxn modelId="{5736359B-F5F6-5444-83BD-CB5E1A54D350}" srcId="{85804BF6-F73F-EC4F-843D-70BB8301ED14}" destId="{A673E4B1-EB3F-1046-959C-811D5668A52B}" srcOrd="1" destOrd="0" parTransId="{7A4413F0-20DA-A741-A196-78926CD57034}" sibTransId="{7CB75645-FAC1-F74E-BFBB-BD3844E966CA}"/>
    <dgm:cxn modelId="{61072CA0-3F30-F242-AC8F-CDA4C493FB39}" type="presOf" srcId="{A673E4B1-EB3F-1046-959C-811D5668A52B}" destId="{D9F68AD2-1F03-3E4C-A5C6-39C66577B310}" srcOrd="1" destOrd="0" presId="urn:microsoft.com/office/officeart/2005/8/layout/venn1"/>
    <dgm:cxn modelId="{4D7D7ADC-D55C-3740-9B66-5D31307866C3}" type="presOf" srcId="{2E77A8E1-433A-9D4E-85A9-7E16A9B47CA8}" destId="{B8FC7F8D-2C16-E449-936F-A8D7A7A605FD}" srcOrd="0" destOrd="0" presId="urn:microsoft.com/office/officeart/2005/8/layout/venn1"/>
    <dgm:cxn modelId="{7E8177B6-74A7-1447-8212-5A24EDC1C5D3}" type="presParOf" srcId="{66DEC389-1ACC-2D44-91B6-D7A6B6877716}" destId="{B8FC7F8D-2C16-E449-936F-A8D7A7A605FD}" srcOrd="0" destOrd="0" presId="urn:microsoft.com/office/officeart/2005/8/layout/venn1"/>
    <dgm:cxn modelId="{A10A697A-96DE-594C-AB76-630F336F0014}" type="presParOf" srcId="{66DEC389-1ACC-2D44-91B6-D7A6B6877716}" destId="{0261942F-4BAE-2B49-9B1F-9473B0B87B93}" srcOrd="1" destOrd="0" presId="urn:microsoft.com/office/officeart/2005/8/layout/venn1"/>
    <dgm:cxn modelId="{331ECC08-1610-9F4E-A245-C4C4C8E152AD}" type="presParOf" srcId="{66DEC389-1ACC-2D44-91B6-D7A6B6877716}" destId="{0F8CB79A-24C4-0640-91E1-66823734780D}" srcOrd="2" destOrd="0" presId="urn:microsoft.com/office/officeart/2005/8/layout/venn1"/>
    <dgm:cxn modelId="{548873CC-263D-D646-B9D6-321BAB188653}" type="presParOf" srcId="{66DEC389-1ACC-2D44-91B6-D7A6B6877716}" destId="{D9F68AD2-1F03-3E4C-A5C6-39C66577B31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C7F8D-2C16-E449-936F-A8D7A7A605FD}">
      <dsp:nvSpPr>
        <dsp:cNvPr id="0" name=""/>
        <dsp:cNvSpPr/>
      </dsp:nvSpPr>
      <dsp:spPr>
        <a:xfrm>
          <a:off x="127238" y="175058"/>
          <a:ext cx="3138556" cy="3138556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Física</a:t>
          </a:r>
        </a:p>
      </dsp:txBody>
      <dsp:txXfrm>
        <a:off x="565505" y="545162"/>
        <a:ext cx="1809617" cy="2398349"/>
      </dsp:txXfrm>
    </dsp:sp>
    <dsp:sp modelId="{0F8CB79A-24C4-0640-91E1-66823734780D}">
      <dsp:nvSpPr>
        <dsp:cNvPr id="0" name=""/>
        <dsp:cNvSpPr/>
      </dsp:nvSpPr>
      <dsp:spPr>
        <a:xfrm>
          <a:off x="2389261" y="175058"/>
          <a:ext cx="3138556" cy="3138556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Medicina</a:t>
          </a:r>
        </a:p>
      </dsp:txBody>
      <dsp:txXfrm>
        <a:off x="3279932" y="545162"/>
        <a:ext cx="1809617" cy="2398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53E7F-D63C-4E8A-B6AC-AC6D7D1D4BA8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65155-71B2-4DAC-82B6-D37D1710F75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818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DD6DD2ED-4C30-474E-BD39-D2AE9E924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1BB4B105-7425-6B4F-9F05-3D26ECF74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dirty="0">
                <a:ea typeface="ＭＳ Ｐゴシック" panose="020B0600070205080204" pitchFamily="34" charset="-128"/>
              </a:rPr>
              <a:t>Imágenes de PET con </a:t>
            </a:r>
            <a:r>
              <a:rPr lang="es-ES" altLang="es-ES_tradnl" baseline="30000" dirty="0">
                <a:ea typeface="ＭＳ Ｐゴシック" panose="020B0600070205080204" pitchFamily="34" charset="-128"/>
              </a:rPr>
              <a:t>18</a:t>
            </a:r>
            <a:r>
              <a:rPr lang="es-ES" altLang="es-ES_tradnl" dirty="0">
                <a:ea typeface="ＭＳ Ｐゴシック" panose="020B0600070205080204" pitchFamily="34" charset="-128"/>
              </a:rPr>
              <a:t>F-NaF de proyección de máxima intensidad (MIP) que muestran la distribución fisiológica del radiofármaco por la médula ósea de un adulto (A y B) y de un niño (C y D), en el cual es normal la concentración del radiofármaco en los centros de osificación (flechas). Se observa además eliminación del radiofármaco por la vía urinaria (flecha curva). </a:t>
            </a: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51B70B46-ABBC-9C42-AA20-700B6445F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fld id="{D66C4E04-F6CB-3443-962F-D64F237DCD07}" type="slidenum">
              <a:rPr lang="es-ES" altLang="es-ES_tradnl" smtClean="0">
                <a:latin typeface="Calibri" panose="020F0502020204030204" pitchFamily="34" charset="0"/>
              </a:rPr>
              <a:pPr/>
              <a:t>24</a:t>
            </a:fld>
            <a:endParaRPr lang="es-ES" altLang="es-ES_trad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13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18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7" name="26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20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22 Elipse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23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25 Elipse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24 Elipse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9" name="8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10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8" name="17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18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19 Elipse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20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21 Elipse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22 Elipse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13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3" name="12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dirty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10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B1FF6BE-A6FA-472B-AC19-6B79968CBA44}" type="datetimeFigureOut">
              <a:rPr lang="es-MX" smtClean="0"/>
              <a:t>09/03/21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11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F3AD6F4-5DFA-4E14-BBF9-2A586C83A07B}" type="slidenum">
              <a:rPr lang="es-MX" smtClean="0"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7A353-B6AD-8848-A799-97FF50010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4792" y="2043828"/>
            <a:ext cx="6283616" cy="1790700"/>
          </a:xfrm>
        </p:spPr>
        <p:txBody>
          <a:bodyPr>
            <a:normAutofit/>
          </a:bodyPr>
          <a:lstStyle/>
          <a:p>
            <a:r>
              <a:rPr lang="es-MX" sz="4500" dirty="0"/>
              <a:t>La física de la medicina nuclear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EF9DB6-6681-9445-B70C-C98DB3457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907" y="4429663"/>
            <a:ext cx="6660232" cy="1019556"/>
          </a:xfrm>
        </p:spPr>
        <p:txBody>
          <a:bodyPr>
            <a:normAutofit/>
          </a:bodyPr>
          <a:lstStyle/>
          <a:p>
            <a:r>
              <a:rPr lang="es-MX" sz="16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en C. Víctor Manuel Lara Camacho.</a:t>
            </a:r>
          </a:p>
          <a:p>
            <a:r>
              <a:rPr lang="es-MX" sz="16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Instituto Nacional de Cardiología Ignacio Chávez.</a:t>
            </a:r>
          </a:p>
          <a:p>
            <a:r>
              <a:rPr lang="es-MX" sz="16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Unidad PET/CT, Facultad de Medicina, UNAM.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03D560-C1E2-F147-AFE6-08E958E7021C}"/>
              </a:ext>
            </a:extLst>
          </p:cNvPr>
          <p:cNvSpPr txBox="1"/>
          <p:nvPr/>
        </p:nvSpPr>
        <p:spPr>
          <a:xfrm>
            <a:off x="2783632" y="6478412"/>
            <a:ext cx="928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i="1" dirty="0"/>
              <a:t>Internacional Masterclass on Particle Therapy, Virtual. Ciudad de México, 10-11 de Marzo de 2021. 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CFA4EA19-110D-A646-B048-3F368C04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320" y="520347"/>
            <a:ext cx="2505455" cy="139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3BA51A-F8FA-5F4E-AF9F-6169F558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" b="29196"/>
          <a:stretch/>
        </p:blipFill>
        <p:spPr>
          <a:xfrm>
            <a:off x="2832187" y="294962"/>
            <a:ext cx="2059440" cy="184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1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435211"/>
            <a:ext cx="9721080" cy="89154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accent1"/>
                </a:solidFill>
              </a:rPr>
              <a:t>1. </a:t>
            </a:r>
            <a:r>
              <a:rPr lang="es-MX" sz="3600" b="1" dirty="0">
                <a:solidFill>
                  <a:srgbClr val="002060"/>
                </a:solidFill>
              </a:rPr>
              <a:t>Tomografía computada por emisión de fotón único (SPECT)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0075" y="2085173"/>
            <a:ext cx="4715303" cy="3936116"/>
          </a:xfrm>
        </p:spPr>
        <p:txBody>
          <a:bodyPr>
            <a:noAutofit/>
          </a:bodyPr>
          <a:lstStyle/>
          <a:p>
            <a:r>
              <a:rPr lang="es-MX" dirty="0"/>
              <a:t>La técnica de SPECT, se basa en el uso radionúclido emisores de fotones</a:t>
            </a:r>
          </a:p>
          <a:p>
            <a:r>
              <a:rPr lang="es-MX" dirty="0"/>
              <a:t>Núcleos atómicos inestables que liberan su energía emitiendo fotones</a:t>
            </a:r>
          </a:p>
          <a:p>
            <a:r>
              <a:rPr lang="es-MX" dirty="0"/>
              <a:t>El Tecnecio-99m es el principal radionúclido empleado en esta técnica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29A4E8FC-3346-4C4F-87B8-2EA706CE1B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048" t="7279" r="4309" b="10734"/>
          <a:stretch/>
        </p:blipFill>
        <p:spPr>
          <a:xfrm>
            <a:off x="6600056" y="2085172"/>
            <a:ext cx="4019541" cy="41655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4158AE0-6AB6-C241-B78E-5B82ABCB8EBB}"/>
              </a:ext>
            </a:extLst>
          </p:cNvPr>
          <p:cNvSpPr txBox="1"/>
          <p:nvPr/>
        </p:nvSpPr>
        <p:spPr>
          <a:xfrm>
            <a:off x="6618709" y="533604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Paciente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6B4FC8-BEAE-0142-9CE0-0974A5397353}"/>
              </a:ext>
            </a:extLst>
          </p:cNvPr>
          <p:cNvSpPr txBox="1"/>
          <p:nvPr/>
        </p:nvSpPr>
        <p:spPr>
          <a:xfrm>
            <a:off x="7637540" y="173911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Detectores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012D57B-787E-6743-8617-3776A210C286}"/>
              </a:ext>
            </a:extLst>
          </p:cNvPr>
          <p:cNvSpPr txBox="1"/>
          <p:nvPr/>
        </p:nvSpPr>
        <p:spPr>
          <a:xfrm>
            <a:off x="6618709" y="442137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Tumor </a:t>
            </a:r>
          </a:p>
        </p:txBody>
      </p:sp>
    </p:spTree>
    <p:extLst>
      <p:ext uri="{BB962C8B-B14F-4D97-AF65-F5344CB8AC3E}">
        <p14:creationId xmlns:p14="http://schemas.microsoft.com/office/powerpoint/2010/main" val="222427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5014D61-7CD2-1143-8B23-A85B5A8685B7}"/>
              </a:ext>
            </a:extLst>
          </p:cNvPr>
          <p:cNvSpPr txBox="1">
            <a:spLocks/>
          </p:cNvSpPr>
          <p:nvPr/>
        </p:nvSpPr>
        <p:spPr>
          <a:xfrm>
            <a:off x="1955363" y="35379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Transición Isomérica (</a:t>
            </a:r>
            <a:r>
              <a:rPr lang="es-ES" sz="3600" b="1" dirty="0">
                <a:sym typeface="Symbol" pitchFamily="2" charset="2"/>
              </a:rPr>
              <a:t></a:t>
            </a:r>
            <a:r>
              <a:rPr lang="en-US" sz="3600" b="1" dirty="0"/>
              <a:t>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002B09F-B805-0440-97C9-1AC8A5688358}"/>
              </a:ext>
            </a:extLst>
          </p:cNvPr>
          <p:cNvSpPr txBox="1"/>
          <p:nvPr/>
        </p:nvSpPr>
        <p:spPr>
          <a:xfrm>
            <a:off x="1781891" y="5501177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Núcleos atómicos con exceso de energía que es liberada </a:t>
            </a:r>
          </a:p>
          <a:p>
            <a:pPr algn="just"/>
            <a:r>
              <a:rPr lang="es-MX" sz="2400" dirty="0"/>
              <a:t>en forma de fotones gamma de alta energía: </a:t>
            </a:r>
            <a:r>
              <a:rPr lang="en-US" sz="2400" baseline="30000" dirty="0"/>
              <a:t>201</a:t>
            </a:r>
            <a:r>
              <a:rPr lang="en-US" sz="2400" dirty="0"/>
              <a:t>Tl, </a:t>
            </a:r>
            <a:r>
              <a:rPr lang="en-US" sz="2400" baseline="30000" dirty="0"/>
              <a:t>67</a:t>
            </a:r>
            <a:r>
              <a:rPr lang="en-US" sz="2400" dirty="0"/>
              <a:t>Ga, </a:t>
            </a:r>
            <a:r>
              <a:rPr lang="en-US" sz="2400" baseline="30000" dirty="0"/>
              <a:t>131</a:t>
            </a:r>
            <a:r>
              <a:rPr lang="en-US" sz="2400" dirty="0"/>
              <a:t>I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44D89FF1-0132-1E4F-BC93-C0AF255C697F}"/>
              </a:ext>
            </a:extLst>
          </p:cNvPr>
          <p:cNvGrpSpPr/>
          <p:nvPr/>
        </p:nvGrpSpPr>
        <p:grpSpPr>
          <a:xfrm>
            <a:off x="2787820" y="1294998"/>
            <a:ext cx="6463616" cy="3934202"/>
            <a:chOff x="1636776" y="1412776"/>
            <a:chExt cx="5943600" cy="3502154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FBA8396-3967-9B48-8F93-326E67C6BBD9}"/>
                </a:ext>
              </a:extLst>
            </p:cNvPr>
            <p:cNvGrpSpPr/>
            <p:nvPr/>
          </p:nvGrpSpPr>
          <p:grpSpPr>
            <a:xfrm>
              <a:off x="1636776" y="1412776"/>
              <a:ext cx="5943600" cy="3502154"/>
              <a:chOff x="2182368" y="1212506"/>
              <a:chExt cx="7924800" cy="4669538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078E7F9-B174-8C47-93C5-8B9F6B6B3D51}"/>
                  </a:ext>
                </a:extLst>
              </p:cNvPr>
              <p:cNvSpPr/>
              <p:nvPr/>
            </p:nvSpPr>
            <p:spPr>
              <a:xfrm>
                <a:off x="2182368" y="1212506"/>
                <a:ext cx="7924800" cy="46695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MX" sz="135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55000" endA="50" endPos="85000" dist="29997" dir="5400000" sy="-100000" algn="bl" rotWithShape="0"/>
                  </a:effectLst>
                </a:endParaRPr>
              </a:p>
            </p:txBody>
          </p:sp>
          <p:grpSp>
            <p:nvGrpSpPr>
              <p:cNvPr id="3" name="Group 29">
                <a:extLst>
                  <a:ext uri="{FF2B5EF4-FFF2-40B4-BE49-F238E27FC236}">
                    <a16:creationId xmlns:a16="http://schemas.microsoft.com/office/drawing/2014/main" id="{812D17E2-6FBB-354E-A9D3-424FB87962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481386">
                <a:off x="6283893" y="2029570"/>
                <a:ext cx="852487" cy="901700"/>
                <a:chOff x="703" y="345"/>
                <a:chExt cx="1632" cy="1724"/>
              </a:xfrm>
            </p:grpSpPr>
            <p:sp>
              <p:nvSpPr>
                <p:cNvPr id="4" name="Oval 30">
                  <a:extLst>
                    <a:ext uri="{FF2B5EF4-FFF2-40B4-BE49-F238E27FC236}">
                      <a16:creationId xmlns:a16="http://schemas.microsoft.com/office/drawing/2014/main" id="{95948FB0-367A-B041-9682-738E33FDB5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5" name="Oval 31">
                  <a:extLst>
                    <a:ext uri="{FF2B5EF4-FFF2-40B4-BE49-F238E27FC236}">
                      <a16:creationId xmlns:a16="http://schemas.microsoft.com/office/drawing/2014/main" id="{305778BF-FC2F-EF47-A810-0AA3644876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6" name="Oval 32">
                  <a:extLst>
                    <a:ext uri="{FF2B5EF4-FFF2-40B4-BE49-F238E27FC236}">
                      <a16:creationId xmlns:a16="http://schemas.microsoft.com/office/drawing/2014/main" id="{7618CC2E-7A2C-774D-8241-4172DF33F8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7" name="Oval 33">
                  <a:extLst>
                    <a:ext uri="{FF2B5EF4-FFF2-40B4-BE49-F238E27FC236}">
                      <a16:creationId xmlns:a16="http://schemas.microsoft.com/office/drawing/2014/main" id="{08334E2C-34A4-7140-9F30-7D8D0D7F942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8" name="Oval 34">
                  <a:extLst>
                    <a:ext uri="{FF2B5EF4-FFF2-40B4-BE49-F238E27FC236}">
                      <a16:creationId xmlns:a16="http://schemas.microsoft.com/office/drawing/2014/main" id="{D9D0C6A7-5F2F-9246-9746-1FAFCA8D33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9" name="Oval 35">
                  <a:extLst>
                    <a:ext uri="{FF2B5EF4-FFF2-40B4-BE49-F238E27FC236}">
                      <a16:creationId xmlns:a16="http://schemas.microsoft.com/office/drawing/2014/main" id="{817C4DBB-3A27-6742-B5A1-191D16A6E6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0" name="Oval 36">
                  <a:extLst>
                    <a:ext uri="{FF2B5EF4-FFF2-40B4-BE49-F238E27FC236}">
                      <a16:creationId xmlns:a16="http://schemas.microsoft.com/office/drawing/2014/main" id="{A2C0EE6F-C241-D645-8B9A-41C4451207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7">
                  <a:extLst>
                    <a:ext uri="{FF2B5EF4-FFF2-40B4-BE49-F238E27FC236}">
                      <a16:creationId xmlns:a16="http://schemas.microsoft.com/office/drawing/2014/main" id="{5D3A05B7-8A02-FA43-B51E-E1DB227AC2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8">
                  <a:extLst>
                    <a:ext uri="{FF2B5EF4-FFF2-40B4-BE49-F238E27FC236}">
                      <a16:creationId xmlns:a16="http://schemas.microsoft.com/office/drawing/2014/main" id="{6AE7CD0B-CCFF-7A44-A5B8-F86140C480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9">
                  <a:extLst>
                    <a:ext uri="{FF2B5EF4-FFF2-40B4-BE49-F238E27FC236}">
                      <a16:creationId xmlns:a16="http://schemas.microsoft.com/office/drawing/2014/main" id="{5748A596-7D21-894E-B599-C6FF463B06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4" name="Group 50">
                <a:extLst>
                  <a:ext uri="{FF2B5EF4-FFF2-40B4-BE49-F238E27FC236}">
                    <a16:creationId xmlns:a16="http://schemas.microsoft.com/office/drawing/2014/main" id="{BFAFA9D4-145E-094C-854A-2C2C51586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643781" y="3723710"/>
                <a:ext cx="852487" cy="919162"/>
                <a:chOff x="2336" y="1175"/>
                <a:chExt cx="537" cy="579"/>
              </a:xfrm>
            </p:grpSpPr>
            <p:sp>
              <p:nvSpPr>
                <p:cNvPr id="15" name="Oval 51">
                  <a:extLst>
                    <a:ext uri="{FF2B5EF4-FFF2-40B4-BE49-F238E27FC236}">
                      <a16:creationId xmlns:a16="http://schemas.microsoft.com/office/drawing/2014/main" id="{6D98A95F-CDB1-CB46-9B16-A5790439C40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52">
                  <a:extLst>
                    <a:ext uri="{FF2B5EF4-FFF2-40B4-BE49-F238E27FC236}">
                      <a16:creationId xmlns:a16="http://schemas.microsoft.com/office/drawing/2014/main" id="{A14E9CB7-0027-A74F-ADED-4252972AE7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53">
                  <a:extLst>
                    <a:ext uri="{FF2B5EF4-FFF2-40B4-BE49-F238E27FC236}">
                      <a16:creationId xmlns:a16="http://schemas.microsoft.com/office/drawing/2014/main" id="{FFB3ACA2-08DE-C34D-A8B5-632C98437D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54">
                  <a:extLst>
                    <a:ext uri="{FF2B5EF4-FFF2-40B4-BE49-F238E27FC236}">
                      <a16:creationId xmlns:a16="http://schemas.microsoft.com/office/drawing/2014/main" id="{18F523EA-50E1-AD4F-B2C4-76C185824D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55">
                  <a:extLst>
                    <a:ext uri="{FF2B5EF4-FFF2-40B4-BE49-F238E27FC236}">
                      <a16:creationId xmlns:a16="http://schemas.microsoft.com/office/drawing/2014/main" id="{E4AA535D-824B-2B4C-AA8B-4E8B3ABB6C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0" name="Oval 56">
                  <a:extLst>
                    <a:ext uri="{FF2B5EF4-FFF2-40B4-BE49-F238E27FC236}">
                      <a16:creationId xmlns:a16="http://schemas.microsoft.com/office/drawing/2014/main" id="{844D4B1D-8F8A-E049-B504-89F4F7510D8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1" name="Oval 57">
                  <a:extLst>
                    <a:ext uri="{FF2B5EF4-FFF2-40B4-BE49-F238E27FC236}">
                      <a16:creationId xmlns:a16="http://schemas.microsoft.com/office/drawing/2014/main" id="{96ECA513-8229-8E44-8303-D502895455F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2" name="Oval 58">
                  <a:extLst>
                    <a:ext uri="{FF2B5EF4-FFF2-40B4-BE49-F238E27FC236}">
                      <a16:creationId xmlns:a16="http://schemas.microsoft.com/office/drawing/2014/main" id="{B012D9F7-DA82-6341-AE5D-9A5B953D7D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9">
                  <a:extLst>
                    <a:ext uri="{FF2B5EF4-FFF2-40B4-BE49-F238E27FC236}">
                      <a16:creationId xmlns:a16="http://schemas.microsoft.com/office/drawing/2014/main" id="{EF0FC91F-475A-7D47-9EC7-2512FA1EC63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60">
                  <a:extLst>
                    <a:ext uri="{FF2B5EF4-FFF2-40B4-BE49-F238E27FC236}">
                      <a16:creationId xmlns:a16="http://schemas.microsoft.com/office/drawing/2014/main" id="{61104345-EB75-1F4D-BEBA-F4BBC19C73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5" name="Line 40">
                <a:extLst>
                  <a:ext uri="{FF2B5EF4-FFF2-40B4-BE49-F238E27FC236}">
                    <a16:creationId xmlns:a16="http://schemas.microsoft.com/office/drawing/2014/main" id="{FDE55154-D82C-8548-80A6-AD564BC5A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4896206" y="2908058"/>
                <a:ext cx="1031793" cy="1020537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2D731E73-7C5B-1044-9217-3100ED4F5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052" b="10010"/>
              <a:stretch/>
            </p:blipFill>
            <p:spPr>
              <a:xfrm rot="8835226">
                <a:off x="5819434" y="3454660"/>
                <a:ext cx="1272416" cy="1501455"/>
              </a:xfrm>
              <a:prstGeom prst="rect">
                <a:avLst/>
              </a:prstGeom>
            </p:spPr>
          </p:pic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835E095-F202-4B42-8015-A34B8ADE1FB1}"/>
                  </a:ext>
                </a:extLst>
              </p:cNvPr>
              <p:cNvSpPr/>
              <p:nvPr/>
            </p:nvSpPr>
            <p:spPr>
              <a:xfrm>
                <a:off x="6161948" y="5157096"/>
                <a:ext cx="312889" cy="356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>
                    <a:sym typeface="Symbol" pitchFamily="2" charset="2"/>
                  </a:rPr>
                  <a:t></a:t>
                </a:r>
                <a:endParaRPr lang="es-MX" sz="1350" b="1" dirty="0"/>
              </a:p>
            </p:txBody>
          </p:sp>
          <p:sp>
            <p:nvSpPr>
              <p:cNvPr id="30" name="74 Rectángulo">
                <a:extLst>
                  <a:ext uri="{FF2B5EF4-FFF2-40B4-BE49-F238E27FC236}">
                    <a16:creationId xmlns:a16="http://schemas.microsoft.com/office/drawing/2014/main" id="{0E656B93-6F6C-8747-8374-0B566F92DE48}"/>
                  </a:ext>
                </a:extLst>
              </p:cNvPr>
              <p:cNvSpPr/>
              <p:nvPr/>
            </p:nvSpPr>
            <p:spPr>
              <a:xfrm>
                <a:off x="7329757" y="1623582"/>
                <a:ext cx="2295961" cy="602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Núcleo con exceso </a:t>
                </a:r>
              </a:p>
              <a:p>
                <a:r>
                  <a:rPr lang="es-ES" sz="1350" b="1" dirty="0"/>
                  <a:t>de energía</a:t>
                </a:r>
                <a:endParaRPr lang="en-US" sz="1350" b="1" dirty="0"/>
              </a:p>
            </p:txBody>
          </p:sp>
          <p:sp>
            <p:nvSpPr>
              <p:cNvPr id="31" name="75 Rectángulo">
                <a:extLst>
                  <a:ext uri="{FF2B5EF4-FFF2-40B4-BE49-F238E27FC236}">
                    <a16:creationId xmlns:a16="http://schemas.microsoft.com/office/drawing/2014/main" id="{0FF8C4A3-5D2F-B940-A7AE-60A7AB86677A}"/>
                  </a:ext>
                </a:extLst>
              </p:cNvPr>
              <p:cNvSpPr/>
              <p:nvPr/>
            </p:nvSpPr>
            <p:spPr>
              <a:xfrm>
                <a:off x="3023535" y="4960226"/>
                <a:ext cx="1895022" cy="356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Núcleo estable</a:t>
                </a:r>
                <a:r>
                  <a:rPr lang="es-ES" sz="1350" dirty="0"/>
                  <a:t> </a:t>
                </a:r>
                <a:endParaRPr lang="en-US" sz="1350" dirty="0"/>
              </a:p>
            </p:txBody>
          </p:sp>
          <p:sp>
            <p:nvSpPr>
              <p:cNvPr id="33" name="63 CuadroTexto">
                <a:extLst>
                  <a:ext uri="{FF2B5EF4-FFF2-40B4-BE49-F238E27FC236}">
                    <a16:creationId xmlns:a16="http://schemas.microsoft.com/office/drawing/2014/main" id="{E032F1B2-ABD4-3A4F-91C2-38311BF9D22A}"/>
                  </a:ext>
                </a:extLst>
              </p:cNvPr>
              <p:cNvSpPr txBox="1"/>
              <p:nvPr/>
            </p:nvSpPr>
            <p:spPr>
              <a:xfrm>
                <a:off x="8797421" y="5267553"/>
                <a:ext cx="1126478" cy="41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50" b="1" baseline="30000" dirty="0"/>
                  <a:t>99m </a:t>
                </a:r>
                <a:r>
                  <a:rPr lang="en-US" sz="1650" b="1" dirty="0"/>
                  <a:t>Tc</a:t>
                </a: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4C74637-9093-1B46-9FC7-FC8EBB4733F9}"/>
                </a:ext>
              </a:extLst>
            </p:cNvPr>
            <p:cNvSpPr txBox="1"/>
            <p:nvPr/>
          </p:nvSpPr>
          <p:spPr>
            <a:xfrm>
              <a:off x="4952376" y="3567514"/>
              <a:ext cx="797749" cy="267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dirty="0"/>
                <a:t>140 </a:t>
              </a:r>
              <a:r>
                <a:rPr lang="es-MX" sz="1350" b="1" dirty="0"/>
                <a:t>keV</a:t>
              </a:r>
            </a:p>
          </p:txBody>
        </p:sp>
        <p:sp>
          <p:nvSpPr>
            <p:cNvPr id="36" name="63 CuadroTexto">
              <a:extLst>
                <a:ext uri="{FF2B5EF4-FFF2-40B4-BE49-F238E27FC236}">
                  <a16:creationId xmlns:a16="http://schemas.microsoft.com/office/drawing/2014/main" id="{CBB4F5EC-D580-6944-930D-C3DBA1B1EEE1}"/>
                </a:ext>
              </a:extLst>
            </p:cNvPr>
            <p:cNvSpPr txBox="1"/>
            <p:nvPr/>
          </p:nvSpPr>
          <p:spPr>
            <a:xfrm>
              <a:off x="2128075" y="3081311"/>
              <a:ext cx="844859" cy="308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baseline="30000" dirty="0"/>
                <a:t>99 </a:t>
              </a:r>
              <a:r>
                <a:rPr lang="en-US" sz="1650" b="1" dirty="0"/>
                <a:t>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38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E4B63E6A-FFB7-4244-8F88-968449F1F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6"/>
          <a:stretch/>
        </p:blipFill>
        <p:spPr>
          <a:xfrm>
            <a:off x="1233562" y="1116417"/>
            <a:ext cx="6480720" cy="5120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C2FFAC0-2693-7548-9C96-1D1A6634025D}"/>
              </a:ext>
            </a:extLst>
          </p:cNvPr>
          <p:cNvSpPr txBox="1">
            <a:spLocks/>
          </p:cNvSpPr>
          <p:nvPr/>
        </p:nvSpPr>
        <p:spPr>
          <a:xfrm>
            <a:off x="2855640" y="324703"/>
            <a:ext cx="6480720" cy="697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/>
              <a:t>GammacÁmara SPECT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5D5045-B096-D044-9060-BDFCFC4F923D}"/>
              </a:ext>
            </a:extLst>
          </p:cNvPr>
          <p:cNvSpPr txBox="1"/>
          <p:nvPr/>
        </p:nvSpPr>
        <p:spPr>
          <a:xfrm>
            <a:off x="7896200" y="5085184"/>
            <a:ext cx="3432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Instituto Nacional de </a:t>
            </a:r>
          </a:p>
          <a:p>
            <a:r>
              <a:rPr lang="es-MX" sz="2000" dirty="0"/>
              <a:t>Cardiología Ignacio Chávez</a:t>
            </a:r>
          </a:p>
        </p:txBody>
      </p:sp>
    </p:spTree>
    <p:extLst>
      <p:ext uri="{BB962C8B-B14F-4D97-AF65-F5344CB8AC3E}">
        <p14:creationId xmlns:p14="http://schemas.microsoft.com/office/powerpoint/2010/main" val="215809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963717A7-1009-664D-B047-CCAC40273925}"/>
              </a:ext>
            </a:extLst>
          </p:cNvPr>
          <p:cNvGrpSpPr/>
          <p:nvPr/>
        </p:nvGrpSpPr>
        <p:grpSpPr>
          <a:xfrm>
            <a:off x="623392" y="332656"/>
            <a:ext cx="6091732" cy="5870118"/>
            <a:chOff x="59150" y="389439"/>
            <a:chExt cx="6523334" cy="6684057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1DE9108B-F23C-7E45-99FB-6C80778E526A}"/>
                </a:ext>
              </a:extLst>
            </p:cNvPr>
            <p:cNvSpPr/>
            <p:nvPr/>
          </p:nvSpPr>
          <p:spPr>
            <a:xfrm>
              <a:off x="136261" y="389439"/>
              <a:ext cx="6371220" cy="58161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54B15687-2AB7-6C49-816D-9C095B8A35D4}"/>
                </a:ext>
              </a:extLst>
            </p:cNvPr>
            <p:cNvGrpSpPr/>
            <p:nvPr/>
          </p:nvGrpSpPr>
          <p:grpSpPr>
            <a:xfrm>
              <a:off x="136261" y="396240"/>
              <a:ext cx="6225649" cy="5879886"/>
              <a:chOff x="3077580" y="91440"/>
              <a:chExt cx="6686289" cy="6579810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FD4F5E8B-4214-6843-BE7A-0AAEF2C3C077}"/>
                  </a:ext>
                </a:extLst>
              </p:cNvPr>
              <p:cNvGrpSpPr/>
              <p:nvPr/>
            </p:nvGrpSpPr>
            <p:grpSpPr>
              <a:xfrm>
                <a:off x="3077580" y="91440"/>
                <a:ext cx="6249300" cy="6579810"/>
                <a:chOff x="3077580" y="91440"/>
                <a:chExt cx="6249300" cy="6579810"/>
              </a:xfrm>
            </p:grpSpPr>
            <p:pic>
              <p:nvPicPr>
                <p:cNvPr id="2052" name="Picture 4" descr="Resultado de imagen para gammacamara cardiaca">
                  <a:extLst>
                    <a:ext uri="{FF2B5EF4-FFF2-40B4-BE49-F238E27FC236}">
                      <a16:creationId xmlns:a16="http://schemas.microsoft.com/office/drawing/2014/main" id="{7F66CEE3-C690-4A1C-88B4-4D2DB42FE7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7580" y="91440"/>
                  <a:ext cx="5333654" cy="657981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F6181694-16CA-F142-B1E4-EE00F918CCBB}"/>
                    </a:ext>
                  </a:extLst>
                </p:cNvPr>
                <p:cNvSpPr/>
                <p:nvPr/>
              </p:nvSpPr>
              <p:spPr>
                <a:xfrm>
                  <a:off x="5668207" y="4759143"/>
                  <a:ext cx="2530913" cy="594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ángulo 17">
                  <a:extLst>
                    <a:ext uri="{FF2B5EF4-FFF2-40B4-BE49-F238E27FC236}">
                      <a16:creationId xmlns:a16="http://schemas.microsoft.com/office/drawing/2014/main" id="{94DBFF61-A7F9-C34C-AD9C-D4D3430AA631}"/>
                    </a:ext>
                  </a:extLst>
                </p:cNvPr>
                <p:cNvSpPr/>
                <p:nvPr/>
              </p:nvSpPr>
              <p:spPr>
                <a:xfrm>
                  <a:off x="6293047" y="2438400"/>
                  <a:ext cx="2530913" cy="1813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E4C29DBC-B26F-9041-8154-6CC8B3060125}"/>
                    </a:ext>
                  </a:extLst>
                </p:cNvPr>
                <p:cNvSpPr/>
                <p:nvPr/>
              </p:nvSpPr>
              <p:spPr>
                <a:xfrm>
                  <a:off x="6795967" y="2215485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B8E3298F-5A37-B842-81D4-C145B7BA5382}"/>
                    </a:ext>
                  </a:extLst>
                </p:cNvPr>
                <p:cNvSpPr/>
                <p:nvPr/>
              </p:nvSpPr>
              <p:spPr>
                <a:xfrm>
                  <a:off x="6096000" y="2599327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21" name="Rectángulo 20">
                  <a:extLst>
                    <a:ext uri="{FF2B5EF4-FFF2-40B4-BE49-F238E27FC236}">
                      <a16:creationId xmlns:a16="http://schemas.microsoft.com/office/drawing/2014/main" id="{7FB860E1-17CE-6E48-921A-F88C0414C45D}"/>
                    </a:ext>
                  </a:extLst>
                </p:cNvPr>
                <p:cNvSpPr/>
                <p:nvPr/>
              </p:nvSpPr>
              <p:spPr>
                <a:xfrm>
                  <a:off x="5744407" y="1160569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F684588C-709F-5841-9263-D6D394DEEA4B}"/>
                    </a:ext>
                  </a:extLst>
                </p:cNvPr>
                <p:cNvSpPr/>
                <p:nvPr/>
              </p:nvSpPr>
              <p:spPr>
                <a:xfrm>
                  <a:off x="3565087" y="2203088"/>
                  <a:ext cx="2530913" cy="365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</p:grp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0C6BDB4-BC16-9745-9C87-6F648B7AD386}"/>
                  </a:ext>
                </a:extLst>
              </p:cNvPr>
              <p:cNvSpPr txBox="1"/>
              <p:nvPr/>
            </p:nvSpPr>
            <p:spPr>
              <a:xfrm>
                <a:off x="6522475" y="3874859"/>
                <a:ext cx="1659598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Colimadores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id="{FB641441-730E-8147-AE37-81781C1EA96E}"/>
                      </a:ext>
                    </a:extLst>
                  </p:cNvPr>
                  <p:cNvSpPr/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s-MX" sz="1500" b="1" dirty="0"/>
                      <a:t>Rayos gamma (</a:t>
                    </a:r>
                    <a14:m>
                      <m:oMath xmlns:m="http://schemas.openxmlformats.org/officeDocument/2006/math">
                        <m:r>
                          <a:rPr lang="es-MX" sz="1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a14:m>
                    <a:r>
                      <a:rPr lang="es-MX" sz="1500" b="1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FB641441-730E-8147-AE37-81781C1EA96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971" t="-1887" r="-647" b="-20755"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617B83E2-4FBA-9A4D-9097-4F219AB4D7A2}"/>
                  </a:ext>
                </a:extLst>
              </p:cNvPr>
              <p:cNvSpPr txBox="1"/>
              <p:nvPr/>
            </p:nvSpPr>
            <p:spPr>
              <a:xfrm>
                <a:off x="6522475" y="3446204"/>
                <a:ext cx="236753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Cristal centellador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B4397C65-6E8B-D840-81C0-8B38EA4E8837}"/>
                  </a:ext>
                </a:extLst>
              </p:cNvPr>
              <p:cNvSpPr txBox="1"/>
              <p:nvPr/>
            </p:nvSpPr>
            <p:spPr>
              <a:xfrm>
                <a:off x="6522474" y="2811099"/>
                <a:ext cx="324139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Tubos fotomultiplicadores</a:t>
                </a: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294A2FEA-C5D3-7E43-85DC-1C0FB1ED9567}"/>
                  </a:ext>
                </a:extLst>
              </p:cNvPr>
              <p:cNvSpPr txBox="1"/>
              <p:nvPr/>
            </p:nvSpPr>
            <p:spPr>
              <a:xfrm>
                <a:off x="5927869" y="1281579"/>
                <a:ext cx="2258763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Análisis de pulsos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68C733A4-ABA1-6A43-A8CD-A78A20FBE357}"/>
                  </a:ext>
                </a:extLst>
              </p:cNvPr>
              <p:cNvSpPr txBox="1"/>
              <p:nvPr/>
            </p:nvSpPr>
            <p:spPr>
              <a:xfrm>
                <a:off x="3906316" y="2199260"/>
                <a:ext cx="2133399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Posicionamiento</a:t>
                </a:r>
              </a:p>
            </p:txBody>
          </p:sp>
        </p:grp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37E3BF8C-E00F-0C45-8E05-24F0EE077331}"/>
                </a:ext>
              </a:extLst>
            </p:cNvPr>
            <p:cNvSpPr txBox="1"/>
            <p:nvPr/>
          </p:nvSpPr>
          <p:spPr>
            <a:xfrm>
              <a:off x="59150" y="6617908"/>
              <a:ext cx="6523334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dirty="0">
                  <a:solidFill>
                    <a:srgbClr val="FF0000"/>
                  </a:solidFill>
                </a:rPr>
                <a:t>Tomografía computada por emisión de fotón único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A347D45-7557-3A4A-BEAF-A3DBCB34DF49}"/>
              </a:ext>
            </a:extLst>
          </p:cNvPr>
          <p:cNvGrpSpPr/>
          <p:nvPr/>
        </p:nvGrpSpPr>
        <p:grpSpPr>
          <a:xfrm>
            <a:off x="6804604" y="332656"/>
            <a:ext cx="4148320" cy="5870117"/>
            <a:chOff x="6927397" y="396239"/>
            <a:chExt cx="4442230" cy="6684056"/>
          </a:xfrm>
        </p:grpSpPr>
        <p:pic>
          <p:nvPicPr>
            <p:cNvPr id="37" name="Marcador de contenido 3">
              <a:extLst>
                <a:ext uri="{FF2B5EF4-FFF2-40B4-BE49-F238E27FC236}">
                  <a16:creationId xmlns:a16="http://schemas.microsoft.com/office/drawing/2014/main" id="{4595EFE4-8905-144F-B669-97650BA9B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22" r="38961" b="8882"/>
            <a:stretch/>
          </p:blipFill>
          <p:spPr>
            <a:xfrm>
              <a:off x="6927397" y="396239"/>
              <a:ext cx="4442230" cy="5772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809DDE6-B573-B743-8261-86BBB45B7C86}"/>
                </a:ext>
              </a:extLst>
            </p:cNvPr>
            <p:cNvSpPr txBox="1"/>
            <p:nvPr/>
          </p:nvSpPr>
          <p:spPr>
            <a:xfrm>
              <a:off x="7154537" y="6624707"/>
              <a:ext cx="3987950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dirty="0">
                  <a:solidFill>
                    <a:srgbClr val="FF0000"/>
                  </a:solidFill>
                </a:rPr>
                <a:t>Planos de análisis del corazón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FDF67E4-9409-0948-BF71-596769806B2E}"/>
                </a:ext>
              </a:extLst>
            </p:cNvPr>
            <p:cNvSpPr/>
            <p:nvPr/>
          </p:nvSpPr>
          <p:spPr>
            <a:xfrm>
              <a:off x="10794670" y="135164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0277468-20A6-5341-B888-8ACEAFA35D31}"/>
                </a:ext>
              </a:extLst>
            </p:cNvPr>
            <p:cNvSpPr/>
            <p:nvPr/>
          </p:nvSpPr>
          <p:spPr>
            <a:xfrm>
              <a:off x="10793150" y="545102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64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5BCFCD-3D98-2845-9587-13384796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/>
          <a:stretch/>
        </p:blipFill>
        <p:spPr>
          <a:xfrm>
            <a:off x="1127448" y="1914126"/>
            <a:ext cx="4160049" cy="42500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DA7857-6FFA-FE48-9AE0-3718FB7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51"/>
          <a:stretch/>
        </p:blipFill>
        <p:spPr>
          <a:xfrm>
            <a:off x="5879976" y="1910704"/>
            <a:ext cx="4160050" cy="42534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36F120-6052-1045-BF89-8AF6BA2DB14E}"/>
              </a:ext>
            </a:extLst>
          </p:cNvPr>
          <p:cNvSpPr txBox="1"/>
          <p:nvPr/>
        </p:nvSpPr>
        <p:spPr>
          <a:xfrm>
            <a:off x="445635" y="6237312"/>
            <a:ext cx="10868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Imágenes SPECT proporcionadas por el Instituto Nacional de Cardiología Ignacio Chávez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A4701-2F21-504E-9287-A9029EA1DBC6}"/>
              </a:ext>
            </a:extLst>
          </p:cNvPr>
          <p:cNvSpPr txBox="1"/>
          <p:nvPr/>
        </p:nvSpPr>
        <p:spPr>
          <a:xfrm>
            <a:off x="1746970" y="1254020"/>
            <a:ext cx="1802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A) Normal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348395-296A-F34C-A5DC-B431B75D33A9}"/>
              </a:ext>
            </a:extLst>
          </p:cNvPr>
          <p:cNvSpPr txBox="1"/>
          <p:nvPr/>
        </p:nvSpPr>
        <p:spPr>
          <a:xfrm>
            <a:off x="6600056" y="1257408"/>
            <a:ext cx="17091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B) Infarto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0C8DCC-69BA-B745-A225-868DB68FC325}"/>
              </a:ext>
            </a:extLst>
          </p:cNvPr>
          <p:cNvSpPr txBox="1"/>
          <p:nvPr/>
        </p:nvSpPr>
        <p:spPr>
          <a:xfrm>
            <a:off x="535144" y="426879"/>
            <a:ext cx="110145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87471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D37303-7481-8D44-909F-66BE2EE3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1196972"/>
            <a:ext cx="4464056" cy="4464056"/>
          </a:xfrm>
          <a:prstGeom prst="rect">
            <a:avLst/>
          </a:prstGeom>
        </p:spPr>
      </p:pic>
      <p:pic>
        <p:nvPicPr>
          <p:cNvPr id="7" name="NAVARRO_MARCELINO_ANTONIO_Surface2.mov">
            <a:extLst>
              <a:ext uri="{FF2B5EF4-FFF2-40B4-BE49-F238E27FC236}">
                <a16:creationId xmlns:a16="http://schemas.microsoft.com/office/drawing/2014/main" id="{6CF02A8C-35BC-4046-848D-B9660D0F9AD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9936" y="1196972"/>
            <a:ext cx="5472608" cy="44640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8ED715-06A0-B247-9E49-366A2BB7E62E}"/>
              </a:ext>
            </a:extLst>
          </p:cNvPr>
          <p:cNvSpPr txBox="1"/>
          <p:nvPr/>
        </p:nvSpPr>
        <p:spPr>
          <a:xfrm>
            <a:off x="479376" y="6021288"/>
            <a:ext cx="10868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Imágenes SPECT proporcionadas por el Instituto Nacional de Cardiología Ignacio Chávez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4BD9FF-37F9-7E4D-9E13-D3EF69D18911}"/>
              </a:ext>
            </a:extLst>
          </p:cNvPr>
          <p:cNvSpPr txBox="1"/>
          <p:nvPr/>
        </p:nvSpPr>
        <p:spPr>
          <a:xfrm>
            <a:off x="767408" y="294271"/>
            <a:ext cx="110145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21836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8" y="312435"/>
            <a:ext cx="11017224" cy="749353"/>
          </a:xfrm>
        </p:spPr>
        <p:txBody>
          <a:bodyPr>
            <a:noAutofit/>
          </a:bodyPr>
          <a:lstStyle/>
          <a:p>
            <a:r>
              <a:rPr lang="es-MX" sz="3400" b="1" dirty="0">
                <a:solidFill>
                  <a:schemeClr val="accent1"/>
                </a:solidFill>
              </a:rPr>
              <a:t>2. </a:t>
            </a:r>
            <a:r>
              <a:rPr lang="es-MX" sz="3400" b="1" dirty="0">
                <a:solidFill>
                  <a:srgbClr val="002060"/>
                </a:solidFill>
              </a:rPr>
              <a:t>Tomografía por emisión de positrones (PET)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793648"/>
            <a:ext cx="5760640" cy="4723838"/>
          </a:xfrm>
        </p:spPr>
        <p:txBody>
          <a:bodyPr>
            <a:noAutofit/>
          </a:bodyPr>
          <a:lstStyle/>
          <a:p>
            <a:r>
              <a:rPr lang="es-MX" dirty="0"/>
              <a:t>La técnica de imagen que se caracteriza por ser mínimamente invasiva</a:t>
            </a:r>
          </a:p>
          <a:p>
            <a:endParaRPr lang="es-MX" dirty="0"/>
          </a:p>
          <a:p>
            <a:r>
              <a:rPr lang="es-MX" dirty="0"/>
              <a:t>Proporciona información metabólica de órganos y tejidos en procesos neoplásicos</a:t>
            </a:r>
          </a:p>
          <a:p>
            <a:endParaRPr lang="es-MX" dirty="0"/>
          </a:p>
          <a:p>
            <a:r>
              <a:rPr lang="es-MX" dirty="0"/>
              <a:t>Uso de radionúclidos emisores de positrones,  principalmente Fluor-18 (</a:t>
            </a:r>
            <a:r>
              <a:rPr lang="es-MX" baseline="30000" dirty="0"/>
              <a:t>18</a:t>
            </a:r>
            <a:r>
              <a:rPr lang="es-MX" dirty="0"/>
              <a:t>F)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22" name="Marcador de contenido 21">
            <a:extLst>
              <a:ext uri="{FF2B5EF4-FFF2-40B4-BE49-F238E27FC236}">
                <a16:creationId xmlns:a16="http://schemas.microsoft.com/office/drawing/2014/main" id="{11903914-68DA-2243-9944-5E7E9A19D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2010" r="65118"/>
          <a:stretch/>
        </p:blipFill>
        <p:spPr>
          <a:xfrm>
            <a:off x="6600056" y="1975399"/>
            <a:ext cx="4281668" cy="40578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E81CF9-9A9D-2545-95B4-7C12FE69FBFD}"/>
              </a:ext>
            </a:extLst>
          </p:cNvPr>
          <p:cNvSpPr txBox="1"/>
          <p:nvPr/>
        </p:nvSpPr>
        <p:spPr>
          <a:xfrm>
            <a:off x="6960096" y="1465562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Anillo detector en PET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F3CE5B2-A1DA-B149-A6D5-E27E035F93DA}"/>
              </a:ext>
            </a:extLst>
          </p:cNvPr>
          <p:cNvSpPr txBox="1"/>
          <p:nvPr/>
        </p:nvSpPr>
        <p:spPr>
          <a:xfrm>
            <a:off x="407368" y="6462454"/>
            <a:ext cx="11047882" cy="293616"/>
          </a:xfrm>
          <a:prstGeom prst="rect">
            <a:avLst/>
          </a:prstGeom>
          <a:noFill/>
        </p:spPr>
        <p:txBody>
          <a:bodyPr wrap="square" lIns="62177" tIns="31088" rIns="62177" bIns="31088" rtlCol="0">
            <a:spAutoFit/>
          </a:bodyPr>
          <a:lstStyle/>
          <a:p>
            <a:pPr algn="r"/>
            <a:r>
              <a:rPr lang="es-MX" sz="1500" dirty="0"/>
              <a:t>Cherry S. R., Soreson J.A., Phelps M.E. Physics in Nuclear Medicine, 4th Edition, 2012.</a:t>
            </a:r>
          </a:p>
        </p:txBody>
      </p:sp>
    </p:spTree>
    <p:extLst>
      <p:ext uri="{BB962C8B-B14F-4D97-AF65-F5344CB8AC3E}">
        <p14:creationId xmlns:p14="http://schemas.microsoft.com/office/powerpoint/2010/main" val="1947764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9">
            <a:extLst>
              <a:ext uri="{FF2B5EF4-FFF2-40B4-BE49-F238E27FC236}">
                <a16:creationId xmlns:a16="http://schemas.microsoft.com/office/drawing/2014/main" id="{B61C4975-C12F-814B-B10B-57A04B8B2D4D}"/>
              </a:ext>
            </a:extLst>
          </p:cNvPr>
          <p:cNvSpPr>
            <a:spLocks/>
          </p:cNvSpPr>
          <p:nvPr/>
        </p:nvSpPr>
        <p:spPr bwMode="auto">
          <a:xfrm rot="16200000">
            <a:off x="5471332" y="2008314"/>
            <a:ext cx="1007378" cy="2297939"/>
          </a:xfrm>
          <a:custGeom>
            <a:avLst/>
            <a:gdLst/>
            <a:ahLst/>
            <a:cxnLst>
              <a:cxn ang="0">
                <a:pos x="241" y="0"/>
              </a:cxn>
              <a:cxn ang="0">
                <a:pos x="868" y="77"/>
              </a:cxn>
              <a:cxn ang="0">
                <a:pos x="825" y="254"/>
              </a:cxn>
              <a:cxn ang="0">
                <a:pos x="1317" y="373"/>
              </a:cxn>
              <a:cxn ang="0">
                <a:pos x="1021" y="646"/>
              </a:cxn>
              <a:cxn ang="0">
                <a:pos x="539" y="470"/>
              </a:cxn>
              <a:cxn ang="0">
                <a:pos x="65" y="530"/>
              </a:cxn>
              <a:cxn ang="0">
                <a:pos x="149" y="674"/>
              </a:cxn>
              <a:cxn ang="0">
                <a:pos x="581" y="733"/>
              </a:cxn>
              <a:cxn ang="0">
                <a:pos x="373" y="908"/>
              </a:cxn>
              <a:cxn ang="0">
                <a:pos x="681" y="985"/>
              </a:cxn>
              <a:cxn ang="0">
                <a:pos x="283" y="1120"/>
              </a:cxn>
            </a:cxnLst>
            <a:rect l="0" t="0" r="r" b="b"/>
            <a:pathLst>
              <a:path w="1350" h="1120">
                <a:moveTo>
                  <a:pt x="241" y="0"/>
                </a:moveTo>
                <a:cubicBezTo>
                  <a:pt x="345" y="13"/>
                  <a:pt x="771" y="35"/>
                  <a:pt x="868" y="77"/>
                </a:cubicBezTo>
                <a:cubicBezTo>
                  <a:pt x="965" y="119"/>
                  <a:pt x="750" y="205"/>
                  <a:pt x="825" y="254"/>
                </a:cubicBezTo>
                <a:cubicBezTo>
                  <a:pt x="900" y="303"/>
                  <a:pt x="1284" y="308"/>
                  <a:pt x="1317" y="373"/>
                </a:cubicBezTo>
                <a:cubicBezTo>
                  <a:pt x="1350" y="438"/>
                  <a:pt x="1151" y="630"/>
                  <a:pt x="1021" y="646"/>
                </a:cubicBezTo>
                <a:cubicBezTo>
                  <a:pt x="891" y="662"/>
                  <a:pt x="698" y="489"/>
                  <a:pt x="539" y="470"/>
                </a:cubicBezTo>
                <a:cubicBezTo>
                  <a:pt x="380" y="451"/>
                  <a:pt x="130" y="496"/>
                  <a:pt x="65" y="530"/>
                </a:cubicBezTo>
                <a:cubicBezTo>
                  <a:pt x="0" y="564"/>
                  <a:pt x="63" y="640"/>
                  <a:pt x="149" y="674"/>
                </a:cubicBezTo>
                <a:cubicBezTo>
                  <a:pt x="235" y="708"/>
                  <a:pt x="544" y="694"/>
                  <a:pt x="581" y="733"/>
                </a:cubicBezTo>
                <a:cubicBezTo>
                  <a:pt x="618" y="772"/>
                  <a:pt x="356" y="866"/>
                  <a:pt x="373" y="908"/>
                </a:cubicBezTo>
                <a:cubicBezTo>
                  <a:pt x="390" y="950"/>
                  <a:pt x="696" y="950"/>
                  <a:pt x="681" y="985"/>
                </a:cubicBezTo>
                <a:cubicBezTo>
                  <a:pt x="666" y="1020"/>
                  <a:pt x="366" y="1092"/>
                  <a:pt x="283" y="1120"/>
                </a:cubicBezTo>
              </a:path>
            </a:pathLst>
          </a:custGeom>
          <a:noFill/>
          <a:ln w="19050" cap="flat">
            <a:solidFill>
              <a:srgbClr val="7030A0"/>
            </a:solidFill>
            <a:prstDash val="sysDot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sz="135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A08EA3-8132-5247-A687-D8AFE5B33F5F}"/>
              </a:ext>
            </a:extLst>
          </p:cNvPr>
          <p:cNvGrpSpPr/>
          <p:nvPr/>
        </p:nvGrpSpPr>
        <p:grpSpPr>
          <a:xfrm>
            <a:off x="1127448" y="1484785"/>
            <a:ext cx="8849135" cy="5045126"/>
            <a:chOff x="653714" y="1982530"/>
            <a:chExt cx="7664761" cy="4187558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954363C4-51C2-AC4F-804A-E95971512AF9}"/>
                </a:ext>
              </a:extLst>
            </p:cNvPr>
            <p:cNvGrpSpPr/>
            <p:nvPr/>
          </p:nvGrpSpPr>
          <p:grpSpPr>
            <a:xfrm>
              <a:off x="653714" y="1982530"/>
              <a:ext cx="4667213" cy="2346980"/>
              <a:chOff x="653714" y="1982530"/>
              <a:chExt cx="4667213" cy="2346980"/>
            </a:xfrm>
          </p:grpSpPr>
          <p:grpSp>
            <p:nvGrpSpPr>
              <p:cNvPr id="2" name="Group 5">
                <a:extLst>
                  <a:ext uri="{FF2B5EF4-FFF2-40B4-BE49-F238E27FC236}">
                    <a16:creationId xmlns:a16="http://schemas.microsoft.com/office/drawing/2014/main" id="{77FE1843-33B2-734A-B820-7CB5FCB5D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141011" y="3684929"/>
                <a:ext cx="485775" cy="485775"/>
                <a:chOff x="4694" y="1162"/>
                <a:chExt cx="408" cy="408"/>
              </a:xfrm>
            </p:grpSpPr>
            <p:sp>
              <p:nvSpPr>
                <p:cNvPr id="3" name="Oval 6">
                  <a:extLst>
                    <a:ext uri="{FF2B5EF4-FFF2-40B4-BE49-F238E27FC236}">
                      <a16:creationId xmlns:a16="http://schemas.microsoft.com/office/drawing/2014/main" id="{9B846E97-2DBC-2F49-B8B8-C828A244D0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94" y="1162"/>
                  <a:ext cx="408" cy="4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4" name="Oval 7">
                  <a:extLst>
                    <a:ext uri="{FF2B5EF4-FFF2-40B4-BE49-F238E27FC236}">
                      <a16:creationId xmlns:a16="http://schemas.microsoft.com/office/drawing/2014/main" id="{8FBFD5E7-4B5C-7043-91E1-5C57298F06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03" y="1271"/>
                  <a:ext cx="190" cy="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CC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5" name="Oval 21">
                <a:extLst>
                  <a:ext uri="{FF2B5EF4-FFF2-40B4-BE49-F238E27FC236}">
                    <a16:creationId xmlns:a16="http://schemas.microsoft.com/office/drawing/2014/main" id="{7AAA8A4D-E6CF-3E43-8E7D-C2763923CE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481386">
                <a:off x="2149004" y="4231879"/>
                <a:ext cx="97631" cy="97631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F9E968C6-6971-094B-9183-1514BA43E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2280559" y="3766361"/>
                <a:ext cx="223168" cy="42236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D2AA385A-8B60-FF40-B958-B610CBCCA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1931666" y="3989619"/>
                <a:ext cx="264526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ν</a:t>
                </a:r>
              </a:p>
            </p:txBody>
          </p:sp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F19B7522-22D6-5144-BCE6-EA20605EA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2971082" y="4037030"/>
                <a:ext cx="336240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el-GR" sz="1350" baseline="300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</a:t>
                </a:r>
              </a:p>
            </p:txBody>
          </p:sp>
          <p:grpSp>
            <p:nvGrpSpPr>
              <p:cNvPr id="9" name="Group 29">
                <a:extLst>
                  <a:ext uri="{FF2B5EF4-FFF2-40B4-BE49-F238E27FC236}">
                    <a16:creationId xmlns:a16="http://schemas.microsoft.com/office/drawing/2014/main" id="{622C752C-13EA-304C-9061-78E3A9267BF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4470884">
                <a:off x="1256488" y="2144549"/>
                <a:ext cx="639365" cy="676275"/>
                <a:chOff x="703" y="345"/>
                <a:chExt cx="1632" cy="1724"/>
              </a:xfrm>
            </p:grpSpPr>
            <p:sp>
              <p:nvSpPr>
                <p:cNvPr id="10" name="Oval 30">
                  <a:extLst>
                    <a:ext uri="{FF2B5EF4-FFF2-40B4-BE49-F238E27FC236}">
                      <a16:creationId xmlns:a16="http://schemas.microsoft.com/office/drawing/2014/main" id="{544A6BB4-B93D-BC45-90CB-5B1CE377CF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1">
                  <a:extLst>
                    <a:ext uri="{FF2B5EF4-FFF2-40B4-BE49-F238E27FC236}">
                      <a16:creationId xmlns:a16="http://schemas.microsoft.com/office/drawing/2014/main" id="{25B56359-5D60-D64D-B1A6-BD10F5E530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2">
                  <a:extLst>
                    <a:ext uri="{FF2B5EF4-FFF2-40B4-BE49-F238E27FC236}">
                      <a16:creationId xmlns:a16="http://schemas.microsoft.com/office/drawing/2014/main" id="{CAC678E0-60AE-B34B-9B9F-CCE2DE923B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3">
                  <a:extLst>
                    <a:ext uri="{FF2B5EF4-FFF2-40B4-BE49-F238E27FC236}">
                      <a16:creationId xmlns:a16="http://schemas.microsoft.com/office/drawing/2014/main" id="{CDF5375E-61CE-484A-BEB7-0CDCEFCBE8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4" name="Oval 34">
                  <a:extLst>
                    <a:ext uri="{FF2B5EF4-FFF2-40B4-BE49-F238E27FC236}">
                      <a16:creationId xmlns:a16="http://schemas.microsoft.com/office/drawing/2014/main" id="{6962D3C2-DC15-2A4A-8D35-BD1808B20D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5" name="Oval 35">
                  <a:extLst>
                    <a:ext uri="{FF2B5EF4-FFF2-40B4-BE49-F238E27FC236}">
                      <a16:creationId xmlns:a16="http://schemas.microsoft.com/office/drawing/2014/main" id="{F9521993-6330-9045-86CE-8D484F0DE1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36">
                  <a:extLst>
                    <a:ext uri="{FF2B5EF4-FFF2-40B4-BE49-F238E27FC236}">
                      <a16:creationId xmlns:a16="http://schemas.microsoft.com/office/drawing/2014/main" id="{A6015D6D-BF32-0547-99A6-3F4D38F40B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37">
                  <a:extLst>
                    <a:ext uri="{FF2B5EF4-FFF2-40B4-BE49-F238E27FC236}">
                      <a16:creationId xmlns:a16="http://schemas.microsoft.com/office/drawing/2014/main" id="{0C43FE59-9530-B342-8A73-C23D9E55DC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38">
                  <a:extLst>
                    <a:ext uri="{FF2B5EF4-FFF2-40B4-BE49-F238E27FC236}">
                      <a16:creationId xmlns:a16="http://schemas.microsoft.com/office/drawing/2014/main" id="{8D0E8297-D65F-DB4B-B843-CC4005A746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39">
                  <a:extLst>
                    <a:ext uri="{FF2B5EF4-FFF2-40B4-BE49-F238E27FC236}">
                      <a16:creationId xmlns:a16="http://schemas.microsoft.com/office/drawing/2014/main" id="{27088A3E-C123-4147-B84F-14E07E1654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0" name="Line 40">
                <a:extLst>
                  <a:ext uri="{FF2B5EF4-FFF2-40B4-BE49-F238E27FC236}">
                    <a16:creationId xmlns:a16="http://schemas.microsoft.com/office/drawing/2014/main" id="{CDC6B59B-8D71-4843-8176-CBD9C64D8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>
                <a:off x="1942584" y="2831487"/>
                <a:ext cx="495092" cy="269703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1" name="Group 50">
                <a:extLst>
                  <a:ext uri="{FF2B5EF4-FFF2-40B4-BE49-F238E27FC236}">
                    <a16:creationId xmlns:a16="http://schemas.microsoft.com/office/drawing/2014/main" id="{8DC42DB2-7461-0C48-A0C4-E26D1E53A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2566927" y="3016588"/>
                <a:ext cx="639365" cy="689372"/>
                <a:chOff x="2336" y="1175"/>
                <a:chExt cx="537" cy="579"/>
              </a:xfrm>
            </p:grpSpPr>
            <p:sp>
              <p:nvSpPr>
                <p:cNvPr id="22" name="Oval 51">
                  <a:extLst>
                    <a:ext uri="{FF2B5EF4-FFF2-40B4-BE49-F238E27FC236}">
                      <a16:creationId xmlns:a16="http://schemas.microsoft.com/office/drawing/2014/main" id="{114E2527-F3DC-574E-9D32-12DA05B076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2">
                  <a:extLst>
                    <a:ext uri="{FF2B5EF4-FFF2-40B4-BE49-F238E27FC236}">
                      <a16:creationId xmlns:a16="http://schemas.microsoft.com/office/drawing/2014/main" id="{5178F746-F408-164C-AB23-C2C4ECE1FC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53">
                  <a:extLst>
                    <a:ext uri="{FF2B5EF4-FFF2-40B4-BE49-F238E27FC236}">
                      <a16:creationId xmlns:a16="http://schemas.microsoft.com/office/drawing/2014/main" id="{98EC4748-11EC-9344-AA87-BC1CE0498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5" name="Oval 54">
                  <a:extLst>
                    <a:ext uri="{FF2B5EF4-FFF2-40B4-BE49-F238E27FC236}">
                      <a16:creationId xmlns:a16="http://schemas.microsoft.com/office/drawing/2014/main" id="{20C082A7-8120-E945-8F39-43CA3AF260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6" name="Oval 55">
                  <a:extLst>
                    <a:ext uri="{FF2B5EF4-FFF2-40B4-BE49-F238E27FC236}">
                      <a16:creationId xmlns:a16="http://schemas.microsoft.com/office/drawing/2014/main" id="{5EC30826-E88B-4947-865D-C73B61DFB4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7" name="Oval 56">
                  <a:extLst>
                    <a:ext uri="{FF2B5EF4-FFF2-40B4-BE49-F238E27FC236}">
                      <a16:creationId xmlns:a16="http://schemas.microsoft.com/office/drawing/2014/main" id="{A671E3F9-E1DD-2D42-8348-EC038C836C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8" name="Oval 57">
                  <a:extLst>
                    <a:ext uri="{FF2B5EF4-FFF2-40B4-BE49-F238E27FC236}">
                      <a16:creationId xmlns:a16="http://schemas.microsoft.com/office/drawing/2014/main" id="{8DF9000B-44E4-8341-A22A-B84848DCC4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9" name="Oval 58">
                  <a:extLst>
                    <a:ext uri="{FF2B5EF4-FFF2-40B4-BE49-F238E27FC236}">
                      <a16:creationId xmlns:a16="http://schemas.microsoft.com/office/drawing/2014/main" id="{ADB43DAA-2733-564E-819F-0D390CE09D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0" name="Oval 59">
                  <a:extLst>
                    <a:ext uri="{FF2B5EF4-FFF2-40B4-BE49-F238E27FC236}">
                      <a16:creationId xmlns:a16="http://schemas.microsoft.com/office/drawing/2014/main" id="{99AD0D9C-21EF-2B4C-AEBA-1F2F8400D8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1" name="Oval 60">
                  <a:extLst>
                    <a:ext uri="{FF2B5EF4-FFF2-40B4-BE49-F238E27FC236}">
                      <a16:creationId xmlns:a16="http://schemas.microsoft.com/office/drawing/2014/main" id="{5DF2C1A3-78D1-CF48-84DF-7ABD452B96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2" name="74 Rectángulo">
                <a:extLst>
                  <a:ext uri="{FF2B5EF4-FFF2-40B4-BE49-F238E27FC236}">
                    <a16:creationId xmlns:a16="http://schemas.microsoft.com/office/drawing/2014/main" id="{B762E0B6-D7B2-EE45-B73C-BDD383345FE7}"/>
                  </a:ext>
                </a:extLst>
              </p:cNvPr>
              <p:cNvSpPr/>
              <p:nvPr/>
            </p:nvSpPr>
            <p:spPr>
              <a:xfrm>
                <a:off x="653714" y="1982530"/>
                <a:ext cx="680378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Padre</a:t>
                </a:r>
                <a:endParaRPr lang="en-US" sz="1350" b="1" dirty="0"/>
              </a:p>
            </p:txBody>
          </p:sp>
          <p:sp>
            <p:nvSpPr>
              <p:cNvPr id="33" name="75 Rectángulo">
                <a:extLst>
                  <a:ext uri="{FF2B5EF4-FFF2-40B4-BE49-F238E27FC236}">
                    <a16:creationId xmlns:a16="http://schemas.microsoft.com/office/drawing/2014/main" id="{5EECE2E1-61D3-DA46-B62E-DF07F1EAC2DC}"/>
                  </a:ext>
                </a:extLst>
              </p:cNvPr>
              <p:cNvSpPr/>
              <p:nvPr/>
            </p:nvSpPr>
            <p:spPr>
              <a:xfrm>
                <a:off x="2739772" y="2569777"/>
                <a:ext cx="575289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Hija</a:t>
                </a:r>
                <a:r>
                  <a:rPr lang="es-ES" sz="1350" dirty="0"/>
                  <a:t> </a:t>
                </a:r>
                <a:endParaRPr lang="en-US" sz="1350" dirty="0"/>
              </a:p>
            </p:txBody>
          </p:sp>
          <p:sp>
            <p:nvSpPr>
              <p:cNvPr id="42" name="Text Box 45">
                <a:extLst>
                  <a:ext uri="{FF2B5EF4-FFF2-40B4-BE49-F238E27FC236}">
                    <a16:creationId xmlns:a16="http://schemas.microsoft.com/office/drawing/2014/main" id="{383A15FF-2027-AB4F-9038-4301CB750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3899" y="3868770"/>
                <a:ext cx="37702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−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F9935A70-C9FE-2D4F-9F87-BD3515A19EA9}"/>
                </a:ext>
              </a:extLst>
            </p:cNvPr>
            <p:cNvGrpSpPr/>
            <p:nvPr/>
          </p:nvGrpSpPr>
          <p:grpSpPr>
            <a:xfrm>
              <a:off x="5102425" y="2610119"/>
              <a:ext cx="3216050" cy="3559969"/>
              <a:chOff x="5102425" y="2610119"/>
              <a:chExt cx="3216050" cy="3559969"/>
            </a:xfrm>
          </p:grpSpPr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2BEA4EFB-563C-FA4C-A0FC-9D95B9D62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1445" y="3931355"/>
                <a:ext cx="761203" cy="541745"/>
                <a:chOff x="3068" y="2890"/>
                <a:chExt cx="876" cy="726"/>
              </a:xfrm>
            </p:grpSpPr>
            <p:grpSp>
              <p:nvGrpSpPr>
                <p:cNvPr id="35" name="Group 9">
                  <a:extLst>
                    <a:ext uri="{FF2B5EF4-FFF2-40B4-BE49-F238E27FC236}">
                      <a16:creationId xmlns:a16="http://schemas.microsoft.com/office/drawing/2014/main" id="{337F74A7-250F-274F-9245-42C460F1B5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85775">
                  <a:off x="3068" y="2920"/>
                  <a:ext cx="876" cy="688"/>
                  <a:chOff x="1485" y="2836"/>
                  <a:chExt cx="876" cy="688"/>
                </a:xfrm>
              </p:grpSpPr>
              <p:pic>
                <p:nvPicPr>
                  <p:cNvPr id="37" name="Picture 10">
                    <a:extLst>
                      <a:ext uri="{FF2B5EF4-FFF2-40B4-BE49-F238E27FC236}">
                        <a16:creationId xmlns:a16="http://schemas.microsoft.com/office/drawing/2014/main" id="{BD069B19-444D-664F-A095-32BC4BACDC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r="28546"/>
                  <a:stretch>
                    <a:fillRect/>
                  </a:stretch>
                </p:blipFill>
                <p:spPr bwMode="auto">
                  <a:xfrm>
                    <a:off x="1485" y="2894"/>
                    <a:ext cx="408" cy="5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8" name="Picture 11">
                    <a:extLst>
                      <a:ext uri="{FF2B5EF4-FFF2-40B4-BE49-F238E27FC236}">
                        <a16:creationId xmlns:a16="http://schemas.microsoft.com/office/drawing/2014/main" id="{E25B10D2-B1BF-E44D-9FD0-6FCD13A053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14000"/>
                  </a:blip>
                  <a:srcRect l="32895"/>
                  <a:stretch>
                    <a:fillRect/>
                  </a:stretch>
                </p:blipFill>
                <p:spPr bwMode="auto">
                  <a:xfrm>
                    <a:off x="1899" y="2836"/>
                    <a:ext cx="462" cy="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36" name="Oval 12">
                  <a:extLst>
                    <a:ext uri="{FF2B5EF4-FFF2-40B4-BE49-F238E27FC236}">
                      <a16:creationId xmlns:a16="http://schemas.microsoft.com/office/drawing/2014/main" id="{3E23609A-7704-714B-B469-E30C00119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45334">
                  <a:off x="3088" y="2890"/>
                  <a:ext cx="726" cy="726"/>
                </a:xfrm>
                <a:prstGeom prst="ellipse">
                  <a:avLst/>
                </a:prstGeom>
                <a:solidFill>
                  <a:srgbClr val="B2B2B2">
                    <a:alpha val="31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40" name="Text Box 26">
                <a:extLst>
                  <a:ext uri="{FF2B5EF4-FFF2-40B4-BE49-F238E27FC236}">
                    <a16:creationId xmlns:a16="http://schemas.microsoft.com/office/drawing/2014/main" id="{38814898-B670-C14B-9A42-8C9DDEB25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425" y="4575055"/>
                <a:ext cx="1183458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Positronio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41" name="Line 41">
                <a:extLst>
                  <a:ext uri="{FF2B5EF4-FFF2-40B4-BE49-F238E27FC236}">
                    <a16:creationId xmlns:a16="http://schemas.microsoft.com/office/drawing/2014/main" id="{938EC562-796A-0341-81A6-7DD4FD3A9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067" y="4220408"/>
                <a:ext cx="505544" cy="15006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3" name="Text Box 46">
                <a:extLst>
                  <a:ext uri="{FF2B5EF4-FFF2-40B4-BE49-F238E27FC236}">
                    <a16:creationId xmlns:a16="http://schemas.microsoft.com/office/drawing/2014/main" id="{059075CE-AC01-004D-9D5A-66D200AA0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655" y="4095127"/>
                <a:ext cx="414374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 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18D6422E-08B7-F043-B7FD-C500F65B6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7501056">
                <a:off x="5313224" y="4174006"/>
                <a:ext cx="3559969" cy="432195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03" y="140"/>
                  </a:cxn>
                  <a:cxn ang="0">
                    <a:pos x="347" y="21"/>
                  </a:cxn>
                  <a:cxn ang="0">
                    <a:pos x="449" y="267"/>
                  </a:cxn>
                  <a:cxn ang="0">
                    <a:pos x="703" y="81"/>
                  </a:cxn>
                  <a:cxn ang="0">
                    <a:pos x="821" y="352"/>
                  </a:cxn>
                  <a:cxn ang="0">
                    <a:pos x="1084" y="140"/>
                  </a:cxn>
                  <a:cxn ang="0">
                    <a:pos x="1219" y="428"/>
                  </a:cxn>
                  <a:cxn ang="0">
                    <a:pos x="1482" y="216"/>
                  </a:cxn>
                  <a:cxn ang="0">
                    <a:pos x="1618" y="487"/>
                  </a:cxn>
                  <a:cxn ang="0">
                    <a:pos x="1914" y="284"/>
                  </a:cxn>
                  <a:cxn ang="0">
                    <a:pos x="2058" y="555"/>
                  </a:cxn>
                  <a:cxn ang="0">
                    <a:pos x="2321" y="369"/>
                  </a:cxn>
                  <a:cxn ang="0">
                    <a:pos x="2473" y="614"/>
                  </a:cxn>
                  <a:cxn ang="0">
                    <a:pos x="2668" y="521"/>
                  </a:cxn>
                  <a:cxn ang="0">
                    <a:pos x="2990" y="589"/>
                  </a:cxn>
                </a:cxnLst>
                <a:rect l="0" t="0" r="r" b="b"/>
                <a:pathLst>
                  <a:path w="2990" h="639">
                    <a:moveTo>
                      <a:pt x="0" y="98"/>
                    </a:moveTo>
                    <a:cubicBezTo>
                      <a:pt x="34" y="105"/>
                      <a:pt x="145" y="153"/>
                      <a:pt x="203" y="140"/>
                    </a:cubicBezTo>
                    <a:cubicBezTo>
                      <a:pt x="261" y="127"/>
                      <a:pt x="306" y="0"/>
                      <a:pt x="347" y="21"/>
                    </a:cubicBezTo>
                    <a:cubicBezTo>
                      <a:pt x="388" y="42"/>
                      <a:pt x="390" y="257"/>
                      <a:pt x="449" y="267"/>
                    </a:cubicBezTo>
                    <a:cubicBezTo>
                      <a:pt x="508" y="277"/>
                      <a:pt x="641" y="67"/>
                      <a:pt x="703" y="81"/>
                    </a:cubicBezTo>
                    <a:cubicBezTo>
                      <a:pt x="765" y="95"/>
                      <a:pt x="758" y="342"/>
                      <a:pt x="821" y="352"/>
                    </a:cubicBezTo>
                    <a:cubicBezTo>
                      <a:pt x="884" y="362"/>
                      <a:pt x="1018" y="127"/>
                      <a:pt x="1084" y="140"/>
                    </a:cubicBezTo>
                    <a:cubicBezTo>
                      <a:pt x="1150" y="153"/>
                      <a:pt x="1153" y="415"/>
                      <a:pt x="1219" y="428"/>
                    </a:cubicBezTo>
                    <a:cubicBezTo>
                      <a:pt x="1285" y="441"/>
                      <a:pt x="1416" y="206"/>
                      <a:pt x="1482" y="216"/>
                    </a:cubicBezTo>
                    <a:cubicBezTo>
                      <a:pt x="1548" y="226"/>
                      <a:pt x="1546" y="476"/>
                      <a:pt x="1618" y="487"/>
                    </a:cubicBezTo>
                    <a:cubicBezTo>
                      <a:pt x="1690" y="498"/>
                      <a:pt x="1841" y="273"/>
                      <a:pt x="1914" y="284"/>
                    </a:cubicBezTo>
                    <a:cubicBezTo>
                      <a:pt x="1987" y="295"/>
                      <a:pt x="1990" y="541"/>
                      <a:pt x="2058" y="555"/>
                    </a:cubicBezTo>
                    <a:cubicBezTo>
                      <a:pt x="2126" y="569"/>
                      <a:pt x="2252" y="359"/>
                      <a:pt x="2321" y="369"/>
                    </a:cubicBezTo>
                    <a:cubicBezTo>
                      <a:pt x="2390" y="379"/>
                      <a:pt x="2415" y="589"/>
                      <a:pt x="2473" y="614"/>
                    </a:cubicBezTo>
                    <a:cubicBezTo>
                      <a:pt x="2531" y="639"/>
                      <a:pt x="2582" y="525"/>
                      <a:pt x="2668" y="521"/>
                    </a:cubicBezTo>
                    <a:cubicBezTo>
                      <a:pt x="2754" y="517"/>
                      <a:pt x="2923" y="575"/>
                      <a:pt x="2990" y="589"/>
                    </a:cubicBez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ysDot"/>
                <a:round/>
                <a:headEnd type="arrow" w="lg" len="lg"/>
                <a:tailEnd type="arrow" w="lg" len="lg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0" name="Text Box 27">
                <a:extLst>
                  <a:ext uri="{FF2B5EF4-FFF2-40B4-BE49-F238E27FC236}">
                    <a16:creationId xmlns:a16="http://schemas.microsoft.com/office/drawing/2014/main" id="{A893D4A1-43F5-4E47-ABF4-C7D3E0658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4003" y="5447898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1" name="Text Box 28">
                <a:extLst>
                  <a:ext uri="{FF2B5EF4-FFF2-40B4-BE49-F238E27FC236}">
                    <a16:creationId xmlns:a16="http://schemas.microsoft.com/office/drawing/2014/main" id="{9CCFD09D-A17F-8D4C-8715-25ED41923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1611" y="2913826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4" name="Text Box 49">
                <a:extLst>
                  <a:ext uri="{FF2B5EF4-FFF2-40B4-BE49-F238E27FC236}">
                    <a16:creationId xmlns:a16="http://schemas.microsoft.com/office/drawing/2014/main" id="{1E7055C7-8DC8-5440-9ED3-D54F03D88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4737" y="4480776"/>
                <a:ext cx="110373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Aniquilación</a:t>
                </a:r>
                <a:endParaRPr lang="el-GR" sz="135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</p:grpSp>
      </p:grpSp>
      <p:sp>
        <p:nvSpPr>
          <p:cNvPr id="55" name="1 Título">
            <a:extLst>
              <a:ext uri="{FF2B5EF4-FFF2-40B4-BE49-F238E27FC236}">
                <a16:creationId xmlns:a16="http://schemas.microsoft.com/office/drawing/2014/main" id="{29C270A2-0192-5B41-B338-8060A997B538}"/>
              </a:ext>
            </a:extLst>
          </p:cNvPr>
          <p:cNvSpPr txBox="1">
            <a:spLocks/>
          </p:cNvSpPr>
          <p:nvPr/>
        </p:nvSpPr>
        <p:spPr>
          <a:xfrm>
            <a:off x="551384" y="311081"/>
            <a:ext cx="10659057" cy="594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Decaimiento </a:t>
            </a:r>
            <a:r>
              <a:rPr lang="en-US" sz="3600" b="1" dirty="0" err="1"/>
              <a:t>por</a:t>
            </a:r>
            <a:r>
              <a:rPr lang="en-US" sz="3600" b="1" dirty="0"/>
              <a:t> </a:t>
            </a:r>
            <a:r>
              <a:rPr lang="en-US" sz="3600" b="1" dirty="0" err="1"/>
              <a:t>positrones</a:t>
            </a:r>
            <a:r>
              <a:rPr lang="en-US" sz="3600" b="1" dirty="0"/>
              <a:t> o Beta más (</a:t>
            </a:r>
            <a:r>
              <a:rPr lang="el-GR" sz="3600" b="1" dirty="0"/>
              <a:t>β</a:t>
            </a:r>
            <a:r>
              <a:rPr lang="es-MX" sz="3600" b="1" baseline="30000" dirty="0"/>
              <a:t>+</a:t>
            </a:r>
            <a:r>
              <a:rPr lang="en-US" sz="3600" b="1" dirty="0"/>
              <a:t>)</a:t>
            </a:r>
          </a:p>
        </p:txBody>
      </p:sp>
      <p:graphicFrame>
        <p:nvGraphicFramePr>
          <p:cNvPr id="56" name="Object 3">
            <a:extLst>
              <a:ext uri="{FF2B5EF4-FFF2-40B4-BE49-F238E27FC236}">
                <a16:creationId xmlns:a16="http://schemas.microsoft.com/office/drawing/2014/main" id="{DF879FB7-A992-0645-8350-C34192FBC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357379"/>
              </p:ext>
            </p:extLst>
          </p:nvPr>
        </p:nvGraphicFramePr>
        <p:xfrm>
          <a:off x="7195480" y="1206669"/>
          <a:ext cx="2249091" cy="548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cuación" r:id="rId5" imgW="927000" imgH="228600" progId="Equation.3">
                  <p:embed/>
                </p:oleObj>
              </mc:Choice>
              <mc:Fallback>
                <p:oleObj name="Ecuación" r:id="rId5" imgW="927000" imgH="228600" progId="Equation.3">
                  <p:embed/>
                  <p:pic>
                    <p:nvPicPr>
                      <p:cNvPr id="56" name="Object 3">
                        <a:extLst>
                          <a:ext uri="{FF2B5EF4-FFF2-40B4-BE49-F238E27FC236}">
                            <a16:creationId xmlns:a16="http://schemas.microsoft.com/office/drawing/2014/main" id="{DF879FB7-A992-0645-8350-C34192FBC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480" y="1206669"/>
                        <a:ext cx="2249091" cy="5488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63 CuadroTexto">
            <a:extLst>
              <a:ext uri="{FF2B5EF4-FFF2-40B4-BE49-F238E27FC236}">
                <a16:creationId xmlns:a16="http://schemas.microsoft.com/office/drawing/2014/main" id="{7E5E68C5-A524-5C40-9E2D-5FF8A7EFCBD2}"/>
              </a:ext>
            </a:extLst>
          </p:cNvPr>
          <p:cNvSpPr txBox="1"/>
          <p:nvPr/>
        </p:nvSpPr>
        <p:spPr>
          <a:xfrm>
            <a:off x="7085352" y="1889989"/>
            <a:ext cx="361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Ejemplos: </a:t>
            </a:r>
            <a:r>
              <a:rPr lang="en-US" baseline="30000" dirty="0"/>
              <a:t>11</a:t>
            </a:r>
            <a:r>
              <a:rPr lang="en-US" dirty="0"/>
              <a:t>C, </a:t>
            </a:r>
            <a:r>
              <a:rPr lang="en-US" baseline="30000" dirty="0"/>
              <a:t>13</a:t>
            </a:r>
            <a:r>
              <a:rPr lang="en-US" dirty="0"/>
              <a:t>N, </a:t>
            </a:r>
            <a:r>
              <a:rPr lang="en-US" baseline="30000" dirty="0"/>
              <a:t>15</a:t>
            </a:r>
            <a:r>
              <a:rPr lang="en-US" dirty="0"/>
              <a:t>O, </a:t>
            </a:r>
            <a:r>
              <a:rPr lang="en-US" baseline="30000" dirty="0"/>
              <a:t>18</a:t>
            </a:r>
            <a:r>
              <a:rPr lang="en-US" dirty="0"/>
              <a:t>F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BD98A9C-D94D-944D-9154-F946D30E5F77}"/>
              </a:ext>
            </a:extLst>
          </p:cNvPr>
          <p:cNvSpPr txBox="1"/>
          <p:nvPr/>
        </p:nvSpPr>
        <p:spPr>
          <a:xfrm>
            <a:off x="1023454" y="5695062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Positrón: antipartícula del electrón</a:t>
            </a:r>
          </a:p>
          <a:p>
            <a:r>
              <a:rPr lang="es-MX" dirty="0"/>
              <a:t>(misma masa pero carga eléctrica opuesta)</a:t>
            </a:r>
          </a:p>
        </p:txBody>
      </p:sp>
    </p:spTree>
    <p:extLst>
      <p:ext uri="{BB962C8B-B14F-4D97-AF65-F5344CB8AC3E}">
        <p14:creationId xmlns:p14="http://schemas.microsoft.com/office/powerpoint/2010/main" val="20859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EDB181C-CFE6-7141-B1AE-61F149356AD1}"/>
              </a:ext>
            </a:extLst>
          </p:cNvPr>
          <p:cNvGrpSpPr/>
          <p:nvPr/>
        </p:nvGrpSpPr>
        <p:grpSpPr>
          <a:xfrm>
            <a:off x="1703512" y="228513"/>
            <a:ext cx="8496944" cy="6336704"/>
            <a:chOff x="2301239" y="171804"/>
            <a:chExt cx="7827957" cy="6485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5150AF-E7DF-7447-8550-222CBE6A8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1239" y="171804"/>
              <a:ext cx="7827957" cy="64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4C95A63-89FC-2749-9B62-A9BD23EF623C}"/>
                </a:ext>
              </a:extLst>
            </p:cNvPr>
            <p:cNvSpPr txBox="1"/>
            <p:nvPr/>
          </p:nvSpPr>
          <p:spPr>
            <a:xfrm>
              <a:off x="2423160" y="5805951"/>
              <a:ext cx="5084898" cy="47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>
                  <a:solidFill>
                    <a:srgbClr val="FF0000"/>
                  </a:solidFill>
                </a:rPr>
                <a:t>Tomografía por emisión de positrones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28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231C3-A669-F940-ABA8-65760B1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32656"/>
            <a:ext cx="9649072" cy="665820"/>
          </a:xfrm>
        </p:spPr>
        <p:txBody>
          <a:bodyPr>
            <a:noAutofit/>
          </a:bodyPr>
          <a:lstStyle/>
          <a:p>
            <a:r>
              <a:rPr lang="es-MX" sz="3600" b="1" dirty="0"/>
              <a:t>Equipo PET/CT Biograph Vision 600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BDCA3-9508-4849-BC74-072F3A8B6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22" y="1158756"/>
            <a:ext cx="6579732" cy="4934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80100E-02EA-2145-BFDD-BDB4E93577E5}"/>
              </a:ext>
            </a:extLst>
          </p:cNvPr>
          <p:cNvSpPr txBox="1"/>
          <p:nvPr/>
        </p:nvSpPr>
        <p:spPr>
          <a:xfrm>
            <a:off x="3481341" y="6325289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Unidad PET/CT, Fac. de Medicina, UNAM</a:t>
            </a:r>
          </a:p>
        </p:txBody>
      </p:sp>
    </p:spTree>
    <p:extLst>
      <p:ext uri="{BB962C8B-B14F-4D97-AF65-F5344CB8AC3E}">
        <p14:creationId xmlns:p14="http://schemas.microsoft.com/office/powerpoint/2010/main" val="200357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48C3-2C34-9C45-B39E-D09E4154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668" y="315789"/>
            <a:ext cx="7467600" cy="850106"/>
          </a:xfrm>
        </p:spPr>
        <p:txBody>
          <a:bodyPr>
            <a:normAutofit/>
          </a:bodyPr>
          <a:lstStyle/>
          <a:p>
            <a:r>
              <a:rPr lang="es-MX" sz="3600" b="1" dirty="0"/>
              <a:t>Contenido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774118-B1EC-E34A-AF21-C0A2948576F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29668" y="1679921"/>
            <a:ext cx="5162308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Introducción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Espectro electromagnético 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¿Qué es radiación ionizante?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Física Médica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Medicina Nuclear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Tomografía computada por emisión de fotón único 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Tomografía por emisión de positrones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Agradecimientos</a:t>
            </a:r>
          </a:p>
          <a:p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4630EF-02B5-534B-A87F-68A63090F27D}"/>
              </a:ext>
            </a:extLst>
          </p:cNvPr>
          <p:cNvSpPr txBox="1"/>
          <p:nvPr/>
        </p:nvSpPr>
        <p:spPr>
          <a:xfrm>
            <a:off x="7074904" y="4967896"/>
            <a:ext cx="271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/>
              <a:t>Núcleo atómico</a:t>
            </a:r>
          </a:p>
        </p:txBody>
      </p:sp>
      <p:grpSp>
        <p:nvGrpSpPr>
          <p:cNvPr id="18" name="Group 29">
            <a:extLst>
              <a:ext uri="{FF2B5EF4-FFF2-40B4-BE49-F238E27FC236}">
                <a16:creationId xmlns:a16="http://schemas.microsoft.com/office/drawing/2014/main" id="{D0E9F8EF-6D5F-3E44-892B-9260E6ACC9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34504" y="1916833"/>
            <a:ext cx="2675068" cy="2829497"/>
            <a:chOff x="703" y="345"/>
            <a:chExt cx="1632" cy="1724"/>
          </a:xfrm>
        </p:grpSpPr>
        <p:sp>
          <p:nvSpPr>
            <p:cNvPr id="19" name="Oval 30">
              <a:extLst>
                <a:ext uri="{FF2B5EF4-FFF2-40B4-BE49-F238E27FC236}">
                  <a16:creationId xmlns:a16="http://schemas.microsoft.com/office/drawing/2014/main" id="{701030C4-95DB-1247-BA76-6F1BA10295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" y="980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31">
              <a:extLst>
                <a:ext uri="{FF2B5EF4-FFF2-40B4-BE49-F238E27FC236}">
                  <a16:creationId xmlns:a16="http://schemas.microsoft.com/office/drawing/2014/main" id="{65A2BD4F-3734-394E-8971-503FB79BA2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2" y="889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Oval 32">
              <a:extLst>
                <a:ext uri="{FF2B5EF4-FFF2-40B4-BE49-F238E27FC236}">
                  <a16:creationId xmlns:a16="http://schemas.microsoft.com/office/drawing/2014/main" id="{1634E1B4-001E-244D-BDA8-C6E30756E5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65" y="1343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977782C6-C0B4-AD4E-B9D5-0A518CEC64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4" y="1388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Oval 34">
              <a:extLst>
                <a:ext uri="{FF2B5EF4-FFF2-40B4-BE49-F238E27FC236}">
                  <a16:creationId xmlns:a16="http://schemas.microsoft.com/office/drawing/2014/main" id="{CF681418-41E2-EE4A-B315-0E07AE8E58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4" y="572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Oval 35">
              <a:extLst>
                <a:ext uri="{FF2B5EF4-FFF2-40B4-BE49-F238E27FC236}">
                  <a16:creationId xmlns:a16="http://schemas.microsoft.com/office/drawing/2014/main" id="{A2A0A98E-CE9A-D341-A4AE-D4EE336F96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253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Oval 36">
              <a:extLst>
                <a:ext uri="{FF2B5EF4-FFF2-40B4-BE49-F238E27FC236}">
                  <a16:creationId xmlns:a16="http://schemas.microsoft.com/office/drawing/2014/main" id="{774EDDF3-8D88-0742-9603-8126EF4EA2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9" y="708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Oval 37">
              <a:extLst>
                <a:ext uri="{FF2B5EF4-FFF2-40B4-BE49-F238E27FC236}">
                  <a16:creationId xmlns:a16="http://schemas.microsoft.com/office/drawing/2014/main" id="{1506C356-A5EC-624E-A4FA-B51E746F79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55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84C7CDBF-CBBA-DD40-955B-6EDDEF42AE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" y="345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39">
              <a:extLst>
                <a:ext uri="{FF2B5EF4-FFF2-40B4-BE49-F238E27FC236}">
                  <a16:creationId xmlns:a16="http://schemas.microsoft.com/office/drawing/2014/main" id="{963E9CED-191E-D345-9C2B-604D54D5E1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70C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8384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5646-EFC1-EB4B-A6DC-F8C7D949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34200"/>
          </a:xfrm>
        </p:spPr>
        <p:txBody>
          <a:bodyPr>
            <a:normAutofit/>
          </a:bodyPr>
          <a:lstStyle/>
          <a:p>
            <a:r>
              <a:rPr lang="es-MX" sz="3600" b="1" dirty="0"/>
              <a:t>Detectores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1DA99-58FD-8540-9981-C4B4730C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1783"/>
            <a:ext cx="9956800" cy="4873752"/>
          </a:xfrm>
        </p:spPr>
        <p:txBody>
          <a:bodyPr>
            <a:normAutofit/>
          </a:bodyPr>
          <a:lstStyle/>
          <a:p>
            <a:r>
              <a:rPr lang="es-MX" dirty="0"/>
              <a:t>Los equipos PET  usan detectores de fotones, capaces de registrar la radiación provenientes del sujeto de estudio para formar la imagen.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D5D8F6-1450-B74B-A90D-84C3C7E09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3294"/>
          <a:stretch/>
        </p:blipFill>
        <p:spPr>
          <a:xfrm rot="5400000">
            <a:off x="2159554" y="3158083"/>
            <a:ext cx="3100431" cy="2634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7B91A0-699B-8A44-993B-E1F85CAB0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180" y="3313143"/>
            <a:ext cx="3105589" cy="2329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/>
              <p:nvPr/>
            </p:nvSpPr>
            <p:spPr>
              <a:xfrm>
                <a:off x="2250298" y="6177267"/>
                <a:ext cx="291894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200" dirty="0"/>
                  <a:t>Anillo detector </a:t>
                </a:r>
                <a14:m>
                  <m:oMath xmlns:m="http://schemas.openxmlformats.org/officeDocument/2006/math">
                    <m:r>
                      <a:rPr lang="es-MX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MX" sz="2200" dirty="0"/>
                  <a:t>PET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298" y="6177267"/>
                <a:ext cx="2918941" cy="430887"/>
              </a:xfrm>
              <a:prstGeom prst="rect">
                <a:avLst/>
              </a:prstGeom>
              <a:blipFill>
                <a:blip r:embed="rId4"/>
                <a:stretch>
                  <a:fillRect l="-2597" t="-8571" r="-1299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A9D8C43B-6C3E-A744-90D3-F0F20843DED8}"/>
              </a:ext>
            </a:extLst>
          </p:cNvPr>
          <p:cNvSpPr txBox="1"/>
          <p:nvPr/>
        </p:nvSpPr>
        <p:spPr>
          <a:xfrm>
            <a:off x="9318719" y="5201974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Bloque </a:t>
            </a:r>
          </a:p>
          <a:p>
            <a:r>
              <a:rPr lang="es-MX" sz="2200" dirty="0"/>
              <a:t>detector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8E7B4B-528C-B64D-8BCF-221B33B318EA}"/>
              </a:ext>
            </a:extLst>
          </p:cNvPr>
          <p:cNvSpPr txBox="1"/>
          <p:nvPr/>
        </p:nvSpPr>
        <p:spPr>
          <a:xfrm>
            <a:off x="9318719" y="3855164"/>
            <a:ext cx="16610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Electrónica</a:t>
            </a:r>
          </a:p>
        </p:txBody>
      </p:sp>
    </p:spTree>
    <p:extLst>
      <p:ext uri="{BB962C8B-B14F-4D97-AF65-F5344CB8AC3E}">
        <p14:creationId xmlns:p14="http://schemas.microsoft.com/office/powerpoint/2010/main" val="351352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D884D-B76E-5940-8B7E-C17742D8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62074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Detección de la radiación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D843075-1386-224B-9008-5CAC0E0FA912}"/>
              </a:ext>
            </a:extLst>
          </p:cNvPr>
          <p:cNvGrpSpPr/>
          <p:nvPr/>
        </p:nvGrpSpPr>
        <p:grpSpPr>
          <a:xfrm>
            <a:off x="696594" y="1629000"/>
            <a:ext cx="10280697" cy="4392288"/>
            <a:chOff x="696594" y="1629000"/>
            <a:chExt cx="10280697" cy="43922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5A663A-B2F2-674B-9688-C60D80E9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4" y="1844824"/>
              <a:ext cx="2015029" cy="386469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D459A4E-743A-D74D-BEE7-3987C053F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92" b="14438"/>
            <a:stretch/>
          </p:blipFill>
          <p:spPr>
            <a:xfrm>
              <a:off x="3365703" y="1844824"/>
              <a:ext cx="3234353" cy="417646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FBB9BE2-9E0E-0346-9547-EE1C02DF7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9"/>
            <a:stretch/>
          </p:blipFill>
          <p:spPr>
            <a:xfrm>
              <a:off x="5737279" y="1629000"/>
              <a:ext cx="3100288" cy="414978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8EC5A6F-342C-2645-A2AE-DFB05A740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035" y="1629000"/>
              <a:ext cx="1926256" cy="4080516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885C9C-98A1-1741-B6AC-10F88BEBE53D}"/>
              </a:ext>
            </a:extLst>
          </p:cNvPr>
          <p:cNvSpPr txBox="1"/>
          <p:nvPr/>
        </p:nvSpPr>
        <p:spPr>
          <a:xfrm>
            <a:off x="2643165" y="4895906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Cristal</a:t>
            </a:r>
          </a:p>
          <a:p>
            <a:r>
              <a:rPr lang="es-MX" b="1" dirty="0"/>
              <a:t>Centellador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F4773C-BD31-564E-A715-FCBB81D82E4E}"/>
              </a:ext>
            </a:extLst>
          </p:cNvPr>
          <p:cNvSpPr txBox="1"/>
          <p:nvPr/>
        </p:nvSpPr>
        <p:spPr>
          <a:xfrm>
            <a:off x="2643165" y="2187275"/>
            <a:ext cx="118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Guía de </a:t>
            </a:r>
          </a:p>
          <a:p>
            <a:r>
              <a:rPr lang="es-MX" b="1" dirty="0"/>
              <a:t>luz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32202E-F717-B54F-9E4F-DC15802E194E}"/>
              </a:ext>
            </a:extLst>
          </p:cNvPr>
          <p:cNvSpPr txBox="1"/>
          <p:nvPr/>
        </p:nvSpPr>
        <p:spPr>
          <a:xfrm>
            <a:off x="2639616" y="1592762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Fotosensor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0C0858-951C-EE40-98D9-13757ABB0540}"/>
              </a:ext>
            </a:extLst>
          </p:cNvPr>
          <p:cNvSpPr txBox="1"/>
          <p:nvPr/>
        </p:nvSpPr>
        <p:spPr>
          <a:xfrm>
            <a:off x="6130696" y="6052446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Fuente de radiación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80B94A-6C58-E548-A92F-FCA50A3D42F8}"/>
              </a:ext>
            </a:extLst>
          </p:cNvPr>
          <p:cNvSpPr txBox="1"/>
          <p:nvPr/>
        </p:nvSpPr>
        <p:spPr>
          <a:xfrm>
            <a:off x="9152388" y="5775447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Producción de</a:t>
            </a:r>
          </a:p>
          <a:p>
            <a:r>
              <a:rPr lang="es-MX" b="1" dirty="0"/>
              <a:t>Fotones de luz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48CB96-6915-0349-ABC9-F80B650ABC12}"/>
              </a:ext>
            </a:extLst>
          </p:cNvPr>
          <p:cNvSpPr txBox="1"/>
          <p:nvPr/>
        </p:nvSpPr>
        <p:spPr>
          <a:xfrm>
            <a:off x="697026" y="6021288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Bloque detector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F21244B-A832-2D47-BD90-BBD383B100EA}"/>
              </a:ext>
            </a:extLst>
          </p:cNvPr>
          <p:cNvCxnSpPr/>
          <p:nvPr/>
        </p:nvCxnSpPr>
        <p:spPr>
          <a:xfrm flipH="1">
            <a:off x="2063552" y="5219071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B06A6BC-AC40-064C-BC9E-00B1161EC1CF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2063552" y="2420888"/>
            <a:ext cx="579613" cy="89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62149DD-C73E-EE46-927E-90AEB585B265}"/>
              </a:ext>
            </a:extLst>
          </p:cNvPr>
          <p:cNvCxnSpPr>
            <a:stCxn id="15" idx="1"/>
          </p:cNvCxnSpPr>
          <p:nvPr/>
        </p:nvCxnSpPr>
        <p:spPr>
          <a:xfrm flipH="1">
            <a:off x="1890109" y="1777428"/>
            <a:ext cx="749507" cy="239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589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12A21-1765-B044-AC88-93EB4F4A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4633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Procesos físicos involucrados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6236545-1220-2F48-B315-8FCD1FFCEA8F}"/>
              </a:ext>
            </a:extLst>
          </p:cNvPr>
          <p:cNvGrpSpPr/>
          <p:nvPr/>
        </p:nvGrpSpPr>
        <p:grpSpPr>
          <a:xfrm>
            <a:off x="1161351" y="1398806"/>
            <a:ext cx="4172637" cy="4262442"/>
            <a:chOff x="2803279" y="2648607"/>
            <a:chExt cx="3752471" cy="41048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4445878-1AC7-A449-998F-8B7BE0114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0" t="8071" r="1724"/>
            <a:stretch/>
          </p:blipFill>
          <p:spPr>
            <a:xfrm>
              <a:off x="2995448" y="2648607"/>
              <a:ext cx="2900856" cy="3304034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15C21C2-B8DA-9D40-8B42-8BDE86A20599}"/>
                </a:ext>
              </a:extLst>
            </p:cNvPr>
            <p:cNvSpPr/>
            <p:nvPr/>
          </p:nvSpPr>
          <p:spPr>
            <a:xfrm>
              <a:off x="3898690" y="4963508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/>
                <p:nvPr/>
              </p:nvSpPr>
              <p:spPr>
                <a:xfrm>
                  <a:off x="2803279" y="3429000"/>
                  <a:ext cx="219533" cy="3142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MX" dirty="0"/>
                </a:p>
              </p:txBody>
            </p:sp>
          </mc:Choice>
          <mc:Fallback xmlns="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279" y="3429000"/>
                  <a:ext cx="219533" cy="314209"/>
                </a:xfrm>
                <a:prstGeom prst="rect">
                  <a:avLst/>
                </a:prstGeom>
                <a:blipFill>
                  <a:blip r:embed="rId3"/>
                  <a:stretch>
                    <a:fillRect l="-10000" r="-10000" b="-11111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06F518A-0B47-994D-9233-9F227D10D58D}"/>
                </a:ext>
              </a:extLst>
            </p:cNvPr>
            <p:cNvSpPr txBox="1"/>
            <p:nvPr/>
          </p:nvSpPr>
          <p:spPr>
            <a:xfrm>
              <a:off x="5710691" y="3305889"/>
              <a:ext cx="845059" cy="503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/>
                <a:t>Electrón </a:t>
              </a:r>
            </a:p>
            <a:p>
              <a:r>
                <a:rPr lang="es-MX" sz="1400" dirty="0"/>
                <a:t>eyectado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246818-2CCD-244D-B7F2-E2A8E89A21AA}"/>
                </a:ext>
              </a:extLst>
            </p:cNvPr>
            <p:cNvSpPr txBox="1"/>
            <p:nvPr/>
          </p:nvSpPr>
          <p:spPr>
            <a:xfrm>
              <a:off x="3096575" y="6279227"/>
              <a:ext cx="2785436" cy="4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fotoeléctrico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86734D8-D8D3-8C40-B85D-0AF51462AD4F}"/>
              </a:ext>
            </a:extLst>
          </p:cNvPr>
          <p:cNvGrpSpPr/>
          <p:nvPr/>
        </p:nvGrpSpPr>
        <p:grpSpPr>
          <a:xfrm>
            <a:off x="6203204" y="1398806"/>
            <a:ext cx="4364629" cy="4262442"/>
            <a:chOff x="2166021" y="1751504"/>
            <a:chExt cx="4553681" cy="471439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DFA3D84-3346-7D46-A46B-51B9BA3A1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/>
            <a:stretch/>
          </p:blipFill>
          <p:spPr>
            <a:xfrm>
              <a:off x="2358189" y="1751504"/>
              <a:ext cx="4352782" cy="3987800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D8164C-84A8-E24E-9DB5-49001C755FB7}"/>
                </a:ext>
              </a:extLst>
            </p:cNvPr>
            <p:cNvSpPr/>
            <p:nvPr/>
          </p:nvSpPr>
          <p:spPr>
            <a:xfrm>
              <a:off x="3428033" y="4616807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48100D8-F69F-F646-83E0-5BE40E9C41F5}"/>
                </a:ext>
              </a:extLst>
            </p:cNvPr>
            <p:cNvSpPr/>
            <p:nvPr/>
          </p:nvSpPr>
          <p:spPr>
            <a:xfrm>
              <a:off x="4636167" y="1969860"/>
              <a:ext cx="1941095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53CEB8E-6316-B146-8FDF-5EEB0D0699BF}"/>
                </a:ext>
              </a:extLst>
            </p:cNvPr>
            <p:cNvSpPr/>
            <p:nvPr/>
          </p:nvSpPr>
          <p:spPr>
            <a:xfrm>
              <a:off x="5702966" y="4046257"/>
              <a:ext cx="938464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/>
                <p:nvPr/>
              </p:nvSpPr>
              <p:spPr>
                <a:xfrm>
                  <a:off x="2166021" y="2983831"/>
                  <a:ext cx="292251" cy="352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s-MX" baseline="-25000" dirty="0"/>
                </a:p>
              </p:txBody>
            </p:sp>
          </mc:Choice>
          <mc:Fallback xmlns="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6021" y="2983831"/>
                  <a:ext cx="292251" cy="352598"/>
                </a:xfrm>
                <a:prstGeom prst="rect">
                  <a:avLst/>
                </a:prstGeom>
                <a:blipFill>
                  <a:blip r:embed="rId5"/>
                  <a:stretch>
                    <a:fillRect l="-13043" b="-7407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/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s-MX" baseline="-25000" dirty="0"/>
                </a:p>
              </p:txBody>
            </p:sp>
          </mc:Choice>
          <mc:Fallback xmlns="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15EF2A5-36FE-444E-89A1-99CFE9CD9BAD}"/>
                </a:ext>
              </a:extLst>
            </p:cNvPr>
            <p:cNvSpPr txBox="1"/>
            <p:nvPr/>
          </p:nvSpPr>
          <p:spPr>
            <a:xfrm>
              <a:off x="5739319" y="3969451"/>
              <a:ext cx="980383" cy="57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/>
                <a:t>Electrón </a:t>
              </a:r>
            </a:p>
            <a:p>
              <a:r>
                <a:rPr lang="es-MX" sz="1400" dirty="0"/>
                <a:t>eyectado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69656C5-A08A-1D41-B6F8-E4EE7739E5BA}"/>
                </a:ext>
              </a:extLst>
            </p:cNvPr>
            <p:cNvSpPr txBox="1"/>
            <p:nvPr/>
          </p:nvSpPr>
          <p:spPr>
            <a:xfrm>
              <a:off x="2805443" y="5921243"/>
              <a:ext cx="2748147" cy="544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Compton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37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AA6988E-7087-0E44-A205-435D162FC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1" b="11666"/>
          <a:stretch/>
        </p:blipFill>
        <p:spPr>
          <a:xfrm>
            <a:off x="2702587" y="965970"/>
            <a:ext cx="6478105" cy="492605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D40BAB-7E37-5B41-9912-626325D008D9}"/>
              </a:ext>
            </a:extLst>
          </p:cNvPr>
          <p:cNvSpPr txBox="1"/>
          <p:nvPr/>
        </p:nvSpPr>
        <p:spPr>
          <a:xfrm>
            <a:off x="2350423" y="6068894"/>
            <a:ext cx="7491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Imagen PET de Cerebro,  </a:t>
            </a:r>
            <a:r>
              <a:rPr lang="es-MX" sz="2000" baseline="30000" dirty="0"/>
              <a:t>18</a:t>
            </a:r>
            <a:r>
              <a:rPr lang="es-MX" sz="2000" dirty="0"/>
              <a:t>F- Fluorodesoxiglucosa (</a:t>
            </a:r>
            <a:r>
              <a:rPr lang="es-MX" sz="2000" baseline="30000" dirty="0"/>
              <a:t>18</a:t>
            </a:r>
            <a:r>
              <a:rPr lang="es-MX" sz="2000" dirty="0"/>
              <a:t>F-FDG) </a:t>
            </a:r>
          </a:p>
          <a:p>
            <a:r>
              <a:rPr lang="es-MX" sz="2000" dirty="0"/>
              <a:t>Unidad PET/CT, Fac. Medicina, UNAM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56E91-710E-E348-9EAB-7A278F3B509B}"/>
              </a:ext>
            </a:extLst>
          </p:cNvPr>
          <p:cNvSpPr txBox="1"/>
          <p:nvPr/>
        </p:nvSpPr>
        <p:spPr>
          <a:xfrm>
            <a:off x="603149" y="296662"/>
            <a:ext cx="10985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69412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Agrupar 10">
            <a:extLst>
              <a:ext uri="{FF2B5EF4-FFF2-40B4-BE49-F238E27FC236}">
                <a16:creationId xmlns:a16="http://schemas.microsoft.com/office/drawing/2014/main" id="{CFC53732-F4E6-2649-BA16-9643A25C43B7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235993"/>
            <a:ext cx="5976664" cy="5314950"/>
            <a:chOff x="933073" y="549892"/>
            <a:chExt cx="6135806" cy="5868796"/>
          </a:xfrm>
        </p:grpSpPr>
        <p:grpSp>
          <p:nvGrpSpPr>
            <p:cNvPr id="31746" name="Agrupar 5">
              <a:extLst>
                <a:ext uri="{FF2B5EF4-FFF2-40B4-BE49-F238E27FC236}">
                  <a16:creationId xmlns:a16="http://schemas.microsoft.com/office/drawing/2014/main" id="{1CEB810A-98F1-404A-AF01-794437ECA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073" y="549892"/>
              <a:ext cx="6135806" cy="5868796"/>
              <a:chOff x="920244" y="524236"/>
              <a:chExt cx="6135806" cy="5868796"/>
            </a:xfrm>
          </p:grpSpPr>
          <p:pic>
            <p:nvPicPr>
              <p:cNvPr id="31766" name="Imagen 1">
                <a:extLst>
                  <a:ext uri="{FF2B5EF4-FFF2-40B4-BE49-F238E27FC236}">
                    <a16:creationId xmlns:a16="http://schemas.microsoft.com/office/drawing/2014/main" id="{8BEA5F7B-91DB-1240-AF03-BF8590AD8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8" t="3383" r="72131" b="55667"/>
              <a:stretch>
                <a:fillRect/>
              </a:stretch>
            </p:blipFill>
            <p:spPr bwMode="auto">
              <a:xfrm>
                <a:off x="3739728" y="524239"/>
                <a:ext cx="1185536" cy="24002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7" name="Imagen 2">
                <a:extLst>
                  <a:ext uri="{FF2B5EF4-FFF2-40B4-BE49-F238E27FC236}">
                    <a16:creationId xmlns:a16="http://schemas.microsoft.com/office/drawing/2014/main" id="{7A1A9895-79BE-BC47-BC9E-16F13F2C2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3014" r="73407" b="50742"/>
              <a:stretch>
                <a:fillRect/>
              </a:stretch>
            </p:blipFill>
            <p:spPr bwMode="auto">
              <a:xfrm>
                <a:off x="3740114" y="2924520"/>
                <a:ext cx="1185150" cy="3468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8" name="Imagen 3">
                <a:extLst>
                  <a:ext uri="{FF2B5EF4-FFF2-40B4-BE49-F238E27FC236}">
                    <a16:creationId xmlns:a16="http://schemas.microsoft.com/office/drawing/2014/main" id="{25009106-7839-1E47-957F-3561EA1FC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58" t="3020" r="35387" b="53615"/>
              <a:stretch>
                <a:fillRect/>
              </a:stretch>
            </p:blipFill>
            <p:spPr bwMode="auto">
              <a:xfrm>
                <a:off x="920244" y="524236"/>
                <a:ext cx="2800216" cy="58674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9" name="Imagen 4">
                <a:extLst>
                  <a:ext uri="{FF2B5EF4-FFF2-40B4-BE49-F238E27FC236}">
                    <a16:creationId xmlns:a16="http://schemas.microsoft.com/office/drawing/2014/main" id="{DFF8EC5F-E050-E14A-9DD9-93EC14BBA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98" t="3210" r="36848" b="50740"/>
              <a:stretch>
                <a:fillRect/>
              </a:stretch>
            </p:blipFill>
            <p:spPr bwMode="auto">
              <a:xfrm>
                <a:off x="4948795" y="524237"/>
                <a:ext cx="2107255" cy="58570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747" name="CuadroTexto 6">
              <a:extLst>
                <a:ext uri="{FF2B5EF4-FFF2-40B4-BE49-F238E27FC236}">
                  <a16:creationId xmlns:a16="http://schemas.microsoft.com/office/drawing/2014/main" id="{F1F17955-C43D-CB4C-9273-F139ABFCD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2000" y="5721140"/>
              <a:ext cx="41492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A</a:t>
              </a:r>
            </a:p>
          </p:txBody>
        </p:sp>
        <p:sp>
          <p:nvSpPr>
            <p:cNvPr id="31748" name="CuadroTexto 7">
              <a:extLst>
                <a:ext uri="{FF2B5EF4-FFF2-40B4-BE49-F238E27FC236}">
                  <a16:creationId xmlns:a16="http://schemas.microsoft.com/office/drawing/2014/main" id="{F516A3F3-3485-684B-BDEF-4C2A7EFDF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275" y="5721140"/>
              <a:ext cx="348593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c</a:t>
              </a:r>
            </a:p>
          </p:txBody>
        </p:sp>
        <p:sp>
          <p:nvSpPr>
            <p:cNvPr id="31749" name="CuadroTexto 8">
              <a:extLst>
                <a:ext uri="{FF2B5EF4-FFF2-40B4-BE49-F238E27FC236}">
                  <a16:creationId xmlns:a16="http://schemas.microsoft.com/office/drawing/2014/main" id="{D07E10C9-4777-C647-8C0D-4548B2FD4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942" y="2366981"/>
              <a:ext cx="405710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B</a:t>
              </a:r>
            </a:p>
          </p:txBody>
        </p:sp>
        <p:sp>
          <p:nvSpPr>
            <p:cNvPr id="31750" name="CuadroTexto 9">
              <a:extLst>
                <a:ext uri="{FF2B5EF4-FFF2-40B4-BE49-F238E27FC236}">
                  <a16:creationId xmlns:a16="http://schemas.microsoft.com/office/drawing/2014/main" id="{A4ACDA14-C534-AE4C-96B0-AD58DE0CD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76" y="5721140"/>
              <a:ext cx="425976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D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4013F38-EBB5-DD49-8E15-9251E72B4910}"/>
                </a:ext>
              </a:extLst>
            </p:cNvPr>
            <p:cNvCxnSpPr/>
            <p:nvPr/>
          </p:nvCxnSpPr>
          <p:spPr>
            <a:xfrm flipH="1">
              <a:off x="6606908" y="1578558"/>
              <a:ext cx="2032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C9843D42-8EC3-8547-9248-920C7D9B792C}"/>
                </a:ext>
              </a:extLst>
            </p:cNvPr>
            <p:cNvCxnSpPr/>
            <p:nvPr/>
          </p:nvCxnSpPr>
          <p:spPr>
            <a:xfrm flipH="1">
              <a:off x="6810112" y="2431018"/>
              <a:ext cx="2333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40673DDD-E7ED-9043-A90E-7890D70085E5}"/>
                </a:ext>
              </a:extLst>
            </p:cNvPr>
            <p:cNvCxnSpPr/>
            <p:nvPr/>
          </p:nvCxnSpPr>
          <p:spPr>
            <a:xfrm flipH="1">
              <a:off x="6795824" y="3166006"/>
              <a:ext cx="2159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4D25810-B13E-8C44-9716-BAD67D20CCCF}"/>
                </a:ext>
              </a:extLst>
            </p:cNvPr>
            <p:cNvCxnSpPr/>
            <p:nvPr/>
          </p:nvCxnSpPr>
          <p:spPr>
            <a:xfrm flipH="1">
              <a:off x="6427517" y="4535975"/>
              <a:ext cx="1793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D9E71E61-CE02-9044-84E3-91D14C51C1C9}"/>
                </a:ext>
              </a:extLst>
            </p:cNvPr>
            <p:cNvCxnSpPr/>
            <p:nvPr/>
          </p:nvCxnSpPr>
          <p:spPr>
            <a:xfrm flipH="1">
              <a:off x="6421166" y="5791646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390EE1A4-1C87-334E-8D54-4D49398021E6}"/>
                </a:ext>
              </a:extLst>
            </p:cNvPr>
            <p:cNvCxnSpPr/>
            <p:nvPr/>
          </p:nvCxnSpPr>
          <p:spPr>
            <a:xfrm flipH="1">
              <a:off x="6421166" y="4712181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39BCFCD-235E-3C4C-843E-F9BE67A80D4D}"/>
              </a:ext>
            </a:extLst>
          </p:cNvPr>
          <p:cNvSpPr txBox="1"/>
          <p:nvPr/>
        </p:nvSpPr>
        <p:spPr>
          <a:xfrm>
            <a:off x="7665993" y="2664930"/>
            <a:ext cx="40426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_tradnl" sz="2000" dirty="0">
                <a:ea typeface="ＭＳ Ｐゴシック" panose="020B0600070205080204" pitchFamily="34" charset="-128"/>
              </a:rPr>
              <a:t>Proyección de máxima intensidad  (MIP) para un adulto (A y B) y  para </a:t>
            </a: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un niño (C y D)</a:t>
            </a:r>
          </a:p>
          <a:p>
            <a:endParaRPr lang="es-ES" altLang="es-ES_tradnl" sz="2000" dirty="0">
              <a:ea typeface="ＭＳ Ｐゴシック" panose="020B0600070205080204" pitchFamily="34" charset="-128"/>
            </a:endParaRP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Captación normal del radiofármaco en médula ósea y centros de osificación.</a:t>
            </a: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Eliminación por la vía urinaria </a:t>
            </a:r>
          </a:p>
          <a:p>
            <a:endParaRPr lang="es-ES" altLang="es-ES_tradnl" sz="2000" dirty="0">
              <a:ea typeface="ＭＳ Ｐゴシック" panose="020B0600070205080204" pitchFamily="34" charset="-128"/>
            </a:endParaRPr>
          </a:p>
          <a:p>
            <a:r>
              <a:rPr lang="es-MX" sz="2000" dirty="0"/>
              <a:t>Unidad PET/CT, Fac. Med. UNAM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836EBE-7674-434D-B617-F235C0556FD7}"/>
              </a:ext>
            </a:extLst>
          </p:cNvPr>
          <p:cNvSpPr txBox="1"/>
          <p:nvPr/>
        </p:nvSpPr>
        <p:spPr>
          <a:xfrm>
            <a:off x="7665993" y="1235993"/>
            <a:ext cx="334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Biodistribución normal del</a:t>
            </a:r>
          </a:p>
          <a:p>
            <a:r>
              <a:rPr lang="es-MX" sz="2000" baseline="30000" dirty="0"/>
              <a:t>18</a:t>
            </a:r>
            <a:r>
              <a:rPr lang="es-MX" sz="2000" dirty="0"/>
              <a:t>F-Fluoruro de Sodio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853E9E4-A220-084A-974A-22E6F1F08899}"/>
              </a:ext>
            </a:extLst>
          </p:cNvPr>
          <p:cNvSpPr txBox="1"/>
          <p:nvPr/>
        </p:nvSpPr>
        <p:spPr>
          <a:xfrm>
            <a:off x="577622" y="407418"/>
            <a:ext cx="10985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497724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7402" y="275522"/>
            <a:ext cx="6264696" cy="633199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/>
              <a:t>Astrocitoma anaplásico </a:t>
            </a:r>
          </a:p>
        </p:txBody>
      </p:sp>
      <p:pic>
        <p:nvPicPr>
          <p:cNvPr id="5" name="Marcador de contenido 4" descr="Captura de pantalla 2013-10-13 a la(s) 09.53.27.png"/>
          <p:cNvPicPr>
            <a:picLocks noGrp="1" noChangeAspect="1"/>
          </p:cNvPicPr>
          <p:nvPr>
            <p:ph idx="1"/>
          </p:nvPr>
        </p:nvPicPr>
        <p:blipFill>
          <a:blip r:embed="rId2"/>
          <a:srcRect l="3319" r="2172"/>
          <a:stretch>
            <a:fillRect/>
          </a:stretch>
        </p:blipFill>
        <p:spPr>
          <a:xfrm>
            <a:off x="2101791" y="1340768"/>
            <a:ext cx="3298349" cy="4311168"/>
          </a:xfr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6" name="Imagen 5" descr="Captura de pantalla 2013-10-13 a la(s) 09.53.41.png"/>
          <p:cNvPicPr>
            <a:picLocks noChangeAspect="1"/>
          </p:cNvPicPr>
          <p:nvPr/>
        </p:nvPicPr>
        <p:blipFill>
          <a:blip r:embed="rId3"/>
          <a:srcRect l="10810" t="7018" r="12883"/>
          <a:stretch>
            <a:fillRect/>
          </a:stretch>
        </p:blipFill>
        <p:spPr>
          <a:xfrm>
            <a:off x="5457881" y="1359549"/>
            <a:ext cx="184250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7" name="Imagen 6" descr="Captura de pantalla 2013-10-13 a la(s) 09.54.15.png"/>
          <p:cNvPicPr>
            <a:picLocks noChangeAspect="1"/>
          </p:cNvPicPr>
          <p:nvPr/>
        </p:nvPicPr>
        <p:blipFill>
          <a:blip r:embed="rId4"/>
          <a:srcRect b="24217"/>
          <a:stretch>
            <a:fillRect/>
          </a:stretch>
        </p:blipFill>
        <p:spPr>
          <a:xfrm>
            <a:off x="5457981" y="3858654"/>
            <a:ext cx="2788607" cy="1786221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8" name="Imagen 7" descr="Captura de pantalla 2013-10-13 a la(s) 09.54.49.png"/>
          <p:cNvPicPr>
            <a:picLocks noChangeAspect="1"/>
          </p:cNvPicPr>
          <p:nvPr/>
        </p:nvPicPr>
        <p:blipFill>
          <a:blip r:embed="rId5"/>
          <a:srcRect l="17569" r="14757"/>
          <a:stretch>
            <a:fillRect/>
          </a:stretch>
        </p:blipFill>
        <p:spPr>
          <a:xfrm>
            <a:off x="7368274" y="1359549"/>
            <a:ext cx="196808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526AB9-736C-1343-9633-41F701B110AB}"/>
              </a:ext>
            </a:extLst>
          </p:cNvPr>
          <p:cNvSpPr txBox="1"/>
          <p:nvPr/>
        </p:nvSpPr>
        <p:spPr>
          <a:xfrm>
            <a:off x="2044433" y="5807395"/>
            <a:ext cx="7810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Estudio PET, realizado con </a:t>
            </a:r>
            <a:r>
              <a:rPr lang="es-MX" sz="2000" baseline="30000" dirty="0"/>
              <a:t>18</a:t>
            </a:r>
            <a:r>
              <a:rPr lang="es-MX" sz="2000" dirty="0"/>
              <a:t>F-Fluorotimidina (</a:t>
            </a:r>
            <a:r>
              <a:rPr lang="es-MX" sz="2000" baseline="30000" dirty="0"/>
              <a:t>18</a:t>
            </a:r>
            <a:r>
              <a:rPr lang="es-MX" sz="2000" dirty="0"/>
              <a:t>F-FLT), útil para evaluar tumores del SNC</a:t>
            </a:r>
          </a:p>
        </p:txBody>
      </p:sp>
    </p:spTree>
    <p:extLst>
      <p:ext uri="{BB962C8B-B14F-4D97-AF65-F5344CB8AC3E}">
        <p14:creationId xmlns:p14="http://schemas.microsoft.com/office/powerpoint/2010/main" val="2186661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29D930-5201-9346-BDA9-047BA8C2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230430"/>
            <a:ext cx="4977573" cy="49203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4F0EFF-F47D-A445-A471-F96CE834FE7D}"/>
              </a:ext>
            </a:extLst>
          </p:cNvPr>
          <p:cNvSpPr txBox="1"/>
          <p:nvPr/>
        </p:nvSpPr>
        <p:spPr>
          <a:xfrm>
            <a:off x="2467442" y="445601"/>
            <a:ext cx="725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PET de músculo cardíaco, Amonio-</a:t>
            </a:r>
            <a:r>
              <a:rPr lang="es-MX" sz="2800" b="1" baseline="30000" dirty="0"/>
              <a:t>13</a:t>
            </a:r>
            <a:r>
              <a:rPr lang="es-MX" sz="2800" b="1" dirty="0"/>
              <a:t>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5A0995-C49F-A648-A6FB-21EFCF73AFFA}"/>
              </a:ext>
            </a:extLst>
          </p:cNvPr>
          <p:cNvSpPr txBox="1"/>
          <p:nvPr/>
        </p:nvSpPr>
        <p:spPr>
          <a:xfrm>
            <a:off x="1847528" y="6316563"/>
            <a:ext cx="893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1.- Ventrículo derecho, 2.- Ventrículo Izquierdo,  3.- Hígado, 4.- Intestino</a:t>
            </a:r>
          </a:p>
        </p:txBody>
      </p:sp>
    </p:spTree>
    <p:extLst>
      <p:ext uri="{BB962C8B-B14F-4D97-AF65-F5344CB8AC3E}">
        <p14:creationId xmlns:p14="http://schemas.microsoft.com/office/powerpoint/2010/main" val="318926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8CB6-567E-8840-A086-B7C1008C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36" y="138609"/>
            <a:ext cx="10153128" cy="611460"/>
          </a:xfrm>
        </p:spPr>
        <p:txBody>
          <a:bodyPr>
            <a:noAutofit/>
          </a:bodyPr>
          <a:lstStyle/>
          <a:p>
            <a:pPr algn="l"/>
            <a:r>
              <a:rPr lang="es-ES" sz="2800" b="1" dirty="0"/>
              <a:t>ESTADIFICACIÓN Y RESPUESTA A TRATAMIENTO </a:t>
            </a:r>
            <a:endParaRPr lang="es-MX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EE6734-DAA6-E644-92AE-3BAAC9D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864" y="919442"/>
            <a:ext cx="5917631" cy="53248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CC3E02-8924-3D4F-A0B6-AAE77DD39638}"/>
              </a:ext>
            </a:extLst>
          </p:cNvPr>
          <p:cNvSpPr txBox="1"/>
          <p:nvPr/>
        </p:nvSpPr>
        <p:spPr>
          <a:xfrm>
            <a:off x="767408" y="1932278"/>
            <a:ext cx="3634309" cy="3293209"/>
          </a:xfrm>
          <a:prstGeom prst="rect">
            <a:avLst/>
          </a:prstGeom>
          <a:noFill/>
          <a:ln w="317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/>
              <a:t>Cáncer de mama, sin tratamiento.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Mama izquierda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Ganglios axilares ipsilaterales</a:t>
            </a:r>
          </a:p>
          <a:p>
            <a:endParaRPr lang="es-ES" sz="2600" dirty="0"/>
          </a:p>
          <a:p>
            <a:r>
              <a:rPr lang="es-ES" sz="2600" dirty="0"/>
              <a:t>Unidad PET/CT, UNAM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D4D9CA-D81F-804A-9E8E-EE0682FFDDD5}"/>
              </a:ext>
            </a:extLst>
          </p:cNvPr>
          <p:cNvSpPr txBox="1"/>
          <p:nvPr/>
        </p:nvSpPr>
        <p:spPr>
          <a:xfrm>
            <a:off x="4642864" y="6252854"/>
            <a:ext cx="613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         CT                    PET/CT                  PET</a:t>
            </a:r>
          </a:p>
        </p:txBody>
      </p:sp>
    </p:spTree>
    <p:extLst>
      <p:ext uri="{BB962C8B-B14F-4D97-AF65-F5344CB8AC3E}">
        <p14:creationId xmlns:p14="http://schemas.microsoft.com/office/powerpoint/2010/main" val="3872824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BE679D-9336-0A4F-B7EA-596745C9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5" t="2916" r="34722"/>
          <a:stretch/>
        </p:blipFill>
        <p:spPr>
          <a:xfrm>
            <a:off x="7097474" y="304800"/>
            <a:ext cx="2146548" cy="62518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8E611C-EA47-0241-A3BD-E3AB16A3E710}"/>
              </a:ext>
            </a:extLst>
          </p:cNvPr>
          <p:cNvSpPr txBox="1"/>
          <p:nvPr/>
        </p:nvSpPr>
        <p:spPr>
          <a:xfrm>
            <a:off x="9435488" y="4362413"/>
            <a:ext cx="2146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Imagen PET </a:t>
            </a:r>
          </a:p>
          <a:p>
            <a:r>
              <a:rPr lang="es-MX" sz="2000" dirty="0"/>
              <a:t>Unidad PET/CT</a:t>
            </a:r>
          </a:p>
          <a:p>
            <a:r>
              <a:rPr lang="es-MX" sz="2000" dirty="0"/>
              <a:t>Fac. Medicina </a:t>
            </a:r>
          </a:p>
          <a:p>
            <a:r>
              <a:rPr lang="es-MX" sz="2000" dirty="0"/>
              <a:t>UNAM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48FE4538-D4A3-1541-810A-AB06A7659A60}"/>
              </a:ext>
            </a:extLst>
          </p:cNvPr>
          <p:cNvSpPr txBox="1">
            <a:spLocks/>
          </p:cNvSpPr>
          <p:nvPr/>
        </p:nvSpPr>
        <p:spPr>
          <a:xfrm>
            <a:off x="1000943" y="304800"/>
            <a:ext cx="4093585" cy="5857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Franklin Gothic Book" charset="0"/>
              </a:rPr>
              <a:t>Linfoma </a:t>
            </a:r>
          </a:p>
        </p:txBody>
      </p:sp>
      <p:grpSp>
        <p:nvGrpSpPr>
          <p:cNvPr id="7" name="Agrupar 3">
            <a:extLst>
              <a:ext uri="{FF2B5EF4-FFF2-40B4-BE49-F238E27FC236}">
                <a16:creationId xmlns:a16="http://schemas.microsoft.com/office/drawing/2014/main" id="{4AE6908C-CC7A-D94B-ADC6-CB19CF5EFE19}"/>
              </a:ext>
            </a:extLst>
          </p:cNvPr>
          <p:cNvGrpSpPr/>
          <p:nvPr/>
        </p:nvGrpSpPr>
        <p:grpSpPr>
          <a:xfrm>
            <a:off x="895924" y="983592"/>
            <a:ext cx="5022500" cy="4046401"/>
            <a:chOff x="1039139" y="160866"/>
            <a:chExt cx="7093124" cy="6301135"/>
          </a:xfrm>
        </p:grpSpPr>
        <p:pic>
          <p:nvPicPr>
            <p:cNvPr id="8" name="Picture 3" descr="F:\ROMERO ZAMORA LINO ARTURO\PET_PETCT_WholeBody2_(Adult)__1\ALFA_Colección_104\IM-0005-0006.jpg">
              <a:extLst>
                <a:ext uri="{FF2B5EF4-FFF2-40B4-BE49-F238E27FC236}">
                  <a16:creationId xmlns:a16="http://schemas.microsoft.com/office/drawing/2014/main" id="{450651DC-DFCD-3C4A-A1DE-43D090FAF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t="22096" r="7779" b="19791"/>
            <a:stretch>
              <a:fillRect/>
            </a:stretch>
          </p:blipFill>
          <p:spPr bwMode="auto">
            <a:xfrm>
              <a:off x="2859466" y="160866"/>
              <a:ext cx="2831051" cy="210082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F:\ROMERO ZAMORA LINO ARTURO\PET_PETCT_WholeBody2_(Adult)__1\ALFA_Colección_104\IM-0005-0007.jpg">
              <a:extLst>
                <a:ext uri="{FF2B5EF4-FFF2-40B4-BE49-F238E27FC236}">
                  <a16:creationId xmlns:a16="http://schemas.microsoft.com/office/drawing/2014/main" id="{3FAB8A4F-6A52-9F4D-9DCD-8D3652248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18748" r="6757" b="19792"/>
            <a:stretch>
              <a:fillRect/>
            </a:stretch>
          </p:blipFill>
          <p:spPr bwMode="auto">
            <a:xfrm>
              <a:off x="2859466" y="2261686"/>
              <a:ext cx="2831051" cy="2182123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ROMERO ZAMORA LINO ARTURO\PET_PETCT_WholeBody2_(Adult)__1\ALFA_Colección_104\IM-0005-0008.jpg">
              <a:extLst>
                <a:ext uri="{FF2B5EF4-FFF2-40B4-BE49-F238E27FC236}">
                  <a16:creationId xmlns:a16="http://schemas.microsoft.com/office/drawing/2014/main" id="{0E04464E-C957-4F49-9C57-A750923E0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8750" r="2702" b="20833"/>
            <a:stretch>
              <a:fillRect/>
            </a:stretch>
          </p:blipFill>
          <p:spPr bwMode="auto">
            <a:xfrm>
              <a:off x="2859466" y="4443809"/>
              <a:ext cx="2831051" cy="2009067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:\ROMERO ZAMORA LINO ARTURO\PET_PETCT_WholeBody2_(Adult)__1\ALFA_Colección_104\IM-0005-0015.jpg">
              <a:extLst>
                <a:ext uri="{FF2B5EF4-FFF2-40B4-BE49-F238E27FC236}">
                  <a16:creationId xmlns:a16="http://schemas.microsoft.com/office/drawing/2014/main" id="{A944420F-99C9-3B4D-A253-B0A6DE008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r="35416" b="6250"/>
            <a:stretch>
              <a:fillRect/>
            </a:stretch>
          </p:blipFill>
          <p:spPr bwMode="auto">
            <a:xfrm>
              <a:off x="1039139" y="160866"/>
              <a:ext cx="1820328" cy="6301135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:\ROMERO ZAMORA LINO ARTURO\PET_PETCT_WholeBody2_(Adult)__1\ALFA_Colección_104\IM-0005-0018.jpg">
              <a:extLst>
                <a:ext uri="{FF2B5EF4-FFF2-40B4-BE49-F238E27FC236}">
                  <a16:creationId xmlns:a16="http://schemas.microsoft.com/office/drawing/2014/main" id="{1841ADBB-1E30-EC44-B42D-00DC6BFF7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6" r="32292"/>
            <a:stretch>
              <a:fillRect/>
            </a:stretch>
          </p:blipFill>
          <p:spPr bwMode="auto">
            <a:xfrm>
              <a:off x="5707010" y="160866"/>
              <a:ext cx="2425253" cy="629201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CDA032-D5F7-7240-8C13-9008E48E9F55}"/>
              </a:ext>
            </a:extLst>
          </p:cNvPr>
          <p:cNvSpPr txBox="1"/>
          <p:nvPr/>
        </p:nvSpPr>
        <p:spPr>
          <a:xfrm>
            <a:off x="836729" y="5124619"/>
            <a:ext cx="4093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Cáncer del sistema linfático,</a:t>
            </a:r>
          </a:p>
          <a:p>
            <a:r>
              <a:rPr lang="es-MX" sz="2000" baseline="30000" dirty="0"/>
              <a:t>18</a:t>
            </a:r>
            <a:r>
              <a:rPr lang="es-MX" sz="2000" dirty="0"/>
              <a:t>F-Fluorodesoxiglucosa.</a:t>
            </a:r>
          </a:p>
          <a:p>
            <a:r>
              <a:rPr lang="es-MX" sz="2000" dirty="0"/>
              <a:t>Captación anormal en hígado,</a:t>
            </a:r>
          </a:p>
          <a:p>
            <a:r>
              <a:rPr lang="es-MX" sz="2000" dirty="0"/>
              <a:t>bazo y riñones</a:t>
            </a:r>
          </a:p>
        </p:txBody>
      </p:sp>
    </p:spTree>
    <p:extLst>
      <p:ext uri="{BB962C8B-B14F-4D97-AF65-F5344CB8AC3E}">
        <p14:creationId xmlns:p14="http://schemas.microsoft.com/office/powerpoint/2010/main" val="1328247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1398-4AC2-A244-9BE5-393CF2DD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936" y="553795"/>
            <a:ext cx="4926570" cy="750557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Impacto de la física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837BA95-41D2-8649-9D4B-24EA050DB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2810"/>
          <a:stretch/>
        </p:blipFill>
        <p:spPr>
          <a:xfrm>
            <a:off x="814224" y="367281"/>
            <a:ext cx="5281550" cy="594203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549F23-9075-8F4D-926D-B1D33B7DA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74" y="1864858"/>
            <a:ext cx="3077572" cy="2882450"/>
          </a:xfrm>
        </p:spPr>
        <p:txBody>
          <a:bodyPr vert="horz" lIns="68580" tIns="34290" rIns="68580" bIns="34290" rtlCol="0">
            <a:noAutofit/>
          </a:bodyPr>
          <a:lstStyle/>
          <a:p>
            <a:r>
              <a:rPr lang="en-US" sz="2200" dirty="0"/>
              <a:t>Revolucionó la medicina:</a:t>
            </a:r>
          </a:p>
          <a:p>
            <a:pPr marL="0" indent="0">
              <a:buNone/>
            </a:pPr>
            <a:r>
              <a:rPr lang="en-US" sz="2200" dirty="0"/>
              <a:t>- Radiología</a:t>
            </a:r>
          </a:p>
          <a:p>
            <a:pPr marL="0" indent="0">
              <a:buNone/>
            </a:pPr>
            <a:r>
              <a:rPr lang="en-US" sz="2200" dirty="0"/>
              <a:t>- Medicina Nuclear</a:t>
            </a:r>
          </a:p>
          <a:p>
            <a:endParaRPr lang="en-US" sz="2200" dirty="0"/>
          </a:p>
          <a:p>
            <a:r>
              <a:rPr lang="en-US" sz="2200" dirty="0"/>
              <a:t> Estructura del ADN</a:t>
            </a:r>
          </a:p>
          <a:p>
            <a:endParaRPr lang="en-US" sz="2200" dirty="0"/>
          </a:p>
          <a:p>
            <a:r>
              <a:rPr lang="en-US" sz="2200" dirty="0"/>
              <a:t>Estructura del átomo</a:t>
            </a:r>
          </a:p>
        </p:txBody>
      </p:sp>
      <p:grpSp>
        <p:nvGrpSpPr>
          <p:cNvPr id="15" name="268 Grupo">
            <a:extLst>
              <a:ext uri="{FF2B5EF4-FFF2-40B4-BE49-F238E27FC236}">
                <a16:creationId xmlns:a16="http://schemas.microsoft.com/office/drawing/2014/main" id="{0B7116EC-FE31-3B41-AC6E-71E146B58F24}"/>
              </a:ext>
            </a:extLst>
          </p:cNvPr>
          <p:cNvGrpSpPr/>
          <p:nvPr/>
        </p:nvGrpSpPr>
        <p:grpSpPr>
          <a:xfrm>
            <a:off x="9176484" y="3013097"/>
            <a:ext cx="1927022" cy="1279999"/>
            <a:chOff x="7118306" y="2952095"/>
            <a:chExt cx="5073613" cy="394809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12BE32-0E69-7A43-85BB-D18430FB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243" y="5226970"/>
              <a:ext cx="5065676" cy="192086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F0DEB7CD-8224-0C48-B4BB-4AA6A71B3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092" y="6698575"/>
              <a:ext cx="4995827" cy="201612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3756C33-DD93-E641-8DAD-8666947D6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0025" y="5744492"/>
              <a:ext cx="658809" cy="954081"/>
            </a:xfrm>
            <a:custGeom>
              <a:avLst/>
              <a:gdLst>
                <a:gd name="T0" fmla="*/ 132 w 206"/>
                <a:gd name="T1" fmla="*/ 129 h 298"/>
                <a:gd name="T2" fmla="*/ 132 w 206"/>
                <a:gd name="T3" fmla="*/ 62 h 298"/>
                <a:gd name="T4" fmla="*/ 132 w 206"/>
                <a:gd name="T5" fmla="*/ 62 h 298"/>
                <a:gd name="T6" fmla="*/ 132 w 206"/>
                <a:gd name="T7" fmla="*/ 41 h 298"/>
                <a:gd name="T8" fmla="*/ 141 w 206"/>
                <a:gd name="T9" fmla="*/ 0 h 298"/>
                <a:gd name="T10" fmla="*/ 115 w 206"/>
                <a:gd name="T11" fmla="*/ 0 h 298"/>
                <a:gd name="T12" fmla="*/ 115 w 206"/>
                <a:gd name="T13" fmla="*/ 0 h 298"/>
                <a:gd name="T14" fmla="*/ 61 w 206"/>
                <a:gd name="T15" fmla="*/ 0 h 298"/>
                <a:gd name="T16" fmla="*/ 73 w 206"/>
                <a:gd name="T17" fmla="*/ 40 h 298"/>
                <a:gd name="T18" fmla="*/ 73 w 206"/>
                <a:gd name="T19" fmla="*/ 62 h 298"/>
                <a:gd name="T20" fmla="*/ 73 w 206"/>
                <a:gd name="T21" fmla="*/ 62 h 298"/>
                <a:gd name="T22" fmla="*/ 73 w 206"/>
                <a:gd name="T23" fmla="*/ 129 h 298"/>
                <a:gd name="T24" fmla="*/ 0 w 206"/>
                <a:gd name="T25" fmla="*/ 228 h 298"/>
                <a:gd name="T26" fmla="*/ 27 w 206"/>
                <a:gd name="T27" fmla="*/ 298 h 298"/>
                <a:gd name="T28" fmla="*/ 103 w 206"/>
                <a:gd name="T29" fmla="*/ 298 h 298"/>
                <a:gd name="T30" fmla="*/ 178 w 206"/>
                <a:gd name="T31" fmla="*/ 298 h 298"/>
                <a:gd name="T32" fmla="*/ 206 w 206"/>
                <a:gd name="T33" fmla="*/ 228 h 298"/>
                <a:gd name="T34" fmla="*/ 132 w 206"/>
                <a:gd name="T35" fmla="*/ 12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298">
                  <a:moveTo>
                    <a:pt x="132" y="129"/>
                  </a:move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24"/>
                    <a:pt x="133" y="12"/>
                    <a:pt x="14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3"/>
                    <a:pt x="73" y="24"/>
                    <a:pt x="73" y="4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30" y="142"/>
                    <a:pt x="0" y="182"/>
                    <a:pt x="0" y="228"/>
                  </a:cubicBezTo>
                  <a:cubicBezTo>
                    <a:pt x="0" y="255"/>
                    <a:pt x="10" y="280"/>
                    <a:pt x="27" y="298"/>
                  </a:cubicBezTo>
                  <a:cubicBezTo>
                    <a:pt x="103" y="298"/>
                    <a:pt x="103" y="298"/>
                    <a:pt x="103" y="298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95" y="280"/>
                    <a:pt x="206" y="255"/>
                    <a:pt x="206" y="228"/>
                  </a:cubicBezTo>
                  <a:cubicBezTo>
                    <a:pt x="206" y="182"/>
                    <a:pt x="176" y="142"/>
                    <a:pt x="132" y="12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01548BB-FF84-E548-BBAB-894EB9367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526" y="6222328"/>
              <a:ext cx="528634" cy="415922"/>
            </a:xfrm>
            <a:custGeom>
              <a:avLst/>
              <a:gdLst>
                <a:gd name="T0" fmla="*/ 83 w 165"/>
                <a:gd name="T1" fmla="*/ 0 h 130"/>
                <a:gd name="T2" fmla="*/ 83 w 165"/>
                <a:gd name="T3" fmla="*/ 0 h 130"/>
                <a:gd name="T4" fmla="*/ 0 w 165"/>
                <a:gd name="T5" fmla="*/ 82 h 130"/>
                <a:gd name="T6" fmla="*/ 16 w 165"/>
                <a:gd name="T7" fmla="*/ 130 h 130"/>
                <a:gd name="T8" fmla="*/ 83 w 165"/>
                <a:gd name="T9" fmla="*/ 130 h 130"/>
                <a:gd name="T10" fmla="*/ 150 w 165"/>
                <a:gd name="T11" fmla="*/ 130 h 130"/>
                <a:gd name="T12" fmla="*/ 165 w 165"/>
                <a:gd name="T13" fmla="*/ 82 h 130"/>
                <a:gd name="T14" fmla="*/ 83 w 165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0"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100"/>
                    <a:pt x="6" y="117"/>
                    <a:pt x="16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9" y="117"/>
                    <a:pt x="165" y="100"/>
                    <a:pt x="165" y="82"/>
                  </a:cubicBezTo>
                  <a:cubicBezTo>
                    <a:pt x="165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3896D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FF1B9256-9C0A-5444-BDF8-E18F2114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11" y="6273128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6F8EF94C-2072-8447-9A02-E93FC575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4347" y="6342978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7F8D2582-6769-2749-A6AC-97047467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7999" y="6455689"/>
              <a:ext cx="34926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B64ECE43-83B9-4E4F-8990-090F8D3F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273" y="6535064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7D7DDB20-36DE-EE4F-9A0D-02F74BBC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23" y="6465214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AD8D336-D7AA-7B45-98A8-97C087F3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295" y="5876255"/>
              <a:ext cx="658809" cy="822320"/>
            </a:xfrm>
            <a:custGeom>
              <a:avLst/>
              <a:gdLst>
                <a:gd name="T0" fmla="*/ 132 w 206"/>
                <a:gd name="T1" fmla="*/ 88 h 257"/>
                <a:gd name="T2" fmla="*/ 132 w 206"/>
                <a:gd name="T3" fmla="*/ 41 h 257"/>
                <a:gd name="T4" fmla="*/ 142 w 206"/>
                <a:gd name="T5" fmla="*/ 0 h 257"/>
                <a:gd name="T6" fmla="*/ 116 w 206"/>
                <a:gd name="T7" fmla="*/ 0 h 257"/>
                <a:gd name="T8" fmla="*/ 116 w 206"/>
                <a:gd name="T9" fmla="*/ 0 h 257"/>
                <a:gd name="T10" fmla="*/ 61 w 206"/>
                <a:gd name="T11" fmla="*/ 0 h 257"/>
                <a:gd name="T12" fmla="*/ 73 w 206"/>
                <a:gd name="T13" fmla="*/ 41 h 257"/>
                <a:gd name="T14" fmla="*/ 73 w 206"/>
                <a:gd name="T15" fmla="*/ 88 h 257"/>
                <a:gd name="T16" fmla="*/ 0 w 206"/>
                <a:gd name="T17" fmla="*/ 187 h 257"/>
                <a:gd name="T18" fmla="*/ 27 w 206"/>
                <a:gd name="T19" fmla="*/ 257 h 257"/>
                <a:gd name="T20" fmla="*/ 103 w 206"/>
                <a:gd name="T21" fmla="*/ 257 h 257"/>
                <a:gd name="T22" fmla="*/ 178 w 206"/>
                <a:gd name="T23" fmla="*/ 257 h 257"/>
                <a:gd name="T24" fmla="*/ 206 w 206"/>
                <a:gd name="T25" fmla="*/ 187 h 257"/>
                <a:gd name="T26" fmla="*/ 132 w 206"/>
                <a:gd name="T27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7">
                  <a:moveTo>
                    <a:pt x="132" y="88"/>
                  </a:moveTo>
                  <a:cubicBezTo>
                    <a:pt x="132" y="41"/>
                    <a:pt x="132" y="41"/>
                    <a:pt x="132" y="41"/>
                  </a:cubicBezTo>
                  <a:cubicBezTo>
                    <a:pt x="131" y="25"/>
                    <a:pt x="133" y="13"/>
                    <a:pt x="14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4"/>
                    <a:pt x="73" y="24"/>
                    <a:pt x="73" y="41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30" y="101"/>
                    <a:pt x="0" y="141"/>
                    <a:pt x="0" y="187"/>
                  </a:cubicBezTo>
                  <a:cubicBezTo>
                    <a:pt x="0" y="214"/>
                    <a:pt x="10" y="239"/>
                    <a:pt x="27" y="257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95" y="239"/>
                    <a:pt x="206" y="214"/>
                    <a:pt x="206" y="187"/>
                  </a:cubicBezTo>
                  <a:cubicBezTo>
                    <a:pt x="206" y="141"/>
                    <a:pt x="176" y="101"/>
                    <a:pt x="132" y="8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628D4601-5F01-7F48-AC81-9A7BD682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6794" y="6371553"/>
              <a:ext cx="527047" cy="266700"/>
            </a:xfrm>
            <a:custGeom>
              <a:avLst/>
              <a:gdLst>
                <a:gd name="T0" fmla="*/ 10 w 165"/>
                <a:gd name="T1" fmla="*/ 11 h 83"/>
                <a:gd name="T2" fmla="*/ 4 w 165"/>
                <a:gd name="T3" fmla="*/ 10 h 83"/>
                <a:gd name="T4" fmla="*/ 0 w 165"/>
                <a:gd name="T5" fmla="*/ 35 h 83"/>
                <a:gd name="T6" fmla="*/ 16 w 165"/>
                <a:gd name="T7" fmla="*/ 83 h 83"/>
                <a:gd name="T8" fmla="*/ 83 w 165"/>
                <a:gd name="T9" fmla="*/ 83 h 83"/>
                <a:gd name="T10" fmla="*/ 150 w 165"/>
                <a:gd name="T11" fmla="*/ 83 h 83"/>
                <a:gd name="T12" fmla="*/ 165 w 165"/>
                <a:gd name="T13" fmla="*/ 35 h 83"/>
                <a:gd name="T14" fmla="*/ 157 w 165"/>
                <a:gd name="T15" fmla="*/ 0 h 83"/>
                <a:gd name="T16" fmla="*/ 10 w 165"/>
                <a:gd name="T17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83">
                  <a:moveTo>
                    <a:pt x="10" y="11"/>
                  </a:moveTo>
                  <a:cubicBezTo>
                    <a:pt x="8" y="11"/>
                    <a:pt x="6" y="10"/>
                    <a:pt x="4" y="10"/>
                  </a:cubicBezTo>
                  <a:cubicBezTo>
                    <a:pt x="2" y="18"/>
                    <a:pt x="0" y="27"/>
                    <a:pt x="0" y="35"/>
                  </a:cubicBezTo>
                  <a:cubicBezTo>
                    <a:pt x="0" y="53"/>
                    <a:pt x="6" y="70"/>
                    <a:pt x="16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9" y="70"/>
                    <a:pt x="165" y="53"/>
                    <a:pt x="165" y="35"/>
                  </a:cubicBezTo>
                  <a:cubicBezTo>
                    <a:pt x="165" y="23"/>
                    <a:pt x="162" y="11"/>
                    <a:pt x="157" y="0"/>
                  </a:cubicBezTo>
                  <a:cubicBezTo>
                    <a:pt x="109" y="0"/>
                    <a:pt x="59" y="16"/>
                    <a:pt x="10" y="11"/>
                  </a:cubicBezTo>
                  <a:close/>
                </a:path>
              </a:pathLst>
            </a:custGeom>
            <a:solidFill>
              <a:srgbClr val="F7964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44A5B20E-921A-1643-87C1-35E52924C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2856" y="6455689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8FA8363-1328-5F42-AFC0-F8787CBEF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4130" y="6535064"/>
              <a:ext cx="53974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59EB7491-8463-5842-ADD8-B2C1E73B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5406" y="6465214"/>
              <a:ext cx="33337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85D9314-ABAC-3646-B323-1D823BD3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782" y="5744492"/>
              <a:ext cx="876293" cy="954081"/>
            </a:xfrm>
            <a:custGeom>
              <a:avLst/>
              <a:gdLst>
                <a:gd name="T0" fmla="*/ 250 w 274"/>
                <a:gd name="T1" fmla="*/ 248 h 298"/>
                <a:gd name="T2" fmla="*/ 167 w 274"/>
                <a:gd name="T3" fmla="*/ 111 h 298"/>
                <a:gd name="T4" fmla="*/ 167 w 274"/>
                <a:gd name="T5" fmla="*/ 41 h 298"/>
                <a:gd name="T6" fmla="*/ 176 w 274"/>
                <a:gd name="T7" fmla="*/ 0 h 298"/>
                <a:gd name="T8" fmla="*/ 98 w 274"/>
                <a:gd name="T9" fmla="*/ 0 h 298"/>
                <a:gd name="T10" fmla="*/ 107 w 274"/>
                <a:gd name="T11" fmla="*/ 41 h 298"/>
                <a:gd name="T12" fmla="*/ 107 w 274"/>
                <a:gd name="T13" fmla="*/ 111 h 298"/>
                <a:gd name="T14" fmla="*/ 24 w 274"/>
                <a:gd name="T15" fmla="*/ 248 h 298"/>
                <a:gd name="T16" fmla="*/ 46 w 274"/>
                <a:gd name="T17" fmla="*/ 298 h 298"/>
                <a:gd name="T18" fmla="*/ 228 w 274"/>
                <a:gd name="T19" fmla="*/ 298 h 298"/>
                <a:gd name="T20" fmla="*/ 250 w 274"/>
                <a:gd name="T21" fmla="*/ 24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4" h="298">
                  <a:moveTo>
                    <a:pt x="250" y="248"/>
                  </a:moveTo>
                  <a:cubicBezTo>
                    <a:pt x="223" y="203"/>
                    <a:pt x="167" y="130"/>
                    <a:pt x="167" y="111"/>
                  </a:cubicBezTo>
                  <a:cubicBezTo>
                    <a:pt x="167" y="92"/>
                    <a:pt x="167" y="59"/>
                    <a:pt x="167" y="41"/>
                  </a:cubicBezTo>
                  <a:cubicBezTo>
                    <a:pt x="167" y="22"/>
                    <a:pt x="168" y="12"/>
                    <a:pt x="176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6" y="12"/>
                    <a:pt x="107" y="22"/>
                    <a:pt x="107" y="41"/>
                  </a:cubicBezTo>
                  <a:cubicBezTo>
                    <a:pt x="107" y="59"/>
                    <a:pt x="107" y="92"/>
                    <a:pt x="107" y="111"/>
                  </a:cubicBezTo>
                  <a:cubicBezTo>
                    <a:pt x="107" y="130"/>
                    <a:pt x="51" y="203"/>
                    <a:pt x="24" y="248"/>
                  </a:cubicBezTo>
                  <a:cubicBezTo>
                    <a:pt x="10" y="271"/>
                    <a:pt x="0" y="298"/>
                    <a:pt x="46" y="298"/>
                  </a:cubicBezTo>
                  <a:cubicBezTo>
                    <a:pt x="64" y="298"/>
                    <a:pt x="210" y="298"/>
                    <a:pt x="228" y="298"/>
                  </a:cubicBezTo>
                  <a:cubicBezTo>
                    <a:pt x="274" y="298"/>
                    <a:pt x="264" y="271"/>
                    <a:pt x="250" y="24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83EAB89-BC1F-7B46-BCAC-CAF6F810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82" y="6298528"/>
              <a:ext cx="671509" cy="346072"/>
            </a:xfrm>
            <a:custGeom>
              <a:avLst/>
              <a:gdLst>
                <a:gd name="T0" fmla="*/ 150 w 210"/>
                <a:gd name="T1" fmla="*/ 6 h 108"/>
                <a:gd name="T2" fmla="*/ 63 w 210"/>
                <a:gd name="T3" fmla="*/ 0 h 108"/>
                <a:gd name="T4" fmla="*/ 18 w 210"/>
                <a:gd name="T5" fmla="*/ 69 h 108"/>
                <a:gd name="T6" fmla="*/ 35 w 210"/>
                <a:gd name="T7" fmla="*/ 108 h 108"/>
                <a:gd name="T8" fmla="*/ 175 w 210"/>
                <a:gd name="T9" fmla="*/ 108 h 108"/>
                <a:gd name="T10" fmla="*/ 191 w 210"/>
                <a:gd name="T11" fmla="*/ 69 h 108"/>
                <a:gd name="T12" fmla="*/ 150 w 210"/>
                <a:gd name="T13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08">
                  <a:moveTo>
                    <a:pt x="150" y="6"/>
                  </a:moveTo>
                  <a:cubicBezTo>
                    <a:pt x="121" y="9"/>
                    <a:pt x="92" y="0"/>
                    <a:pt x="63" y="0"/>
                  </a:cubicBezTo>
                  <a:cubicBezTo>
                    <a:pt x="49" y="22"/>
                    <a:pt x="30" y="49"/>
                    <a:pt x="18" y="69"/>
                  </a:cubicBezTo>
                  <a:cubicBezTo>
                    <a:pt x="8" y="87"/>
                    <a:pt x="0" y="108"/>
                    <a:pt x="35" y="108"/>
                  </a:cubicBezTo>
                  <a:cubicBezTo>
                    <a:pt x="49" y="108"/>
                    <a:pt x="161" y="108"/>
                    <a:pt x="175" y="108"/>
                  </a:cubicBezTo>
                  <a:cubicBezTo>
                    <a:pt x="210" y="108"/>
                    <a:pt x="202" y="87"/>
                    <a:pt x="191" y="69"/>
                  </a:cubicBezTo>
                  <a:cubicBezTo>
                    <a:pt x="181" y="51"/>
                    <a:pt x="164" y="27"/>
                    <a:pt x="150" y="6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9531607F-F51B-B040-B546-41103EC4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2968" y="6401714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24D699A1-8485-2E44-BFA6-A72939F5C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004" y="6535064"/>
              <a:ext cx="69849" cy="7143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E142327A-F8E0-7B4D-BF67-DCCA7C119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980" y="6452514"/>
              <a:ext cx="38101" cy="3810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C4AC1145-5140-B546-866D-4F3FE470D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4404" y="6352503"/>
              <a:ext cx="34926" cy="3968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143F5550-E6EA-454D-98CF-50EA7CFF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174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42949EC6-E547-0B4F-BED2-652FD96C9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37" y="6371553"/>
              <a:ext cx="363535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EB9EEBAE-BAA0-DA43-B188-D1D4672DC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DE5ECF74-A775-1040-A52C-8E1420A9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0F09BDCE-3F75-6E4B-A497-8C68CAA6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71553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6E3E7758-9F20-6A49-9E8B-1261AF226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CD1DA184-6B05-9241-81BE-939DA9344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4AAEEFC3-5912-594E-B3A7-39D892616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E66BE3A7-2F23-D64C-9FEA-21FDEA63A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F739480D-0712-E04F-93DF-81449B3F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379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987E2DEA-FE4E-5A41-AAF7-3460089B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653" y="6371552"/>
              <a:ext cx="365123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19370A7F-A54C-E44B-96A5-F0991EE3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37">
              <a:extLst>
                <a:ext uri="{FF2B5EF4-FFF2-40B4-BE49-F238E27FC236}">
                  <a16:creationId xmlns:a16="http://schemas.microsoft.com/office/drawing/2014/main" id="{C6085C99-5AF1-9D40-9927-A2A88734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7E7D3CD4-687C-D346-B133-37C80A164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71552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5949D640-1DF2-DE47-AB2E-FC19E2446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D4C18886-DF7B-3C48-9420-193DFF93E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014DCAEE-F89F-3E4A-BFFB-1CC141F8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405A3220-86F4-E149-92D7-8E1B22F7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68EA45AC-86AE-3A43-970C-EDE2E10B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858" y="4691986"/>
              <a:ext cx="49212" cy="207961"/>
            </a:xfrm>
            <a:custGeom>
              <a:avLst/>
              <a:gdLst>
                <a:gd name="T0" fmla="*/ 15 w 15"/>
                <a:gd name="T1" fmla="*/ 57 h 65"/>
                <a:gd name="T2" fmla="*/ 8 w 15"/>
                <a:gd name="T3" fmla="*/ 65 h 65"/>
                <a:gd name="T4" fmla="*/ 8 w 15"/>
                <a:gd name="T5" fmla="*/ 65 h 65"/>
                <a:gd name="T6" fmla="*/ 0 w 15"/>
                <a:gd name="T7" fmla="*/ 57 h 65"/>
                <a:gd name="T8" fmla="*/ 0 w 15"/>
                <a:gd name="T9" fmla="*/ 7 h 65"/>
                <a:gd name="T10" fmla="*/ 8 w 15"/>
                <a:gd name="T11" fmla="*/ 0 h 65"/>
                <a:gd name="T12" fmla="*/ 8 w 15"/>
                <a:gd name="T13" fmla="*/ 0 h 65"/>
                <a:gd name="T14" fmla="*/ 15 w 15"/>
                <a:gd name="T15" fmla="*/ 7 h 65"/>
                <a:gd name="T16" fmla="*/ 15 w 15"/>
                <a:gd name="T1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5">
                  <a:moveTo>
                    <a:pt x="15" y="57"/>
                  </a:moveTo>
                  <a:cubicBezTo>
                    <a:pt x="15" y="61"/>
                    <a:pt x="12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3" y="65"/>
                    <a:pt x="0" y="61"/>
                    <a:pt x="0" y="5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57"/>
                  </a:lnTo>
                  <a:close/>
                </a:path>
              </a:pathLst>
            </a:cu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id="{541534E8-44ED-7148-85E2-E168227B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397" y="4691986"/>
              <a:ext cx="447673" cy="47625"/>
            </a:xfrm>
            <a:custGeom>
              <a:avLst/>
              <a:gdLst>
                <a:gd name="T0" fmla="*/ 140 w 140"/>
                <a:gd name="T1" fmla="*/ 7 h 15"/>
                <a:gd name="T2" fmla="*/ 132 w 140"/>
                <a:gd name="T3" fmla="*/ 15 h 15"/>
                <a:gd name="T4" fmla="*/ 8 w 140"/>
                <a:gd name="T5" fmla="*/ 15 h 15"/>
                <a:gd name="T6" fmla="*/ 0 w 140"/>
                <a:gd name="T7" fmla="*/ 7 h 15"/>
                <a:gd name="T8" fmla="*/ 0 w 140"/>
                <a:gd name="T9" fmla="*/ 7 h 15"/>
                <a:gd name="T10" fmla="*/ 8 w 140"/>
                <a:gd name="T11" fmla="*/ 0 h 15"/>
                <a:gd name="T12" fmla="*/ 132 w 140"/>
                <a:gd name="T13" fmla="*/ 0 h 15"/>
                <a:gd name="T14" fmla="*/ 140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140" y="7"/>
                  </a:moveTo>
                  <a:cubicBezTo>
                    <a:pt x="140" y="12"/>
                    <a:pt x="137" y="15"/>
                    <a:pt x="132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7" y="0"/>
                    <a:pt x="140" y="3"/>
                    <a:pt x="140" y="7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361C1AB1-FCD7-6B42-A952-EB07251CD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422" y="4266539"/>
              <a:ext cx="198436" cy="204786"/>
            </a:xfrm>
            <a:custGeom>
              <a:avLst/>
              <a:gdLst>
                <a:gd name="T0" fmla="*/ 45 w 62"/>
                <a:gd name="T1" fmla="*/ 60 h 64"/>
                <a:gd name="T2" fmla="*/ 29 w 62"/>
                <a:gd name="T3" fmla="*/ 59 h 64"/>
                <a:gd name="T4" fmla="*/ 4 w 62"/>
                <a:gd name="T5" fmla="*/ 32 h 64"/>
                <a:gd name="T6" fmla="*/ 4 w 62"/>
                <a:gd name="T7" fmla="*/ 16 h 64"/>
                <a:gd name="T8" fmla="*/ 17 w 62"/>
                <a:gd name="T9" fmla="*/ 4 h 64"/>
                <a:gd name="T10" fmla="*/ 33 w 62"/>
                <a:gd name="T11" fmla="*/ 5 h 64"/>
                <a:gd name="T12" fmla="*/ 58 w 62"/>
                <a:gd name="T13" fmla="*/ 32 h 64"/>
                <a:gd name="T14" fmla="*/ 57 w 62"/>
                <a:gd name="T15" fmla="*/ 48 h 64"/>
                <a:gd name="T16" fmla="*/ 45 w 62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45" y="60"/>
                  </a:moveTo>
                  <a:cubicBezTo>
                    <a:pt x="40" y="64"/>
                    <a:pt x="33" y="64"/>
                    <a:pt x="29" y="5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27"/>
                    <a:pt x="0" y="20"/>
                    <a:pt x="4" y="1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0"/>
                    <a:pt x="29" y="0"/>
                    <a:pt x="33" y="5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37"/>
                    <a:pt x="62" y="44"/>
                    <a:pt x="57" y="48"/>
                  </a:cubicBezTo>
                  <a:lnTo>
                    <a:pt x="45" y="60"/>
                  </a:ln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id="{AAE6D16D-64A1-6A4A-ABB1-A5CBC26D6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782" y="3563279"/>
              <a:ext cx="350836" cy="344486"/>
            </a:xfrm>
            <a:custGeom>
              <a:avLst/>
              <a:gdLst>
                <a:gd name="T0" fmla="*/ 52 w 110"/>
                <a:gd name="T1" fmla="*/ 105 h 108"/>
                <a:gd name="T2" fmla="*/ 39 w 110"/>
                <a:gd name="T3" fmla="*/ 104 h 108"/>
                <a:gd name="T4" fmla="*/ 4 w 110"/>
                <a:gd name="T5" fmla="*/ 65 h 108"/>
                <a:gd name="T6" fmla="*/ 4 w 110"/>
                <a:gd name="T7" fmla="*/ 52 h 108"/>
                <a:gd name="T8" fmla="*/ 58 w 110"/>
                <a:gd name="T9" fmla="*/ 3 h 108"/>
                <a:gd name="T10" fmla="*/ 71 w 110"/>
                <a:gd name="T11" fmla="*/ 4 h 108"/>
                <a:gd name="T12" fmla="*/ 106 w 110"/>
                <a:gd name="T13" fmla="*/ 43 h 108"/>
                <a:gd name="T14" fmla="*/ 106 w 110"/>
                <a:gd name="T15" fmla="*/ 56 h 108"/>
                <a:gd name="T16" fmla="*/ 52 w 110"/>
                <a:gd name="T1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08">
                  <a:moveTo>
                    <a:pt x="52" y="105"/>
                  </a:moveTo>
                  <a:cubicBezTo>
                    <a:pt x="49" y="108"/>
                    <a:pt x="43" y="108"/>
                    <a:pt x="39" y="10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7" y="0"/>
                    <a:pt x="71" y="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0" y="47"/>
                    <a:pt x="110" y="53"/>
                    <a:pt x="106" y="56"/>
                  </a:cubicBezTo>
                  <a:lnTo>
                    <a:pt x="52" y="10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id="{81F9C53F-F192-FA4F-8105-0317324A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547" y="3661703"/>
              <a:ext cx="736595" cy="714372"/>
            </a:xfrm>
            <a:custGeom>
              <a:avLst/>
              <a:gdLst>
                <a:gd name="T0" fmla="*/ 81 w 230"/>
                <a:gd name="T1" fmla="*/ 219 h 223"/>
                <a:gd name="T2" fmla="*/ 65 w 230"/>
                <a:gd name="T3" fmla="*/ 219 h 223"/>
                <a:gd name="T4" fmla="*/ 5 w 230"/>
                <a:gd name="T5" fmla="*/ 152 h 223"/>
                <a:gd name="T6" fmla="*/ 5 w 230"/>
                <a:gd name="T7" fmla="*/ 136 h 223"/>
                <a:gd name="T8" fmla="*/ 150 w 230"/>
                <a:gd name="T9" fmla="*/ 4 h 223"/>
                <a:gd name="T10" fmla="*/ 165 w 230"/>
                <a:gd name="T11" fmla="*/ 5 h 223"/>
                <a:gd name="T12" fmla="*/ 226 w 230"/>
                <a:gd name="T13" fmla="*/ 71 h 223"/>
                <a:gd name="T14" fmla="*/ 226 w 230"/>
                <a:gd name="T15" fmla="*/ 87 h 223"/>
                <a:gd name="T16" fmla="*/ 81 w 230"/>
                <a:gd name="T17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23">
                  <a:moveTo>
                    <a:pt x="81" y="219"/>
                  </a:moveTo>
                  <a:cubicBezTo>
                    <a:pt x="77" y="223"/>
                    <a:pt x="70" y="223"/>
                    <a:pt x="65" y="21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0" y="148"/>
                    <a:pt x="1" y="140"/>
                    <a:pt x="5" y="1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4" y="0"/>
                    <a:pt x="161" y="0"/>
                    <a:pt x="165" y="5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0" y="76"/>
                    <a:pt x="230" y="83"/>
                    <a:pt x="226" y="87"/>
                  </a:cubicBezTo>
                  <a:lnTo>
                    <a:pt x="81" y="219"/>
                  </a:lnTo>
                  <a:close/>
                </a:path>
              </a:pathLst>
            </a:custGeom>
            <a:solidFill>
              <a:srgbClr val="F2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DE2A225A-9D1D-FF4B-97A3-DDE28097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9597" y="4096676"/>
              <a:ext cx="371471" cy="380997"/>
            </a:xfrm>
            <a:custGeom>
              <a:avLst/>
              <a:gdLst>
                <a:gd name="T0" fmla="*/ 81 w 116"/>
                <a:gd name="T1" fmla="*/ 114 h 119"/>
                <a:gd name="T2" fmla="*/ 65 w 116"/>
                <a:gd name="T3" fmla="*/ 114 h 119"/>
                <a:gd name="T4" fmla="*/ 4 w 116"/>
                <a:gd name="T5" fmla="*/ 47 h 119"/>
                <a:gd name="T6" fmla="*/ 5 w 116"/>
                <a:gd name="T7" fmla="*/ 32 h 119"/>
                <a:gd name="T8" fmla="*/ 40 w 116"/>
                <a:gd name="T9" fmla="*/ 0 h 119"/>
                <a:gd name="T10" fmla="*/ 116 w 116"/>
                <a:gd name="T11" fmla="*/ 83 h 119"/>
                <a:gd name="T12" fmla="*/ 81 w 116"/>
                <a:gd name="T13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19">
                  <a:moveTo>
                    <a:pt x="81" y="114"/>
                  </a:moveTo>
                  <a:cubicBezTo>
                    <a:pt x="77" y="119"/>
                    <a:pt x="69" y="118"/>
                    <a:pt x="65" y="114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43"/>
                    <a:pt x="1" y="36"/>
                    <a:pt x="5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16" y="83"/>
                    <a:pt x="116" y="83"/>
                    <a:pt x="116" y="83"/>
                  </a:cubicBezTo>
                  <a:lnTo>
                    <a:pt x="81" y="114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A1A77FDC-2F1C-3740-A886-ADFED1B53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537" y="4103026"/>
              <a:ext cx="1014405" cy="915983"/>
            </a:xfrm>
            <a:custGeom>
              <a:avLst/>
              <a:gdLst>
                <a:gd name="T0" fmla="*/ 317 w 317"/>
                <a:gd name="T1" fmla="*/ 129 h 286"/>
                <a:gd name="T2" fmla="*/ 196 w 317"/>
                <a:gd name="T3" fmla="*/ 3 h 286"/>
                <a:gd name="T4" fmla="*/ 185 w 317"/>
                <a:gd name="T5" fmla="*/ 9 h 286"/>
                <a:gd name="T6" fmla="*/ 185 w 317"/>
                <a:gd name="T7" fmla="*/ 33 h 286"/>
                <a:gd name="T8" fmla="*/ 196 w 317"/>
                <a:gd name="T9" fmla="*/ 49 h 286"/>
                <a:gd name="T10" fmla="*/ 271 w 317"/>
                <a:gd name="T11" fmla="*/ 130 h 286"/>
                <a:gd name="T12" fmla="*/ 175 w 317"/>
                <a:gd name="T13" fmla="*/ 238 h 286"/>
                <a:gd name="T14" fmla="*/ 11 w 317"/>
                <a:gd name="T15" fmla="*/ 238 h 286"/>
                <a:gd name="T16" fmla="*/ 0 w 317"/>
                <a:gd name="T17" fmla="*/ 249 h 286"/>
                <a:gd name="T18" fmla="*/ 0 w 317"/>
                <a:gd name="T19" fmla="*/ 275 h 286"/>
                <a:gd name="T20" fmla="*/ 11 w 317"/>
                <a:gd name="T21" fmla="*/ 286 h 286"/>
                <a:gd name="T22" fmla="*/ 175 w 317"/>
                <a:gd name="T23" fmla="*/ 286 h 286"/>
                <a:gd name="T24" fmla="*/ 317 w 317"/>
                <a:gd name="T25" fmla="*/ 12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286">
                  <a:moveTo>
                    <a:pt x="317" y="129"/>
                  </a:moveTo>
                  <a:cubicBezTo>
                    <a:pt x="317" y="31"/>
                    <a:pt x="196" y="3"/>
                    <a:pt x="196" y="3"/>
                  </a:cubicBezTo>
                  <a:cubicBezTo>
                    <a:pt x="190" y="0"/>
                    <a:pt x="185" y="3"/>
                    <a:pt x="185" y="9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9"/>
                    <a:pt x="190" y="46"/>
                    <a:pt x="196" y="49"/>
                  </a:cubicBezTo>
                  <a:cubicBezTo>
                    <a:pt x="196" y="49"/>
                    <a:pt x="271" y="71"/>
                    <a:pt x="271" y="130"/>
                  </a:cubicBezTo>
                  <a:cubicBezTo>
                    <a:pt x="271" y="189"/>
                    <a:pt x="214" y="238"/>
                    <a:pt x="175" y="238"/>
                  </a:cubicBezTo>
                  <a:cubicBezTo>
                    <a:pt x="154" y="238"/>
                    <a:pt x="11" y="238"/>
                    <a:pt x="11" y="238"/>
                  </a:cubicBezTo>
                  <a:cubicBezTo>
                    <a:pt x="5" y="238"/>
                    <a:pt x="0" y="243"/>
                    <a:pt x="0" y="24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281"/>
                    <a:pt x="5" y="286"/>
                    <a:pt x="11" y="286"/>
                  </a:cubicBezTo>
                  <a:cubicBezTo>
                    <a:pt x="11" y="286"/>
                    <a:pt x="116" y="286"/>
                    <a:pt x="175" y="286"/>
                  </a:cubicBezTo>
                  <a:cubicBezTo>
                    <a:pt x="241" y="286"/>
                    <a:pt x="317" y="227"/>
                    <a:pt x="317" y="129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6E60381D-1469-2B49-96AF-D2A4B52C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563" y="5149184"/>
              <a:ext cx="990593" cy="84136"/>
            </a:xfrm>
            <a:custGeom>
              <a:avLst/>
              <a:gdLst>
                <a:gd name="T0" fmla="*/ 310 w 310"/>
                <a:gd name="T1" fmla="*/ 15 h 26"/>
                <a:gd name="T2" fmla="*/ 298 w 310"/>
                <a:gd name="T3" fmla="*/ 26 h 26"/>
                <a:gd name="T4" fmla="*/ 11 w 310"/>
                <a:gd name="T5" fmla="*/ 26 h 26"/>
                <a:gd name="T6" fmla="*/ 0 w 310"/>
                <a:gd name="T7" fmla="*/ 15 h 26"/>
                <a:gd name="T8" fmla="*/ 0 w 310"/>
                <a:gd name="T9" fmla="*/ 11 h 26"/>
                <a:gd name="T10" fmla="*/ 11 w 310"/>
                <a:gd name="T11" fmla="*/ 0 h 26"/>
                <a:gd name="T12" fmla="*/ 298 w 310"/>
                <a:gd name="T13" fmla="*/ 0 h 26"/>
                <a:gd name="T14" fmla="*/ 310 w 310"/>
                <a:gd name="T15" fmla="*/ 11 h 26"/>
                <a:gd name="T16" fmla="*/ 310 w 310"/>
                <a:gd name="T17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6">
                  <a:moveTo>
                    <a:pt x="310" y="15"/>
                  </a:moveTo>
                  <a:cubicBezTo>
                    <a:pt x="310" y="21"/>
                    <a:pt x="305" y="26"/>
                    <a:pt x="29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0" y="5"/>
                    <a:pt x="310" y="11"/>
                  </a:cubicBezTo>
                  <a:lnTo>
                    <a:pt x="310" y="1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78">
              <a:extLst>
                <a:ext uri="{FF2B5EF4-FFF2-40B4-BE49-F238E27FC236}">
                  <a16:creationId xmlns:a16="http://schemas.microsoft.com/office/drawing/2014/main" id="{95A4A665-D98B-4844-8B8F-104B4A835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720" y="3998251"/>
              <a:ext cx="325436" cy="325436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79">
              <a:extLst>
                <a:ext uri="{FF2B5EF4-FFF2-40B4-BE49-F238E27FC236}">
                  <a16:creationId xmlns:a16="http://schemas.microsoft.com/office/drawing/2014/main" id="{B5504A97-BC6E-F34E-A463-77CF850F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346" y="4045876"/>
              <a:ext cx="227011" cy="227011"/>
            </a:xfrm>
            <a:prstGeom prst="ellipse">
              <a:avLst/>
            </a:pr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732B5A2A-7720-CF4C-84FE-E5509B19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320" y="4099851"/>
              <a:ext cx="119062" cy="119061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val 82">
              <a:extLst>
                <a:ext uri="{FF2B5EF4-FFF2-40B4-BE49-F238E27FC236}">
                  <a16:creationId xmlns:a16="http://schemas.microsoft.com/office/drawing/2014/main" id="{D68B962D-5097-9C41-8196-8AEC56682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09" y="4915822"/>
              <a:ext cx="69849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83">
              <a:extLst>
                <a:ext uri="{FF2B5EF4-FFF2-40B4-BE49-F238E27FC236}">
                  <a16:creationId xmlns:a16="http://schemas.microsoft.com/office/drawing/2014/main" id="{8AAF1464-9A3D-1848-9D4F-1F1A67AA5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134" y="5149184"/>
              <a:ext cx="73024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84">
              <a:extLst>
                <a:ext uri="{FF2B5EF4-FFF2-40B4-BE49-F238E27FC236}">
                  <a16:creationId xmlns:a16="http://schemas.microsoft.com/office/drawing/2014/main" id="{C28F7221-1C59-5045-A681-052AFAA4D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15" y="4439575"/>
              <a:ext cx="1023930" cy="771522"/>
            </a:xfrm>
            <a:custGeom>
              <a:avLst/>
              <a:gdLst>
                <a:gd name="T0" fmla="*/ 309 w 320"/>
                <a:gd name="T1" fmla="*/ 241 h 241"/>
                <a:gd name="T2" fmla="*/ 299 w 320"/>
                <a:gd name="T3" fmla="*/ 230 h 241"/>
                <a:gd name="T4" fmla="*/ 299 w 320"/>
                <a:gd name="T5" fmla="*/ 21 h 241"/>
                <a:gd name="T6" fmla="*/ 20 w 320"/>
                <a:gd name="T7" fmla="*/ 21 h 241"/>
                <a:gd name="T8" fmla="*/ 20 w 320"/>
                <a:gd name="T9" fmla="*/ 230 h 241"/>
                <a:gd name="T10" fmla="*/ 10 w 320"/>
                <a:gd name="T11" fmla="*/ 241 h 241"/>
                <a:gd name="T12" fmla="*/ 0 w 320"/>
                <a:gd name="T13" fmla="*/ 230 h 241"/>
                <a:gd name="T14" fmla="*/ 0 w 320"/>
                <a:gd name="T15" fmla="*/ 11 h 241"/>
                <a:gd name="T16" fmla="*/ 10 w 320"/>
                <a:gd name="T17" fmla="*/ 0 h 241"/>
                <a:gd name="T18" fmla="*/ 309 w 320"/>
                <a:gd name="T19" fmla="*/ 0 h 241"/>
                <a:gd name="T20" fmla="*/ 320 w 320"/>
                <a:gd name="T21" fmla="*/ 11 h 241"/>
                <a:gd name="T22" fmla="*/ 320 w 320"/>
                <a:gd name="T23" fmla="*/ 230 h 241"/>
                <a:gd name="T24" fmla="*/ 309 w 320"/>
                <a:gd name="T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0" h="241">
                  <a:moveTo>
                    <a:pt x="309" y="241"/>
                  </a:moveTo>
                  <a:cubicBezTo>
                    <a:pt x="304" y="241"/>
                    <a:pt x="299" y="236"/>
                    <a:pt x="299" y="230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30"/>
                    <a:pt x="20" y="230"/>
                    <a:pt x="20" y="230"/>
                  </a:cubicBezTo>
                  <a:cubicBezTo>
                    <a:pt x="20" y="236"/>
                    <a:pt x="15" y="241"/>
                    <a:pt x="10" y="241"/>
                  </a:cubicBezTo>
                  <a:cubicBezTo>
                    <a:pt x="4" y="241"/>
                    <a:pt x="0" y="236"/>
                    <a:pt x="0" y="2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5" y="0"/>
                    <a:pt x="320" y="5"/>
                    <a:pt x="320" y="11"/>
                  </a:cubicBezTo>
                  <a:cubicBezTo>
                    <a:pt x="320" y="230"/>
                    <a:pt x="320" y="230"/>
                    <a:pt x="320" y="230"/>
                  </a:cubicBezTo>
                  <a:cubicBezTo>
                    <a:pt x="320" y="236"/>
                    <a:pt x="315" y="241"/>
                    <a:pt x="309" y="24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AE54B497-223F-2645-A9C9-008484C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792" y="5130134"/>
              <a:ext cx="1255705" cy="100011"/>
            </a:xfrm>
            <a:custGeom>
              <a:avLst/>
              <a:gdLst>
                <a:gd name="T0" fmla="*/ 393 w 393"/>
                <a:gd name="T1" fmla="*/ 31 h 31"/>
                <a:gd name="T2" fmla="*/ 0 w 393"/>
                <a:gd name="T3" fmla="*/ 31 h 31"/>
                <a:gd name="T4" fmla="*/ 0 w 393"/>
                <a:gd name="T5" fmla="*/ 31 h 31"/>
                <a:gd name="T6" fmla="*/ 32 w 393"/>
                <a:gd name="T7" fmla="*/ 0 h 31"/>
                <a:gd name="T8" fmla="*/ 362 w 393"/>
                <a:gd name="T9" fmla="*/ 0 h 31"/>
                <a:gd name="T10" fmla="*/ 393 w 39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31">
                  <a:moveTo>
                    <a:pt x="393" y="31"/>
                  </a:moveTo>
                  <a:cubicBezTo>
                    <a:pt x="325" y="31"/>
                    <a:pt x="178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79" y="0"/>
                    <a:pt x="393" y="14"/>
                    <a:pt x="393" y="3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val 86">
              <a:extLst>
                <a:ext uri="{FF2B5EF4-FFF2-40B4-BE49-F238E27FC236}">
                  <a16:creationId xmlns:a16="http://schemas.microsoft.com/office/drawing/2014/main" id="{AB67DDD6-8AE7-6743-98D1-9204414A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5664" y="4880898"/>
              <a:ext cx="171449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87">
              <a:extLst>
                <a:ext uri="{FF2B5EF4-FFF2-40B4-BE49-F238E27FC236}">
                  <a16:creationId xmlns:a16="http://schemas.microsoft.com/office/drawing/2014/main" id="{15718111-4517-0443-964B-BBE00A81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5513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2DEF6163-1875-7E47-AF90-2C64ED0BF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06" y="4685636"/>
              <a:ext cx="195261" cy="195261"/>
            </a:xfrm>
            <a:custGeom>
              <a:avLst/>
              <a:gdLst>
                <a:gd name="T0" fmla="*/ 48 w 61"/>
                <a:gd name="T1" fmla="*/ 51 h 61"/>
                <a:gd name="T2" fmla="*/ 10 w 61"/>
                <a:gd name="T3" fmla="*/ 48 h 61"/>
                <a:gd name="T4" fmla="*/ 14 w 61"/>
                <a:gd name="T5" fmla="*/ 9 h 61"/>
                <a:gd name="T6" fmla="*/ 52 w 61"/>
                <a:gd name="T7" fmla="*/ 13 h 61"/>
                <a:gd name="T8" fmla="*/ 48 w 61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1"/>
                  </a:moveTo>
                  <a:cubicBezTo>
                    <a:pt x="37" y="61"/>
                    <a:pt x="19" y="59"/>
                    <a:pt x="10" y="48"/>
                  </a:cubicBezTo>
                  <a:cubicBezTo>
                    <a:pt x="0" y="36"/>
                    <a:pt x="2" y="19"/>
                    <a:pt x="14" y="9"/>
                  </a:cubicBezTo>
                  <a:cubicBezTo>
                    <a:pt x="25" y="0"/>
                    <a:pt x="42" y="1"/>
                    <a:pt x="52" y="13"/>
                  </a:cubicBezTo>
                  <a:cubicBezTo>
                    <a:pt x="61" y="25"/>
                    <a:pt x="60" y="42"/>
                    <a:pt x="48" y="51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89">
              <a:extLst>
                <a:ext uri="{FF2B5EF4-FFF2-40B4-BE49-F238E27FC236}">
                  <a16:creationId xmlns:a16="http://schemas.microsoft.com/office/drawing/2014/main" id="{C5FE303D-F7E1-0E45-B162-1A71A4F60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593" y="4474498"/>
              <a:ext cx="330198" cy="279398"/>
            </a:xfrm>
            <a:custGeom>
              <a:avLst/>
              <a:gdLst>
                <a:gd name="T0" fmla="*/ 14 w 208"/>
                <a:gd name="T1" fmla="*/ 176 h 176"/>
                <a:gd name="T2" fmla="*/ 0 w 208"/>
                <a:gd name="T3" fmla="*/ 159 h 176"/>
                <a:gd name="T4" fmla="*/ 195 w 208"/>
                <a:gd name="T5" fmla="*/ 0 h 176"/>
                <a:gd name="T6" fmla="*/ 208 w 208"/>
                <a:gd name="T7" fmla="*/ 14 h 176"/>
                <a:gd name="T8" fmla="*/ 14 w 208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76">
                  <a:moveTo>
                    <a:pt x="14" y="176"/>
                  </a:moveTo>
                  <a:lnTo>
                    <a:pt x="0" y="159"/>
                  </a:lnTo>
                  <a:lnTo>
                    <a:pt x="195" y="0"/>
                  </a:lnTo>
                  <a:lnTo>
                    <a:pt x="208" y="14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val 90">
              <a:extLst>
                <a:ext uri="{FF2B5EF4-FFF2-40B4-BE49-F238E27FC236}">
                  <a16:creationId xmlns:a16="http://schemas.microsoft.com/office/drawing/2014/main" id="{95D1869D-903B-B745-94FC-FC061E11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11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91">
              <a:extLst>
                <a:ext uri="{FF2B5EF4-FFF2-40B4-BE49-F238E27FC236}">
                  <a16:creationId xmlns:a16="http://schemas.microsoft.com/office/drawing/2014/main" id="{BBDFBB32-3076-E34D-94D5-D2D8EF384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547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val 92">
              <a:extLst>
                <a:ext uri="{FF2B5EF4-FFF2-40B4-BE49-F238E27FC236}">
                  <a16:creationId xmlns:a16="http://schemas.microsoft.com/office/drawing/2014/main" id="{B489E112-131F-D64F-B027-54E73D48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147" y="4880898"/>
              <a:ext cx="176212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93">
              <a:extLst>
                <a:ext uri="{FF2B5EF4-FFF2-40B4-BE49-F238E27FC236}">
                  <a16:creationId xmlns:a16="http://schemas.microsoft.com/office/drawing/2014/main" id="{70047114-041D-6945-87F0-7195D2FF9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173" y="4499898"/>
              <a:ext cx="30162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94">
              <a:extLst>
                <a:ext uri="{FF2B5EF4-FFF2-40B4-BE49-F238E27FC236}">
                  <a16:creationId xmlns:a16="http://schemas.microsoft.com/office/drawing/2014/main" id="{F396CB35-32C4-9545-A17B-6909F2374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6359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95">
              <a:extLst>
                <a:ext uri="{FF2B5EF4-FFF2-40B4-BE49-F238E27FC236}">
                  <a16:creationId xmlns:a16="http://schemas.microsoft.com/office/drawing/2014/main" id="{649FD214-CF8D-4342-9297-26DD9E5DD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10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96">
              <a:extLst>
                <a:ext uri="{FF2B5EF4-FFF2-40B4-BE49-F238E27FC236}">
                  <a16:creationId xmlns:a16="http://schemas.microsoft.com/office/drawing/2014/main" id="{535DD139-1714-3640-9AE9-0A5F51D1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23" y="3239431"/>
              <a:ext cx="438148" cy="438147"/>
            </a:xfrm>
            <a:custGeom>
              <a:avLst/>
              <a:gdLst>
                <a:gd name="T0" fmla="*/ 85 w 137"/>
                <a:gd name="T1" fmla="*/ 39 h 137"/>
                <a:gd name="T2" fmla="*/ 61 w 137"/>
                <a:gd name="T3" fmla="*/ 0 h 137"/>
                <a:gd name="T4" fmla="*/ 0 w 137"/>
                <a:gd name="T5" fmla="*/ 61 h 137"/>
                <a:gd name="T6" fmla="*/ 39 w 137"/>
                <a:gd name="T7" fmla="*/ 85 h 137"/>
                <a:gd name="T8" fmla="*/ 91 w 137"/>
                <a:gd name="T9" fmla="*/ 137 h 137"/>
                <a:gd name="T10" fmla="*/ 137 w 137"/>
                <a:gd name="T11" fmla="*/ 91 h 137"/>
                <a:gd name="T12" fmla="*/ 85 w 137"/>
                <a:gd name="T13" fmla="*/ 3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7">
                  <a:moveTo>
                    <a:pt x="85" y="39"/>
                  </a:moveTo>
                  <a:cubicBezTo>
                    <a:pt x="71" y="25"/>
                    <a:pt x="64" y="16"/>
                    <a:pt x="61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6" y="64"/>
                    <a:pt x="24" y="71"/>
                    <a:pt x="39" y="85"/>
                  </a:cubicBezTo>
                  <a:cubicBezTo>
                    <a:pt x="52" y="99"/>
                    <a:pt x="76" y="122"/>
                    <a:pt x="91" y="137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22" y="76"/>
                    <a:pt x="99" y="53"/>
                    <a:pt x="85" y="3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97">
              <a:extLst>
                <a:ext uri="{FF2B5EF4-FFF2-40B4-BE49-F238E27FC236}">
                  <a16:creationId xmlns:a16="http://schemas.microsoft.com/office/drawing/2014/main" id="{E673F047-F2B5-C44D-93EF-DCA5DED5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896" y="2952095"/>
              <a:ext cx="355598" cy="488947"/>
            </a:xfrm>
            <a:custGeom>
              <a:avLst/>
              <a:gdLst>
                <a:gd name="T0" fmla="*/ 98 w 111"/>
                <a:gd name="T1" fmla="*/ 58 h 153"/>
                <a:gd name="T2" fmla="*/ 111 w 111"/>
                <a:gd name="T3" fmla="*/ 0 h 153"/>
                <a:gd name="T4" fmla="*/ 0 w 111"/>
                <a:gd name="T5" fmla="*/ 0 h 153"/>
                <a:gd name="T6" fmla="*/ 13 w 111"/>
                <a:gd name="T7" fmla="*/ 58 h 153"/>
                <a:gd name="T8" fmla="*/ 13 w 111"/>
                <a:gd name="T9" fmla="*/ 153 h 153"/>
                <a:gd name="T10" fmla="*/ 98 w 111"/>
                <a:gd name="T11" fmla="*/ 153 h 153"/>
                <a:gd name="T12" fmla="*/ 98 w 111"/>
                <a:gd name="T13" fmla="*/ 5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3">
                  <a:moveTo>
                    <a:pt x="98" y="58"/>
                  </a:moveTo>
                  <a:cubicBezTo>
                    <a:pt x="98" y="32"/>
                    <a:pt x="100" y="18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8"/>
                    <a:pt x="13" y="32"/>
                    <a:pt x="13" y="58"/>
                  </a:cubicBezTo>
                  <a:cubicBezTo>
                    <a:pt x="13" y="83"/>
                    <a:pt x="13" y="126"/>
                    <a:pt x="13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98" y="126"/>
                    <a:pt x="98" y="83"/>
                    <a:pt x="98" y="5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0FEC83A0-D9A9-324D-B090-EA30275D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792" y="4061751"/>
              <a:ext cx="457196" cy="457197"/>
            </a:xfrm>
            <a:custGeom>
              <a:avLst/>
              <a:gdLst>
                <a:gd name="T0" fmla="*/ 124 w 143"/>
                <a:gd name="T1" fmla="*/ 42 h 143"/>
                <a:gd name="T2" fmla="*/ 143 w 143"/>
                <a:gd name="T3" fmla="*/ 30 h 143"/>
                <a:gd name="T4" fmla="*/ 113 w 143"/>
                <a:gd name="T5" fmla="*/ 0 h 143"/>
                <a:gd name="T6" fmla="*/ 101 w 143"/>
                <a:gd name="T7" fmla="*/ 19 h 143"/>
                <a:gd name="T8" fmla="*/ 0 w 143"/>
                <a:gd name="T9" fmla="*/ 120 h 143"/>
                <a:gd name="T10" fmla="*/ 22 w 143"/>
                <a:gd name="T11" fmla="*/ 143 h 143"/>
                <a:gd name="T12" fmla="*/ 124 w 143"/>
                <a:gd name="T1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24" y="42"/>
                  </a:moveTo>
                  <a:cubicBezTo>
                    <a:pt x="131" y="35"/>
                    <a:pt x="135" y="31"/>
                    <a:pt x="143" y="3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1" y="8"/>
                    <a:pt x="108" y="12"/>
                    <a:pt x="101" y="19"/>
                  </a:cubicBezTo>
                  <a:cubicBezTo>
                    <a:pt x="94" y="26"/>
                    <a:pt x="7" y="113"/>
                    <a:pt x="0" y="120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30" y="136"/>
                    <a:pt x="117" y="49"/>
                    <a:pt x="124" y="42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99">
              <a:extLst>
                <a:ext uri="{FF2B5EF4-FFF2-40B4-BE49-F238E27FC236}">
                  <a16:creationId xmlns:a16="http://schemas.microsoft.com/office/drawing/2014/main" id="{AC7B24BA-CBE3-5648-B1D0-267A5DDA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4106201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 100">
              <a:extLst>
                <a:ext uri="{FF2B5EF4-FFF2-40B4-BE49-F238E27FC236}">
                  <a16:creationId xmlns:a16="http://schemas.microsoft.com/office/drawing/2014/main" id="{FB594858-B18E-BF4F-8639-76AA2543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3396592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101">
              <a:extLst>
                <a:ext uri="{FF2B5EF4-FFF2-40B4-BE49-F238E27FC236}">
                  <a16:creationId xmlns:a16="http://schemas.microsoft.com/office/drawing/2014/main" id="{1DA1D987-48F9-D942-AE30-D1C46706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655" y="4801523"/>
              <a:ext cx="857245" cy="428622"/>
            </a:xfrm>
            <a:custGeom>
              <a:avLst/>
              <a:gdLst>
                <a:gd name="T0" fmla="*/ 268 w 268"/>
                <a:gd name="T1" fmla="*/ 134 h 134"/>
                <a:gd name="T2" fmla="*/ 0 w 268"/>
                <a:gd name="T3" fmla="*/ 134 h 134"/>
                <a:gd name="T4" fmla="*/ 134 w 268"/>
                <a:gd name="T5" fmla="*/ 0 h 134"/>
                <a:gd name="T6" fmla="*/ 268 w 268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34">
                  <a:moveTo>
                    <a:pt x="268" y="134"/>
                  </a:moveTo>
                  <a:cubicBezTo>
                    <a:pt x="187" y="134"/>
                    <a:pt x="73" y="134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id="{BB58C53A-F560-A947-974D-4F9C4EED8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085" y="4430050"/>
              <a:ext cx="665159" cy="752472"/>
            </a:xfrm>
            <a:custGeom>
              <a:avLst/>
              <a:gdLst>
                <a:gd name="T0" fmla="*/ 132 w 208"/>
                <a:gd name="T1" fmla="*/ 135 h 235"/>
                <a:gd name="T2" fmla="*/ 132 w 208"/>
                <a:gd name="T3" fmla="*/ 112 h 235"/>
                <a:gd name="T4" fmla="*/ 199 w 208"/>
                <a:gd name="T5" fmla="*/ 28 h 235"/>
                <a:gd name="T6" fmla="*/ 10 w 208"/>
                <a:gd name="T7" fmla="*/ 7 h 235"/>
                <a:gd name="T8" fmla="*/ 9 w 208"/>
                <a:gd name="T9" fmla="*/ 21 h 235"/>
                <a:gd name="T10" fmla="*/ 75 w 208"/>
                <a:gd name="T11" fmla="*/ 112 h 235"/>
                <a:gd name="T12" fmla="*/ 75 w 208"/>
                <a:gd name="T13" fmla="*/ 135 h 235"/>
                <a:gd name="T14" fmla="*/ 0 w 208"/>
                <a:gd name="T15" fmla="*/ 235 h 235"/>
                <a:gd name="T16" fmla="*/ 208 w 208"/>
                <a:gd name="T17" fmla="*/ 235 h 235"/>
                <a:gd name="T18" fmla="*/ 132 w 208"/>
                <a:gd name="T19" fmla="*/ 1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35">
                  <a:moveTo>
                    <a:pt x="132" y="135"/>
                  </a:moveTo>
                  <a:cubicBezTo>
                    <a:pt x="132" y="112"/>
                    <a:pt x="132" y="112"/>
                    <a:pt x="132" y="112"/>
                  </a:cubicBezTo>
                  <a:cubicBezTo>
                    <a:pt x="169" y="101"/>
                    <a:pt x="196" y="68"/>
                    <a:pt x="199" y="28"/>
                  </a:cubicBezTo>
                  <a:cubicBezTo>
                    <a:pt x="138" y="27"/>
                    <a:pt x="70" y="0"/>
                    <a:pt x="10" y="7"/>
                  </a:cubicBezTo>
                  <a:cubicBezTo>
                    <a:pt x="9" y="12"/>
                    <a:pt x="9" y="16"/>
                    <a:pt x="9" y="21"/>
                  </a:cubicBezTo>
                  <a:cubicBezTo>
                    <a:pt x="9" y="64"/>
                    <a:pt x="36" y="100"/>
                    <a:pt x="75" y="112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32" y="147"/>
                    <a:pt x="0" y="187"/>
                    <a:pt x="0" y="235"/>
                  </a:cubicBezTo>
                  <a:cubicBezTo>
                    <a:pt x="57" y="235"/>
                    <a:pt x="145" y="235"/>
                    <a:pt x="208" y="235"/>
                  </a:cubicBezTo>
                  <a:cubicBezTo>
                    <a:pt x="208" y="187"/>
                    <a:pt x="176" y="147"/>
                    <a:pt x="132" y="135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03">
              <a:extLst>
                <a:ext uri="{FF2B5EF4-FFF2-40B4-BE49-F238E27FC236}">
                  <a16:creationId xmlns:a16="http://schemas.microsoft.com/office/drawing/2014/main" id="{7ECAA429-F834-A54B-868B-35625EFFD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720" y="4323689"/>
              <a:ext cx="125412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104">
              <a:extLst>
                <a:ext uri="{FF2B5EF4-FFF2-40B4-BE49-F238E27FC236}">
                  <a16:creationId xmlns:a16="http://schemas.microsoft.com/office/drawing/2014/main" id="{41DE2CC4-79E0-3A44-B2A5-D463F1D04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035" y="4222089"/>
              <a:ext cx="96838" cy="9207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105">
              <a:extLst>
                <a:ext uri="{FF2B5EF4-FFF2-40B4-BE49-F238E27FC236}">
                  <a16:creationId xmlns:a16="http://schemas.microsoft.com/office/drawing/2014/main" id="{0EEC7589-1407-A24E-BA39-AD54495C0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9947" y="4010953"/>
              <a:ext cx="123823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106">
              <a:extLst>
                <a:ext uri="{FF2B5EF4-FFF2-40B4-BE49-F238E27FC236}">
                  <a16:creationId xmlns:a16="http://schemas.microsoft.com/office/drawing/2014/main" id="{64777036-84A7-EE4B-8156-A681948E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178" y="3910946"/>
              <a:ext cx="74613" cy="714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107">
              <a:extLst>
                <a:ext uri="{FF2B5EF4-FFF2-40B4-BE49-F238E27FC236}">
                  <a16:creationId xmlns:a16="http://schemas.microsoft.com/office/drawing/2014/main" id="{7F5BAAD3-0048-1940-970C-3E62AD4E5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3111" y="3841094"/>
              <a:ext cx="74613" cy="7302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108">
              <a:extLst>
                <a:ext uri="{FF2B5EF4-FFF2-40B4-BE49-F238E27FC236}">
                  <a16:creationId xmlns:a16="http://schemas.microsoft.com/office/drawing/2014/main" id="{D68E8B14-1614-804A-9423-0FF1D30C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087" y="3507723"/>
              <a:ext cx="58737" cy="587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109">
              <a:extLst>
                <a:ext uri="{FF2B5EF4-FFF2-40B4-BE49-F238E27FC236}">
                  <a16:creationId xmlns:a16="http://schemas.microsoft.com/office/drawing/2014/main" id="{AD221EE4-3DE7-154E-AAC3-B8A0AC7A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3513" y="3723637"/>
              <a:ext cx="57149" cy="57150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5" name="346 Grupo">
            <a:extLst>
              <a:ext uri="{FF2B5EF4-FFF2-40B4-BE49-F238E27FC236}">
                <a16:creationId xmlns:a16="http://schemas.microsoft.com/office/drawing/2014/main" id="{14AFEC9E-E370-AA46-8290-6A382F1969BB}"/>
              </a:ext>
            </a:extLst>
          </p:cNvPr>
          <p:cNvGrpSpPr/>
          <p:nvPr/>
        </p:nvGrpSpPr>
        <p:grpSpPr>
          <a:xfrm>
            <a:off x="9346095" y="1628800"/>
            <a:ext cx="1417404" cy="1065632"/>
            <a:chOff x="1033260" y="1606079"/>
            <a:chExt cx="7183343" cy="4038601"/>
          </a:xfrm>
        </p:grpSpPr>
        <p:grpSp>
          <p:nvGrpSpPr>
            <p:cNvPr id="96" name="Group 37">
              <a:extLst>
                <a:ext uri="{FF2B5EF4-FFF2-40B4-BE49-F238E27FC236}">
                  <a16:creationId xmlns:a16="http://schemas.microsoft.com/office/drawing/2014/main" id="{B50629C7-61A5-4D4F-BCDE-C38A2B436908}"/>
                </a:ext>
              </a:extLst>
            </p:cNvPr>
            <p:cNvGrpSpPr/>
            <p:nvPr/>
          </p:nvGrpSpPr>
          <p:grpSpPr>
            <a:xfrm flipH="1">
              <a:off x="6144203" y="4062824"/>
              <a:ext cx="1028792" cy="1571551"/>
              <a:chOff x="6403975" y="3408363"/>
              <a:chExt cx="1468438" cy="2243137"/>
            </a:xfrm>
          </p:grpSpPr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26E311DE-E9D0-8A4B-BF69-201E41F82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7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00" y="0"/>
                  </a:cxn>
                  <a:cxn ang="0">
                    <a:pos x="121" y="5"/>
                  </a:cxn>
                  <a:cxn ang="0">
                    <a:pos x="140" y="15"/>
                  </a:cxn>
                  <a:cxn ang="0">
                    <a:pos x="158" y="29"/>
                  </a:cxn>
                  <a:cxn ang="0">
                    <a:pos x="171" y="46"/>
                  </a:cxn>
                  <a:cxn ang="0">
                    <a:pos x="182" y="67"/>
                  </a:cxn>
                  <a:cxn ang="0">
                    <a:pos x="190" y="90"/>
                  </a:cxn>
                  <a:cxn ang="0">
                    <a:pos x="192" y="113"/>
                  </a:cxn>
                  <a:cxn ang="0">
                    <a:pos x="190" y="134"/>
                  </a:cxn>
                  <a:cxn ang="0">
                    <a:pos x="185" y="151"/>
                  </a:cxn>
                  <a:cxn ang="0">
                    <a:pos x="176" y="162"/>
                  </a:cxn>
                  <a:cxn ang="0">
                    <a:pos x="165" y="171"/>
                  </a:cxn>
                  <a:cxn ang="0">
                    <a:pos x="153" y="177"/>
                  </a:cxn>
                  <a:cxn ang="0">
                    <a:pos x="139" y="179"/>
                  </a:cxn>
                  <a:cxn ang="0">
                    <a:pos x="124" y="179"/>
                  </a:cxn>
                  <a:cxn ang="0">
                    <a:pos x="109" y="177"/>
                  </a:cxn>
                  <a:cxn ang="0">
                    <a:pos x="94" y="173"/>
                  </a:cxn>
                  <a:cxn ang="0">
                    <a:pos x="80" y="168"/>
                  </a:cxn>
                  <a:cxn ang="0">
                    <a:pos x="69" y="162"/>
                  </a:cxn>
                  <a:cxn ang="0">
                    <a:pos x="59" y="156"/>
                  </a:cxn>
                  <a:cxn ang="0">
                    <a:pos x="57" y="154"/>
                  </a:cxn>
                  <a:cxn ang="0">
                    <a:pos x="52" y="153"/>
                  </a:cxn>
                  <a:cxn ang="0">
                    <a:pos x="44" y="149"/>
                  </a:cxn>
                  <a:cxn ang="0">
                    <a:pos x="35" y="143"/>
                  </a:cxn>
                  <a:cxn ang="0">
                    <a:pos x="26" y="137"/>
                  </a:cxn>
                  <a:cxn ang="0">
                    <a:pos x="16" y="128"/>
                  </a:cxn>
                  <a:cxn ang="0">
                    <a:pos x="8" y="117"/>
                  </a:cxn>
                  <a:cxn ang="0">
                    <a:pos x="2" y="105"/>
                  </a:cxn>
                  <a:cxn ang="0">
                    <a:pos x="0" y="91"/>
                  </a:cxn>
                  <a:cxn ang="0">
                    <a:pos x="1" y="75"/>
                  </a:cxn>
                  <a:cxn ang="0">
                    <a:pos x="8" y="57"/>
                  </a:cxn>
                  <a:cxn ang="0">
                    <a:pos x="21" y="37"/>
                  </a:cxn>
                  <a:cxn ang="0">
                    <a:pos x="39" y="17"/>
                  </a:cxn>
                  <a:cxn ang="0">
                    <a:pos x="59" y="6"/>
                  </a:cxn>
                  <a:cxn ang="0">
                    <a:pos x="80" y="0"/>
                  </a:cxn>
                </a:cxnLst>
                <a:rect l="0" t="0" r="r" b="b"/>
                <a:pathLst>
                  <a:path w="192" h="179">
                    <a:moveTo>
                      <a:pt x="80" y="0"/>
                    </a:moveTo>
                    <a:lnTo>
                      <a:pt x="100" y="0"/>
                    </a:lnTo>
                    <a:lnTo>
                      <a:pt x="121" y="5"/>
                    </a:lnTo>
                    <a:lnTo>
                      <a:pt x="140" y="15"/>
                    </a:lnTo>
                    <a:lnTo>
                      <a:pt x="158" y="29"/>
                    </a:lnTo>
                    <a:lnTo>
                      <a:pt x="171" y="46"/>
                    </a:lnTo>
                    <a:lnTo>
                      <a:pt x="182" y="67"/>
                    </a:lnTo>
                    <a:lnTo>
                      <a:pt x="190" y="90"/>
                    </a:lnTo>
                    <a:lnTo>
                      <a:pt x="192" y="113"/>
                    </a:lnTo>
                    <a:lnTo>
                      <a:pt x="190" y="134"/>
                    </a:lnTo>
                    <a:lnTo>
                      <a:pt x="185" y="151"/>
                    </a:lnTo>
                    <a:lnTo>
                      <a:pt x="176" y="162"/>
                    </a:lnTo>
                    <a:lnTo>
                      <a:pt x="165" y="171"/>
                    </a:lnTo>
                    <a:lnTo>
                      <a:pt x="153" y="177"/>
                    </a:lnTo>
                    <a:lnTo>
                      <a:pt x="139" y="179"/>
                    </a:lnTo>
                    <a:lnTo>
                      <a:pt x="124" y="179"/>
                    </a:lnTo>
                    <a:lnTo>
                      <a:pt x="109" y="177"/>
                    </a:lnTo>
                    <a:lnTo>
                      <a:pt x="94" y="173"/>
                    </a:lnTo>
                    <a:lnTo>
                      <a:pt x="80" y="168"/>
                    </a:lnTo>
                    <a:lnTo>
                      <a:pt x="69" y="162"/>
                    </a:lnTo>
                    <a:lnTo>
                      <a:pt x="59" y="156"/>
                    </a:lnTo>
                    <a:lnTo>
                      <a:pt x="57" y="154"/>
                    </a:lnTo>
                    <a:lnTo>
                      <a:pt x="52" y="153"/>
                    </a:lnTo>
                    <a:lnTo>
                      <a:pt x="44" y="149"/>
                    </a:lnTo>
                    <a:lnTo>
                      <a:pt x="35" y="143"/>
                    </a:lnTo>
                    <a:lnTo>
                      <a:pt x="26" y="137"/>
                    </a:lnTo>
                    <a:lnTo>
                      <a:pt x="16" y="128"/>
                    </a:lnTo>
                    <a:lnTo>
                      <a:pt x="8" y="117"/>
                    </a:lnTo>
                    <a:lnTo>
                      <a:pt x="2" y="105"/>
                    </a:lnTo>
                    <a:lnTo>
                      <a:pt x="0" y="91"/>
                    </a:lnTo>
                    <a:lnTo>
                      <a:pt x="1" y="75"/>
                    </a:lnTo>
                    <a:lnTo>
                      <a:pt x="8" y="57"/>
                    </a:lnTo>
                    <a:lnTo>
                      <a:pt x="21" y="37"/>
                    </a:lnTo>
                    <a:lnTo>
                      <a:pt x="39" y="17"/>
                    </a:lnTo>
                    <a:lnTo>
                      <a:pt x="59" y="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FD181C88-226D-924D-AD5A-A37B1A9E3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5" y="3408363"/>
                <a:ext cx="425450" cy="630238"/>
              </a:xfrm>
              <a:custGeom>
                <a:avLst/>
                <a:gdLst/>
                <a:ahLst/>
                <a:cxnLst>
                  <a:cxn ang="0">
                    <a:pos x="158" y="0"/>
                  </a:cxn>
                  <a:cxn ang="0">
                    <a:pos x="158" y="5"/>
                  </a:cxn>
                  <a:cxn ang="0">
                    <a:pos x="159" y="16"/>
                  </a:cxn>
                  <a:cxn ang="0">
                    <a:pos x="160" y="36"/>
                  </a:cxn>
                  <a:cxn ang="0">
                    <a:pos x="163" y="60"/>
                  </a:cxn>
                  <a:cxn ang="0">
                    <a:pos x="166" y="87"/>
                  </a:cxn>
                  <a:cxn ang="0">
                    <a:pos x="173" y="118"/>
                  </a:cxn>
                  <a:cxn ang="0">
                    <a:pos x="181" y="149"/>
                  </a:cxn>
                  <a:cxn ang="0">
                    <a:pos x="192" y="180"/>
                  </a:cxn>
                  <a:cxn ang="0">
                    <a:pos x="207" y="210"/>
                  </a:cxn>
                  <a:cxn ang="0">
                    <a:pos x="225" y="238"/>
                  </a:cxn>
                  <a:cxn ang="0">
                    <a:pos x="268" y="272"/>
                  </a:cxn>
                  <a:cxn ang="0">
                    <a:pos x="196" y="332"/>
                  </a:cxn>
                  <a:cxn ang="0">
                    <a:pos x="150" y="317"/>
                  </a:cxn>
                  <a:cxn ang="0">
                    <a:pos x="175" y="350"/>
                  </a:cxn>
                  <a:cxn ang="0">
                    <a:pos x="163" y="397"/>
                  </a:cxn>
                  <a:cxn ang="0">
                    <a:pos x="160" y="396"/>
                  </a:cxn>
                  <a:cxn ang="0">
                    <a:pos x="153" y="391"/>
                  </a:cxn>
                  <a:cxn ang="0">
                    <a:pos x="141" y="382"/>
                  </a:cxn>
                  <a:cxn ang="0">
                    <a:pos x="128" y="370"/>
                  </a:cxn>
                  <a:cxn ang="0">
                    <a:pos x="112" y="355"/>
                  </a:cxn>
                  <a:cxn ang="0">
                    <a:pos x="94" y="335"/>
                  </a:cxn>
                  <a:cxn ang="0">
                    <a:pos x="77" y="311"/>
                  </a:cxn>
                  <a:cxn ang="0">
                    <a:pos x="58" y="284"/>
                  </a:cxn>
                  <a:cxn ang="0">
                    <a:pos x="42" y="253"/>
                  </a:cxn>
                  <a:cxn ang="0">
                    <a:pos x="26" y="216"/>
                  </a:cxn>
                  <a:cxn ang="0">
                    <a:pos x="14" y="177"/>
                  </a:cxn>
                  <a:cxn ang="0">
                    <a:pos x="5" y="132"/>
                  </a:cxn>
                  <a:cxn ang="0">
                    <a:pos x="0" y="82"/>
                  </a:cxn>
                  <a:cxn ang="0">
                    <a:pos x="158" y="0"/>
                  </a:cxn>
                </a:cxnLst>
                <a:rect l="0" t="0" r="r" b="b"/>
                <a:pathLst>
                  <a:path w="268" h="397">
                    <a:moveTo>
                      <a:pt x="158" y="0"/>
                    </a:moveTo>
                    <a:lnTo>
                      <a:pt x="158" y="5"/>
                    </a:lnTo>
                    <a:lnTo>
                      <a:pt x="159" y="16"/>
                    </a:lnTo>
                    <a:lnTo>
                      <a:pt x="160" y="36"/>
                    </a:lnTo>
                    <a:lnTo>
                      <a:pt x="163" y="60"/>
                    </a:lnTo>
                    <a:lnTo>
                      <a:pt x="166" y="87"/>
                    </a:lnTo>
                    <a:lnTo>
                      <a:pt x="173" y="118"/>
                    </a:lnTo>
                    <a:lnTo>
                      <a:pt x="181" y="149"/>
                    </a:lnTo>
                    <a:lnTo>
                      <a:pt x="192" y="180"/>
                    </a:lnTo>
                    <a:lnTo>
                      <a:pt x="207" y="210"/>
                    </a:lnTo>
                    <a:lnTo>
                      <a:pt x="225" y="238"/>
                    </a:lnTo>
                    <a:lnTo>
                      <a:pt x="268" y="272"/>
                    </a:lnTo>
                    <a:lnTo>
                      <a:pt x="196" y="332"/>
                    </a:lnTo>
                    <a:lnTo>
                      <a:pt x="150" y="317"/>
                    </a:lnTo>
                    <a:lnTo>
                      <a:pt x="175" y="350"/>
                    </a:lnTo>
                    <a:lnTo>
                      <a:pt x="163" y="397"/>
                    </a:lnTo>
                    <a:lnTo>
                      <a:pt x="160" y="396"/>
                    </a:lnTo>
                    <a:lnTo>
                      <a:pt x="153" y="391"/>
                    </a:lnTo>
                    <a:lnTo>
                      <a:pt x="141" y="382"/>
                    </a:lnTo>
                    <a:lnTo>
                      <a:pt x="128" y="370"/>
                    </a:lnTo>
                    <a:lnTo>
                      <a:pt x="112" y="355"/>
                    </a:lnTo>
                    <a:lnTo>
                      <a:pt x="94" y="335"/>
                    </a:lnTo>
                    <a:lnTo>
                      <a:pt x="77" y="311"/>
                    </a:lnTo>
                    <a:lnTo>
                      <a:pt x="58" y="284"/>
                    </a:lnTo>
                    <a:lnTo>
                      <a:pt x="42" y="253"/>
                    </a:lnTo>
                    <a:lnTo>
                      <a:pt x="26" y="216"/>
                    </a:lnTo>
                    <a:lnTo>
                      <a:pt x="14" y="177"/>
                    </a:lnTo>
                    <a:lnTo>
                      <a:pt x="5" y="132"/>
                    </a:lnTo>
                    <a:lnTo>
                      <a:pt x="0" y="82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7">
                <a:extLst>
                  <a:ext uri="{FF2B5EF4-FFF2-40B4-BE49-F238E27FC236}">
                    <a16:creationId xmlns:a16="http://schemas.microsoft.com/office/drawing/2014/main" id="{A3E94B0C-62B5-F54F-B329-23F51BC3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2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2" y="0"/>
                  </a:cxn>
                  <a:cxn ang="0">
                    <a:pos x="133" y="6"/>
                  </a:cxn>
                  <a:cxn ang="0">
                    <a:pos x="153" y="17"/>
                  </a:cxn>
                  <a:cxn ang="0">
                    <a:pos x="171" y="37"/>
                  </a:cxn>
                  <a:cxn ang="0">
                    <a:pos x="184" y="57"/>
                  </a:cxn>
                  <a:cxn ang="0">
                    <a:pos x="191" y="75"/>
                  </a:cxn>
                  <a:cxn ang="0">
                    <a:pos x="192" y="91"/>
                  </a:cxn>
                  <a:cxn ang="0">
                    <a:pos x="190" y="105"/>
                  </a:cxn>
                  <a:cxn ang="0">
                    <a:pos x="184" y="117"/>
                  </a:cxn>
                  <a:cxn ang="0">
                    <a:pos x="176" y="128"/>
                  </a:cxn>
                  <a:cxn ang="0">
                    <a:pos x="166" y="137"/>
                  </a:cxn>
                  <a:cxn ang="0">
                    <a:pos x="158" y="143"/>
                  </a:cxn>
                  <a:cxn ang="0">
                    <a:pos x="148" y="149"/>
                  </a:cxn>
                  <a:cxn ang="0">
                    <a:pos x="140" y="153"/>
                  </a:cxn>
                  <a:cxn ang="0">
                    <a:pos x="135" y="154"/>
                  </a:cxn>
                  <a:cxn ang="0">
                    <a:pos x="133" y="156"/>
                  </a:cxn>
                  <a:cxn ang="0">
                    <a:pos x="123" y="162"/>
                  </a:cxn>
                  <a:cxn ang="0">
                    <a:pos x="112" y="168"/>
                  </a:cxn>
                  <a:cxn ang="0">
                    <a:pos x="98" y="173"/>
                  </a:cxn>
                  <a:cxn ang="0">
                    <a:pos x="83" y="177"/>
                  </a:cxn>
                  <a:cxn ang="0">
                    <a:pos x="68" y="179"/>
                  </a:cxn>
                  <a:cxn ang="0">
                    <a:pos x="53" y="179"/>
                  </a:cxn>
                  <a:cxn ang="0">
                    <a:pos x="40" y="177"/>
                  </a:cxn>
                  <a:cxn ang="0">
                    <a:pos x="27" y="171"/>
                  </a:cxn>
                  <a:cxn ang="0">
                    <a:pos x="16" y="162"/>
                  </a:cxn>
                  <a:cxn ang="0">
                    <a:pos x="7" y="151"/>
                  </a:cxn>
                  <a:cxn ang="0">
                    <a:pos x="2" y="134"/>
                  </a:cxn>
                  <a:cxn ang="0">
                    <a:pos x="0" y="113"/>
                  </a:cxn>
                  <a:cxn ang="0">
                    <a:pos x="2" y="90"/>
                  </a:cxn>
                  <a:cxn ang="0">
                    <a:pos x="10" y="67"/>
                  </a:cxn>
                  <a:cxn ang="0">
                    <a:pos x="21" y="46"/>
                  </a:cxn>
                  <a:cxn ang="0">
                    <a:pos x="35" y="29"/>
                  </a:cxn>
                  <a:cxn ang="0">
                    <a:pos x="52" y="15"/>
                  </a:cxn>
                  <a:cxn ang="0">
                    <a:pos x="71" y="5"/>
                  </a:cxn>
                  <a:cxn ang="0">
                    <a:pos x="92" y="0"/>
                  </a:cxn>
                </a:cxnLst>
                <a:rect l="0" t="0" r="r" b="b"/>
                <a:pathLst>
                  <a:path w="192" h="179">
                    <a:moveTo>
                      <a:pt x="92" y="0"/>
                    </a:moveTo>
                    <a:lnTo>
                      <a:pt x="112" y="0"/>
                    </a:lnTo>
                    <a:lnTo>
                      <a:pt x="133" y="6"/>
                    </a:lnTo>
                    <a:lnTo>
                      <a:pt x="153" y="17"/>
                    </a:lnTo>
                    <a:lnTo>
                      <a:pt x="171" y="37"/>
                    </a:lnTo>
                    <a:lnTo>
                      <a:pt x="184" y="57"/>
                    </a:lnTo>
                    <a:lnTo>
                      <a:pt x="191" y="75"/>
                    </a:lnTo>
                    <a:lnTo>
                      <a:pt x="192" y="91"/>
                    </a:lnTo>
                    <a:lnTo>
                      <a:pt x="190" y="105"/>
                    </a:lnTo>
                    <a:lnTo>
                      <a:pt x="184" y="117"/>
                    </a:lnTo>
                    <a:lnTo>
                      <a:pt x="176" y="128"/>
                    </a:lnTo>
                    <a:lnTo>
                      <a:pt x="166" y="137"/>
                    </a:lnTo>
                    <a:lnTo>
                      <a:pt x="158" y="143"/>
                    </a:lnTo>
                    <a:lnTo>
                      <a:pt x="148" y="149"/>
                    </a:lnTo>
                    <a:lnTo>
                      <a:pt x="140" y="153"/>
                    </a:lnTo>
                    <a:lnTo>
                      <a:pt x="135" y="154"/>
                    </a:lnTo>
                    <a:lnTo>
                      <a:pt x="133" y="156"/>
                    </a:lnTo>
                    <a:lnTo>
                      <a:pt x="123" y="162"/>
                    </a:lnTo>
                    <a:lnTo>
                      <a:pt x="112" y="168"/>
                    </a:lnTo>
                    <a:lnTo>
                      <a:pt x="98" y="173"/>
                    </a:lnTo>
                    <a:lnTo>
                      <a:pt x="83" y="177"/>
                    </a:lnTo>
                    <a:lnTo>
                      <a:pt x="68" y="179"/>
                    </a:lnTo>
                    <a:lnTo>
                      <a:pt x="53" y="179"/>
                    </a:lnTo>
                    <a:lnTo>
                      <a:pt x="40" y="177"/>
                    </a:lnTo>
                    <a:lnTo>
                      <a:pt x="27" y="171"/>
                    </a:lnTo>
                    <a:lnTo>
                      <a:pt x="16" y="162"/>
                    </a:lnTo>
                    <a:lnTo>
                      <a:pt x="7" y="151"/>
                    </a:lnTo>
                    <a:lnTo>
                      <a:pt x="2" y="134"/>
                    </a:lnTo>
                    <a:lnTo>
                      <a:pt x="0" y="113"/>
                    </a:lnTo>
                    <a:lnTo>
                      <a:pt x="2" y="90"/>
                    </a:lnTo>
                    <a:lnTo>
                      <a:pt x="10" y="67"/>
                    </a:lnTo>
                    <a:lnTo>
                      <a:pt x="21" y="46"/>
                    </a:lnTo>
                    <a:lnTo>
                      <a:pt x="35" y="29"/>
                    </a:lnTo>
                    <a:lnTo>
                      <a:pt x="52" y="15"/>
                    </a:lnTo>
                    <a:lnTo>
                      <a:pt x="71" y="5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id="{EADBABF4-C81C-CB4F-92F3-7EE682930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5" y="3408363"/>
                <a:ext cx="427038" cy="630238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269" y="82"/>
                  </a:cxn>
                  <a:cxn ang="0">
                    <a:pos x="265" y="132"/>
                  </a:cxn>
                  <a:cxn ang="0">
                    <a:pos x="256" y="177"/>
                  </a:cxn>
                  <a:cxn ang="0">
                    <a:pos x="242" y="216"/>
                  </a:cxn>
                  <a:cxn ang="0">
                    <a:pos x="227" y="253"/>
                  </a:cxn>
                  <a:cxn ang="0">
                    <a:pos x="211" y="284"/>
                  </a:cxn>
                  <a:cxn ang="0">
                    <a:pos x="192" y="311"/>
                  </a:cxn>
                  <a:cxn ang="0">
                    <a:pos x="174" y="335"/>
                  </a:cxn>
                  <a:cxn ang="0">
                    <a:pos x="156" y="355"/>
                  </a:cxn>
                  <a:cxn ang="0">
                    <a:pos x="140" y="370"/>
                  </a:cxn>
                  <a:cxn ang="0">
                    <a:pos x="127" y="382"/>
                  </a:cxn>
                  <a:cxn ang="0">
                    <a:pos x="115" y="391"/>
                  </a:cxn>
                  <a:cxn ang="0">
                    <a:pos x="108" y="396"/>
                  </a:cxn>
                  <a:cxn ang="0">
                    <a:pos x="105" y="397"/>
                  </a:cxn>
                  <a:cxn ang="0">
                    <a:pos x="93" y="350"/>
                  </a:cxn>
                  <a:cxn ang="0">
                    <a:pos x="118" y="317"/>
                  </a:cxn>
                  <a:cxn ang="0">
                    <a:pos x="72" y="332"/>
                  </a:cxn>
                  <a:cxn ang="0">
                    <a:pos x="0" y="272"/>
                  </a:cxn>
                  <a:cxn ang="0">
                    <a:pos x="43" y="238"/>
                  </a:cxn>
                  <a:cxn ang="0">
                    <a:pos x="61" y="210"/>
                  </a:cxn>
                  <a:cxn ang="0">
                    <a:pos x="76" y="180"/>
                  </a:cxn>
                  <a:cxn ang="0">
                    <a:pos x="87" y="149"/>
                  </a:cxn>
                  <a:cxn ang="0">
                    <a:pos x="96" y="118"/>
                  </a:cxn>
                  <a:cxn ang="0">
                    <a:pos x="102" y="87"/>
                  </a:cxn>
                  <a:cxn ang="0">
                    <a:pos x="105" y="60"/>
                  </a:cxn>
                  <a:cxn ang="0">
                    <a:pos x="108" y="36"/>
                  </a:cxn>
                  <a:cxn ang="0">
                    <a:pos x="109" y="16"/>
                  </a:cxn>
                  <a:cxn ang="0">
                    <a:pos x="110" y="5"/>
                  </a:cxn>
                  <a:cxn ang="0">
                    <a:pos x="110" y="0"/>
                  </a:cxn>
                </a:cxnLst>
                <a:rect l="0" t="0" r="r" b="b"/>
                <a:pathLst>
                  <a:path w="269" h="397">
                    <a:moveTo>
                      <a:pt x="110" y="0"/>
                    </a:moveTo>
                    <a:lnTo>
                      <a:pt x="269" y="82"/>
                    </a:lnTo>
                    <a:lnTo>
                      <a:pt x="265" y="132"/>
                    </a:lnTo>
                    <a:lnTo>
                      <a:pt x="256" y="177"/>
                    </a:lnTo>
                    <a:lnTo>
                      <a:pt x="242" y="216"/>
                    </a:lnTo>
                    <a:lnTo>
                      <a:pt x="227" y="253"/>
                    </a:lnTo>
                    <a:lnTo>
                      <a:pt x="211" y="284"/>
                    </a:lnTo>
                    <a:lnTo>
                      <a:pt x="192" y="311"/>
                    </a:lnTo>
                    <a:lnTo>
                      <a:pt x="174" y="335"/>
                    </a:lnTo>
                    <a:lnTo>
                      <a:pt x="156" y="355"/>
                    </a:lnTo>
                    <a:lnTo>
                      <a:pt x="140" y="370"/>
                    </a:lnTo>
                    <a:lnTo>
                      <a:pt x="127" y="382"/>
                    </a:lnTo>
                    <a:lnTo>
                      <a:pt x="115" y="391"/>
                    </a:lnTo>
                    <a:lnTo>
                      <a:pt x="108" y="396"/>
                    </a:lnTo>
                    <a:lnTo>
                      <a:pt x="105" y="397"/>
                    </a:lnTo>
                    <a:lnTo>
                      <a:pt x="93" y="350"/>
                    </a:lnTo>
                    <a:lnTo>
                      <a:pt x="118" y="317"/>
                    </a:lnTo>
                    <a:lnTo>
                      <a:pt x="72" y="332"/>
                    </a:lnTo>
                    <a:lnTo>
                      <a:pt x="0" y="272"/>
                    </a:lnTo>
                    <a:lnTo>
                      <a:pt x="43" y="238"/>
                    </a:lnTo>
                    <a:lnTo>
                      <a:pt x="61" y="210"/>
                    </a:lnTo>
                    <a:lnTo>
                      <a:pt x="76" y="180"/>
                    </a:lnTo>
                    <a:lnTo>
                      <a:pt x="87" y="149"/>
                    </a:lnTo>
                    <a:lnTo>
                      <a:pt x="96" y="118"/>
                    </a:lnTo>
                    <a:lnTo>
                      <a:pt x="102" y="87"/>
                    </a:lnTo>
                    <a:lnTo>
                      <a:pt x="105" y="60"/>
                    </a:lnTo>
                    <a:lnTo>
                      <a:pt x="108" y="36"/>
                    </a:lnTo>
                    <a:lnTo>
                      <a:pt x="109" y="16"/>
                    </a:lnTo>
                    <a:lnTo>
                      <a:pt x="110" y="5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id="{17776107-0C33-884E-8AD9-423096A7C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812" y="5473700"/>
                <a:ext cx="400050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1" y="1"/>
                  </a:cxn>
                  <a:cxn ang="0">
                    <a:pos x="175" y="7"/>
                  </a:cxn>
                  <a:cxn ang="0">
                    <a:pos x="197" y="16"/>
                  </a:cxn>
                  <a:cxn ang="0">
                    <a:pos x="216" y="28"/>
                  </a:cxn>
                  <a:cxn ang="0">
                    <a:pos x="231" y="43"/>
                  </a:cxn>
                  <a:cxn ang="0">
                    <a:pos x="242" y="63"/>
                  </a:cxn>
                  <a:cxn ang="0">
                    <a:pos x="250" y="86"/>
                  </a:cxn>
                  <a:cxn ang="0">
                    <a:pos x="252" y="112"/>
                  </a:cxn>
                  <a:cxn ang="0">
                    <a:pos x="0" y="112"/>
                  </a:cxn>
                  <a:cxn ang="0">
                    <a:pos x="2" y="86"/>
                  </a:cxn>
                  <a:cxn ang="0">
                    <a:pos x="10" y="63"/>
                  </a:cxn>
                  <a:cxn ang="0">
                    <a:pos x="22" y="43"/>
                  </a:cxn>
                  <a:cxn ang="0">
                    <a:pos x="37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2" h="112">
                    <a:moveTo>
                      <a:pt x="127" y="0"/>
                    </a:moveTo>
                    <a:lnTo>
                      <a:pt x="151" y="1"/>
                    </a:lnTo>
                    <a:lnTo>
                      <a:pt x="175" y="7"/>
                    </a:lnTo>
                    <a:lnTo>
                      <a:pt x="197" y="16"/>
                    </a:lnTo>
                    <a:lnTo>
                      <a:pt x="216" y="28"/>
                    </a:lnTo>
                    <a:lnTo>
                      <a:pt x="231" y="43"/>
                    </a:lnTo>
                    <a:lnTo>
                      <a:pt x="242" y="63"/>
                    </a:lnTo>
                    <a:lnTo>
                      <a:pt x="250" y="86"/>
                    </a:lnTo>
                    <a:lnTo>
                      <a:pt x="252" y="112"/>
                    </a:lnTo>
                    <a:lnTo>
                      <a:pt x="0" y="112"/>
                    </a:lnTo>
                    <a:lnTo>
                      <a:pt x="2" y="86"/>
                    </a:lnTo>
                    <a:lnTo>
                      <a:pt x="10" y="63"/>
                    </a:lnTo>
                    <a:lnTo>
                      <a:pt x="22" y="43"/>
                    </a:lnTo>
                    <a:lnTo>
                      <a:pt x="37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id="{CE00C1C3-D96D-B042-A376-4BDA121E7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7" y="5473700"/>
                <a:ext cx="401638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2" y="1"/>
                  </a:cxn>
                  <a:cxn ang="0">
                    <a:pos x="176" y="7"/>
                  </a:cxn>
                  <a:cxn ang="0">
                    <a:pos x="198" y="16"/>
                  </a:cxn>
                  <a:cxn ang="0">
                    <a:pos x="217" y="28"/>
                  </a:cxn>
                  <a:cxn ang="0">
                    <a:pos x="231" y="43"/>
                  </a:cxn>
                  <a:cxn ang="0">
                    <a:pos x="243" y="63"/>
                  </a:cxn>
                  <a:cxn ang="0">
                    <a:pos x="250" y="86"/>
                  </a:cxn>
                  <a:cxn ang="0">
                    <a:pos x="253" y="112"/>
                  </a:cxn>
                  <a:cxn ang="0">
                    <a:pos x="0" y="112"/>
                  </a:cxn>
                  <a:cxn ang="0">
                    <a:pos x="3" y="86"/>
                  </a:cxn>
                  <a:cxn ang="0">
                    <a:pos x="10" y="63"/>
                  </a:cxn>
                  <a:cxn ang="0">
                    <a:pos x="23" y="43"/>
                  </a:cxn>
                  <a:cxn ang="0">
                    <a:pos x="38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3" h="112">
                    <a:moveTo>
                      <a:pt x="127" y="0"/>
                    </a:moveTo>
                    <a:lnTo>
                      <a:pt x="152" y="1"/>
                    </a:lnTo>
                    <a:lnTo>
                      <a:pt x="176" y="7"/>
                    </a:lnTo>
                    <a:lnTo>
                      <a:pt x="198" y="16"/>
                    </a:lnTo>
                    <a:lnTo>
                      <a:pt x="217" y="28"/>
                    </a:lnTo>
                    <a:lnTo>
                      <a:pt x="231" y="43"/>
                    </a:lnTo>
                    <a:lnTo>
                      <a:pt x="243" y="63"/>
                    </a:lnTo>
                    <a:lnTo>
                      <a:pt x="250" y="86"/>
                    </a:lnTo>
                    <a:lnTo>
                      <a:pt x="253" y="112"/>
                    </a:lnTo>
                    <a:lnTo>
                      <a:pt x="0" y="112"/>
                    </a:lnTo>
                    <a:lnTo>
                      <a:pt x="3" y="86"/>
                    </a:lnTo>
                    <a:lnTo>
                      <a:pt x="10" y="63"/>
                    </a:lnTo>
                    <a:lnTo>
                      <a:pt x="23" y="43"/>
                    </a:lnTo>
                    <a:lnTo>
                      <a:pt x="38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7" name="Group 26">
              <a:extLst>
                <a:ext uri="{FF2B5EF4-FFF2-40B4-BE49-F238E27FC236}">
                  <a16:creationId xmlns:a16="http://schemas.microsoft.com/office/drawing/2014/main" id="{1BC83000-8454-9E4A-A8A3-39F31125BA29}"/>
                </a:ext>
              </a:extLst>
            </p:cNvPr>
            <p:cNvGrpSpPr/>
            <p:nvPr/>
          </p:nvGrpSpPr>
          <p:grpSpPr>
            <a:xfrm>
              <a:off x="1033260" y="1606079"/>
              <a:ext cx="6539663" cy="4038601"/>
              <a:chOff x="1141413" y="2511425"/>
              <a:chExt cx="5064126" cy="3127376"/>
            </a:xfrm>
          </p:grpSpPr>
          <p:sp>
            <p:nvSpPr>
              <p:cNvPr id="108" name="Rectangle 22">
                <a:extLst>
                  <a:ext uri="{FF2B5EF4-FFF2-40B4-BE49-F238E27FC236}">
                    <a16:creationId xmlns:a16="http://schemas.microsoft.com/office/drawing/2014/main" id="{F5BE6DA2-D85B-6345-A0CB-32470795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063" y="2603500"/>
                <a:ext cx="128588" cy="13970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Rectangle 21">
                <a:extLst>
                  <a:ext uri="{FF2B5EF4-FFF2-40B4-BE49-F238E27FC236}">
                    <a16:creationId xmlns:a16="http://schemas.microsoft.com/office/drawing/2014/main" id="{ED485F63-80F9-7549-9B25-2FB2D235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51" y="2511425"/>
                <a:ext cx="428625" cy="409575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Rectangle 6">
                <a:extLst>
                  <a:ext uri="{FF2B5EF4-FFF2-40B4-BE49-F238E27FC236}">
                    <a16:creationId xmlns:a16="http://schemas.microsoft.com/office/drawing/2014/main" id="{30EC3B84-506C-304E-8A33-794908BD2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4811713"/>
                <a:ext cx="846138" cy="233363"/>
              </a:xfrm>
              <a:prstGeom prst="rect">
                <a:avLst/>
              </a:pr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Rectangle 7">
                <a:extLst>
                  <a:ext uri="{FF2B5EF4-FFF2-40B4-BE49-F238E27FC236}">
                    <a16:creationId xmlns:a16="http://schemas.microsoft.com/office/drawing/2014/main" id="{AB17D2BA-16C0-2640-9BAB-6CB696B5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3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Rectangle 8">
                <a:extLst>
                  <a:ext uri="{FF2B5EF4-FFF2-40B4-BE49-F238E27FC236}">
                    <a16:creationId xmlns:a16="http://schemas.microsoft.com/office/drawing/2014/main" id="{34598765-5FF6-5B4C-A29E-F5B0C7BBA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Rectangle 9">
                <a:extLst>
                  <a:ext uri="{FF2B5EF4-FFF2-40B4-BE49-F238E27FC236}">
                    <a16:creationId xmlns:a16="http://schemas.microsoft.com/office/drawing/2014/main" id="{45684EC3-4A4C-7D4E-A0F9-5117E65A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426" y="4687888"/>
                <a:ext cx="3059113" cy="1778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7EEF8C89-5622-BE4A-BED4-35D1F3518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163" y="4927600"/>
                <a:ext cx="1385888" cy="520700"/>
              </a:xfrm>
              <a:custGeom>
                <a:avLst/>
                <a:gdLst>
                  <a:gd name="T0" fmla="*/ 0 w 1745"/>
                  <a:gd name="T1" fmla="*/ 0 h 655"/>
                  <a:gd name="T2" fmla="*/ 431 w 1745"/>
                  <a:gd name="T3" fmla="*/ 0 h 655"/>
                  <a:gd name="T4" fmla="*/ 431 w 1745"/>
                  <a:gd name="T5" fmla="*/ 321 h 655"/>
                  <a:gd name="T6" fmla="*/ 1745 w 1745"/>
                  <a:gd name="T7" fmla="*/ 321 h 655"/>
                  <a:gd name="T8" fmla="*/ 1745 w 1745"/>
                  <a:gd name="T9" fmla="*/ 655 h 655"/>
                  <a:gd name="T10" fmla="*/ 0 w 1745"/>
                  <a:gd name="T11" fmla="*/ 655 h 655"/>
                  <a:gd name="T12" fmla="*/ 0 w 1745"/>
                  <a:gd name="T13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5" h="655">
                    <a:moveTo>
                      <a:pt x="0" y="0"/>
                    </a:moveTo>
                    <a:lnTo>
                      <a:pt x="431" y="0"/>
                    </a:lnTo>
                    <a:lnTo>
                      <a:pt x="431" y="321"/>
                    </a:lnTo>
                    <a:lnTo>
                      <a:pt x="1745" y="321"/>
                    </a:lnTo>
                    <a:lnTo>
                      <a:pt x="1745" y="655"/>
                    </a:lnTo>
                    <a:lnTo>
                      <a:pt x="0" y="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">
                <a:extLst>
                  <a:ext uri="{FF2B5EF4-FFF2-40B4-BE49-F238E27FC236}">
                    <a16:creationId xmlns:a16="http://schemas.microsoft.com/office/drawing/2014/main" id="{1A9435F6-A9FC-B445-A85A-ADDF8DEC2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79838"/>
                <a:ext cx="285750" cy="1858963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2">
                <a:extLst>
                  <a:ext uri="{FF2B5EF4-FFF2-40B4-BE49-F238E27FC236}">
                    <a16:creationId xmlns:a16="http://schemas.microsoft.com/office/drawing/2014/main" id="{BF30CD6C-CC1F-3B42-8905-AC4E12138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29038"/>
                <a:ext cx="695325" cy="46355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549341C6-B94D-E145-B6A0-02862D6AB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6" y="2892425"/>
                <a:ext cx="1092200" cy="2181225"/>
              </a:xfrm>
              <a:custGeom>
                <a:avLst/>
                <a:gdLst>
                  <a:gd name="T0" fmla="*/ 1376 w 1376"/>
                  <a:gd name="T1" fmla="*/ 255 h 2750"/>
                  <a:gd name="T2" fmla="*/ 1150 w 1376"/>
                  <a:gd name="T3" fmla="*/ 279 h 2750"/>
                  <a:gd name="T4" fmla="*/ 941 w 1376"/>
                  <a:gd name="T5" fmla="*/ 344 h 2750"/>
                  <a:gd name="T6" fmla="*/ 749 w 1376"/>
                  <a:gd name="T7" fmla="*/ 447 h 2750"/>
                  <a:gd name="T8" fmla="*/ 585 w 1376"/>
                  <a:gd name="T9" fmla="*/ 584 h 2750"/>
                  <a:gd name="T10" fmla="*/ 447 w 1376"/>
                  <a:gd name="T11" fmla="*/ 750 h 2750"/>
                  <a:gd name="T12" fmla="*/ 343 w 1376"/>
                  <a:gd name="T13" fmla="*/ 940 h 2750"/>
                  <a:gd name="T14" fmla="*/ 279 w 1376"/>
                  <a:gd name="T15" fmla="*/ 1151 h 2750"/>
                  <a:gd name="T16" fmla="*/ 256 w 1376"/>
                  <a:gd name="T17" fmla="*/ 1375 h 2750"/>
                  <a:gd name="T18" fmla="*/ 279 w 1376"/>
                  <a:gd name="T19" fmla="*/ 1601 h 2750"/>
                  <a:gd name="T20" fmla="*/ 343 w 1376"/>
                  <a:gd name="T21" fmla="*/ 1810 h 2750"/>
                  <a:gd name="T22" fmla="*/ 447 w 1376"/>
                  <a:gd name="T23" fmla="*/ 2001 h 2750"/>
                  <a:gd name="T24" fmla="*/ 585 w 1376"/>
                  <a:gd name="T25" fmla="*/ 2166 h 2750"/>
                  <a:gd name="T26" fmla="*/ 749 w 1376"/>
                  <a:gd name="T27" fmla="*/ 2303 h 2750"/>
                  <a:gd name="T28" fmla="*/ 941 w 1376"/>
                  <a:gd name="T29" fmla="*/ 2407 h 2750"/>
                  <a:gd name="T30" fmla="*/ 1150 w 1376"/>
                  <a:gd name="T31" fmla="*/ 2471 h 2750"/>
                  <a:gd name="T32" fmla="*/ 1376 w 1376"/>
                  <a:gd name="T33" fmla="*/ 2494 h 2750"/>
                  <a:gd name="T34" fmla="*/ 1250 w 1376"/>
                  <a:gd name="T35" fmla="*/ 2746 h 2750"/>
                  <a:gd name="T36" fmla="*/ 1010 w 1376"/>
                  <a:gd name="T37" fmla="*/ 2701 h 2750"/>
                  <a:gd name="T38" fmla="*/ 786 w 1376"/>
                  <a:gd name="T39" fmla="*/ 2618 h 2750"/>
                  <a:gd name="T40" fmla="*/ 583 w 1376"/>
                  <a:gd name="T41" fmla="*/ 2498 h 2750"/>
                  <a:gd name="T42" fmla="*/ 403 w 1376"/>
                  <a:gd name="T43" fmla="*/ 2347 h 2750"/>
                  <a:gd name="T44" fmla="*/ 252 w 1376"/>
                  <a:gd name="T45" fmla="*/ 2168 h 2750"/>
                  <a:gd name="T46" fmla="*/ 132 w 1376"/>
                  <a:gd name="T47" fmla="*/ 1965 h 2750"/>
                  <a:gd name="T48" fmla="*/ 49 w 1376"/>
                  <a:gd name="T49" fmla="*/ 1740 h 2750"/>
                  <a:gd name="T50" fmla="*/ 4 w 1376"/>
                  <a:gd name="T51" fmla="*/ 1501 h 2750"/>
                  <a:gd name="T52" fmla="*/ 4 w 1376"/>
                  <a:gd name="T53" fmla="*/ 1251 h 2750"/>
                  <a:gd name="T54" fmla="*/ 49 w 1376"/>
                  <a:gd name="T55" fmla="*/ 1009 h 2750"/>
                  <a:gd name="T56" fmla="*/ 132 w 1376"/>
                  <a:gd name="T57" fmla="*/ 787 h 2750"/>
                  <a:gd name="T58" fmla="*/ 252 w 1376"/>
                  <a:gd name="T59" fmla="*/ 582 h 2750"/>
                  <a:gd name="T60" fmla="*/ 403 w 1376"/>
                  <a:gd name="T61" fmla="*/ 402 h 2750"/>
                  <a:gd name="T62" fmla="*/ 583 w 1376"/>
                  <a:gd name="T63" fmla="*/ 252 h 2750"/>
                  <a:gd name="T64" fmla="*/ 786 w 1376"/>
                  <a:gd name="T65" fmla="*/ 132 h 2750"/>
                  <a:gd name="T66" fmla="*/ 1010 w 1376"/>
                  <a:gd name="T67" fmla="*/ 49 h 2750"/>
                  <a:gd name="T68" fmla="*/ 1250 w 1376"/>
                  <a:gd name="T69" fmla="*/ 6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76" h="2750">
                    <a:moveTo>
                      <a:pt x="1376" y="0"/>
                    </a:moveTo>
                    <a:lnTo>
                      <a:pt x="1376" y="255"/>
                    </a:lnTo>
                    <a:lnTo>
                      <a:pt x="1262" y="261"/>
                    </a:lnTo>
                    <a:lnTo>
                      <a:pt x="1150" y="279"/>
                    </a:lnTo>
                    <a:lnTo>
                      <a:pt x="1043" y="306"/>
                    </a:lnTo>
                    <a:lnTo>
                      <a:pt x="941" y="344"/>
                    </a:lnTo>
                    <a:lnTo>
                      <a:pt x="842" y="391"/>
                    </a:lnTo>
                    <a:lnTo>
                      <a:pt x="749" y="447"/>
                    </a:lnTo>
                    <a:lnTo>
                      <a:pt x="664" y="513"/>
                    </a:lnTo>
                    <a:lnTo>
                      <a:pt x="585" y="584"/>
                    </a:lnTo>
                    <a:lnTo>
                      <a:pt x="511" y="663"/>
                    </a:lnTo>
                    <a:lnTo>
                      <a:pt x="447" y="750"/>
                    </a:lnTo>
                    <a:lnTo>
                      <a:pt x="391" y="841"/>
                    </a:lnTo>
                    <a:lnTo>
                      <a:pt x="343" y="940"/>
                    </a:lnTo>
                    <a:lnTo>
                      <a:pt x="306" y="1042"/>
                    </a:lnTo>
                    <a:lnTo>
                      <a:pt x="279" y="1151"/>
                    </a:lnTo>
                    <a:lnTo>
                      <a:pt x="262" y="1261"/>
                    </a:lnTo>
                    <a:lnTo>
                      <a:pt x="256" y="1375"/>
                    </a:lnTo>
                    <a:lnTo>
                      <a:pt x="262" y="1489"/>
                    </a:lnTo>
                    <a:lnTo>
                      <a:pt x="279" y="1601"/>
                    </a:lnTo>
                    <a:lnTo>
                      <a:pt x="306" y="1707"/>
                    </a:lnTo>
                    <a:lnTo>
                      <a:pt x="343" y="1810"/>
                    </a:lnTo>
                    <a:lnTo>
                      <a:pt x="391" y="1908"/>
                    </a:lnTo>
                    <a:lnTo>
                      <a:pt x="447" y="2001"/>
                    </a:lnTo>
                    <a:lnTo>
                      <a:pt x="511" y="2086"/>
                    </a:lnTo>
                    <a:lnTo>
                      <a:pt x="585" y="2166"/>
                    </a:lnTo>
                    <a:lnTo>
                      <a:pt x="664" y="2239"/>
                    </a:lnTo>
                    <a:lnTo>
                      <a:pt x="749" y="2303"/>
                    </a:lnTo>
                    <a:lnTo>
                      <a:pt x="842" y="2359"/>
                    </a:lnTo>
                    <a:lnTo>
                      <a:pt x="941" y="2407"/>
                    </a:lnTo>
                    <a:lnTo>
                      <a:pt x="1043" y="2444"/>
                    </a:lnTo>
                    <a:lnTo>
                      <a:pt x="1150" y="2471"/>
                    </a:lnTo>
                    <a:lnTo>
                      <a:pt x="1262" y="2489"/>
                    </a:lnTo>
                    <a:lnTo>
                      <a:pt x="1376" y="2494"/>
                    </a:lnTo>
                    <a:lnTo>
                      <a:pt x="1376" y="2750"/>
                    </a:lnTo>
                    <a:lnTo>
                      <a:pt x="1250" y="2746"/>
                    </a:lnTo>
                    <a:lnTo>
                      <a:pt x="1128" y="2728"/>
                    </a:lnTo>
                    <a:lnTo>
                      <a:pt x="1010" y="2701"/>
                    </a:lnTo>
                    <a:lnTo>
                      <a:pt x="896" y="2664"/>
                    </a:lnTo>
                    <a:lnTo>
                      <a:pt x="786" y="2618"/>
                    </a:lnTo>
                    <a:lnTo>
                      <a:pt x="681" y="2562"/>
                    </a:lnTo>
                    <a:lnTo>
                      <a:pt x="583" y="2498"/>
                    </a:lnTo>
                    <a:lnTo>
                      <a:pt x="490" y="2427"/>
                    </a:lnTo>
                    <a:lnTo>
                      <a:pt x="403" y="2347"/>
                    </a:lnTo>
                    <a:lnTo>
                      <a:pt x="323" y="2260"/>
                    </a:lnTo>
                    <a:lnTo>
                      <a:pt x="252" y="2168"/>
                    </a:lnTo>
                    <a:lnTo>
                      <a:pt x="188" y="2069"/>
                    </a:lnTo>
                    <a:lnTo>
                      <a:pt x="132" y="1965"/>
                    </a:lnTo>
                    <a:lnTo>
                      <a:pt x="85" y="1854"/>
                    </a:lnTo>
                    <a:lnTo>
                      <a:pt x="49" y="1740"/>
                    </a:lnTo>
                    <a:lnTo>
                      <a:pt x="22" y="1622"/>
                    </a:lnTo>
                    <a:lnTo>
                      <a:pt x="4" y="1501"/>
                    </a:lnTo>
                    <a:lnTo>
                      <a:pt x="0" y="1375"/>
                    </a:lnTo>
                    <a:lnTo>
                      <a:pt x="4" y="1251"/>
                    </a:lnTo>
                    <a:lnTo>
                      <a:pt x="22" y="1127"/>
                    </a:lnTo>
                    <a:lnTo>
                      <a:pt x="49" y="1009"/>
                    </a:lnTo>
                    <a:lnTo>
                      <a:pt x="85" y="895"/>
                    </a:lnTo>
                    <a:lnTo>
                      <a:pt x="132" y="787"/>
                    </a:lnTo>
                    <a:lnTo>
                      <a:pt x="188" y="681"/>
                    </a:lnTo>
                    <a:lnTo>
                      <a:pt x="252" y="582"/>
                    </a:lnTo>
                    <a:lnTo>
                      <a:pt x="323" y="489"/>
                    </a:lnTo>
                    <a:lnTo>
                      <a:pt x="403" y="402"/>
                    </a:lnTo>
                    <a:lnTo>
                      <a:pt x="490" y="323"/>
                    </a:lnTo>
                    <a:lnTo>
                      <a:pt x="583" y="252"/>
                    </a:lnTo>
                    <a:lnTo>
                      <a:pt x="681" y="188"/>
                    </a:lnTo>
                    <a:lnTo>
                      <a:pt x="786" y="132"/>
                    </a:lnTo>
                    <a:lnTo>
                      <a:pt x="896" y="85"/>
                    </a:lnTo>
                    <a:lnTo>
                      <a:pt x="1010" y="49"/>
                    </a:lnTo>
                    <a:lnTo>
                      <a:pt x="1128" y="21"/>
                    </a:lnTo>
                    <a:lnTo>
                      <a:pt x="1250" y="6"/>
                    </a:lnTo>
                    <a:lnTo>
                      <a:pt x="1376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4">
                <a:extLst>
                  <a:ext uri="{FF2B5EF4-FFF2-40B4-BE49-F238E27FC236}">
                    <a16:creationId xmlns:a16="http://schemas.microsoft.com/office/drawing/2014/main" id="{087178F6-2BD3-E84C-AD6E-0913311A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813" y="3465513"/>
                <a:ext cx="317500" cy="9906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3168C503-0E7C-F24C-BC97-5E7A1DE5D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1" y="3344863"/>
                <a:ext cx="403225" cy="1255713"/>
              </a:xfrm>
              <a:custGeom>
                <a:avLst/>
                <a:gdLst>
                  <a:gd name="T0" fmla="*/ 0 w 507"/>
                  <a:gd name="T1" fmla="*/ 0 h 1581"/>
                  <a:gd name="T2" fmla="*/ 507 w 507"/>
                  <a:gd name="T3" fmla="*/ 0 h 1581"/>
                  <a:gd name="T4" fmla="*/ 507 w 507"/>
                  <a:gd name="T5" fmla="*/ 75 h 1581"/>
                  <a:gd name="T6" fmla="*/ 451 w 507"/>
                  <a:gd name="T7" fmla="*/ 164 h 1581"/>
                  <a:gd name="T8" fmla="*/ 401 w 507"/>
                  <a:gd name="T9" fmla="*/ 259 h 1581"/>
                  <a:gd name="T10" fmla="*/ 360 w 507"/>
                  <a:gd name="T11" fmla="*/ 357 h 1581"/>
                  <a:gd name="T12" fmla="*/ 328 w 507"/>
                  <a:gd name="T13" fmla="*/ 460 h 1581"/>
                  <a:gd name="T14" fmla="*/ 302 w 507"/>
                  <a:gd name="T15" fmla="*/ 568 h 1581"/>
                  <a:gd name="T16" fmla="*/ 287 w 507"/>
                  <a:gd name="T17" fmla="*/ 678 h 1581"/>
                  <a:gd name="T18" fmla="*/ 283 w 507"/>
                  <a:gd name="T19" fmla="*/ 790 h 1581"/>
                  <a:gd name="T20" fmla="*/ 287 w 507"/>
                  <a:gd name="T21" fmla="*/ 902 h 1581"/>
                  <a:gd name="T22" fmla="*/ 302 w 507"/>
                  <a:gd name="T23" fmla="*/ 1013 h 1581"/>
                  <a:gd name="T24" fmla="*/ 328 w 507"/>
                  <a:gd name="T25" fmla="*/ 1119 h 1581"/>
                  <a:gd name="T26" fmla="*/ 360 w 507"/>
                  <a:gd name="T27" fmla="*/ 1223 h 1581"/>
                  <a:gd name="T28" fmla="*/ 401 w 507"/>
                  <a:gd name="T29" fmla="*/ 1322 h 1581"/>
                  <a:gd name="T30" fmla="*/ 451 w 507"/>
                  <a:gd name="T31" fmla="*/ 1417 h 1581"/>
                  <a:gd name="T32" fmla="*/ 507 w 507"/>
                  <a:gd name="T33" fmla="*/ 1506 h 1581"/>
                  <a:gd name="T34" fmla="*/ 507 w 507"/>
                  <a:gd name="T35" fmla="*/ 1581 h 1581"/>
                  <a:gd name="T36" fmla="*/ 0 w 507"/>
                  <a:gd name="T37" fmla="*/ 1581 h 1581"/>
                  <a:gd name="T38" fmla="*/ 0 w 507"/>
                  <a:gd name="T39" fmla="*/ 0 h 1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7" h="1581">
                    <a:moveTo>
                      <a:pt x="0" y="0"/>
                    </a:moveTo>
                    <a:lnTo>
                      <a:pt x="507" y="0"/>
                    </a:lnTo>
                    <a:lnTo>
                      <a:pt x="507" y="75"/>
                    </a:lnTo>
                    <a:lnTo>
                      <a:pt x="451" y="164"/>
                    </a:lnTo>
                    <a:lnTo>
                      <a:pt x="401" y="259"/>
                    </a:lnTo>
                    <a:lnTo>
                      <a:pt x="360" y="357"/>
                    </a:lnTo>
                    <a:lnTo>
                      <a:pt x="328" y="460"/>
                    </a:lnTo>
                    <a:lnTo>
                      <a:pt x="302" y="568"/>
                    </a:lnTo>
                    <a:lnTo>
                      <a:pt x="287" y="678"/>
                    </a:lnTo>
                    <a:lnTo>
                      <a:pt x="283" y="790"/>
                    </a:lnTo>
                    <a:lnTo>
                      <a:pt x="287" y="902"/>
                    </a:lnTo>
                    <a:lnTo>
                      <a:pt x="302" y="1013"/>
                    </a:lnTo>
                    <a:lnTo>
                      <a:pt x="328" y="1119"/>
                    </a:lnTo>
                    <a:lnTo>
                      <a:pt x="360" y="1223"/>
                    </a:lnTo>
                    <a:lnTo>
                      <a:pt x="401" y="1322"/>
                    </a:lnTo>
                    <a:lnTo>
                      <a:pt x="451" y="1417"/>
                    </a:lnTo>
                    <a:lnTo>
                      <a:pt x="507" y="1506"/>
                    </a:lnTo>
                    <a:lnTo>
                      <a:pt x="507" y="1581"/>
                    </a:lnTo>
                    <a:lnTo>
                      <a:pt x="0" y="1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6">
                <a:extLst>
                  <a:ext uri="{FF2B5EF4-FFF2-40B4-BE49-F238E27FC236}">
                    <a16:creationId xmlns:a16="http://schemas.microsoft.com/office/drawing/2014/main" id="{93989E35-4125-934C-B829-92DE08B2F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163" y="5432425"/>
                <a:ext cx="2206625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3F00383D-A9F6-3B48-A339-43DE20855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4865688"/>
                <a:ext cx="685800" cy="207963"/>
              </a:xfrm>
              <a:custGeom>
                <a:avLst/>
                <a:gdLst>
                  <a:gd name="T0" fmla="*/ 132 w 864"/>
                  <a:gd name="T1" fmla="*/ 0 h 263"/>
                  <a:gd name="T2" fmla="*/ 732 w 864"/>
                  <a:gd name="T3" fmla="*/ 0 h 263"/>
                  <a:gd name="T4" fmla="*/ 767 w 864"/>
                  <a:gd name="T5" fmla="*/ 3 h 263"/>
                  <a:gd name="T6" fmla="*/ 798 w 864"/>
                  <a:gd name="T7" fmla="*/ 17 h 263"/>
                  <a:gd name="T8" fmla="*/ 825 w 864"/>
                  <a:gd name="T9" fmla="*/ 38 h 263"/>
                  <a:gd name="T10" fmla="*/ 844 w 864"/>
                  <a:gd name="T11" fmla="*/ 65 h 263"/>
                  <a:gd name="T12" fmla="*/ 858 w 864"/>
                  <a:gd name="T13" fmla="*/ 96 h 263"/>
                  <a:gd name="T14" fmla="*/ 864 w 864"/>
                  <a:gd name="T15" fmla="*/ 131 h 263"/>
                  <a:gd name="T16" fmla="*/ 858 w 864"/>
                  <a:gd name="T17" fmla="*/ 166 h 263"/>
                  <a:gd name="T18" fmla="*/ 844 w 864"/>
                  <a:gd name="T19" fmla="*/ 199 h 263"/>
                  <a:gd name="T20" fmla="*/ 825 w 864"/>
                  <a:gd name="T21" fmla="*/ 224 h 263"/>
                  <a:gd name="T22" fmla="*/ 798 w 864"/>
                  <a:gd name="T23" fmla="*/ 245 h 263"/>
                  <a:gd name="T24" fmla="*/ 767 w 864"/>
                  <a:gd name="T25" fmla="*/ 259 h 263"/>
                  <a:gd name="T26" fmla="*/ 732 w 864"/>
                  <a:gd name="T27" fmla="*/ 263 h 263"/>
                  <a:gd name="T28" fmla="*/ 132 w 864"/>
                  <a:gd name="T29" fmla="*/ 263 h 263"/>
                  <a:gd name="T30" fmla="*/ 97 w 864"/>
                  <a:gd name="T31" fmla="*/ 259 h 263"/>
                  <a:gd name="T32" fmla="*/ 66 w 864"/>
                  <a:gd name="T33" fmla="*/ 245 h 263"/>
                  <a:gd name="T34" fmla="*/ 39 w 864"/>
                  <a:gd name="T35" fmla="*/ 224 h 263"/>
                  <a:gd name="T36" fmla="*/ 20 w 864"/>
                  <a:gd name="T37" fmla="*/ 199 h 263"/>
                  <a:gd name="T38" fmla="*/ 6 w 864"/>
                  <a:gd name="T39" fmla="*/ 166 h 263"/>
                  <a:gd name="T40" fmla="*/ 0 w 864"/>
                  <a:gd name="T41" fmla="*/ 131 h 263"/>
                  <a:gd name="T42" fmla="*/ 6 w 864"/>
                  <a:gd name="T43" fmla="*/ 96 h 263"/>
                  <a:gd name="T44" fmla="*/ 20 w 864"/>
                  <a:gd name="T45" fmla="*/ 65 h 263"/>
                  <a:gd name="T46" fmla="*/ 39 w 864"/>
                  <a:gd name="T47" fmla="*/ 38 h 263"/>
                  <a:gd name="T48" fmla="*/ 66 w 864"/>
                  <a:gd name="T49" fmla="*/ 17 h 263"/>
                  <a:gd name="T50" fmla="*/ 97 w 864"/>
                  <a:gd name="T51" fmla="*/ 3 h 263"/>
                  <a:gd name="T52" fmla="*/ 132 w 86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3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3"/>
                    </a:lnTo>
                    <a:lnTo>
                      <a:pt x="798" y="17"/>
                    </a:lnTo>
                    <a:lnTo>
                      <a:pt x="825" y="38"/>
                    </a:lnTo>
                    <a:lnTo>
                      <a:pt x="844" y="65"/>
                    </a:lnTo>
                    <a:lnTo>
                      <a:pt x="858" y="96"/>
                    </a:lnTo>
                    <a:lnTo>
                      <a:pt x="864" y="131"/>
                    </a:lnTo>
                    <a:lnTo>
                      <a:pt x="858" y="166"/>
                    </a:lnTo>
                    <a:lnTo>
                      <a:pt x="844" y="199"/>
                    </a:lnTo>
                    <a:lnTo>
                      <a:pt x="825" y="224"/>
                    </a:lnTo>
                    <a:lnTo>
                      <a:pt x="798" y="245"/>
                    </a:lnTo>
                    <a:lnTo>
                      <a:pt x="767" y="259"/>
                    </a:lnTo>
                    <a:lnTo>
                      <a:pt x="732" y="263"/>
                    </a:lnTo>
                    <a:lnTo>
                      <a:pt x="132" y="263"/>
                    </a:lnTo>
                    <a:lnTo>
                      <a:pt x="97" y="259"/>
                    </a:lnTo>
                    <a:lnTo>
                      <a:pt x="66" y="245"/>
                    </a:lnTo>
                    <a:lnTo>
                      <a:pt x="39" y="224"/>
                    </a:lnTo>
                    <a:lnTo>
                      <a:pt x="20" y="199"/>
                    </a:lnTo>
                    <a:lnTo>
                      <a:pt x="6" y="166"/>
                    </a:lnTo>
                    <a:lnTo>
                      <a:pt x="0" y="131"/>
                    </a:lnTo>
                    <a:lnTo>
                      <a:pt x="6" y="96"/>
                    </a:lnTo>
                    <a:lnTo>
                      <a:pt x="20" y="65"/>
                    </a:lnTo>
                    <a:lnTo>
                      <a:pt x="39" y="38"/>
                    </a:lnTo>
                    <a:lnTo>
                      <a:pt x="66" y="17"/>
                    </a:lnTo>
                    <a:lnTo>
                      <a:pt x="97" y="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B2330C50-63F9-A743-A3FA-51690B2F5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3328988"/>
                <a:ext cx="685800" cy="211138"/>
              </a:xfrm>
              <a:custGeom>
                <a:avLst/>
                <a:gdLst>
                  <a:gd name="T0" fmla="*/ 132 w 864"/>
                  <a:gd name="T1" fmla="*/ 0 h 265"/>
                  <a:gd name="T2" fmla="*/ 732 w 864"/>
                  <a:gd name="T3" fmla="*/ 0 h 265"/>
                  <a:gd name="T4" fmla="*/ 767 w 864"/>
                  <a:gd name="T5" fmla="*/ 6 h 265"/>
                  <a:gd name="T6" fmla="*/ 798 w 864"/>
                  <a:gd name="T7" fmla="*/ 18 h 265"/>
                  <a:gd name="T8" fmla="*/ 825 w 864"/>
                  <a:gd name="T9" fmla="*/ 39 h 265"/>
                  <a:gd name="T10" fmla="*/ 844 w 864"/>
                  <a:gd name="T11" fmla="*/ 66 h 265"/>
                  <a:gd name="T12" fmla="*/ 858 w 864"/>
                  <a:gd name="T13" fmla="*/ 97 h 265"/>
                  <a:gd name="T14" fmla="*/ 864 w 864"/>
                  <a:gd name="T15" fmla="*/ 132 h 265"/>
                  <a:gd name="T16" fmla="*/ 858 w 864"/>
                  <a:gd name="T17" fmla="*/ 168 h 265"/>
                  <a:gd name="T18" fmla="*/ 844 w 864"/>
                  <a:gd name="T19" fmla="*/ 199 h 265"/>
                  <a:gd name="T20" fmla="*/ 825 w 864"/>
                  <a:gd name="T21" fmla="*/ 226 h 265"/>
                  <a:gd name="T22" fmla="*/ 798 w 864"/>
                  <a:gd name="T23" fmla="*/ 246 h 265"/>
                  <a:gd name="T24" fmla="*/ 767 w 864"/>
                  <a:gd name="T25" fmla="*/ 259 h 265"/>
                  <a:gd name="T26" fmla="*/ 732 w 864"/>
                  <a:gd name="T27" fmla="*/ 265 h 265"/>
                  <a:gd name="T28" fmla="*/ 132 w 864"/>
                  <a:gd name="T29" fmla="*/ 265 h 265"/>
                  <a:gd name="T30" fmla="*/ 97 w 864"/>
                  <a:gd name="T31" fmla="*/ 259 h 265"/>
                  <a:gd name="T32" fmla="*/ 66 w 864"/>
                  <a:gd name="T33" fmla="*/ 246 h 265"/>
                  <a:gd name="T34" fmla="*/ 39 w 864"/>
                  <a:gd name="T35" fmla="*/ 226 h 265"/>
                  <a:gd name="T36" fmla="*/ 20 w 864"/>
                  <a:gd name="T37" fmla="*/ 199 h 265"/>
                  <a:gd name="T38" fmla="*/ 6 w 864"/>
                  <a:gd name="T39" fmla="*/ 168 h 265"/>
                  <a:gd name="T40" fmla="*/ 0 w 864"/>
                  <a:gd name="T41" fmla="*/ 132 h 265"/>
                  <a:gd name="T42" fmla="*/ 6 w 864"/>
                  <a:gd name="T43" fmla="*/ 97 h 265"/>
                  <a:gd name="T44" fmla="*/ 20 w 864"/>
                  <a:gd name="T45" fmla="*/ 66 h 265"/>
                  <a:gd name="T46" fmla="*/ 39 w 864"/>
                  <a:gd name="T47" fmla="*/ 39 h 265"/>
                  <a:gd name="T48" fmla="*/ 66 w 864"/>
                  <a:gd name="T49" fmla="*/ 18 h 265"/>
                  <a:gd name="T50" fmla="*/ 97 w 864"/>
                  <a:gd name="T51" fmla="*/ 6 h 265"/>
                  <a:gd name="T52" fmla="*/ 132 w 864"/>
                  <a:gd name="T53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5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6"/>
                    </a:lnTo>
                    <a:lnTo>
                      <a:pt x="798" y="18"/>
                    </a:lnTo>
                    <a:lnTo>
                      <a:pt x="825" y="39"/>
                    </a:lnTo>
                    <a:lnTo>
                      <a:pt x="844" y="66"/>
                    </a:lnTo>
                    <a:lnTo>
                      <a:pt x="858" y="97"/>
                    </a:lnTo>
                    <a:lnTo>
                      <a:pt x="864" y="132"/>
                    </a:lnTo>
                    <a:lnTo>
                      <a:pt x="858" y="168"/>
                    </a:lnTo>
                    <a:lnTo>
                      <a:pt x="844" y="199"/>
                    </a:lnTo>
                    <a:lnTo>
                      <a:pt x="825" y="226"/>
                    </a:lnTo>
                    <a:lnTo>
                      <a:pt x="798" y="246"/>
                    </a:lnTo>
                    <a:lnTo>
                      <a:pt x="767" y="259"/>
                    </a:lnTo>
                    <a:lnTo>
                      <a:pt x="732" y="265"/>
                    </a:lnTo>
                    <a:lnTo>
                      <a:pt x="132" y="265"/>
                    </a:lnTo>
                    <a:lnTo>
                      <a:pt x="97" y="259"/>
                    </a:lnTo>
                    <a:lnTo>
                      <a:pt x="66" y="246"/>
                    </a:lnTo>
                    <a:lnTo>
                      <a:pt x="39" y="226"/>
                    </a:lnTo>
                    <a:lnTo>
                      <a:pt x="20" y="199"/>
                    </a:lnTo>
                    <a:lnTo>
                      <a:pt x="6" y="168"/>
                    </a:lnTo>
                    <a:lnTo>
                      <a:pt x="0" y="132"/>
                    </a:lnTo>
                    <a:lnTo>
                      <a:pt x="6" y="97"/>
                    </a:lnTo>
                    <a:lnTo>
                      <a:pt x="20" y="66"/>
                    </a:lnTo>
                    <a:lnTo>
                      <a:pt x="39" y="39"/>
                    </a:lnTo>
                    <a:lnTo>
                      <a:pt x="66" y="18"/>
                    </a:lnTo>
                    <a:lnTo>
                      <a:pt x="97" y="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20">
                <a:extLst>
                  <a:ext uri="{FF2B5EF4-FFF2-40B4-BE49-F238E27FC236}">
                    <a16:creationId xmlns:a16="http://schemas.microsoft.com/office/drawing/2014/main" id="{870223C8-3D90-124B-AA89-FCE1F5A41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2805113"/>
                <a:ext cx="685800" cy="628650"/>
              </a:xfrm>
              <a:custGeom>
                <a:avLst/>
                <a:gdLst>
                  <a:gd name="T0" fmla="*/ 161 w 864"/>
                  <a:gd name="T1" fmla="*/ 0 h 791"/>
                  <a:gd name="T2" fmla="*/ 703 w 864"/>
                  <a:gd name="T3" fmla="*/ 0 h 791"/>
                  <a:gd name="T4" fmla="*/ 745 w 864"/>
                  <a:gd name="T5" fmla="*/ 6 h 791"/>
                  <a:gd name="T6" fmla="*/ 784 w 864"/>
                  <a:gd name="T7" fmla="*/ 21 h 791"/>
                  <a:gd name="T8" fmla="*/ 817 w 864"/>
                  <a:gd name="T9" fmla="*/ 46 h 791"/>
                  <a:gd name="T10" fmla="*/ 840 w 864"/>
                  <a:gd name="T11" fmla="*/ 79 h 791"/>
                  <a:gd name="T12" fmla="*/ 858 w 864"/>
                  <a:gd name="T13" fmla="*/ 118 h 791"/>
                  <a:gd name="T14" fmla="*/ 864 w 864"/>
                  <a:gd name="T15" fmla="*/ 160 h 791"/>
                  <a:gd name="T16" fmla="*/ 864 w 864"/>
                  <a:gd name="T17" fmla="*/ 791 h 791"/>
                  <a:gd name="T18" fmla="*/ 0 w 864"/>
                  <a:gd name="T19" fmla="*/ 791 h 791"/>
                  <a:gd name="T20" fmla="*/ 0 w 864"/>
                  <a:gd name="T21" fmla="*/ 160 h 791"/>
                  <a:gd name="T22" fmla="*/ 6 w 864"/>
                  <a:gd name="T23" fmla="*/ 118 h 791"/>
                  <a:gd name="T24" fmla="*/ 24 w 864"/>
                  <a:gd name="T25" fmla="*/ 79 h 791"/>
                  <a:gd name="T26" fmla="*/ 47 w 864"/>
                  <a:gd name="T27" fmla="*/ 46 h 791"/>
                  <a:gd name="T28" fmla="*/ 80 w 864"/>
                  <a:gd name="T29" fmla="*/ 21 h 791"/>
                  <a:gd name="T30" fmla="*/ 118 w 864"/>
                  <a:gd name="T31" fmla="*/ 6 h 791"/>
                  <a:gd name="T32" fmla="*/ 161 w 864"/>
                  <a:gd name="T33" fmla="*/ 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791">
                    <a:moveTo>
                      <a:pt x="161" y="0"/>
                    </a:moveTo>
                    <a:lnTo>
                      <a:pt x="703" y="0"/>
                    </a:lnTo>
                    <a:lnTo>
                      <a:pt x="745" y="6"/>
                    </a:lnTo>
                    <a:lnTo>
                      <a:pt x="784" y="21"/>
                    </a:lnTo>
                    <a:lnTo>
                      <a:pt x="817" y="46"/>
                    </a:lnTo>
                    <a:lnTo>
                      <a:pt x="840" y="79"/>
                    </a:lnTo>
                    <a:lnTo>
                      <a:pt x="858" y="118"/>
                    </a:lnTo>
                    <a:lnTo>
                      <a:pt x="864" y="160"/>
                    </a:lnTo>
                    <a:lnTo>
                      <a:pt x="864" y="791"/>
                    </a:lnTo>
                    <a:lnTo>
                      <a:pt x="0" y="791"/>
                    </a:lnTo>
                    <a:lnTo>
                      <a:pt x="0" y="160"/>
                    </a:lnTo>
                    <a:lnTo>
                      <a:pt x="6" y="118"/>
                    </a:lnTo>
                    <a:lnTo>
                      <a:pt x="24" y="79"/>
                    </a:lnTo>
                    <a:lnTo>
                      <a:pt x="47" y="46"/>
                    </a:lnTo>
                    <a:lnTo>
                      <a:pt x="80" y="21"/>
                    </a:lnTo>
                    <a:lnTo>
                      <a:pt x="118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49A991F5-514D-E64E-8BD3-4017AA30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713" y="5010150"/>
                <a:ext cx="1566863" cy="43815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24">
                <a:extLst>
                  <a:ext uri="{FF2B5EF4-FFF2-40B4-BE49-F238E27FC236}">
                    <a16:creationId xmlns:a16="http://schemas.microsoft.com/office/drawing/2014/main" id="{65C5D774-353E-664D-99A4-38A9EB15D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451" y="5432425"/>
                <a:ext cx="2208213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8" name="Group 28">
              <a:extLst>
                <a:ext uri="{FF2B5EF4-FFF2-40B4-BE49-F238E27FC236}">
                  <a16:creationId xmlns:a16="http://schemas.microsoft.com/office/drawing/2014/main" id="{27079A73-EC38-FE4A-BAFD-79B49AE827EB}"/>
                </a:ext>
              </a:extLst>
            </p:cNvPr>
            <p:cNvGrpSpPr/>
            <p:nvPr/>
          </p:nvGrpSpPr>
          <p:grpSpPr>
            <a:xfrm>
              <a:off x="3761642" y="2882043"/>
              <a:ext cx="4454961" cy="1687623"/>
              <a:chOff x="4644975" y="2882043"/>
              <a:chExt cx="4454961" cy="1687623"/>
            </a:xfrm>
          </p:grpSpPr>
          <p:grpSp>
            <p:nvGrpSpPr>
              <p:cNvPr id="99" name="Group 82">
                <a:extLst>
                  <a:ext uri="{FF2B5EF4-FFF2-40B4-BE49-F238E27FC236}">
                    <a16:creationId xmlns:a16="http://schemas.microsoft.com/office/drawing/2014/main" id="{B9B3DC89-38AB-624C-BD69-DDF996BA6AF2}"/>
                  </a:ext>
                </a:extLst>
              </p:cNvPr>
              <p:cNvGrpSpPr/>
              <p:nvPr/>
            </p:nvGrpSpPr>
            <p:grpSpPr>
              <a:xfrm rot="19827938">
                <a:off x="4644975" y="3836241"/>
                <a:ext cx="915987" cy="733425"/>
                <a:chOff x="2868612" y="3232514"/>
                <a:chExt cx="915987" cy="733425"/>
              </a:xfrm>
            </p:grpSpPr>
            <p:sp>
              <p:nvSpPr>
                <p:cNvPr id="105" name="Freeform 9">
                  <a:extLst>
                    <a:ext uri="{FF2B5EF4-FFF2-40B4-BE49-F238E27FC236}">
                      <a16:creationId xmlns:a16="http://schemas.microsoft.com/office/drawing/2014/main" id="{0CAA252A-F4AB-F744-A4B3-63A359A8A2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01999" y="3583351"/>
                  <a:ext cx="482600" cy="382588"/>
                </a:xfrm>
                <a:custGeom>
                  <a:avLst/>
                  <a:gdLst/>
                  <a:ahLst/>
                  <a:cxnLst>
                    <a:cxn ang="0">
                      <a:pos x="226" y="0"/>
                    </a:cxn>
                    <a:cxn ang="0">
                      <a:pos x="245" y="4"/>
                    </a:cxn>
                    <a:cxn ang="0">
                      <a:pos x="264" y="13"/>
                    </a:cxn>
                    <a:cxn ang="0">
                      <a:pos x="281" y="25"/>
                    </a:cxn>
                    <a:cxn ang="0">
                      <a:pos x="293" y="43"/>
                    </a:cxn>
                    <a:cxn ang="0">
                      <a:pos x="295" y="47"/>
                    </a:cxn>
                    <a:cxn ang="0">
                      <a:pos x="303" y="66"/>
                    </a:cxn>
                    <a:cxn ang="0">
                      <a:pos x="304" y="87"/>
                    </a:cxn>
                    <a:cxn ang="0">
                      <a:pos x="302" y="108"/>
                    </a:cxn>
                    <a:cxn ang="0">
                      <a:pos x="293" y="127"/>
                    </a:cxn>
                    <a:cxn ang="0">
                      <a:pos x="281" y="144"/>
                    </a:cxn>
                    <a:cxn ang="0">
                      <a:pos x="263" y="156"/>
                    </a:cxn>
                    <a:cxn ang="0">
                      <a:pos x="120" y="231"/>
                    </a:cxn>
                    <a:cxn ang="0">
                      <a:pos x="101" y="239"/>
                    </a:cxn>
                    <a:cxn ang="0">
                      <a:pos x="80" y="241"/>
                    </a:cxn>
                    <a:cxn ang="0">
                      <a:pos x="60" y="238"/>
                    </a:cxn>
                    <a:cxn ang="0">
                      <a:pos x="40" y="230"/>
                    </a:cxn>
                    <a:cxn ang="0">
                      <a:pos x="24" y="217"/>
                    </a:cxn>
                    <a:cxn ang="0">
                      <a:pos x="11" y="199"/>
                    </a:cxn>
                    <a:cxn ang="0">
                      <a:pos x="3" y="174"/>
                    </a:cxn>
                    <a:cxn ang="0">
                      <a:pos x="0" y="154"/>
                    </a:cxn>
                    <a:cxn ang="0">
                      <a:pos x="4" y="133"/>
                    </a:cxn>
                    <a:cxn ang="0">
                      <a:pos x="13" y="115"/>
                    </a:cxn>
                    <a:cxn ang="0">
                      <a:pos x="25" y="98"/>
                    </a:cxn>
                    <a:cxn ang="0">
                      <a:pos x="43" y="86"/>
                    </a:cxn>
                    <a:cxn ang="0">
                      <a:pos x="184" y="10"/>
                    </a:cxn>
                    <a:cxn ang="0">
                      <a:pos x="205" y="3"/>
                    </a:cxn>
                    <a:cxn ang="0">
                      <a:pos x="226" y="0"/>
                    </a:cxn>
                  </a:cxnLst>
                  <a:rect l="0" t="0" r="r" b="b"/>
                  <a:pathLst>
                    <a:path w="304" h="241">
                      <a:moveTo>
                        <a:pt x="226" y="0"/>
                      </a:moveTo>
                      <a:lnTo>
                        <a:pt x="245" y="4"/>
                      </a:lnTo>
                      <a:lnTo>
                        <a:pt x="264" y="13"/>
                      </a:lnTo>
                      <a:lnTo>
                        <a:pt x="281" y="25"/>
                      </a:lnTo>
                      <a:lnTo>
                        <a:pt x="293" y="43"/>
                      </a:lnTo>
                      <a:lnTo>
                        <a:pt x="295" y="47"/>
                      </a:lnTo>
                      <a:lnTo>
                        <a:pt x="303" y="66"/>
                      </a:lnTo>
                      <a:lnTo>
                        <a:pt x="304" y="87"/>
                      </a:lnTo>
                      <a:lnTo>
                        <a:pt x="302" y="108"/>
                      </a:lnTo>
                      <a:lnTo>
                        <a:pt x="293" y="127"/>
                      </a:lnTo>
                      <a:lnTo>
                        <a:pt x="281" y="144"/>
                      </a:lnTo>
                      <a:lnTo>
                        <a:pt x="263" y="156"/>
                      </a:lnTo>
                      <a:lnTo>
                        <a:pt x="120" y="231"/>
                      </a:lnTo>
                      <a:lnTo>
                        <a:pt x="101" y="239"/>
                      </a:lnTo>
                      <a:lnTo>
                        <a:pt x="80" y="241"/>
                      </a:lnTo>
                      <a:lnTo>
                        <a:pt x="60" y="238"/>
                      </a:lnTo>
                      <a:lnTo>
                        <a:pt x="40" y="230"/>
                      </a:lnTo>
                      <a:lnTo>
                        <a:pt x="24" y="217"/>
                      </a:lnTo>
                      <a:lnTo>
                        <a:pt x="11" y="199"/>
                      </a:lnTo>
                      <a:lnTo>
                        <a:pt x="3" y="174"/>
                      </a:lnTo>
                      <a:lnTo>
                        <a:pt x="0" y="154"/>
                      </a:lnTo>
                      <a:lnTo>
                        <a:pt x="4" y="133"/>
                      </a:lnTo>
                      <a:lnTo>
                        <a:pt x="13" y="115"/>
                      </a:lnTo>
                      <a:lnTo>
                        <a:pt x="25" y="98"/>
                      </a:lnTo>
                      <a:lnTo>
                        <a:pt x="43" y="86"/>
                      </a:lnTo>
                      <a:lnTo>
                        <a:pt x="184" y="10"/>
                      </a:lnTo>
                      <a:lnTo>
                        <a:pt x="205" y="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Freeform 29">
                  <a:extLst>
                    <a:ext uri="{FF2B5EF4-FFF2-40B4-BE49-F238E27FC236}">
                      <a16:creationId xmlns:a16="http://schemas.microsoft.com/office/drawing/2014/main" id="{D246E54E-9A4B-7D4A-8A8F-E799F801F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997199" y="3238864"/>
                  <a:ext cx="603250" cy="571500"/>
                </a:xfrm>
                <a:custGeom>
                  <a:avLst/>
                  <a:gdLst/>
                  <a:ahLst/>
                  <a:cxnLst>
                    <a:cxn ang="0">
                      <a:pos x="223" y="0"/>
                    </a:cxn>
                    <a:cxn ang="0">
                      <a:pos x="255" y="4"/>
                    </a:cxn>
                    <a:cxn ang="0">
                      <a:pos x="285" y="12"/>
                    </a:cxn>
                    <a:cxn ang="0">
                      <a:pos x="311" y="26"/>
                    </a:cxn>
                    <a:cxn ang="0">
                      <a:pos x="336" y="46"/>
                    </a:cxn>
                    <a:cxn ang="0">
                      <a:pos x="355" y="69"/>
                    </a:cxn>
                    <a:cxn ang="0">
                      <a:pos x="369" y="97"/>
                    </a:cxn>
                    <a:cxn ang="0">
                      <a:pos x="378" y="126"/>
                    </a:cxn>
                    <a:cxn ang="0">
                      <a:pos x="380" y="156"/>
                    </a:cxn>
                    <a:cxn ang="0">
                      <a:pos x="378" y="187"/>
                    </a:cxn>
                    <a:cxn ang="0">
                      <a:pos x="369" y="217"/>
                    </a:cxn>
                    <a:cxn ang="0">
                      <a:pos x="355" y="248"/>
                    </a:cxn>
                    <a:cxn ang="0">
                      <a:pos x="336" y="275"/>
                    </a:cxn>
                    <a:cxn ang="0">
                      <a:pos x="313" y="300"/>
                    </a:cxn>
                    <a:cxn ang="0">
                      <a:pos x="285" y="322"/>
                    </a:cxn>
                    <a:cxn ang="0">
                      <a:pos x="253" y="340"/>
                    </a:cxn>
                    <a:cxn ang="0">
                      <a:pos x="221" y="351"/>
                    </a:cxn>
                    <a:cxn ang="0">
                      <a:pos x="188" y="358"/>
                    </a:cxn>
                    <a:cxn ang="0">
                      <a:pos x="156" y="360"/>
                    </a:cxn>
                    <a:cxn ang="0">
                      <a:pos x="125" y="357"/>
                    </a:cxn>
                    <a:cxn ang="0">
                      <a:pos x="96" y="347"/>
                    </a:cxn>
                    <a:cxn ang="0">
                      <a:pos x="68" y="333"/>
                    </a:cxn>
                    <a:cxn ang="0">
                      <a:pos x="45" y="315"/>
                    </a:cxn>
                    <a:cxn ang="0">
                      <a:pos x="25" y="292"/>
                    </a:cxn>
                    <a:cxn ang="0">
                      <a:pos x="10" y="261"/>
                    </a:cxn>
                    <a:cxn ang="0">
                      <a:pos x="2" y="228"/>
                    </a:cxn>
                    <a:cxn ang="0">
                      <a:pos x="0" y="194"/>
                    </a:cxn>
                    <a:cxn ang="0">
                      <a:pos x="6" y="159"/>
                    </a:cxn>
                    <a:cxn ang="0">
                      <a:pos x="18" y="124"/>
                    </a:cxn>
                    <a:cxn ang="0">
                      <a:pos x="38" y="93"/>
                    </a:cxn>
                    <a:cxn ang="0">
                      <a:pos x="63" y="64"/>
                    </a:cxn>
                    <a:cxn ang="0">
                      <a:pos x="94" y="39"/>
                    </a:cxn>
                    <a:cxn ang="0">
                      <a:pos x="126" y="21"/>
                    </a:cxn>
                    <a:cxn ang="0">
                      <a:pos x="158" y="8"/>
                    </a:cxn>
                    <a:cxn ang="0">
                      <a:pos x="191" y="1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380" h="360">
                      <a:moveTo>
                        <a:pt x="223" y="0"/>
                      </a:moveTo>
                      <a:lnTo>
                        <a:pt x="255" y="4"/>
                      </a:lnTo>
                      <a:lnTo>
                        <a:pt x="285" y="12"/>
                      </a:lnTo>
                      <a:lnTo>
                        <a:pt x="311" y="26"/>
                      </a:lnTo>
                      <a:lnTo>
                        <a:pt x="336" y="46"/>
                      </a:lnTo>
                      <a:lnTo>
                        <a:pt x="355" y="69"/>
                      </a:lnTo>
                      <a:lnTo>
                        <a:pt x="369" y="97"/>
                      </a:lnTo>
                      <a:lnTo>
                        <a:pt x="378" y="126"/>
                      </a:lnTo>
                      <a:lnTo>
                        <a:pt x="380" y="156"/>
                      </a:lnTo>
                      <a:lnTo>
                        <a:pt x="378" y="187"/>
                      </a:lnTo>
                      <a:lnTo>
                        <a:pt x="369" y="217"/>
                      </a:lnTo>
                      <a:lnTo>
                        <a:pt x="355" y="248"/>
                      </a:lnTo>
                      <a:lnTo>
                        <a:pt x="336" y="275"/>
                      </a:lnTo>
                      <a:lnTo>
                        <a:pt x="313" y="300"/>
                      </a:lnTo>
                      <a:lnTo>
                        <a:pt x="285" y="322"/>
                      </a:lnTo>
                      <a:lnTo>
                        <a:pt x="253" y="340"/>
                      </a:lnTo>
                      <a:lnTo>
                        <a:pt x="221" y="351"/>
                      </a:lnTo>
                      <a:lnTo>
                        <a:pt x="188" y="358"/>
                      </a:lnTo>
                      <a:lnTo>
                        <a:pt x="156" y="360"/>
                      </a:lnTo>
                      <a:lnTo>
                        <a:pt x="125" y="357"/>
                      </a:lnTo>
                      <a:lnTo>
                        <a:pt x="96" y="347"/>
                      </a:lnTo>
                      <a:lnTo>
                        <a:pt x="68" y="333"/>
                      </a:lnTo>
                      <a:lnTo>
                        <a:pt x="45" y="315"/>
                      </a:lnTo>
                      <a:lnTo>
                        <a:pt x="25" y="292"/>
                      </a:lnTo>
                      <a:lnTo>
                        <a:pt x="10" y="261"/>
                      </a:lnTo>
                      <a:lnTo>
                        <a:pt x="2" y="228"/>
                      </a:lnTo>
                      <a:lnTo>
                        <a:pt x="0" y="194"/>
                      </a:lnTo>
                      <a:lnTo>
                        <a:pt x="6" y="159"/>
                      </a:lnTo>
                      <a:lnTo>
                        <a:pt x="18" y="124"/>
                      </a:lnTo>
                      <a:lnTo>
                        <a:pt x="38" y="93"/>
                      </a:lnTo>
                      <a:lnTo>
                        <a:pt x="63" y="64"/>
                      </a:lnTo>
                      <a:lnTo>
                        <a:pt x="94" y="39"/>
                      </a:lnTo>
                      <a:lnTo>
                        <a:pt x="126" y="21"/>
                      </a:lnTo>
                      <a:lnTo>
                        <a:pt x="158" y="8"/>
                      </a:lnTo>
                      <a:lnTo>
                        <a:pt x="191" y="1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Freeform 31">
                  <a:extLst>
                    <a:ext uri="{FF2B5EF4-FFF2-40B4-BE49-F238E27FC236}">
                      <a16:creationId xmlns:a16="http://schemas.microsoft.com/office/drawing/2014/main" id="{E90D67BC-F2C9-1C4B-9E51-4785B4B65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8612" y="3232514"/>
                  <a:ext cx="654050" cy="569913"/>
                </a:xfrm>
                <a:custGeom>
                  <a:avLst/>
                  <a:gdLst/>
                  <a:ahLst/>
                  <a:cxnLst>
                    <a:cxn ang="0">
                      <a:pos x="213" y="1"/>
                    </a:cxn>
                    <a:cxn ang="0">
                      <a:pos x="257" y="9"/>
                    </a:cxn>
                    <a:cxn ang="0">
                      <a:pos x="304" y="33"/>
                    </a:cxn>
                    <a:cxn ang="0">
                      <a:pos x="318" y="32"/>
                    </a:cxn>
                    <a:cxn ang="0">
                      <a:pos x="305" y="12"/>
                    </a:cxn>
                    <a:cxn ang="0">
                      <a:pos x="324" y="25"/>
                    </a:cxn>
                    <a:cxn ang="0">
                      <a:pos x="352" y="51"/>
                    </a:cxn>
                    <a:cxn ang="0">
                      <a:pos x="374" y="91"/>
                    </a:cxn>
                    <a:cxn ang="0">
                      <a:pos x="381" y="144"/>
                    </a:cxn>
                    <a:cxn ang="0">
                      <a:pos x="391" y="139"/>
                    </a:cxn>
                    <a:cxn ang="0">
                      <a:pos x="412" y="135"/>
                    </a:cxn>
                    <a:cxn ang="0">
                      <a:pos x="406" y="142"/>
                    </a:cxn>
                    <a:cxn ang="0">
                      <a:pos x="396" y="166"/>
                    </a:cxn>
                    <a:cxn ang="0">
                      <a:pos x="391" y="203"/>
                    </a:cxn>
                    <a:cxn ang="0">
                      <a:pos x="373" y="245"/>
                    </a:cxn>
                    <a:cxn ang="0">
                      <a:pos x="337" y="287"/>
                    </a:cxn>
                    <a:cxn ang="0">
                      <a:pos x="304" y="314"/>
                    </a:cxn>
                    <a:cxn ang="0">
                      <a:pos x="258" y="336"/>
                    </a:cxn>
                    <a:cxn ang="0">
                      <a:pos x="177" y="357"/>
                    </a:cxn>
                    <a:cxn ang="0">
                      <a:pos x="107" y="357"/>
                    </a:cxn>
                    <a:cxn ang="0">
                      <a:pos x="55" y="343"/>
                    </a:cxn>
                    <a:cxn ang="0">
                      <a:pos x="19" y="322"/>
                    </a:cxn>
                    <a:cxn ang="0">
                      <a:pos x="2" y="304"/>
                    </a:cxn>
                    <a:cxn ang="0">
                      <a:pos x="2" y="281"/>
                    </a:cxn>
                    <a:cxn ang="0">
                      <a:pos x="20" y="261"/>
                    </a:cxn>
                    <a:cxn ang="0">
                      <a:pos x="61" y="249"/>
                    </a:cxn>
                    <a:cxn ang="0">
                      <a:pos x="112" y="242"/>
                    </a:cxn>
                    <a:cxn ang="0">
                      <a:pos x="142" y="231"/>
                    </a:cxn>
                    <a:cxn ang="0">
                      <a:pos x="154" y="217"/>
                    </a:cxn>
                    <a:cxn ang="0">
                      <a:pos x="157" y="207"/>
                    </a:cxn>
                    <a:cxn ang="0">
                      <a:pos x="160" y="206"/>
                    </a:cxn>
                    <a:cxn ang="0">
                      <a:pos x="161" y="200"/>
                    </a:cxn>
                    <a:cxn ang="0">
                      <a:pos x="157" y="181"/>
                    </a:cxn>
                    <a:cxn ang="0">
                      <a:pos x="142" y="175"/>
                    </a:cxn>
                    <a:cxn ang="0">
                      <a:pos x="127" y="178"/>
                    </a:cxn>
                    <a:cxn ang="0">
                      <a:pos x="120" y="181"/>
                    </a:cxn>
                    <a:cxn ang="0">
                      <a:pos x="123" y="173"/>
                    </a:cxn>
                    <a:cxn ang="0">
                      <a:pos x="141" y="157"/>
                    </a:cxn>
                    <a:cxn ang="0">
                      <a:pos x="188" y="135"/>
                    </a:cxn>
                    <a:cxn ang="0">
                      <a:pos x="195" y="119"/>
                    </a:cxn>
                    <a:cxn ang="0">
                      <a:pos x="185" y="106"/>
                    </a:cxn>
                    <a:cxn ang="0">
                      <a:pos x="163" y="85"/>
                    </a:cxn>
                    <a:cxn ang="0">
                      <a:pos x="148" y="55"/>
                    </a:cxn>
                    <a:cxn ang="0">
                      <a:pos x="154" y="19"/>
                    </a:cxn>
                    <a:cxn ang="0">
                      <a:pos x="156" y="30"/>
                    </a:cxn>
                    <a:cxn ang="0">
                      <a:pos x="167" y="55"/>
                    </a:cxn>
                    <a:cxn ang="0">
                      <a:pos x="159" y="25"/>
                    </a:cxn>
                    <a:cxn ang="0">
                      <a:pos x="160" y="8"/>
                    </a:cxn>
                    <a:cxn ang="0">
                      <a:pos x="164" y="2"/>
                    </a:cxn>
                    <a:cxn ang="0">
                      <a:pos x="179" y="1"/>
                    </a:cxn>
                  </a:cxnLst>
                  <a:rect l="0" t="0" r="r" b="b"/>
                  <a:pathLst>
                    <a:path w="412" h="359">
                      <a:moveTo>
                        <a:pt x="193" y="0"/>
                      </a:moveTo>
                      <a:lnTo>
                        <a:pt x="213" y="1"/>
                      </a:lnTo>
                      <a:lnTo>
                        <a:pt x="235" y="4"/>
                      </a:lnTo>
                      <a:lnTo>
                        <a:pt x="257" y="9"/>
                      </a:lnTo>
                      <a:lnTo>
                        <a:pt x="282" y="19"/>
                      </a:lnTo>
                      <a:lnTo>
                        <a:pt x="304" y="33"/>
                      </a:lnTo>
                      <a:lnTo>
                        <a:pt x="326" y="54"/>
                      </a:lnTo>
                      <a:lnTo>
                        <a:pt x="318" y="32"/>
                      </a:lnTo>
                      <a:lnTo>
                        <a:pt x="302" y="11"/>
                      </a:lnTo>
                      <a:lnTo>
                        <a:pt x="305" y="12"/>
                      </a:lnTo>
                      <a:lnTo>
                        <a:pt x="313" y="18"/>
                      </a:lnTo>
                      <a:lnTo>
                        <a:pt x="324" y="25"/>
                      </a:lnTo>
                      <a:lnTo>
                        <a:pt x="338" y="37"/>
                      </a:lnTo>
                      <a:lnTo>
                        <a:pt x="352" y="51"/>
                      </a:lnTo>
                      <a:lnTo>
                        <a:pt x="365" y="69"/>
                      </a:lnTo>
                      <a:lnTo>
                        <a:pt x="374" y="91"/>
                      </a:lnTo>
                      <a:lnTo>
                        <a:pt x="381" y="116"/>
                      </a:lnTo>
                      <a:lnTo>
                        <a:pt x="381" y="144"/>
                      </a:lnTo>
                      <a:lnTo>
                        <a:pt x="384" y="142"/>
                      </a:lnTo>
                      <a:lnTo>
                        <a:pt x="391" y="139"/>
                      </a:lnTo>
                      <a:lnTo>
                        <a:pt x="400" y="137"/>
                      </a:lnTo>
                      <a:lnTo>
                        <a:pt x="412" y="135"/>
                      </a:lnTo>
                      <a:lnTo>
                        <a:pt x="410" y="137"/>
                      </a:lnTo>
                      <a:lnTo>
                        <a:pt x="406" y="142"/>
                      </a:lnTo>
                      <a:lnTo>
                        <a:pt x="400" y="151"/>
                      </a:lnTo>
                      <a:lnTo>
                        <a:pt x="396" y="166"/>
                      </a:lnTo>
                      <a:lnTo>
                        <a:pt x="394" y="186"/>
                      </a:lnTo>
                      <a:lnTo>
                        <a:pt x="391" y="203"/>
                      </a:lnTo>
                      <a:lnTo>
                        <a:pt x="384" y="222"/>
                      </a:lnTo>
                      <a:lnTo>
                        <a:pt x="373" y="245"/>
                      </a:lnTo>
                      <a:lnTo>
                        <a:pt x="358" y="267"/>
                      </a:lnTo>
                      <a:lnTo>
                        <a:pt x="337" y="287"/>
                      </a:lnTo>
                      <a:lnTo>
                        <a:pt x="311" y="307"/>
                      </a:lnTo>
                      <a:lnTo>
                        <a:pt x="304" y="314"/>
                      </a:lnTo>
                      <a:lnTo>
                        <a:pt x="302" y="314"/>
                      </a:lnTo>
                      <a:lnTo>
                        <a:pt x="258" y="336"/>
                      </a:lnTo>
                      <a:lnTo>
                        <a:pt x="215" y="350"/>
                      </a:lnTo>
                      <a:lnTo>
                        <a:pt x="177" y="357"/>
                      </a:lnTo>
                      <a:lnTo>
                        <a:pt x="141" y="359"/>
                      </a:lnTo>
                      <a:lnTo>
                        <a:pt x="107" y="357"/>
                      </a:lnTo>
                      <a:lnTo>
                        <a:pt x="80" y="351"/>
                      </a:lnTo>
                      <a:lnTo>
                        <a:pt x="55" y="343"/>
                      </a:lnTo>
                      <a:lnTo>
                        <a:pt x="34" y="333"/>
                      </a:lnTo>
                      <a:lnTo>
                        <a:pt x="19" y="322"/>
                      </a:lnTo>
                      <a:lnTo>
                        <a:pt x="8" y="312"/>
                      </a:lnTo>
                      <a:lnTo>
                        <a:pt x="2" y="304"/>
                      </a:lnTo>
                      <a:lnTo>
                        <a:pt x="0" y="293"/>
                      </a:lnTo>
                      <a:lnTo>
                        <a:pt x="2" y="281"/>
                      </a:lnTo>
                      <a:lnTo>
                        <a:pt x="9" y="271"/>
                      </a:lnTo>
                      <a:lnTo>
                        <a:pt x="20" y="261"/>
                      </a:lnTo>
                      <a:lnTo>
                        <a:pt x="38" y="254"/>
                      </a:lnTo>
                      <a:lnTo>
                        <a:pt x="61" y="249"/>
                      </a:lnTo>
                      <a:lnTo>
                        <a:pt x="88" y="245"/>
                      </a:lnTo>
                      <a:lnTo>
                        <a:pt x="112" y="242"/>
                      </a:lnTo>
                      <a:lnTo>
                        <a:pt x="130" y="236"/>
                      </a:lnTo>
                      <a:lnTo>
                        <a:pt x="142" y="231"/>
                      </a:lnTo>
                      <a:lnTo>
                        <a:pt x="150" y="224"/>
                      </a:lnTo>
                      <a:lnTo>
                        <a:pt x="154" y="217"/>
                      </a:lnTo>
                      <a:lnTo>
                        <a:pt x="157" y="213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6"/>
                      </a:lnTo>
                      <a:lnTo>
                        <a:pt x="160" y="204"/>
                      </a:lnTo>
                      <a:lnTo>
                        <a:pt x="161" y="200"/>
                      </a:lnTo>
                      <a:lnTo>
                        <a:pt x="161" y="188"/>
                      </a:lnTo>
                      <a:lnTo>
                        <a:pt x="157" y="181"/>
                      </a:lnTo>
                      <a:lnTo>
                        <a:pt x="150" y="177"/>
                      </a:lnTo>
                      <a:lnTo>
                        <a:pt x="142" y="175"/>
                      </a:lnTo>
                      <a:lnTo>
                        <a:pt x="134" y="177"/>
                      </a:lnTo>
                      <a:lnTo>
                        <a:pt x="127" y="178"/>
                      </a:lnTo>
                      <a:lnTo>
                        <a:pt x="121" y="180"/>
                      </a:lnTo>
                      <a:lnTo>
                        <a:pt x="120" y="181"/>
                      </a:lnTo>
                      <a:lnTo>
                        <a:pt x="120" y="178"/>
                      </a:lnTo>
                      <a:lnTo>
                        <a:pt x="123" y="173"/>
                      </a:lnTo>
                      <a:lnTo>
                        <a:pt x="130" y="166"/>
                      </a:lnTo>
                      <a:lnTo>
                        <a:pt x="141" y="157"/>
                      </a:lnTo>
                      <a:lnTo>
                        <a:pt x="177" y="144"/>
                      </a:lnTo>
                      <a:lnTo>
                        <a:pt x="188" y="135"/>
                      </a:lnTo>
                      <a:lnTo>
                        <a:pt x="193" y="127"/>
                      </a:lnTo>
                      <a:lnTo>
                        <a:pt x="195" y="119"/>
                      </a:lnTo>
                      <a:lnTo>
                        <a:pt x="195" y="113"/>
                      </a:lnTo>
                      <a:lnTo>
                        <a:pt x="185" y="106"/>
                      </a:lnTo>
                      <a:lnTo>
                        <a:pt x="174" y="97"/>
                      </a:lnTo>
                      <a:lnTo>
                        <a:pt x="163" y="85"/>
                      </a:lnTo>
                      <a:lnTo>
                        <a:pt x="153" y="70"/>
                      </a:lnTo>
                      <a:lnTo>
                        <a:pt x="148" y="55"/>
                      </a:lnTo>
                      <a:lnTo>
                        <a:pt x="148" y="37"/>
                      </a:lnTo>
                      <a:lnTo>
                        <a:pt x="154" y="19"/>
                      </a:lnTo>
                      <a:lnTo>
                        <a:pt x="154" y="22"/>
                      </a:lnTo>
                      <a:lnTo>
                        <a:pt x="156" y="30"/>
                      </a:lnTo>
                      <a:lnTo>
                        <a:pt x="159" y="41"/>
                      </a:lnTo>
                      <a:lnTo>
                        <a:pt x="167" y="55"/>
                      </a:lnTo>
                      <a:lnTo>
                        <a:pt x="161" y="37"/>
                      </a:lnTo>
                      <a:lnTo>
                        <a:pt x="159" y="25"/>
                      </a:lnTo>
                      <a:lnTo>
                        <a:pt x="159" y="15"/>
                      </a:lnTo>
                      <a:lnTo>
                        <a:pt x="160" y="8"/>
                      </a:lnTo>
                      <a:lnTo>
                        <a:pt x="163" y="5"/>
                      </a:lnTo>
                      <a:lnTo>
                        <a:pt x="164" y="2"/>
                      </a:lnTo>
                      <a:lnTo>
                        <a:pt x="170" y="2"/>
                      </a:lnTo>
                      <a:lnTo>
                        <a:pt x="179" y="1"/>
                      </a:lnTo>
                      <a:lnTo>
                        <a:pt x="1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00" name="Group 27">
                <a:extLst>
                  <a:ext uri="{FF2B5EF4-FFF2-40B4-BE49-F238E27FC236}">
                    <a16:creationId xmlns:a16="http://schemas.microsoft.com/office/drawing/2014/main" id="{15CB5821-9B8B-D340-9336-E9ACDBA50658}"/>
                  </a:ext>
                </a:extLst>
              </p:cNvPr>
              <p:cNvGrpSpPr/>
              <p:nvPr/>
            </p:nvGrpSpPr>
            <p:grpSpPr>
              <a:xfrm>
                <a:off x="5356051" y="2882043"/>
                <a:ext cx="3743885" cy="1557448"/>
                <a:chOff x="5356051" y="2882043"/>
                <a:chExt cx="3743885" cy="1557448"/>
              </a:xfrm>
            </p:grpSpPr>
            <p:sp>
              <p:nvSpPr>
                <p:cNvPr id="101" name="Freeform 26">
                  <a:extLst>
                    <a:ext uri="{FF2B5EF4-FFF2-40B4-BE49-F238E27FC236}">
                      <a16:creationId xmlns:a16="http://schemas.microsoft.com/office/drawing/2014/main" id="{CC317E20-49BA-9A44-86ED-F7908EFAF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56051" y="3983878"/>
                  <a:ext cx="2308225" cy="438150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49" y="5"/>
                    </a:cxn>
                    <a:cxn ang="0">
                      <a:pos x="1378" y="14"/>
                    </a:cxn>
                    <a:cxn ang="0">
                      <a:pos x="1403" y="31"/>
                    </a:cxn>
                    <a:cxn ang="0">
                      <a:pos x="1424" y="53"/>
                    </a:cxn>
                    <a:cxn ang="0">
                      <a:pos x="1440" y="78"/>
                    </a:cxn>
                    <a:cxn ang="0">
                      <a:pos x="1450" y="107"/>
                    </a:cxn>
                    <a:cxn ang="0">
                      <a:pos x="1454" y="139"/>
                    </a:cxn>
                    <a:cxn ang="0">
                      <a:pos x="1450" y="171"/>
                    </a:cxn>
                    <a:cxn ang="0">
                      <a:pos x="1440" y="200"/>
                    </a:cxn>
                    <a:cxn ang="0">
                      <a:pos x="1424" y="224"/>
                    </a:cxn>
                    <a:cxn ang="0">
                      <a:pos x="1403" y="245"/>
                    </a:cxn>
                    <a:cxn ang="0">
                      <a:pos x="1378" y="262"/>
                    </a:cxn>
                    <a:cxn ang="0">
                      <a:pos x="1349" y="272"/>
                    </a:cxn>
                    <a:cxn ang="0">
                      <a:pos x="1317" y="276"/>
                    </a:cxn>
                    <a:cxn ang="0">
                      <a:pos x="0" y="276"/>
                    </a:cxn>
                    <a:cxn ang="0">
                      <a:pos x="4" y="117"/>
                    </a:cxn>
                    <a:cxn ang="0">
                      <a:pos x="1317" y="0"/>
                    </a:cxn>
                  </a:cxnLst>
                  <a:rect l="0" t="0" r="r" b="b"/>
                  <a:pathLst>
                    <a:path w="1454" h="276">
                      <a:moveTo>
                        <a:pt x="1317" y="0"/>
                      </a:moveTo>
                      <a:lnTo>
                        <a:pt x="1349" y="5"/>
                      </a:lnTo>
                      <a:lnTo>
                        <a:pt x="1378" y="14"/>
                      </a:lnTo>
                      <a:lnTo>
                        <a:pt x="1403" y="31"/>
                      </a:lnTo>
                      <a:lnTo>
                        <a:pt x="1424" y="53"/>
                      </a:lnTo>
                      <a:lnTo>
                        <a:pt x="1440" y="78"/>
                      </a:lnTo>
                      <a:lnTo>
                        <a:pt x="1450" y="107"/>
                      </a:lnTo>
                      <a:lnTo>
                        <a:pt x="1454" y="139"/>
                      </a:lnTo>
                      <a:lnTo>
                        <a:pt x="1450" y="171"/>
                      </a:lnTo>
                      <a:lnTo>
                        <a:pt x="1440" y="200"/>
                      </a:lnTo>
                      <a:lnTo>
                        <a:pt x="1424" y="224"/>
                      </a:lnTo>
                      <a:lnTo>
                        <a:pt x="1403" y="245"/>
                      </a:lnTo>
                      <a:lnTo>
                        <a:pt x="1378" y="262"/>
                      </a:lnTo>
                      <a:lnTo>
                        <a:pt x="1349" y="272"/>
                      </a:lnTo>
                      <a:lnTo>
                        <a:pt x="1317" y="276"/>
                      </a:lnTo>
                      <a:lnTo>
                        <a:pt x="0" y="276"/>
                      </a:lnTo>
                      <a:lnTo>
                        <a:pt x="4" y="117"/>
                      </a:lnTo>
                      <a:lnTo>
                        <a:pt x="1317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Freeform 27">
                  <a:extLst>
                    <a:ext uri="{FF2B5EF4-FFF2-40B4-BE49-F238E27FC236}">
                      <a16:creationId xmlns:a16="http://schemas.microsoft.com/office/drawing/2014/main" id="{F6665110-20AC-E946-9481-6CA66A9DB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87814" y="4096591"/>
                  <a:ext cx="1555750" cy="342900"/>
                </a:xfrm>
                <a:custGeom>
                  <a:avLst/>
                  <a:gdLst/>
                  <a:ahLst/>
                  <a:cxnLst>
                    <a:cxn ang="0">
                      <a:pos x="903" y="0"/>
                    </a:cxn>
                    <a:cxn ang="0">
                      <a:pos x="923" y="0"/>
                    </a:cxn>
                    <a:cxn ang="0">
                      <a:pos x="944" y="5"/>
                    </a:cxn>
                    <a:cxn ang="0">
                      <a:pos x="961" y="17"/>
                    </a:cxn>
                    <a:cxn ang="0">
                      <a:pos x="973" y="33"/>
                    </a:cxn>
                    <a:cxn ang="0">
                      <a:pos x="980" y="52"/>
                    </a:cxn>
                    <a:cxn ang="0">
                      <a:pos x="980" y="73"/>
                    </a:cxn>
                    <a:cxn ang="0">
                      <a:pos x="973" y="94"/>
                    </a:cxn>
                    <a:cxn ang="0">
                      <a:pos x="962" y="111"/>
                    </a:cxn>
                    <a:cxn ang="0">
                      <a:pos x="946" y="123"/>
                    </a:cxn>
                    <a:cxn ang="0">
                      <a:pos x="926" y="130"/>
                    </a:cxn>
                    <a:cxn ang="0">
                      <a:pos x="552" y="199"/>
                    </a:cxn>
                    <a:cxn ang="0">
                      <a:pos x="534" y="201"/>
                    </a:cxn>
                    <a:cxn ang="0">
                      <a:pos x="516" y="196"/>
                    </a:cxn>
                    <a:cxn ang="0">
                      <a:pos x="176" y="192"/>
                    </a:cxn>
                    <a:cxn ang="0">
                      <a:pos x="172" y="192"/>
                    </a:cxn>
                    <a:cxn ang="0">
                      <a:pos x="166" y="191"/>
                    </a:cxn>
                    <a:cxn ang="0">
                      <a:pos x="162" y="189"/>
                    </a:cxn>
                    <a:cxn ang="0">
                      <a:pos x="79" y="213"/>
                    </a:cxn>
                    <a:cxn ang="0">
                      <a:pos x="60" y="216"/>
                    </a:cxn>
                    <a:cxn ang="0">
                      <a:pos x="40" y="212"/>
                    </a:cxn>
                    <a:cxn ang="0">
                      <a:pos x="24" y="202"/>
                    </a:cxn>
                    <a:cxn ang="0">
                      <a:pos x="10" y="187"/>
                    </a:cxn>
                    <a:cxn ang="0">
                      <a:pos x="2" y="170"/>
                    </a:cxn>
                    <a:cxn ang="0">
                      <a:pos x="0" y="151"/>
                    </a:cxn>
                    <a:cxn ang="0">
                      <a:pos x="4" y="131"/>
                    </a:cxn>
                    <a:cxn ang="0">
                      <a:pos x="14" y="115"/>
                    </a:cxn>
                    <a:cxn ang="0">
                      <a:pos x="28" y="101"/>
                    </a:cxn>
                    <a:cxn ang="0">
                      <a:pos x="46" y="93"/>
                    </a:cxn>
                    <a:cxn ang="0">
                      <a:pos x="156" y="62"/>
                    </a:cxn>
                    <a:cxn ang="0">
                      <a:pos x="173" y="59"/>
                    </a:cxn>
                    <a:cxn ang="0">
                      <a:pos x="179" y="59"/>
                    </a:cxn>
                    <a:cxn ang="0">
                      <a:pos x="556" y="64"/>
                    </a:cxn>
                    <a:cxn ang="0">
                      <a:pos x="903" y="0"/>
                    </a:cxn>
                  </a:cxnLst>
                  <a:rect l="0" t="0" r="r" b="b"/>
                  <a:pathLst>
                    <a:path w="980" h="216">
                      <a:moveTo>
                        <a:pt x="903" y="0"/>
                      </a:moveTo>
                      <a:lnTo>
                        <a:pt x="923" y="0"/>
                      </a:lnTo>
                      <a:lnTo>
                        <a:pt x="944" y="5"/>
                      </a:lnTo>
                      <a:lnTo>
                        <a:pt x="961" y="17"/>
                      </a:lnTo>
                      <a:lnTo>
                        <a:pt x="973" y="33"/>
                      </a:lnTo>
                      <a:lnTo>
                        <a:pt x="980" y="52"/>
                      </a:lnTo>
                      <a:lnTo>
                        <a:pt x="980" y="73"/>
                      </a:lnTo>
                      <a:lnTo>
                        <a:pt x="973" y="94"/>
                      </a:lnTo>
                      <a:lnTo>
                        <a:pt x="962" y="111"/>
                      </a:lnTo>
                      <a:lnTo>
                        <a:pt x="946" y="123"/>
                      </a:lnTo>
                      <a:lnTo>
                        <a:pt x="926" y="130"/>
                      </a:lnTo>
                      <a:lnTo>
                        <a:pt x="552" y="199"/>
                      </a:lnTo>
                      <a:lnTo>
                        <a:pt x="534" y="201"/>
                      </a:lnTo>
                      <a:lnTo>
                        <a:pt x="516" y="196"/>
                      </a:lnTo>
                      <a:lnTo>
                        <a:pt x="176" y="192"/>
                      </a:lnTo>
                      <a:lnTo>
                        <a:pt x="172" y="192"/>
                      </a:lnTo>
                      <a:lnTo>
                        <a:pt x="166" y="191"/>
                      </a:lnTo>
                      <a:lnTo>
                        <a:pt x="162" y="189"/>
                      </a:lnTo>
                      <a:lnTo>
                        <a:pt x="79" y="213"/>
                      </a:lnTo>
                      <a:lnTo>
                        <a:pt x="60" y="216"/>
                      </a:lnTo>
                      <a:lnTo>
                        <a:pt x="40" y="212"/>
                      </a:lnTo>
                      <a:lnTo>
                        <a:pt x="24" y="202"/>
                      </a:lnTo>
                      <a:lnTo>
                        <a:pt x="10" y="187"/>
                      </a:lnTo>
                      <a:lnTo>
                        <a:pt x="2" y="170"/>
                      </a:lnTo>
                      <a:lnTo>
                        <a:pt x="0" y="151"/>
                      </a:lnTo>
                      <a:lnTo>
                        <a:pt x="4" y="131"/>
                      </a:lnTo>
                      <a:lnTo>
                        <a:pt x="14" y="115"/>
                      </a:lnTo>
                      <a:lnTo>
                        <a:pt x="28" y="101"/>
                      </a:lnTo>
                      <a:lnTo>
                        <a:pt x="46" y="93"/>
                      </a:lnTo>
                      <a:lnTo>
                        <a:pt x="156" y="62"/>
                      </a:lnTo>
                      <a:lnTo>
                        <a:pt x="173" y="59"/>
                      </a:lnTo>
                      <a:lnTo>
                        <a:pt x="179" y="59"/>
                      </a:lnTo>
                      <a:lnTo>
                        <a:pt x="556" y="64"/>
                      </a:lnTo>
                      <a:lnTo>
                        <a:pt x="90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28551AF5-671C-5245-9AD7-460D7FD7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32251" y="4061666"/>
                  <a:ext cx="539750" cy="331788"/>
                </a:xfrm>
                <a:custGeom>
                  <a:avLst/>
                  <a:gdLst/>
                  <a:ahLst/>
                  <a:cxnLst>
                    <a:cxn ang="0">
                      <a:pos x="264" y="0"/>
                    </a:cxn>
                    <a:cxn ang="0">
                      <a:pos x="284" y="5"/>
                    </a:cxn>
                    <a:cxn ang="0">
                      <a:pos x="305" y="15"/>
                    </a:cxn>
                    <a:cxn ang="0">
                      <a:pos x="320" y="30"/>
                    </a:cxn>
                    <a:cxn ang="0">
                      <a:pos x="333" y="48"/>
                    </a:cxn>
                    <a:cxn ang="0">
                      <a:pos x="340" y="70"/>
                    </a:cxn>
                    <a:cxn ang="0">
                      <a:pos x="340" y="94"/>
                    </a:cxn>
                    <a:cxn ang="0">
                      <a:pos x="335" y="115"/>
                    </a:cxn>
                    <a:cxn ang="0">
                      <a:pos x="324" y="134"/>
                    </a:cxn>
                    <a:cxn ang="0">
                      <a:pos x="309" y="151"/>
                    </a:cxn>
                    <a:cxn ang="0">
                      <a:pos x="291" y="163"/>
                    </a:cxn>
                    <a:cxn ang="0">
                      <a:pos x="269" y="170"/>
                    </a:cxn>
                    <a:cxn ang="0">
                      <a:pos x="27" y="209"/>
                    </a:cxn>
                    <a:cxn ang="0">
                      <a:pos x="0" y="41"/>
                    </a:cxn>
                    <a:cxn ang="0">
                      <a:pos x="240" y="1"/>
                    </a:cxn>
                    <a:cxn ang="0">
                      <a:pos x="264" y="0"/>
                    </a:cxn>
                  </a:cxnLst>
                  <a:rect l="0" t="0" r="r" b="b"/>
                  <a:pathLst>
                    <a:path w="340" h="209">
                      <a:moveTo>
                        <a:pt x="264" y="0"/>
                      </a:moveTo>
                      <a:lnTo>
                        <a:pt x="284" y="5"/>
                      </a:lnTo>
                      <a:lnTo>
                        <a:pt x="305" y="15"/>
                      </a:lnTo>
                      <a:lnTo>
                        <a:pt x="320" y="30"/>
                      </a:lnTo>
                      <a:lnTo>
                        <a:pt x="333" y="48"/>
                      </a:lnTo>
                      <a:lnTo>
                        <a:pt x="340" y="70"/>
                      </a:lnTo>
                      <a:lnTo>
                        <a:pt x="340" y="94"/>
                      </a:lnTo>
                      <a:lnTo>
                        <a:pt x="335" y="115"/>
                      </a:lnTo>
                      <a:lnTo>
                        <a:pt x="324" y="134"/>
                      </a:lnTo>
                      <a:lnTo>
                        <a:pt x="309" y="151"/>
                      </a:lnTo>
                      <a:lnTo>
                        <a:pt x="291" y="163"/>
                      </a:lnTo>
                      <a:lnTo>
                        <a:pt x="269" y="170"/>
                      </a:lnTo>
                      <a:lnTo>
                        <a:pt x="27" y="209"/>
                      </a:lnTo>
                      <a:lnTo>
                        <a:pt x="0" y="41"/>
                      </a:lnTo>
                      <a:lnTo>
                        <a:pt x="240" y="1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Freeform 30">
                  <a:extLst>
                    <a:ext uri="{FF2B5EF4-FFF2-40B4-BE49-F238E27FC236}">
                      <a16:creationId xmlns:a16="http://schemas.microsoft.com/office/drawing/2014/main" id="{11885EA7-B4F2-EC4D-86C9-6076DDC6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89565" y="2882043"/>
                  <a:ext cx="2610371" cy="1149350"/>
                </a:xfrm>
                <a:custGeom>
                  <a:avLst/>
                  <a:gdLst/>
                  <a:ahLst/>
                  <a:cxnLst>
                    <a:cxn ang="0">
                      <a:pos x="1846" y="0"/>
                    </a:cxn>
                    <a:cxn ang="0">
                      <a:pos x="1846" y="724"/>
                    </a:cxn>
                    <a:cxn ang="0">
                      <a:pos x="0" y="724"/>
                    </a:cxn>
                    <a:cxn ang="0">
                      <a:pos x="0" y="97"/>
                    </a:cxn>
                    <a:cxn ang="0">
                      <a:pos x="1846" y="0"/>
                    </a:cxn>
                  </a:cxnLst>
                  <a:rect l="0" t="0" r="r" b="b"/>
                  <a:pathLst>
                    <a:path w="1846" h="724">
                      <a:moveTo>
                        <a:pt x="1846" y="0"/>
                      </a:moveTo>
                      <a:lnTo>
                        <a:pt x="1846" y="724"/>
                      </a:lnTo>
                      <a:lnTo>
                        <a:pt x="0" y="724"/>
                      </a:lnTo>
                      <a:lnTo>
                        <a:pt x="0" y="97"/>
                      </a:lnTo>
                      <a:lnTo>
                        <a:pt x="1846" y="0"/>
                      </a:lnTo>
                      <a:close/>
                    </a:path>
                  </a:pathLst>
                </a:custGeom>
                <a:solidFill>
                  <a:srgbClr val="00BB9C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C4D868B-6E22-0644-AB63-319047DF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871" y="4733089"/>
            <a:ext cx="1571116" cy="15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5600" y="56492"/>
            <a:ext cx="6447501" cy="504056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Descubrimiento de la radiación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5375920" y="1186507"/>
            <a:ext cx="5370274" cy="4880760"/>
          </a:xfrm>
        </p:spPr>
        <p:txBody>
          <a:bodyPr>
            <a:noAutofit/>
          </a:bodyPr>
          <a:lstStyle/>
          <a:p>
            <a:pPr algn="just"/>
            <a:r>
              <a:rPr lang="es-MX" dirty="0"/>
              <a:t>Roentgen descubre los rayos-X en 1895</a:t>
            </a:r>
          </a:p>
          <a:p>
            <a:pPr algn="just"/>
            <a:r>
              <a:rPr lang="es-MX" dirty="0"/>
              <a:t>Henri Becquerel en 1896 descubre la radiactividad</a:t>
            </a:r>
          </a:p>
          <a:p>
            <a:pPr algn="just"/>
            <a:r>
              <a:rPr lang="es-MX" dirty="0"/>
              <a:t>Marie Curie y Pierre Curie trabajan sobre radiactividad y descubren el Po y el Ra.</a:t>
            </a:r>
          </a:p>
          <a:p>
            <a:pPr algn="just"/>
            <a:r>
              <a:rPr lang="es-MX" dirty="0"/>
              <a:t>Se empieza a experimentar con radionúclidos utilizados como trazadores y</a:t>
            </a:r>
          </a:p>
          <a:p>
            <a:pPr algn="just"/>
            <a:r>
              <a:rPr lang="es-MX" dirty="0"/>
              <a:t>Rayos X para ver estructuras del cuerpo y del ADN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33794" name="Picture 2" descr="http://www.xtal.iqfr.csic.es/Cristalografia/archivos_02/roentgen-0-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989" y="870776"/>
            <a:ext cx="3597875" cy="2795524"/>
          </a:xfrm>
          <a:prstGeom prst="rect">
            <a:avLst/>
          </a:prstGeom>
          <a:noFill/>
        </p:spPr>
      </p:pic>
      <p:pic>
        <p:nvPicPr>
          <p:cNvPr id="33796" name="Picture 4" descr="http://www.biografiasyvidas.com/monografia/curie/fotos/curie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3626887"/>
            <a:ext cx="3600401" cy="2922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962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C36C5-28BC-0447-B45A-53C13A9A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7467600" cy="78581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Agradecimientos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554BC9-4B77-7940-A25A-AD7470854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484784"/>
            <a:ext cx="8712968" cy="4608512"/>
          </a:xfrm>
        </p:spPr>
        <p:txBody>
          <a:bodyPr>
            <a:noAutofit/>
          </a:bodyPr>
          <a:lstStyle/>
          <a:p>
            <a:r>
              <a:rPr lang="es-MX" b="1" dirty="0"/>
              <a:t>Comité Organizador</a:t>
            </a:r>
          </a:p>
          <a:p>
            <a:r>
              <a:rPr lang="es-MX" b="1" dirty="0"/>
              <a:t>Unidad PET/CT Facultad de Medicina, UNAM</a:t>
            </a:r>
          </a:p>
          <a:p>
            <a:r>
              <a:rPr lang="es-MX" b="1" dirty="0"/>
              <a:t>Instituto Nacional de Cardiología Ignacio Chávez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1" dirty="0"/>
              <a:t>Dra. Belén Rivera Bravo,</a:t>
            </a:r>
          </a:p>
          <a:p>
            <a:pPr marL="0" indent="0">
              <a:buNone/>
            </a:pPr>
            <a:r>
              <a:rPr lang="es-MX" dirty="0"/>
              <a:t> Jefa del la Unidad PET/CT</a:t>
            </a:r>
          </a:p>
          <a:p>
            <a:r>
              <a:rPr lang="es-MX" b="1" dirty="0"/>
              <a:t>Dra. Daniela Jiménez Arenas,</a:t>
            </a:r>
          </a:p>
          <a:p>
            <a:pPr marL="0" indent="0">
              <a:buNone/>
            </a:pPr>
            <a:r>
              <a:rPr lang="es-MX" dirty="0"/>
              <a:t> Médica radióloga adscrita a la Unidad PET/CT</a:t>
            </a:r>
          </a:p>
          <a:p>
            <a:r>
              <a:rPr lang="es-MX" b="1" dirty="0"/>
              <a:t>T.R. Paola Moreno Izaguirre, </a:t>
            </a:r>
          </a:p>
          <a:p>
            <a:pPr marL="0" indent="0">
              <a:buNone/>
            </a:pPr>
            <a:r>
              <a:rPr lang="es-MX" dirty="0"/>
              <a:t>Técnica radióloga adscrita a la Unidad PET/CT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892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25E46-2788-4E4F-A36E-760C5EE8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046" y="1441450"/>
            <a:ext cx="7543800" cy="734822"/>
          </a:xfrm>
        </p:spPr>
        <p:txBody>
          <a:bodyPr>
            <a:normAutofit/>
          </a:bodyPr>
          <a:lstStyle/>
          <a:p>
            <a:r>
              <a:rPr lang="es-MX" sz="3600" b="1" dirty="0"/>
              <a:t>Preguntas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80C061-620B-BB42-B4CE-559B76F50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029144"/>
            <a:ext cx="4059926" cy="43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AFE5A496-A554-2441-8AFF-0A5DFFE4F9D7}"/>
              </a:ext>
            </a:extLst>
          </p:cNvPr>
          <p:cNvGrpSpPr/>
          <p:nvPr/>
        </p:nvGrpSpPr>
        <p:grpSpPr>
          <a:xfrm>
            <a:off x="1919536" y="1196752"/>
            <a:ext cx="8280920" cy="5112568"/>
            <a:chOff x="726028" y="461735"/>
            <a:chExt cx="9883997" cy="6011364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4E6A6A1-91B8-BE4E-939E-180CE093FAFE}"/>
                </a:ext>
              </a:extLst>
            </p:cNvPr>
            <p:cNvGrpSpPr/>
            <p:nvPr/>
          </p:nvGrpSpPr>
          <p:grpSpPr>
            <a:xfrm>
              <a:off x="726028" y="506979"/>
              <a:ext cx="9883997" cy="5966120"/>
              <a:chOff x="726028" y="506979"/>
              <a:chExt cx="9883997" cy="5966120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422FDE8-D37D-5D4E-957F-7AEB03F3E8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6028" y="549985"/>
                <a:ext cx="9883997" cy="5923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1AC4C4F6-1036-A743-AE3D-6394A2C439B3}"/>
                  </a:ext>
                </a:extLst>
              </p:cNvPr>
              <p:cNvSpPr/>
              <p:nvPr/>
            </p:nvSpPr>
            <p:spPr>
              <a:xfrm>
                <a:off x="929640" y="1036320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292CC917-DBCE-5545-A601-6FBD3F935D6B}"/>
                  </a:ext>
                </a:extLst>
              </p:cNvPr>
              <p:cNvSpPr/>
              <p:nvPr/>
            </p:nvSpPr>
            <p:spPr>
              <a:xfrm>
                <a:off x="2910840" y="1036320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F1EB0915-072C-8647-89F3-9F20DA75F09B}"/>
                  </a:ext>
                </a:extLst>
              </p:cNvPr>
              <p:cNvSpPr/>
              <p:nvPr/>
            </p:nvSpPr>
            <p:spPr>
              <a:xfrm>
                <a:off x="4602480" y="1036320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2CDB6C40-A7D1-3846-B3C3-029656DC29D7}"/>
                  </a:ext>
                </a:extLst>
              </p:cNvPr>
              <p:cNvSpPr/>
              <p:nvPr/>
            </p:nvSpPr>
            <p:spPr>
              <a:xfrm>
                <a:off x="6294120" y="1036320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61DA6C24-F002-004C-840E-56E4BBD2B1FB}"/>
                  </a:ext>
                </a:extLst>
              </p:cNvPr>
              <p:cNvSpPr/>
              <p:nvPr/>
            </p:nvSpPr>
            <p:spPr>
              <a:xfrm>
                <a:off x="7746158" y="1036320"/>
                <a:ext cx="2190322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70CCA87-4AD2-B24B-B685-BBA61D5C929F}"/>
                  </a:ext>
                </a:extLst>
              </p:cNvPr>
              <p:cNvSpPr/>
              <p:nvPr/>
            </p:nvSpPr>
            <p:spPr>
              <a:xfrm>
                <a:off x="5582078" y="506979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A7187D3-9846-C145-88DE-55878D61C08E}"/>
                  </a:ext>
                </a:extLst>
              </p:cNvPr>
              <p:cNvSpPr/>
              <p:nvPr/>
            </p:nvSpPr>
            <p:spPr>
              <a:xfrm>
                <a:off x="1004983" y="3712376"/>
                <a:ext cx="13258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0401917-4E07-AD47-AF0B-10C91F2C2F77}"/>
                  </a:ext>
                </a:extLst>
              </p:cNvPr>
              <p:cNvSpPr/>
              <p:nvPr/>
            </p:nvSpPr>
            <p:spPr>
              <a:xfrm>
                <a:off x="929640" y="5050404"/>
                <a:ext cx="173736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19E298F-31CD-1B42-B3FE-CE9DA43F8BC2}"/>
                  </a:ext>
                </a:extLst>
              </p:cNvPr>
              <p:cNvSpPr/>
              <p:nvPr/>
            </p:nvSpPr>
            <p:spPr>
              <a:xfrm>
                <a:off x="1165860" y="4137550"/>
                <a:ext cx="67818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C5C8218-F33F-8F4F-A622-E0D78D9AF911}"/>
                  </a:ext>
                </a:extLst>
              </p:cNvPr>
              <p:cNvSpPr/>
              <p:nvPr/>
            </p:nvSpPr>
            <p:spPr>
              <a:xfrm>
                <a:off x="5582078" y="4200056"/>
                <a:ext cx="864442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274D873-10EE-4A41-B936-1B4353210225}"/>
                  </a:ext>
                </a:extLst>
              </p:cNvPr>
              <p:cNvSpPr/>
              <p:nvPr/>
            </p:nvSpPr>
            <p:spPr>
              <a:xfrm>
                <a:off x="7450240" y="4562724"/>
                <a:ext cx="1145120" cy="344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6C7EB4C5-02F6-3C4B-B067-A51CB5ADE78C}"/>
                  </a:ext>
                </a:extLst>
              </p:cNvPr>
              <p:cNvSpPr/>
              <p:nvPr/>
            </p:nvSpPr>
            <p:spPr>
              <a:xfrm>
                <a:off x="9198197" y="4489616"/>
                <a:ext cx="738283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45A8836-58C2-954F-8CAA-CFB8723A377E}"/>
                </a:ext>
              </a:extLst>
            </p:cNvPr>
            <p:cNvSpPr txBox="1"/>
            <p:nvPr/>
          </p:nvSpPr>
          <p:spPr>
            <a:xfrm>
              <a:off x="4739640" y="895588"/>
              <a:ext cx="1215342" cy="35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dirty="0"/>
                <a:t>Infrarrojo 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1FED9F6-32BC-B84B-A1EB-8D4155F1F0E3}"/>
                </a:ext>
              </a:extLst>
            </p:cNvPr>
            <p:cNvSpPr/>
            <p:nvPr/>
          </p:nvSpPr>
          <p:spPr>
            <a:xfrm>
              <a:off x="870984" y="876310"/>
              <a:ext cx="1666887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Ondas de radio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657B60A-C864-8149-BF6B-6931B3F6B8A3}"/>
                </a:ext>
              </a:extLst>
            </p:cNvPr>
            <p:cNvSpPr/>
            <p:nvPr/>
          </p:nvSpPr>
          <p:spPr>
            <a:xfrm>
              <a:off x="2916266" y="887641"/>
              <a:ext cx="1383716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Microondas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1294BBB4-A318-224F-A175-7A12A41769AA}"/>
                    </a:ext>
                  </a:extLst>
                </p:cNvPr>
                <p:cNvSpPr txBox="1"/>
                <p:nvPr/>
              </p:nvSpPr>
              <p:spPr>
                <a:xfrm>
                  <a:off x="9022099" y="914865"/>
                  <a:ext cx="966458" cy="352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350" dirty="0"/>
                    <a:t>Rayos </a:t>
                  </a:r>
                  <a14:m>
                    <m:oMath xmlns:m="http://schemas.openxmlformats.org/officeDocument/2006/math">
                      <m:r>
                        <a:rPr lang="es-MX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s-MX" sz="1350" dirty="0"/>
                </a:p>
              </p:txBody>
            </p:sp>
          </mc:Choice>
          <mc:Fallback xmlns="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1294BBB4-A318-224F-A175-7A12A41769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2099" y="914865"/>
                  <a:ext cx="966458" cy="352837"/>
                </a:xfrm>
                <a:prstGeom prst="rect">
                  <a:avLst/>
                </a:prstGeom>
                <a:blipFill>
                  <a:blip r:embed="rId3"/>
                  <a:stretch>
                    <a:fillRect l="-1538" t="-4000" b="-16000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1CBC77C-2EF0-8040-91FE-DA8068B25A59}"/>
                </a:ext>
              </a:extLst>
            </p:cNvPr>
            <p:cNvSpPr/>
            <p:nvPr/>
          </p:nvSpPr>
          <p:spPr>
            <a:xfrm>
              <a:off x="6304790" y="895588"/>
              <a:ext cx="1383716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Ultravioleta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526A9AF0-9F74-2B4C-B2AE-4EB0674A7BC0}"/>
                </a:ext>
              </a:extLst>
            </p:cNvPr>
            <p:cNvSpPr/>
            <p:nvPr/>
          </p:nvSpPr>
          <p:spPr>
            <a:xfrm>
              <a:off x="7838806" y="906917"/>
              <a:ext cx="1054623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Rayos X 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6A80713-0263-C64E-8DF4-450910532D96}"/>
                </a:ext>
              </a:extLst>
            </p:cNvPr>
            <p:cNvSpPr txBox="1"/>
            <p:nvPr/>
          </p:nvSpPr>
          <p:spPr>
            <a:xfrm>
              <a:off x="5731934" y="461735"/>
              <a:ext cx="1018272" cy="35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b="1" dirty="0">
                  <a:solidFill>
                    <a:srgbClr val="FF0000"/>
                  </a:solidFill>
                </a:rPr>
                <a:t>Visible 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DB8E9A42-8F4F-0A4D-B230-44936DBFB216}"/>
                </a:ext>
              </a:extLst>
            </p:cNvPr>
            <p:cNvSpPr/>
            <p:nvPr/>
          </p:nvSpPr>
          <p:spPr>
            <a:xfrm>
              <a:off x="932252" y="3636430"/>
              <a:ext cx="2267671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Longitud de onda (m)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A61D9A5E-830B-0F4C-BE8E-A178AFA1DFD9}"/>
                </a:ext>
              </a:extLst>
            </p:cNvPr>
            <p:cNvSpPr/>
            <p:nvPr/>
          </p:nvSpPr>
          <p:spPr>
            <a:xfrm>
              <a:off x="929640" y="5271274"/>
              <a:ext cx="1429635" cy="35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350" dirty="0"/>
                <a:t>Energía (eV)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F452CCC-7B8F-9442-9EBE-24AA9D53B26C}"/>
                </a:ext>
              </a:extLst>
            </p:cNvPr>
            <p:cNvSpPr txBox="1"/>
            <p:nvPr/>
          </p:nvSpPr>
          <p:spPr>
            <a:xfrm>
              <a:off x="5358501" y="4489614"/>
              <a:ext cx="1307183" cy="35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dirty="0"/>
                <a:t>Endoscopia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504EABD-98FC-5347-818A-FA1F3F5DA569}"/>
                </a:ext>
              </a:extLst>
            </p:cNvPr>
            <p:cNvSpPr txBox="1"/>
            <p:nvPr/>
          </p:nvSpPr>
          <p:spPr>
            <a:xfrm>
              <a:off x="7516918" y="4488914"/>
              <a:ext cx="1230649" cy="35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dirty="0"/>
                <a:t>Radiología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A8A8B93F-85BF-9D43-86B0-66C7513EE3F6}"/>
                </a:ext>
              </a:extLst>
            </p:cNvPr>
            <p:cNvSpPr txBox="1"/>
            <p:nvPr/>
          </p:nvSpPr>
          <p:spPr>
            <a:xfrm>
              <a:off x="9079258" y="4396389"/>
              <a:ext cx="981917" cy="59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dirty="0"/>
                <a:t>Med. </a:t>
              </a:r>
            </a:p>
            <a:p>
              <a:r>
                <a:rPr lang="es-MX" sz="1350" dirty="0"/>
                <a:t>Nuclear</a:t>
              </a:r>
            </a:p>
          </p:txBody>
        </p:sp>
      </p:grpSp>
      <p:sp>
        <p:nvSpPr>
          <p:cNvPr id="31" name="1 Título">
            <a:extLst>
              <a:ext uri="{FF2B5EF4-FFF2-40B4-BE49-F238E27FC236}">
                <a16:creationId xmlns:a16="http://schemas.microsoft.com/office/drawing/2014/main" id="{6BB5615E-2DE7-7D4D-9EE7-E40C421976E4}"/>
              </a:ext>
            </a:extLst>
          </p:cNvPr>
          <p:cNvSpPr txBox="1">
            <a:spLocks/>
          </p:cNvSpPr>
          <p:nvPr/>
        </p:nvSpPr>
        <p:spPr>
          <a:xfrm>
            <a:off x="2063552" y="336421"/>
            <a:ext cx="8928992" cy="929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/>
              <a:t>Espectro Electromagnético</a:t>
            </a:r>
          </a:p>
        </p:txBody>
      </p:sp>
      <p:sp>
        <p:nvSpPr>
          <p:cNvPr id="32" name="4 CuadroTexto">
            <a:extLst>
              <a:ext uri="{FF2B5EF4-FFF2-40B4-BE49-F238E27FC236}">
                <a16:creationId xmlns:a16="http://schemas.microsoft.com/office/drawing/2014/main" id="{CBC373BC-B690-0F47-8870-C85AB6C6A2BA}"/>
              </a:ext>
            </a:extLst>
          </p:cNvPr>
          <p:cNvSpPr txBox="1"/>
          <p:nvPr/>
        </p:nvSpPr>
        <p:spPr>
          <a:xfrm>
            <a:off x="6653152" y="6521580"/>
            <a:ext cx="355257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Suetens, Fundamentals of medical imaging, 2009. </a:t>
            </a:r>
          </a:p>
        </p:txBody>
      </p:sp>
    </p:spTree>
    <p:extLst>
      <p:ext uri="{BB962C8B-B14F-4D97-AF65-F5344CB8AC3E}">
        <p14:creationId xmlns:p14="http://schemas.microsoft.com/office/powerpoint/2010/main" val="279333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A2BB1-0125-BA49-9B6C-0D17D418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338702"/>
            <a:ext cx="6912768" cy="73779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b="1" dirty="0"/>
              <a:t>¿Qué es radiación ionizante?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A85A25-2590-454F-9F95-F1AE20712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4057" y="1380058"/>
            <a:ext cx="9163885" cy="737793"/>
          </a:xfrm>
        </p:spPr>
        <p:txBody>
          <a:bodyPr>
            <a:noAutofit/>
          </a:bodyPr>
          <a:lstStyle/>
          <a:p>
            <a:r>
              <a:rPr lang="es-MX" dirty="0"/>
              <a:t>Son ondas electromagnéticas o partículas con energía suficiente capaces de ionizar la materia: </a:t>
            </a:r>
            <a:r>
              <a:rPr lang="es-MX" dirty="0">
                <a:solidFill>
                  <a:srgbClr val="FF0000"/>
                </a:solidFill>
              </a:rPr>
              <a:t>Energía en movimiento.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F44E3B-160C-3946-B596-320A8C55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92" y="2921121"/>
            <a:ext cx="4825253" cy="33500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4E8C11B-DC7C-5A40-B793-6C689E8C1E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291" y="2380393"/>
            <a:ext cx="5264237" cy="42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4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2222F-B481-2447-AF46-CF433773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38129"/>
            <a:ext cx="7886700" cy="70985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¿Qué es la física médica?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76D39B-2C97-3146-8674-4E39D636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534719"/>
              </p:ext>
            </p:extLst>
          </p:nvPr>
        </p:nvGraphicFramePr>
        <p:xfrm>
          <a:off x="3215680" y="1733550"/>
          <a:ext cx="5655056" cy="348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E9EC4E7-FFFA-524B-BD14-744F7890174A}"/>
              </a:ext>
            </a:extLst>
          </p:cNvPr>
          <p:cNvSpPr/>
          <p:nvPr/>
        </p:nvSpPr>
        <p:spPr>
          <a:xfrm>
            <a:off x="767408" y="5376698"/>
            <a:ext cx="10513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“Aplicación de la física a la medicina” </a:t>
            </a:r>
          </a:p>
          <a:p>
            <a:r>
              <a:rPr lang="es-MX" sz="2400" dirty="0"/>
              <a:t>En especial el uso de radiaciones ionizantes para diagnóstico o tratamiento médico  </a:t>
            </a:r>
          </a:p>
        </p:txBody>
      </p:sp>
    </p:spTree>
    <p:extLst>
      <p:ext uri="{BB962C8B-B14F-4D97-AF65-F5344CB8AC3E}">
        <p14:creationId xmlns:p14="http://schemas.microsoft.com/office/powerpoint/2010/main" val="37831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1664" y="188640"/>
            <a:ext cx="6447501" cy="681786"/>
          </a:xfrm>
        </p:spPr>
        <p:txBody>
          <a:bodyPr>
            <a:normAutofit fontScale="90000"/>
          </a:bodyPr>
          <a:lstStyle/>
          <a:p>
            <a:r>
              <a:rPr lang="es-MX" sz="3600" b="1" dirty="0"/>
              <a:t>¿ Qué es medicina nuclear 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9376" y="1326628"/>
            <a:ext cx="6120680" cy="5270724"/>
          </a:xfrm>
        </p:spPr>
        <p:txBody>
          <a:bodyPr>
            <a:noAutofit/>
          </a:bodyPr>
          <a:lstStyle/>
          <a:p>
            <a:pPr marL="363538" indent="-363538"/>
            <a:r>
              <a:rPr lang="es-MX" dirty="0"/>
              <a:t>Especialidad médica con fines asistenciales, docentes y de investigación donde se emplean fuentes radiactivas abiertas. </a:t>
            </a:r>
          </a:p>
          <a:p>
            <a:pPr marL="0" indent="0">
              <a:buNone/>
            </a:pPr>
            <a:endParaRPr lang="es-MX" dirty="0"/>
          </a:p>
          <a:p>
            <a:pPr marL="363538" indent="-363538"/>
            <a:r>
              <a:rPr lang="es-MX" dirty="0"/>
              <a:t>Aplicación: la radiación ionizante (radiofármacos) se emplea para el diagnóstico clínico, terapia o ambos.</a:t>
            </a:r>
          </a:p>
          <a:p>
            <a:pPr marL="363538" indent="-363538"/>
            <a:endParaRPr lang="es-MX" dirty="0"/>
          </a:p>
          <a:p>
            <a:pPr marL="363538" indent="-363538"/>
            <a:r>
              <a:rPr lang="es-MX" dirty="0"/>
              <a:t>Proporciona información bioquímica y fisiológica a nivel molecular.</a:t>
            </a:r>
          </a:p>
          <a:p>
            <a:pPr marL="363538" indent="-363538">
              <a:buNone/>
            </a:pPr>
            <a:r>
              <a:rPr lang="es-MX" dirty="0"/>
              <a:t>   </a:t>
            </a:r>
          </a:p>
        </p:txBody>
      </p:sp>
      <p:pic>
        <p:nvPicPr>
          <p:cNvPr id="47106" name="Picture 2" descr="http://www.accuronradiology.co.nz/Portals/120/crono_spec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342958"/>
            <a:ext cx="4752528" cy="451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3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5600" y="272214"/>
            <a:ext cx="7498080" cy="648072"/>
          </a:xfrm>
        </p:spPr>
        <p:txBody>
          <a:bodyPr>
            <a:normAutofit/>
          </a:bodyPr>
          <a:lstStyle/>
          <a:p>
            <a:r>
              <a:rPr lang="es-MX" sz="3600" b="1" dirty="0"/>
              <a:t>La medicina nuclear inicia: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22933" y="1093792"/>
            <a:ext cx="981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Radiomarcado de moléculas de interés biológico con un radionúclido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84" y="1862656"/>
            <a:ext cx="1715086" cy="142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844825"/>
            <a:ext cx="1408822" cy="13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616" y="3785830"/>
            <a:ext cx="1388404" cy="15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 bwMode="auto">
          <a:xfrm>
            <a:off x="5027137" y="4247931"/>
            <a:ext cx="1716936" cy="14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44" y="4438515"/>
            <a:ext cx="1306734" cy="14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36088" y="3026396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Producción del radionúclido: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Ciclotrón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Reactor nuclear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586104" y="2169644"/>
            <a:ext cx="2561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Separación del isótopo</a:t>
            </a:r>
          </a:p>
          <a:p>
            <a:r>
              <a:rPr lang="es-MX" sz="2200" dirty="0"/>
              <a:t>radiactivo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256240" y="5466129"/>
            <a:ext cx="2435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Radiomarcado de</a:t>
            </a:r>
          </a:p>
          <a:p>
            <a:r>
              <a:rPr lang="es-MX" sz="2200" dirty="0"/>
              <a:t>una molécula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583833" y="5777827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Forma farmacéutica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570507" y="5793223"/>
            <a:ext cx="1850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Aplicación a </a:t>
            </a:r>
          </a:p>
          <a:p>
            <a:r>
              <a:rPr lang="es-MX" sz="2200" dirty="0"/>
              <a:t>pacientes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021">
            <a:off x="7539955" y="3089063"/>
            <a:ext cx="10953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2204865"/>
            <a:ext cx="1057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7041941" y="4926492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3755674" y="4895638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7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5CE6B-545F-294E-9112-B8016DA5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04664"/>
            <a:ext cx="10585176" cy="863600"/>
          </a:xfrm>
        </p:spPr>
        <p:txBody>
          <a:bodyPr>
            <a:noAutofit/>
          </a:bodyPr>
          <a:lstStyle/>
          <a:p>
            <a:r>
              <a:rPr lang="es-MX" sz="3600" b="1" dirty="0"/>
              <a:t>Aplicación de la radiación ionizante: diagnóstico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8EA6A-20D3-EF49-80AA-FD481DF3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556792"/>
            <a:ext cx="9433048" cy="4896544"/>
          </a:xfrm>
        </p:spPr>
        <p:txBody>
          <a:bodyPr>
            <a:noAutofit/>
          </a:bodyPr>
          <a:lstStyle/>
          <a:p>
            <a:r>
              <a:rPr lang="es-MX" dirty="0"/>
              <a:t>El diagnóstico clínico se realiza a través de la aplicación de radiación ionizante en forma de </a:t>
            </a:r>
            <a:r>
              <a:rPr lang="es-MX" dirty="0">
                <a:solidFill>
                  <a:srgbClr val="0070C0"/>
                </a:solidFill>
              </a:rPr>
              <a:t>radiofármacos..</a:t>
            </a:r>
            <a:endParaRPr lang="es-MX" dirty="0"/>
          </a:p>
          <a:p>
            <a:endParaRPr lang="es-MX" dirty="0"/>
          </a:p>
          <a:p>
            <a:r>
              <a:rPr lang="es-MX" dirty="0"/>
              <a:t>Las principales áreas de aplicación son:          </a:t>
            </a:r>
          </a:p>
          <a:p>
            <a:pPr marL="0" indent="0">
              <a:buNone/>
            </a:pPr>
            <a:r>
              <a:rPr lang="es-MX" dirty="0">
                <a:solidFill>
                  <a:schemeClr val="accent1"/>
                </a:solidFill>
              </a:rPr>
              <a:t>Oncología, Cardiología y Neurología</a:t>
            </a:r>
          </a:p>
          <a:p>
            <a:pPr marL="0" indent="0">
              <a:buNone/>
            </a:pPr>
            <a:endParaRPr lang="es-MX" dirty="0"/>
          </a:p>
          <a:p>
            <a:pPr marL="548640" lvl="1" indent="-342900">
              <a:buFont typeface="+mj-lt"/>
              <a:buAutoNum type="arabicPeriod"/>
            </a:pPr>
            <a:r>
              <a:rPr lang="es-MX" sz="2400" b="1" dirty="0">
                <a:solidFill>
                  <a:srgbClr val="0070C0"/>
                </a:solidFill>
              </a:rPr>
              <a:t> Tomografía Computada por Emisión de Fotón Único (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</a:rPr>
              <a:t>SPECT</a:t>
            </a:r>
            <a:r>
              <a:rPr lang="es-MX" sz="2400" b="1" dirty="0">
                <a:solidFill>
                  <a:srgbClr val="0070C0"/>
                </a:solidFill>
              </a:rPr>
              <a:t>)</a:t>
            </a:r>
          </a:p>
          <a:p>
            <a:pPr marL="548640" lvl="1" indent="-342900">
              <a:buFont typeface="+mj-lt"/>
              <a:buAutoNum type="arabicPeriod"/>
            </a:pPr>
            <a:endParaRPr lang="es-MX" sz="2400" b="1" dirty="0">
              <a:solidFill>
                <a:srgbClr val="0070C0"/>
              </a:solidFill>
            </a:endParaRPr>
          </a:p>
          <a:p>
            <a:pPr marL="548640" lvl="1" indent="-342900">
              <a:buFont typeface="+mj-lt"/>
              <a:buAutoNum type="arabicPeriod"/>
            </a:pPr>
            <a:r>
              <a:rPr lang="es-MX" sz="2400" b="1" dirty="0">
                <a:solidFill>
                  <a:srgbClr val="0070C0"/>
                </a:solidFill>
              </a:rPr>
              <a:t>Tomografía por Emisión de Positrones (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</a:rPr>
              <a:t>PET</a:t>
            </a:r>
            <a:r>
              <a:rPr lang="es-MX" sz="2400" b="1" dirty="0">
                <a:solidFill>
                  <a:srgbClr val="0070C0"/>
                </a:solidFill>
              </a:rPr>
              <a:t>)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2135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1760</TotalTime>
  <Words>1092</Words>
  <Application>Microsoft Macintosh PowerPoint</Application>
  <PresentationFormat>Panorámica</PresentationFormat>
  <Paragraphs>217</Paragraphs>
  <Slides>31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Arial</vt:lpstr>
      <vt:lpstr>Calibri</vt:lpstr>
      <vt:lpstr>Cambria Math</vt:lpstr>
      <vt:lpstr>Century Schoolbook</vt:lpstr>
      <vt:lpstr>Corbel</vt:lpstr>
      <vt:lpstr>Franklin Gothic Book</vt:lpstr>
      <vt:lpstr>Palatino Linotype</vt:lpstr>
      <vt:lpstr>Times New Roman</vt:lpstr>
      <vt:lpstr>Wingdings</vt:lpstr>
      <vt:lpstr>Wingdings 2</vt:lpstr>
      <vt:lpstr>Mirador</vt:lpstr>
      <vt:lpstr>Ecuación</vt:lpstr>
      <vt:lpstr>La física de la medicina nuclear</vt:lpstr>
      <vt:lpstr>Contenido</vt:lpstr>
      <vt:lpstr>Descubrimiento de la radiación</vt:lpstr>
      <vt:lpstr>Presentación de PowerPoint</vt:lpstr>
      <vt:lpstr>¿Qué es radiación ionizante? </vt:lpstr>
      <vt:lpstr>¿Qué es la física médica?</vt:lpstr>
      <vt:lpstr>¿ Qué es medicina nuclear ?</vt:lpstr>
      <vt:lpstr>La medicina nuclear inicia:</vt:lpstr>
      <vt:lpstr>Aplicación de la radiación ionizante: diagnóstico clínico</vt:lpstr>
      <vt:lpstr>1. Tomografía computada por emisión de fotón único (SPECT)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Tomografía por emisión de positrones (PET)</vt:lpstr>
      <vt:lpstr>Presentación de PowerPoint</vt:lpstr>
      <vt:lpstr>Presentación de PowerPoint</vt:lpstr>
      <vt:lpstr>Equipo PET/CT Biograph Vision 600</vt:lpstr>
      <vt:lpstr>Detectores</vt:lpstr>
      <vt:lpstr>Detección de la radiación</vt:lpstr>
      <vt:lpstr>Procesos físicos involucrados</vt:lpstr>
      <vt:lpstr>Presentación de PowerPoint</vt:lpstr>
      <vt:lpstr>Presentación de PowerPoint</vt:lpstr>
      <vt:lpstr>Astrocitoma anaplásico </vt:lpstr>
      <vt:lpstr>Presentación de PowerPoint</vt:lpstr>
      <vt:lpstr>ESTADIFICACIÓN Y RESPUESTA A TRATAMIENTO </vt:lpstr>
      <vt:lpstr>Presentación de PowerPoint</vt:lpstr>
      <vt:lpstr>Impacto de la física</vt:lpstr>
      <vt:lpstr>Agradecimientos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Tesis:  VECTORES BIO:</dc:title>
  <dc:creator>Ruben</dc:creator>
  <cp:lastModifiedBy>Victor Lara  C.</cp:lastModifiedBy>
  <cp:revision>199</cp:revision>
  <dcterms:created xsi:type="dcterms:W3CDTF">2016-11-06T20:30:55Z</dcterms:created>
  <dcterms:modified xsi:type="dcterms:W3CDTF">2021-03-09T21:53:24Z</dcterms:modified>
</cp:coreProperties>
</file>