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2" r:id="rId2"/>
    <p:sldMasterId id="2147483654" r:id="rId3"/>
    <p:sldMasterId id="2147483702" r:id="rId4"/>
    <p:sldMasterId id="2147483704" r:id="rId5"/>
    <p:sldMasterId id="2147483706" r:id="rId6"/>
    <p:sldMasterId id="2147483712" r:id="rId7"/>
  </p:sldMasterIdLst>
  <p:notesMasterIdLst>
    <p:notesMasterId r:id="rId59"/>
  </p:notesMasterIdLst>
  <p:sldIdLst>
    <p:sldId id="333" r:id="rId8"/>
    <p:sldId id="337" r:id="rId9"/>
    <p:sldId id="350" r:id="rId10"/>
    <p:sldId id="293" r:id="rId11"/>
    <p:sldId id="321" r:id="rId12"/>
    <p:sldId id="575" r:id="rId13"/>
    <p:sldId id="261" r:id="rId14"/>
    <p:sldId id="646" r:id="rId15"/>
    <p:sldId id="588" r:id="rId16"/>
    <p:sldId id="284" r:id="rId17"/>
    <p:sldId id="285" r:id="rId18"/>
    <p:sldId id="286" r:id="rId19"/>
    <p:sldId id="287" r:id="rId20"/>
    <p:sldId id="288" r:id="rId21"/>
    <p:sldId id="289" r:id="rId22"/>
    <p:sldId id="292" r:id="rId23"/>
    <p:sldId id="301" r:id="rId24"/>
    <p:sldId id="297" r:id="rId25"/>
    <p:sldId id="740" r:id="rId26"/>
    <p:sldId id="353" r:id="rId27"/>
    <p:sldId id="341" r:id="rId28"/>
    <p:sldId id="318" r:id="rId29"/>
    <p:sldId id="319" r:id="rId30"/>
    <p:sldId id="351" r:id="rId31"/>
    <p:sldId id="352" r:id="rId32"/>
    <p:sldId id="743" r:id="rId33"/>
    <p:sldId id="705" r:id="rId34"/>
    <p:sldId id="302" r:id="rId35"/>
    <p:sldId id="303" r:id="rId36"/>
    <p:sldId id="335" r:id="rId37"/>
    <p:sldId id="636" r:id="rId38"/>
    <p:sldId id="346" r:id="rId39"/>
    <p:sldId id="349" r:id="rId40"/>
    <p:sldId id="744" r:id="rId41"/>
    <p:sldId id="299" r:id="rId42"/>
    <p:sldId id="266" r:id="rId43"/>
    <p:sldId id="268" r:id="rId44"/>
    <p:sldId id="745" r:id="rId45"/>
    <p:sldId id="742" r:id="rId46"/>
    <p:sldId id="354" r:id="rId47"/>
    <p:sldId id="338" r:id="rId48"/>
    <p:sldId id="339" r:id="rId49"/>
    <p:sldId id="340" r:id="rId50"/>
    <p:sldId id="304" r:id="rId51"/>
    <p:sldId id="322" r:id="rId52"/>
    <p:sldId id="305" r:id="rId53"/>
    <p:sldId id="314" r:id="rId54"/>
    <p:sldId id="648" r:id="rId55"/>
    <p:sldId id="310" r:id="rId56"/>
    <p:sldId id="316" r:id="rId57"/>
    <p:sldId id="317" r:id="rId5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6"/>
    <p:restoredTop sz="89955" autoAdjust="0"/>
  </p:normalViewPr>
  <p:slideViewPr>
    <p:cSldViewPr>
      <p:cViewPr varScale="1">
        <p:scale>
          <a:sx n="117" d="100"/>
          <a:sy n="117" d="100"/>
        </p:scale>
        <p:origin x="172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3DCRT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Acute toxicity</c:v>
                </c:pt>
                <c:pt idx="1">
                  <c:v>Late toxicity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0.2</c:v>
                </c:pt>
                <c:pt idx="1">
                  <c:v>6.9000000000000006E-2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ED-CC4D-913B-7F3EDAA4DEE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SBRT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Acute toxicity</c:v>
                </c:pt>
                <c:pt idx="1">
                  <c:v>Late toxicity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9.6000000000000002E-2</c:v>
                </c:pt>
                <c:pt idx="1">
                  <c:v>6.4000000000000001E-2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ED-CC4D-913B-7F3EDAA4DEE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CPT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Acute toxicity</c:v>
                </c:pt>
                <c:pt idx="1">
                  <c:v>Late toxicity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6.0999999999999999E-2</c:v>
                </c:pt>
                <c:pt idx="1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ED-CC4D-913B-7F3EDAA4DE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7446904"/>
        <c:axId val="-2136482136"/>
      </c:barChart>
      <c:catAx>
        <c:axId val="-2097446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36482136"/>
        <c:crosses val="autoZero"/>
        <c:auto val="1"/>
        <c:lblAlgn val="ctr"/>
        <c:lblOffset val="100"/>
        <c:noMultiLvlLbl val="0"/>
      </c:catAx>
      <c:valAx>
        <c:axId val="-2136482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74469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30FF1C4C-651B-47D1-895F-CBD854DD14C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03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40C42-39A0-4D02-BBB0-430DCA1D940A}" type="slidenum">
              <a:rPr lang="it-IT">
                <a:solidFill>
                  <a:srgbClr val="000000"/>
                </a:solidFill>
              </a:rPr>
              <a:pPr/>
              <a:t>2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613910"/>
            <a:ext cx="5770880" cy="4542235"/>
          </a:xfrm>
        </p:spPr>
        <p:txBody>
          <a:bodyPr/>
          <a:lstStyle/>
          <a:p>
            <a:endParaRPr lang="en-US" i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9" eaLnBrk="0" hangingPunct="0">
              <a:defRPr sz="1300" b="1">
                <a:solidFill>
                  <a:schemeClr val="bg2"/>
                </a:solidFill>
                <a:latin typeface="Trebuchet MS" pitchFamily="34" charset="0"/>
              </a:defRPr>
            </a:lvl1pPr>
            <a:lvl2pPr marL="785372" indent="-302066" defTabSz="969969" eaLnBrk="0" hangingPunct="0">
              <a:defRPr sz="1300" b="1">
                <a:solidFill>
                  <a:schemeClr val="bg2"/>
                </a:solidFill>
                <a:latin typeface="Trebuchet MS" pitchFamily="34" charset="0"/>
              </a:defRPr>
            </a:lvl2pPr>
            <a:lvl3pPr marL="1208265" indent="-241653" defTabSz="969969" eaLnBrk="0" hangingPunct="0">
              <a:defRPr sz="1300" b="1">
                <a:solidFill>
                  <a:schemeClr val="bg2"/>
                </a:solidFill>
                <a:latin typeface="Trebuchet MS" pitchFamily="34" charset="0"/>
              </a:defRPr>
            </a:lvl3pPr>
            <a:lvl4pPr marL="1691571" indent="-241653" defTabSz="969969" eaLnBrk="0" hangingPunct="0">
              <a:defRPr sz="1300" b="1">
                <a:solidFill>
                  <a:schemeClr val="bg2"/>
                </a:solidFill>
                <a:latin typeface="Trebuchet MS" pitchFamily="34" charset="0"/>
              </a:defRPr>
            </a:lvl4pPr>
            <a:lvl5pPr marL="2174878" indent="-241653" defTabSz="969969" eaLnBrk="0" hangingPunct="0">
              <a:defRPr sz="1300" b="1">
                <a:solidFill>
                  <a:schemeClr val="bg2"/>
                </a:solidFill>
                <a:latin typeface="Trebuchet MS" pitchFamily="34" charset="0"/>
              </a:defRPr>
            </a:lvl5pPr>
            <a:lvl6pPr marL="2658184" indent="-241653" defTabSz="969969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2"/>
                </a:solidFill>
                <a:latin typeface="Trebuchet MS" pitchFamily="34" charset="0"/>
              </a:defRPr>
            </a:lvl6pPr>
            <a:lvl7pPr marL="3141490" indent="-241653" defTabSz="969969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2"/>
                </a:solidFill>
                <a:latin typeface="Trebuchet MS" pitchFamily="34" charset="0"/>
              </a:defRPr>
            </a:lvl7pPr>
            <a:lvl8pPr marL="3624796" indent="-241653" defTabSz="969969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2"/>
                </a:solidFill>
                <a:latin typeface="Trebuchet MS" pitchFamily="34" charset="0"/>
              </a:defRPr>
            </a:lvl8pPr>
            <a:lvl9pPr marL="4108102" indent="-241653" defTabSz="969969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855F2DB-1210-4676-A1BF-61C9963D0917}" type="slidenum">
              <a:rPr lang="en-GB" b="0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24</a:t>
            </a:fld>
            <a:endParaRPr lang="en-GB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045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E31081-DD8C-4890-9952-C36B814BC78C}" type="slidenum">
              <a:rPr lang="de-DE"/>
              <a:pPr/>
              <a:t>32</a:t>
            </a:fld>
            <a:endParaRPr lang="de-DE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6825" y="720725"/>
            <a:ext cx="4721225" cy="35417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5360" y="4560571"/>
            <a:ext cx="5386494" cy="42638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75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9192E2-188A-46FE-813A-ADF5CE062D98}" type="slidenum">
              <a:rPr lang="it-IT" smtClean="0">
                <a:solidFill>
                  <a:srgbClr val="FFFFFF"/>
                </a:solidFill>
              </a:rPr>
              <a:pPr/>
              <a:t>40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212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07885-F4DD-4910-A4CE-B67756B3AF30}" type="slidenum">
              <a:rPr lang="en-US"/>
              <a:pPr/>
              <a:t>50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pPr algn="just"/>
            <a:r>
              <a:rPr lang="en-US" altLang="ja-JP">
                <a:solidFill>
                  <a:srgbClr val="000000"/>
                </a:solidFill>
                <a:latin typeface="Times" pitchFamily="18" charset="0"/>
                <a:ea typeface="平成明朝" charset="-128"/>
              </a:rPr>
              <a:t>Pancreatic cancer ranks as the fifth leading cause of cancer related death in Japan. The 5 year survival rate of pancreatic cancer patients is no more than 10.2% and even after curative resection,5 year survival rate is only 12.3%.</a:t>
            </a:r>
          </a:p>
          <a:p>
            <a:pPr algn="just"/>
            <a:endParaRPr lang="en-US" altLang="ja-JP">
              <a:solidFill>
                <a:srgbClr val="000000"/>
              </a:solidFill>
              <a:latin typeface="Times" pitchFamily="18" charset="0"/>
              <a:ea typeface="平成明朝" charset="-128"/>
            </a:endParaRPr>
          </a:p>
          <a:p>
            <a:endParaRPr lang="ja-JP" altLang="en-US">
              <a:latin typeface="Times" pitchFamily="18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37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08206-FE50-40AE-BB8B-E35B66D60D05}" type="slidenum">
              <a:rPr lang="en-US"/>
              <a:pPr/>
              <a:t>51</a:t>
            </a:fld>
            <a:endParaRPr lang="en-US"/>
          </a:p>
        </p:txBody>
      </p:sp>
      <p:sp>
        <p:nvSpPr>
          <p:cNvPr id="839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r>
              <a:rPr lang="en-US" altLang="ja-JP">
                <a:ea typeface="平成明朝" charset="-128"/>
              </a:rPr>
              <a:t>This is the overall survival rates. The one year overall survival rate were 50% at 400mg and 83% at 700 and 1000mg respectively. This trial is still ongoing. Our survival data of total patients is high  compared to recent ECOG results.</a:t>
            </a:r>
          </a:p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979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02_GSI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" b="766"/>
          <a:stretch>
            <a:fillRect/>
          </a:stretch>
        </p:blipFill>
        <p:spPr bwMode="auto">
          <a:xfrm rot="300000">
            <a:off x="547688" y="1487488"/>
            <a:ext cx="7916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649413" y="2424113"/>
            <a:ext cx="5551487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pPr lvl="0"/>
            <a:r>
              <a:rPr lang="de-DE" noProof="0"/>
              <a:t>Master-Untertitelformat bearbeiten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284D4A8-5619-4281-8B70-45D455C177F5}" type="slidenum">
              <a:rPr lang="de-DE"/>
              <a:pPr/>
              <a:t>‹Nr.›</a:t>
            </a:fld>
            <a:endParaRPr lang="de-DE"/>
          </a:p>
        </p:txBody>
      </p:sp>
      <p:grpSp>
        <p:nvGrpSpPr>
          <p:cNvPr id="63495" name="Group 7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63496" name="Picture 8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497" name="Line 9"/>
            <p:cNvSpPr>
              <a:spLocks noChangeShapeType="1"/>
            </p:cNvSpPr>
            <p:nvPr userDrawn="1"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98" name="Line 10"/>
            <p:cNvSpPr>
              <a:spLocks noChangeShapeType="1"/>
            </p:cNvSpPr>
            <p:nvPr userDrawn="1"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3499" name="Picture 11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50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81000" y="76200"/>
            <a:ext cx="8396288" cy="1066800"/>
          </a:xfrm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49AD2-B957-47A9-A66E-F48CF0EF799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62192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B26165-7A8B-4717-B780-2324B72F7BF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529831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</p:spPr>
        <p:txBody>
          <a:bodyPr/>
          <a:lstStyle>
            <a:lvl1pPr>
              <a:defRPr/>
            </a:lvl1pPr>
          </a:lstStyle>
          <a:p>
            <a:fld id="{A8A06B98-1C56-4C64-AF59-3BDB04E42AA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41767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</p:spPr>
        <p:txBody>
          <a:bodyPr/>
          <a:lstStyle>
            <a:lvl1pPr>
              <a:defRPr/>
            </a:lvl1pPr>
          </a:lstStyle>
          <a:p>
            <a:fld id="{77F98131-D218-41FA-B941-13E74CA3882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885088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</p:spPr>
        <p:txBody>
          <a:bodyPr/>
          <a:lstStyle>
            <a:lvl1pPr>
              <a:defRPr/>
            </a:lvl1pPr>
          </a:lstStyle>
          <a:p>
            <a:fld id="{31CEC4FD-681D-46CE-8F01-BCD43B7DC12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396984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</p:spPr>
        <p:txBody>
          <a:bodyPr/>
          <a:lstStyle>
            <a:lvl1pPr>
              <a:defRPr/>
            </a:lvl1pPr>
          </a:lstStyle>
          <a:p>
            <a:fld id="{FDAA489F-D73D-4DA7-9AC8-70E8CAFCFF7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802435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" b="1224"/>
          <a:stretch>
            <a:fillRect/>
          </a:stretch>
        </p:blipFill>
        <p:spPr bwMode="auto">
          <a:xfrm>
            <a:off x="684213" y="1239838"/>
            <a:ext cx="7853362" cy="499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660525" y="2487613"/>
            <a:ext cx="5551488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pPr lvl="0"/>
            <a:r>
              <a:rPr lang="de-DE" noProof="0"/>
              <a:t>Master-Untertitelformat bearbeiten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11B80DE-856B-41A2-ABB9-BCC9117A5303}" type="slidenum">
              <a:rPr lang="de-DE"/>
              <a:pPr/>
              <a:t>‹Nr.›</a:t>
            </a:fld>
            <a:endParaRPr lang="de-DE"/>
          </a:p>
        </p:txBody>
      </p:sp>
      <p:grpSp>
        <p:nvGrpSpPr>
          <p:cNvPr id="89095" name="Group 7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89096" name="Picture 8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097" name="Line 9"/>
            <p:cNvSpPr>
              <a:spLocks noChangeShapeType="1"/>
            </p:cNvSpPr>
            <p:nvPr userDrawn="1"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098" name="Line 10"/>
            <p:cNvSpPr>
              <a:spLocks noChangeShapeType="1"/>
            </p:cNvSpPr>
            <p:nvPr userDrawn="1"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9099" name="Picture 11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10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81000" y="76200"/>
            <a:ext cx="8396288" cy="1066800"/>
          </a:xfrm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04E57-BC5C-4FE7-93E5-A9ECDB049DB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29934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EC120-EEF6-4CEA-B439-CF34FE3DF2A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665933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80536-EECF-4F8E-98D2-55A04258FF3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55736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57461-4A08-4E4D-A0B1-BA5D649182A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074688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3B63A6-DD24-4BF8-A49A-1711C7FA52D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159771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B7E7A-7910-4055-B6D4-26108205592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35031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C3F23-E7CC-4336-892C-EE0FB5CC2BA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577908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C09DF-14FF-4F64-88E8-3BCB3DB9E0D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07476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E46BD-AEEC-4DC4-B7AE-F6786F12CE8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85916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F1E1C-CAA0-4727-BA4D-E668A57A076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4385733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F1DED-01E3-4B46-B65E-8157FB2D6BA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22598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</p:spPr>
        <p:txBody>
          <a:bodyPr/>
          <a:lstStyle>
            <a:lvl1pPr>
              <a:defRPr/>
            </a:lvl1pPr>
          </a:lstStyle>
          <a:p>
            <a:fld id="{E6E2063F-641F-4F81-94F1-89552221444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050434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de-DE" noProof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de-DE" noProof="0"/>
              <a:t>Click to edit Master subtitle style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F4A9817-F7D4-444B-995F-48DD1D539106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13671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sz="240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16521-E1B4-409D-933E-05A35F10033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2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52569-D9A4-46C3-9714-E4B20ADC32E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0625412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C76A-7319-496F-B03E-EDF249EBB6B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845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A838B-9F86-4962-A7CE-DD45D347A6D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459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F686C-03D2-44F3-8046-3E28F55EE79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171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B3441-D7E1-49FF-9A5B-2BEC4869043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0136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FC2D9A-3E1D-45EC-8C96-7EA046A298D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539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6F619-9B71-4CCB-A33D-1A43B615E16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684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F0930-CD9F-407C-A95B-7D840707723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4408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1D64E-6A79-4DBD-92C9-9ECD3295ADE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214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096A9-608C-4CFC-AC5B-8F9734FD34F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950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6775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D3A21-A43E-4770-B6AE-1D453D6D65F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95226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472EF-019D-4D1D-BEB3-21227B6FD59C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40814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A7DD4-2793-2E47-969E-F8C3B4F81BA0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F11C9-5F4C-C743-A1CE-128ABC87F8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5787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de-DE" noProof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de-DE" noProof="0"/>
              <a:t>Click to edit Master subtitle style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F4A9817-F7D4-444B-995F-48DD1D539106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13671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09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B7E7A-7910-4055-B6D4-26108205592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090022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D3A21-A43E-4770-B6AE-1D453D6D65F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80225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</p:spPr>
        <p:txBody>
          <a:bodyPr/>
          <a:lstStyle>
            <a:lvl1pPr>
              <a:defRPr/>
            </a:lvl1pPr>
          </a:lstStyle>
          <a:p>
            <a:fld id="{A8A06B98-1C56-4C64-AF59-3BDB04E42AA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795071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</p:spPr>
        <p:txBody>
          <a:bodyPr/>
          <a:lstStyle>
            <a:lvl1pPr>
              <a:defRPr/>
            </a:lvl1pPr>
          </a:lstStyle>
          <a:p>
            <a:fld id="{FDAA489F-D73D-4DA7-9AC8-70E8CAFCFF7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8336479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Radiation Biophysics Lesson 11 - SS2011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4C1C1-C4D2-4DBE-BAF7-C225BD6E4510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A7961-4DAC-4170-A655-1AD09D3A378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70065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DD4C8-0359-4E06-A091-229D18900D6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87334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F09F4-9463-42B0-B1AB-BA7ED1F9722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534707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241D0-1C64-40F2-8FD2-3A68B2AE56F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28965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E4B03-99FF-48FE-8108-9654D5F245A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88085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theme" Target="../theme/theme6.xml"/><Relationship Id="rId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grpSp>
        <p:nvGrpSpPr>
          <p:cNvPr id="62467" name="Group 3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62468" name="Picture 4"/>
            <p:cNvPicPr>
              <a:picLocks noChangeAspect="1" noChangeArrowheads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469" name="Line 5"/>
            <p:cNvSpPr>
              <a:spLocks noChangeShapeType="1"/>
            </p:cNvSpPr>
            <p:nvPr userDrawn="1"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Line 6"/>
            <p:cNvSpPr>
              <a:spLocks noChangeShapeType="1"/>
            </p:cNvSpPr>
            <p:nvPr userDrawn="1"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2471" name="Picture 7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47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5900" y="6583363"/>
            <a:ext cx="1905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18" charset="0"/>
              </a:defRPr>
            </a:lvl1pPr>
          </a:lstStyle>
          <a:p>
            <a:endParaRPr lang="de-DE"/>
          </a:p>
        </p:txBody>
      </p:sp>
      <p:sp>
        <p:nvSpPr>
          <p:cNvPr id="6247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6463" y="6583363"/>
            <a:ext cx="5305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18" charset="0"/>
              </a:defRPr>
            </a:lvl1pPr>
          </a:lstStyle>
          <a:p>
            <a:endParaRPr lang="de-DE"/>
          </a:p>
        </p:txBody>
      </p:sp>
      <p:sp>
        <p:nvSpPr>
          <p:cNvPr id="6247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8488" y="6581775"/>
            <a:ext cx="9255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18" charset="0"/>
              </a:defRPr>
            </a:lvl1pPr>
          </a:lstStyle>
          <a:p>
            <a:fld id="{D1929AAB-DA3F-45FF-ABD0-88D25B651E65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97" r:id="rId12"/>
    <p:sldLayoutId id="2147483698" r:id="rId13"/>
    <p:sldLayoutId id="2147483699" r:id="rId14"/>
    <p:sldLayoutId id="2147483701" r:id="rId15"/>
  </p:sldLayoutIdLst>
  <p:transition>
    <p:random/>
  </p:transition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grpSp>
        <p:nvGrpSpPr>
          <p:cNvPr id="88067" name="Group 3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88068" name="Picture 4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069" name="Line 5"/>
            <p:cNvSpPr>
              <a:spLocks noChangeShapeType="1"/>
            </p:cNvSpPr>
            <p:nvPr userDrawn="1"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0" name="Line 6"/>
            <p:cNvSpPr>
              <a:spLocks noChangeShapeType="1"/>
            </p:cNvSpPr>
            <p:nvPr userDrawn="1"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8071" name="Picture 7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807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5900" y="6583363"/>
            <a:ext cx="1905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18" charset="0"/>
              </a:defRPr>
            </a:lvl1pPr>
          </a:lstStyle>
          <a:p>
            <a:endParaRPr lang="de-DE"/>
          </a:p>
        </p:txBody>
      </p:sp>
      <p:sp>
        <p:nvSpPr>
          <p:cNvPr id="8807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6463" y="6583363"/>
            <a:ext cx="5305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18" charset="0"/>
              </a:defRPr>
            </a:lvl1pPr>
          </a:lstStyle>
          <a:p>
            <a:endParaRPr lang="de-DE"/>
          </a:p>
        </p:txBody>
      </p:sp>
      <p:sp>
        <p:nvSpPr>
          <p:cNvPr id="8807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8488" y="6581775"/>
            <a:ext cx="9255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18" charset="0"/>
              </a:defRPr>
            </a:lvl1pPr>
          </a:lstStyle>
          <a:p>
            <a:fld id="{EB88302E-BC47-4239-8E51-DCFBEDC4A61D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00" r:id="rId12"/>
  </p:sldLayoutIdLst>
  <p:transition>
    <p:random/>
  </p:transition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12644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  <a:gd name="T0" fmla="*/ 0 w 1000"/>
              <a:gd name="T1" fmla="*/ 0 h 1000"/>
              <a:gd name="T2" fmla="*/ 585 w 1000"/>
              <a:gd name="T3" fmla="*/ 0 h 1000"/>
              <a:gd name="T4" fmla="*/ 585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de-DE" sz="2400">
              <a:latin typeface="Times New Roman" pitchFamily="18" charset="0"/>
            </a:endParaRPr>
          </a:p>
        </p:txBody>
      </p:sp>
      <p:sp>
        <p:nvSpPr>
          <p:cNvPr id="112645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11264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17D2B276-0323-467B-A3A5-EC35CACD4AE6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37603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72200" y="64770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kumimoji="1" sz="1400" b="0">
                <a:solidFill>
                  <a:schemeClr val="tx1"/>
                </a:solidFill>
                <a:ea typeface="+mn-ea"/>
              </a:defRPr>
            </a:lvl1pPr>
          </a:lstStyle>
          <a:p>
            <a:pPr algn="ctr"/>
            <a:endParaRPr lang="en-US" alt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37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098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kumimoji="1" sz="1400" b="0">
                <a:solidFill>
                  <a:schemeClr val="tx1"/>
                </a:solidFill>
                <a:ea typeface="+mn-ea"/>
              </a:defRPr>
            </a:lvl1pPr>
          </a:lstStyle>
          <a:p>
            <a:endParaRPr lang="en-US" alt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376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graphicFrame>
        <p:nvGraphicFramePr>
          <p:cNvPr id="537606" name="Object 6"/>
          <p:cNvGraphicFramePr>
            <a:graphicFrameLocks noChangeAspect="1"/>
          </p:cNvGraphicFramePr>
          <p:nvPr/>
        </p:nvGraphicFramePr>
        <p:xfrm>
          <a:off x="-25398" y="5934079"/>
          <a:ext cx="9366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Photo Editor" r:id="rId4" imgW="3809524" imgH="3809524" progId="MSPhotoEd.3">
                  <p:embed/>
                </p:oleObj>
              </mc:Choice>
              <mc:Fallback>
                <p:oleObj name="Fotografia Photo Editor" r:id="rId4" imgW="3809524" imgH="38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398" y="5934079"/>
                        <a:ext cx="936625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</p:sldLayoutIdLst>
  <p:transition spd="slow">
    <p:wipe/>
  </p:transition>
  <p:txStyles>
    <p:titleStyle>
      <a:lvl1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Osaka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Osaka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Osaka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Osaka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Osaka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Osaka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Osaka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Osaka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800" b="1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800">
          <a:solidFill>
            <a:srgbClr val="FFFF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kumimoji="1" sz="2400">
          <a:solidFill>
            <a:srgbClr val="FFFF00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rgbClr val="FFFF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rgbClr val="FFFF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rgbClr val="FFFF0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rgbClr val="FFFF0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rgbClr val="FFFF0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rgbClr val="FFFF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2"/>
            <a:ext cx="9144000" cy="6615113"/>
            <a:chOff x="0" y="0"/>
            <a:chExt cx="5760" cy="4167"/>
          </a:xfrm>
        </p:grpSpPr>
        <p:pic>
          <p:nvPicPr>
            <p:cNvPr id="4099" name="Picture 3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0" name="Line 4"/>
            <p:cNvSpPr>
              <a:spLocks noChangeShapeType="1"/>
            </p:cNvSpPr>
            <p:nvPr userDrawn="1"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101" name="Line 5"/>
            <p:cNvSpPr>
              <a:spLocks noChangeShapeType="1"/>
            </p:cNvSpPr>
            <p:nvPr userDrawn="1"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  <p:pic>
          <p:nvPicPr>
            <p:cNvPr id="4102" name="Picture 6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4613"/>
            <a:ext cx="8396288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5902" y="6583367"/>
            <a:ext cx="1905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6465" y="6583367"/>
            <a:ext cx="5305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8488" y="6581779"/>
            <a:ext cx="9255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9855179C-B2C0-4056-A314-BCF459A51364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6" r:id="rId7"/>
  </p:sldLayoutIdLst>
  <p:transition spd="slow">
    <p:wipe/>
  </p:transition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1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57263" y="71438"/>
            <a:ext cx="7862887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5902" y="6583367"/>
            <a:ext cx="1905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6465" y="6583367"/>
            <a:ext cx="5305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r>
              <a:rPr lang="en-US">
                <a:solidFill>
                  <a:srgbClr val="000000"/>
                </a:solidFill>
                <a:latin typeface="Arial" charset="0"/>
              </a:rPr>
              <a:t>Radiation Biophysics Lesson 11 - SS2011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8488" y="6581779"/>
            <a:ext cx="9255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AB7CBA18-369B-4D3E-87FD-3CAD53F18D3B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‹Nr.›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104" name="Picture 8" descr="FAIR_Logo_cmyk_16_tra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7" y="6262688"/>
            <a:ext cx="593725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8255000" y="6553200"/>
            <a:ext cx="88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106" name="Picture 10" descr="Piktogramm_FAIR_tra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39704"/>
            <a:ext cx="719138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638" y="1263650"/>
            <a:ext cx="8893175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/>
              <a:t>Textmasterformate durch Klicken bearbeiten</a:t>
            </a:r>
          </a:p>
          <a:p>
            <a:pPr lvl="1"/>
            <a:r>
              <a:rPr lang="de-DE" noProof="1"/>
              <a:t>Zweite Ebene</a:t>
            </a:r>
          </a:p>
          <a:p>
            <a:pPr lvl="2"/>
            <a:r>
              <a:rPr lang="de-DE" noProof="1"/>
              <a:t>Dritte Ebene</a:t>
            </a:r>
          </a:p>
          <a:p>
            <a:pPr lvl="3"/>
            <a:r>
              <a:rPr lang="de-DE" noProof="1"/>
              <a:t>Vierte Ebene</a:t>
            </a:r>
          </a:p>
          <a:p>
            <a:pPr lvl="4"/>
            <a:r>
              <a:rPr lang="de-DE" noProof="1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eaLnBrk="0" hangingPunct="0"/>
            <a:endParaRPr lang="en-U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eaLnBrk="0" hangingPunct="0"/>
            <a:r>
              <a:rPr lang="en-US">
                <a:latin typeface="Arial" charset="0"/>
              </a:rPr>
              <a:t>Radiation Biophysics Lesson 11 - SS2011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eaLnBrk="0" hangingPunct="0"/>
            <a:fld id="{AB7CBA18-369B-4D3E-87FD-3CAD53F18D3B}" type="slidenum">
              <a:rPr lang="en-US" smtClean="0">
                <a:latin typeface="Arial" charset="0"/>
              </a:rPr>
              <a:pPr eaLnBrk="0" hangingPunct="0"/>
              <a:t>‹Nr.›</a:t>
            </a:fld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file://localhost/Users/marco/Desktop/didattica/Trento/WS2015%20course/heart_truefisp3.avi" TargetMode="External"/><Relationship Id="rId1" Type="http://schemas.microsoft.com/office/2007/relationships/media" Target="file://localhost/Users/marco/Desktop/didattica/Trento/WS2015%20course/heart_truefisp3.avi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4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tiff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4.jpeg"/><Relationship Id="rId4" Type="http://schemas.openxmlformats.org/officeDocument/2006/relationships/image" Target="../media/image7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emf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depthdose-with-pro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1075" y="1109663"/>
            <a:ext cx="7181850" cy="5367337"/>
          </a:xfrm>
          <a:noFill/>
          <a:ln/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419100" y="381000"/>
            <a:ext cx="830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>
                <a:latin typeface="Times New Roman" pitchFamily="18" charset="0"/>
              </a:rPr>
              <a:t>Depth dose distribution of various radiation modalities</a:t>
            </a:r>
            <a:endParaRPr lang="en-US" sz="28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4013"/>
            <a:ext cx="8763000" cy="62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8300"/>
            <a:ext cx="8382000" cy="601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598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988" y="-185738"/>
            <a:ext cx="10215563" cy="723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asterscan(720x576).mp4">
            <a:hlinkClick r:id="" action="ppaction://media"/>
            <a:extLst>
              <a:ext uri="{FF2B5EF4-FFF2-40B4-BE49-F238E27FC236}">
                <a16:creationId xmlns:a16="http://schemas.microsoft.com/office/drawing/2014/main" id="{53D662D3-657A-FA44-9399-D489B776F8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51950" cy="7400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48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atient-in-mas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9084" r="6250" b="3546"/>
          <a:stretch>
            <a:fillRect/>
          </a:stretch>
        </p:blipFill>
        <p:spPr bwMode="auto">
          <a:xfrm>
            <a:off x="762000" y="811213"/>
            <a:ext cx="3352800" cy="246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heart_truefisp3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528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495800" y="685800"/>
            <a:ext cx="32766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/>
              <a:t>precision of stereotactic fixation:</a:t>
            </a:r>
          </a:p>
          <a:p>
            <a:pPr>
              <a:spcBef>
                <a:spcPct val="50000"/>
              </a:spcBef>
            </a:pPr>
            <a:r>
              <a:rPr lang="de-DE" sz="1600"/>
              <a:t>1mm in the head to</a:t>
            </a:r>
            <a:br>
              <a:rPr lang="de-DE" sz="1600"/>
            </a:br>
            <a:r>
              <a:rPr lang="de-DE" sz="1600"/>
              <a:t>3mm in the pelvic region</a:t>
            </a:r>
            <a:endParaRPr lang="en-US" sz="160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267200" y="5667375"/>
            <a:ext cx="4343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dirty="0"/>
              <a:t>not </a:t>
            </a:r>
            <a:r>
              <a:rPr lang="de-DE" sz="1600" dirty="0" err="1"/>
              <a:t>feasible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regions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internal</a:t>
            </a:r>
            <a:r>
              <a:rPr lang="de-DE" sz="1600" dirty="0"/>
              <a:t> </a:t>
            </a:r>
            <a:r>
              <a:rPr lang="de-DE" sz="1600" dirty="0" err="1"/>
              <a:t>motion</a:t>
            </a:r>
            <a:r>
              <a:rPr lang="de-DE" sz="1600" dirty="0"/>
              <a:t> (e.g. </a:t>
            </a:r>
            <a:r>
              <a:rPr lang="de-DE" sz="1600" dirty="0" err="1"/>
              <a:t>respiration</a:t>
            </a:r>
            <a:r>
              <a:rPr lang="de-DE" sz="1600" dirty="0"/>
              <a:t> in </a:t>
            </a:r>
            <a:r>
              <a:rPr lang="de-DE" sz="1600" dirty="0" err="1"/>
              <a:t>thorax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abdomen</a:t>
            </a:r>
            <a:r>
              <a:rPr lang="de-DE" sz="1600" dirty="0"/>
              <a:t>)</a:t>
            </a:r>
            <a:endParaRPr lang="en-US" sz="1600" dirty="0"/>
          </a:p>
        </p:txBody>
      </p:sp>
      <p:pic>
        <p:nvPicPr>
          <p:cNvPr id="64518" name="Picture 6" descr="phot_12C_z-effekt2_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0425"/>
            <a:ext cx="3279775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5029200" y="4600575"/>
            <a:ext cx="3429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ions</a:t>
            </a:r>
            <a:r>
              <a:rPr lang="de-DE" sz="1600" dirty="0"/>
              <a:t>: </a:t>
            </a:r>
            <a:r>
              <a:rPr lang="de-DE" sz="1600" dirty="0" err="1"/>
              <a:t>variations</a:t>
            </a:r>
            <a:r>
              <a:rPr lang="de-DE" sz="1600" dirty="0"/>
              <a:t> in </a:t>
            </a:r>
            <a:r>
              <a:rPr lang="de-DE" sz="1600" dirty="0" err="1"/>
              <a:t>radiological</a:t>
            </a:r>
            <a:r>
              <a:rPr lang="de-DE" sz="1600" dirty="0"/>
              <a:t> </a:t>
            </a:r>
            <a:r>
              <a:rPr lang="de-DE" sz="1600" dirty="0" err="1"/>
              <a:t>path</a:t>
            </a:r>
            <a:r>
              <a:rPr lang="de-DE" sz="1600" dirty="0"/>
              <a:t> </a:t>
            </a:r>
            <a:r>
              <a:rPr lang="de-DE" sz="1600" dirty="0" err="1"/>
              <a:t>length</a:t>
            </a:r>
            <a:r>
              <a:rPr lang="de-DE" sz="1600" dirty="0"/>
              <a:t> </a:t>
            </a:r>
            <a:r>
              <a:rPr lang="de-DE" sz="1600" dirty="0" err="1"/>
              <a:t>extremely</a:t>
            </a:r>
            <a:r>
              <a:rPr lang="de-DE" sz="1600" dirty="0"/>
              <a:t> </a:t>
            </a:r>
            <a:r>
              <a:rPr lang="de-DE" sz="1600" dirty="0" err="1"/>
              <a:t>important</a:t>
            </a:r>
            <a:endParaRPr lang="en-US" sz="1600" dirty="0"/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1143000" y="106363"/>
            <a:ext cx="6858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200" dirty="0">
                <a:latin typeface="Times New Roman" pitchFamily="18" charset="0"/>
              </a:rPr>
              <a:t>Range </a:t>
            </a:r>
            <a:r>
              <a:rPr lang="de-DE" sz="3200" dirty="0" err="1">
                <a:latin typeface="Times New Roman" pitchFamily="18" charset="0"/>
              </a:rPr>
              <a:t>uncertainty</a:t>
            </a:r>
            <a:endParaRPr lang="en-US" sz="32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" y="-228600"/>
            <a:ext cx="9639300" cy="732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DATA1_SIM1">
            <a:hlinkClick r:id="" action="ppaction://media"/>
            <a:extLst>
              <a:ext uri="{FF2B5EF4-FFF2-40B4-BE49-F238E27FC236}">
                <a16:creationId xmlns:a16="http://schemas.microsoft.com/office/drawing/2014/main" id="{614D4AF6-BD7A-5B49-B8EC-396D1FD88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7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ChangeArrowheads="1"/>
          </p:cNvSpPr>
          <p:nvPr/>
        </p:nvSpPr>
        <p:spPr bwMode="auto">
          <a:xfrm>
            <a:off x="5494338" y="3814764"/>
            <a:ext cx="3649662" cy="263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5000"/>
              </a:lnSpc>
            </a:pPr>
            <a:r>
              <a:rPr lang="en-US" sz="1400" b="1">
                <a:solidFill>
                  <a:srgbClr val="FFFFFF"/>
                </a:solidFill>
              </a:rPr>
              <a:t>High tumor dose, normal tissue sparing</a:t>
            </a:r>
          </a:p>
          <a:p>
            <a:pPr eaLnBrk="0" hangingPunct="0">
              <a:lnSpc>
                <a:spcPct val="75000"/>
              </a:lnSpc>
            </a:pPr>
            <a:endParaRPr lang="en-US" sz="1400" b="1">
              <a:solidFill>
                <a:srgbClr val="FFFFFF"/>
              </a:solidFill>
            </a:endParaRPr>
          </a:p>
          <a:p>
            <a:pPr eaLnBrk="0" hangingPunct="0">
              <a:lnSpc>
                <a:spcPct val="70000"/>
              </a:lnSpc>
            </a:pPr>
            <a:r>
              <a:rPr lang="en-US" sz="1400" b="1">
                <a:solidFill>
                  <a:srgbClr val="FFFFFF"/>
                </a:solidFill>
              </a:rPr>
              <a:t>Effective for radioresistant tumors</a:t>
            </a:r>
          </a:p>
          <a:p>
            <a:pPr eaLnBrk="0" hangingPunct="0">
              <a:lnSpc>
                <a:spcPct val="75000"/>
              </a:lnSpc>
            </a:pPr>
            <a:endParaRPr lang="en-US" sz="1400" b="1">
              <a:solidFill>
                <a:srgbClr val="FFFFFF"/>
              </a:solidFill>
            </a:endParaRPr>
          </a:p>
          <a:p>
            <a:pPr eaLnBrk="0" hangingPunct="0">
              <a:lnSpc>
                <a:spcPct val="70000"/>
              </a:lnSpc>
            </a:pPr>
            <a:endParaRPr lang="en-US" sz="600" b="1">
              <a:solidFill>
                <a:srgbClr val="FFFFFF"/>
              </a:solidFill>
            </a:endParaRPr>
          </a:p>
          <a:p>
            <a:pPr eaLnBrk="0" hangingPunct="0">
              <a:lnSpc>
                <a:spcPct val="75000"/>
              </a:lnSpc>
            </a:pPr>
            <a:r>
              <a:rPr lang="en-US" sz="1400" b="1">
                <a:solidFill>
                  <a:srgbClr val="FFFFFF"/>
                </a:solidFill>
              </a:rPr>
              <a:t>Effective against hypoxic tumor cells </a:t>
            </a:r>
          </a:p>
          <a:p>
            <a:pPr eaLnBrk="0" hangingPunct="0">
              <a:lnSpc>
                <a:spcPct val="70000"/>
              </a:lnSpc>
            </a:pPr>
            <a:endParaRPr lang="en-US" sz="400" b="1">
              <a:solidFill>
                <a:srgbClr val="FFFFFF"/>
              </a:solidFill>
            </a:endParaRPr>
          </a:p>
          <a:p>
            <a:pPr eaLnBrk="0" hangingPunct="0">
              <a:lnSpc>
                <a:spcPct val="75000"/>
              </a:lnSpc>
            </a:pPr>
            <a:endParaRPr lang="en-US" sz="1400" b="1">
              <a:solidFill>
                <a:srgbClr val="FFFFFF"/>
              </a:solidFill>
            </a:endParaRPr>
          </a:p>
          <a:p>
            <a:pPr eaLnBrk="0" hangingPunct="0">
              <a:lnSpc>
                <a:spcPct val="75000"/>
              </a:lnSpc>
            </a:pPr>
            <a:r>
              <a:rPr lang="en-US" sz="1400" b="1">
                <a:solidFill>
                  <a:srgbClr val="FFFFFF"/>
                </a:solidFill>
              </a:rPr>
              <a:t>Increased lethality in the target because cells in radioresistant (S) phase are sensitized</a:t>
            </a:r>
          </a:p>
          <a:p>
            <a:pPr eaLnBrk="0" hangingPunct="0">
              <a:lnSpc>
                <a:spcPct val="70000"/>
              </a:lnSpc>
            </a:pPr>
            <a:endParaRPr lang="en-US" sz="1400" b="1">
              <a:solidFill>
                <a:srgbClr val="FFFFFF"/>
              </a:solidFill>
            </a:endParaRPr>
          </a:p>
          <a:p>
            <a:pPr eaLnBrk="0" hangingPunct="0">
              <a:lnSpc>
                <a:spcPct val="75000"/>
              </a:lnSpc>
              <a:spcBef>
                <a:spcPct val="5000"/>
              </a:spcBef>
            </a:pPr>
            <a:r>
              <a:rPr lang="en-US" sz="1400" b="1">
                <a:solidFill>
                  <a:srgbClr val="FFFFFF"/>
                </a:solidFill>
              </a:rPr>
              <a:t>Fractionation spares normal tissue more than tumor</a:t>
            </a:r>
          </a:p>
          <a:p>
            <a:pPr eaLnBrk="0" hangingPunct="0">
              <a:lnSpc>
                <a:spcPct val="75000"/>
              </a:lnSpc>
              <a:spcBef>
                <a:spcPct val="5000"/>
              </a:spcBef>
            </a:pPr>
            <a:endParaRPr lang="en-US" sz="1400" b="1">
              <a:solidFill>
                <a:srgbClr val="FFFFFF"/>
              </a:solidFill>
            </a:endParaRPr>
          </a:p>
          <a:p>
            <a:pPr eaLnBrk="0" hangingPunct="0">
              <a:lnSpc>
                <a:spcPct val="75000"/>
              </a:lnSpc>
              <a:spcBef>
                <a:spcPct val="5000"/>
              </a:spcBef>
            </a:pPr>
            <a:r>
              <a:rPr lang="en-US" sz="1400" b="1">
                <a:solidFill>
                  <a:srgbClr val="FFFFFF"/>
                </a:solidFill>
              </a:rPr>
              <a:t>Reduced angiogenesis and metastatization</a:t>
            </a:r>
          </a:p>
        </p:txBody>
      </p:sp>
      <p:sp>
        <p:nvSpPr>
          <p:cNvPr id="663555" name="Rectangle 3"/>
          <p:cNvSpPr>
            <a:spLocks noChangeArrowheads="1"/>
          </p:cNvSpPr>
          <p:nvPr/>
        </p:nvSpPr>
        <p:spPr bwMode="auto">
          <a:xfrm>
            <a:off x="5894081" y="2298701"/>
            <a:ext cx="2492990" cy="3693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rgbClr val="003399"/>
                </a:solidFill>
              </a:rPr>
              <a:t>Potential advantages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663556" name="Rectangle 4"/>
          <p:cNvSpPr>
            <a:spLocks noChangeArrowheads="1"/>
          </p:cNvSpPr>
          <p:nvPr/>
        </p:nvSpPr>
        <p:spPr bwMode="auto">
          <a:xfrm>
            <a:off x="1474788" y="3140076"/>
            <a:ext cx="1504950" cy="33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400" b="1">
                <a:solidFill>
                  <a:srgbClr val="FFFFFF"/>
                </a:solidFill>
              </a:rPr>
              <a:t>Energy</a:t>
            </a:r>
          </a:p>
          <a:p>
            <a:pPr eaLnBrk="0" hangingPunct="0">
              <a:lnSpc>
                <a:spcPct val="80000"/>
              </a:lnSpc>
            </a:pPr>
            <a:endParaRPr lang="en-US" sz="1400" b="1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>
                <a:solidFill>
                  <a:srgbClr val="FFFFFF"/>
                </a:solidFill>
              </a:rPr>
              <a:t>LET</a:t>
            </a:r>
          </a:p>
          <a:p>
            <a:pPr eaLnBrk="0" hangingPunct="0">
              <a:lnSpc>
                <a:spcPct val="80000"/>
              </a:lnSpc>
            </a:pPr>
            <a:endParaRPr lang="en-US" sz="1400" b="1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>
                <a:solidFill>
                  <a:srgbClr val="FFFFFF"/>
                </a:solidFill>
              </a:rPr>
              <a:t>Dose</a:t>
            </a:r>
          </a:p>
          <a:p>
            <a:pPr eaLnBrk="0" hangingPunct="0">
              <a:lnSpc>
                <a:spcPct val="80000"/>
              </a:lnSpc>
            </a:pPr>
            <a:endParaRPr lang="en-US" sz="1400" b="1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>
                <a:solidFill>
                  <a:srgbClr val="FFFFFF"/>
                </a:solidFill>
              </a:rPr>
              <a:t>RBE</a:t>
            </a:r>
          </a:p>
          <a:p>
            <a:pPr eaLnBrk="0" hangingPunct="0">
              <a:lnSpc>
                <a:spcPct val="80000"/>
              </a:lnSpc>
            </a:pPr>
            <a:endParaRPr lang="en-US" sz="1400" b="1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>
                <a:solidFill>
                  <a:srgbClr val="FFFFFF"/>
                </a:solidFill>
              </a:rPr>
              <a:t>OER</a:t>
            </a:r>
          </a:p>
          <a:p>
            <a:pPr eaLnBrk="0" hangingPunct="0">
              <a:lnSpc>
                <a:spcPct val="80000"/>
              </a:lnSpc>
            </a:pPr>
            <a:endParaRPr lang="en-US" sz="1400" b="1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>
                <a:solidFill>
                  <a:srgbClr val="FFFFFF"/>
                </a:solidFill>
              </a:rPr>
              <a:t>Cell-cycle</a:t>
            </a:r>
          </a:p>
          <a:p>
            <a:pPr eaLnBrk="0" hangingPunct="0">
              <a:lnSpc>
                <a:spcPct val="80000"/>
              </a:lnSpc>
            </a:pPr>
            <a:r>
              <a:rPr lang="en-US" sz="1400" b="1">
                <a:solidFill>
                  <a:srgbClr val="FFFFFF"/>
                </a:solidFill>
              </a:rPr>
              <a:t>dependence</a:t>
            </a:r>
          </a:p>
          <a:p>
            <a:pPr eaLnBrk="0" hangingPunct="0">
              <a:lnSpc>
                <a:spcPct val="80000"/>
              </a:lnSpc>
            </a:pPr>
            <a:endParaRPr lang="en-US" sz="1400" b="1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>
                <a:solidFill>
                  <a:srgbClr val="FFFFFF"/>
                </a:solidFill>
              </a:rPr>
              <a:t>Fractionation</a:t>
            </a:r>
          </a:p>
          <a:p>
            <a:pPr eaLnBrk="0" hangingPunct="0">
              <a:lnSpc>
                <a:spcPct val="80000"/>
              </a:lnSpc>
            </a:pPr>
            <a:r>
              <a:rPr lang="en-US" sz="1400" b="1">
                <a:solidFill>
                  <a:srgbClr val="FFFFFF"/>
                </a:solidFill>
              </a:rPr>
              <a:t>dependence</a:t>
            </a:r>
            <a:r>
              <a:rPr lang="en-US" sz="1400">
                <a:solidFill>
                  <a:srgbClr val="FFFFFF"/>
                </a:solidFill>
              </a:rPr>
              <a:t> </a:t>
            </a:r>
          </a:p>
          <a:p>
            <a:pPr eaLnBrk="0" hangingPunct="0">
              <a:lnSpc>
                <a:spcPct val="80000"/>
              </a:lnSpc>
            </a:pPr>
            <a:endParaRPr lang="en-US" sz="1400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>
                <a:solidFill>
                  <a:srgbClr val="FFFFFF"/>
                </a:solidFill>
              </a:rPr>
              <a:t>Angiogenesis</a:t>
            </a:r>
          </a:p>
          <a:p>
            <a:pPr eaLnBrk="0" hangingPunct="0">
              <a:lnSpc>
                <a:spcPct val="80000"/>
              </a:lnSpc>
            </a:pPr>
            <a:endParaRPr lang="en-US" sz="1400" b="1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>
                <a:solidFill>
                  <a:srgbClr val="FFFFFF"/>
                </a:solidFill>
              </a:rPr>
              <a:t>Cell migration</a:t>
            </a:r>
          </a:p>
        </p:txBody>
      </p:sp>
      <p:sp>
        <p:nvSpPr>
          <p:cNvPr id="663558" name="Freeform 6"/>
          <p:cNvSpPr>
            <a:spLocks noChangeAspect="1"/>
          </p:cNvSpPr>
          <p:nvPr/>
        </p:nvSpPr>
        <p:spPr bwMode="auto">
          <a:xfrm>
            <a:off x="1974850" y="788988"/>
            <a:ext cx="2967038" cy="1790700"/>
          </a:xfrm>
          <a:custGeom>
            <a:avLst/>
            <a:gdLst>
              <a:gd name="T0" fmla="*/ 0 w 1929"/>
              <a:gd name="T1" fmla="*/ 1147 h 1187"/>
              <a:gd name="T2" fmla="*/ 0 w 1929"/>
              <a:gd name="T3" fmla="*/ 1087 h 1187"/>
              <a:gd name="T4" fmla="*/ 0 w 1929"/>
              <a:gd name="T5" fmla="*/ 952 h 1187"/>
              <a:gd name="T6" fmla="*/ 0 w 1929"/>
              <a:gd name="T7" fmla="*/ 862 h 1187"/>
              <a:gd name="T8" fmla="*/ 40 w 1929"/>
              <a:gd name="T9" fmla="*/ 867 h 1187"/>
              <a:gd name="T10" fmla="*/ 141 w 1929"/>
              <a:gd name="T11" fmla="*/ 857 h 1187"/>
              <a:gd name="T12" fmla="*/ 251 w 1929"/>
              <a:gd name="T13" fmla="*/ 847 h 1187"/>
              <a:gd name="T14" fmla="*/ 286 w 1929"/>
              <a:gd name="T15" fmla="*/ 842 h 1187"/>
              <a:gd name="T16" fmla="*/ 361 w 1929"/>
              <a:gd name="T17" fmla="*/ 837 h 1187"/>
              <a:gd name="T18" fmla="*/ 572 w 1929"/>
              <a:gd name="T19" fmla="*/ 822 h 1187"/>
              <a:gd name="T20" fmla="*/ 702 w 1929"/>
              <a:gd name="T21" fmla="*/ 817 h 1187"/>
              <a:gd name="T22" fmla="*/ 807 w 1929"/>
              <a:gd name="T23" fmla="*/ 811 h 1187"/>
              <a:gd name="T24" fmla="*/ 1047 w 1929"/>
              <a:gd name="T25" fmla="*/ 796 h 1187"/>
              <a:gd name="T26" fmla="*/ 1213 w 1929"/>
              <a:gd name="T27" fmla="*/ 786 h 1187"/>
              <a:gd name="T28" fmla="*/ 1318 w 1929"/>
              <a:gd name="T29" fmla="*/ 776 h 1187"/>
              <a:gd name="T30" fmla="*/ 1403 w 1929"/>
              <a:gd name="T31" fmla="*/ 751 h 1187"/>
              <a:gd name="T32" fmla="*/ 1468 w 1929"/>
              <a:gd name="T33" fmla="*/ 726 h 1187"/>
              <a:gd name="T34" fmla="*/ 1553 w 1929"/>
              <a:gd name="T35" fmla="*/ 691 h 1187"/>
              <a:gd name="T36" fmla="*/ 1619 w 1929"/>
              <a:gd name="T37" fmla="*/ 646 h 1187"/>
              <a:gd name="T38" fmla="*/ 1639 w 1929"/>
              <a:gd name="T39" fmla="*/ 616 h 1187"/>
              <a:gd name="T40" fmla="*/ 1679 w 1929"/>
              <a:gd name="T41" fmla="*/ 571 h 1187"/>
              <a:gd name="T42" fmla="*/ 1734 w 1929"/>
              <a:gd name="T43" fmla="*/ 441 h 1187"/>
              <a:gd name="T44" fmla="*/ 1759 w 1929"/>
              <a:gd name="T45" fmla="*/ 361 h 1187"/>
              <a:gd name="T46" fmla="*/ 1774 w 1929"/>
              <a:gd name="T47" fmla="*/ 280 h 1187"/>
              <a:gd name="T48" fmla="*/ 1784 w 1929"/>
              <a:gd name="T49" fmla="*/ 210 h 1187"/>
              <a:gd name="T50" fmla="*/ 1799 w 1929"/>
              <a:gd name="T51" fmla="*/ 100 h 1187"/>
              <a:gd name="T52" fmla="*/ 1809 w 1929"/>
              <a:gd name="T53" fmla="*/ 25 h 1187"/>
              <a:gd name="T54" fmla="*/ 1819 w 1929"/>
              <a:gd name="T55" fmla="*/ 0 h 1187"/>
              <a:gd name="T56" fmla="*/ 1829 w 1929"/>
              <a:gd name="T57" fmla="*/ 10 h 1187"/>
              <a:gd name="T58" fmla="*/ 1839 w 1929"/>
              <a:gd name="T59" fmla="*/ 60 h 1187"/>
              <a:gd name="T60" fmla="*/ 1849 w 1929"/>
              <a:gd name="T61" fmla="*/ 145 h 1187"/>
              <a:gd name="T62" fmla="*/ 1854 w 1929"/>
              <a:gd name="T63" fmla="*/ 260 h 1187"/>
              <a:gd name="T64" fmla="*/ 1864 w 1929"/>
              <a:gd name="T65" fmla="*/ 335 h 1187"/>
              <a:gd name="T66" fmla="*/ 1864 w 1929"/>
              <a:gd name="T67" fmla="*/ 396 h 1187"/>
              <a:gd name="T68" fmla="*/ 1869 w 1929"/>
              <a:gd name="T69" fmla="*/ 501 h 1187"/>
              <a:gd name="T70" fmla="*/ 1874 w 1929"/>
              <a:gd name="T71" fmla="*/ 561 h 1187"/>
              <a:gd name="T72" fmla="*/ 1879 w 1929"/>
              <a:gd name="T73" fmla="*/ 656 h 1187"/>
              <a:gd name="T74" fmla="*/ 1884 w 1929"/>
              <a:gd name="T75" fmla="*/ 862 h 1187"/>
              <a:gd name="T76" fmla="*/ 1894 w 1929"/>
              <a:gd name="T77" fmla="*/ 1012 h 1187"/>
              <a:gd name="T78" fmla="*/ 1904 w 1929"/>
              <a:gd name="T79" fmla="*/ 1107 h 1187"/>
              <a:gd name="T80" fmla="*/ 1919 w 1929"/>
              <a:gd name="T81" fmla="*/ 1162 h 1187"/>
              <a:gd name="T82" fmla="*/ 1914 w 1929"/>
              <a:gd name="T83" fmla="*/ 1182 h 1187"/>
              <a:gd name="T84" fmla="*/ 1719 w 1929"/>
              <a:gd name="T85" fmla="*/ 1182 h 1187"/>
              <a:gd name="T86" fmla="*/ 1368 w 1929"/>
              <a:gd name="T87" fmla="*/ 1182 h 1187"/>
              <a:gd name="T88" fmla="*/ 652 w 1929"/>
              <a:gd name="T89" fmla="*/ 1182 h 1187"/>
              <a:gd name="T90" fmla="*/ 276 w 1929"/>
              <a:gd name="T91" fmla="*/ 1182 h 1187"/>
              <a:gd name="T92" fmla="*/ 45 w 1929"/>
              <a:gd name="T93" fmla="*/ 1182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29" h="1187">
                <a:moveTo>
                  <a:pt x="0" y="1187"/>
                </a:moveTo>
                <a:lnTo>
                  <a:pt x="0" y="1162"/>
                </a:lnTo>
                <a:lnTo>
                  <a:pt x="0" y="1147"/>
                </a:lnTo>
                <a:lnTo>
                  <a:pt x="0" y="1137"/>
                </a:lnTo>
                <a:lnTo>
                  <a:pt x="0" y="1122"/>
                </a:lnTo>
                <a:lnTo>
                  <a:pt x="0" y="1087"/>
                </a:lnTo>
                <a:lnTo>
                  <a:pt x="0" y="1057"/>
                </a:lnTo>
                <a:lnTo>
                  <a:pt x="0" y="1027"/>
                </a:lnTo>
                <a:lnTo>
                  <a:pt x="0" y="952"/>
                </a:lnTo>
                <a:lnTo>
                  <a:pt x="0" y="902"/>
                </a:lnTo>
                <a:lnTo>
                  <a:pt x="0" y="872"/>
                </a:lnTo>
                <a:lnTo>
                  <a:pt x="0" y="862"/>
                </a:lnTo>
                <a:lnTo>
                  <a:pt x="5" y="867"/>
                </a:lnTo>
                <a:lnTo>
                  <a:pt x="20" y="867"/>
                </a:lnTo>
                <a:lnTo>
                  <a:pt x="40" y="867"/>
                </a:lnTo>
                <a:lnTo>
                  <a:pt x="50" y="862"/>
                </a:lnTo>
                <a:lnTo>
                  <a:pt x="81" y="862"/>
                </a:lnTo>
                <a:lnTo>
                  <a:pt x="141" y="857"/>
                </a:lnTo>
                <a:lnTo>
                  <a:pt x="201" y="857"/>
                </a:lnTo>
                <a:lnTo>
                  <a:pt x="226" y="852"/>
                </a:lnTo>
                <a:lnTo>
                  <a:pt x="251" y="847"/>
                </a:lnTo>
                <a:lnTo>
                  <a:pt x="266" y="842"/>
                </a:lnTo>
                <a:lnTo>
                  <a:pt x="271" y="842"/>
                </a:lnTo>
                <a:lnTo>
                  <a:pt x="286" y="842"/>
                </a:lnTo>
                <a:lnTo>
                  <a:pt x="311" y="837"/>
                </a:lnTo>
                <a:lnTo>
                  <a:pt x="326" y="837"/>
                </a:lnTo>
                <a:lnTo>
                  <a:pt x="361" y="837"/>
                </a:lnTo>
                <a:lnTo>
                  <a:pt x="436" y="832"/>
                </a:lnTo>
                <a:lnTo>
                  <a:pt x="511" y="827"/>
                </a:lnTo>
                <a:lnTo>
                  <a:pt x="572" y="822"/>
                </a:lnTo>
                <a:lnTo>
                  <a:pt x="602" y="822"/>
                </a:lnTo>
                <a:lnTo>
                  <a:pt x="652" y="822"/>
                </a:lnTo>
                <a:lnTo>
                  <a:pt x="702" y="817"/>
                </a:lnTo>
                <a:lnTo>
                  <a:pt x="737" y="817"/>
                </a:lnTo>
                <a:lnTo>
                  <a:pt x="762" y="811"/>
                </a:lnTo>
                <a:lnTo>
                  <a:pt x="807" y="811"/>
                </a:lnTo>
                <a:lnTo>
                  <a:pt x="852" y="806"/>
                </a:lnTo>
                <a:lnTo>
                  <a:pt x="917" y="806"/>
                </a:lnTo>
                <a:lnTo>
                  <a:pt x="1047" y="796"/>
                </a:lnTo>
                <a:lnTo>
                  <a:pt x="1108" y="791"/>
                </a:lnTo>
                <a:lnTo>
                  <a:pt x="1153" y="791"/>
                </a:lnTo>
                <a:lnTo>
                  <a:pt x="1213" y="786"/>
                </a:lnTo>
                <a:lnTo>
                  <a:pt x="1253" y="786"/>
                </a:lnTo>
                <a:lnTo>
                  <a:pt x="1288" y="781"/>
                </a:lnTo>
                <a:lnTo>
                  <a:pt x="1318" y="776"/>
                </a:lnTo>
                <a:lnTo>
                  <a:pt x="1343" y="771"/>
                </a:lnTo>
                <a:lnTo>
                  <a:pt x="1368" y="761"/>
                </a:lnTo>
                <a:lnTo>
                  <a:pt x="1403" y="751"/>
                </a:lnTo>
                <a:lnTo>
                  <a:pt x="1438" y="741"/>
                </a:lnTo>
                <a:lnTo>
                  <a:pt x="1448" y="731"/>
                </a:lnTo>
                <a:lnTo>
                  <a:pt x="1468" y="726"/>
                </a:lnTo>
                <a:lnTo>
                  <a:pt x="1493" y="716"/>
                </a:lnTo>
                <a:lnTo>
                  <a:pt x="1518" y="706"/>
                </a:lnTo>
                <a:lnTo>
                  <a:pt x="1553" y="691"/>
                </a:lnTo>
                <a:lnTo>
                  <a:pt x="1579" y="671"/>
                </a:lnTo>
                <a:lnTo>
                  <a:pt x="1604" y="656"/>
                </a:lnTo>
                <a:lnTo>
                  <a:pt x="1619" y="646"/>
                </a:lnTo>
                <a:lnTo>
                  <a:pt x="1624" y="636"/>
                </a:lnTo>
                <a:lnTo>
                  <a:pt x="1624" y="626"/>
                </a:lnTo>
                <a:lnTo>
                  <a:pt x="1639" y="616"/>
                </a:lnTo>
                <a:lnTo>
                  <a:pt x="1659" y="596"/>
                </a:lnTo>
                <a:lnTo>
                  <a:pt x="1664" y="586"/>
                </a:lnTo>
                <a:lnTo>
                  <a:pt x="1679" y="571"/>
                </a:lnTo>
                <a:lnTo>
                  <a:pt x="1699" y="531"/>
                </a:lnTo>
                <a:lnTo>
                  <a:pt x="1719" y="486"/>
                </a:lnTo>
                <a:lnTo>
                  <a:pt x="1734" y="441"/>
                </a:lnTo>
                <a:lnTo>
                  <a:pt x="1734" y="421"/>
                </a:lnTo>
                <a:lnTo>
                  <a:pt x="1749" y="401"/>
                </a:lnTo>
                <a:lnTo>
                  <a:pt x="1759" y="361"/>
                </a:lnTo>
                <a:lnTo>
                  <a:pt x="1769" y="325"/>
                </a:lnTo>
                <a:lnTo>
                  <a:pt x="1769" y="300"/>
                </a:lnTo>
                <a:lnTo>
                  <a:pt x="1774" y="280"/>
                </a:lnTo>
                <a:lnTo>
                  <a:pt x="1774" y="255"/>
                </a:lnTo>
                <a:lnTo>
                  <a:pt x="1779" y="240"/>
                </a:lnTo>
                <a:lnTo>
                  <a:pt x="1784" y="210"/>
                </a:lnTo>
                <a:lnTo>
                  <a:pt x="1789" y="165"/>
                </a:lnTo>
                <a:lnTo>
                  <a:pt x="1794" y="125"/>
                </a:lnTo>
                <a:lnTo>
                  <a:pt x="1799" y="100"/>
                </a:lnTo>
                <a:lnTo>
                  <a:pt x="1799" y="70"/>
                </a:lnTo>
                <a:lnTo>
                  <a:pt x="1804" y="40"/>
                </a:lnTo>
                <a:lnTo>
                  <a:pt x="1809" y="25"/>
                </a:lnTo>
                <a:lnTo>
                  <a:pt x="1814" y="15"/>
                </a:lnTo>
                <a:lnTo>
                  <a:pt x="1819" y="5"/>
                </a:lnTo>
                <a:lnTo>
                  <a:pt x="1819" y="0"/>
                </a:lnTo>
                <a:lnTo>
                  <a:pt x="1824" y="0"/>
                </a:lnTo>
                <a:lnTo>
                  <a:pt x="1829" y="5"/>
                </a:lnTo>
                <a:lnTo>
                  <a:pt x="1829" y="10"/>
                </a:lnTo>
                <a:lnTo>
                  <a:pt x="1834" y="30"/>
                </a:lnTo>
                <a:lnTo>
                  <a:pt x="1839" y="45"/>
                </a:lnTo>
                <a:lnTo>
                  <a:pt x="1839" y="60"/>
                </a:lnTo>
                <a:lnTo>
                  <a:pt x="1844" y="85"/>
                </a:lnTo>
                <a:lnTo>
                  <a:pt x="1849" y="110"/>
                </a:lnTo>
                <a:lnTo>
                  <a:pt x="1849" y="145"/>
                </a:lnTo>
                <a:lnTo>
                  <a:pt x="1849" y="170"/>
                </a:lnTo>
                <a:lnTo>
                  <a:pt x="1854" y="220"/>
                </a:lnTo>
                <a:lnTo>
                  <a:pt x="1854" y="260"/>
                </a:lnTo>
                <a:lnTo>
                  <a:pt x="1859" y="285"/>
                </a:lnTo>
                <a:lnTo>
                  <a:pt x="1859" y="300"/>
                </a:lnTo>
                <a:lnTo>
                  <a:pt x="1864" y="335"/>
                </a:lnTo>
                <a:lnTo>
                  <a:pt x="1864" y="366"/>
                </a:lnTo>
                <a:lnTo>
                  <a:pt x="1864" y="391"/>
                </a:lnTo>
                <a:lnTo>
                  <a:pt x="1864" y="396"/>
                </a:lnTo>
                <a:lnTo>
                  <a:pt x="1864" y="416"/>
                </a:lnTo>
                <a:lnTo>
                  <a:pt x="1869" y="471"/>
                </a:lnTo>
                <a:lnTo>
                  <a:pt x="1869" y="501"/>
                </a:lnTo>
                <a:lnTo>
                  <a:pt x="1869" y="526"/>
                </a:lnTo>
                <a:lnTo>
                  <a:pt x="1874" y="556"/>
                </a:lnTo>
                <a:lnTo>
                  <a:pt x="1874" y="561"/>
                </a:lnTo>
                <a:lnTo>
                  <a:pt x="1874" y="581"/>
                </a:lnTo>
                <a:lnTo>
                  <a:pt x="1874" y="611"/>
                </a:lnTo>
                <a:lnTo>
                  <a:pt x="1879" y="656"/>
                </a:lnTo>
                <a:lnTo>
                  <a:pt x="1879" y="726"/>
                </a:lnTo>
                <a:lnTo>
                  <a:pt x="1884" y="781"/>
                </a:lnTo>
                <a:lnTo>
                  <a:pt x="1884" y="862"/>
                </a:lnTo>
                <a:lnTo>
                  <a:pt x="1889" y="932"/>
                </a:lnTo>
                <a:lnTo>
                  <a:pt x="1894" y="992"/>
                </a:lnTo>
                <a:lnTo>
                  <a:pt x="1894" y="1012"/>
                </a:lnTo>
                <a:lnTo>
                  <a:pt x="1899" y="1037"/>
                </a:lnTo>
                <a:lnTo>
                  <a:pt x="1899" y="1072"/>
                </a:lnTo>
                <a:lnTo>
                  <a:pt x="1904" y="1107"/>
                </a:lnTo>
                <a:lnTo>
                  <a:pt x="1909" y="1132"/>
                </a:lnTo>
                <a:lnTo>
                  <a:pt x="1914" y="1147"/>
                </a:lnTo>
                <a:lnTo>
                  <a:pt x="1919" y="1162"/>
                </a:lnTo>
                <a:lnTo>
                  <a:pt x="1924" y="1172"/>
                </a:lnTo>
                <a:lnTo>
                  <a:pt x="1929" y="1187"/>
                </a:lnTo>
                <a:lnTo>
                  <a:pt x="1914" y="1182"/>
                </a:lnTo>
                <a:lnTo>
                  <a:pt x="1869" y="1182"/>
                </a:lnTo>
                <a:lnTo>
                  <a:pt x="1804" y="1182"/>
                </a:lnTo>
                <a:lnTo>
                  <a:pt x="1719" y="1182"/>
                </a:lnTo>
                <a:lnTo>
                  <a:pt x="1619" y="1182"/>
                </a:lnTo>
                <a:lnTo>
                  <a:pt x="1498" y="1182"/>
                </a:lnTo>
                <a:lnTo>
                  <a:pt x="1368" y="1182"/>
                </a:lnTo>
                <a:lnTo>
                  <a:pt x="1233" y="1182"/>
                </a:lnTo>
                <a:lnTo>
                  <a:pt x="942" y="1182"/>
                </a:lnTo>
                <a:lnTo>
                  <a:pt x="652" y="1182"/>
                </a:lnTo>
                <a:lnTo>
                  <a:pt x="516" y="1182"/>
                </a:lnTo>
                <a:lnTo>
                  <a:pt x="391" y="1182"/>
                </a:lnTo>
                <a:lnTo>
                  <a:pt x="276" y="1182"/>
                </a:lnTo>
                <a:lnTo>
                  <a:pt x="181" y="1182"/>
                </a:lnTo>
                <a:lnTo>
                  <a:pt x="106" y="1182"/>
                </a:lnTo>
                <a:lnTo>
                  <a:pt x="45" y="1182"/>
                </a:lnTo>
                <a:lnTo>
                  <a:pt x="10" y="1182"/>
                </a:lnTo>
                <a:lnTo>
                  <a:pt x="0" y="1187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FFCC66"/>
              </a:gs>
            </a:gsLst>
            <a:lin ang="0" scaled="1"/>
          </a:gradFill>
          <a:ln w="158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grpSp>
        <p:nvGrpSpPr>
          <p:cNvPr id="663559" name="Group 7"/>
          <p:cNvGrpSpPr>
            <a:grpSpLocks/>
          </p:cNvGrpSpPr>
          <p:nvPr/>
        </p:nvGrpSpPr>
        <p:grpSpPr bwMode="auto">
          <a:xfrm>
            <a:off x="4391026" y="2830517"/>
            <a:ext cx="1588" cy="3679825"/>
            <a:chOff x="3997" y="1767"/>
            <a:chExt cx="1" cy="2440"/>
          </a:xfrm>
        </p:grpSpPr>
        <p:sp>
          <p:nvSpPr>
            <p:cNvPr id="663560" name="Line 8"/>
            <p:cNvSpPr>
              <a:spLocks noChangeShapeType="1"/>
            </p:cNvSpPr>
            <p:nvPr/>
          </p:nvSpPr>
          <p:spPr bwMode="auto">
            <a:xfrm flipV="1">
              <a:off x="3997" y="4172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61" name="Line 9"/>
            <p:cNvSpPr>
              <a:spLocks noChangeShapeType="1"/>
            </p:cNvSpPr>
            <p:nvPr/>
          </p:nvSpPr>
          <p:spPr bwMode="auto">
            <a:xfrm flipV="1">
              <a:off x="3997" y="4112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62" name="Line 10"/>
            <p:cNvSpPr>
              <a:spLocks noChangeShapeType="1"/>
            </p:cNvSpPr>
            <p:nvPr/>
          </p:nvSpPr>
          <p:spPr bwMode="auto">
            <a:xfrm flipV="1">
              <a:off x="3997" y="4052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63" name="Line 11"/>
            <p:cNvSpPr>
              <a:spLocks noChangeShapeType="1"/>
            </p:cNvSpPr>
            <p:nvPr/>
          </p:nvSpPr>
          <p:spPr bwMode="auto">
            <a:xfrm flipV="1">
              <a:off x="3997" y="399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64" name="Line 12"/>
            <p:cNvSpPr>
              <a:spLocks noChangeShapeType="1"/>
            </p:cNvSpPr>
            <p:nvPr/>
          </p:nvSpPr>
          <p:spPr bwMode="auto">
            <a:xfrm flipV="1">
              <a:off x="3997" y="393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65" name="Line 13"/>
            <p:cNvSpPr>
              <a:spLocks noChangeShapeType="1"/>
            </p:cNvSpPr>
            <p:nvPr/>
          </p:nvSpPr>
          <p:spPr bwMode="auto">
            <a:xfrm flipV="1">
              <a:off x="3997" y="387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66" name="Line 14"/>
            <p:cNvSpPr>
              <a:spLocks noChangeShapeType="1"/>
            </p:cNvSpPr>
            <p:nvPr/>
          </p:nvSpPr>
          <p:spPr bwMode="auto">
            <a:xfrm flipV="1">
              <a:off x="3997" y="381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67" name="Line 15"/>
            <p:cNvSpPr>
              <a:spLocks noChangeShapeType="1"/>
            </p:cNvSpPr>
            <p:nvPr/>
          </p:nvSpPr>
          <p:spPr bwMode="auto">
            <a:xfrm flipV="1">
              <a:off x="3997" y="375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68" name="Line 16"/>
            <p:cNvSpPr>
              <a:spLocks noChangeShapeType="1"/>
            </p:cNvSpPr>
            <p:nvPr/>
          </p:nvSpPr>
          <p:spPr bwMode="auto">
            <a:xfrm flipV="1">
              <a:off x="3997" y="369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69" name="Line 17"/>
            <p:cNvSpPr>
              <a:spLocks noChangeShapeType="1"/>
            </p:cNvSpPr>
            <p:nvPr/>
          </p:nvSpPr>
          <p:spPr bwMode="auto">
            <a:xfrm flipV="1">
              <a:off x="3997" y="363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70" name="Line 18"/>
            <p:cNvSpPr>
              <a:spLocks noChangeShapeType="1"/>
            </p:cNvSpPr>
            <p:nvPr/>
          </p:nvSpPr>
          <p:spPr bwMode="auto">
            <a:xfrm flipV="1">
              <a:off x="3997" y="357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71" name="Line 19"/>
            <p:cNvSpPr>
              <a:spLocks noChangeShapeType="1"/>
            </p:cNvSpPr>
            <p:nvPr/>
          </p:nvSpPr>
          <p:spPr bwMode="auto">
            <a:xfrm flipV="1">
              <a:off x="3997" y="3510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72" name="Line 20"/>
            <p:cNvSpPr>
              <a:spLocks noChangeShapeType="1"/>
            </p:cNvSpPr>
            <p:nvPr/>
          </p:nvSpPr>
          <p:spPr bwMode="auto">
            <a:xfrm flipV="1">
              <a:off x="3997" y="3450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73" name="Line 21"/>
            <p:cNvSpPr>
              <a:spLocks noChangeShapeType="1"/>
            </p:cNvSpPr>
            <p:nvPr/>
          </p:nvSpPr>
          <p:spPr bwMode="auto">
            <a:xfrm flipV="1">
              <a:off x="3997" y="3390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74" name="Line 22"/>
            <p:cNvSpPr>
              <a:spLocks noChangeShapeType="1"/>
            </p:cNvSpPr>
            <p:nvPr/>
          </p:nvSpPr>
          <p:spPr bwMode="auto">
            <a:xfrm flipV="1">
              <a:off x="3997" y="3330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75" name="Line 23"/>
            <p:cNvSpPr>
              <a:spLocks noChangeShapeType="1"/>
            </p:cNvSpPr>
            <p:nvPr/>
          </p:nvSpPr>
          <p:spPr bwMode="auto">
            <a:xfrm flipV="1">
              <a:off x="3997" y="3270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76" name="Line 24"/>
            <p:cNvSpPr>
              <a:spLocks noChangeShapeType="1"/>
            </p:cNvSpPr>
            <p:nvPr/>
          </p:nvSpPr>
          <p:spPr bwMode="auto">
            <a:xfrm flipV="1">
              <a:off x="3997" y="3210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77" name="Line 25"/>
            <p:cNvSpPr>
              <a:spLocks noChangeShapeType="1"/>
            </p:cNvSpPr>
            <p:nvPr/>
          </p:nvSpPr>
          <p:spPr bwMode="auto">
            <a:xfrm flipV="1">
              <a:off x="3997" y="3150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78" name="Line 26"/>
            <p:cNvSpPr>
              <a:spLocks noChangeShapeType="1"/>
            </p:cNvSpPr>
            <p:nvPr/>
          </p:nvSpPr>
          <p:spPr bwMode="auto">
            <a:xfrm flipV="1">
              <a:off x="3997" y="3089"/>
              <a:ext cx="1" cy="36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79" name="Line 27"/>
            <p:cNvSpPr>
              <a:spLocks noChangeShapeType="1"/>
            </p:cNvSpPr>
            <p:nvPr/>
          </p:nvSpPr>
          <p:spPr bwMode="auto">
            <a:xfrm flipV="1">
              <a:off x="3997" y="3029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80" name="Line 28"/>
            <p:cNvSpPr>
              <a:spLocks noChangeShapeType="1"/>
            </p:cNvSpPr>
            <p:nvPr/>
          </p:nvSpPr>
          <p:spPr bwMode="auto">
            <a:xfrm flipV="1">
              <a:off x="3997" y="2969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81" name="Line 29"/>
            <p:cNvSpPr>
              <a:spLocks noChangeShapeType="1"/>
            </p:cNvSpPr>
            <p:nvPr/>
          </p:nvSpPr>
          <p:spPr bwMode="auto">
            <a:xfrm flipV="1">
              <a:off x="3997" y="2909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82" name="Line 30"/>
            <p:cNvSpPr>
              <a:spLocks noChangeShapeType="1"/>
            </p:cNvSpPr>
            <p:nvPr/>
          </p:nvSpPr>
          <p:spPr bwMode="auto">
            <a:xfrm flipV="1">
              <a:off x="3997" y="2849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83" name="Line 31"/>
            <p:cNvSpPr>
              <a:spLocks noChangeShapeType="1"/>
            </p:cNvSpPr>
            <p:nvPr/>
          </p:nvSpPr>
          <p:spPr bwMode="auto">
            <a:xfrm flipV="1">
              <a:off x="3997" y="2789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84" name="Line 32"/>
            <p:cNvSpPr>
              <a:spLocks noChangeShapeType="1"/>
            </p:cNvSpPr>
            <p:nvPr/>
          </p:nvSpPr>
          <p:spPr bwMode="auto">
            <a:xfrm flipV="1">
              <a:off x="3997" y="2729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85" name="Line 33"/>
            <p:cNvSpPr>
              <a:spLocks noChangeShapeType="1"/>
            </p:cNvSpPr>
            <p:nvPr/>
          </p:nvSpPr>
          <p:spPr bwMode="auto">
            <a:xfrm flipV="1">
              <a:off x="3997" y="2669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86" name="Line 34"/>
            <p:cNvSpPr>
              <a:spLocks noChangeShapeType="1"/>
            </p:cNvSpPr>
            <p:nvPr/>
          </p:nvSpPr>
          <p:spPr bwMode="auto">
            <a:xfrm flipV="1">
              <a:off x="3997" y="2608"/>
              <a:ext cx="1" cy="36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87" name="Line 35"/>
            <p:cNvSpPr>
              <a:spLocks noChangeShapeType="1"/>
            </p:cNvSpPr>
            <p:nvPr/>
          </p:nvSpPr>
          <p:spPr bwMode="auto">
            <a:xfrm flipV="1">
              <a:off x="3997" y="2548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88" name="Line 36"/>
            <p:cNvSpPr>
              <a:spLocks noChangeShapeType="1"/>
            </p:cNvSpPr>
            <p:nvPr/>
          </p:nvSpPr>
          <p:spPr bwMode="auto">
            <a:xfrm flipV="1">
              <a:off x="3997" y="2488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89" name="Line 37"/>
            <p:cNvSpPr>
              <a:spLocks noChangeShapeType="1"/>
            </p:cNvSpPr>
            <p:nvPr/>
          </p:nvSpPr>
          <p:spPr bwMode="auto">
            <a:xfrm flipV="1">
              <a:off x="3997" y="2428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90" name="Line 38"/>
            <p:cNvSpPr>
              <a:spLocks noChangeShapeType="1"/>
            </p:cNvSpPr>
            <p:nvPr/>
          </p:nvSpPr>
          <p:spPr bwMode="auto">
            <a:xfrm flipV="1">
              <a:off x="3997" y="2368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91" name="Line 39"/>
            <p:cNvSpPr>
              <a:spLocks noChangeShapeType="1"/>
            </p:cNvSpPr>
            <p:nvPr/>
          </p:nvSpPr>
          <p:spPr bwMode="auto">
            <a:xfrm flipV="1">
              <a:off x="3997" y="2308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92" name="Line 40"/>
            <p:cNvSpPr>
              <a:spLocks noChangeShapeType="1"/>
            </p:cNvSpPr>
            <p:nvPr/>
          </p:nvSpPr>
          <p:spPr bwMode="auto">
            <a:xfrm flipV="1">
              <a:off x="3997" y="2248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93" name="Line 41"/>
            <p:cNvSpPr>
              <a:spLocks noChangeShapeType="1"/>
            </p:cNvSpPr>
            <p:nvPr/>
          </p:nvSpPr>
          <p:spPr bwMode="auto">
            <a:xfrm flipV="1">
              <a:off x="3997" y="2188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94" name="Line 42"/>
            <p:cNvSpPr>
              <a:spLocks noChangeShapeType="1"/>
            </p:cNvSpPr>
            <p:nvPr/>
          </p:nvSpPr>
          <p:spPr bwMode="auto">
            <a:xfrm flipV="1">
              <a:off x="3997" y="2127"/>
              <a:ext cx="1" cy="36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95" name="Line 43"/>
            <p:cNvSpPr>
              <a:spLocks noChangeShapeType="1"/>
            </p:cNvSpPr>
            <p:nvPr/>
          </p:nvSpPr>
          <p:spPr bwMode="auto">
            <a:xfrm flipV="1">
              <a:off x="3997" y="2067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96" name="Line 44"/>
            <p:cNvSpPr>
              <a:spLocks noChangeShapeType="1"/>
            </p:cNvSpPr>
            <p:nvPr/>
          </p:nvSpPr>
          <p:spPr bwMode="auto">
            <a:xfrm flipV="1">
              <a:off x="3997" y="2007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97" name="Line 45"/>
            <p:cNvSpPr>
              <a:spLocks noChangeShapeType="1"/>
            </p:cNvSpPr>
            <p:nvPr/>
          </p:nvSpPr>
          <p:spPr bwMode="auto">
            <a:xfrm flipV="1">
              <a:off x="3997" y="1947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98" name="Line 46"/>
            <p:cNvSpPr>
              <a:spLocks noChangeShapeType="1"/>
            </p:cNvSpPr>
            <p:nvPr/>
          </p:nvSpPr>
          <p:spPr bwMode="auto">
            <a:xfrm flipV="1">
              <a:off x="3997" y="1887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599" name="Line 47"/>
            <p:cNvSpPr>
              <a:spLocks noChangeShapeType="1"/>
            </p:cNvSpPr>
            <p:nvPr/>
          </p:nvSpPr>
          <p:spPr bwMode="auto">
            <a:xfrm flipV="1">
              <a:off x="3997" y="1827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00" name="Line 48"/>
            <p:cNvSpPr>
              <a:spLocks noChangeShapeType="1"/>
            </p:cNvSpPr>
            <p:nvPr/>
          </p:nvSpPr>
          <p:spPr bwMode="auto">
            <a:xfrm flipV="1">
              <a:off x="3997" y="1767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63601" name="Group 49"/>
          <p:cNvGrpSpPr>
            <a:grpSpLocks noChangeAspect="1"/>
          </p:cNvGrpSpPr>
          <p:nvPr/>
        </p:nvGrpSpPr>
        <p:grpSpPr bwMode="auto">
          <a:xfrm>
            <a:off x="1679508" y="322266"/>
            <a:ext cx="222175" cy="2347755"/>
            <a:chOff x="2214" y="103"/>
            <a:chExt cx="147" cy="1556"/>
          </a:xfrm>
        </p:grpSpPr>
        <p:sp>
          <p:nvSpPr>
            <p:cNvPr id="663602" name="Rectangle 50"/>
            <p:cNvSpPr>
              <a:spLocks noChangeAspect="1" noChangeArrowheads="1"/>
            </p:cNvSpPr>
            <p:nvPr/>
          </p:nvSpPr>
          <p:spPr bwMode="auto">
            <a:xfrm>
              <a:off x="2214" y="103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1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03" name="Rectangle 51"/>
            <p:cNvSpPr>
              <a:spLocks noChangeAspect="1" noChangeArrowheads="1"/>
            </p:cNvSpPr>
            <p:nvPr/>
          </p:nvSpPr>
          <p:spPr bwMode="auto">
            <a:xfrm>
              <a:off x="2267" y="103"/>
              <a:ext cx="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.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04" name="Rectangle 52"/>
            <p:cNvSpPr>
              <a:spLocks noChangeAspect="1" noChangeArrowheads="1"/>
            </p:cNvSpPr>
            <p:nvPr/>
          </p:nvSpPr>
          <p:spPr bwMode="auto">
            <a:xfrm>
              <a:off x="2299" y="103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2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05" name="Rectangle 53"/>
            <p:cNvSpPr>
              <a:spLocks noChangeAspect="1" noChangeArrowheads="1"/>
            </p:cNvSpPr>
            <p:nvPr/>
          </p:nvSpPr>
          <p:spPr bwMode="auto">
            <a:xfrm>
              <a:off x="2214" y="344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1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06" name="Rectangle 54"/>
            <p:cNvSpPr>
              <a:spLocks noChangeAspect="1" noChangeArrowheads="1"/>
            </p:cNvSpPr>
            <p:nvPr/>
          </p:nvSpPr>
          <p:spPr bwMode="auto">
            <a:xfrm>
              <a:off x="2267" y="344"/>
              <a:ext cx="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.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07" name="Rectangle 55"/>
            <p:cNvSpPr>
              <a:spLocks noChangeAspect="1" noChangeArrowheads="1"/>
            </p:cNvSpPr>
            <p:nvPr/>
          </p:nvSpPr>
          <p:spPr bwMode="auto">
            <a:xfrm>
              <a:off x="2299" y="344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08" name="Rectangle 56"/>
            <p:cNvSpPr>
              <a:spLocks noChangeAspect="1" noChangeArrowheads="1"/>
            </p:cNvSpPr>
            <p:nvPr/>
          </p:nvSpPr>
          <p:spPr bwMode="auto">
            <a:xfrm>
              <a:off x="2214" y="589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09" name="Rectangle 57"/>
            <p:cNvSpPr>
              <a:spLocks noChangeAspect="1" noChangeArrowheads="1"/>
            </p:cNvSpPr>
            <p:nvPr/>
          </p:nvSpPr>
          <p:spPr bwMode="auto">
            <a:xfrm>
              <a:off x="2267" y="589"/>
              <a:ext cx="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.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10" name="Rectangle 58"/>
            <p:cNvSpPr>
              <a:spLocks noChangeAspect="1" noChangeArrowheads="1"/>
            </p:cNvSpPr>
            <p:nvPr/>
          </p:nvSpPr>
          <p:spPr bwMode="auto">
            <a:xfrm>
              <a:off x="2299" y="589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8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11" name="Rectangle 59"/>
            <p:cNvSpPr>
              <a:spLocks noChangeAspect="1" noChangeArrowheads="1"/>
            </p:cNvSpPr>
            <p:nvPr/>
          </p:nvSpPr>
          <p:spPr bwMode="auto">
            <a:xfrm>
              <a:off x="2214" y="835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12" name="Rectangle 60"/>
            <p:cNvSpPr>
              <a:spLocks noChangeAspect="1" noChangeArrowheads="1"/>
            </p:cNvSpPr>
            <p:nvPr/>
          </p:nvSpPr>
          <p:spPr bwMode="auto">
            <a:xfrm>
              <a:off x="2267" y="835"/>
              <a:ext cx="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.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13" name="Rectangle 61"/>
            <p:cNvSpPr>
              <a:spLocks noChangeAspect="1" noChangeArrowheads="1"/>
            </p:cNvSpPr>
            <p:nvPr/>
          </p:nvSpPr>
          <p:spPr bwMode="auto">
            <a:xfrm>
              <a:off x="2299" y="835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6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14" name="Rectangle 62"/>
            <p:cNvSpPr>
              <a:spLocks noChangeAspect="1" noChangeArrowheads="1"/>
            </p:cNvSpPr>
            <p:nvPr/>
          </p:nvSpPr>
          <p:spPr bwMode="auto">
            <a:xfrm>
              <a:off x="2214" y="1055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15" name="Rectangle 63"/>
            <p:cNvSpPr>
              <a:spLocks noChangeAspect="1" noChangeArrowheads="1"/>
            </p:cNvSpPr>
            <p:nvPr/>
          </p:nvSpPr>
          <p:spPr bwMode="auto">
            <a:xfrm>
              <a:off x="2267" y="1055"/>
              <a:ext cx="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.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16" name="Rectangle 64"/>
            <p:cNvSpPr>
              <a:spLocks noChangeAspect="1" noChangeArrowheads="1"/>
            </p:cNvSpPr>
            <p:nvPr/>
          </p:nvSpPr>
          <p:spPr bwMode="auto">
            <a:xfrm>
              <a:off x="2299" y="1055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4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17" name="Rectangle 65"/>
            <p:cNvSpPr>
              <a:spLocks noChangeAspect="1" noChangeArrowheads="1"/>
            </p:cNvSpPr>
            <p:nvPr/>
          </p:nvSpPr>
          <p:spPr bwMode="auto">
            <a:xfrm>
              <a:off x="2214" y="1300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18" name="Rectangle 66"/>
            <p:cNvSpPr>
              <a:spLocks noChangeAspect="1" noChangeArrowheads="1"/>
            </p:cNvSpPr>
            <p:nvPr/>
          </p:nvSpPr>
          <p:spPr bwMode="auto">
            <a:xfrm>
              <a:off x="2267" y="1300"/>
              <a:ext cx="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.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19" name="Rectangle 67"/>
            <p:cNvSpPr>
              <a:spLocks noChangeAspect="1" noChangeArrowheads="1"/>
            </p:cNvSpPr>
            <p:nvPr/>
          </p:nvSpPr>
          <p:spPr bwMode="auto">
            <a:xfrm>
              <a:off x="2299" y="1300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2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20" name="Rectangle 68"/>
            <p:cNvSpPr>
              <a:spLocks noChangeAspect="1" noChangeArrowheads="1"/>
            </p:cNvSpPr>
            <p:nvPr/>
          </p:nvSpPr>
          <p:spPr bwMode="auto">
            <a:xfrm>
              <a:off x="2214" y="1525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21" name="Rectangle 69"/>
            <p:cNvSpPr>
              <a:spLocks noChangeAspect="1" noChangeArrowheads="1"/>
            </p:cNvSpPr>
            <p:nvPr/>
          </p:nvSpPr>
          <p:spPr bwMode="auto">
            <a:xfrm>
              <a:off x="2267" y="1525"/>
              <a:ext cx="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.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22" name="Rectangle 70"/>
            <p:cNvSpPr>
              <a:spLocks noChangeAspect="1" noChangeArrowheads="1"/>
            </p:cNvSpPr>
            <p:nvPr/>
          </p:nvSpPr>
          <p:spPr bwMode="auto">
            <a:xfrm>
              <a:off x="2299" y="1526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663623" name="Group 71"/>
          <p:cNvGrpSpPr>
            <a:grpSpLocks noChangeAspect="1"/>
          </p:cNvGrpSpPr>
          <p:nvPr/>
        </p:nvGrpSpPr>
        <p:grpSpPr bwMode="auto">
          <a:xfrm>
            <a:off x="1925562" y="2627317"/>
            <a:ext cx="3519412" cy="199952"/>
            <a:chOff x="2364" y="1612"/>
            <a:chExt cx="2332" cy="132"/>
          </a:xfrm>
        </p:grpSpPr>
        <p:sp>
          <p:nvSpPr>
            <p:cNvPr id="663624" name="Rectangle 72"/>
            <p:cNvSpPr>
              <a:spLocks noChangeAspect="1" noChangeArrowheads="1"/>
            </p:cNvSpPr>
            <p:nvPr/>
          </p:nvSpPr>
          <p:spPr bwMode="auto">
            <a:xfrm>
              <a:off x="2364" y="1612"/>
              <a:ext cx="6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25" name="Rectangle 73"/>
            <p:cNvSpPr>
              <a:spLocks noChangeAspect="1" noChangeArrowheads="1"/>
            </p:cNvSpPr>
            <p:nvPr/>
          </p:nvSpPr>
          <p:spPr bwMode="auto">
            <a:xfrm>
              <a:off x="2890" y="1612"/>
              <a:ext cx="6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5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26" name="Rectangle 74"/>
            <p:cNvSpPr>
              <a:spLocks noChangeAspect="1" noChangeArrowheads="1"/>
            </p:cNvSpPr>
            <p:nvPr/>
          </p:nvSpPr>
          <p:spPr bwMode="auto">
            <a:xfrm>
              <a:off x="2945" y="1612"/>
              <a:ext cx="6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27" name="Rectangle 75"/>
            <p:cNvSpPr>
              <a:spLocks noChangeAspect="1" noChangeArrowheads="1"/>
            </p:cNvSpPr>
            <p:nvPr/>
          </p:nvSpPr>
          <p:spPr bwMode="auto">
            <a:xfrm>
              <a:off x="3421" y="1612"/>
              <a:ext cx="6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1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28" name="Rectangle 76"/>
            <p:cNvSpPr>
              <a:spLocks noChangeAspect="1" noChangeArrowheads="1"/>
            </p:cNvSpPr>
            <p:nvPr/>
          </p:nvSpPr>
          <p:spPr bwMode="auto">
            <a:xfrm>
              <a:off x="3477" y="1612"/>
              <a:ext cx="6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29" name="Rectangle 77"/>
            <p:cNvSpPr>
              <a:spLocks noChangeAspect="1" noChangeArrowheads="1"/>
            </p:cNvSpPr>
            <p:nvPr/>
          </p:nvSpPr>
          <p:spPr bwMode="auto">
            <a:xfrm>
              <a:off x="3532" y="1612"/>
              <a:ext cx="6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30" name="Rectangle 78"/>
            <p:cNvSpPr>
              <a:spLocks noChangeAspect="1" noChangeArrowheads="1"/>
            </p:cNvSpPr>
            <p:nvPr/>
          </p:nvSpPr>
          <p:spPr bwMode="auto">
            <a:xfrm>
              <a:off x="3968" y="1612"/>
              <a:ext cx="6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1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31" name="Rectangle 79"/>
            <p:cNvSpPr>
              <a:spLocks noChangeAspect="1" noChangeArrowheads="1"/>
            </p:cNvSpPr>
            <p:nvPr/>
          </p:nvSpPr>
          <p:spPr bwMode="auto">
            <a:xfrm>
              <a:off x="4023" y="1612"/>
              <a:ext cx="6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5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32" name="Rectangle 80"/>
            <p:cNvSpPr>
              <a:spLocks noChangeAspect="1" noChangeArrowheads="1"/>
            </p:cNvSpPr>
            <p:nvPr/>
          </p:nvSpPr>
          <p:spPr bwMode="auto">
            <a:xfrm>
              <a:off x="4078" y="1612"/>
              <a:ext cx="6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33" name="Rectangle 81"/>
            <p:cNvSpPr>
              <a:spLocks noChangeAspect="1" noChangeArrowheads="1"/>
            </p:cNvSpPr>
            <p:nvPr/>
          </p:nvSpPr>
          <p:spPr bwMode="auto">
            <a:xfrm>
              <a:off x="4524" y="1612"/>
              <a:ext cx="6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2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34" name="Rectangle 82"/>
            <p:cNvSpPr>
              <a:spLocks noChangeAspect="1" noChangeArrowheads="1"/>
            </p:cNvSpPr>
            <p:nvPr/>
          </p:nvSpPr>
          <p:spPr bwMode="auto">
            <a:xfrm>
              <a:off x="4579" y="1612"/>
              <a:ext cx="6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63635" name="Rectangle 83"/>
            <p:cNvSpPr>
              <a:spLocks noChangeAspect="1" noChangeArrowheads="1"/>
            </p:cNvSpPr>
            <p:nvPr/>
          </p:nvSpPr>
          <p:spPr bwMode="auto">
            <a:xfrm>
              <a:off x="4634" y="1612"/>
              <a:ext cx="6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 b="1">
                  <a:solidFill>
                    <a:srgbClr val="FFFFFF"/>
                  </a:solidFill>
                </a:rPr>
                <a:t>0</a:t>
              </a: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663636" name="Group 84"/>
          <p:cNvGrpSpPr>
            <a:grpSpLocks noChangeAspect="1"/>
          </p:cNvGrpSpPr>
          <p:nvPr/>
        </p:nvGrpSpPr>
        <p:grpSpPr bwMode="auto">
          <a:xfrm>
            <a:off x="4391026" y="1797053"/>
            <a:ext cx="1588" cy="741363"/>
            <a:chOff x="3997" y="1070"/>
            <a:chExt cx="1" cy="516"/>
          </a:xfrm>
        </p:grpSpPr>
        <p:sp>
          <p:nvSpPr>
            <p:cNvPr id="663637" name="Line 85"/>
            <p:cNvSpPr>
              <a:spLocks noChangeAspect="1" noChangeShapeType="1"/>
            </p:cNvSpPr>
            <p:nvPr/>
          </p:nvSpPr>
          <p:spPr bwMode="auto">
            <a:xfrm flipV="1">
              <a:off x="3997" y="155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38" name="Line 86"/>
            <p:cNvSpPr>
              <a:spLocks noChangeAspect="1" noChangeShapeType="1"/>
            </p:cNvSpPr>
            <p:nvPr/>
          </p:nvSpPr>
          <p:spPr bwMode="auto">
            <a:xfrm flipV="1">
              <a:off x="3997" y="149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39" name="Line 87"/>
            <p:cNvSpPr>
              <a:spLocks noChangeAspect="1" noChangeShapeType="1"/>
            </p:cNvSpPr>
            <p:nvPr/>
          </p:nvSpPr>
          <p:spPr bwMode="auto">
            <a:xfrm flipV="1">
              <a:off x="3997" y="143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40" name="Line 88"/>
            <p:cNvSpPr>
              <a:spLocks noChangeAspect="1" noChangeShapeType="1"/>
            </p:cNvSpPr>
            <p:nvPr/>
          </p:nvSpPr>
          <p:spPr bwMode="auto">
            <a:xfrm flipV="1">
              <a:off x="3997" y="137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41" name="Line 89"/>
            <p:cNvSpPr>
              <a:spLocks noChangeAspect="1" noChangeShapeType="1"/>
            </p:cNvSpPr>
            <p:nvPr/>
          </p:nvSpPr>
          <p:spPr bwMode="auto">
            <a:xfrm flipV="1">
              <a:off x="3997" y="131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42" name="Line 90"/>
            <p:cNvSpPr>
              <a:spLocks noChangeAspect="1" noChangeShapeType="1"/>
            </p:cNvSpPr>
            <p:nvPr/>
          </p:nvSpPr>
          <p:spPr bwMode="auto">
            <a:xfrm flipV="1">
              <a:off x="3997" y="1251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43" name="Line 91"/>
            <p:cNvSpPr>
              <a:spLocks noChangeAspect="1" noChangeShapeType="1"/>
            </p:cNvSpPr>
            <p:nvPr/>
          </p:nvSpPr>
          <p:spPr bwMode="auto">
            <a:xfrm flipV="1">
              <a:off x="3997" y="1190"/>
              <a:ext cx="1" cy="36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44" name="Line 92"/>
            <p:cNvSpPr>
              <a:spLocks noChangeAspect="1" noChangeShapeType="1"/>
            </p:cNvSpPr>
            <p:nvPr/>
          </p:nvSpPr>
          <p:spPr bwMode="auto">
            <a:xfrm flipV="1">
              <a:off x="3997" y="1130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45" name="Line 93"/>
            <p:cNvSpPr>
              <a:spLocks noChangeAspect="1" noChangeShapeType="1"/>
            </p:cNvSpPr>
            <p:nvPr/>
          </p:nvSpPr>
          <p:spPr bwMode="auto">
            <a:xfrm flipV="1">
              <a:off x="3997" y="1070"/>
              <a:ext cx="1" cy="35"/>
            </a:xfrm>
            <a:prstGeom prst="line">
              <a:avLst/>
            </a:prstGeom>
            <a:noFill/>
            <a:ln w="3175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</p:grpSp>
      <p:sp>
        <p:nvSpPr>
          <p:cNvPr id="663646" name="Line 94"/>
          <p:cNvSpPr>
            <a:spLocks noChangeAspect="1" noChangeShapeType="1"/>
          </p:cNvSpPr>
          <p:nvPr/>
        </p:nvSpPr>
        <p:spPr bwMode="auto">
          <a:xfrm>
            <a:off x="1978027" y="2401892"/>
            <a:ext cx="60325" cy="15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sp>
        <p:nvSpPr>
          <p:cNvPr id="663647" name="Line 95"/>
          <p:cNvSpPr>
            <a:spLocks noChangeAspect="1" noChangeShapeType="1"/>
          </p:cNvSpPr>
          <p:nvPr/>
        </p:nvSpPr>
        <p:spPr bwMode="auto">
          <a:xfrm>
            <a:off x="1978027" y="423867"/>
            <a:ext cx="60325" cy="15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sp>
        <p:nvSpPr>
          <p:cNvPr id="663648" name="Line 96"/>
          <p:cNvSpPr>
            <a:spLocks noChangeAspect="1" noChangeShapeType="1"/>
          </p:cNvSpPr>
          <p:nvPr/>
        </p:nvSpPr>
        <p:spPr bwMode="auto">
          <a:xfrm>
            <a:off x="1978027" y="600075"/>
            <a:ext cx="60325" cy="15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sp>
        <p:nvSpPr>
          <p:cNvPr id="663649" name="Line 97"/>
          <p:cNvSpPr>
            <a:spLocks noChangeAspect="1" noChangeShapeType="1"/>
          </p:cNvSpPr>
          <p:nvPr/>
        </p:nvSpPr>
        <p:spPr bwMode="auto">
          <a:xfrm>
            <a:off x="1978027" y="782642"/>
            <a:ext cx="60325" cy="15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sp>
        <p:nvSpPr>
          <p:cNvPr id="663650" name="Line 98"/>
          <p:cNvSpPr>
            <a:spLocks noChangeAspect="1" noChangeShapeType="1"/>
          </p:cNvSpPr>
          <p:nvPr/>
        </p:nvSpPr>
        <p:spPr bwMode="auto">
          <a:xfrm>
            <a:off x="1978027" y="963617"/>
            <a:ext cx="60325" cy="15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sp>
        <p:nvSpPr>
          <p:cNvPr id="663651" name="Line 99"/>
          <p:cNvSpPr>
            <a:spLocks noChangeAspect="1" noChangeShapeType="1"/>
          </p:cNvSpPr>
          <p:nvPr/>
        </p:nvSpPr>
        <p:spPr bwMode="auto">
          <a:xfrm>
            <a:off x="1978027" y="1158875"/>
            <a:ext cx="60325" cy="15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sp>
        <p:nvSpPr>
          <p:cNvPr id="663652" name="Line 100"/>
          <p:cNvSpPr>
            <a:spLocks noChangeAspect="1" noChangeShapeType="1"/>
          </p:cNvSpPr>
          <p:nvPr/>
        </p:nvSpPr>
        <p:spPr bwMode="auto">
          <a:xfrm>
            <a:off x="1978027" y="1347792"/>
            <a:ext cx="60325" cy="15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sp>
        <p:nvSpPr>
          <p:cNvPr id="663653" name="Line 101"/>
          <p:cNvSpPr>
            <a:spLocks noChangeAspect="1" noChangeShapeType="1"/>
          </p:cNvSpPr>
          <p:nvPr/>
        </p:nvSpPr>
        <p:spPr bwMode="auto">
          <a:xfrm>
            <a:off x="1978027" y="1520825"/>
            <a:ext cx="60325" cy="15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sp>
        <p:nvSpPr>
          <p:cNvPr id="663654" name="Line 102"/>
          <p:cNvSpPr>
            <a:spLocks noChangeAspect="1" noChangeShapeType="1"/>
          </p:cNvSpPr>
          <p:nvPr/>
        </p:nvSpPr>
        <p:spPr bwMode="auto">
          <a:xfrm>
            <a:off x="1978027" y="1690692"/>
            <a:ext cx="60325" cy="15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sp>
        <p:nvSpPr>
          <p:cNvPr id="663655" name="Line 103"/>
          <p:cNvSpPr>
            <a:spLocks noChangeAspect="1" noChangeShapeType="1"/>
          </p:cNvSpPr>
          <p:nvPr/>
        </p:nvSpPr>
        <p:spPr bwMode="auto">
          <a:xfrm>
            <a:off x="1978027" y="1860550"/>
            <a:ext cx="60325" cy="15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sp>
        <p:nvSpPr>
          <p:cNvPr id="663656" name="Line 104"/>
          <p:cNvSpPr>
            <a:spLocks noChangeAspect="1" noChangeShapeType="1"/>
          </p:cNvSpPr>
          <p:nvPr/>
        </p:nvSpPr>
        <p:spPr bwMode="auto">
          <a:xfrm>
            <a:off x="1978027" y="2041525"/>
            <a:ext cx="60325" cy="15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sp>
        <p:nvSpPr>
          <p:cNvPr id="663657" name="Line 105"/>
          <p:cNvSpPr>
            <a:spLocks noChangeAspect="1" noChangeShapeType="1"/>
          </p:cNvSpPr>
          <p:nvPr/>
        </p:nvSpPr>
        <p:spPr bwMode="auto">
          <a:xfrm>
            <a:off x="1978027" y="2232025"/>
            <a:ext cx="60325" cy="15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sp>
        <p:nvSpPr>
          <p:cNvPr id="663658" name="Rectangle 106"/>
          <p:cNvSpPr>
            <a:spLocks noChangeAspect="1" noChangeArrowheads="1"/>
          </p:cNvSpPr>
          <p:nvPr/>
        </p:nvSpPr>
        <p:spPr bwMode="auto">
          <a:xfrm>
            <a:off x="1971675" y="260350"/>
            <a:ext cx="3340100" cy="23193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 sz="2400" b="1">
              <a:solidFill>
                <a:srgbClr val="1E2E53"/>
              </a:solidFill>
              <a:latin typeface="Times New Roman" pitchFamily="18" charset="0"/>
            </a:endParaRPr>
          </a:p>
        </p:txBody>
      </p:sp>
      <p:grpSp>
        <p:nvGrpSpPr>
          <p:cNvPr id="663659" name="Group 107"/>
          <p:cNvGrpSpPr>
            <a:grpSpLocks noChangeAspect="1"/>
          </p:cNvGrpSpPr>
          <p:nvPr/>
        </p:nvGrpSpPr>
        <p:grpSpPr bwMode="auto">
          <a:xfrm>
            <a:off x="2117727" y="2486025"/>
            <a:ext cx="3022600" cy="76200"/>
            <a:chOff x="2605" y="2014"/>
            <a:chExt cx="1995" cy="50"/>
          </a:xfrm>
        </p:grpSpPr>
        <p:sp>
          <p:nvSpPr>
            <p:cNvPr id="663660" name="Line 108"/>
            <p:cNvSpPr>
              <a:spLocks noChangeAspect="1" noChangeShapeType="1"/>
            </p:cNvSpPr>
            <p:nvPr/>
          </p:nvSpPr>
          <p:spPr bwMode="auto">
            <a:xfrm flipV="1">
              <a:off x="2830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61" name="Line 109"/>
            <p:cNvSpPr>
              <a:spLocks noChangeAspect="1" noChangeShapeType="1"/>
            </p:cNvSpPr>
            <p:nvPr/>
          </p:nvSpPr>
          <p:spPr bwMode="auto">
            <a:xfrm flipV="1">
              <a:off x="2940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62" name="Line 110"/>
            <p:cNvSpPr>
              <a:spLocks noChangeAspect="1" noChangeShapeType="1"/>
            </p:cNvSpPr>
            <p:nvPr/>
          </p:nvSpPr>
          <p:spPr bwMode="auto">
            <a:xfrm flipV="1">
              <a:off x="3156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63" name="Line 111"/>
            <p:cNvSpPr>
              <a:spLocks noChangeAspect="1" noChangeShapeType="1"/>
            </p:cNvSpPr>
            <p:nvPr/>
          </p:nvSpPr>
          <p:spPr bwMode="auto">
            <a:xfrm flipV="1">
              <a:off x="3271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64" name="Line 112"/>
            <p:cNvSpPr>
              <a:spLocks noChangeAspect="1" noChangeShapeType="1"/>
            </p:cNvSpPr>
            <p:nvPr/>
          </p:nvSpPr>
          <p:spPr bwMode="auto">
            <a:xfrm flipV="1">
              <a:off x="3381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65" name="Line 113"/>
            <p:cNvSpPr>
              <a:spLocks noChangeAspect="1" noChangeShapeType="1"/>
            </p:cNvSpPr>
            <p:nvPr/>
          </p:nvSpPr>
          <p:spPr bwMode="auto">
            <a:xfrm flipV="1">
              <a:off x="3496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66" name="Line 114"/>
            <p:cNvSpPr>
              <a:spLocks noChangeAspect="1" noChangeShapeType="1"/>
            </p:cNvSpPr>
            <p:nvPr/>
          </p:nvSpPr>
          <p:spPr bwMode="auto">
            <a:xfrm flipV="1">
              <a:off x="3717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67" name="Line 115"/>
            <p:cNvSpPr>
              <a:spLocks noChangeAspect="1" noChangeShapeType="1"/>
            </p:cNvSpPr>
            <p:nvPr/>
          </p:nvSpPr>
          <p:spPr bwMode="auto">
            <a:xfrm flipV="1">
              <a:off x="3827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68" name="Line 116"/>
            <p:cNvSpPr>
              <a:spLocks noChangeAspect="1" noChangeShapeType="1"/>
            </p:cNvSpPr>
            <p:nvPr/>
          </p:nvSpPr>
          <p:spPr bwMode="auto">
            <a:xfrm flipV="1">
              <a:off x="3937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69" name="Line 117"/>
            <p:cNvSpPr>
              <a:spLocks noChangeAspect="1" noChangeShapeType="1"/>
            </p:cNvSpPr>
            <p:nvPr/>
          </p:nvSpPr>
          <p:spPr bwMode="auto">
            <a:xfrm flipV="1">
              <a:off x="4048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grpSp>
          <p:nvGrpSpPr>
            <p:cNvPr id="663670" name="Group 118"/>
            <p:cNvGrpSpPr>
              <a:grpSpLocks noChangeAspect="1"/>
            </p:cNvGrpSpPr>
            <p:nvPr/>
          </p:nvGrpSpPr>
          <p:grpSpPr bwMode="auto">
            <a:xfrm>
              <a:off x="3051" y="2014"/>
              <a:ext cx="1108" cy="50"/>
              <a:chOff x="2955" y="1546"/>
              <a:chExt cx="1108" cy="50"/>
            </a:xfrm>
          </p:grpSpPr>
          <p:sp>
            <p:nvSpPr>
              <p:cNvPr id="663671" name="Line 119"/>
              <p:cNvSpPr>
                <a:spLocks noChangeAspect="1" noChangeShapeType="1"/>
              </p:cNvSpPr>
              <p:nvPr/>
            </p:nvSpPr>
            <p:spPr bwMode="auto">
              <a:xfrm flipV="1">
                <a:off x="2955" y="1546"/>
                <a:ext cx="1" cy="5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 sz="2400" b="1">
                  <a:solidFill>
                    <a:srgbClr val="1E2E53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3672" name="Line 120"/>
              <p:cNvSpPr>
                <a:spLocks noChangeAspect="1" noChangeShapeType="1"/>
              </p:cNvSpPr>
              <p:nvPr/>
            </p:nvSpPr>
            <p:spPr bwMode="auto">
              <a:xfrm flipV="1">
                <a:off x="3506" y="1546"/>
                <a:ext cx="1" cy="5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 sz="2400" b="1">
                  <a:solidFill>
                    <a:srgbClr val="1E2E53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3673" name="Line 121"/>
              <p:cNvSpPr>
                <a:spLocks noChangeAspect="1" noChangeShapeType="1"/>
              </p:cNvSpPr>
              <p:nvPr/>
            </p:nvSpPr>
            <p:spPr bwMode="auto">
              <a:xfrm flipV="1">
                <a:off x="4062" y="1546"/>
                <a:ext cx="1" cy="5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de-DE" sz="2400" b="1">
                  <a:solidFill>
                    <a:srgbClr val="1E2E53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63674" name="Line 122"/>
            <p:cNvSpPr>
              <a:spLocks noChangeAspect="1" noChangeShapeType="1"/>
            </p:cNvSpPr>
            <p:nvPr/>
          </p:nvSpPr>
          <p:spPr bwMode="auto">
            <a:xfrm flipV="1">
              <a:off x="4268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75" name="Line 123"/>
            <p:cNvSpPr>
              <a:spLocks noChangeAspect="1" noChangeShapeType="1"/>
            </p:cNvSpPr>
            <p:nvPr/>
          </p:nvSpPr>
          <p:spPr bwMode="auto">
            <a:xfrm flipV="1">
              <a:off x="4378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76" name="Line 124"/>
            <p:cNvSpPr>
              <a:spLocks noChangeAspect="1" noChangeShapeType="1"/>
            </p:cNvSpPr>
            <p:nvPr/>
          </p:nvSpPr>
          <p:spPr bwMode="auto">
            <a:xfrm flipV="1">
              <a:off x="4488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77" name="Line 125"/>
            <p:cNvSpPr>
              <a:spLocks noChangeAspect="1" noChangeShapeType="1"/>
            </p:cNvSpPr>
            <p:nvPr/>
          </p:nvSpPr>
          <p:spPr bwMode="auto">
            <a:xfrm flipV="1">
              <a:off x="4599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78" name="Line 126"/>
            <p:cNvSpPr>
              <a:spLocks noChangeAspect="1" noChangeShapeType="1"/>
            </p:cNvSpPr>
            <p:nvPr/>
          </p:nvSpPr>
          <p:spPr bwMode="auto">
            <a:xfrm flipV="1">
              <a:off x="2605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  <p:sp>
          <p:nvSpPr>
            <p:cNvPr id="663679" name="Line 127"/>
            <p:cNvSpPr>
              <a:spLocks noChangeAspect="1" noChangeShapeType="1"/>
            </p:cNvSpPr>
            <p:nvPr/>
          </p:nvSpPr>
          <p:spPr bwMode="auto">
            <a:xfrm flipV="1">
              <a:off x="2715" y="2034"/>
              <a:ext cx="1" cy="3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de-DE" sz="2400" b="1">
                <a:solidFill>
                  <a:srgbClr val="1E2E53"/>
                </a:solidFill>
                <a:latin typeface="Times New Roman" pitchFamily="18" charset="0"/>
              </a:endParaRPr>
            </a:p>
          </p:txBody>
        </p:sp>
      </p:grpSp>
      <p:sp>
        <p:nvSpPr>
          <p:cNvPr id="663680" name="Text Box 128"/>
          <p:cNvSpPr txBox="1">
            <a:spLocks noChangeArrowheads="1"/>
          </p:cNvSpPr>
          <p:nvPr/>
        </p:nvSpPr>
        <p:spPr bwMode="auto">
          <a:xfrm>
            <a:off x="4347112" y="385766"/>
            <a:ext cx="7291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</a:rPr>
              <a:t>Tumor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63681" name="Rectangle 129"/>
          <p:cNvSpPr>
            <a:spLocks noChangeArrowheads="1"/>
          </p:cNvSpPr>
          <p:nvPr/>
        </p:nvSpPr>
        <p:spPr bwMode="auto">
          <a:xfrm>
            <a:off x="2480040" y="1022351"/>
            <a:ext cx="1369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</a:rPr>
              <a:t>Normal tissue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63682" name="Rectangle 130"/>
          <p:cNvSpPr>
            <a:spLocks noChangeArrowheads="1"/>
          </p:cNvSpPr>
          <p:nvPr/>
        </p:nvSpPr>
        <p:spPr bwMode="auto">
          <a:xfrm>
            <a:off x="3235327" y="3114675"/>
            <a:ext cx="2251075" cy="337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high                 low</a:t>
            </a:r>
          </a:p>
          <a:p>
            <a:pPr eaLnBrk="0" hangingPunct="0">
              <a:lnSpc>
                <a:spcPct val="80000"/>
              </a:lnSpc>
            </a:pPr>
            <a:endParaRPr lang="en-US" sz="1400" b="1" dirty="0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low                   high</a:t>
            </a:r>
          </a:p>
          <a:p>
            <a:pPr eaLnBrk="0" hangingPunct="0">
              <a:lnSpc>
                <a:spcPct val="80000"/>
              </a:lnSpc>
            </a:pPr>
            <a:endParaRPr lang="en-US" sz="1400" b="1" dirty="0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 low                  high</a:t>
            </a:r>
          </a:p>
          <a:p>
            <a:pPr eaLnBrk="0" hangingPunct="0">
              <a:lnSpc>
                <a:spcPct val="80000"/>
              </a:lnSpc>
            </a:pPr>
            <a:endParaRPr lang="en-US" sz="1400" b="1" dirty="0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 dirty="0">
                <a:solidFill>
                  <a:srgbClr val="FFFFFF"/>
                </a:solidFill>
                <a:sym typeface="Symbol" pitchFamily="18" charset="2"/>
              </a:rPr>
              <a:t>  1                   &gt; 1</a:t>
            </a:r>
            <a:endParaRPr lang="en-US" sz="1400" b="1" dirty="0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endParaRPr lang="en-US" sz="1400" b="1" dirty="0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  <a:spcBef>
                <a:spcPct val="5000"/>
              </a:spcBef>
            </a:pPr>
            <a:r>
              <a:rPr lang="en-US" sz="1400" b="1" dirty="0">
                <a:solidFill>
                  <a:srgbClr val="FFFFFF"/>
                </a:solidFill>
                <a:sym typeface="Symbol" pitchFamily="18" charset="2"/>
              </a:rPr>
              <a:t> 3                    &lt; 3</a:t>
            </a:r>
            <a:endParaRPr lang="en-US" sz="1400" b="1" dirty="0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endParaRPr lang="en-US" sz="1400" b="1" dirty="0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endParaRPr lang="en-US" sz="1400" b="1" dirty="0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high                 low</a:t>
            </a:r>
          </a:p>
          <a:p>
            <a:pPr eaLnBrk="0" hangingPunct="0">
              <a:lnSpc>
                <a:spcPct val="80000"/>
              </a:lnSpc>
            </a:pPr>
            <a:endParaRPr lang="en-US" sz="1400" b="1" dirty="0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high                 low</a:t>
            </a:r>
          </a:p>
          <a:p>
            <a:pPr eaLnBrk="0" hangingPunct="0">
              <a:lnSpc>
                <a:spcPct val="80000"/>
              </a:lnSpc>
            </a:pPr>
            <a:endParaRPr lang="en-US" sz="1400" b="1" dirty="0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endParaRPr lang="en-US" sz="1400" b="1" dirty="0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Increased      Decreased</a:t>
            </a:r>
          </a:p>
          <a:p>
            <a:pPr eaLnBrk="0" hangingPunct="0">
              <a:lnSpc>
                <a:spcPct val="80000"/>
              </a:lnSpc>
            </a:pPr>
            <a:endParaRPr lang="en-US" sz="1400" b="1" dirty="0">
              <a:solidFill>
                <a:srgbClr val="FFFFFF"/>
              </a:solidFill>
            </a:endParaRPr>
          </a:p>
          <a:p>
            <a:pPr eaLnBrk="0" hangingPunct="0">
              <a:lnSpc>
                <a:spcPct val="8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Increased      Decreased</a:t>
            </a:r>
          </a:p>
        </p:txBody>
      </p:sp>
      <p:sp>
        <p:nvSpPr>
          <p:cNvPr id="663683" name="Text Box 131"/>
          <p:cNvSpPr txBox="1">
            <a:spLocks noChangeArrowheads="1"/>
          </p:cNvSpPr>
          <p:nvPr/>
        </p:nvSpPr>
        <p:spPr bwMode="auto">
          <a:xfrm rot="-5400000">
            <a:off x="633903" y="1161844"/>
            <a:ext cx="15071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FFFFFF"/>
                </a:solidFill>
              </a:rPr>
              <a:t>Relative dose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63684" name="Rectangle 132"/>
          <p:cNvSpPr>
            <a:spLocks noChangeArrowheads="1"/>
          </p:cNvSpPr>
          <p:nvPr/>
        </p:nvSpPr>
        <p:spPr bwMode="auto">
          <a:xfrm>
            <a:off x="2903538" y="2743200"/>
            <a:ext cx="13260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FFFF"/>
                </a:solidFill>
              </a:rPr>
              <a:t>Depth (mm)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63685" name="Picture 1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4"/>
            <a:ext cx="1449388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3686" name="Text Box 134"/>
          <p:cNvSpPr txBox="1">
            <a:spLocks noChangeArrowheads="1"/>
          </p:cNvSpPr>
          <p:nvPr/>
        </p:nvSpPr>
        <p:spPr bwMode="auto">
          <a:xfrm>
            <a:off x="5219700" y="171454"/>
            <a:ext cx="39243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Times New Roman" pitchFamily="18" charset="0"/>
              </a:rPr>
              <a:t>Durante &amp; Loeffler, </a:t>
            </a:r>
          </a:p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Times New Roman" pitchFamily="18" charset="0"/>
              </a:rPr>
              <a:t>Nature Rev Clin Oncol</a:t>
            </a:r>
            <a:r>
              <a:rPr lang="en-US" b="1">
                <a:solidFill>
                  <a:srgbClr val="FFFFFF"/>
                </a:solidFill>
                <a:latin typeface="Times New Roman" pitchFamily="18" charset="0"/>
              </a:rPr>
              <a:t> 2010</a:t>
            </a:r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2C68-675E-42ED-93C8-DF5D232D898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"/>
            <a:ext cx="9144000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88900" y="6419984"/>
            <a:ext cx="654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292934"/>
                </a:solidFill>
              </a:rPr>
              <a:t>NuPECC</a:t>
            </a:r>
            <a:r>
              <a:rPr lang="de-DE" dirty="0">
                <a:solidFill>
                  <a:srgbClr val="292934"/>
                </a:solidFill>
              </a:rPr>
              <a:t> </a:t>
            </a:r>
            <a:r>
              <a:rPr lang="de-DE" dirty="0" err="1">
                <a:solidFill>
                  <a:srgbClr val="292934"/>
                </a:solidFill>
              </a:rPr>
              <a:t>report</a:t>
            </a:r>
            <a:r>
              <a:rPr lang="de-DE" dirty="0">
                <a:solidFill>
                  <a:srgbClr val="292934"/>
                </a:solidFill>
              </a:rPr>
              <a:t> „</a:t>
            </a:r>
            <a:r>
              <a:rPr lang="de-DE" dirty="0" err="1">
                <a:solidFill>
                  <a:srgbClr val="292934"/>
                </a:solidFill>
              </a:rPr>
              <a:t>Nuclear</a:t>
            </a:r>
            <a:r>
              <a:rPr lang="de-DE" dirty="0">
                <a:solidFill>
                  <a:srgbClr val="292934"/>
                </a:solidFill>
              </a:rPr>
              <a:t> </a:t>
            </a:r>
            <a:r>
              <a:rPr lang="de-DE" dirty="0" err="1">
                <a:solidFill>
                  <a:srgbClr val="292934"/>
                </a:solidFill>
              </a:rPr>
              <a:t>Physics</a:t>
            </a:r>
            <a:r>
              <a:rPr lang="de-DE" dirty="0">
                <a:solidFill>
                  <a:srgbClr val="292934"/>
                </a:solidFill>
              </a:rPr>
              <a:t> in </a:t>
            </a:r>
            <a:r>
              <a:rPr lang="de-DE" dirty="0" err="1">
                <a:solidFill>
                  <a:srgbClr val="292934"/>
                </a:solidFill>
              </a:rPr>
              <a:t>Medicine</a:t>
            </a:r>
            <a:r>
              <a:rPr lang="de-DE" dirty="0">
                <a:solidFill>
                  <a:srgbClr val="292934"/>
                </a:solidFill>
              </a:rPr>
              <a:t>“, 2014</a:t>
            </a:r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5359400"/>
            <a:ext cx="5105400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de-DE" sz="1400" b="1" dirty="0">
                <a:solidFill>
                  <a:srgbClr val="0066CC"/>
                </a:solidFill>
                <a:latin typeface="Arial" charset="0"/>
              </a:rPr>
              <a:t>March 2014</a:t>
            </a:r>
            <a:r>
              <a:rPr lang="de-DE" sz="1400" b="1" dirty="0">
                <a:solidFill>
                  <a:srgbClr val="FF0000"/>
                </a:solidFill>
                <a:latin typeface="Arial" charset="0"/>
              </a:rPr>
              <a:t>: 44 </a:t>
            </a:r>
            <a:r>
              <a:rPr lang="de-DE" sz="1400" b="1" dirty="0" err="1">
                <a:solidFill>
                  <a:srgbClr val="FF0000"/>
                </a:solidFill>
                <a:latin typeface="Arial" charset="0"/>
              </a:rPr>
              <a:t>proton</a:t>
            </a:r>
            <a:r>
              <a:rPr lang="de-DE" sz="1400" b="1" dirty="0">
                <a:solidFill>
                  <a:srgbClr val="FF0000"/>
                </a:solidFill>
                <a:latin typeface="Arial" charset="0"/>
              </a:rPr>
              <a:t>/7 heavy </a:t>
            </a:r>
            <a:r>
              <a:rPr lang="de-DE" sz="1400" b="1" dirty="0" err="1">
                <a:solidFill>
                  <a:srgbClr val="FF0000"/>
                </a:solidFill>
                <a:latin typeface="Arial" charset="0"/>
              </a:rPr>
              <a:t>ion</a:t>
            </a:r>
            <a:r>
              <a:rPr lang="de-DE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Arial" charset="0"/>
              </a:rPr>
              <a:t>centers</a:t>
            </a:r>
            <a:endParaRPr lang="de-DE" sz="14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de-DE" sz="1400" b="1" dirty="0" err="1">
                <a:solidFill>
                  <a:srgbClr val="0066CC"/>
                </a:solidFill>
                <a:latin typeface="Arial" charset="0"/>
              </a:rPr>
              <a:t>Under</a:t>
            </a:r>
            <a:r>
              <a:rPr lang="de-DE" sz="1400" b="1" dirty="0">
                <a:solidFill>
                  <a:srgbClr val="0066CC"/>
                </a:solidFill>
                <a:latin typeface="Arial" charset="0"/>
              </a:rPr>
              <a:t> </a:t>
            </a:r>
            <a:r>
              <a:rPr lang="de-DE" sz="1400" b="1" dirty="0" err="1">
                <a:solidFill>
                  <a:srgbClr val="0066CC"/>
                </a:solidFill>
                <a:latin typeface="Arial" charset="0"/>
              </a:rPr>
              <a:t>construction</a:t>
            </a:r>
            <a:r>
              <a:rPr lang="de-DE" sz="1400" b="1" dirty="0">
                <a:solidFill>
                  <a:srgbClr val="FF0000"/>
                </a:solidFill>
                <a:latin typeface="Arial" charset="0"/>
              </a:rPr>
              <a:t>: 25 </a:t>
            </a:r>
            <a:r>
              <a:rPr lang="de-DE" sz="1400" b="1" dirty="0" err="1">
                <a:solidFill>
                  <a:srgbClr val="FF0000"/>
                </a:solidFill>
                <a:latin typeface="Arial" charset="0"/>
              </a:rPr>
              <a:t>proton</a:t>
            </a:r>
            <a:r>
              <a:rPr lang="de-DE" sz="1400" b="1" dirty="0">
                <a:solidFill>
                  <a:srgbClr val="FF0000"/>
                </a:solidFill>
                <a:latin typeface="Arial" charset="0"/>
              </a:rPr>
              <a:t>/ 3 heavy </a:t>
            </a:r>
            <a:r>
              <a:rPr lang="de-DE" sz="1400" b="1" dirty="0" err="1">
                <a:solidFill>
                  <a:srgbClr val="FF0000"/>
                </a:solidFill>
                <a:latin typeface="Arial" charset="0"/>
              </a:rPr>
              <a:t>ion</a:t>
            </a:r>
            <a:r>
              <a:rPr lang="de-DE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Arial" charset="0"/>
              </a:rPr>
              <a:t>centers</a:t>
            </a:r>
            <a:endParaRPr lang="de-DE" sz="14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de-DE" sz="1400" b="1" dirty="0" err="1">
                <a:solidFill>
                  <a:srgbClr val="FF0000"/>
                </a:solidFill>
                <a:latin typeface="Arial" charset="0"/>
              </a:rPr>
              <a:t>Only</a:t>
            </a:r>
            <a:r>
              <a:rPr lang="de-DE" sz="1400" b="1" dirty="0">
                <a:solidFill>
                  <a:srgbClr val="FF0000"/>
                </a:solidFill>
                <a:latin typeface="Arial" charset="0"/>
              </a:rPr>
              <a:t> in USA, 27 </a:t>
            </a:r>
            <a:r>
              <a:rPr lang="de-DE" sz="1400" b="1" dirty="0" err="1">
                <a:solidFill>
                  <a:srgbClr val="FF0000"/>
                </a:solidFill>
                <a:latin typeface="Arial" charset="0"/>
              </a:rPr>
              <a:t>new</a:t>
            </a:r>
            <a:r>
              <a:rPr lang="de-DE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Arial" charset="0"/>
              </a:rPr>
              <a:t>centers</a:t>
            </a:r>
            <a:r>
              <a:rPr lang="de-DE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Arial" charset="0"/>
              </a:rPr>
              <a:t>expected</a:t>
            </a:r>
            <a:r>
              <a:rPr lang="de-DE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Arial" charset="0"/>
              </a:rPr>
              <a:t>by</a:t>
            </a:r>
            <a:r>
              <a:rPr lang="de-DE" sz="1400" b="1" dirty="0">
                <a:solidFill>
                  <a:srgbClr val="FF0000"/>
                </a:solidFill>
                <a:latin typeface="Arial" charset="0"/>
              </a:rPr>
              <a:t> 2017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195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therapy</a:t>
            </a:r>
            <a:r>
              <a:rPr lang="de-DE" dirty="0"/>
              <a:t> </a:t>
            </a:r>
            <a:r>
              <a:rPr lang="de-DE" dirty="0" err="1"/>
              <a:t>worldwide</a:t>
            </a:r>
            <a:r>
              <a:rPr lang="de-DE" dirty="0"/>
              <a:t> (PTCOG, 2013)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4089871"/>
              </p:ext>
            </p:extLst>
          </p:nvPr>
        </p:nvGraphicFramePr>
        <p:xfrm>
          <a:off x="609600" y="1143000"/>
          <a:ext cx="8229600" cy="387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Country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Protons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C-</a:t>
                      </a:r>
                      <a:r>
                        <a:rPr lang="de-DE" dirty="0" err="1">
                          <a:solidFill>
                            <a:srgbClr val="FF0000"/>
                          </a:solidFill>
                        </a:rPr>
                        <a:t>ions</a:t>
                      </a:r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 (in </a:t>
                      </a:r>
                      <a:r>
                        <a:rPr lang="de-DE" dirty="0" err="1">
                          <a:solidFill>
                            <a:srgbClr val="FF0000"/>
                          </a:solidFill>
                        </a:rPr>
                        <a:t>operation</a:t>
                      </a:r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Heavy</a:t>
                      </a:r>
                      <a:r>
                        <a:rPr lang="de-DE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baseline="0" dirty="0" err="1">
                          <a:solidFill>
                            <a:srgbClr val="FF0000"/>
                          </a:solidFill>
                        </a:rPr>
                        <a:t>ions</a:t>
                      </a:r>
                      <a:r>
                        <a:rPr lang="de-DE" baseline="0" dirty="0">
                          <a:solidFill>
                            <a:srgbClr val="FF0000"/>
                          </a:solidFill>
                        </a:rPr>
                        <a:t> (</a:t>
                      </a:r>
                      <a:r>
                        <a:rPr lang="de-DE" baseline="0" dirty="0" err="1">
                          <a:solidFill>
                            <a:srgbClr val="FF0000"/>
                          </a:solidFill>
                        </a:rPr>
                        <a:t>planned</a:t>
                      </a:r>
                      <a:r>
                        <a:rPr lang="de-DE" baseline="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Russia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Europe</a:t>
                      </a:r>
                      <a:r>
                        <a:rPr lang="de-DE" baseline="0" dirty="0"/>
                        <a:t> (</a:t>
                      </a:r>
                      <a:r>
                        <a:rPr lang="de-DE" baseline="0" dirty="0" err="1"/>
                        <a:t>eye</a:t>
                      </a:r>
                      <a:r>
                        <a:rPr lang="de-DE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Europe (</a:t>
                      </a:r>
                      <a:r>
                        <a:rPr lang="de-DE" dirty="0" err="1"/>
                        <a:t>deep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tumors</a:t>
                      </a:r>
                      <a:r>
                        <a:rPr lang="de-DE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USA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Japan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China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Korea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South </a:t>
                      </a:r>
                      <a:r>
                        <a:rPr lang="de-DE" dirty="0" err="1"/>
                        <a:t>Africa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444240"/>
              </p:ext>
            </p:extLst>
          </p:nvPr>
        </p:nvGraphicFramePr>
        <p:xfrm>
          <a:off x="609600" y="5029200"/>
          <a:ext cx="7772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Treatment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Patients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treated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at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12.31.12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Protons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93,895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C-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ions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10,105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Other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ions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3,500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36868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305800" cy="610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609600" y="6324600"/>
            <a:ext cx="647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1st patient treated: November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43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891588" cy="646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8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19 Novembre 2009</a:t>
            </a:r>
            <a:endParaRPr lang="en-GB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6A3E5-505B-4654-A711-3ECEF3097F8F}" type="slidenum">
              <a:rPr lang="en-GB"/>
              <a:pPr>
                <a:defRPr/>
              </a:pPr>
              <a:t>24</a:t>
            </a:fld>
            <a:endParaRPr lang="en-GB"/>
          </a:p>
        </p:txBody>
      </p:sp>
      <p:pic>
        <p:nvPicPr>
          <p:cNvPr id="5124" name="Picture 2" descr="DSCN06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905000" y="381000"/>
            <a:ext cx="495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solidFill>
                  <a:srgbClr val="000000"/>
                </a:solidFill>
              </a:rPr>
              <a:t>7 Novembre 2005</a:t>
            </a:r>
          </a:p>
        </p:txBody>
      </p:sp>
      <p:pic>
        <p:nvPicPr>
          <p:cNvPr id="5126" name="Immagine 22" descr="IMG_01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0"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2875" y="311150"/>
            <a:ext cx="8864600" cy="8318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eaLnBrk="0" hangingPunct="0">
              <a:defRPr/>
            </a:pPr>
            <a:r>
              <a:rPr lang="it-IT" sz="2400" b="1" kern="0" dirty="0">
                <a:solidFill>
                  <a:srgbClr val="FFFF00"/>
                </a:solidFill>
                <a:latin typeface="Trebuchet MS" pitchFamily="34" charset="0"/>
              </a:rPr>
              <a:t>CNAO: National </a:t>
            </a:r>
            <a:r>
              <a:rPr lang="it-IT" sz="2400" b="1" kern="0" dirty="0" err="1">
                <a:solidFill>
                  <a:srgbClr val="FFFF00"/>
                </a:solidFill>
                <a:latin typeface="Trebuchet MS" pitchFamily="34" charset="0"/>
              </a:rPr>
              <a:t>Centre</a:t>
            </a:r>
            <a:r>
              <a:rPr lang="it-IT" sz="2400" b="1" kern="0" dirty="0">
                <a:solidFill>
                  <a:srgbClr val="FFFF00"/>
                </a:solidFill>
                <a:latin typeface="Trebuchet MS" pitchFamily="34" charset="0"/>
              </a:rPr>
              <a:t> </a:t>
            </a:r>
            <a:r>
              <a:rPr lang="it-IT" sz="2400" b="1" kern="0" dirty="0" err="1">
                <a:solidFill>
                  <a:srgbClr val="FFFF00"/>
                </a:solidFill>
                <a:latin typeface="Trebuchet MS" pitchFamily="34" charset="0"/>
              </a:rPr>
              <a:t>for</a:t>
            </a:r>
            <a:r>
              <a:rPr lang="it-IT" sz="2400" b="1" kern="0" dirty="0">
                <a:solidFill>
                  <a:srgbClr val="FFFF00"/>
                </a:solidFill>
                <a:latin typeface="Trebuchet MS" pitchFamily="34" charset="0"/>
              </a:rPr>
              <a:t> Oncological Hadrontherapy</a:t>
            </a:r>
          </a:p>
          <a:p>
            <a:pPr eaLnBrk="0" hangingPunct="0">
              <a:defRPr/>
            </a:pPr>
            <a:r>
              <a:rPr lang="it-IT" sz="2400" b="1" kern="0" dirty="0">
                <a:solidFill>
                  <a:srgbClr val="FFFF00"/>
                </a:solidFill>
                <a:latin typeface="Trebuchet MS" pitchFamily="34" charset="0"/>
              </a:rPr>
              <a:t>Pavia, Italy</a:t>
            </a:r>
          </a:p>
        </p:txBody>
      </p:sp>
    </p:spTree>
    <p:extLst>
      <p:ext uri="{BB962C8B-B14F-4D97-AF65-F5344CB8AC3E}">
        <p14:creationId xmlns:p14="http://schemas.microsoft.com/office/powerpoint/2010/main" val="3035749696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5536" y="2780928"/>
          <a:ext cx="8280920" cy="3777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4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55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Milestones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Dates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55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Start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of the construction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02/2011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8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Building ready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10/2012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0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2400" b="1" baseline="300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beam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in treatment room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06/2014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00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Horizontal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beam commissioned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06/2015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00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Start of clinical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12/2015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8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Full clinical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108785"/>
            <a:ext cx="9144000" cy="871943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3200" dirty="0" err="1">
                <a:solidFill>
                  <a:srgbClr val="A7AE37"/>
                </a:solidFill>
                <a:latin typeface="Verdana"/>
                <a:cs typeface="Verdana"/>
              </a:rPr>
              <a:t>MedAustron</a:t>
            </a:r>
            <a:r>
              <a:rPr lang="de-DE" sz="3200" dirty="0">
                <a:solidFill>
                  <a:srgbClr val="A7AE37"/>
                </a:solidFill>
                <a:latin typeface="Verdana"/>
                <a:cs typeface="Verdana"/>
              </a:rPr>
              <a:t>- </a:t>
            </a:r>
            <a:r>
              <a:rPr lang="de-DE" sz="3200" dirty="0" err="1">
                <a:solidFill>
                  <a:srgbClr val="A7AE37"/>
                </a:solidFill>
                <a:latin typeface="Verdana"/>
                <a:cs typeface="Verdana"/>
              </a:rPr>
              <a:t>milestones</a:t>
            </a:r>
            <a:r>
              <a:rPr lang="de-DE" sz="3200" dirty="0">
                <a:solidFill>
                  <a:srgbClr val="A7AE37"/>
                </a:solidFill>
                <a:latin typeface="Verdana"/>
                <a:cs typeface="Verdana"/>
              </a:rPr>
              <a:t> </a:t>
            </a:r>
            <a:r>
              <a:rPr lang="de-DE" sz="3200" dirty="0" err="1">
                <a:solidFill>
                  <a:srgbClr val="A7AE37"/>
                </a:solidFill>
                <a:latin typeface="Verdana"/>
                <a:cs typeface="Verdana"/>
              </a:rPr>
              <a:t>and</a:t>
            </a:r>
            <a:r>
              <a:rPr lang="de-DE" sz="3200" dirty="0">
                <a:solidFill>
                  <a:srgbClr val="A7AE37"/>
                </a:solidFill>
                <a:latin typeface="Verdana"/>
                <a:cs typeface="Verdana"/>
              </a:rPr>
              <a:t> </a:t>
            </a:r>
            <a:r>
              <a:rPr lang="de-DE" sz="3200" dirty="0" err="1">
                <a:solidFill>
                  <a:srgbClr val="A7AE37"/>
                </a:solidFill>
                <a:latin typeface="Verdana"/>
                <a:cs typeface="Verdana"/>
              </a:rPr>
              <a:t>status</a:t>
            </a:r>
            <a:r>
              <a:rPr lang="de-DE" sz="3200" dirty="0">
                <a:solidFill>
                  <a:srgbClr val="A7AE37"/>
                </a:solidFill>
                <a:latin typeface="Verdana"/>
                <a:cs typeface="Verdana"/>
              </a:rPr>
              <a:t> </a:t>
            </a:r>
            <a:endParaRPr lang="en-US" sz="3200" dirty="0">
              <a:solidFill>
                <a:srgbClr val="A7AE37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07" y="764704"/>
            <a:ext cx="7242493" cy="194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287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838200"/>
            <a:ext cx="8229600" cy="1470025"/>
          </a:xfrm>
        </p:spPr>
        <p:txBody>
          <a:bodyPr/>
          <a:lstStyle/>
          <a:p>
            <a:r>
              <a:rPr lang="en-US" dirty="0"/>
              <a:t>Selected research topics at GSI</a:t>
            </a:r>
          </a:p>
        </p:txBody>
      </p:sp>
    </p:spTree>
    <p:extLst>
      <p:ext uri="{BB962C8B-B14F-4D97-AF65-F5344CB8AC3E}">
        <p14:creationId xmlns:p14="http://schemas.microsoft.com/office/powerpoint/2010/main" val="1823246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860" y="670983"/>
            <a:ext cx="5046133" cy="6187017"/>
          </a:xfrm>
        </p:spPr>
        <p:txBody>
          <a:bodyPr>
            <a:normAutofit lnSpcReduction="10000"/>
          </a:bodyPr>
          <a:lstStyle/>
          <a:p>
            <a:r>
              <a:rPr lang="de-DE" sz="3200" dirty="0"/>
              <a:t>New </a:t>
            </a:r>
            <a:r>
              <a:rPr lang="de-DE" sz="3200" dirty="0" err="1"/>
              <a:t>ions</a:t>
            </a:r>
            <a:endParaRPr lang="de-DE" sz="3200" dirty="0"/>
          </a:p>
          <a:p>
            <a:r>
              <a:rPr lang="de-DE" sz="3200" dirty="0" err="1"/>
              <a:t>Cancer</a:t>
            </a:r>
            <a:r>
              <a:rPr lang="de-DE" sz="3200" dirty="0"/>
              <a:t> </a:t>
            </a:r>
            <a:r>
              <a:rPr lang="de-DE" sz="3200" dirty="0" err="1"/>
              <a:t>stem</a:t>
            </a:r>
            <a:r>
              <a:rPr lang="de-DE" sz="3200" dirty="0"/>
              <a:t> </a:t>
            </a:r>
            <a:r>
              <a:rPr lang="de-DE" sz="3200" dirty="0" err="1"/>
              <a:t>cells</a:t>
            </a:r>
            <a:endParaRPr lang="de-DE" sz="3200" dirty="0"/>
          </a:p>
          <a:p>
            <a:r>
              <a:rPr lang="de-DE" sz="3200" dirty="0" err="1"/>
              <a:t>Hypofractionation</a:t>
            </a:r>
            <a:endParaRPr lang="de-DE" sz="3200" dirty="0"/>
          </a:p>
          <a:p>
            <a:r>
              <a:rPr lang="de-DE" sz="3200" dirty="0"/>
              <a:t>FLASH</a:t>
            </a:r>
          </a:p>
          <a:p>
            <a:r>
              <a:rPr lang="de-DE" sz="3200" dirty="0" err="1"/>
              <a:t>Combined</a:t>
            </a:r>
            <a:r>
              <a:rPr lang="de-DE" sz="3200" dirty="0"/>
              <a:t> </a:t>
            </a:r>
            <a:r>
              <a:rPr lang="de-DE" sz="3200" dirty="0" err="1"/>
              <a:t>treatments</a:t>
            </a:r>
            <a:endParaRPr lang="de-DE" sz="3200" dirty="0"/>
          </a:p>
          <a:p>
            <a:r>
              <a:rPr lang="de-DE" sz="3200" dirty="0" err="1"/>
              <a:t>Radiogenomics</a:t>
            </a:r>
            <a:endParaRPr lang="de-DE" sz="3200" dirty="0"/>
          </a:p>
          <a:p>
            <a:r>
              <a:rPr lang="de-DE" sz="3200" dirty="0"/>
              <a:t>Biomarkers</a:t>
            </a:r>
          </a:p>
          <a:p>
            <a:r>
              <a:rPr lang="de-DE" sz="3200" dirty="0"/>
              <a:t>Intra-</a:t>
            </a:r>
            <a:r>
              <a:rPr lang="de-DE" sz="3200" dirty="0" err="1"/>
              <a:t>tumoral</a:t>
            </a:r>
            <a:r>
              <a:rPr lang="de-DE" sz="3200" dirty="0"/>
              <a:t> </a:t>
            </a:r>
            <a:r>
              <a:rPr lang="de-DE" sz="3200" dirty="0" err="1"/>
              <a:t>heterogeneity</a:t>
            </a:r>
            <a:r>
              <a:rPr lang="de-DE" sz="3200" dirty="0"/>
              <a:t> (</a:t>
            </a:r>
            <a:r>
              <a:rPr lang="de-DE" sz="3200" dirty="0" err="1"/>
              <a:t>hypoxia</a:t>
            </a:r>
            <a:r>
              <a:rPr lang="de-DE" sz="3200" dirty="0"/>
              <a:t>)</a:t>
            </a:r>
          </a:p>
          <a:p>
            <a:r>
              <a:rPr lang="de-DE" sz="3200" dirty="0" err="1"/>
              <a:t>Noncancer</a:t>
            </a:r>
            <a:r>
              <a:rPr lang="de-DE" sz="3200" dirty="0"/>
              <a:t> </a:t>
            </a:r>
            <a:r>
              <a:rPr lang="de-DE" sz="3200" dirty="0" err="1"/>
              <a:t>diseases</a:t>
            </a:r>
            <a:endParaRPr lang="de-DE" sz="3200" dirty="0"/>
          </a:p>
          <a:p>
            <a:r>
              <a:rPr lang="de-DE" sz="3200" dirty="0"/>
              <a:t>Second </a:t>
            </a:r>
            <a:r>
              <a:rPr lang="de-DE" sz="3200" dirty="0" err="1"/>
              <a:t>cancers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57333" y="5476097"/>
            <a:ext cx="3247111" cy="851848"/>
          </a:xfrm>
        </p:spPr>
        <p:txBody>
          <a:bodyPr/>
          <a:lstStyle/>
          <a:p>
            <a:fld id="{97232C68-675E-42ED-93C8-DF5D232D898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0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143000" y="334963"/>
            <a:ext cx="6442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79388" indent="-179388"/>
            <a:r>
              <a:rPr lang="en-US" sz="2800">
                <a:solidFill>
                  <a:srgbClr val="0033CC"/>
                </a:solidFill>
                <a:latin typeface="Times New Roman" pitchFamily="18" charset="0"/>
              </a:rPr>
              <a:t>3D online motion compensation (3D-OMC)</a:t>
            </a:r>
            <a:endParaRPr lang="de-DE" sz="2800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65539" name="Picture 3" descr="Korrektur_Prinz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337175" cy="16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466850" y="2555875"/>
            <a:ext cx="1828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latin typeface="Times New Roman" pitchFamily="18" charset="0"/>
              </a:rPr>
              <a:t>magnetic scanner system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3705225" y="2559050"/>
            <a:ext cx="1752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latin typeface="Times New Roman" pitchFamily="18" charset="0"/>
              </a:rPr>
              <a:t>PMMA wedge system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6186488" y="2473325"/>
            <a:ext cx="11430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latin typeface="Times New Roman" pitchFamily="18" charset="0"/>
              </a:rPr>
              <a:t>suitable motion tracking system</a:t>
            </a:r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 flipH="1">
            <a:off x="4557713" y="3159125"/>
            <a:ext cx="108108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 flipV="1">
            <a:off x="4572000" y="2854325"/>
            <a:ext cx="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 flipH="1">
            <a:off x="5562600" y="3159125"/>
            <a:ext cx="1219200" cy="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 flipH="1">
            <a:off x="2362200" y="3159125"/>
            <a:ext cx="2209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 flipV="1">
            <a:off x="2376488" y="2854325"/>
            <a:ext cx="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5591175" y="3159125"/>
            <a:ext cx="0" cy="3048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 flipH="1">
            <a:off x="4905375" y="3444875"/>
            <a:ext cx="685800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2209800" y="3327400"/>
            <a:ext cx="26193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>
                <a:latin typeface="Times New Roman" pitchFamily="18" charset="0"/>
              </a:rPr>
              <a:t>dynamic treatment plan</a:t>
            </a:r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 flipV="1">
            <a:off x="6753225" y="3006725"/>
            <a:ext cx="0" cy="1524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65552" name="Picture 16" descr="2D09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38575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53" name="Picture 17" descr="2D10_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62375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554" name="Picture 18" descr="2D12_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62375"/>
            <a:ext cx="15811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1066800" y="5286375"/>
            <a:ext cx="220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>
                <a:latin typeface="Times New Roman" pitchFamily="18" charset="0"/>
              </a:rPr>
              <a:t>static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3225800" y="5286375"/>
            <a:ext cx="2209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>
                <a:latin typeface="Times New Roman" pitchFamily="18" charset="0"/>
              </a:rPr>
              <a:t>moving, </a:t>
            </a:r>
            <a:br>
              <a:rPr lang="de-DE" sz="1600">
                <a:latin typeface="Times New Roman" pitchFamily="18" charset="0"/>
              </a:rPr>
            </a:br>
            <a:r>
              <a:rPr lang="de-DE" sz="1600">
                <a:latin typeface="Times New Roman" pitchFamily="18" charset="0"/>
              </a:rPr>
              <a:t>non-compensated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65557" name="Text Box 21"/>
          <p:cNvSpPr txBox="1">
            <a:spLocks noChangeArrowheads="1"/>
          </p:cNvSpPr>
          <p:nvPr/>
        </p:nvSpPr>
        <p:spPr bwMode="auto">
          <a:xfrm>
            <a:off x="5435600" y="5286375"/>
            <a:ext cx="2209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>
                <a:latin typeface="Times New Roman" pitchFamily="18" charset="0"/>
              </a:rPr>
              <a:t>moving, </a:t>
            </a:r>
            <a:br>
              <a:rPr lang="de-DE" sz="1600">
                <a:latin typeface="Times New Roman" pitchFamily="18" charset="0"/>
              </a:rPr>
            </a:br>
            <a:r>
              <a:rPr lang="de-DE" sz="1600">
                <a:latin typeface="Times New Roman" pitchFamily="18" charset="0"/>
              </a:rPr>
              <a:t>compensated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65558" name="Rectangle 22"/>
          <p:cNvSpPr>
            <a:spLocks noChangeArrowheads="1"/>
          </p:cNvSpPr>
          <p:nvPr/>
        </p:nvSpPr>
        <p:spPr bwMode="auto">
          <a:xfrm>
            <a:off x="1752600" y="6035675"/>
            <a:ext cx="441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60363" indent="-360363">
              <a:buFont typeface="Wingdings" pitchFamily="2" charset="2"/>
              <a:buChar char="Ø"/>
            </a:pPr>
            <a:r>
              <a:rPr lang="de-DE" sz="2800" dirty="0">
                <a:solidFill>
                  <a:srgbClr val="009900"/>
                </a:solidFill>
                <a:latin typeface="Times New Roman" pitchFamily="18" charset="0"/>
              </a:rPr>
              <a:t>real-time, </a:t>
            </a:r>
            <a:r>
              <a:rPr lang="de-DE" sz="2800" dirty="0" err="1">
                <a:solidFill>
                  <a:srgbClr val="009900"/>
                </a:solidFill>
                <a:latin typeface="Times New Roman" pitchFamily="18" charset="0"/>
              </a:rPr>
              <a:t>highest</a:t>
            </a:r>
            <a:r>
              <a:rPr lang="de-DE" sz="2800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de-DE" sz="2800" dirty="0" err="1">
                <a:solidFill>
                  <a:srgbClr val="009900"/>
                </a:solidFill>
                <a:latin typeface="Times New Roman" pitchFamily="18" charset="0"/>
              </a:rPr>
              <a:t>precision</a:t>
            </a:r>
            <a:endParaRPr lang="de-DE" sz="2800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1042988" y="6524625"/>
            <a:ext cx="4672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Bert &amp; Durante Phys. Med. Biol. 2011</a:t>
            </a:r>
          </a:p>
        </p:txBody>
      </p:sp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458788"/>
            <a:ext cx="7772400" cy="2211388"/>
          </a:xfrm>
        </p:spPr>
        <p:txBody>
          <a:bodyPr/>
          <a:lstStyle/>
          <a:p>
            <a:r>
              <a:rPr lang="en-US"/>
              <a:t>Influence of target motion</a:t>
            </a:r>
            <a:endParaRPr lang="de-DE"/>
          </a:p>
        </p:txBody>
      </p:sp>
      <p:pic>
        <p:nvPicPr>
          <p:cNvPr id="66563" name="Picture 3" descr="PTV_static_cor_3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7750"/>
            <a:ext cx="2551113" cy="1828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495800" y="6064250"/>
            <a:ext cx="2971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/>
              <a:t>T=6.0s, </a:t>
            </a:r>
            <a:r>
              <a:rPr lang="en-US" sz="2600">
                <a:sym typeface="Symbol" pitchFamily="18" charset="2"/>
              </a:rPr>
              <a:t>=</a:t>
            </a:r>
            <a:r>
              <a:rPr lang="en-US" sz="2600"/>
              <a:t>270</a:t>
            </a:r>
            <a:r>
              <a:rPr lang="en-US" sz="2600">
                <a:cs typeface="Arial" pitchFamily="34" charset="0"/>
              </a:rPr>
              <a:t>º</a:t>
            </a:r>
          </a:p>
        </p:txBody>
      </p:sp>
      <p:pic>
        <p:nvPicPr>
          <p:cNvPr id="66565" name="Picture 5" descr="wocorr_600000_270_cor_3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3587750"/>
            <a:ext cx="27114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PTV_cor_3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3587750"/>
            <a:ext cx="2551112" cy="1828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762000" y="5530850"/>
            <a:ext cx="152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/>
              <a:t>static</a:t>
            </a:r>
            <a:endParaRPr lang="en-US" sz="2600">
              <a:cs typeface="Arial" pitchFamily="34" charset="0"/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6248400" y="5530850"/>
            <a:ext cx="2438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/>
              <a:t>compensated</a:t>
            </a:r>
            <a:endParaRPr lang="en-US" sz="2600">
              <a:cs typeface="Arial" pitchFamily="34" charset="0"/>
            </a:endParaRP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3048000" y="5530850"/>
            <a:ext cx="2971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/>
              <a:t>not compensated</a:t>
            </a:r>
            <a:endParaRPr lang="en-US" sz="2600">
              <a:cs typeface="Arial" pitchFamily="34" charset="0"/>
            </a:endParaRPr>
          </a:p>
        </p:txBody>
      </p:sp>
      <p:pic>
        <p:nvPicPr>
          <p:cNvPr id="66570" name="Picture 10" descr="anon2563_ctvoi_cor_3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4602163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1" descr="anon2563_ctvoi_cor_320_voi00on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303338"/>
            <a:ext cx="4592638" cy="217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457200" y="6165850"/>
            <a:ext cx="419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Bert &amp; Durante, Phys. Med. Biol. 2011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  <p:bldP spid="66567" grpId="0"/>
      <p:bldP spid="66568" grpId="0"/>
      <p:bldP spid="665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4" y="990600"/>
            <a:ext cx="8201023" cy="582612"/>
          </a:xfrm>
        </p:spPr>
        <p:txBody>
          <a:bodyPr/>
          <a:lstStyle/>
          <a:p>
            <a:r>
              <a:rPr lang="de-DE" sz="3200" dirty="0"/>
              <a:t>Treatment </a:t>
            </a:r>
            <a:r>
              <a:rPr lang="de-DE" sz="3200" dirty="0" err="1"/>
              <a:t>plans</a:t>
            </a:r>
            <a:r>
              <a:rPr lang="de-DE" sz="3200" dirty="0"/>
              <a:t> </a:t>
            </a:r>
            <a:r>
              <a:rPr lang="de-DE" sz="3200" dirty="0" err="1"/>
              <a:t>with</a:t>
            </a:r>
            <a:r>
              <a:rPr lang="de-DE" sz="3200" dirty="0"/>
              <a:t> </a:t>
            </a:r>
            <a:r>
              <a:rPr lang="de-DE" sz="3200" dirty="0" err="1"/>
              <a:t>protons</a:t>
            </a:r>
            <a:r>
              <a:rPr lang="de-DE" sz="3200" dirty="0"/>
              <a:t>: </a:t>
            </a:r>
            <a:r>
              <a:rPr lang="de-DE" sz="3200" dirty="0" err="1"/>
              <a:t>sparing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normal </a:t>
            </a:r>
            <a:r>
              <a:rPr lang="de-DE" sz="3200" dirty="0" err="1"/>
              <a:t>tissue</a:t>
            </a:r>
            <a:r>
              <a:rPr lang="de-DE" sz="3200" dirty="0"/>
              <a:t>, </a:t>
            </a:r>
            <a:r>
              <a:rPr lang="de-DE" sz="3200" dirty="0" err="1"/>
              <a:t>recommended</a:t>
            </a:r>
            <a:r>
              <a:rPr lang="de-DE" sz="3200" dirty="0"/>
              <a:t> </a:t>
            </a:r>
            <a:r>
              <a:rPr lang="de-DE" sz="3200" dirty="0" err="1"/>
              <a:t>especially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pediatric</a:t>
            </a:r>
            <a:r>
              <a:rPr lang="de-DE" sz="3200" dirty="0"/>
              <a:t> </a:t>
            </a:r>
            <a:r>
              <a:rPr lang="de-DE" sz="3200" dirty="0" err="1"/>
              <a:t>patients</a:t>
            </a:r>
            <a:endParaRPr lang="de-DE" sz="2000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648200"/>
            <a:ext cx="373580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4" descr="http://www.procure.com/Portals/1/5.2_fig2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6675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790" name="Picture 6" descr="http://bjr.birjournals.org/content/79/937/24/F7.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73" y="4524376"/>
            <a:ext cx="476842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/>
              <a:t>Treatment of noncancer diseases: cardiac </a:t>
            </a:r>
            <a:r>
              <a:rPr lang="en-US" sz="3200"/>
              <a:t>arrhythmias?</a:t>
            </a:r>
            <a:r>
              <a:rPr lang="de-DE" sz="3200"/>
              <a:t> </a:t>
            </a:r>
            <a:endParaRPr lang="en-US" sz="3200"/>
          </a:p>
        </p:txBody>
      </p:sp>
      <p:pic>
        <p:nvPicPr>
          <p:cNvPr id="116739" name="Picture 3" descr="diagram-cathe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457325"/>
            <a:ext cx="2276475" cy="18383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71888"/>
            <a:ext cx="4038600" cy="18018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6741" name="Group 5"/>
          <p:cNvGrpSpPr>
            <a:grpSpLocks/>
          </p:cNvGrpSpPr>
          <p:nvPr/>
        </p:nvGrpSpPr>
        <p:grpSpPr bwMode="auto">
          <a:xfrm>
            <a:off x="482600" y="3543300"/>
            <a:ext cx="3873500" cy="2962275"/>
            <a:chOff x="2940" y="2111"/>
            <a:chExt cx="2440" cy="1866"/>
          </a:xfrm>
        </p:grpSpPr>
        <p:pic>
          <p:nvPicPr>
            <p:cNvPr id="116742" name="Picture 6" descr="cover_image_deutsch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" t="6458" r="6322" b="6458"/>
            <a:stretch>
              <a:fillRect/>
            </a:stretch>
          </p:blipFill>
          <p:spPr bwMode="auto">
            <a:xfrm>
              <a:off x="2940" y="2143"/>
              <a:ext cx="2440" cy="1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43" name="Text Box 7"/>
            <p:cNvSpPr txBox="1">
              <a:spLocks noChangeArrowheads="1"/>
            </p:cNvSpPr>
            <p:nvPr/>
          </p:nvSpPr>
          <p:spPr bwMode="auto">
            <a:xfrm>
              <a:off x="2948" y="2111"/>
              <a:ext cx="2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>
                  <a:solidFill>
                    <a:srgbClr val="FF9900"/>
                  </a:solidFill>
                </a:rPr>
                <a:t>Future: Atrial fibrilation</a:t>
              </a:r>
            </a:p>
          </p:txBody>
        </p:sp>
      </p:grp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3695700" y="1409700"/>
            <a:ext cx="3048000" cy="190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DE" sz="1400"/>
              <a:t> Atrial fibrillation affects about 5% of middle-aged population and is associated with high risk of stroke and death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de-DE" sz="1400"/>
              <a:t>Catheter ablation of pulmunary vein is the current non-pharmacological solution (75% of success, severe complications in 6% of the patients)</a:t>
            </a:r>
            <a:endParaRPr lang="en-US" sz="1400"/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4648200" y="5461000"/>
            <a:ext cx="36195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DE" sz="1400"/>
              <a:t>CyberHeart: cardiac lesion induced by a Cyberknife (</a:t>
            </a:r>
            <a:r>
              <a:rPr lang="de-DE" sz="1400" i="1"/>
              <a:t>Heart Rhythm</a:t>
            </a:r>
            <a:r>
              <a:rPr lang="de-DE" sz="1400"/>
              <a:t>., June 2010)</a:t>
            </a:r>
            <a:endParaRPr lang="en-US" sz="1400"/>
          </a:p>
        </p:txBody>
      </p:sp>
      <p:pic>
        <p:nvPicPr>
          <p:cNvPr id="3" name="heart_truefisp3.avi">
            <a:hlinkClick r:id="" action="ppaction://media"/>
          </p:cNvPr>
          <p:cNvPicPr>
            <a:picLocks noGrp="1" noChangeAspect="1"/>
          </p:cNvPicPr>
          <p:nvPr>
            <p:ph sz="quarter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3700" y="1266031"/>
            <a:ext cx="2187575" cy="2187575"/>
          </a:xfrm>
        </p:spPr>
      </p:pic>
    </p:spTree>
    <p:extLst>
      <p:ext uri="{BB962C8B-B14F-4D97-AF65-F5344CB8AC3E}">
        <p14:creationId xmlns:p14="http://schemas.microsoft.com/office/powerpoint/2010/main" val="25681182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67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A7CE-6E73-5741-A453-2C7540323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Noninvasive</a:t>
            </a:r>
            <a:r>
              <a:rPr lang="de-DE" dirty="0"/>
              <a:t>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ventricular</a:t>
            </a:r>
            <a:r>
              <a:rPr lang="de-DE" dirty="0"/>
              <a:t> </a:t>
            </a:r>
            <a:r>
              <a:rPr lang="de-DE" dirty="0" err="1"/>
              <a:t>fibrillation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C-</a:t>
            </a:r>
            <a:r>
              <a:rPr lang="de-DE" dirty="0" err="1"/>
              <a:t>ions</a:t>
            </a:r>
            <a:endParaRPr lang="de-DE" dirty="0"/>
          </a:p>
        </p:txBody>
      </p:sp>
      <p:pic>
        <p:nvPicPr>
          <p:cNvPr id="13" name="Grafik 2">
            <a:extLst>
              <a:ext uri="{FF2B5EF4-FFF2-40B4-BE49-F238E27FC236}">
                <a16:creationId xmlns:a16="http://schemas.microsoft.com/office/drawing/2014/main" id="{183437FC-4BFF-7040-B3CB-57F8E330B00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23" y="4256690"/>
            <a:ext cx="2385849" cy="201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29">
            <a:extLst>
              <a:ext uri="{FF2B5EF4-FFF2-40B4-BE49-F238E27FC236}">
                <a16:creationId xmlns:a16="http://schemas.microsoft.com/office/drawing/2014/main" id="{D5FB49D9-F56F-3741-909E-B6C9312D566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72" y="4256690"/>
            <a:ext cx="2648607" cy="201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288">
            <a:extLst>
              <a:ext uri="{FF2B5EF4-FFF2-40B4-BE49-F238E27FC236}">
                <a16:creationId xmlns:a16="http://schemas.microsoft.com/office/drawing/2014/main" id="{E0BF05BA-D802-AF46-98F1-10E43A96E7D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r="636"/>
          <a:stretch/>
        </p:blipFill>
        <p:spPr bwMode="auto">
          <a:xfrm>
            <a:off x="73076" y="4256690"/>
            <a:ext cx="2796247" cy="2012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17" name="Grafik 3">
            <a:extLst>
              <a:ext uri="{FF2B5EF4-FFF2-40B4-BE49-F238E27FC236}">
                <a16:creationId xmlns:a16="http://schemas.microsoft.com/office/drawing/2014/main" id="{D7B60146-B3B8-0E47-A411-536D2BDB55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95" b="14328"/>
          <a:stretch/>
        </p:blipFill>
        <p:spPr>
          <a:xfrm>
            <a:off x="349043" y="1319975"/>
            <a:ext cx="5040560" cy="2675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3193B9-FB9E-0740-948F-4DA371C40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2166" y="665113"/>
            <a:ext cx="3352800" cy="330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CA29AF-5F27-ED43-AA04-24774B659252}"/>
              </a:ext>
            </a:extLst>
          </p:cNvPr>
          <p:cNvSpPr txBox="1"/>
          <p:nvPr/>
        </p:nvSpPr>
        <p:spPr>
          <a:xfrm>
            <a:off x="279409" y="6269669"/>
            <a:ext cx="6457722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Lehmann </a:t>
            </a:r>
            <a:r>
              <a:rPr lang="de-DE" i="1" dirty="0"/>
              <a:t>et al., </a:t>
            </a:r>
            <a:r>
              <a:rPr lang="de-DE" i="1" dirty="0" err="1"/>
              <a:t>Sci</a:t>
            </a:r>
            <a:r>
              <a:rPr lang="de-DE" i="1" dirty="0"/>
              <a:t>. Rep</a:t>
            </a:r>
            <a:r>
              <a:rPr lang="de-DE" dirty="0"/>
              <a:t>. 2016; Rapp </a:t>
            </a:r>
            <a:r>
              <a:rPr lang="de-DE" i="1" dirty="0"/>
              <a:t>et al., </a:t>
            </a:r>
            <a:r>
              <a:rPr lang="de-DE" i="1" dirty="0" err="1"/>
              <a:t>Sci</a:t>
            </a:r>
            <a:r>
              <a:rPr lang="de-DE" i="1" dirty="0"/>
              <a:t>. Rep</a:t>
            </a:r>
            <a:r>
              <a:rPr lang="de-DE" dirty="0"/>
              <a:t>. 2019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89961A-57D1-1248-B12D-9CDDDE2F218F}"/>
              </a:ext>
            </a:extLst>
          </p:cNvPr>
          <p:cNvSpPr txBox="1"/>
          <p:nvPr/>
        </p:nvSpPr>
        <p:spPr>
          <a:xfrm>
            <a:off x="279409" y="3953566"/>
            <a:ext cx="730906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	</a:t>
            </a:r>
            <a:r>
              <a:rPr lang="de-DE" dirty="0" err="1"/>
              <a:t>Planned</a:t>
            </a:r>
            <a:r>
              <a:rPr lang="de-DE" dirty="0"/>
              <a:t> dose		In-beam PET				Offline PET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551C65-EFD9-964A-A351-23C5B8960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Marco Durante - FAIR - 2019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1356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0350"/>
            <a:ext cx="8174038" cy="1066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/>
              <a:t>Mayo Clinics: 5D CT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68413"/>
            <a:ext cx="450850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268413"/>
            <a:ext cx="450532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5650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gur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6200"/>
            <a:ext cx="91440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6172200"/>
            <a:ext cx="769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err="1"/>
              <a:t>Particle</a:t>
            </a:r>
            <a:r>
              <a:rPr lang="de-DE" dirty="0"/>
              <a:t> 5D-TP (Bert </a:t>
            </a:r>
            <a:r>
              <a:rPr lang="de-DE" i="1" dirty="0"/>
              <a:t>et al., Med. Phys</a:t>
            </a:r>
            <a:r>
              <a:rPr lang="de-DE" dirty="0"/>
              <a:t>. 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65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Abscopal effect – radiation-induced, immunogenic inactivation of metastases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90" y="1749367"/>
            <a:ext cx="7101163" cy="378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966936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Combining RT and checkpoint inhibitors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68B210-B182-4119-A555-EE785CC1FE1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35</a:t>
            </a:fld>
            <a:endParaRPr lang="fr-FR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136438" y="1384486"/>
            <a:ext cx="45063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NSCLC progressing after 3 lines of chemo</a:t>
            </a:r>
          </a:p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and chest RT: Multiple lung, bone </a:t>
            </a:r>
          </a:p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and liver metastasis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982331" y="5879523"/>
            <a:ext cx="4840372" cy="53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RT to one liver met  6 </a:t>
            </a:r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Gy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 X 5  ( TD 30 GY)</a:t>
            </a:r>
          </a:p>
          <a:p>
            <a:pPr algn="ctr" eaLnBrk="1" hangingPunct="1"/>
            <a:r>
              <a:rPr lang="en-US" sz="1400" dirty="0" err="1">
                <a:solidFill>
                  <a:srgbClr val="000000"/>
                </a:solidFill>
                <a:latin typeface="Helvetica" charset="0"/>
              </a:rPr>
              <a:t>Ipilimumab</a:t>
            </a:r>
            <a:r>
              <a:rPr lang="en-US" sz="1400" dirty="0">
                <a:solidFill>
                  <a:srgbClr val="000000"/>
                </a:solidFill>
                <a:latin typeface="Helvetica" charset="0"/>
              </a:rPr>
              <a:t>, 3 mg/Kg, after first RT q3 weeks, X  4 cycles</a:t>
            </a:r>
          </a:p>
        </p:txBody>
      </p:sp>
      <p:pic>
        <p:nvPicPr>
          <p:cNvPr id="15" name="Picture 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9" y="2406334"/>
            <a:ext cx="1841500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22"/>
          <p:cNvSpPr txBox="1"/>
          <p:nvPr/>
        </p:nvSpPr>
        <p:spPr>
          <a:xfrm>
            <a:off x="6817810" y="2098557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Gill Sans MT"/>
              </a:rPr>
              <a:t>Courtesy of Silvia </a:t>
            </a:r>
            <a:r>
              <a:rPr lang="en-US" sz="1400" dirty="0" err="1">
                <a:solidFill>
                  <a:prstClr val="black"/>
                </a:solidFill>
                <a:latin typeface="Gill Sans MT"/>
              </a:rPr>
              <a:t>Formenti</a:t>
            </a:r>
            <a:endParaRPr lang="en-US" sz="1400" dirty="0">
              <a:solidFill>
                <a:prstClr val="black"/>
              </a:solidFill>
              <a:latin typeface="Gill Sans MT"/>
            </a:endParaRPr>
          </a:p>
        </p:txBody>
      </p:sp>
      <p:grpSp>
        <p:nvGrpSpPr>
          <p:cNvPr id="17" name="Group 20"/>
          <p:cNvGrpSpPr/>
          <p:nvPr/>
        </p:nvGrpSpPr>
        <p:grpSpPr>
          <a:xfrm>
            <a:off x="2158444" y="978997"/>
            <a:ext cx="4377055" cy="4808075"/>
            <a:chOff x="0" y="914400"/>
            <a:chExt cx="4648200" cy="5089525"/>
          </a:xfrm>
        </p:grpSpPr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226"/>
            <a:stretch>
              <a:fillRect/>
            </a:stretch>
          </p:blipFill>
          <p:spPr bwMode="auto">
            <a:xfrm>
              <a:off x="0" y="2362200"/>
              <a:ext cx="46482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38800"/>
              <a:ext cx="4343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7"/>
            <p:cNvSpPr txBox="1">
              <a:spLocks noChangeArrowheads="1"/>
            </p:cNvSpPr>
            <p:nvPr/>
          </p:nvSpPr>
          <p:spPr bwMode="auto">
            <a:xfrm>
              <a:off x="228600" y="914400"/>
              <a:ext cx="18466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dirty="0">
                <a:solidFill>
                  <a:srgbClr val="000000"/>
                </a:solidFill>
                <a:latin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362700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therapy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immunotherapy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4" y="1584518"/>
            <a:ext cx="8126664" cy="32088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749" y="1486528"/>
            <a:ext cx="1746225" cy="14700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199656" y="5472925"/>
            <a:ext cx="4792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matter of ongoing discussion in literature</a:t>
            </a:r>
          </a:p>
        </p:txBody>
      </p:sp>
      <p:sp>
        <p:nvSpPr>
          <p:cNvPr id="9" name="Pfeil nach rechts 8"/>
          <p:cNvSpPr/>
          <p:nvPr/>
        </p:nvSpPr>
        <p:spPr>
          <a:xfrm>
            <a:off x="1326995" y="5577236"/>
            <a:ext cx="872661" cy="247245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2625821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Advantages of particle RT for the immune system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dirty="0"/>
          </a:p>
        </p:txBody>
      </p:sp>
      <p:pic>
        <p:nvPicPr>
          <p:cNvPr id="6" name="Picture 1" descr="ChromosomeaberrationsMarc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" y="1244198"/>
            <a:ext cx="6355590" cy="491113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6044253" y="1333761"/>
            <a:ext cx="2942954" cy="1880575"/>
          </a:xfrm>
          <a:prstGeom prst="rect">
            <a:avLst/>
          </a:prstGeom>
        </p:spPr>
        <p:txBody>
          <a:bodyPr vert="horz" lIns="91228" tIns="45614" rIns="91228" bIns="45614" rtlCol="0">
            <a:noAutofit/>
          </a:bodyPr>
          <a:lstStyle>
            <a:lvl1pPr marL="342539" indent="-342539" algn="l" defTabSz="45672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167" indent="-285449" algn="l" defTabSz="45672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799" indent="-228360" algn="l" defTabSz="45672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516" indent="-228360" algn="l" defTabSz="45672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35" indent="-228360" algn="l" defTabSz="45672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955" indent="-228360" algn="l" defTabSz="45672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675" indent="-228360" algn="l" defTabSz="45672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393" indent="-228360" algn="l" defTabSz="45672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110" indent="-228360" algn="l" defTabSz="45672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Reduced integral dose of carbon ion therapy to healthy tissue</a:t>
            </a:r>
          </a:p>
          <a:p>
            <a:pPr marL="0" indent="0">
              <a:buNone/>
            </a:pP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Result: circulating blood lymphocytes are better spared and are available for an efficient immune response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435" y="3275874"/>
            <a:ext cx="2519455" cy="2417915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3578494" y="5912146"/>
            <a:ext cx="3974503" cy="307657"/>
          </a:xfrm>
          <a:prstGeom prst="rect">
            <a:avLst/>
          </a:prstGeom>
          <a:noFill/>
        </p:spPr>
        <p:txBody>
          <a:bodyPr wrap="square" lIns="91324" tIns="45661" rIns="91324" bIns="45661" rtlCol="0">
            <a:spAutoFit/>
          </a:bodyPr>
          <a:lstStyle/>
          <a:p>
            <a:pPr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Durante et al.,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Int. J.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Radiat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Oncol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Biol. Phys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2000</a:t>
            </a:r>
          </a:p>
        </p:txBody>
      </p:sp>
    </p:spTree>
    <p:extLst>
      <p:ext uri="{BB962C8B-B14F-4D97-AF65-F5344CB8AC3E}">
        <p14:creationId xmlns:p14="http://schemas.microsoft.com/office/powerpoint/2010/main" val="1267364223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lung</a:t>
            </a:r>
            <a:r>
              <a:rPr lang="de-DE" dirty="0"/>
              <a:t> </a:t>
            </a:r>
            <a:r>
              <a:rPr lang="de-DE" dirty="0" err="1"/>
              <a:t>metastases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848" y="1437907"/>
            <a:ext cx="3561126" cy="452266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4" t="32387" r="40400" b="53174"/>
          <a:stretch/>
        </p:blipFill>
        <p:spPr>
          <a:xfrm>
            <a:off x="1975025" y="1747774"/>
            <a:ext cx="762001" cy="77958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8" t="42394" r="45668" b="39743"/>
          <a:stretch/>
        </p:blipFill>
        <p:spPr>
          <a:xfrm>
            <a:off x="1977438" y="2550808"/>
            <a:ext cx="759588" cy="107266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37026" y="2931806"/>
            <a:ext cx="1225374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b="1" i="1" dirty="0"/>
              <a:t>Negative </a:t>
            </a:r>
            <a:r>
              <a:rPr lang="de-DE" sz="1000" b="1" i="1" dirty="0" err="1"/>
              <a:t>control</a:t>
            </a:r>
            <a:endParaRPr lang="de-DE" sz="1000" b="1" i="1" dirty="0"/>
          </a:p>
        </p:txBody>
      </p:sp>
      <p:sp>
        <p:nvSpPr>
          <p:cNvPr id="11" name="Textfeld 10"/>
          <p:cNvSpPr txBox="1"/>
          <p:nvPr/>
        </p:nvSpPr>
        <p:spPr>
          <a:xfrm>
            <a:off x="2737022" y="2023257"/>
            <a:ext cx="1225374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b="1" i="1" dirty="0"/>
              <a:t>CIRT+CPI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76831" y="5681016"/>
            <a:ext cx="3289904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200" dirty="0"/>
              <a:t>NC = negative </a:t>
            </a:r>
            <a:r>
              <a:rPr lang="de-DE" sz="1200" dirty="0" err="1"/>
              <a:t>control</a:t>
            </a:r>
            <a:endParaRPr lang="de-DE" sz="1200" dirty="0"/>
          </a:p>
          <a:p>
            <a:r>
              <a:rPr lang="de-DE" sz="1200" dirty="0"/>
              <a:t>CPI = check </a:t>
            </a:r>
            <a:r>
              <a:rPr lang="de-DE" sz="1200" dirty="0" err="1"/>
              <a:t>point</a:t>
            </a:r>
            <a:r>
              <a:rPr lang="de-DE" sz="1200" dirty="0"/>
              <a:t> </a:t>
            </a:r>
            <a:r>
              <a:rPr lang="de-DE" sz="1200" dirty="0" err="1"/>
              <a:t>inhibitors</a:t>
            </a:r>
            <a:r>
              <a:rPr lang="de-DE" sz="1200" dirty="0"/>
              <a:t> </a:t>
            </a:r>
            <a:r>
              <a:rPr lang="de-DE" sz="1200" dirty="0" err="1"/>
              <a:t>only</a:t>
            </a:r>
            <a:endParaRPr lang="de-DE" sz="1200" dirty="0"/>
          </a:p>
          <a:p>
            <a:r>
              <a:rPr lang="de-DE" sz="1200" dirty="0"/>
              <a:t>CIRT = C-</a:t>
            </a:r>
            <a:r>
              <a:rPr lang="de-DE" sz="1200" dirty="0" err="1"/>
              <a:t>ions</a:t>
            </a:r>
            <a:r>
              <a:rPr lang="de-DE" sz="1200" dirty="0"/>
              <a:t> </a:t>
            </a:r>
            <a:r>
              <a:rPr lang="de-DE" sz="1200" dirty="0" err="1"/>
              <a:t>only</a:t>
            </a:r>
            <a:r>
              <a:rPr lang="de-DE" sz="1200" dirty="0"/>
              <a:t>, 10 Gy</a:t>
            </a:r>
          </a:p>
          <a:p>
            <a:r>
              <a:rPr lang="de-DE" sz="1200" dirty="0"/>
              <a:t>XRT = </a:t>
            </a:r>
            <a:r>
              <a:rPr lang="de-DE" sz="1200" dirty="0" err="1"/>
              <a:t>photons</a:t>
            </a:r>
            <a:r>
              <a:rPr lang="de-DE" sz="1200" dirty="0"/>
              <a:t>, 10 Gy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371740" y="1611495"/>
            <a:ext cx="1267544" cy="2168666"/>
            <a:chOff x="422565" y="2677879"/>
            <a:chExt cx="1267544" cy="2168666"/>
          </a:xfrm>
        </p:grpSpPr>
        <p:pic>
          <p:nvPicPr>
            <p:cNvPr id="16" name="Picture 2" descr="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565" y="2677879"/>
              <a:ext cx="1267544" cy="216866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BEB8692B-9350-4047-8DB7-F635F04DF3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39496" y="4045913"/>
              <a:ext cx="297307" cy="373172"/>
            </a:xfrm>
            <a:prstGeom prst="ellipse">
              <a:avLst/>
            </a:prstGeom>
            <a:solidFill>
              <a:srgbClr val="70AD47"/>
            </a:solidFill>
            <a:ln w="38100" cmpd="sng">
              <a:solidFill>
                <a:srgbClr val="70AD4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ja-JP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</a:endParaRP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BEB8692B-9350-4047-8DB7-F635F04DF3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6448" y="4045909"/>
              <a:ext cx="297307" cy="373172"/>
            </a:xfrm>
            <a:prstGeom prst="ellipse">
              <a:avLst/>
            </a:prstGeom>
            <a:solidFill>
              <a:srgbClr val="C00000"/>
            </a:solidFill>
            <a:ln w="38100" cmpd="sng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ja-JP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</a:endParaRPr>
            </a:p>
          </p:txBody>
        </p:sp>
        <p:sp>
          <p:nvSpPr>
            <p:cNvPr id="19" name="Oval 14">
              <a:extLst>
                <a:ext uri="{FF2B5EF4-FFF2-40B4-BE49-F238E27FC236}">
                  <a16:creationId xmlns:a16="http://schemas.microsoft.com/office/drawing/2014/main" id="{BEB8692B-9350-4047-8DB7-F635F04DF3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68312" y="3563263"/>
              <a:ext cx="87969" cy="110417"/>
            </a:xfrm>
            <a:prstGeom prst="ellipse">
              <a:avLst/>
            </a:prstGeom>
            <a:solidFill>
              <a:srgbClr val="FFC000"/>
            </a:solidFill>
            <a:ln w="38100" cmpd="sng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ja-JP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</a:endParaRPr>
            </a:p>
          </p:txBody>
        </p:sp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BEB8692B-9350-4047-8DB7-F635F04DF3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9752" y="3715663"/>
              <a:ext cx="87969" cy="110417"/>
            </a:xfrm>
            <a:prstGeom prst="ellipse">
              <a:avLst/>
            </a:prstGeom>
            <a:solidFill>
              <a:srgbClr val="FFC000"/>
            </a:solidFill>
            <a:ln w="38100" cmpd="sng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ja-JP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BEB8692B-9350-4047-8DB7-F635F04DF3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90232" y="3593743"/>
              <a:ext cx="87969" cy="110417"/>
            </a:xfrm>
            <a:prstGeom prst="ellipse">
              <a:avLst/>
            </a:prstGeom>
            <a:solidFill>
              <a:srgbClr val="FFC000"/>
            </a:solidFill>
            <a:ln w="38100" cmpd="sng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ja-JP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</a:endParaRPr>
            </a:p>
          </p:txBody>
        </p:sp>
        <p:sp>
          <p:nvSpPr>
            <p:cNvPr id="22" name="Oval 14">
              <a:extLst>
                <a:ext uri="{FF2B5EF4-FFF2-40B4-BE49-F238E27FC236}">
                  <a16:creationId xmlns:a16="http://schemas.microsoft.com/office/drawing/2014/main" id="{BEB8692B-9350-4047-8DB7-F635F04DF3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53072" y="3685183"/>
              <a:ext cx="87969" cy="110417"/>
            </a:xfrm>
            <a:prstGeom prst="ellipse">
              <a:avLst/>
            </a:prstGeom>
            <a:solidFill>
              <a:srgbClr val="FFC000"/>
            </a:solidFill>
            <a:ln w="38100" cmpd="sng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ja-JP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34" charset="-128"/>
                <a:ea typeface="游ゴシック" panose="020B0400000000000000" pitchFamily="34" charset="-128"/>
              </a:endParaRP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301401" y="3950939"/>
            <a:ext cx="3250691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i="1" dirty="0"/>
              <a:t>Assessment </a:t>
            </a:r>
            <a:r>
              <a:rPr lang="de-DE" sz="1400" i="1" dirty="0" err="1"/>
              <a:t>of</a:t>
            </a:r>
            <a:r>
              <a:rPr lang="de-DE" sz="1400" i="1" dirty="0"/>
              <a:t> </a:t>
            </a:r>
            <a:r>
              <a:rPr lang="de-DE" sz="1400" i="1" dirty="0" err="1"/>
              <a:t>superficial</a:t>
            </a:r>
            <a:r>
              <a:rPr lang="de-DE" sz="1400" i="1" dirty="0"/>
              <a:t> </a:t>
            </a:r>
            <a:r>
              <a:rPr lang="de-DE" sz="1400" i="1" dirty="0" err="1"/>
              <a:t>nodules</a:t>
            </a:r>
            <a:r>
              <a:rPr lang="de-DE" sz="1400" i="1" dirty="0"/>
              <a:t> after </a:t>
            </a:r>
            <a:r>
              <a:rPr lang="de-DE" sz="1400" i="1" dirty="0" err="1"/>
              <a:t>fixation</a:t>
            </a:r>
            <a:r>
              <a:rPr lang="de-DE" sz="1400" i="1" dirty="0"/>
              <a:t> in </a:t>
            </a:r>
            <a:r>
              <a:rPr lang="de-DE" sz="1400" i="1" dirty="0" err="1"/>
              <a:t>Bouin‘s</a:t>
            </a:r>
            <a:r>
              <a:rPr lang="de-DE" sz="1400" i="1" dirty="0"/>
              <a:t> </a:t>
            </a:r>
            <a:r>
              <a:rPr lang="de-DE" sz="1400" i="1" dirty="0" err="1"/>
              <a:t>solution</a:t>
            </a:r>
            <a:endParaRPr lang="de-DE" sz="1400" i="1" dirty="0"/>
          </a:p>
        </p:txBody>
      </p:sp>
      <p:sp>
        <p:nvSpPr>
          <p:cNvPr id="24" name="Textfeld 23"/>
          <p:cNvSpPr txBox="1"/>
          <p:nvPr/>
        </p:nvSpPr>
        <p:spPr>
          <a:xfrm>
            <a:off x="4871846" y="5786372"/>
            <a:ext cx="1057565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b="1" dirty="0"/>
              <a:t>N=2-3</a:t>
            </a:r>
          </a:p>
        </p:txBody>
      </p:sp>
    </p:spTree>
    <p:extLst>
      <p:ext uri="{BB962C8B-B14F-4D97-AF65-F5344CB8AC3E}">
        <p14:creationId xmlns:p14="http://schemas.microsoft.com/office/powerpoint/2010/main" val="751574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838200"/>
            <a:ext cx="7772400" cy="1470025"/>
          </a:xfrm>
        </p:spPr>
        <p:txBody>
          <a:bodyPr/>
          <a:lstStyle/>
          <a:p>
            <a:r>
              <a:rPr lang="en-US" dirty="0"/>
              <a:t>Particle therapy clinics</a:t>
            </a:r>
          </a:p>
        </p:txBody>
      </p:sp>
    </p:spTree>
    <p:extLst>
      <p:ext uri="{BB962C8B-B14F-4D97-AF65-F5344CB8AC3E}">
        <p14:creationId xmlns:p14="http://schemas.microsoft.com/office/powerpoint/2010/main" val="3115540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228600"/>
            <a:ext cx="8875712" cy="622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20" y="0"/>
            <a:ext cx="8642678" cy="811195"/>
          </a:xfrm>
        </p:spPr>
        <p:txBody>
          <a:bodyPr/>
          <a:lstStyle/>
          <a:p>
            <a:r>
              <a:rPr lang="fr-FR" sz="32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CLINICAL INDICATIONS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1322" y="636570"/>
            <a:ext cx="5605478" cy="5643602"/>
          </a:xfrm>
          <a:noFill/>
        </p:spPr>
        <p:txBody>
          <a:bodyPr/>
          <a:lstStyle/>
          <a:p>
            <a:pPr algn="l"/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Established clinical indications</a:t>
            </a:r>
          </a:p>
          <a:p>
            <a:pPr algn="l">
              <a:buFontTx/>
              <a:buChar char="-"/>
            </a:pPr>
            <a:r>
              <a:rPr lang="en-US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Skull base tumors</a:t>
            </a:r>
          </a:p>
          <a:p>
            <a:pPr algn="l">
              <a:buFontTx/>
              <a:buChar char="-"/>
            </a:pPr>
            <a:r>
              <a:rPr lang="en-US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Spine tumors</a:t>
            </a:r>
          </a:p>
          <a:p>
            <a:pPr algn="l">
              <a:buFontTx/>
              <a:buChar char="-"/>
            </a:pPr>
            <a:r>
              <a:rPr lang="en-US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Eye tumors (p)</a:t>
            </a:r>
          </a:p>
          <a:p>
            <a:pPr algn="l"/>
            <a:endParaRPr lang="en-US" sz="24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Solid literature results</a:t>
            </a:r>
          </a:p>
          <a:p>
            <a:pPr algn="l">
              <a:buFontTx/>
              <a:buChar char="-"/>
            </a:pPr>
            <a:r>
              <a:rPr lang="en-US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Pediatric tumors (p)</a:t>
            </a:r>
          </a:p>
          <a:p>
            <a:pPr algn="l">
              <a:buFontTx/>
              <a:buChar char="-"/>
            </a:pPr>
            <a:r>
              <a:rPr lang="en-US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Head and Neck tumors</a:t>
            </a:r>
          </a:p>
          <a:p>
            <a:pPr algn="l">
              <a:buFontTx/>
              <a:buChar char="-"/>
            </a:pPr>
            <a:r>
              <a:rPr lang="en-US" sz="24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Prostate tumors</a:t>
            </a:r>
          </a:p>
          <a:p>
            <a:pPr algn="l"/>
            <a:endParaRPr lang="en-US" sz="24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0400" y="4664163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de-DE" dirty="0" err="1">
                <a:solidFill>
                  <a:srgbClr val="000000"/>
                </a:solidFill>
                <a:latin typeface="Arial" charset="0"/>
              </a:rPr>
              <a:t>Courtesy</a:t>
            </a:r>
            <a:r>
              <a:rPr lang="de-DE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dirty="0">
                <a:solidFill>
                  <a:srgbClr val="000000"/>
                </a:solidFill>
                <a:latin typeface="Arial" charset="0"/>
              </a:rPr>
              <a:t> Marco </a:t>
            </a:r>
            <a:r>
              <a:rPr lang="de-DE" dirty="0" err="1">
                <a:solidFill>
                  <a:srgbClr val="000000"/>
                </a:solidFill>
                <a:latin typeface="Arial" charset="0"/>
              </a:rPr>
              <a:t>Krengli</a:t>
            </a:r>
            <a:r>
              <a:rPr lang="de-DE" dirty="0">
                <a:solidFill>
                  <a:srgbClr val="000000"/>
                </a:solidFill>
                <a:latin typeface="Arial" charset="0"/>
              </a:rPr>
              <a:t>, Novara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39241"/>
            <a:ext cx="4648200" cy="41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27550" y="5216278"/>
            <a:ext cx="420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de-DE" sz="1600" dirty="0">
                <a:solidFill>
                  <a:srgbClr val="000000"/>
                </a:solidFill>
                <a:latin typeface="Arial" charset="0"/>
              </a:rPr>
              <a:t>UK </a:t>
            </a:r>
            <a:r>
              <a:rPr lang="de-DE" sz="1600" dirty="0" err="1">
                <a:solidFill>
                  <a:srgbClr val="000000"/>
                </a:solidFill>
                <a:latin typeface="Arial" charset="0"/>
              </a:rPr>
              <a:t>overseas</a:t>
            </a:r>
            <a:r>
              <a:rPr lang="de-DE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charset="0"/>
              </a:rPr>
              <a:t>clinical</a:t>
            </a:r>
            <a:r>
              <a:rPr lang="de-DE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charset="0"/>
              </a:rPr>
              <a:t>indications</a:t>
            </a:r>
            <a:r>
              <a:rPr lang="de-DE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de-DE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charset="0"/>
              </a:rPr>
              <a:t>protontherapy</a:t>
            </a:r>
            <a:r>
              <a:rPr lang="de-DE" sz="16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de-DE" sz="1600" dirty="0" err="1">
                <a:solidFill>
                  <a:srgbClr val="000000"/>
                </a:solidFill>
                <a:latin typeface="Arial" charset="0"/>
              </a:rPr>
              <a:t>courtesy</a:t>
            </a:r>
            <a:r>
              <a:rPr lang="de-DE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sz="1600" dirty="0">
                <a:solidFill>
                  <a:srgbClr val="000000"/>
                </a:solidFill>
                <a:latin typeface="Arial" charset="0"/>
              </a:rPr>
              <a:t> Simon </a:t>
            </a:r>
            <a:r>
              <a:rPr lang="de-DE" sz="1600" dirty="0" err="1">
                <a:solidFill>
                  <a:srgbClr val="000000"/>
                </a:solidFill>
                <a:latin typeface="Arial" charset="0"/>
              </a:rPr>
              <a:t>Jolly</a:t>
            </a:r>
            <a:r>
              <a:rPr lang="de-DE" sz="1600" dirty="0">
                <a:solidFill>
                  <a:srgbClr val="000000"/>
                </a:solidFill>
                <a:latin typeface="Arial" charset="0"/>
              </a:rPr>
              <a:t>, UCL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400" y="6210300"/>
            <a:ext cx="760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2400" dirty="0">
                <a:solidFill>
                  <a:srgbClr val="000000"/>
                </a:solidFill>
                <a:latin typeface="Arial" charset="0"/>
              </a:rPr>
              <a:t>UK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list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typical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indications</a:t>
            </a:r>
            <a:r>
              <a:rPr lang="de-DE" sz="2400" dirty="0">
                <a:solidFill>
                  <a:srgbClr val="000000"/>
                </a:solidFill>
                <a:latin typeface="Arial" charset="0"/>
              </a:rPr>
              <a:t> &lt;2% </a:t>
            </a:r>
            <a:r>
              <a:rPr lang="de-DE" sz="2400" dirty="0" err="1">
                <a:solidFill>
                  <a:srgbClr val="000000"/>
                </a:solidFill>
                <a:latin typeface="Arial" charset="0"/>
              </a:rPr>
              <a:t>patients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62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1591733" y="-139700"/>
            <a:ext cx="7315200" cy="1244600"/>
          </a:xfrm>
          <a:ln/>
        </p:spPr>
        <p:txBody>
          <a:bodyPr/>
          <a:lstStyle/>
          <a:p>
            <a:pPr algn="ctr"/>
            <a:br>
              <a:rPr lang="en-US" sz="3400" dirty="0">
                <a:solidFill>
                  <a:schemeClr val="tx1"/>
                </a:solidFill>
                <a:effectLst/>
              </a:rPr>
            </a:br>
            <a:r>
              <a:rPr lang="en-US" sz="3400" dirty="0">
                <a:solidFill>
                  <a:schemeClr val="tx1"/>
                </a:solidFill>
                <a:effectLst/>
              </a:rPr>
              <a:t>Proton Beam Therapy for Breast Cancer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07822" y="1778000"/>
            <a:ext cx="7224889" cy="4178300"/>
          </a:xfrm>
          <a:ln/>
        </p:spPr>
        <p:txBody>
          <a:bodyPr/>
          <a:lstStyle/>
          <a:p>
            <a:pPr marL="304800" indent="-304800">
              <a:lnSpc>
                <a:spcPct val="90000"/>
              </a:lnSpc>
              <a:spcBef>
                <a:spcPct val="0"/>
              </a:spcBef>
            </a:pPr>
            <a:r>
              <a:rPr lang="en-US" sz="2600" dirty="0">
                <a:effectLst/>
              </a:rPr>
              <a:t>About 200,000 new cases per year in U.S</a:t>
            </a:r>
          </a:p>
          <a:p>
            <a:pPr marL="304800" indent="-304800">
              <a:lnSpc>
                <a:spcPct val="90000"/>
              </a:lnSpc>
              <a:spcBef>
                <a:spcPts val="1500"/>
              </a:spcBef>
            </a:pPr>
            <a:r>
              <a:rPr lang="en-US" sz="2600" dirty="0">
                <a:effectLst/>
              </a:rPr>
              <a:t>Most affected at the most productive part of life</a:t>
            </a:r>
          </a:p>
          <a:p>
            <a:pPr marL="304800" indent="-304800">
              <a:lnSpc>
                <a:spcPct val="90000"/>
              </a:lnSpc>
              <a:spcBef>
                <a:spcPts val="1500"/>
              </a:spcBef>
            </a:pPr>
            <a:r>
              <a:rPr lang="en-US" sz="2600" dirty="0">
                <a:effectLst/>
              </a:rPr>
              <a:t>Most patients survive (&gt; 2 millions survivors)</a:t>
            </a:r>
          </a:p>
          <a:p>
            <a:pPr marL="304800" indent="-304800">
              <a:lnSpc>
                <a:spcPct val="90000"/>
              </a:lnSpc>
              <a:spcBef>
                <a:spcPts val="1500"/>
              </a:spcBef>
            </a:pPr>
            <a:r>
              <a:rPr lang="en-US" sz="2600" dirty="0">
                <a:effectLst/>
              </a:rPr>
              <a:t>Most diagnosed at early stage</a:t>
            </a:r>
          </a:p>
          <a:p>
            <a:pPr marL="304800" indent="-304800">
              <a:lnSpc>
                <a:spcPct val="90000"/>
              </a:lnSpc>
              <a:spcBef>
                <a:spcPts val="1500"/>
              </a:spcBef>
            </a:pPr>
            <a:r>
              <a:rPr lang="en-US" sz="2600" dirty="0">
                <a:effectLst/>
              </a:rPr>
              <a:t>Majority receives radiation</a:t>
            </a:r>
          </a:p>
          <a:p>
            <a:pPr marL="304800" indent="-304800">
              <a:lnSpc>
                <a:spcPct val="90000"/>
              </a:lnSpc>
              <a:spcBef>
                <a:spcPts val="1500"/>
              </a:spcBef>
            </a:pPr>
            <a:r>
              <a:rPr lang="en-US" sz="2600" dirty="0">
                <a:effectLst/>
              </a:rPr>
              <a:t>“Horror” stories from side effects of radiation leads many women to choose mastectomy over BCT</a:t>
            </a:r>
          </a:p>
        </p:txBody>
      </p:sp>
    </p:spTree>
    <p:extLst>
      <p:ext uri="{BB962C8B-B14F-4D97-AF65-F5344CB8AC3E}">
        <p14:creationId xmlns:p14="http://schemas.microsoft.com/office/powerpoint/2010/main" val="2515928991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00176" cy="686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5386212" y="6413500"/>
            <a:ext cx="252588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 eaLnBrk="0" hangingPunct="0">
              <a:spcBef>
                <a:spcPts val="325"/>
              </a:spcBef>
            </a:pPr>
            <a:fld id="{0E99C091-7B03-4785-A59A-BFF838315F51}" type="slidenum">
              <a:rPr lang="en-US" sz="140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pPr algn="r" eaLnBrk="0" hangingPunct="0">
                <a:spcBef>
                  <a:spcPts val="325"/>
                </a:spcBef>
              </a:pPr>
              <a:t>42</a:t>
            </a:fld>
            <a:endParaRPr lang="en-US" sz="140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872772" y="1223964"/>
            <a:ext cx="3516489" cy="3060700"/>
            <a:chOff x="0" y="0"/>
            <a:chExt cx="2492" cy="1928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92" cy="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"/>
            <p:cNvSpPr>
              <a:spLocks/>
            </p:cNvSpPr>
            <p:nvPr/>
          </p:nvSpPr>
          <p:spPr bwMode="auto">
            <a:xfrm>
              <a:off x="1063" y="709"/>
              <a:ext cx="587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100" b="1" dirty="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rPr>
                <a:t>R Atrium</a:t>
              </a:r>
            </a:p>
          </p:txBody>
        </p:sp>
        <p:sp>
          <p:nvSpPr>
            <p:cNvPr id="7" name="Rectangle 3"/>
            <p:cNvSpPr>
              <a:spLocks/>
            </p:cNvSpPr>
            <p:nvPr/>
          </p:nvSpPr>
          <p:spPr bwMode="auto">
            <a:xfrm>
              <a:off x="1728" y="1163"/>
              <a:ext cx="40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 b="1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rPr>
                <a:t>L Vent</a:t>
              </a:r>
            </a:p>
          </p:txBody>
        </p:sp>
        <p:sp>
          <p:nvSpPr>
            <p:cNvPr id="8" name="Rectangle 4"/>
            <p:cNvSpPr>
              <a:spLocks/>
            </p:cNvSpPr>
            <p:nvPr/>
          </p:nvSpPr>
          <p:spPr bwMode="auto">
            <a:xfrm>
              <a:off x="2149" y="609"/>
              <a:ext cx="305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 b="1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rPr>
                <a:t>LAD</a:t>
              </a:r>
            </a:p>
          </p:txBody>
        </p:sp>
        <p:sp>
          <p:nvSpPr>
            <p:cNvPr id="9" name="Rectangle 5"/>
            <p:cNvSpPr>
              <a:spLocks/>
            </p:cNvSpPr>
            <p:nvPr/>
          </p:nvSpPr>
          <p:spPr bwMode="auto">
            <a:xfrm>
              <a:off x="155" y="609"/>
              <a:ext cx="317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 b="1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rPr>
                <a:t>RCA</a:t>
              </a:r>
            </a:p>
          </p:txBody>
        </p:sp>
        <p:sp>
          <p:nvSpPr>
            <p:cNvPr id="10" name="Rectangle 6"/>
            <p:cNvSpPr>
              <a:spLocks/>
            </p:cNvSpPr>
            <p:nvPr/>
          </p:nvSpPr>
          <p:spPr bwMode="auto">
            <a:xfrm>
              <a:off x="376" y="1030"/>
              <a:ext cx="422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 b="1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rPr>
                <a:t>R Vent</a:t>
              </a:r>
            </a:p>
          </p:txBody>
        </p:sp>
        <p:sp>
          <p:nvSpPr>
            <p:cNvPr id="11" name="Rectangle 7"/>
            <p:cNvSpPr>
              <a:spLocks/>
            </p:cNvSpPr>
            <p:nvPr/>
          </p:nvSpPr>
          <p:spPr bwMode="auto">
            <a:xfrm>
              <a:off x="952" y="1595"/>
              <a:ext cx="57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100" b="1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rPr>
                <a:t>L Atrium</a:t>
              </a:r>
            </a:p>
          </p:txBody>
        </p:sp>
        <p:sp>
          <p:nvSpPr>
            <p:cNvPr id="12" name="Rectangle 8"/>
            <p:cNvSpPr>
              <a:spLocks/>
            </p:cNvSpPr>
            <p:nvPr/>
          </p:nvSpPr>
          <p:spPr bwMode="auto">
            <a:xfrm>
              <a:off x="974" y="1152"/>
              <a:ext cx="367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 b="1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rPr>
                <a:t>Aorta</a:t>
              </a:r>
            </a:p>
          </p:txBody>
        </p:sp>
      </p:grp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27" y="4073527"/>
            <a:ext cx="3779661" cy="283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jpeg;base64,/9j/4AAQSkZJRgABAQAAAQABAAD/2wCEAAkGBhQREBQTEhIWFBMRGR0aFxgWFRgWGBwZGxcVGB4YHhgZHCYeGxokGhYXITIgJicpLCwsGR4xNTMqOCYrLSkBCQoKDgwOGg8PGi0kHyQuLCwqNS4sLSwvKSwsLi0sMSwpLiwtLywvMDUsMDUpLDIpLC4qMiktNS4tLC0uKiosKf/AABEIANsA5gMBIgACEQEDEQH/xAAbAAEAAwEBAQEAAAAAAAAAAAAABAUGBwMCAf/EAFAQAAIBAwIFAgIFBQwIAgsBAAECAwAEERIhBQYTMUEiURRhByMycYFCUpGxshUkM1NicnN0gpKhsxYlJjQ1NmPRg6JDRFRkk6PBw9Lw8Rf/xAAZAQEAAwEBAAAAAAAAAAAAAAAAAQIEAwX/xAAtEQACAQIEBAUEAwEAAAAAAAAAARECIQMSMUEEUWFxgZGhsfATIsHRFCMy0v/aAAwDAQACEQMRAD8A7jSlKAUpSgFKUoBSlKAUpSgFK/CcVTSc0xsxW3R7p12PRAKA+xlYiMfdqJ+VQ3BemiqvRF1SsVxnmGZdp7y2sR+Yn75n+7cAD8FP31WfFQyDaXi10T5jEiL+AARRVc5rp4KpqW/JN+unqdIpXNYeHxqdQh4yp+THP+D5r7PGREfTe39ufIu7YzJ+JKZH96oz8y38Kf8AL9P1J0elYjhXNd13/e9+g7m1k0zAe5ifv9wxWj4RzJBc5WN8SL9qNwUkX70bf8e1WVSZnxOGxMPVSun53XiWlKUqxnFKUoBSlKAUpSgFKUoBSlKAUpSgFKUoBSlKAUpSgFVXGeYktyqBWlnk+xDGNTt8z4Vf5RwK+uL8TZCkUIDTzZ0A50qo+1K+N9C5G3klRtnIx8dyJJ+hFKyJOxEt2FLTXDKQpVGUERxAnSH2Udl7HNKqoNnD8Pn+6rT58td+bXvdmS4k0T/vmUf+pwNpt489viJvyjt9k/PCmoHMbPE6Q3VxHErRMyKokjtVwcCMLEQ8rZ3JYgAY9JzirPjPB34e0d3bZaC3BElvgABGxqkXAyX2yWbJPvjavXmfmKCaGHouJJXYPEgtxO7KM5xG4GkH87K9jg7VR7yb8Or7qXQppvps/Jxz0vu2TODTWSWnxNtBGwUb/Dw5cvsCoBUOTkjvjY5O1Z7inHTfEBluLbolx0WgeQSSlQyKdBHqABOk42OQfI+fg+J2tu0iKkavIZJgmh5zqI1MAR0lwAAFXOPnvVRdzGdZBBK7iWXW4ZXkmYABVRekkvT0qD6jpJLHAAAzDqtB1wcCnO605vZzMd7R82NBeT/vC3nkll6dwYgIyWdYy/2m9P1koAB0qzNuRs2wr24NxqG2l6VsLq7WZgSdmRBnQWVcAhNWQTgDKkAkgiqic3pj0iKYxlVCxCCSJYTHgxtE+Wk1KQMll9X6vHg3G7rrBSzQ3bpGjfEKqo/Td8u3UAc+iQelDq1DyCSE3JeDmoqunrvbxtNt37ybPm3gdl0XuLiPR0hnqxDTKDkAYZe5yQN8jestEzyAiRZLoW+DuBFxCFWAZXVkYiVcHPfJ8jbFT+Zrm4yRcwgxvE0RHUItssVIl6gXMbAqNpAAPyW75sonubOwtxFCt1O2hXKHAxpwGLd2wqqur8al3Znw3Vh4aTctu17Ls9ut1qup58L5neJVeWQXNk5wtyq6XjP5s6Dt7awBjyBmtgrZGRuDWW49y68btdWYAkYfXQH+CnXyCOwfGfV589zUPlzjSQoGjJ+CdtBV/t2kpOOm+e0RY4B/JJHg7WTaszNiYVOLT9TD+dO/KLPo7PbUpSuh54pSlAKUpQClKUApSlAKUpQClKUApSlAKj8Qv1gieWQ4WMZPv9wHkk7AeSRUiqHjJEtxHExxFbgXExPb0k9JT8tSu5/oh71DOmFSqqr6b/PTuZ/jd2YYm67ET3K9S5KEZitlziBD2BZmEQPlndvun8b5biniW4hkmREg06LV1HUiALCMeD3OPfNV6Xt702uoLQStd/WEuQdMSkiKNY9QLEKNZ7bybZ8QOHcQMRaSzudcs7BPhRbGGPrMG7qzHQV0lnKnwM9xXKUewqKomlw14rs4nLGib2W2o4crr17K1R8XOkhLg6xBFo9UkgBIBcnaPOSBkjBwbXgkgQsnD4zcyscTXk2RHqHf1DeTHhE2G2/mlnwXWTZRuWRTrv5+zSyN6uiGG++ct7Lgdyap+IWUtlexj0FlJlSdmaKMQKhVoGSNSqKrFcEAA5HlqjQu3Tit0p3iY521fvE9WneL3mPl3EBluZ5J5NcQzpBRA00aHp2+CpbSxxqDnNTeWeJSES2t0jBoRtIVCK8bfZLFDpSTT3XPzHnGRn47dXcCw6lCpjMsiKssjDJDxrLpQAHAHqDbZ2O1RuIWUWkCQPLMxCdJ2eSYuUYB1jmw2lifUpGkHSysdJBZryiP49VVH08V3m0LTTtC6ezNHyzwK3+NucQ9NY3ja32xsiMrFWPcFskjO+Qam8WIvOIJag/VQxs9wjrqV8soVArjGe51ruAdjWZveAtEY5Z7ARwIuZSoilIYANq0IQdBaOPO/bXk4Y1OhLwPiK7WGRRjpzyIYVGQSDrPULHY5iVE7AbDeU9oIrozVfUVUuIW6Vo1U337uS34jG3Dyi204YSHSlpOxbV/Jik3ZPbDZXcdqjWd0HieThxZCMie0wodG8tGjjSkgIPp+w+CNjvVZYQs9/bBi5+sMkjs7ukjKkmgxtIi5ChiNA3AOcNu1XHO0CQyRXULrFeagqAkATD+LcZ3BwAG8EqNtiHUo6UqqcN3qamdnrapfnVa9FTNbPeXNtBJcNdLJiaRtLxKqR7NGIgAh1SEKScspDKcVf8ANHCxA5vI01Iw03kQGRJCRgvp8ugOfmM/jCfieALy0X03qOmhgPRdafT37F2jEbDszLGfNedlywklkLmAyTXzqCJWlIYS7alZWIUIpyGQg7AjBNCanDpdThaR1es6JabcpSL/AJauypNsz6wih4JCc9S3bGk58sh9JPkaD+VV/XPirWjSwqPVYEXNuB5tnJE0I9wvrA+ej2Fb6KUMoZTkMAQR5B3BrpS9jz+Kw4eZaP56+8rY+6UpVjIKUpQClKUApSlAKUpQClKUApSlAKwfGJtdtMc4/dG5MOod1gjJRj93Tglb+2a3Uj4BPsM/orCcKsVuDYQuSVFnJK+CRkzhI+/jaSTeqVcjdwkKant+E37pFpY81n4MyCKPXHAs4iSRtIh3wDJ09KvpVhp33X9FXaXMfVveI6MJbIRGp7mUxI8jH+Vnpx/cpqdxT6NrRlYwqYH8lXfSRkagVzggrkfjVG/E0Tg0bvv8Tcq8gXBOHuDMRjPmNMYNUc7mvDpwqlOFP3NJ9E783yfmfKwzWBz05Wmmt16UqRdbE7u0kwZc41OxXc+FXvjFQr3jD8TkCSF9FsE1JDbPOskuPWTpYAIGBAy24387aXjX0hQtbSiATGZkIQdCVcEjGclcbZz38VheXbpkiEMq3Kxlj+TN0FHuUhAklJPgsoqrjRM2YFNdVLxa6IqWnPq0n8mYuaSKbQ2nDLoGWXqNGwHzSCaUxj5voFe/FZIjPZy3JYWjxOgYuzqsjODhpGJOHQY1Z7diBVdBxS36ggQlET1F5oSFX+hs0TRr/lupI/lefp+PRMcq7KrZJV1dmKIQ2htQIknnZUBzkKi6R80lfp1Zph+u625Pf03U6Tj9vapBM5uX+sV9KpP9ovGkelVydRJRT5Ook9iap1nFvEkQdS4RSWhupdGMLligeNFBzsepjyPaqZBCraulrdUO8dqVVmEVswB0RjZ3+JTV3GoHbSpFkl2mrQYpmjPqV5LWVlJIOUkXRqWYduvF9rYtqIqZkqsF0UpS3v8APlz2kt1ljBkuXQZDJI6XbojjswkW7eHI8HUa/eVOCJcTzM/TkK6o5XSZicPHp9AwwMbDDL6lKMXHYAV5x3MK5eNZg4O6GOaKf+xcog6o22EoJPkipPDr3o34uFNzJHPGUlD2cqupXdGPTiAc5JXIHnz4WkirPkqSnS36suXWJ0kkrYiO8ubBjpivlM8J8rKPtYP5wZQ49tI96lWHMlyEEjxxNHIQpJkERjlRWWVT6SCokibBJB9ajt2redOYY9dnOkc4aCcep4JYl0MMOuqRRuQBt8jX2OBRTX08c8uIY5jJ0i+lZDJHBIMjOGCsJDj3P35mb2OOVVUKrFW17crONLv7T9l42Lie0vFhZEWU2zM2CsiTAgFSPtIHUb4G7ffWj5Sytv0WOWtXaH+yh9H/AMoxn8ared+IwiyZUkTUmiRFUg4EUsbZAHYACrLhZxe3i+G6Mn95Gj/+yKsrMz4v3YMxCWng1/0y6pSldDzRSlKAUpSgFKUoBSlKAUpSgFKUoDxvB9W/80/qNYAcPec2kMcphaSwhKyDOR05oXOMedNdEYZGPesNBL0f3MlcEdMSWr4GTqCFQMe5eDH3mqVG/hKmk4127w3+CXLydc5jP7oTSqjqzJLgKyhgSMrvnG4zkZ/TXPUtWgtrK5+ECLBKpeXWD1SJCQCngroYb+SPetjzLzvaXEGLeWVrlRrh6SShg+xAbAAKnsRuMZqM0QuOH8QgUZ6bfFQj/pygXKjH39Ra51JPQ9Lh68XDpTxVEtTbLbSbROu/4RK5j5jtpWjltLqBblcx6nOnEcnpLZbG6HDD+0MHODH5kktFtbS3tpYnWOZCdJWX0hW1O6qwLZJGRkE71o5OV7W5s8RwQx9ePKssagqWUEMCBnYkGsLy1bWEdvOl/CpuYJCpUljI+dlVACNXqBG3yJ70qnzKYDw3TNOb7HpZu/lo/fqaDj1/DJw6OOEKMSxhY3cEhFl7sNTFUKg9+wbHyqVytxZYo5IZsYBkcnqRvDhnysUR1EsuknAIBGCCBkVBtuSLa2tZLi5tlaRsssOpmCFjhIV39TElV1e522qBPy3bQiGxW0W6vpAHkbWyKnkkuNwngKO4x5IyunJEYNdDw021Lc28XObRdeZdclz24sminKJrlkLJI6gsC2V/K3GjSv8AZIpyZLbwwySsFSXXLgEqJDGX1KoGdxpC4HjGPeq6X6NenHIfh4ZiwOFjeZHUkbaC7srYPYMBn38VUWHKFsbaxupEbpSHRc4YjDMzIsn8lQ4AIHuPY5XUWLOnBxFU1W4qfLeG4130NDwHi0iXQmk0BL0HrATK3TZWbplhsFxGQhAJzgHwaJxKBeJGXqxYaQ6jK0YKAQlNccofOgnA6TA9y23evC75GtbKbqvAJrN8ByxZmgP5+x9URzvnJXv2zUjgvLFpLxGSWCJDbW6BNvVG05ySQDkEKhUe2T8qm+hWp4LzYimHTGlu2rvou3Q/fpB43bXFk0UVxFJKZI9KJIrMTrUYGCfBO9VacAaZriR7eWZYJ01QTSh5WAgII1gkEgyq4GewxV9xvh8T8Rs4VjRVhDXEpCquAvpTJA7a87fKqvh/ErturNbFRlXuTE6MxmWWR1QLp3ysUMfbzJg1Du7jBqyYKWHbe75vS3PL66lfxPgyLbXFxHYtZosRjAc+t3klhGdOThVCkfPV8q3XDt+IXZ8LHAn4/Xv+px+msxxji9zcKLW4hjjLy26nQ5fJeQSY3+zpjiYkHJ9SnbzqeXfU91L/ABlwwB+USpD+1G1WpibHHiaqvpff13nXK1e/Jl1SlK6nkClKUApSlAKUpQClKUApSlAKUpQCsdxeyYreQp/CRMl3b/zs6yPxlik/+IK2NU3HlMbRXS/+gJEvzgfGs/2CqP8Acre9VqVjRw9eWu3h3V1+vE9OFXVutqs8YSKFk6hIAUAH1HOPYk1kI+YCZ4uIGJkgdjA7FcK0DselKe+CrhgfkR7ivccEUyPw2WR0hZ/iLbTpwyZLNCQ6kMEc6tPkEHxVjc8moiEyXbmEFzIsvSWIrJ/CfYVNP5wOcKwBxVLs3UrCw28znN3/AMv8+zRCk4rNZwzWqBE+ESR1kc5PQG8WlMes79POcAxnIOQDSLwWVxb3sFvI81qkbMZe1xpHqKgnWGXwSPUAMZ0gG0sAZlFt1Ea6tBqtpjho54DtpbGzKQArDwVDdxX7xbm65MVw4CQrbIeogYC4VyCAMN6dGrSda/aVhp3yBVxuaKM1LihKXr1n9+jtCdybwbmCPilwmkMiWgEjI+AzTHUq7DusYDHP5zL2xVRynxQHjVyz7C6UmFjtrRWwunPcFUJH8yvfmflSJbaOdlmFwqDqzQsoO0RLyPqYBs6cdwzFu5qqhhnlgUNDBeQ2yrpZ9VnPGugMvqOkAadJyCw7HJo25uTRRhVUVZNGsva/PRy+bR0vi3FI7aF5pThEGT8/ZR7knYCs5ybY9bh0lvcJpy8qOnleoepj5ECQfdWS4MJxOHa0FwXObYXF+kmkLnJTLESbj7QG2PxqTaT3E91Is1y9uk8yrItspwJTGoCGR8MpZUHqAZT71OaXJyXCZKHSqltVPbkk293ruXP+kMxhawVTLexho5H06kEYGBOfziyEYT84kHHmBwbizcNDQvG6FQCsUjoFK6zqdGRW1MEy7sWAB2wAARP4pZfufJGlnIsAeN2bXpaNjGVLPMzev7LEAgjfbzt9fEm4ijur8KkEX2EVWDTuSCMK3q6ZZV0p3cqGIAwKX8SyyOm1M0VX6t9vRJaLfU8JleUNsyz8WbGMeqKzjG5I8MUJ2/OlA8VfcC48gVIZoxbSD0IhZWXA2CBwSNQUAFDhsg7EVV2HC1vWnMs7R3ZZC6xMuqFF9ccOSCNmw7Ed3GPFQLnllLZ7i44hFDcRaQ4lC6HaQYXQ0Y2LPt22yCTjUam6uc6lh1/11O+yWs2SiYTUW6xK1JPFxFDeO8UaqlhE87hRjXcTDRGp/lFVP94VreB2Bgt44ycsq+s+7n1O34uWP41k+AWEjyrHMPrJGF3dDGynIFvB/Z06sf8AT+dbqrU8zNxdUJYczHz3bfZoUpSrmAUpSgFKUoBSlKAUpSgFKUoBSlKAV+MuRg7g1+0oDGcT4OcLbB9EsLdSwlb+TuYCfOkbY8ppO5VqrOY+ZGurSWB4WRjHpZVV3dbpXVhEQo2RgAVY7MCdxpOd3xThaXERjfONirKcMrDdXU+GB3BrLX8cizJrkEF6BpiuMYguV8RSDwx/N7g7oT2rlUoPV4fFpqadSur9nz7c+TurNxF4xy1FDH8RLMLQ/VmPpRbpPoAJUKTq1YIZAACFB8EmCePxXAX44GCVfQl5CCEOR9hwRlMg7xSLjc7DNSOYeMyzPBHJHJBJbsZXjRVkdnQfVyQltpYw2dQHqGdxjJFhy3YRx2cl/d4kluVMkxOWGg7rEEJwcAABcZztVd7GiXThqrFu9FGvKFbSFu2nyvJ8cV4bdz2nRDRXEBxh4CsbMowQpR8oV2GdMi1arzUvqie3uI3C7gQGTGR3xCXwKyy8BMFzbKSbR77VtaO6dNlUNpZXLpIN8EgLv4xXvxzlGS3L37zrcNCpLh4lidkAGcSxEMJAAAG77AdtqmXqUdGFVFNVSvLUKG3MbTTqo28j85Z44I+iJUbFlCYcxxXEhZyYsk/VDp4WMbHf1V68TtGu7sXEFrcZ0KFZj8MA6sSsutiScIzLjptkGvLmLk+OWWG2tkWJp0aWSSQyOSEKbYLHU5MmS3fHneryXlKUwlGuWZUUhIYVFrDkDZToy+nOB9ukPQmrEwqWsSlw3NnOk9ObnVopelFAyRzyNf3SfwdrFllU5LanyTkhiTrkO2chRXk/HOoTctLFLcxOESJNUkduhKh5RgfWMobeQkJsQD4Mjg0vwXE0tiVEMiFRoh6KdfCPjJyZDoIwSzEawNvM7nTgdqsRm6y2kmhkDKBh1YYMZjH8JkHxuNj4psTmpWJTTVLzKU++0RZPeL9WSuYuVEP75titvdQ6mV1Cord2Ik8FTvkn3PftVNFxB7rp3E/1kMDabdAuj4m5JIDhCTiNd8E9gCxxggePEb+W5SIXYdIWA6drGCLi6YAep1B+rjzvgnbyexrV8F4O+oT3AUSBdMUSbxwJgelfdyAMvjwAMDvOrscm3g4f9jl3j9J/Er76S+CcLMKEuweaVtcrjsXOBgZ7IoAVR7KPnVjSldTyqqnU5YpSlCopSlAKUpQClKUApSlAKUpQClKUApSlAK8L6xjmjaOVA6NsVYZH/wDfnXvShKbTlGTvOX5I06ZT461ByIpGxPHj+LlONWPGSrDw1VrwmbEcVz1CjBhbXrPFOrKQww4w7AED7ayL23rfVFv+FxTrpmiSQDsHUNj7sjY/dVHSbKOLa/188PyofUxdxdOvEYrq7hniWJGUKIutGuoEFhLCSff7Sjb7qr+ZedzdIsKfDxxlwXMtymGCsGClR6gpIGdskbbVtf8ARdFx0ZZ4cdtEzMv9yXWn+FfDcHuc/wC+Kw9pLZG/ZZaq6WaaOIwcyqaVrKZUdkk/VswvEeMSroccTtLmVDrQghGjY7Mq6AQ8bKSCrYPYjBFaDgnP8joerbySyZ2FrDIyYwNy0mBnOexIxir1eGXI7XMS/wAy1x+uU0PAZGH1t7Ow8hOnCP0xoH/81FS0RXj4FdMVJeq9qUvYyPGLFpnMt3ptoidSC7mExXIGenbqdJYkdmLYzgL4qVw7gTs2u2hZWxgXd4MyADb6m3wNAx2yEA9jWs4fy9bwHVHEofy5y8h++Rssf01Y1Ko5nOvjbZaNPTyl+ra6FZwfgCW+Wy0kz/bmkOqRvlnwvsowBVnSldIgwVVutzUKUpQqKUpQClKUApSlAKUpQClKUApSlAKUpQClKUApSlAKUpQClKUApSlAKUpQClKUApSlAKUpQClKUApSlAKUpQClKUApSlAKx3GOdJ4eKwWCQRsLlQyyGRl0riTVlQpyR02xg75HatjXM+ZP+aeHf0Lfs3dAdMrJy813K8VWw+Hj0unVEvVb+CBKnKaPt5GMZxuDmtZWIu/+ZIPnYv8A51ASvpC5yl4ZEkyQJNG7BDmQowYhmGwQgjCnz3r44lzBxK2heeSxtnjiUs4iu3LhRuSA0ABwATjPiqj6d/8Ahsf9YT9iWpvGuf4p7aWK0guZ55UZFT4WZAC6lcs7qFVRnJ3oDS8M42LuzS5tQD1V1IJCVGc4KsVBwQQQcA7jzWV5W55v+IxPLBZWyrG5jPUupAdQCscaYTthhvWg5E4C1lw63t5CC8aktjcBmdnIB84LYz8q559FPOFvZ29xHMJdTXLsOnBLKCCsY7xqRnKnbv2oDd8tc5NcXM9ncQfD3VuAxUSdRGQ49avpH5y7EflD5geXEubpnvXsbGBJJYVDTSTOUij1bquFUszEEHbH68V3KlhLc8WuOJPC8ELRCGFZV0SOMqTIUO6j07Z9x7VB5i4ZfcP4lLxCyh+KhulUTxD7YKgDIA38ZBAbu2R2NAaTgPGr03bW17bxJ9WZI5YXZkfDIpGGAII1jv7j3rT1kOUvpMtb9+l6oLkZ+qlGGJG5CnsSMdtm27bVqL68SGJ5ZDpSJSzH2VQST+gUBmuN8+Jb8UtbE4/fAOtvKltoh/aZWH4rWsrj/E+AG74RcXzkLezyC8T1DUiRjEcQ+6DJx+ca6Tylx4XtlBcDGZFGoDw49Lj8GBoCq5u5xmsrm1hS3SUXr9NC0rJpfUg9QEben1g5G+x2rVrnAz384rn/ANJY/f3Bj/72P1xf9q6AKA/az3PnNI4dYyTgAybLErdmkbsDjwACx+SmtDWFuOnxDirrIVNtw1ChBIw9xMpVvv0RHHyLmgNfwjiaXMEU8ZykyB1+5hnB+Y7fhUuud/RLeGH4rhkjamsZD0zn7UTkkEfjv/4grolAKUpQClKUApSlAKUpQClKUArmPPkotePcNu5fTAVaIufsqx6o3Pj+FB+5WPg106onFOFRXMTRTxrJG3dWGR9/yI9xuKAlKwIyOxrCWFyt3zC8sJ1xWVr0ndd16ry6tAPYkLnPzBFSl+iTh420S6P4v4mfR92nX2rTcK4RDaxCK3iWKNeyoMDPufc/M70Bhfp1bHDov6wn7Eprooqm5j5Ptr8KLpWdY91USOi5O2cIwycHGT86tba3EaKgLEKMAsxZvxY7k/M0B6muc/Qc2bK5/rcn+KQ10G6txIjISwDDBKsVb8GG4PzFVXLnKFtYBhaqyK+7KZHdc7DVh2ODgAZHyoC6qHYcWjmaVUbLQOUkXyrYB3HsQQQfNTKynEfoysprh7grKk0pyzRzyxknAH5Lbdh2oCg+krhkT8Q4aYQBfNcJ9n7RhQ6mZseF07E+NQ96tee5vip7bhaH/eW6txjuLaM6iPlrcBQfkauuB8m2tm7SQxfWuMNI7PLIR7a5CWx22HsK/bXk+2jujdqr/ENkM5mlbIP5JUvp07DC4wMDHYUBXf8A+WcM/wDYYv8Azf8A5Vn/AKPJfgOJXvCmOE1de2yfyWAJXfv6Sv4o5rpdUN5yPay3Xxbo5uBjEgmmUrgEAAK4AGCdsb5PuaAzH0pXKx3nCGdgqrdZJOwABi3J8AZ710MtgZPYVRcf5FtL5w91G0hUYXM0qqBtnCq4UZwMnG+BVefoo4cRpML6fb4i4x+jqYoCfzBzhFb8PkvEYSLp+qx2dySqAe4LeR4yapuB/RVZ/Dxm8t0numGqaR9RLSOS7djjAZiPwq4vuQrOaOGKSNjHbKFiQTTKq6dgcK4y2Pyjk/Or9EwAN9ttzk/pPegOVczcJh4HxCyvbaMRW0hMFwq50gNvq3J8Zb/wh711YGqvmDle3vkVLlDIiHUF1ug1Yxk6GGcAnv7mpnDuHJBEsUerQgwoZ2cgeBqck4H30BJpSlAKUpQClKUApSsjw7naWXis3D/hkX4ddbSdYnKYjIITp/aPUXbO2+5xuBrqUrK8A5unuL64tHtFi+Ex1HE+sHWMppXpLnUN9yMfftQGqpWOb6RI4uKyWFxhAQnRk7AlkU6Gz2JYnB7Ht3xnY0ApWc5v5lmsuh07dZhcSrDvMY9LucLn0Nldjk+PY1684cwS2Nm1ykSS9IAyKZCmxKr6ToOdz2ONv0UBfUrM23MdzJwxbxLaNpHTqiHqtumnUAH6f8IR4xjxmvrkLm7907T4jQsZ1smhXL4wF7kqu5Bz9xH4AaSlQOPcSNvazTgKxhRnwzaQdI1EagDjYHx3xUHlrjU93ZLcNAkTyrqjjMjMNJHpLNoBGe+wOxH3UBe0rB8rc9XvEY5HgsrdRE5jbqXbg6gATgLbnb1CtLwHiFzIZVurZYGjI0lJTKjqQdwxRcYIxgjNAW9KxHMfPVzb8RisYrWOZrhdUbGcx7evIb6s4I6beT4rz4rz/dWJje/sFjt3YKZYbjq6Cc91ManGAf0e+AQN3So17xBIYXmdsRxoXY9/SoLE/PYVkOH8x8TvIBc21rapC4zGk8snVdfB9C6Fz4BJ+/zQG4pVTy7xWS5tElkiEUx1BoySQro7oQTj3WqPlLnSe8vLq3kt4oxZHS7LKz5Yl1GkFBt6CcnHigNlSsvHxviEskohsoOjHIyI8tyyF9DFSwVYWwNQI39qqOGc+X1xeXFmllbiW1+2Wu3C74xpIgJPceBQG/pWc4Zx27N4Le6tI4leJpFkjnMqko0alMGNCD9YDv8AhnfFZf8APFynE/3PjtIncp1EdrhkUpv3xCxDbEY3++gNtSs9a8TvxcRJPZwiGTUGkhuGk0EIzDKtEhwSoXPuRXnLxi/e4njt7WAwwsFEktw8ZY9NHOFWJtgXxn5UBpaVgLfnm+fiElgLO260Ka2JuZNGnEZ2PQzn6xdse9XNrx29W7hgubSJI5w2JYp2kAZVLaSGiU5IB/QaA01KUoBXNOXv+auIf0C/s2ldLrmNnMLbmqfq+kXkCiInYMdMIwD75hcfeB7igOnVi+Wf+N8X+61/yWrZswAydgKw/Ik4uOI8Uu4zqgleKKNx2YwxlWIPkZI385oCn4nydDxPivE4pdnWK2Mcg+0jFH3x5U7ZXz8iAR6coc4z2NwOGcVOHG0E5OVkXsoLHvnsGO+fS2/e25ek/wBf8TH/AErb9g/96u+buUIeJW5hmG43RwPUje4+XuOxH4YEld9IXaw/r9t+01ff0o/8Iu/5g/bSueS8VvLeay4ZfKXaK8t3gn7h41k04JPfGofMdj4J6F9KZxwe7/mD/MSgJ3In/C7L+rxf5a1jOAr+5PHZbX7NtxIdSH2EgydI9t9a4/o62fIh/wBV2X9Xi/y1ql+lrl9p7HrxZFxYt1oyO+FwWA/ABvvQUIP36SHNx8Nw1D6r+T63HcW8WHkPyzhQPfcVs4ogqhVACqAAB2AGwFYL6OLh+ITTcUmTTqRbeFe4CoA0rD5NKT/dxW/NAci+i/mYW0N2vwt1Nqu5GzBA0qgYQYLA/a27exHvXR+XuYxeCUrDND0WCFZ06b5Kq32TuBhhv5rH/Qe4NndDIyLpyR5wUiwf8D+g10E3SdQR6hrKltPnSCBn7ssP/wBBoDl3PXEVt+Y7CVw7KkJyI0aR9/iV2Rdz38eM1+84cw/u5E1hw+KR21oZpJF6SxKGPcOQ2dS9seD3NTOYf+aeHf0Dfs3dfv0g8Nk4fdR8YtVzowl3GNtcZwNR+ewBPghD+SaEm2v+BrLZPaFjpeIxavOCmjV9/muccJ5pvuCRLb39m0trD6UuIdwFycZztj2DFD43rov+k0HwYvA+bfQH1Adl8kjxjfI7jBqwDLImchkcd9ipUj9BBFCCDwDmKC+hE1tIHTse4Kt3Ksp3B3/xzWM+jj/i3Gv6ZP2p6+foysI0v+KNa/7nrRI9P2C6qxcKe2lSxAx4K+KfRs3+tuNf0y/t3FCTpFc15LH+0PFj8o/1L/2rpVc05JkH+kPFh7hP8NI/+tCDpdct5h4mLfmaKTpSy4tMaYYzI+7S76R4+ddSrnEsgHNigkb2eB8zqY4HzwCfwNAaPh/OyzXEcHwl3EZdWGngMS4VSx3J3Ow2+efFaSvG5uUjAZyACyqD/Kdgij7yzAfjXtQHNuDj/au8+Vqv6rWuk1zbgz/7V3o97Zf1WprpNAKUpQCqnmHla2v0CXMQcKcqclWU+6spBHjzg4FW1KAxo+im0O0kl1Mn8XJdysn3aQRkVq7GxjgjWKJFjjQYVVAAA+4V70oCmsuUbeG5a6jVxPJs7maVtQ22ZWYqQMDG22BjFXNKUBB4rwSK56fVQMYZFkjPYq6MGBB/DBHkbV88c4FFeQmGcMY2ILKrsmrByASpBIyAcfKrClAQeDcGjtIVhhDCNPsqzu+B7AuSQPl2qaRnY+a/aUBE4VwuO2hSGFdEcYwq+wyT+sk17zwh1KkkBhjKsVP4MNwfmK9KUBkIPoo4dGSUikQnuVubhSfvIk3q04HybbWcjywI4kkUKzPLLKSoOQPrGPmrulAUl5ybbS3IunRzcJ9mQTTKVG+ygOAF9TbAYOo+5q4mhV1KsoZWBDAjIIIwQQdiCPFfdKAz9ryJaxQzQIji3uAQ8XVk0DPcqC2UJ/kkVWw/RLw9RpCS6D3T4mfQfvUPg1sqUBFsOGRQRLFDGscajAVBpA/R585qt4TyXa2s7zwo6yyZ1sZpW15JJ1BnIbck7jarylAfjDIx7/hVBw3kS0t7g3MSSLM2dTmeZi2o5OoM5DAnB3zuBWgpQCsxxT6OLK5nM80bvKfyuvMCMdgNLgKB4AxWnpQGZh+jiyWSOTRKzxOrprubhwGUgg4eQg4IrTUpQGft+Q7NLn4pY3FxnJk685Y+N8yYIwAMHbG1aClKAUpSgP/Z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93" y="1411895"/>
            <a:ext cx="1087946" cy="103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071475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707"/>
            <a:ext cx="6705600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/>
          <p:cNvSpPr>
            <a:spLocks/>
          </p:cNvSpPr>
          <p:nvPr/>
        </p:nvSpPr>
        <p:spPr bwMode="auto">
          <a:xfrm>
            <a:off x="555597" y="6222986"/>
            <a:ext cx="523380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700" b="1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MacDonald et al, </a:t>
            </a:r>
            <a:r>
              <a:rPr lang="en-US" sz="1700" b="1" i="1" dirty="0" err="1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Int</a:t>
            </a:r>
            <a:r>
              <a:rPr lang="en-US" sz="1700" b="1" i="1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J Rad </a:t>
            </a:r>
            <a:r>
              <a:rPr lang="en-US" sz="1700" b="1" i="1" dirty="0" err="1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Onc</a:t>
            </a:r>
            <a:r>
              <a:rPr lang="en-US" sz="1700" b="1" i="1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Bio </a:t>
            </a:r>
            <a:r>
              <a:rPr lang="en-US" sz="1700" b="1" i="1" dirty="0" err="1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Phys</a:t>
            </a:r>
            <a:r>
              <a:rPr lang="en-US" sz="1700" b="1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, 1-7, 2013</a:t>
            </a:r>
          </a:p>
        </p:txBody>
      </p:sp>
      <p:sp>
        <p:nvSpPr>
          <p:cNvPr id="67587" name="Rectangle 3"/>
          <p:cNvSpPr>
            <a:spLocks/>
          </p:cNvSpPr>
          <p:nvPr/>
        </p:nvSpPr>
        <p:spPr bwMode="auto">
          <a:xfrm>
            <a:off x="531713" y="206330"/>
            <a:ext cx="8410665" cy="111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eaLnBrk="0" hangingPunct="0">
              <a:lnSpc>
                <a:spcPct val="85000"/>
              </a:lnSpc>
            </a:pPr>
            <a:r>
              <a:rPr lang="en-US" sz="3300" dirty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t>Post-mastectomy radiotherapy for left-side breast with or without immediate reconstruction</a:t>
            </a:r>
            <a:br>
              <a:rPr lang="en-US" sz="3300" dirty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</a:br>
            <a:endParaRPr lang="en-US" sz="3300" dirty="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  <p:sp>
        <p:nvSpPr>
          <p:cNvPr id="3" name="AutoShape 4" descr="data:image/jpeg;base64,/9j/4AAQSkZJRgABAQAAAQABAAD/2wCEAAkGBhQSEBUUERQRFBISFhoVFRgUFxUXFxgaFxQaGBgXFxkYGyceFxojGhQcIS8gIycpLSwsFR4xNTAqNSYrLCkBCQoKDgwOGg8PGi0kHyUsLy0sLywqNSwsKSw0LC8sLCosLCosLCwwLCwsKi8sLC0tLCwsLCwsLCwsLCwsLCksLP/AABEIAPMA0AMBIgACEQEDEQH/xAAbAAEAAgMBAQAAAAAAAAAAAAAABgcCBAUDAf/EAFAQAAIBAgEGCQULCgUDBQEAAAECAAMRBAUGEiExQRRRUmFxgZGS0QcTIjKhIzM0QlNjcnOywdIVFzVUYoKxs8LDFiRDg6KT4fBkdKPT4yX/xAAaAQEAAgMBAAAAAAAAAAAAAAAABAUBAgMG/8QAMxEAAgECAwIMBwEBAQAAAAAAAAECAxEEEjEhUgUTFBUiQUJRYXGh4TKBkbHB0fAjYjP/2gAMAwEAAhEDEQA/ALjwODp+aT0E9RfijkjmnvwGnyE7o8JrH4J/s/25SSYp7D06nebxkilRdS+0gYnEqhlWW9y9uA0+QndHhHAafITujwlFcJfl1O83jHCX5dTvN4ztyR7xE5zW56+xevAafITujwjgNPkJ3R4SiuEvy6nebxjhL8up3m8Y5I94c5rc9fYvXgNPkJ3R4RwGnyE7o8JRXCX5dTvN4xwl+XU7zeMcke8Oc1uevsXrwGnyE7o8I4DT5Cd0eEorhL8up3m8Y4S/Lqd5vGOSPeHOa3PX2L14DT5Cd0eE+cBp/Jp3V8JRfCX5dTvN4xwl+XU7zeMcke8Oc1uevsXpwCn8mndXwjgFP5NO6vhKL4S/Lqd5vGOEvy6nebxjkj3jPOa3PX2L04BT+TTur4RwCn8mndXwlF8Jfl1O83jBxD8t+83jHJHvDnNbnr7F6cAp/Jp3V8I4BT+TTur4SivPNyn7zeMeeblP3m8Y5I94c5rc9fYvXgFP5NO6vhHAKfyad1fCUV55uU/ebxjzzcp+83jHJHvDnNbnr7F68Ap/Jp3V8I4BT+TTur4SivPNyn7zeMeeblP3m8Y5I94c5rc9fYvXgFP5NO6vhHAKfyad1fCUV55uU/ebxjzzcp+83jHJHvDnNbnr7F68Ap/Jp3V8J4Y7A0/NP6Ceo3xV5J5pR712sfSfZym8Zelf4O31Z+xONWk6dtpKw2JWIzdG1jzf4Kfqf7coxNg6JeTfBP8AZ/tyjU2DokjCdohcJ6w8n+DKIiTCpEREAREQBERAERPhMA3MlZKqYmqtKkLs2sk7FA2s3EBf2gb50M581amDcXOnSfUrgW12uVYbjttxgdMmfk8wiUcLpv6NWsxLaQIIVSVUdGot+9O9lilRxFB6TsLOtgeI/FYc4Nj1SFLENVLdRbU8DGVHM30ntX6KTiGUg2YFWG0EEEdIMSaVIiIgCIiAIiIAiIgGNTYeiXvW+Dt9WfsSiKmw9Evev8Hb6s/YkLF9n+7i34M7fy/J5H4J/s/25RqbB0S9FH+V/wBn+iUWmwdEzhO0Y4S7Hk/wZRESYVIiIgCIiAIiSfMbNuli2rCtp2phCuibesWvfV+yJrOSgszOlOnKpJQjqzlZAyBUxdXQp2AGt3OxB95O4b7dJlqZDzSw+FAKIGqb6j636uT0C09MlZtphkKUXqKpOkfeySdlyShJ1CbvBG+VqdlL8ErqtZzex7C+wuEVJXkry/tDZia3BG+VqdlL8EcEb5Wp2UvwSPYnX8DDKWSKOIXRrU0cbrjWOdW2qecGVpndmS2FvVpEvQvrv61O51X413X7eOWdwRvlanZS/BPOvk3TUq9SoysCrAilYgixB9CdadVweuwi4jDRrLatveUZEsDOXMTD4fCVatPzumgBGk9x6wGsW55X8s6dRTV0efrUJUXlmIiJucRERAEREAxqbD0S9sR8Hb6s/YlE1Nh6DL4xQ9wb6s/ZkLF9n+7i34M7fy/JjTH+XA+bt/wlE09g6JfGGHuQHMR2XEoen6o6BGE7Q4T7Hz/BlERJpUCIiAIiemGw71G0aau7cSKWPYNkA85O/JR6+J+jS/jUnLyd5OsVUsXCUV/bN26lW/tIkwyHmEmHDXrVmLgaeixpKdG9vUOlbWdWlvkWvVg4uNyyweHqqop5di79nUd3GZWpUiBUqIrHYt7u30UHpN1Ca/5Vqv7zh3IOxq58yvdsal+lB0zawWTKVG/mqaJfWdEAEnjJ2k85m1K+6ReWk9Xby/vwcoZNrP79XKjX6NBRTFuIu2k56VKx+RWT3ivWT9mofPoTz+cOn2OJ1YjMxxcTlDGYin75RWqNXpUGAPOTTqEW6A7GelDL9FmCl9BzsSqDTc222VwC3SLidGeeIwy1FKuqup2hgGB6QdUXXWhlktH9Ti58/o+v9EfbWU7Lkx+aNKpTamjVaSOACtNzoWBuAEa6rs+KBIZlHyY1010Xp1RxH3Nujep7RJmHqQirNlTjqFWpJSUerqIdE2sfkmtQ9+pVKfOw9HqYeie2asnJp6FQ007MREQYEREAxqbD0S+cYPcX+gfsyiVW5A4yB2mXvjfe2HGLdur75CxfZLfgxbJ/L8jBeqfpuP8A5GlEOliRxEjsNpe+DGojid/a5P3ykMppavVHFVqDsqETGE1kbcJrZB+f4NaIiTimEREA9sLiQjX83Sqc1QMw7AwB67zv4fyg4mmujTTCoo2BaRUdgeRqJrKEZao6Qqzh8LsSr85eL/8AT9xvxx+cvF/MdxvxyKxNeJh3HTlNbef1JV+cvF/Mdxvxx+cvF/MdxvxyKxHEw7hyqtvP6kq/OXi/mO4344/OXi/mO4345FZjpjjEcTDuHKqu8/qSz85eL+Y7jfjj85eL+Y7jfjkUDDjE+xxMO4cqrbz+pKvzl4v5juN+OPzl4v5juN+ORWJjiYdw5VW3n9SUt5ScWRYjD2PzbfjnEx+VfPazRwyNx0kZD2B7HrBmjE2jTjHRGk6057JO4iIm5yEREA98Al61McdRB2uJeONPo/vIO2oolKZES+KoDjrU/wCYt5deM9UfTT2OD90g4vVF1wb8MxhT6VTmf+2h++UxnJS0cbiB8857zaX9UueifdHHGFbtuv8ARKlz6paOUK/7RRh101+8Ga4V9J+Rtwkv80/H9nBnRyNlSnQZjUw9LEBgABUsNGxOsXU7b+yc6JPaurMpYycXdFwZLyFg61GnVGFoAVEV7FFNtIXtskY8ombKUlStQpqiA6FQIABr1q1hq23BPOs7WDyzwbJ+BdrBGNOnUJ3K1NtfNZgCeYGSPKeT1r0XpP6tRSp5uIjnB19UrFOVOd+o9BKlCtScUleyKJieuKwrUqjU3FnpsVbpB3cx2jmM81UkgAEkmwA2knUAOuWh57Qlvk8zfWvUepWRXpUxogMAVLtr2Hbor9sSZ5SyBg6NGpVOFoEUkZyAi69EE22c01snlcEMHg1salYs1Q9CMzt1vYDmB4p086vgOJ+pqfYMrKk3Kd+pnoKNGEKLVk2tfO1ypctZUp1ypp4elhwoNxTsdK9rFrKNlvaZ65vZtVcY5FOyovr1GHorzAfGbm7bTmUaJdlVdbOwVeljYe0y78j5KTD0EpJsQazvY72POTrkutU4qNolbhaHKJtz0WvURt828n4Clp4gCodgNX0yx4lpjV7OkzmVPKRSXVRwa6P7TIh7FRh7ZGc58snFYl3vdAStMbggNgR9K2kenmE5UxCjdXntYqYtxeWikl5ak/o5/YSr6OJwgAO06KVVHTcA9gM9s4M3MC+DqYnDgLooWVqRIUkagCuwa9R1Ayup3KGXlXJtTCkNpvVDggDR0QyNrN73uh3Q6OVpwvqI4rOpKqk9js7bbnMybilpVVd6a1lW96b+q11I16jsJvs3Syc18Lg8bRNTgdCmVcoV0VbWADcHRFxZhulWyzPJZ8Fq/Xn+VTjEro5lqZwDvUyPR+BhnY+DwXmwMDh6jVNI6wigBbbTom/rcUrnEVAzswUIGZmCjYoJJCjmF7dUm/lW98w/0an8UkFm2HXQTNMa/wDVw6l4eCJxmnlDC4iqlB8DQVtDU9lbSKLrJGgLE7dpknyrkLB0KNSqcLQYU1LW0F12GzWJAfJ/+kKXQ/8ALMsbPH4BiPqzI1ZZaiS+5Pwrz0JTkldX6l3FU5aynTrsppYenhwoIIpkHSudpsq7JzoiT0rKyKWUnJ3Z180Kelj8OPnL91Wb7pcOJ9amON/4Ix+6VV5PqGllCmeQrt/wK/1y1a2uog4tJuwaP9cr8U+mvIu+DVak34/obKv0k+w3/wCkrTym0LY1W3PRXtVmB9lpZdfU9M8ZZe1dL+iQfyq4bVh6nEXQ9YVh9kzTDu1RHXHxvRfg1/epX8REtDzpOc4/0JhOml/KeSPMPLfCMIAxvUo+5vfaQB6Dda7+MGR3OL9CYTppfynnEzJy1wfFrpG1Oram/ELn0W6m9jGQnDPTfmy3Vbiq8b6OKTOz5Tci6NRMSo1VPQqfSA9Fj0qLfurNLyeZH85iDWf3vDi9zs0yNXdF25vRlj5ayYuIoVKTbHWwPEdqt1EA9UheXP8A+fkxMMCPP4i/nCOfXUN94tZBzTWFVyhkWunyN6+HVOs6z+HX593zZz8l5Y4VlqnV+KWZafMi0n0e3W3Sxk9zq+A4n6mp9gysMyP0hh/pN/KeWfnV8BxP1NT7BmK6SqRS8PubYOTlQqSerb+xVOaag47D32ecB7ASPaJc9e+g1tuibdkorAYzzVanV1+5ur2G8KwJHWNXXL2o1QyhlIKsAQRsIIuD2TOLXSTMcGNZZR8SgKewdEym9lzJpw+JqUiLBGOj9A60PdI6wZoESendXRSuLi7PqPsSaZFy/ha9enSfJ+GXzh0dJQhsbbx5sX7ZM8Tm5hERn4LhzoqWt5tNdhfi5pHnXyO0kTqWC41ZoSVvmUxLM8lnwWr9ef5VOV7lPHLWqF0pU6KkCyUwAosNuoDWeiWF5LPgtX68/wAqnMYj/wAxgLcereJvZ4YLBVGp8MqGmQG0LMRcEjS3G+wSO/kjJH6w/fP4Zl5VvfMP9Gp/FJBZrRptwTzM64qvGNaScIvzXgWXm3k7JyYlWw1ZnrANogsT8U31aI3Xnczx+AYj6syufJ/+kKXQ/wDLMsbPH4BiPqzOFWOWqle+hLw81PDzaSWunkUxERLIoCZeS7D3xVV+RS0e+4P9BljHXV+in22H/wBchnkqw1qdepynVO4ul/ckzo66jni0U7Bpf3JV4h3qM9HgY2oR8bjG+qDyWU9A0gCe6TI95SMJp4EtvpOj9p0D7HMkmJpaSMvKBHaLTUyhh+EYR02edpEdBZdXYZyhLLJMkVoZ4Sj3oo+euHwj1DamlRyNoRWYjp0QbTxE3cm5YrYcsaFQ0y4AawU3te3rA8Zlw722HlY2v0tCdZwZIqnJGHpim5qUvNFkUEsLIQdQ1mxbdK7r0GUlXVlO9WBU6+MHXOv/AIzxv6w/ZT/DObjcc9ZzUqsXdrXYgC9hYbABsE5UoyjsdiTiKlOpZxvoltLazLy3wnCKzG9Sn7nU5yo1N1qQeknila515Z4VincG9NfQp/RU7f3jc9YmpgMsVaC1FpOVFZdF7AaxYjUfin0jrHHNOYp0VCbkb1sU6tKMO7Xx7iT5jZJrHG0anmqgpLpMXKsFsabAEMRZrkjZxyyc4cO1TCV0QXZ6Tqo4yUNh2ypcPnZi6aKiV3VEAVQAmoAWA9W+yZ/4zxn6w/Yn4ZzqUZzlm2HahiqVKm4We3y7vM5mKwNSkQKtOpTJ2aast7bbXGvbu45Mcx89VpKMPiTamPe3Oxbn1XO5eI7tmoSKZSyxWxBU16hqFLhbhRa9r+qBxDsmnO8oZ42kQ6dV0Z5qfr+S3M6800xqB0ZVrKPQfarLt0WttGvURsudtyJXOMzTxdI2bD1Tz0x5wHnGhc9tpr5Oy5Xw/vNV0HJBuvda6+ydmn5RsYBrak3Oaev2ECcowqU9is0SalWhWeaScX4bUfc1M2cSMVRqNQqKiOGYuAlhY7mIJ6hLLyzWVcPVLEKPNtrJAHqnjlWYjP3Gv/qhB+wiD2kEziYrFvVOlVd6jcbsWt0X2dU1lRnUleVkb08XToQcaabv37PsYYeizEKiszHYqgsxsL6gNZ1D2S0/Jxk+pSwriqjIXqlgHFjbQQXsdY1qdsrDB4x6VRalJirpfRYAG1wVOogjYT2zqf40xv6w/dp/hnWtCU1ZWI+Eq06Ms8r38CV+U3JdWq1BqVOpUChw2gpYi5S1wNe49krt1IJBBBBIIOogjaCDsInZGemN/WH7tP8ADOPWqF2ZmN2clmPGWNydXOZmlGUI5Wa4mpCrNzjfb3krzAyRWGMSo1KqtNVY6TIyqdJbCxI13vuk/wA58K1TB10QFmamwUDaTbYJVdPPDGKoVa7hVAAAWnqAFgPVmX+NMb+sP3af4ZxnRnOWbYS6OKo06bp2e3y/Zy8Tg6lM2q06lMnYHVlv0aQ19U8Zt5SyvWxBBr1DUKiy3CiwO31QJqBSdS6ydQHGTqA7ZKV7bStla/R0Lc8n+E0MBTJ21C1TvMdH/iBO5g9jHlO3sbRHsUTDD0RQw6qPVo0wOpF/7T2w1LRRV5IA7BaU83mbZ6qlDJGMe5HrNbCatJeS57G9Mfat1TZmudVUHc6261NwOsM3dmh1ZTmdOA8zjaybtMuvQ/pi3MNK3VOVJ35Usm2elXHxgaTdIuyezT7BIJLilLNBM8tiafF1ZR8REROhHEREARPhM9HosACysA2tSQQGA2lSfW2jZxwDCInrQwjv6iVHtt0FZrdNhBnU8on1lsSCCCNoOojpG6fIMCJnSos9wisxUXOiC1gNpNtg55hAET4TPSpRZQCysoYXUspAYca32jogGEREAREQBO1mbk/z2Oora4RvON0U/SH/AC0R1ziywfJZk3VVrkbSKS9A9J7cxJUfuzlWllg2ScLT4yrFE3xmsKvKYDqHpHtCkdc2Jr7avMi+1j/EBf8AnNiVJ6hCa+NHo6Q2odIceraBzlbjrmxEwGcjOfJfCcHUprrYrpJ9JfSXtIt0GUqDL4wmq6cg6vonWvUNa/uSqM+cjcHxbWHudb3ROkn016m19DCTsLOzcSn4SpXSqLyZH4iJOKYREQCa5Ayjg+GUqWGwoIZiDVrnSfUjH0Ab6Ozbq6Jn5VG91oDiRz2svhODmX+kMP8ASb+W07nlT9/o/Vt9oSJltWj5fsslNywk2+9aK3cRrN3J618XRpPfRdvStquFUsRfdcLbrklz1y3iMNiVpUWNCiqL5sIqhTq1nZrsdVuYccieSnqivTNAE1g482BrueLote/NeWhjM4MIzDD43zPnLAuGBekrEXtpsAAd9zbaJms2pp2urafkxhkpUpJSyu62/i5GM8HFbAYTEuqjEVCFJAsWXQYk9F1BHFpc84WR8VhaaM2IovWq6Xua6RWna3xrHjvuPRJV5Rs3zoDEo5KUwqFDbRRSQAadtguRcc44pX82o2lD++hzxWanW2rbbr69mpa+HxQbI9SqlOnS0sPWbRpiyiyuBbslUpa4ve1xe2219due0s3J36Bb/wBtW/g8rGYw6+LzN8a7qm/+Sb5uZSwhxtKjhsKNFi16tY6VT0abNdQb6HqjfvOoTDypt/mKI4qRPa//AGnHzG/SOH6X/kvOt5UvhNL6r+tpjLasvL9m2dzwkm97qVu4hsRElFaIiIAtxC53AbTzCXdkDJYw2Fp0tV0X0juLHW57xMrXMDI/n8WGIulC1RvpX9zHaC37ktPGG4CcvUfo7W9mq/GwkDFTu1EuuDaVouo/JH3BL6OkdrnT6j6t+cKAOqbECJCLdCIiDJrYn0SH3D0W+id/UbHmBacbPfIXCcKdEXq0vTTjNh6S9Y9oEkLLcWOsHbea+EYi6E602E71Pqnp1WPOpm0ZOLuuo5VIKcXF6MocGfZJ8/c3uD4jziD3KuSw4lfay81/WHSeKRiXEJKSujy1Sm6cnCXUIiJscyQ5k5PqnG0HFOpoAli2g2jbzba9K1t87nlOwFR6tFkp1HUIwJRWYA6QNjYapDKeVq6gKteuqgWAWrUAA4gA1gJl+WsR+sYn/rVfxTg6cnNTJca0FRdKz2u/2/R0sx8alLHU2qWAIZATsDMLA9fq/vTLOrN6umLqnzdV1q1GdGRWYEOdK3o3sRe1jxSP2nRoZxYlF0UxFYLsA0ibcwJ1jqm7i82aJzjUjxeSd9b7CWZexZw2SaWFqn/MVFUaNwSqh9LXzAAJ07Nkg1HDs5siu522RSx6bATGpULMWYszHazEsx6SdZmeHxb0zem9SmSLEozKSOIlSNUQhkXiKtXjJJvRK3yLQyfgan5FNMowqHD1QEIIa7B7C225uNUq6vhnQ2dHQnYHVlPtE2Py1iP1jEf9Wp+KeGIxlSoQalSpUI1Au7PbmGkTaa04Sg3frN69aNRRSWisd/MXJ9Xh1B/N1PNjSYuVYLY0nAOkRY3JHbOr5TMDUbEUmSnUZfN2JVWYAhybGw1ajIhTytXUBVr4gKosAKtQAAbAAGsBMvy1iP1jE/8AVqfimHCTnnMxrQVF0rPa7mnEARO5EERJX5Ps3vP1/POPcqBBHE1Tao/d1N3ZrOShG7OlKm6k1BdZOMzch8FwqqwtVf06nMSNS/uiw6QTvnUw/pMX3eqnQDrPWe0Ks+4tzqRTZn1XG0Aes3VfVzkT2poAAALACwA3ASnlJyd31nqYQUEorRGURE1OoiIgCa+KpnU662Tdygdq9drjnAmxEGGrnOytkyni8O1NvVcXVhtU7VYc4P3iUxlDJ70KrUqgs6Gx4jxMOMEaxLtPubfNudf7LE7ehj7ek24ee2avCqenTHu9Meju0xtKH7juPSZKoVcjs9GV2Nw3GxzR+Jeq/tCpon0ggkEEEGxB1EEbQRuM+SyPPiIiAIiIAiIgCIiAIiIAiJ9RCSAASSQABrJJNgAN5vANnJeTXxFZaVMXZzt3KN7HmA8N8ujJmT6eFoLTTUlNdZO072ZucnXOVmZmsMJS0nsa9QDTO3RG5F5hvO89AnY98b5tD3mB/gp9o/Z11lerndloj0OCw3ExzS+J+n91meFpk3dhZm2DkqNi9Ou55zzCbERIxYJWEREGRERAEREAxdAQQQCCLEHYQd016LlCEYkg+ox3/sk8oDtA5jNqYVqIYENsPVzgg7iDrvBhohmfOZvnb4jDr7qBeog+OBvH7Y9vTK1l70qxUhH1k+q3LtuO4ON437RvAiOeeY3ndKvhgBV2ug1B+Mjif+PTJtCvboyKjGYPN/pT160VtE+sLEgggg2IOogjaCNxnyTylEREAREQBERAERPqqSQACSTYAC5JOwADaYB8lm5j5m+ZAr1x7sR6Cn/TBG/9sjsGrjnzMzMfzNq2IANbaibRT5zxv/D2yV1qxJ0E2/Gbcnix3DrO4GBXr5ujEu8Hg8n+lTXqX9/I+VqhY6CEi3rsPig7geUR2A34r7FOmFAAFgBYAbgJ8o0QosNnjtJO8k75nIRbJCIiDIiIgCIiAIiIAiIgGFaiGFmFx/4QQdxB133WmulYoQtQ3B1K/HxBuJufYeYm025i6AgggEHUQdhHEYMNEZzrzJTFA1KdqeItt+K9tz23/tbenZKux2BejUNOqpR12g/xG4jnEu6zU+N6fWWXo3uPaOfdr5XyJRxlK1QBh8R1tpLferfdsO+SqVdw2PQrcTgo1elDZL7lJRO9nFmdWwhLEeco7qijZ9MfF6dnPunBljGSkroo5wlB5ZKzEREyaCInezczOrYshve6O+ow2/QHxunZz7piUlFXZvCEpvLFXZyMDgXrVBTpKXdtgHFxk7AOcy0s1MykwoFSpapiCPW+Kl9oS/2tp5tk6mSMi0cHStTAUWu7sRpNbe7f+AbpselU40p9YdvvQe081tddVruexbEXuGwUaXSntl9j7UrFyVpm1jZn3DjC32t7BvvsnvRohRZdn/lyTvJ459RAAAAABqAGoDomUilikIiIMiIiAIiIAiIgCIiAIiIAiIgCa1TDEEtTIVjrIPqt0jcf2h13tabMQYaua9LEBvRYaLb1beN5B2MPHXbZIpnB5OKdW74YilU26P8Apt1D1OrVzSX1qIYWYX+48YO0HnE8fTTjqL1aY+5x2HV8YzeE3F3icatKNRWmrlKZTyTVw76NdGQ7r+q30WGoz5k3JVXEPoUUZ2322Lzsx1L1y7K1KlXQq6rUQ6irC+viIOwjtE+UaNLD0wqKlNBsCi1zzAa2Y9pkvlbtptK3mxZvi6PqRbN7ycU6VnxJFV9uj/pr1H1+vVzSWVcQF9FRpNbUq7huJ3KOni1X2TH0340X/mfuQdp1/FM9qNAKLKLfxJ4ydpPOZEnNyd5FlSpRpq0FY8qeGJIaoQSNYA9Vegbz+0eq17TZiJodkrCIiDIiIgCIiAIiIAiIgCIiAIiIAiIgCIiAIiIBo5UQLTaoup1W4Ybeg8Y5jqjJSBqa1G1uy62O3XuHEOYap9ibdk59v5G7ERNToIiIAiIgCIiAIiIAiIgH/9k="/>
          <p:cNvSpPr>
            <a:spLocks noChangeAspect="1" noChangeArrowheads="1"/>
          </p:cNvSpPr>
          <p:nvPr/>
        </p:nvSpPr>
        <p:spPr bwMode="auto">
          <a:xfrm>
            <a:off x="155576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5894" name="Picture 6" descr="http://www.newenglandpost.com/wp-content/uploads/2011/09/Mass-General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2151857"/>
            <a:ext cx="1550977" cy="181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358" y="4648200"/>
            <a:ext cx="2823642" cy="223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458866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527050" y="933450"/>
            <a:ext cx="46482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de-DE" sz="2000">
                <a:solidFill>
                  <a:srgbClr val="000000"/>
                </a:solidFill>
              </a:rPr>
              <a:t> Patie</a:t>
            </a:r>
            <a:r>
              <a:rPr lang="de-DE" sz="2000"/>
              <a:t>nt:23 years old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de-DE" sz="2000"/>
              <a:t> Diagnosis: Chondrosarcoma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de-DE" sz="2000"/>
              <a:t> Subtotal surgery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de-DE" sz="2000"/>
              <a:t> Postoperative radiationtherapy:60Gye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de-DE" sz="2000"/>
              <a:t> 3 fields with 20 fraction</a:t>
            </a:r>
          </a:p>
        </p:txBody>
      </p:sp>
      <p:pic>
        <p:nvPicPr>
          <p:cNvPr id="67587" name="Picture 3" descr="petro1_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1085850"/>
            <a:ext cx="3433762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5175250" y="2593975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/>
              <a:t>vor Bestrahlung</a:t>
            </a:r>
          </a:p>
        </p:txBody>
      </p:sp>
      <p:pic>
        <p:nvPicPr>
          <p:cNvPr id="67589" name="Picture 5" descr="petro2_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3438525"/>
            <a:ext cx="3433762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5175250" y="497205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/>
              <a:t>6 Weeks after  carbon tfeatment with a dose of 60 Gye</a:t>
            </a:r>
          </a:p>
        </p:txBody>
      </p:sp>
      <p:pic>
        <p:nvPicPr>
          <p:cNvPr id="67591" name="Picture 7" descr="ctpo46transversal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3611563"/>
            <a:ext cx="18288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8" descr="ctpo46transversal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8" y="3557588"/>
            <a:ext cx="18288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971550" y="333375"/>
            <a:ext cx="741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de-DE" sz="3200" b="1">
                <a:latin typeface="Times New Roman" pitchFamily="18" charset="0"/>
              </a:rPr>
              <a:t>Clinical results</a:t>
            </a: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5559425" y="6184900"/>
            <a:ext cx="235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/>
              <a:t>D.Schulz-Ertner et al.</a:t>
            </a:r>
          </a:p>
        </p:txBody>
      </p:sp>
    </p:spTree>
    <p:extLst>
      <p:ext uri="{BB962C8B-B14F-4D97-AF65-F5344CB8AC3E}">
        <p14:creationId xmlns:p14="http://schemas.microsoft.com/office/powerpoint/2010/main" val="376421998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90563" y="328613"/>
            <a:ext cx="7327900" cy="728662"/>
          </a:xfrm>
        </p:spPr>
        <p:txBody>
          <a:bodyPr/>
          <a:lstStyle/>
          <a:p>
            <a:r>
              <a:rPr lang="de-DE" sz="2800"/>
              <a:t>Adenocystic Carcinoma</a:t>
            </a:r>
            <a:br>
              <a:rPr lang="de-DE" sz="2800"/>
            </a:br>
            <a:r>
              <a:rPr lang="de-DE" sz="2800"/>
              <a:t>combined photons and C12-Boost</a:t>
            </a:r>
            <a:endParaRPr lang="en-US" sz="2800"/>
          </a:p>
        </p:txBody>
      </p:sp>
      <p:grpSp>
        <p:nvGrpSpPr>
          <p:cNvPr id="91139" name="Group 3"/>
          <p:cNvGrpSpPr>
            <a:grpSpLocks/>
          </p:cNvGrpSpPr>
          <p:nvPr/>
        </p:nvGrpSpPr>
        <p:grpSpPr bwMode="auto">
          <a:xfrm>
            <a:off x="896938" y="1260475"/>
            <a:ext cx="3382962" cy="5316538"/>
            <a:chOff x="480" y="864"/>
            <a:chExt cx="2131" cy="3349"/>
          </a:xfrm>
        </p:grpSpPr>
        <p:pic>
          <p:nvPicPr>
            <p:cNvPr id="91140" name="Picture 4" descr="adenozCA_prio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864"/>
              <a:ext cx="2131" cy="2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41" name="Text Box 5"/>
            <p:cNvSpPr txBox="1">
              <a:spLocks noChangeArrowheads="1"/>
            </p:cNvSpPr>
            <p:nvPr/>
          </p:nvSpPr>
          <p:spPr bwMode="auto">
            <a:xfrm>
              <a:off x="1149" y="3925"/>
              <a:ext cx="7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400">
                  <a:latin typeface="Times New Roman" pitchFamily="18" charset="0"/>
                </a:rPr>
                <a:t>Prior RT</a:t>
              </a:r>
              <a:endParaRPr lang="en-US" sz="2400">
                <a:latin typeface="Times New Roman" pitchFamily="18" charset="0"/>
              </a:endParaRPr>
            </a:p>
          </p:txBody>
        </p:sp>
      </p:grpSp>
      <p:grpSp>
        <p:nvGrpSpPr>
          <p:cNvPr id="91142" name="Group 6"/>
          <p:cNvGrpSpPr>
            <a:grpSpLocks/>
          </p:cNvGrpSpPr>
          <p:nvPr/>
        </p:nvGrpSpPr>
        <p:grpSpPr bwMode="auto">
          <a:xfrm>
            <a:off x="5180013" y="1260475"/>
            <a:ext cx="3067050" cy="5316538"/>
            <a:chOff x="3264" y="864"/>
            <a:chExt cx="1932" cy="3349"/>
          </a:xfrm>
        </p:grpSpPr>
        <p:pic>
          <p:nvPicPr>
            <p:cNvPr id="91143" name="Picture 7" descr="adenozCA_pos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864"/>
              <a:ext cx="1932" cy="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44" name="Text Box 8"/>
            <p:cNvSpPr txBox="1">
              <a:spLocks noChangeArrowheads="1"/>
            </p:cNvSpPr>
            <p:nvPr/>
          </p:nvSpPr>
          <p:spPr bwMode="auto">
            <a:xfrm>
              <a:off x="3514" y="3925"/>
              <a:ext cx="1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400">
                  <a:latin typeface="Times New Roman" pitchFamily="18" charset="0"/>
                </a:rPr>
                <a:t>6 weeks after RT</a:t>
              </a:r>
              <a:endParaRPr lang="en-US" sz="2400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996688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430213" y="1268413"/>
            <a:ext cx="8713787" cy="4149725"/>
          </a:xfrm>
          <a:prstGeom prst="rect">
            <a:avLst/>
          </a:prstGeom>
          <a:solidFill>
            <a:srgbClr val="0033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8611" name="Picture 3" descr="ACC%5b1%5d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196975"/>
            <a:ext cx="4967288" cy="41941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de-DE" sz="2800" b="1">
                <a:solidFill>
                  <a:schemeClr val="tx2"/>
                </a:solidFill>
              </a:rPr>
              <a:t>Adenoidcystic carcinomas:                                Photon-IMRT with and without carbon boost 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6519863" y="6224588"/>
            <a:ext cx="2255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sz="1200" b="1"/>
              <a:t>[Schulz-Ertner, Cancer 2005]</a:t>
            </a: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900113" y="5300663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3779838" y="6065838"/>
            <a:ext cx="9144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</a:pPr>
            <a:r>
              <a:rPr lang="de-DE" sz="3600">
                <a:latin typeface="Times New Roman" pitchFamily="18" charset="0"/>
              </a:rPr>
              <a:t>Tumor control</a:t>
            </a: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3995738" y="2133600"/>
            <a:ext cx="914400" cy="9144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carbon</a:t>
            </a: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5076825" y="3860800"/>
            <a:ext cx="914400" cy="9144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IMRT only</a:t>
            </a:r>
          </a:p>
        </p:txBody>
      </p:sp>
    </p:spTree>
    <p:extLst>
      <p:ext uri="{BB962C8B-B14F-4D97-AF65-F5344CB8AC3E}">
        <p14:creationId xmlns:p14="http://schemas.microsoft.com/office/powerpoint/2010/main" val="1508760581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234404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Skull-base </a:t>
            </a:r>
            <a:r>
              <a:rPr lang="de-DE" dirty="0" err="1"/>
              <a:t>chordoma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60198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Loeffler</a:t>
            </a:r>
            <a:r>
              <a:rPr lang="de-DE" dirty="0"/>
              <a:t> &amp; Durante, </a:t>
            </a:r>
            <a:r>
              <a:rPr lang="de-DE" i="1" dirty="0"/>
              <a:t>Nat. </a:t>
            </a:r>
            <a:r>
              <a:rPr lang="de-DE" i="1" dirty="0" err="1"/>
              <a:t>Rev</a:t>
            </a:r>
            <a:r>
              <a:rPr lang="de-DE" i="1" dirty="0"/>
              <a:t>. </a:t>
            </a:r>
            <a:r>
              <a:rPr lang="de-DE" i="1" dirty="0" err="1"/>
              <a:t>Clin</a:t>
            </a:r>
            <a:r>
              <a:rPr lang="de-DE" i="1" dirty="0"/>
              <a:t>. </a:t>
            </a:r>
            <a:r>
              <a:rPr lang="de-DE" i="1" dirty="0" err="1"/>
              <a:t>Oncol</a:t>
            </a:r>
            <a:r>
              <a:rPr lang="de-DE" dirty="0"/>
              <a:t>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95349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6AA7-8742-0B4D-A35F-689DB75B6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Long-term results of the chordoma patients treated at GSI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03EA8D-9F52-7C4C-9995-34B42A81C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71971"/>
            <a:ext cx="8929837" cy="4841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F7D4FA-114B-2F4C-AB01-0EF295ED38FD}"/>
              </a:ext>
            </a:extLst>
          </p:cNvPr>
          <p:cNvSpPr txBox="1"/>
          <p:nvPr/>
        </p:nvSpPr>
        <p:spPr>
          <a:xfrm>
            <a:off x="179294" y="6113929"/>
            <a:ext cx="627529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800" dirty="0"/>
              <a:t>courtesy of Jürgen Debus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4AC4F-58E3-E04C-8C5A-4B2BC7037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769" y="5755341"/>
            <a:ext cx="1605819" cy="88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78414"/>
      </p:ext>
    </p:extLst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643188" y="152400"/>
            <a:ext cx="4900612" cy="750888"/>
          </a:xfrm>
        </p:spPr>
        <p:txBody>
          <a:bodyPr/>
          <a:lstStyle/>
          <a:p>
            <a:r>
              <a:rPr lang="de-DE"/>
              <a:t>The NIRS experience</a:t>
            </a: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76213" y="903288"/>
            <a:ext cx="3222625" cy="5918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sz="1800"/>
              <a:t>Clinical experiences have demonstrated that C-ion RT is effective in such regions as the </a:t>
            </a:r>
            <a:r>
              <a:rPr lang="en-US" sz="1800">
                <a:solidFill>
                  <a:srgbClr val="EA1F0A"/>
                </a:solidFill>
              </a:rPr>
              <a:t>head and neck, skull base, lung, liver, prostate, bone and soft tissues, and pelvic recurrence of rectal cancer</a:t>
            </a:r>
            <a:r>
              <a:rPr lang="en-US" sz="1800"/>
              <a:t>, as well as for histological types including </a:t>
            </a:r>
            <a:r>
              <a:rPr lang="en-US" sz="1800">
                <a:solidFill>
                  <a:srgbClr val="EA1F0A"/>
                </a:solidFill>
              </a:rPr>
              <a:t>adenocarcinoma, adenoid cystic carcinoma, malignant melanoma and various types of sarcomas</a:t>
            </a:r>
            <a:r>
              <a:rPr lang="en-US" sz="1800"/>
              <a:t>, against which photon therapy are less effective. Furthermore, when compared with photon and proton RT, </a:t>
            </a:r>
            <a:r>
              <a:rPr lang="en-US" sz="1800">
                <a:solidFill>
                  <a:srgbClr val="EA1F0A"/>
                </a:solidFill>
              </a:rPr>
              <a:t>a significant reduction of overall treatment time and fractions</a:t>
            </a:r>
            <a:r>
              <a:rPr lang="en-US" sz="1800"/>
              <a:t> has been accomplished without enhancing toxicities.</a:t>
            </a:r>
          </a:p>
          <a:p>
            <a:pPr marL="0" indent="0"/>
            <a:endParaRPr lang="en-US" sz="1800"/>
          </a:p>
        </p:txBody>
      </p:sp>
      <p:pic>
        <p:nvPicPr>
          <p:cNvPr id="7373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1524000"/>
            <a:ext cx="5656262" cy="388143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3" name="Picture 5" descr="nir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52400"/>
            <a:ext cx="1217613" cy="9445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4502150" y="5737225"/>
            <a:ext cx="3435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 u="sng">
                <a:solidFill>
                  <a:srgbClr val="EA1F0A"/>
                </a:solidFill>
                <a:latin typeface="Century Gothic" pitchFamily="34" charset="0"/>
              </a:rPr>
              <a:t>NIRS annual report 2008, Tsujii et al.</a:t>
            </a:r>
            <a:endParaRPr lang="en-US" sz="2400" u="sng">
              <a:solidFill>
                <a:srgbClr val="EA1F0A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05391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e-DE"/>
              <a:t>Comparison of Treatment Plans: C-ions vs. protons</a:t>
            </a:r>
          </a:p>
        </p:txBody>
      </p:sp>
      <p:pic>
        <p:nvPicPr>
          <p:cNvPr id="90115" name="Picture 3" descr="comp_118_2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 t="33795" r="76389" b="33575"/>
          <a:stretch>
            <a:fillRect/>
          </a:stretch>
        </p:blipFill>
        <p:spPr bwMode="auto">
          <a:xfrm>
            <a:off x="1474788" y="1752600"/>
            <a:ext cx="2835275" cy="32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4" descr="comp_118_2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 t="583" r="76389" b="66788"/>
          <a:stretch>
            <a:fillRect/>
          </a:stretch>
        </p:blipFill>
        <p:spPr bwMode="auto">
          <a:xfrm>
            <a:off x="4730750" y="1752600"/>
            <a:ext cx="2833688" cy="32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306513" y="1350963"/>
            <a:ext cx="1949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 u="sng">
                <a:solidFill>
                  <a:schemeClr val="bg2"/>
                </a:solidFill>
                <a:latin typeface="Comic Sans MS" pitchFamily="66" charset="0"/>
              </a:rPr>
              <a:t>C-ions (GSI)</a:t>
            </a:r>
            <a:endParaRPr lang="en-US" sz="2400" u="sng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4730750" y="1295400"/>
            <a:ext cx="348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 u="sng">
                <a:solidFill>
                  <a:schemeClr val="bg2"/>
                </a:solidFill>
                <a:latin typeface="Comic Sans MS" pitchFamily="66" charset="0"/>
              </a:rPr>
              <a:t>H-ions (CapeTown, SA)</a:t>
            </a:r>
            <a:endParaRPr lang="en-US" sz="2400" u="sng">
              <a:solidFill>
                <a:schemeClr val="bg2"/>
              </a:solidFill>
              <a:latin typeface="Comic Sans MS" pitchFamily="66" charset="0"/>
            </a:endParaRPr>
          </a:p>
        </p:txBody>
      </p:sp>
      <p:pic>
        <p:nvPicPr>
          <p:cNvPr id="90119" name="Picture 7"/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0"/>
          <a:stretch>
            <a:fillRect/>
          </a:stretch>
        </p:blipFill>
        <p:spPr bwMode="auto">
          <a:xfrm>
            <a:off x="911225" y="5168900"/>
            <a:ext cx="6797675" cy="12827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20" name="AutoShape 8"/>
          <p:cNvSpPr>
            <a:spLocks noChangeArrowheads="1"/>
          </p:cNvSpPr>
          <p:nvPr/>
        </p:nvSpPr>
        <p:spPr bwMode="auto">
          <a:xfrm>
            <a:off x="1306513" y="5778500"/>
            <a:ext cx="4903787" cy="100013"/>
          </a:xfrm>
          <a:prstGeom prst="rightArrow">
            <a:avLst>
              <a:gd name="adj1" fmla="val 50000"/>
              <a:gd name="adj2" fmla="val 122578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347663" y="5321300"/>
            <a:ext cx="37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>
                <a:latin typeface="Times New Roman" pitchFamily="18" charset="0"/>
              </a:rPr>
              <a:t>H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347663" y="5878513"/>
            <a:ext cx="37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>
                <a:latin typeface="Times New Roman" pitchFamily="18" charset="0"/>
              </a:rPr>
              <a:t>C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0" grpId="0" animBg="1"/>
      <p:bldP spid="90121" grpId="0"/>
      <p:bldP spid="901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2306638" y="163513"/>
            <a:ext cx="4900612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kumimoji="1" lang="en-US" altLang="ja-JP" sz="32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-128"/>
              </a:rPr>
              <a:t>A recent application: pancreas cancer</a:t>
            </a:r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296863" y="1651000"/>
            <a:ext cx="31273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kumimoji="1"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ＭＳ Ｐゴシック" charset="-128"/>
              </a:rPr>
              <a:t>Pancreatic cancer ranks as </a:t>
            </a:r>
            <a:r>
              <a:rPr kumimoji="1" lang="en-US" altLang="ja-JP" u="sng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ＭＳ Ｐゴシック" charset="-128"/>
              </a:rPr>
              <a:t>the fifth leading cause</a:t>
            </a:r>
            <a:r>
              <a:rPr kumimoji="1"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ＭＳ Ｐゴシック" charset="-128"/>
              </a:rPr>
              <a:t> of cancer related death in the world. </a:t>
            </a:r>
          </a:p>
          <a:p>
            <a:pPr>
              <a:buFontTx/>
              <a:buChar char="•"/>
            </a:pPr>
            <a:r>
              <a:rPr kumimoji="1" lang="de-DE" altLang="ja-JP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ＭＳ Ｐゴシック" charset="-128"/>
              </a:rPr>
              <a:t>95% are adenocarcinomas</a:t>
            </a:r>
            <a:endParaRPr kumimoji="1" lang="en-US" altLang="ja-JP"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  <a:ea typeface="ＭＳ Ｐゴシック" charset="-128"/>
            </a:endParaRPr>
          </a:p>
          <a:p>
            <a:pPr>
              <a:buFontTx/>
              <a:buChar char="•"/>
            </a:pPr>
            <a:r>
              <a:rPr kumimoji="1"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ＭＳ Ｐゴシック" charset="-128"/>
              </a:rPr>
              <a:t>Approximately 34,000 patients die from pancreatic cancer per year in USA. </a:t>
            </a:r>
          </a:p>
          <a:p>
            <a:pPr>
              <a:buFontTx/>
              <a:buChar char="•"/>
            </a:pPr>
            <a:r>
              <a:rPr kumimoji="1"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ＭＳ Ｐゴシック" charset="-128"/>
              </a:rPr>
              <a:t>The 5 year survival rate of pancreatic cancer patients is </a:t>
            </a:r>
            <a:r>
              <a:rPr kumimoji="1" lang="en-US" altLang="ja-JP" u="sng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ＭＳ Ｐゴシック" charset="-128"/>
              </a:rPr>
              <a:t>no more than 10%</a:t>
            </a:r>
            <a:r>
              <a:rPr kumimoji="1"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ＭＳ Ｐゴシック" charset="-128"/>
              </a:rPr>
              <a:t> and its average survival time after diagnosis is only 9 months. </a:t>
            </a:r>
          </a:p>
          <a:p>
            <a:pPr>
              <a:buFontTx/>
              <a:buChar char="•"/>
            </a:pPr>
            <a:r>
              <a:rPr kumimoji="1"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ＭＳ Ｐゴシック" charset="-128"/>
              </a:rPr>
              <a:t>Even after curative resection, 5 year survival rate is </a:t>
            </a:r>
            <a:r>
              <a:rPr kumimoji="1" lang="en-US" altLang="ja-JP" u="sng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ＭＳ Ｐゴシック" charset="-128"/>
              </a:rPr>
              <a:t>only 12%.</a:t>
            </a:r>
            <a:endParaRPr kumimoji="1" lang="en-US" altLang="ja-JP"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2555875" y="37893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kumimoji="1" lang="ja-JP" altLang="en-US">
              <a:ea typeface="ＭＳ Ｐゴシック" charset="-128"/>
            </a:endParaRP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1187450" y="45815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kumimoji="1" lang="ja-JP" altLang="en-US">
              <a:ea typeface="ＭＳ Ｐゴシック" charset="-128"/>
            </a:endParaRP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5219700" y="45085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kumimoji="1" lang="ja-JP" altLang="en-US">
              <a:ea typeface="ＭＳ Ｐゴシック" charset="-128"/>
            </a:endParaRPr>
          </a:p>
        </p:txBody>
      </p:sp>
      <p:grpSp>
        <p:nvGrpSpPr>
          <p:cNvPr id="2" name="図形グループ 21"/>
          <p:cNvGrpSpPr>
            <a:grpSpLocks/>
          </p:cNvGrpSpPr>
          <p:nvPr/>
        </p:nvGrpSpPr>
        <p:grpSpPr bwMode="auto">
          <a:xfrm>
            <a:off x="3835400" y="1536700"/>
            <a:ext cx="5308600" cy="3111500"/>
            <a:chOff x="1066800" y="1600200"/>
            <a:chExt cx="7239000" cy="3810000"/>
          </a:xfrm>
        </p:grpSpPr>
        <p:grpSp>
          <p:nvGrpSpPr>
            <p:cNvPr id="80904" name="図形グループ 19"/>
            <p:cNvGrpSpPr>
              <a:grpSpLocks/>
            </p:cNvGrpSpPr>
            <p:nvPr/>
          </p:nvGrpSpPr>
          <p:grpSpPr bwMode="auto">
            <a:xfrm>
              <a:off x="1066800" y="1600200"/>
              <a:ext cx="7239000" cy="3810000"/>
              <a:chOff x="990600" y="1676400"/>
              <a:chExt cx="7239000" cy="3810000"/>
            </a:xfrm>
          </p:grpSpPr>
          <p:sp>
            <p:nvSpPr>
              <p:cNvPr id="80905" name="角丸四角形 11"/>
              <p:cNvSpPr>
                <a:spLocks noChangeArrowheads="1"/>
              </p:cNvSpPr>
              <p:nvPr/>
            </p:nvSpPr>
            <p:spPr bwMode="auto">
              <a:xfrm>
                <a:off x="990600" y="1676400"/>
                <a:ext cx="7239000" cy="3810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kumimoji="1" lang="ja-JP" altLang="en-US" sz="2400">
                  <a:ea typeface="ＭＳ Ｐゴシック" charset="-128"/>
                </a:endParaRPr>
              </a:p>
            </p:txBody>
          </p:sp>
          <p:pic>
            <p:nvPicPr>
              <p:cNvPr id="80906" name="図 12" descr="膵臓腫瘍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1774335"/>
                <a:ext cx="5562600" cy="3546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907" name="ホームベース 14"/>
              <p:cNvSpPr>
                <a:spLocks noChangeArrowheads="1"/>
              </p:cNvSpPr>
              <p:nvPr/>
            </p:nvSpPr>
            <p:spPr bwMode="auto">
              <a:xfrm rot="5400000" flipV="1">
                <a:off x="3600450" y="2876550"/>
                <a:ext cx="1028700" cy="152400"/>
              </a:xfrm>
              <a:prstGeom prst="homePlate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kumimoji="1" lang="ja-JP" altLang="en-US" sz="2400">
                  <a:ea typeface="ＭＳ Ｐゴシック" charset="-128"/>
                </a:endParaRPr>
              </a:p>
            </p:txBody>
          </p:sp>
          <p:sp>
            <p:nvSpPr>
              <p:cNvPr id="80908" name="ホームベース 15"/>
              <p:cNvSpPr>
                <a:spLocks noChangeArrowheads="1"/>
              </p:cNvSpPr>
              <p:nvPr/>
            </p:nvSpPr>
            <p:spPr bwMode="auto">
              <a:xfrm rot="5400000" flipV="1">
                <a:off x="2762250" y="3028950"/>
                <a:ext cx="1028700" cy="152400"/>
              </a:xfrm>
              <a:prstGeom prst="homePlate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/>
              <a:lstStyle/>
              <a:p>
                <a:endParaRPr kumimoji="1" lang="ja-JP" altLang="en-US" sz="2400">
                  <a:ea typeface="ＭＳ Ｐゴシック" charset="-128"/>
                </a:endParaRPr>
              </a:p>
            </p:txBody>
          </p:sp>
        </p:grpSp>
        <p:sp>
          <p:nvSpPr>
            <p:cNvPr id="80909" name="テキスト ボックス 20"/>
            <p:cNvSpPr txBox="1">
              <a:spLocks noChangeArrowheads="1"/>
            </p:cNvSpPr>
            <p:nvPr/>
          </p:nvSpPr>
          <p:spPr bwMode="auto">
            <a:xfrm>
              <a:off x="2971800" y="3429389"/>
              <a:ext cx="1452563" cy="559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kumimoji="1" lang="en-US" altLang="ja-JP" sz="2400">
                  <a:solidFill>
                    <a:srgbClr val="FFFF00"/>
                  </a:solidFill>
                  <a:ea typeface="ＭＳ Ｐゴシック" charset="-128"/>
                </a:rPr>
                <a:t>Tumor</a:t>
              </a:r>
              <a:endParaRPr kumimoji="1" lang="ja-JP" altLang="en-US" sz="2400">
                <a:solidFill>
                  <a:srgbClr val="FFFF00"/>
                </a:solidFill>
                <a:ea typeface="ＭＳ Ｐゴシック" charset="-128"/>
              </a:endParaRPr>
            </a:p>
          </p:txBody>
        </p:sp>
      </p:grpSp>
      <p:sp>
        <p:nvSpPr>
          <p:cNvPr id="80910" name="Line 14"/>
          <p:cNvSpPr>
            <a:spLocks noChangeShapeType="1"/>
          </p:cNvSpPr>
          <p:nvPr/>
        </p:nvSpPr>
        <p:spPr bwMode="auto">
          <a:xfrm>
            <a:off x="5511800" y="31242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1" name="Line 15"/>
          <p:cNvSpPr>
            <a:spLocks noChangeShapeType="1"/>
          </p:cNvSpPr>
          <p:nvPr/>
        </p:nvSpPr>
        <p:spPr bwMode="auto">
          <a:xfrm>
            <a:off x="6629400" y="31750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4965700" y="5905500"/>
            <a:ext cx="2578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>
                <a:solidFill>
                  <a:srgbClr val="FF0000"/>
                </a:solidFill>
              </a:rPr>
              <a:t>pO</a:t>
            </a:r>
            <a:r>
              <a:rPr lang="de-DE" sz="2000" baseline="-25000">
                <a:solidFill>
                  <a:srgbClr val="FF0000"/>
                </a:solidFill>
              </a:rPr>
              <a:t>2</a:t>
            </a:r>
            <a:r>
              <a:rPr lang="de-DE" sz="2000">
                <a:solidFill>
                  <a:srgbClr val="FF0000"/>
                </a:solidFill>
              </a:rPr>
              <a:t> (mmHg)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80913" name="Text Box 17"/>
          <p:cNvSpPr txBox="1">
            <a:spLocks noChangeArrowheads="1"/>
          </p:cNvSpPr>
          <p:nvPr/>
        </p:nvSpPr>
        <p:spPr bwMode="auto">
          <a:xfrm>
            <a:off x="4635500" y="5410200"/>
            <a:ext cx="317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      </a:t>
            </a:r>
            <a:r>
              <a:rPr lang="en-US">
                <a:cs typeface="Arial" pitchFamily="34" charset="0"/>
              </a:rPr>
              <a:t>~2		 </a:t>
            </a:r>
            <a:r>
              <a:rPr lang="en-US" sz="2400"/>
              <a:t>~</a:t>
            </a:r>
            <a:r>
              <a:rPr lang="en-US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019156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テキスト ボックス 8"/>
          <p:cNvSpPr txBox="1">
            <a:spLocks noChangeArrowheads="1"/>
          </p:cNvSpPr>
          <p:nvPr/>
        </p:nvSpPr>
        <p:spPr bwMode="auto">
          <a:xfrm>
            <a:off x="5486400" y="2301875"/>
            <a:ext cx="32766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kumimoji="1" lang="en-US" altLang="ja-JP">
                <a:ea typeface="ＭＳ Ｐゴシック" charset="-128"/>
              </a:rPr>
              <a:t>43.2GyE+400mg/m</a:t>
            </a:r>
            <a:r>
              <a:rPr kumimoji="1" lang="en-US" altLang="ja-JP" baseline="30000">
                <a:ea typeface="ＭＳ Ｐゴシック" charset="-128"/>
              </a:rPr>
              <a:t>2</a:t>
            </a:r>
            <a:r>
              <a:rPr kumimoji="1" lang="en-US" altLang="ja-JP">
                <a:ea typeface="ＭＳ Ｐゴシック" charset="-128"/>
              </a:rPr>
              <a:t>     50%</a:t>
            </a:r>
          </a:p>
          <a:p>
            <a:pPr>
              <a:spcAft>
                <a:spcPts val="600"/>
              </a:spcAft>
            </a:pPr>
            <a:r>
              <a:rPr kumimoji="1" lang="en-US" altLang="ja-JP">
                <a:ea typeface="ＭＳ Ｐゴシック" charset="-128"/>
              </a:rPr>
              <a:t>43.2GyE+700mg/m</a:t>
            </a:r>
            <a:r>
              <a:rPr kumimoji="1" lang="en-US" altLang="ja-JP" baseline="30000">
                <a:ea typeface="ＭＳ Ｐゴシック" charset="-128"/>
              </a:rPr>
              <a:t>2</a:t>
            </a:r>
            <a:r>
              <a:rPr kumimoji="1" lang="en-US" altLang="ja-JP">
                <a:ea typeface="ＭＳ Ｐゴシック" charset="-128"/>
              </a:rPr>
              <a:t>     83%</a:t>
            </a:r>
          </a:p>
          <a:p>
            <a:pPr>
              <a:spcAft>
                <a:spcPts val="600"/>
              </a:spcAft>
            </a:pPr>
            <a:r>
              <a:rPr kumimoji="1" lang="en-US" altLang="ja-JP">
                <a:ea typeface="ＭＳ Ｐゴシック" charset="-128"/>
              </a:rPr>
              <a:t>43.2GyE+1000mg/m</a:t>
            </a:r>
            <a:r>
              <a:rPr kumimoji="1" lang="en-US" altLang="ja-JP" baseline="30000">
                <a:ea typeface="ＭＳ Ｐゴシック" charset="-128"/>
              </a:rPr>
              <a:t>2</a:t>
            </a:r>
            <a:r>
              <a:rPr kumimoji="1" lang="en-US" altLang="ja-JP">
                <a:ea typeface="ＭＳ Ｐゴシック" charset="-128"/>
              </a:rPr>
              <a:t>   83%</a:t>
            </a:r>
          </a:p>
          <a:p>
            <a:pPr>
              <a:spcAft>
                <a:spcPts val="600"/>
              </a:spcAft>
            </a:pPr>
            <a:r>
              <a:rPr kumimoji="1" lang="en-US" altLang="ja-JP">
                <a:ea typeface="ＭＳ Ｐゴシック" charset="-128"/>
              </a:rPr>
              <a:t>45.6GyE+1000mg/m</a:t>
            </a:r>
            <a:r>
              <a:rPr kumimoji="1" lang="en-US" altLang="ja-JP" baseline="30000">
                <a:ea typeface="ＭＳ Ｐゴシック" charset="-128"/>
              </a:rPr>
              <a:t>2</a:t>
            </a:r>
            <a:r>
              <a:rPr kumimoji="1" lang="en-US" altLang="ja-JP">
                <a:ea typeface="ＭＳ Ｐゴシック" charset="-128"/>
              </a:rPr>
              <a:t>   ----</a:t>
            </a:r>
            <a:endParaRPr kumimoji="1" lang="ja-JP" altLang="en-US">
              <a:ea typeface="ＭＳ Ｐゴシック" charset="-128"/>
            </a:endParaRPr>
          </a:p>
        </p:txBody>
      </p:sp>
      <p:sp>
        <p:nvSpPr>
          <p:cNvPr id="12" name="角丸四角形 11"/>
          <p:cNvSpPr>
            <a:spLocks noChangeArrowheads="1"/>
          </p:cNvSpPr>
          <p:nvPr/>
        </p:nvSpPr>
        <p:spPr bwMode="auto">
          <a:xfrm>
            <a:off x="7772400" y="1889125"/>
            <a:ext cx="762000" cy="396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kumimoji="1" lang="en-US" altLang="ja-JP" sz="1600">
                <a:solidFill>
                  <a:srgbClr val="000000"/>
                </a:solidFill>
                <a:ea typeface="ＭＳ Ｐゴシック" charset="-128"/>
              </a:rPr>
              <a:t>1y-OS</a:t>
            </a:r>
            <a:endParaRPr kumimoji="1" lang="ja-JP" altLang="en-US" sz="160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82948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5332413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506413" y="4419600"/>
          <a:ext cx="8307387" cy="1992630"/>
        </p:xfrm>
        <a:graphic>
          <a:graphicData uri="http://schemas.openxmlformats.org/drawingml/2006/table">
            <a:tbl>
              <a:tblPr/>
              <a:tblGrid>
                <a:gridCol w="1119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22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9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91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5738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Year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n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Treatment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Survival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MST(m)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12m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24m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ECOG</a:t>
                      </a:r>
                      <a:r>
                        <a:rPr kumimoji="1" lang="en-US" altLang="ja-JP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1)</a:t>
                      </a:r>
                      <a:endParaRPr kumimoji="1" lang="ja-JP" altLang="en-US" sz="16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2008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34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GEM+RT(50.4Gy)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50%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12%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11.0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37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GEM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32%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4%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9.2</a:t>
                      </a:r>
                      <a:endParaRPr kumimoji="1" lang="ja-JP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NIRS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30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GEM+CIRT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74%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44%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17.4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2997" name="テキスト ボックス 7"/>
          <p:cNvSpPr txBox="1">
            <a:spLocks noChangeArrowheads="1"/>
          </p:cNvSpPr>
          <p:nvPr/>
        </p:nvSpPr>
        <p:spPr bwMode="auto">
          <a:xfrm>
            <a:off x="5943600" y="6543675"/>
            <a:ext cx="287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ja-JP" sz="1200">
                <a:ea typeface="ＭＳ Ｐゴシック" charset="-128"/>
              </a:rPr>
              <a:t>1) ASCO2008 Patric J. Loehrer Senior</a:t>
            </a:r>
            <a:endParaRPr kumimoji="1" lang="ja-JP" altLang="en-US" sz="1200">
              <a:ea typeface="ＭＳ Ｐゴシック" charset="-128"/>
            </a:endParaRPr>
          </a:p>
        </p:txBody>
      </p:sp>
      <p:sp>
        <p:nvSpPr>
          <p:cNvPr id="82998" name="Text Box 7"/>
          <p:cNvSpPr txBox="1">
            <a:spLocks noChangeArrowheads="1"/>
          </p:cNvSpPr>
          <p:nvPr/>
        </p:nvSpPr>
        <p:spPr bwMode="auto">
          <a:xfrm>
            <a:off x="2387600" y="0"/>
            <a:ext cx="3600450" cy="701675"/>
          </a:xfrm>
          <a:prstGeom prst="rect">
            <a:avLst/>
          </a:prstGeom>
          <a:solidFill>
            <a:srgbClr val="00008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ja-JP" sz="4000">
                <a:solidFill>
                  <a:srgbClr val="FFFF00"/>
                </a:solidFill>
                <a:ea typeface="ＭＳ Ｐゴシック" charset="-128"/>
              </a:rPr>
              <a:t>Survival Rates</a:t>
            </a:r>
          </a:p>
        </p:txBody>
      </p:sp>
      <p:sp>
        <p:nvSpPr>
          <p:cNvPr id="82999" name="テキスト ボックス 11"/>
          <p:cNvSpPr txBox="1">
            <a:spLocks noChangeArrowheads="1"/>
          </p:cNvSpPr>
          <p:nvPr/>
        </p:nvSpPr>
        <p:spPr bwMode="auto">
          <a:xfrm>
            <a:off x="762000" y="649288"/>
            <a:ext cx="6781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kumimoji="1" lang="en-US" altLang="ja-JP">
                <a:latin typeface="Helvetica" pitchFamily="34" charset="0"/>
                <a:ea typeface="ＭＳ Ｐゴシック" charset="-128"/>
              </a:rPr>
              <a:t>Combination of Gemcitabine and Carbon-ion therapy</a:t>
            </a:r>
            <a:endParaRPr kumimoji="1" lang="ja-JP" altLang="en-US">
              <a:latin typeface="Helvetica" pitchFamily="34" charset="0"/>
              <a:ea typeface="ＭＳ Ｐゴシック" charset="-128"/>
            </a:endParaRPr>
          </a:p>
          <a:p>
            <a:endParaRPr kumimoji="1" lang="ja-JP" altLang="en-US">
              <a:latin typeface="Helvetica" pitchFamily="34" charset="0"/>
              <a:ea typeface="ＭＳ Ｐゴシック" charset="-128"/>
            </a:endParaRPr>
          </a:p>
        </p:txBody>
      </p:sp>
      <p:pic>
        <p:nvPicPr>
          <p:cNvPr id="83000" name="Picture 56" descr="ni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001" name="Text Box 57"/>
          <p:cNvSpPr txBox="1">
            <a:spLocks noChangeArrowheads="1"/>
          </p:cNvSpPr>
          <p:nvPr/>
        </p:nvSpPr>
        <p:spPr bwMode="auto">
          <a:xfrm>
            <a:off x="7035800" y="279400"/>
            <a:ext cx="19177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/>
              <a:t>Courtesy of Dr. Shigeru Yamada, NIRS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911915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2C68-675E-42ED-93C8-DF5D232D898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534"/>
            <a:ext cx="5359400" cy="632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5466" y="1527704"/>
            <a:ext cx="3522133" cy="1672696"/>
          </a:xfrm>
        </p:spPr>
        <p:txBody>
          <a:bodyPr>
            <a:normAutofit fontScale="90000"/>
          </a:bodyPr>
          <a:lstStyle/>
          <a:p>
            <a:r>
              <a:rPr lang="en-US" dirty="0"/>
              <a:t>Hodgkin’s lymphoma : protons or C-ions?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5733" y="5367867"/>
            <a:ext cx="2844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 err="1"/>
              <a:t>Eley</a:t>
            </a:r>
            <a:r>
              <a:rPr lang="en-US" dirty="0"/>
              <a:t> </a:t>
            </a:r>
            <a:r>
              <a:rPr lang="en-US" i="1" dirty="0"/>
              <a:t>et al., Int. J. </a:t>
            </a:r>
            <a:r>
              <a:rPr lang="en-US" i="1" dirty="0" err="1"/>
              <a:t>Radiat</a:t>
            </a:r>
            <a:r>
              <a:rPr lang="en-US" i="1" dirty="0"/>
              <a:t>. </a:t>
            </a:r>
            <a:r>
              <a:rPr lang="en-US" i="1" dirty="0" err="1"/>
              <a:t>Oncol</a:t>
            </a:r>
            <a:r>
              <a:rPr lang="en-US" i="1" dirty="0"/>
              <a:t>. Biol. Phys.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2062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TOGOC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94881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E1A41-E91B-3546-8451-CE944301E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36" y="39974"/>
            <a:ext cx="8001000" cy="1216025"/>
          </a:xfrm>
        </p:spPr>
        <p:txBody>
          <a:bodyPr>
            <a:noAutofit/>
          </a:bodyPr>
          <a:lstStyle/>
          <a:p>
            <a:r>
              <a:rPr lang="en-US" sz="3200" dirty="0"/>
              <a:t>Hepatocellular carcinoma </a:t>
            </a:r>
            <a:br>
              <a:rPr lang="en-US" sz="3200" dirty="0"/>
            </a:br>
            <a:r>
              <a:rPr lang="en-US" sz="3200" dirty="0"/>
              <a:t>C-ions</a:t>
            </a:r>
          </a:p>
        </p:txBody>
      </p:sp>
      <p:pic>
        <p:nvPicPr>
          <p:cNvPr id="3" name="Inhaltsplatzhalter 9">
            <a:extLst>
              <a:ext uri="{FF2B5EF4-FFF2-40B4-BE49-F238E27FC236}">
                <a16:creationId xmlns:a16="http://schemas.microsoft.com/office/drawing/2014/main" id="{D6382490-E3A6-AE4B-BB7A-A7D956DDE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7129"/>
            <a:ext cx="3616314" cy="4096313"/>
          </a:xfrm>
          <a:prstGeom prst="rect">
            <a:avLst/>
          </a:prstGeom>
        </p:spPr>
      </p:pic>
      <p:pic>
        <p:nvPicPr>
          <p:cNvPr id="4" name="Grafik 5">
            <a:extLst>
              <a:ext uri="{FF2B5EF4-FFF2-40B4-BE49-F238E27FC236}">
                <a16:creationId xmlns:a16="http://schemas.microsoft.com/office/drawing/2014/main" id="{F8A1C39E-B9FF-7345-86C8-2AAD76FCF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198" y="1428474"/>
            <a:ext cx="5498802" cy="2713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0A5395-5B21-F44C-AB9D-474A9D6D0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77371"/>
            <a:ext cx="3352800" cy="890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7E5797-C845-844F-A5BB-BEBB90B84951}"/>
              </a:ext>
            </a:extLst>
          </p:cNvPr>
          <p:cNvSpPr txBox="1"/>
          <p:nvPr/>
        </p:nvSpPr>
        <p:spPr>
          <a:xfrm>
            <a:off x="3645198" y="6113929"/>
            <a:ext cx="4225814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Courtesy of Piero </a:t>
            </a:r>
            <a:r>
              <a:rPr lang="en-US" sz="2400" dirty="0" err="1"/>
              <a:t>Fossati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A346A-588D-0846-BB7C-8E2C0B21760B}"/>
              </a:ext>
            </a:extLst>
          </p:cNvPr>
          <p:cNvSpPr txBox="1"/>
          <p:nvPr/>
        </p:nvSpPr>
        <p:spPr>
          <a:xfrm>
            <a:off x="3854824" y="4256224"/>
            <a:ext cx="4016188" cy="107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3200" dirty="0"/>
              <a:t>∼ 50% of the liver receives ∼ 0 </a:t>
            </a:r>
            <a:r>
              <a:rPr lang="en-US" sz="3200" dirty="0" err="1"/>
              <a:t>Gy</a:t>
            </a:r>
            <a:endParaRPr lang="en-US" sz="3200" dirty="0"/>
          </a:p>
        </p:txBody>
      </p:sp>
      <p:pic>
        <p:nvPicPr>
          <p:cNvPr id="9" name="Grafik 6">
            <a:extLst>
              <a:ext uri="{FF2B5EF4-FFF2-40B4-BE49-F238E27FC236}">
                <a16:creationId xmlns:a16="http://schemas.microsoft.com/office/drawing/2014/main" id="{6E1EE554-17CC-4245-B653-2391576D40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081"/>
          <a:stretch/>
        </p:blipFill>
        <p:spPr>
          <a:xfrm>
            <a:off x="8382409" y="2427309"/>
            <a:ext cx="761591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75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9354"/>
            <a:ext cx="8229600" cy="990600"/>
          </a:xfrm>
        </p:spPr>
        <p:txBody>
          <a:bodyPr/>
          <a:lstStyle/>
          <a:p>
            <a:r>
              <a:rPr lang="en-US" dirty="0"/>
              <a:t>Particle therapy in HCC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F39B-7E4B-4F2F-9FCD-3D4C7C376407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" name="Chart 4"/>
          <p:cNvGraphicFramePr/>
          <p:nvPr/>
        </p:nvGraphicFramePr>
        <p:xfrm>
          <a:off x="1269999" y="1380066"/>
          <a:ext cx="6942667" cy="4580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07067" y="6180664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400" dirty="0"/>
              <a:t>Durante</a:t>
            </a:r>
            <a:r>
              <a:rPr lang="en-US" sz="2400" i="1" dirty="0"/>
              <a:t>, Ann. Transl. Med</a:t>
            </a:r>
            <a:r>
              <a:rPr lang="en-US" sz="2400" dirty="0"/>
              <a:t>. 2016</a:t>
            </a:r>
          </a:p>
        </p:txBody>
      </p:sp>
    </p:spTree>
    <p:extLst>
      <p:ext uri="{BB962C8B-B14F-4D97-AF65-F5344CB8AC3E}">
        <p14:creationId xmlns:p14="http://schemas.microsoft.com/office/powerpoint/2010/main" val="3528537122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GSI-Zukunft">
  <a:themeElements>
    <a:clrScheme name="GSI-Zukun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I-Zukun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SI-Zukun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SI-Zukunft1">
  <a:themeElements>
    <a:clrScheme name="GSI-Zukunf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I-Zukunft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SI-Zukunf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ersonal Home Page (Standard)">
  <a:themeElements>
    <a:clrScheme name="Personal Home Page (Standard) 1">
      <a:dk1>
        <a:srgbClr val="000000"/>
      </a:dk1>
      <a:lt1>
        <a:srgbClr val="FFFFFF"/>
      </a:lt1>
      <a:dk2>
        <a:srgbClr val="1E2E53"/>
      </a:dk2>
      <a:lt2>
        <a:srgbClr val="FFCC00"/>
      </a:lt2>
      <a:accent1>
        <a:srgbClr val="FF9933"/>
      </a:accent1>
      <a:accent2>
        <a:srgbClr val="336699"/>
      </a:accent2>
      <a:accent3>
        <a:srgbClr val="ABADB3"/>
      </a:accent3>
      <a:accent4>
        <a:srgbClr val="DADADA"/>
      </a:accent4>
      <a:accent5>
        <a:srgbClr val="FFCAAD"/>
      </a:accent5>
      <a:accent6>
        <a:srgbClr val="2D5C8A"/>
      </a:accent6>
      <a:hlink>
        <a:srgbClr val="EAEAEA"/>
      </a:hlink>
      <a:folHlink>
        <a:srgbClr val="A73737"/>
      </a:folHlink>
    </a:clrScheme>
    <a:fontScheme name="Personal Home Page (Standard)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CC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CC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rsonal Home Page (Standard) 1">
        <a:dk1>
          <a:srgbClr val="000000"/>
        </a:dk1>
        <a:lt1>
          <a:srgbClr val="FFFFFF"/>
        </a:lt1>
        <a:dk2>
          <a:srgbClr val="1E2E53"/>
        </a:dk2>
        <a:lt2>
          <a:srgbClr val="FFCC00"/>
        </a:lt2>
        <a:accent1>
          <a:srgbClr val="FF9933"/>
        </a:accent1>
        <a:accent2>
          <a:srgbClr val="336699"/>
        </a:accent2>
        <a:accent3>
          <a:srgbClr val="ABADB3"/>
        </a:accent3>
        <a:accent4>
          <a:srgbClr val="DADADA"/>
        </a:accent4>
        <a:accent5>
          <a:srgbClr val="FFCAAD"/>
        </a:accent5>
        <a:accent6>
          <a:srgbClr val="2D5C8A"/>
        </a:accent6>
        <a:hlink>
          <a:srgbClr val="EAEAEA"/>
        </a:hlink>
        <a:folHlink>
          <a:srgbClr val="A737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 Home Page (Standard) 2">
        <a:dk1>
          <a:srgbClr val="663300"/>
        </a:dk1>
        <a:lt1>
          <a:srgbClr val="FFFFFF"/>
        </a:lt1>
        <a:dk2>
          <a:srgbClr val="996633"/>
        </a:dk2>
        <a:lt2>
          <a:srgbClr val="868686"/>
        </a:lt2>
        <a:accent1>
          <a:srgbClr val="FF9900"/>
        </a:accent1>
        <a:accent2>
          <a:srgbClr val="CC6600"/>
        </a:accent2>
        <a:accent3>
          <a:srgbClr val="FFFFFF"/>
        </a:accent3>
        <a:accent4>
          <a:srgbClr val="562A00"/>
        </a:accent4>
        <a:accent5>
          <a:srgbClr val="FFCAAA"/>
        </a:accent5>
        <a:accent6>
          <a:srgbClr val="B95C00"/>
        </a:accent6>
        <a:hlink>
          <a:srgbClr val="FFCC00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 Home Page (Standard)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GSI-Zukunft">
  <a:themeElements>
    <a:clrScheme name="GSI-Zukun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I-Zukun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SI-Zukun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GSI-Zukunft">
  <a:themeElements>
    <a:clrScheme name="GSI-Zukun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I-Zukun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I-Zukun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1515</Words>
  <Application>Microsoft Office PowerPoint</Application>
  <PresentationFormat>Bildschirmpräsentation (4:3)</PresentationFormat>
  <Paragraphs>358</Paragraphs>
  <Slides>51</Slides>
  <Notes>6</Notes>
  <HiddenSlides>0</HiddenSlides>
  <MMClips>4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7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72" baseType="lpstr">
      <vt:lpstr>游ゴシック</vt:lpstr>
      <vt:lpstr>Arial</vt:lpstr>
      <vt:lpstr>Calibri</vt:lpstr>
      <vt:lpstr>Century Gothic</vt:lpstr>
      <vt:lpstr>Comic Sans MS</vt:lpstr>
      <vt:lpstr>Gill Sans MT</vt:lpstr>
      <vt:lpstr>Helvetica</vt:lpstr>
      <vt:lpstr>Tahoma</vt:lpstr>
      <vt:lpstr>Times</vt:lpstr>
      <vt:lpstr>Times New Roman</vt:lpstr>
      <vt:lpstr>Trebuchet MS</vt:lpstr>
      <vt:lpstr>Verdana</vt:lpstr>
      <vt:lpstr>Wingdings</vt:lpstr>
      <vt:lpstr>GSI-Zukunft</vt:lpstr>
      <vt:lpstr>GSI-Zukunft1</vt:lpstr>
      <vt:lpstr>Profile</vt:lpstr>
      <vt:lpstr>Personal Home Page (Standard)</vt:lpstr>
      <vt:lpstr>4_GSI-Zukunft</vt:lpstr>
      <vt:lpstr>1_GSI-Zukunft</vt:lpstr>
      <vt:lpstr>Clarity</vt:lpstr>
      <vt:lpstr>Fotografia Photo Editor</vt:lpstr>
      <vt:lpstr>PowerPoint-Präsentation</vt:lpstr>
      <vt:lpstr>PowerPoint-Präsentation</vt:lpstr>
      <vt:lpstr>Treatment plans with protons: sparing of normal tissue, recommended especially for pediatric patients</vt:lpstr>
      <vt:lpstr>PowerPoint-Präsentation</vt:lpstr>
      <vt:lpstr>Comparison of Treatment Plans: C-ions vs. protons</vt:lpstr>
      <vt:lpstr>Hodgkin’s lymphoma : protons or C-ions?</vt:lpstr>
      <vt:lpstr>PowerPoint-Präsentation</vt:lpstr>
      <vt:lpstr>Hepatocellular carcinoma  C-ions</vt:lpstr>
      <vt:lpstr>Particle therapy in HCC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Current use of particle therapy worldwide (PTCOG, 2013)</vt:lpstr>
      <vt:lpstr>PowerPoint-Präsentation</vt:lpstr>
      <vt:lpstr>PowerPoint-Präsentation</vt:lpstr>
      <vt:lpstr>PowerPoint-Präsentation</vt:lpstr>
      <vt:lpstr>PowerPoint-Präsentation</vt:lpstr>
      <vt:lpstr>Selected research topics at GSI</vt:lpstr>
      <vt:lpstr>PowerPoint-Präsentation</vt:lpstr>
      <vt:lpstr>PowerPoint-Präsentation</vt:lpstr>
      <vt:lpstr>Influence of target motion</vt:lpstr>
      <vt:lpstr>Treatment of noncancer diseases: cardiac arrhythmias? </vt:lpstr>
      <vt:lpstr>Noninvasive treatment of ventricular fibrillation by C-ions</vt:lpstr>
      <vt:lpstr>Mayo Clinics: 5D CT</vt:lpstr>
      <vt:lpstr>PowerPoint-Präsentation</vt:lpstr>
      <vt:lpstr>Abscopal effect – radiation-induced, immunogenic inactivation of metastases</vt:lpstr>
      <vt:lpstr>Combining RT and checkpoint inhibitors</vt:lpstr>
      <vt:lpstr>Particle therapy and immunotherapy</vt:lpstr>
      <vt:lpstr>Advantages of particle RT for the immune system</vt:lpstr>
      <vt:lpstr>Reduction of lung metastases</vt:lpstr>
      <vt:lpstr>Particle therapy clinics</vt:lpstr>
      <vt:lpstr>CLINICAL INDICATIONS</vt:lpstr>
      <vt:lpstr> Proton Beam Therapy for Breast Cancer</vt:lpstr>
      <vt:lpstr>PowerPoint-Präsentation</vt:lpstr>
      <vt:lpstr>PowerPoint-Präsentation</vt:lpstr>
      <vt:lpstr>PowerPoint-Präsentation</vt:lpstr>
      <vt:lpstr>Adenocystic Carcinoma combined photons and C12-Boost</vt:lpstr>
      <vt:lpstr>PowerPoint-Präsentation</vt:lpstr>
      <vt:lpstr>Skull-base chordoma</vt:lpstr>
      <vt:lpstr>Long-term results of the chordoma patients treated at GSI</vt:lpstr>
      <vt:lpstr>The NIRS experience</vt:lpstr>
      <vt:lpstr>PowerPoint-Präsentation</vt:lpstr>
      <vt:lpstr>PowerPoint-Präsentation</vt:lpstr>
    </vt:vector>
  </TitlesOfParts>
  <Company>GSI Darmstadt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Radiation biophysics</dc:title>
  <dc:creator>mdurante</dc:creator>
  <cp:lastModifiedBy>Alexander Helm</cp:lastModifiedBy>
  <cp:revision>64</cp:revision>
  <dcterms:created xsi:type="dcterms:W3CDTF">2009-05-20T11:55:05Z</dcterms:created>
  <dcterms:modified xsi:type="dcterms:W3CDTF">2021-03-10T11:55:27Z</dcterms:modified>
</cp:coreProperties>
</file>