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70" r:id="rId12"/>
    <p:sldId id="274" r:id="rId13"/>
    <p:sldId id="275" r:id="rId14"/>
    <p:sldId id="27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DD344E-22BC-4F18-99A2-DB5AEC7F52AD}" type="datetimeFigureOut">
              <a:rPr lang="es-MX" smtClean="0"/>
              <a:t>06/07/2020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68EB4-02C3-4891-99C6-270BBA7A42A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7045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2E4FB-AA56-4A21-8199-E56011BF47AD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42C8-AD03-45A2-AA1E-7D18DDBA7B99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C49F-3F03-4A31-8881-43DB9AF3F62D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808E-EE58-4A8C-B8BB-77A1C1DDDE1C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15DB-3894-461A-8EC7-0904602A2FE3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DE52D-7A21-4C77-92B4-D6AC549D31C8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B638D-F3E5-4522-9B83-827DCA8DD235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1C738-2381-4369-9361-A5F55435200E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375CD-F245-4226-989A-51620663BA09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AF53C-9097-437B-9AB6-5F240C8E7136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395AB054-79DC-4F31-9319-2C8737F6E8AD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D4742-84B0-4CB4-859A-E2CBF349FD5A}" type="datetime1">
              <a:rPr lang="en-US" smtClean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F19E67-60F8-4295-B158-614E6A5E83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Study of the scalar box diagram</a:t>
            </a:r>
            <a:br>
              <a:rPr lang="en-US" sz="4800" dirty="0"/>
            </a:br>
            <a:r>
              <a:rPr lang="es-MX" sz="4800" dirty="0" err="1"/>
              <a:t>through</a:t>
            </a:r>
            <a:r>
              <a:rPr lang="es-MX" sz="4800" dirty="0"/>
              <a:t> </a:t>
            </a:r>
            <a:r>
              <a:rPr lang="es-MX" sz="4800" dirty="0" err="1"/>
              <a:t>the</a:t>
            </a:r>
            <a:r>
              <a:rPr lang="es-MX" sz="4800" dirty="0"/>
              <a:t> </a:t>
            </a:r>
            <a:r>
              <a:rPr lang="es-MX" sz="4800" dirty="0" err="1"/>
              <a:t>Loop-Tree</a:t>
            </a:r>
            <a:r>
              <a:rPr lang="es-MX" sz="4800" dirty="0"/>
              <a:t> </a:t>
            </a:r>
            <a:r>
              <a:rPr lang="es-MX" sz="4800" dirty="0" err="1"/>
              <a:t>Duality</a:t>
            </a:r>
            <a:br>
              <a:rPr lang="es-MX" sz="4800" dirty="0"/>
            </a:br>
            <a:endParaRPr lang="es-MX" sz="32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634F52-F7EE-4258-A61B-B1DF2FF28A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2783" y="3756491"/>
            <a:ext cx="9332069" cy="1517874"/>
          </a:xfrm>
        </p:spPr>
        <p:txBody>
          <a:bodyPr>
            <a:normAutofit fontScale="92500"/>
          </a:bodyPr>
          <a:lstStyle/>
          <a:p>
            <a:r>
              <a:rPr lang="pt-BR" sz="2100" dirty="0"/>
              <a:t>Jesús Andrés Aguilar-Quiroz </a:t>
            </a:r>
            <a:r>
              <a:rPr lang="pt-BR" sz="2100" dirty="0" err="1"/>
              <a:t>and</a:t>
            </a:r>
            <a:r>
              <a:rPr lang="pt-BR" sz="2100" dirty="0"/>
              <a:t> Dr. Roger J. Hernandez-Pinto</a:t>
            </a:r>
            <a:br>
              <a:rPr lang="pt-BR" sz="2100" dirty="0"/>
            </a:br>
            <a:r>
              <a:rPr lang="es-ES" sz="1400" dirty="0"/>
              <a:t>Facultad de Ciencias </a:t>
            </a:r>
            <a:r>
              <a:rPr lang="es-ES" sz="1400" dirty="0" err="1"/>
              <a:t>Fsico-Matematicas</a:t>
            </a:r>
            <a:r>
              <a:rPr lang="es-ES" sz="1400" dirty="0"/>
              <a:t>, Universidad </a:t>
            </a:r>
            <a:r>
              <a:rPr lang="es-ES" sz="1400" dirty="0" err="1"/>
              <a:t>Autonoma</a:t>
            </a:r>
            <a:r>
              <a:rPr lang="es-ES" sz="1400" dirty="0"/>
              <a:t> de Sinaloa, </a:t>
            </a:r>
            <a:r>
              <a:rPr lang="es-ES" sz="1400" dirty="0" err="1"/>
              <a:t>Culiacan</a:t>
            </a:r>
            <a:r>
              <a:rPr lang="es-ES" sz="1400" dirty="0"/>
              <a:t>, </a:t>
            </a:r>
            <a:r>
              <a:rPr lang="es-ES" sz="1400" dirty="0" err="1"/>
              <a:t>Mexico</a:t>
            </a:r>
            <a:endParaRPr lang="es-ES" sz="1400" dirty="0"/>
          </a:p>
          <a:p>
            <a:pPr algn="r"/>
            <a:r>
              <a:rPr lang="es-ES" sz="1400" dirty="0"/>
              <a:t>Julio/2020</a:t>
            </a:r>
            <a:endParaRPr lang="es-MX" sz="1400" dirty="0"/>
          </a:p>
        </p:txBody>
      </p:sp>
      <p:pic>
        <p:nvPicPr>
          <p:cNvPr id="4" name="Google Shape;150;p1">
            <a:extLst>
              <a:ext uri="{FF2B5EF4-FFF2-40B4-BE49-F238E27FC236}">
                <a16:creationId xmlns:a16="http://schemas.microsoft.com/office/drawing/2014/main" id="{8E78458B-86F5-448C-A9EC-ADBE0858132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65861"/>
            <a:ext cx="2258610" cy="3164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51;p1">
            <a:extLst>
              <a:ext uri="{FF2B5EF4-FFF2-40B4-BE49-F238E27FC236}">
                <a16:creationId xmlns:a16="http://schemas.microsoft.com/office/drawing/2014/main" id="{6247B4D7-ABA2-4E54-B1F9-CBB32D97CCF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00603" y="154745"/>
            <a:ext cx="1842834" cy="195541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353AD-890B-41DA-8A0D-11AE7E62B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715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ítulo 1">
                <a:extLst>
                  <a:ext uri="{FF2B5EF4-FFF2-40B4-BE49-F238E27FC236}">
                    <a16:creationId xmlns:a16="http://schemas.microsoft.com/office/drawing/2014/main" id="{2AE2DCDC-76A4-45C5-B255-8B395C45317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s-MX" dirty="0"/>
                  <a:t>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MX" dirty="0"/>
                  <a:t> integral.</a:t>
                </a:r>
              </a:p>
            </p:txBody>
          </p:sp>
        </mc:Choice>
        <mc:Fallback xmlns="">
          <p:sp>
            <p:nvSpPr>
              <p:cNvPr id="2" name="Título 1">
                <a:extLst>
                  <a:ext uri="{FF2B5EF4-FFF2-40B4-BE49-F238E27FC236}">
                    <a16:creationId xmlns:a16="http://schemas.microsoft.com/office/drawing/2014/main" id="{2AE2DCDC-76A4-45C5-B255-8B395C4531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666" b="-1918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C491EAB2-7465-41CB-A6E5-70CEAF573E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s-MX" dirty="0"/>
                  <a:t>The </a:t>
                </a:r>
                <a:r>
                  <a:rPr lang="es-MX" dirty="0" err="1"/>
                  <a:t>integrals</a:t>
                </a:r>
                <a:r>
                  <a:rPr lang="es-MX" dirty="0"/>
                  <a:t> </a:t>
                </a:r>
                <a:r>
                  <a:rPr lang="es-MX" dirty="0" err="1"/>
                  <a:t>obtained</a:t>
                </a:r>
                <a:r>
                  <a:rPr lang="es-MX" dirty="0"/>
                  <a:t> </a:t>
                </a:r>
                <a:r>
                  <a:rPr lang="es-MX" dirty="0" err="1"/>
                  <a:t>from</a:t>
                </a:r>
                <a:r>
                  <a:rPr lang="es-MX" dirty="0"/>
                  <a:t> the </a:t>
                </a:r>
                <a:r>
                  <a:rPr lang="es-MX" dirty="0" err="1"/>
                  <a:t>duality</a:t>
                </a:r>
                <a:r>
                  <a:rPr lang="es-MX" dirty="0"/>
                  <a:t> </a:t>
                </a:r>
                <a:r>
                  <a:rPr lang="es-MX" dirty="0" err="1"/>
                  <a:t>theorem</a:t>
                </a:r>
                <a:r>
                  <a:rPr lang="es-MX" dirty="0"/>
                  <a:t> can be </a:t>
                </a:r>
                <a:r>
                  <a:rPr lang="es-MX" dirty="0" err="1"/>
                  <a:t>studied</a:t>
                </a:r>
                <a:r>
                  <a:rPr lang="es-MX" dirty="0"/>
                  <a:t> </a:t>
                </a:r>
                <a:r>
                  <a:rPr lang="es-MX" dirty="0" err="1"/>
                  <a:t>using</a:t>
                </a:r>
                <a:r>
                  <a:rPr lang="es-MX" dirty="0"/>
                  <a:t> </a:t>
                </a:r>
                <a:r>
                  <a:rPr lang="es-MX" dirty="0" err="1"/>
                  <a:t>some</a:t>
                </a:r>
                <a:r>
                  <a:rPr lang="es-MX" dirty="0"/>
                  <a:t> </a:t>
                </a:r>
                <a:r>
                  <a:rPr lang="es-MX" dirty="0" err="1"/>
                  <a:t>results</a:t>
                </a:r>
                <a:r>
                  <a:rPr lang="es-MX" dirty="0"/>
                  <a:t> </a:t>
                </a:r>
                <a:r>
                  <a:rPr lang="es-MX" dirty="0" err="1"/>
                  <a:t>from</a:t>
                </a:r>
                <a:r>
                  <a:rPr lang="es-MX" dirty="0"/>
                  <a:t> the </a:t>
                </a:r>
                <a:r>
                  <a:rPr lang="es-MX" dirty="0" err="1"/>
                  <a:t>theory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dirty="0" err="1"/>
                  <a:t>distribution</a:t>
                </a:r>
                <a:r>
                  <a:rPr lang="es-MX" dirty="0"/>
                  <a:t>. </a:t>
                </a:r>
                <a:r>
                  <a:rPr lang="es-MX" dirty="0" err="1"/>
                  <a:t>Consider</a:t>
                </a:r>
                <a:r>
                  <a:rPr lang="es-MX" dirty="0"/>
                  <a:t> as </a:t>
                </a:r>
                <a:r>
                  <a:rPr lang="es-MX" dirty="0" err="1"/>
                  <a:t>an</a:t>
                </a:r>
                <a:r>
                  <a:rPr lang="es-MX" dirty="0"/>
                  <a:t> </a:t>
                </a:r>
                <a:r>
                  <a:rPr lang="es-MX" dirty="0" err="1"/>
                  <a:t>example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MX" dirty="0"/>
                  <a:t> integral.</a:t>
                </a:r>
              </a:p>
              <a:p>
                <a:r>
                  <a:rPr lang="es-MX" dirty="0"/>
                  <a:t>Where </a:t>
                </a:r>
                <a:r>
                  <a:rPr lang="es-MX" dirty="0" err="1"/>
                  <a:t>we</a:t>
                </a:r>
                <a:r>
                  <a:rPr lang="es-MX" dirty="0"/>
                  <a:t> parametrice the </a:t>
                </a:r>
                <a:r>
                  <a:rPr lang="es-MX" dirty="0" err="1"/>
                  <a:t>loop</a:t>
                </a:r>
                <a:r>
                  <a:rPr lang="es-MX" dirty="0"/>
                  <a:t> </a:t>
                </a:r>
                <a:r>
                  <a:rPr lang="es-MX" dirty="0" err="1"/>
                  <a:t>momenta</a:t>
                </a:r>
                <a:r>
                  <a:rPr lang="es-MX" dirty="0"/>
                  <a:t>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MX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s-MX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1,</m:t>
                        </m:r>
                        <m:r>
                          <a:rPr lang="es-MX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b>
                    </m:sSub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sub>
                    </m:sSub>
                    <m:r>
                      <a:rPr lang="es-MX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b>
                    </m:sSub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sub>
                    </m:sSub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sub>
                    </m:sSub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MX" dirty="0"/>
                  <a:t>.</a:t>
                </a:r>
              </a:p>
              <a:p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MX" dirty="0"/>
                  <a:t> integral can be </a:t>
                </a:r>
                <a:r>
                  <a:rPr lang="es-MX" dirty="0" err="1"/>
                  <a:t>integrated</a:t>
                </a:r>
                <a:r>
                  <a:rPr lang="es-MX" dirty="0"/>
                  <a:t> </a:t>
                </a:r>
                <a:r>
                  <a:rPr lang="es-MX" dirty="0" err="1"/>
                  <a:t>only</a:t>
                </a:r>
                <a:r>
                  <a:rPr lang="es-MX" dirty="0"/>
                  <a:t> </a:t>
                </a:r>
                <a:r>
                  <a:rPr lang="es-MX" dirty="0" err="1"/>
                  <a:t>on</a:t>
                </a:r>
                <a:r>
                  <a:rPr lang="es-MX" dirty="0"/>
                  <a:t> the positive </a:t>
                </a:r>
                <a:r>
                  <a:rPr lang="es-MX" dirty="0" err="1"/>
                  <a:t>on</a:t>
                </a:r>
                <a:r>
                  <a:rPr lang="es-MX" dirty="0"/>
                  <a:t>-Shell </a:t>
                </a:r>
                <a:r>
                  <a:rPr lang="es-MX" dirty="0" err="1"/>
                  <a:t>region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the </a:t>
                </a:r>
                <a:r>
                  <a:rPr lang="es-MX" dirty="0" err="1"/>
                  <a:t>lightcone</a:t>
                </a:r>
                <a:r>
                  <a:rPr lang="es-MX" dirty="0"/>
                  <a:t>.</a:t>
                </a:r>
              </a:p>
              <a:p>
                <a:endParaRPr lang="es-MX" dirty="0"/>
              </a:p>
              <a:p>
                <a:endParaRPr lang="es-MX" dirty="0"/>
              </a:p>
              <a:p>
                <a:r>
                  <a:rPr lang="es-MX" dirty="0"/>
                  <a:t>The </a:t>
                </a:r>
                <a:r>
                  <a:rPr lang="es-MX" dirty="0" err="1"/>
                  <a:t>term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</a:rPr>
                      <m:t>𝐶𝑠𝑐</m:t>
                    </m:r>
                    <m:d>
                      <m:d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MX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𝜋𝜀</m:t>
                        </m:r>
                      </m:e>
                    </m:d>
                  </m:oMath>
                </a14:m>
                <a:r>
                  <a:rPr lang="es-MX" dirty="0"/>
                  <a:t> </a:t>
                </a:r>
                <a:r>
                  <a:rPr lang="es-MX" dirty="0" err="1"/>
                  <a:t>retains</a:t>
                </a:r>
                <a:r>
                  <a:rPr lang="es-MX" dirty="0"/>
                  <a:t> the </a:t>
                </a:r>
                <a:r>
                  <a:rPr lang="es-MX" dirty="0" err="1"/>
                  <a:t>soft</a:t>
                </a:r>
                <a:r>
                  <a:rPr lang="es-MX" dirty="0"/>
                  <a:t> </a:t>
                </a:r>
                <a:r>
                  <a:rPr lang="es-MX" dirty="0" err="1"/>
                  <a:t>singularity</a:t>
                </a:r>
                <a:r>
                  <a:rPr lang="es-MX" dirty="0"/>
                  <a:t> </a:t>
                </a:r>
                <a:r>
                  <a:rPr lang="es-MX" dirty="0" err="1"/>
                  <a:t>when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</m:t>
                    </m:r>
                  </m:oMath>
                </a14:m>
                <a:endParaRPr lang="es-MX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C491EAB2-7465-41CB-A6E5-70CEAF573E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577" t="-707" b="-229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n 4" descr="Imagen que contiene reloj&#10;&#10;Descripción generada automáticamente">
            <a:extLst>
              <a:ext uri="{FF2B5EF4-FFF2-40B4-BE49-F238E27FC236}">
                <a16:creationId xmlns:a16="http://schemas.microsoft.com/office/drawing/2014/main" id="{D04D8782-D64C-42F8-A32D-2EF5B655F6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8012" y="3807302"/>
            <a:ext cx="7142158" cy="1049235"/>
          </a:xfrm>
          <a:prstGeom prst="rect">
            <a:avLst/>
          </a:prstGeom>
        </p:spPr>
      </p:pic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BAC37A0-8DBA-466A-A044-5EFD42890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175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ítulo 1">
                <a:extLst>
                  <a:ext uri="{FF2B5EF4-FFF2-40B4-BE49-F238E27FC236}">
                    <a16:creationId xmlns:a16="http://schemas.microsoft.com/office/drawing/2014/main" id="{F3B3334C-D63E-4C47-9417-E18D36230FB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534696" y="804519"/>
                <a:ext cx="9520158" cy="1049235"/>
              </a:xfrm>
            </p:spPr>
            <p:txBody>
              <a:bodyPr>
                <a:normAutofit/>
              </a:bodyPr>
              <a:lstStyle/>
              <a:p>
                <a:r>
                  <a:rPr lang="es-MX"/>
                  <a:t>Collinear </a:t>
                </a:r>
                <a:r>
                  <a:rPr lang="es-MX" err="1"/>
                  <a:t>singularities</a:t>
                </a:r>
                <a:r>
                  <a:rPr lang="es-MX"/>
                  <a:t> </a:t>
                </a:r>
                <a:r>
                  <a:rPr lang="es-MX" err="1"/>
                  <a:t>of</a:t>
                </a:r>
                <a:r>
                  <a:rPr lang="es-MX"/>
                  <a:t> </a:t>
                </a:r>
                <a:r>
                  <a:rPr lang="es-MX" err="1"/>
                  <a:t>the</a:t>
                </a:r>
                <a:r>
                  <a:rPr lang="es-MX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MX"/>
                  <a:t> integral.</a:t>
                </a:r>
              </a:p>
            </p:txBody>
          </p:sp>
        </mc:Choice>
        <mc:Fallback xmlns="">
          <p:sp>
            <p:nvSpPr>
              <p:cNvPr id="2" name="Título 1">
                <a:extLst>
                  <a:ext uri="{FF2B5EF4-FFF2-40B4-BE49-F238E27FC236}">
                    <a16:creationId xmlns:a16="http://schemas.microsoft.com/office/drawing/2014/main" id="{F3B3334C-D63E-4C47-9417-E18D36230F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534696" y="804519"/>
                <a:ext cx="9520158" cy="1049235"/>
              </a:xfrm>
              <a:blipFill>
                <a:blip r:embed="rId2"/>
                <a:stretch>
                  <a:fillRect l="-1666" b="-1918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Marcador de contenido 8">
                <a:extLst>
                  <a:ext uri="{FF2B5EF4-FFF2-40B4-BE49-F238E27FC236}">
                    <a16:creationId xmlns:a16="http://schemas.microsoft.com/office/drawing/2014/main" id="{CC1B8F69-2BEA-4396-86F4-A1D60FC67A0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34695" y="2184357"/>
                <a:ext cx="4262286" cy="328199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s-MX" dirty="0" err="1"/>
                  <a:t>We</a:t>
                </a:r>
                <a:r>
                  <a:rPr lang="es-MX" dirty="0"/>
                  <a:t> can </a:t>
                </a:r>
                <a:r>
                  <a:rPr lang="es-MX" dirty="0" err="1"/>
                  <a:t>study</a:t>
                </a:r>
                <a:r>
                  <a:rPr lang="es-MX" dirty="0"/>
                  <a:t> the </a:t>
                </a:r>
                <a:r>
                  <a:rPr lang="es-MX" dirty="0" err="1"/>
                  <a:t>denominators</a:t>
                </a:r>
                <a:r>
                  <a:rPr lang="es-MX" dirty="0"/>
                  <a:t> in </a:t>
                </a:r>
                <a:r>
                  <a:rPr lang="es-MX" dirty="0" err="1"/>
                  <a:t>order</a:t>
                </a:r>
                <a:r>
                  <a:rPr lang="es-MX" dirty="0"/>
                  <a:t> </a:t>
                </a:r>
                <a:r>
                  <a:rPr lang="es-MX" dirty="0" err="1"/>
                  <a:t>to</a:t>
                </a:r>
                <a:r>
                  <a:rPr lang="es-MX" dirty="0"/>
                  <a:t> </a:t>
                </a:r>
                <a:r>
                  <a:rPr lang="es-MX" dirty="0" err="1"/>
                  <a:t>analyse</a:t>
                </a:r>
                <a:r>
                  <a:rPr lang="es-MX" dirty="0"/>
                  <a:t> the </a:t>
                </a:r>
                <a:r>
                  <a:rPr lang="es-MX" dirty="0" err="1"/>
                  <a:t>location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the </a:t>
                </a:r>
                <a:r>
                  <a:rPr lang="es-MX" dirty="0" err="1"/>
                  <a:t>collinear</a:t>
                </a:r>
                <a:r>
                  <a:rPr lang="es-MX" dirty="0"/>
                  <a:t> </a:t>
                </a:r>
                <a:r>
                  <a:rPr lang="es-MX" dirty="0" err="1"/>
                  <a:t>singularities</a:t>
                </a:r>
                <a:r>
                  <a:rPr lang="es-MX" dirty="0"/>
                  <a:t> </a:t>
                </a:r>
                <a:r>
                  <a:rPr lang="es-MX" dirty="0" err="1"/>
                  <a:t>that</a:t>
                </a:r>
                <a:r>
                  <a:rPr lang="es-MX" dirty="0"/>
                  <a:t> are </a:t>
                </a:r>
                <a:r>
                  <a:rPr lang="es-MX" dirty="0" err="1"/>
                  <a:t>present</a:t>
                </a:r>
                <a:r>
                  <a:rPr lang="es-MX" dirty="0"/>
                  <a:t> in the integral.</a:t>
                </a:r>
              </a:p>
              <a:p>
                <a:r>
                  <a:rPr lang="es-MX" dirty="0" err="1"/>
                  <a:t>Such</a:t>
                </a:r>
                <a:r>
                  <a:rPr lang="es-MX" dirty="0"/>
                  <a:t> </a:t>
                </a:r>
                <a:r>
                  <a:rPr lang="es-MX" dirty="0" err="1"/>
                  <a:t>singlarities</a:t>
                </a:r>
                <a:r>
                  <a:rPr lang="es-MX" dirty="0"/>
                  <a:t> </a:t>
                </a:r>
                <a:r>
                  <a:rPr lang="es-MX" dirty="0" err="1"/>
                  <a:t>appear</a:t>
                </a:r>
                <a:r>
                  <a:rPr lang="es-MX" dirty="0"/>
                  <a:t> in the </a:t>
                </a:r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s-MX" dirty="0"/>
                  <a:t> plot. </a:t>
                </a:r>
              </a:p>
              <a:p>
                <a:r>
                  <a:rPr lang="es-MX" dirty="0"/>
                  <a:t>The </a:t>
                </a:r>
                <a:r>
                  <a:rPr lang="es-MX" dirty="0" err="1"/>
                  <a:t>denominator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MX" dirty="0"/>
                  <a:t> integral </a:t>
                </a:r>
                <a:r>
                  <a:rPr lang="es-MX" dirty="0" err="1"/>
                  <a:t>goes</a:t>
                </a:r>
                <a:r>
                  <a:rPr lang="es-MX" dirty="0"/>
                  <a:t> </a:t>
                </a:r>
                <a:r>
                  <a:rPr lang="es-MX" dirty="0" err="1"/>
                  <a:t>to</a:t>
                </a:r>
                <a:r>
                  <a:rPr lang="es-MX" dirty="0"/>
                  <a:t> </a:t>
                </a:r>
                <a:r>
                  <a:rPr lang="es-MX" dirty="0" err="1"/>
                  <a:t>zero</a:t>
                </a:r>
                <a:r>
                  <a:rPr lang="es-MX" dirty="0"/>
                  <a:t> </a:t>
                </a:r>
                <a:r>
                  <a:rPr lang="es-MX" dirty="0" err="1"/>
                  <a:t>when</a:t>
                </a:r>
                <a:r>
                  <a:rPr lang="es-MX" dirty="0"/>
                  <a:t>, </a:t>
                </a:r>
                <a:r>
                  <a:rPr lang="es-MX" dirty="0" err="1"/>
                  <a:t>for</a:t>
                </a:r>
                <a:r>
                  <a:rPr lang="es-MX" dirty="0"/>
                  <a:t> </a:t>
                </a:r>
                <a:r>
                  <a:rPr lang="es-MX" dirty="0" err="1"/>
                  <a:t>example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𝑎𝑛𝑦</m:t>
                    </m:r>
                    <m:r>
                      <m:rPr>
                        <m:nor/>
                      </m:rPr>
                      <a:rPr lang="es-E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s-MX" dirty="0"/>
                      <m:t>value</m:t>
                    </m:r>
                  </m:oMath>
                </a14:m>
                <a:r>
                  <a:rPr lang="es-MX" dirty="0"/>
                  <a:t>.</a:t>
                </a:r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9" name="Marcador de contenido 8">
                <a:extLst>
                  <a:ext uri="{FF2B5EF4-FFF2-40B4-BE49-F238E27FC236}">
                    <a16:creationId xmlns:a16="http://schemas.microsoft.com/office/drawing/2014/main" id="{CC1B8F69-2BEA-4396-86F4-A1D60FC67A0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34695" y="2184357"/>
                <a:ext cx="4262286" cy="3281990"/>
              </a:xfrm>
              <a:blipFill>
                <a:blip r:embed="rId3"/>
                <a:stretch>
                  <a:fillRect l="-1144" t="-557" b="-55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DDA1FFA-0E3F-4D39-9D76-4D6CA8D70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A4EF718-D87A-41A5-8E06-5ACB25A6DA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9623" y="1989690"/>
            <a:ext cx="4095750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975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9A64AA-8B46-45CA-9493-345C8F7E1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Conclusions</a:t>
            </a:r>
            <a:r>
              <a:rPr lang="es-MX" dirty="0"/>
              <a:t>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FCBF04-1B34-4DB2-8EA9-87289CF02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In </a:t>
            </a:r>
            <a:r>
              <a:rPr lang="es-MX" dirty="0" err="1"/>
              <a:t>this</a:t>
            </a:r>
            <a:r>
              <a:rPr lang="es-MX" dirty="0"/>
              <a:t> </a:t>
            </a:r>
            <a:r>
              <a:rPr lang="es-MX" dirty="0" err="1"/>
              <a:t>work</a:t>
            </a:r>
            <a:r>
              <a:rPr lang="es-MX" dirty="0"/>
              <a:t> </a:t>
            </a:r>
            <a:r>
              <a:rPr lang="es-MX" dirty="0" err="1"/>
              <a:t>we</a:t>
            </a:r>
            <a:r>
              <a:rPr lang="es-MX" dirty="0"/>
              <a:t> </a:t>
            </a:r>
            <a:r>
              <a:rPr lang="es-MX" dirty="0" err="1"/>
              <a:t>have</a:t>
            </a:r>
            <a:r>
              <a:rPr lang="es-MX" dirty="0"/>
              <a:t> </a:t>
            </a:r>
            <a:r>
              <a:rPr lang="es-MX" dirty="0" err="1"/>
              <a:t>presented</a:t>
            </a:r>
            <a:r>
              <a:rPr lang="es-MX" dirty="0"/>
              <a:t> the </a:t>
            </a:r>
            <a:r>
              <a:rPr lang="es-MX" dirty="0" err="1"/>
              <a:t>study</a:t>
            </a:r>
            <a:r>
              <a:rPr lang="es-MX" dirty="0"/>
              <a:t> </a:t>
            </a:r>
            <a:r>
              <a:rPr lang="es-MX" dirty="0" err="1"/>
              <a:t>of</a:t>
            </a:r>
            <a:r>
              <a:rPr lang="es-MX" dirty="0"/>
              <a:t> the box </a:t>
            </a:r>
            <a:r>
              <a:rPr lang="es-MX" dirty="0" err="1"/>
              <a:t>diagram</a:t>
            </a:r>
            <a:r>
              <a:rPr lang="es-MX" dirty="0"/>
              <a:t> </a:t>
            </a:r>
            <a:r>
              <a:rPr lang="es-MX" dirty="0" err="1"/>
              <a:t>through</a:t>
            </a:r>
            <a:r>
              <a:rPr lang="es-MX" dirty="0"/>
              <a:t> the </a:t>
            </a:r>
            <a:r>
              <a:rPr lang="es-MX" dirty="0" err="1"/>
              <a:t>Loop-Tree</a:t>
            </a:r>
            <a:r>
              <a:rPr lang="es-MX" dirty="0"/>
              <a:t> </a:t>
            </a:r>
            <a:r>
              <a:rPr lang="es-MX" dirty="0" err="1"/>
              <a:t>Duality</a:t>
            </a:r>
            <a:r>
              <a:rPr lang="es-MX" dirty="0"/>
              <a:t> </a:t>
            </a:r>
            <a:r>
              <a:rPr lang="es-MX" dirty="0" err="1"/>
              <a:t>theorem</a:t>
            </a:r>
            <a:r>
              <a:rPr lang="es-MX" dirty="0"/>
              <a:t>.</a:t>
            </a:r>
          </a:p>
          <a:p>
            <a:r>
              <a:rPr lang="es-MX" dirty="0" err="1"/>
              <a:t>We</a:t>
            </a:r>
            <a:r>
              <a:rPr lang="es-MX" dirty="0"/>
              <a:t> </a:t>
            </a:r>
            <a:r>
              <a:rPr lang="es-MX" dirty="0" err="1"/>
              <a:t>find</a:t>
            </a:r>
            <a:r>
              <a:rPr lang="es-MX" dirty="0"/>
              <a:t> the </a:t>
            </a:r>
            <a:r>
              <a:rPr lang="es-MX" dirty="0" err="1"/>
              <a:t>lightcones</a:t>
            </a:r>
            <a:r>
              <a:rPr lang="es-MX" dirty="0"/>
              <a:t>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dirty="0" err="1"/>
              <a:t>each</a:t>
            </a:r>
            <a:r>
              <a:rPr lang="es-MX" dirty="0"/>
              <a:t> dual integral and </a:t>
            </a:r>
            <a:r>
              <a:rPr lang="es-MX" dirty="0" err="1"/>
              <a:t>studied</a:t>
            </a:r>
            <a:r>
              <a:rPr lang="es-MX" dirty="0"/>
              <a:t> the </a:t>
            </a:r>
            <a:r>
              <a:rPr lang="es-MX" dirty="0" err="1"/>
              <a:t>soft</a:t>
            </a:r>
            <a:r>
              <a:rPr lang="es-MX" dirty="0"/>
              <a:t> and </a:t>
            </a:r>
            <a:r>
              <a:rPr lang="es-MX" dirty="0" err="1"/>
              <a:t>collinear</a:t>
            </a:r>
            <a:r>
              <a:rPr lang="es-MX" dirty="0"/>
              <a:t> </a:t>
            </a:r>
            <a:r>
              <a:rPr lang="es-MX" dirty="0" err="1"/>
              <a:t>singularities</a:t>
            </a:r>
            <a:r>
              <a:rPr lang="es-MX" dirty="0"/>
              <a:t> </a:t>
            </a:r>
            <a:r>
              <a:rPr lang="es-MX" dirty="0" err="1"/>
              <a:t>wich</a:t>
            </a:r>
            <a:r>
              <a:rPr lang="es-MX" dirty="0"/>
              <a:t> are </a:t>
            </a:r>
            <a:r>
              <a:rPr lang="es-MX" dirty="0" err="1"/>
              <a:t>present</a:t>
            </a:r>
            <a:r>
              <a:rPr lang="es-MX" dirty="0"/>
              <a:t> in the </a:t>
            </a:r>
            <a:r>
              <a:rPr lang="es-MX" dirty="0" err="1"/>
              <a:t>known</a:t>
            </a:r>
            <a:r>
              <a:rPr lang="es-MX"/>
              <a:t> integral.</a:t>
            </a:r>
            <a:endParaRPr lang="es-MX" dirty="0"/>
          </a:p>
          <a:p>
            <a:r>
              <a:rPr lang="es-MX" dirty="0" err="1"/>
              <a:t>Such</a:t>
            </a:r>
            <a:r>
              <a:rPr lang="es-MX" dirty="0"/>
              <a:t> </a:t>
            </a:r>
            <a:r>
              <a:rPr lang="es-MX" dirty="0" err="1"/>
              <a:t>analysis</a:t>
            </a:r>
            <a:r>
              <a:rPr lang="es-MX" dirty="0"/>
              <a:t> can be </a:t>
            </a:r>
            <a:r>
              <a:rPr lang="es-MX" dirty="0" err="1"/>
              <a:t>applied</a:t>
            </a:r>
            <a:r>
              <a:rPr lang="es-MX" dirty="0"/>
              <a:t> </a:t>
            </a:r>
            <a:r>
              <a:rPr lang="es-MX" dirty="0" err="1"/>
              <a:t>to</a:t>
            </a:r>
            <a:r>
              <a:rPr lang="es-MX" dirty="0"/>
              <a:t> the </a:t>
            </a:r>
            <a:r>
              <a:rPr lang="es-MX" dirty="0" err="1"/>
              <a:t>rest</a:t>
            </a:r>
            <a:r>
              <a:rPr lang="es-MX" dirty="0"/>
              <a:t> </a:t>
            </a:r>
            <a:r>
              <a:rPr lang="es-MX" dirty="0" err="1"/>
              <a:t>of</a:t>
            </a:r>
            <a:r>
              <a:rPr lang="es-MX" dirty="0"/>
              <a:t> dual </a:t>
            </a:r>
            <a:r>
              <a:rPr lang="es-MX" dirty="0" err="1"/>
              <a:t>integrals</a:t>
            </a:r>
            <a:r>
              <a:rPr lang="es-MX" dirty="0"/>
              <a:t>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193222-5D81-4A3B-8EF7-5A2DE8EFE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45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11DA52-D83D-4016-8DA6-DB6921334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References</a:t>
            </a:r>
            <a:r>
              <a:rPr lang="es-MX" dirty="0"/>
              <a:t>	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F6ACF7-951D-4306-AF7B-FBF9B24D1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[1] S. </a:t>
            </a:r>
            <a:r>
              <a:rPr lang="es-MX" dirty="0" err="1"/>
              <a:t>Catani</a:t>
            </a:r>
            <a:r>
              <a:rPr lang="es-MX" dirty="0"/>
              <a:t>, T. </a:t>
            </a:r>
            <a:r>
              <a:rPr lang="es-MX" dirty="0" err="1"/>
              <a:t>Gleisberg</a:t>
            </a:r>
            <a:r>
              <a:rPr lang="es-MX" dirty="0"/>
              <a:t>, F. Krauss, G. Rodrigo and J.-C. Winter, JHEP09(2008) 065.</a:t>
            </a:r>
          </a:p>
          <a:p>
            <a:r>
              <a:rPr lang="es-MX" dirty="0"/>
              <a:t>[2] G.  F.  R.  </a:t>
            </a:r>
            <a:r>
              <a:rPr lang="es-MX" dirty="0" err="1"/>
              <a:t>Sborlini</a:t>
            </a:r>
            <a:r>
              <a:rPr lang="es-MX" dirty="0"/>
              <a:t>,  F.  Driencourt-</a:t>
            </a:r>
            <a:r>
              <a:rPr lang="es-MX" dirty="0" err="1"/>
              <a:t>Mangin</a:t>
            </a:r>
            <a:r>
              <a:rPr lang="es-MX" dirty="0"/>
              <a:t>,  R.  Hernández-Pinto and  G.  Rodrigo,  JHEP1608(2016) 160  [arXiv:1604.06699[</a:t>
            </a:r>
            <a:r>
              <a:rPr lang="es-MX" dirty="0" err="1"/>
              <a:t>hep-ph</a:t>
            </a:r>
            <a:r>
              <a:rPr lang="es-MX" dirty="0"/>
              <a:t>]].</a:t>
            </a:r>
          </a:p>
          <a:p>
            <a:r>
              <a:rPr lang="es-MX" dirty="0"/>
              <a:t>[3] J. J. Aguilera-Verdugo, R. J. </a:t>
            </a:r>
            <a:r>
              <a:rPr lang="es-MX" dirty="0" err="1"/>
              <a:t>Hernandez</a:t>
            </a:r>
            <a:r>
              <a:rPr lang="es-MX" dirty="0"/>
              <a:t>-Pinto, G. Rodrigo, G. F. </a:t>
            </a:r>
            <a:r>
              <a:rPr lang="es-MX" dirty="0" err="1"/>
              <a:t>Sborlini</a:t>
            </a:r>
            <a:r>
              <a:rPr lang="es-MX" dirty="0"/>
              <a:t> and W. J. Torres Bobadilla,[arXiv:2006.11217 [</a:t>
            </a:r>
            <a:r>
              <a:rPr lang="es-MX" dirty="0" err="1"/>
              <a:t>hep-ph</a:t>
            </a:r>
            <a:r>
              <a:rPr lang="es-MX" dirty="0"/>
              <a:t>]].</a:t>
            </a:r>
          </a:p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9A5F307-4AE4-42AF-BD9B-4B2390CD9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081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AAC3C0-DF76-4F39-B652-66F03DB5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0CE2E0-8B77-46E6-A061-962C3410B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pPr algn="ctr"/>
            <a:endParaRPr lang="es-MX" sz="4000" dirty="0"/>
          </a:p>
          <a:p>
            <a:pPr marL="0" indent="0" algn="ctr">
              <a:buNone/>
            </a:pPr>
            <a:r>
              <a:rPr lang="es-MX" sz="4000" dirty="0" err="1"/>
              <a:t>Thank</a:t>
            </a:r>
            <a:r>
              <a:rPr lang="es-MX" sz="4000" dirty="0"/>
              <a:t> </a:t>
            </a:r>
            <a:r>
              <a:rPr lang="es-MX" sz="4000" dirty="0" err="1"/>
              <a:t>you</a:t>
            </a:r>
            <a:r>
              <a:rPr lang="es-MX" sz="4000" dirty="0"/>
              <a:t>!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B32316-1AB3-4D99-BBC3-85A96565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771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2F3871-3B7D-48AD-B25B-6CACF3E1D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Content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47DE44EE-0B7B-4026-821B-BF07426A159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s-MX" dirty="0"/>
                  <a:t>Motivation.</a:t>
                </a:r>
              </a:p>
              <a:p>
                <a:r>
                  <a:rPr lang="es-MX" dirty="0" err="1"/>
                  <a:t>Introduction</a:t>
                </a:r>
                <a:r>
                  <a:rPr lang="es-MX" dirty="0"/>
                  <a:t> </a:t>
                </a:r>
                <a:r>
                  <a:rPr lang="es-MX" dirty="0" err="1"/>
                  <a:t>to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Loop-Tree</a:t>
                </a:r>
                <a:r>
                  <a:rPr lang="es-MX" dirty="0"/>
                  <a:t> </a:t>
                </a:r>
                <a:r>
                  <a:rPr lang="es-MX" dirty="0" err="1"/>
                  <a:t>Duality</a:t>
                </a:r>
                <a:r>
                  <a:rPr lang="es-MX" dirty="0"/>
                  <a:t> </a:t>
                </a:r>
                <a:r>
                  <a:rPr lang="es-MX" dirty="0" err="1"/>
                  <a:t>theorem</a:t>
                </a:r>
                <a:r>
                  <a:rPr lang="es-MX" dirty="0"/>
                  <a:t>.</a:t>
                </a:r>
              </a:p>
              <a:p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massless</a:t>
                </a:r>
                <a:r>
                  <a:rPr lang="es-MX" dirty="0"/>
                  <a:t> </a:t>
                </a:r>
                <a:r>
                  <a:rPr lang="es-MX" dirty="0" err="1"/>
                  <a:t>scalar</a:t>
                </a:r>
                <a:r>
                  <a:rPr lang="es-MX" dirty="0"/>
                  <a:t> box integral.</a:t>
                </a:r>
              </a:p>
              <a:p>
                <a:r>
                  <a:rPr lang="es-MX" dirty="0" err="1"/>
                  <a:t>Lightcones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s-MX" dirty="0"/>
                  <a:t> </a:t>
                </a:r>
                <a:r>
                  <a:rPr lang="es-MX" dirty="0" err="1"/>
                  <a:t>integrals</a:t>
                </a:r>
                <a:r>
                  <a:rPr lang="es-MX" dirty="0"/>
                  <a:t>.</a:t>
                </a:r>
              </a:p>
              <a:p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MX" dirty="0"/>
                  <a:t> integral.</a:t>
                </a:r>
              </a:p>
              <a:p>
                <a:r>
                  <a:rPr lang="es-MX" dirty="0" err="1"/>
                  <a:t>Collinear</a:t>
                </a:r>
                <a:r>
                  <a:rPr lang="es-MX" dirty="0"/>
                  <a:t> </a:t>
                </a:r>
                <a:r>
                  <a:rPr lang="es-MX" dirty="0" err="1"/>
                  <a:t>singularities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MX" dirty="0"/>
                  <a:t> integral.</a:t>
                </a:r>
              </a:p>
              <a:p>
                <a:r>
                  <a:rPr lang="es-MX" dirty="0" err="1"/>
                  <a:t>Conclusions</a:t>
                </a:r>
                <a:r>
                  <a:rPr lang="es-MX" dirty="0"/>
                  <a:t>.</a:t>
                </a:r>
              </a:p>
              <a:p>
                <a:r>
                  <a:rPr lang="es-MX" dirty="0" err="1"/>
                  <a:t>References</a:t>
                </a:r>
                <a:endParaRPr lang="es-MX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47DE44EE-0B7B-4026-821B-BF07426A159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12" t="-88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9EF74D-CC7D-4F2D-B4B4-5B6816069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85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FC3F33-90BF-442D-A810-2C3EC382F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Motivation</a:t>
            </a:r>
            <a:r>
              <a:rPr lang="es-MX" dirty="0"/>
              <a:t>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5E5AE5-ED47-4037-A4AC-F0FEC3EFA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  <a:p>
            <a:endParaRPr lang="es-MX" dirty="0"/>
          </a:p>
          <a:p>
            <a:r>
              <a:rPr lang="es-MX" dirty="0" err="1"/>
              <a:t>This</a:t>
            </a:r>
            <a:r>
              <a:rPr lang="es-MX" dirty="0"/>
              <a:t> </a:t>
            </a:r>
            <a:r>
              <a:rPr lang="es-MX" dirty="0" err="1"/>
              <a:t>work</a:t>
            </a:r>
            <a:r>
              <a:rPr lang="es-MX" dirty="0"/>
              <a:t> </a:t>
            </a:r>
            <a:r>
              <a:rPr lang="es-MX" dirty="0" err="1"/>
              <a:t>aims</a:t>
            </a:r>
            <a:r>
              <a:rPr lang="es-MX" dirty="0"/>
              <a:t> </a:t>
            </a:r>
            <a:r>
              <a:rPr lang="es-MX" dirty="0" err="1"/>
              <a:t>to</a:t>
            </a:r>
            <a:r>
              <a:rPr lang="es-MX" dirty="0"/>
              <a:t> </a:t>
            </a:r>
            <a:r>
              <a:rPr lang="es-MX" dirty="0" err="1"/>
              <a:t>study</a:t>
            </a:r>
            <a:r>
              <a:rPr lang="es-MX" dirty="0"/>
              <a:t> the </a:t>
            </a:r>
            <a:r>
              <a:rPr lang="es-MX" dirty="0" err="1"/>
              <a:t>scalar</a:t>
            </a:r>
            <a:r>
              <a:rPr lang="es-MX" dirty="0"/>
              <a:t> box </a:t>
            </a:r>
            <a:r>
              <a:rPr lang="es-MX" dirty="0" err="1"/>
              <a:t>diagram</a:t>
            </a:r>
            <a:r>
              <a:rPr lang="es-MX" dirty="0"/>
              <a:t> </a:t>
            </a:r>
            <a:r>
              <a:rPr lang="es-MX" dirty="0" err="1"/>
              <a:t>through</a:t>
            </a:r>
            <a:r>
              <a:rPr lang="es-MX" dirty="0"/>
              <a:t> the </a:t>
            </a:r>
            <a:r>
              <a:rPr lang="es-MX" dirty="0" err="1"/>
              <a:t>Loop-Tree</a:t>
            </a:r>
            <a:r>
              <a:rPr lang="es-MX" dirty="0"/>
              <a:t> </a:t>
            </a:r>
            <a:r>
              <a:rPr lang="es-MX" dirty="0" err="1"/>
              <a:t>Duality</a:t>
            </a:r>
            <a:r>
              <a:rPr lang="es-MX" dirty="0"/>
              <a:t> (LTD) </a:t>
            </a:r>
            <a:r>
              <a:rPr lang="es-MX" dirty="0" err="1"/>
              <a:t>theorem</a:t>
            </a:r>
            <a:r>
              <a:rPr lang="es-MX" dirty="0"/>
              <a:t> and </a:t>
            </a:r>
            <a:r>
              <a:rPr lang="es-MX" dirty="0" err="1"/>
              <a:t>to</a:t>
            </a:r>
            <a:r>
              <a:rPr lang="es-MX" dirty="0"/>
              <a:t> show the </a:t>
            </a:r>
            <a:r>
              <a:rPr lang="es-MX" dirty="0" err="1"/>
              <a:t>origin</a:t>
            </a:r>
            <a:r>
              <a:rPr lang="es-MX" dirty="0"/>
              <a:t> </a:t>
            </a:r>
            <a:r>
              <a:rPr lang="es-MX" dirty="0" err="1"/>
              <a:t>of</a:t>
            </a:r>
            <a:r>
              <a:rPr lang="es-MX" dirty="0"/>
              <a:t> </a:t>
            </a:r>
            <a:r>
              <a:rPr lang="es-MX" dirty="0" err="1"/>
              <a:t>singularities</a:t>
            </a:r>
            <a:r>
              <a:rPr lang="es-MX" dirty="0"/>
              <a:t>, </a:t>
            </a:r>
            <a:r>
              <a:rPr lang="es-MX" dirty="0" err="1"/>
              <a:t>whether</a:t>
            </a:r>
            <a:r>
              <a:rPr lang="es-MX" dirty="0"/>
              <a:t> IR </a:t>
            </a:r>
            <a:r>
              <a:rPr lang="es-MX" dirty="0" err="1"/>
              <a:t>or</a:t>
            </a:r>
            <a:r>
              <a:rPr lang="es-MX" dirty="0"/>
              <a:t> UV </a:t>
            </a:r>
            <a:r>
              <a:rPr lang="es-MX" dirty="0" err="1"/>
              <a:t>singularities</a:t>
            </a:r>
            <a:r>
              <a:rPr lang="es-MX" dirty="0"/>
              <a:t>.</a:t>
            </a:r>
          </a:p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0865289-4771-43A9-80F1-4AFF691C9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114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DA2C6B-5A10-4E26-A4B3-396FA729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Introduction</a:t>
            </a:r>
            <a:r>
              <a:rPr lang="es-MX" dirty="0"/>
              <a:t> </a:t>
            </a:r>
            <a:r>
              <a:rPr lang="es-MX" dirty="0" err="1"/>
              <a:t>to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Loop-Tree</a:t>
            </a:r>
            <a:r>
              <a:rPr lang="es-MX" dirty="0"/>
              <a:t> </a:t>
            </a:r>
            <a:r>
              <a:rPr lang="es-MX" dirty="0" err="1"/>
              <a:t>Duality</a:t>
            </a:r>
            <a:r>
              <a:rPr lang="es-MX" dirty="0"/>
              <a:t> </a:t>
            </a:r>
            <a:r>
              <a:rPr lang="es-MX" dirty="0" err="1"/>
              <a:t>theorem</a:t>
            </a:r>
            <a:r>
              <a:rPr lang="es-MX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F1F9353F-3515-4875-A897-1349C9193C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40000" lnSpcReduction="20000"/>
              </a:bodyPr>
              <a:lstStyle/>
              <a:p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Let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consider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</a:t>
                </a:r>
                <a:r>
                  <a:rPr lang="es-MX" sz="6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N-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particle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scalar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one-loop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integral,</a:t>
                </a:r>
              </a:p>
              <a:p>
                <a:pPr marL="0" indent="0">
                  <a:buNone/>
                </a:pPr>
                <a:endParaRPr lang="es-MX" sz="6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s-MX" sz="6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s-MX" sz="6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sz="6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6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s-MX" sz="60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are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Feynman´s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propagators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s-MX" sz="60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s-MX" sz="6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s-MX" sz="60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s-MX" sz="60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MX" sz="6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6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s-MX" sz="6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s-MX" sz="6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polynomial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which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depends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the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loop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and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external</a:t>
                </a:r>
                <a:r>
                  <a:rPr lang="es-MX" sz="6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sz="6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momenta</a:t>
                </a:r>
                <a:endParaRPr lang="es-MX" sz="5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s-MX" dirty="0"/>
              </a:p>
              <a:p>
                <a:pPr marL="0" indent="0">
                  <a:buNone/>
                </a:pPr>
                <a:r>
                  <a:rPr lang="es-MX" dirty="0"/>
                  <a:t> </a:t>
                </a: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F1F9353F-3515-4875-A897-1349C9193C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97" t="-1413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n 4">
            <a:extLst>
              <a:ext uri="{FF2B5EF4-FFF2-40B4-BE49-F238E27FC236}">
                <a16:creationId xmlns:a16="http://schemas.microsoft.com/office/drawing/2014/main" id="{17A50A26-EE11-456A-9E8E-3EE8BA680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7101" y="2802801"/>
            <a:ext cx="4757798" cy="758719"/>
          </a:xfrm>
          <a:prstGeom prst="rect">
            <a:avLst/>
          </a:prstGeom>
        </p:spPr>
      </p:pic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59C4938-9794-4982-A637-4DE715A8B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8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948C20-5A52-4A07-9C8B-BFADBD5C1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Introduction</a:t>
            </a:r>
            <a:r>
              <a:rPr lang="es-MX" dirty="0"/>
              <a:t> </a:t>
            </a:r>
            <a:r>
              <a:rPr lang="es-MX" dirty="0" err="1"/>
              <a:t>to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Loop-Tree</a:t>
            </a:r>
            <a:r>
              <a:rPr lang="es-MX" dirty="0"/>
              <a:t> </a:t>
            </a:r>
            <a:r>
              <a:rPr lang="es-MX" dirty="0" err="1"/>
              <a:t>Duality</a:t>
            </a:r>
            <a:r>
              <a:rPr lang="es-MX" dirty="0"/>
              <a:t> </a:t>
            </a:r>
            <a:r>
              <a:rPr lang="es-MX" dirty="0" err="1"/>
              <a:t>theorem</a:t>
            </a:r>
            <a:r>
              <a:rPr lang="es-MX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F86A78C-9823-408D-8A9C-00C9EEBABE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s-MX" dirty="0"/>
                  <a:t>The dual </a:t>
                </a:r>
                <a:r>
                  <a:rPr lang="es-MX" dirty="0" err="1"/>
                  <a:t>representation</a:t>
                </a:r>
                <a:r>
                  <a:rPr lang="es-MX" dirty="0"/>
                  <a:t>, </a:t>
                </a:r>
                <a:r>
                  <a:rPr lang="es-MX" dirty="0" err="1"/>
                  <a:t>consisting</a:t>
                </a:r>
                <a:r>
                  <a:rPr lang="es-MX" dirty="0"/>
                  <a:t> </a:t>
                </a:r>
                <a:r>
                  <a:rPr lang="es-MX" dirty="0" err="1"/>
                  <a:t>on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sum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b="1" dirty="0"/>
                  <a:t>N</a:t>
                </a:r>
                <a:r>
                  <a:rPr lang="es-MX" dirty="0"/>
                  <a:t> dual </a:t>
                </a:r>
                <a:r>
                  <a:rPr lang="es-MX" dirty="0" err="1"/>
                  <a:t>integrals</a:t>
                </a:r>
                <a:r>
                  <a:rPr lang="es-MX" dirty="0"/>
                  <a:t> </a:t>
                </a:r>
                <a:r>
                  <a:rPr lang="es-MX" dirty="0" err="1"/>
                  <a:t>is</a:t>
                </a:r>
                <a:endParaRPr lang="es-MX" dirty="0"/>
              </a:p>
              <a:p>
                <a:endParaRPr lang="es-MX" dirty="0"/>
              </a:p>
              <a:p>
                <a:endParaRPr lang="es-MX" dirty="0"/>
              </a:p>
              <a:p>
                <a:r>
                  <a:rPr lang="es-MX" dirty="0" err="1"/>
                  <a:t>Where</a:t>
                </a:r>
                <a:r>
                  <a:rPr lang="es-MX" dirty="0"/>
                  <a:t>, </a:t>
                </a:r>
                <a:r>
                  <a:rPr lang="es-MX" dirty="0" err="1"/>
                  <a:t>again</a:t>
                </a:r>
                <a:r>
                  <a:rPr lang="es-MX" dirty="0"/>
                  <a:t>, </a:t>
                </a:r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s-MX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s-MX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MX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</a:t>
                </a:r>
                <a:r>
                  <a:rPr lang="es-MX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s-MX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polynomial</a:t>
                </a:r>
                <a:r>
                  <a:rPr lang="es-MX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that</a:t>
                </a:r>
                <a:r>
                  <a:rPr lang="es-MX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depends</a:t>
                </a:r>
                <a:r>
                  <a:rPr lang="es-MX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</a:t>
                </a:r>
                <a:r>
                  <a:rPr lang="es-MX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s-MX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momenta</a:t>
                </a:r>
                <a:r>
                  <a:rPr lang="es-MX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r>
                  <a:rPr lang="es-MX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𝐺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s-MX" dirty="0"/>
                  <a:t> are </a:t>
                </a:r>
                <a:r>
                  <a:rPr lang="es-MX" dirty="0" err="1"/>
                  <a:t>the</a:t>
                </a:r>
                <a:r>
                  <a:rPr lang="es-MX" dirty="0"/>
                  <a:t> dual </a:t>
                </a:r>
                <a:r>
                  <a:rPr lang="es-MX" dirty="0" err="1"/>
                  <a:t>propagators</a:t>
                </a:r>
                <a:r>
                  <a:rPr lang="es-MX" dirty="0"/>
                  <a:t>, </a:t>
                </a:r>
                <a:r>
                  <a:rPr lang="es-MX" dirty="0" err="1"/>
                  <a:t>they´re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form</a:t>
                </a:r>
                <a:r>
                  <a:rPr lang="es-MX" dirty="0"/>
                  <a:t>,</a:t>
                </a:r>
              </a:p>
              <a:p>
                <a:endParaRPr lang="es-MX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F86A78C-9823-408D-8A9C-00C9EEBABE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7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n 4" descr="Imagen que contiene objeto, reloj&#10;&#10;Descripción generada automáticamente">
            <a:extLst>
              <a:ext uri="{FF2B5EF4-FFF2-40B4-BE49-F238E27FC236}">
                <a16:creationId xmlns:a16="http://schemas.microsoft.com/office/drawing/2014/main" id="{67927468-E428-4AED-AA85-EDB966807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8713" y="2593658"/>
            <a:ext cx="5254574" cy="83534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D0F93F1-CD79-4D08-90A2-533D99DB82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146" y="4434280"/>
            <a:ext cx="3889708" cy="50878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85BDCFD-CC35-4E6B-AC30-2233891CC9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23287" y="3551222"/>
            <a:ext cx="2649943" cy="388473"/>
          </a:xfrm>
          <a:prstGeom prst="rect">
            <a:avLst/>
          </a:prstGeom>
        </p:spPr>
      </p:pic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30C315C-C0F7-4A7E-A22E-CEABA89F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554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E614AB-3099-49DC-8927-A5B66AAF6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massless</a:t>
            </a:r>
            <a:r>
              <a:rPr lang="es-MX" dirty="0"/>
              <a:t> </a:t>
            </a:r>
            <a:r>
              <a:rPr lang="es-MX" dirty="0" err="1"/>
              <a:t>scalar</a:t>
            </a:r>
            <a:r>
              <a:rPr lang="es-MX" dirty="0"/>
              <a:t> box integral.</a:t>
            </a:r>
            <a:br>
              <a:rPr lang="es-MX" dirty="0"/>
            </a:b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99F2045-1FA3-4AA8-9A52-680EEFF163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s-MX" dirty="0"/>
                  <a:t>One </a:t>
                </a:r>
                <a:r>
                  <a:rPr lang="es-MX" dirty="0" err="1"/>
                  <a:t>loop</a:t>
                </a:r>
                <a:r>
                  <a:rPr lang="es-MX" dirty="0"/>
                  <a:t> </a:t>
                </a:r>
                <a:r>
                  <a:rPr lang="es-MX" dirty="0" err="1"/>
                  <a:t>correction</a:t>
                </a:r>
                <a:r>
                  <a:rPr lang="es-MX" dirty="0"/>
                  <a:t> </a:t>
                </a:r>
                <a:r>
                  <a:rPr lang="es-MX" dirty="0" err="1"/>
                  <a:t>to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r>
                      <a:rPr lang="es-MX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→2</m:t>
                    </m:r>
                  </m:oMath>
                </a14:m>
                <a:r>
                  <a:rPr lang="es-MX" dirty="0"/>
                  <a:t> o </a:t>
                </a:r>
                <a14:m>
                  <m:oMath xmlns:m="http://schemas.openxmlformats.org/officeDocument/2006/math">
                    <m:r>
                      <a:rPr lang="es-MX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s-MX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s-MX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s-MX" dirty="0"/>
                  <a:t> </a:t>
                </a:r>
                <a:r>
                  <a:rPr lang="es-MX" dirty="0" err="1"/>
                  <a:t>scattering</a:t>
                </a:r>
                <a:r>
                  <a:rPr lang="es-MX" dirty="0"/>
                  <a:t>  </a:t>
                </a:r>
                <a:r>
                  <a:rPr lang="es-MX" dirty="0" err="1"/>
                  <a:t>or</a:t>
                </a:r>
                <a:r>
                  <a:rPr lang="es-MX" dirty="0"/>
                  <a:t> </a:t>
                </a:r>
                <a:r>
                  <a:rPr lang="es-MX" dirty="0" err="1"/>
                  <a:t>decay</a:t>
                </a:r>
                <a:r>
                  <a:rPr lang="es-MX" dirty="0"/>
                  <a:t> </a:t>
                </a:r>
                <a:r>
                  <a:rPr lang="es-MX" dirty="0" err="1"/>
                  <a:t>processes</a:t>
                </a:r>
                <a:r>
                  <a:rPr lang="es-MX" dirty="0"/>
                  <a:t> </a:t>
                </a:r>
                <a:r>
                  <a:rPr lang="es-MX" dirty="0" err="1"/>
                  <a:t>involves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box </a:t>
                </a:r>
                <a:r>
                  <a:rPr lang="es-MX" dirty="0" err="1"/>
                  <a:t>diagram</a:t>
                </a:r>
                <a:r>
                  <a:rPr lang="es-MX" dirty="0"/>
                  <a:t>. In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scalar</a:t>
                </a:r>
                <a:r>
                  <a:rPr lang="es-MX" dirty="0"/>
                  <a:t> </a:t>
                </a:r>
                <a:r>
                  <a:rPr lang="es-MX" dirty="0" err="1"/>
                  <a:t>theory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box </a:t>
                </a:r>
                <a:r>
                  <a:rPr lang="es-MX" dirty="0" err="1"/>
                  <a:t>diagram</a:t>
                </a:r>
                <a:r>
                  <a:rPr lang="es-MX" dirty="0"/>
                  <a:t> </a:t>
                </a:r>
                <a:r>
                  <a:rPr lang="es-MX" dirty="0" err="1"/>
                  <a:t>is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form</a:t>
                </a:r>
                <a:r>
                  <a:rPr lang="es-MX" dirty="0"/>
                  <a:t>;</a:t>
                </a:r>
              </a:p>
              <a:p>
                <a:endParaRPr lang="es-MX" dirty="0"/>
              </a:p>
              <a:p>
                <a:endParaRPr lang="es-MX" dirty="0"/>
              </a:p>
              <a:p>
                <a:r>
                  <a:rPr lang="es-MX" dirty="0"/>
                  <a:t>In </a:t>
                </a:r>
                <a:r>
                  <a:rPr lang="es-MX" dirty="0" err="1"/>
                  <a:t>order</a:t>
                </a:r>
                <a:r>
                  <a:rPr lang="es-MX" dirty="0"/>
                  <a:t> </a:t>
                </a:r>
                <a:r>
                  <a:rPr lang="es-MX" dirty="0" err="1"/>
                  <a:t>to</a:t>
                </a:r>
                <a:r>
                  <a:rPr lang="es-MX" dirty="0"/>
                  <a:t> </a:t>
                </a:r>
                <a:r>
                  <a:rPr lang="es-MX" dirty="0" err="1"/>
                  <a:t>apply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LTD </a:t>
                </a:r>
                <a:r>
                  <a:rPr lang="es-MX" dirty="0" err="1"/>
                  <a:t>theorem</a:t>
                </a:r>
                <a:r>
                  <a:rPr lang="es-MX" dirty="0"/>
                  <a:t> </a:t>
                </a:r>
                <a:r>
                  <a:rPr lang="es-MX" dirty="0" err="1"/>
                  <a:t>it´s</a:t>
                </a:r>
                <a:r>
                  <a:rPr lang="es-MX" dirty="0"/>
                  <a:t> </a:t>
                </a:r>
                <a:r>
                  <a:rPr lang="es-MX" dirty="0" err="1"/>
                  <a:t>necessary</a:t>
                </a:r>
                <a:r>
                  <a:rPr lang="es-MX" dirty="0"/>
                  <a:t> </a:t>
                </a:r>
                <a:r>
                  <a:rPr lang="es-MX" dirty="0" err="1"/>
                  <a:t>to</a:t>
                </a:r>
                <a:r>
                  <a:rPr lang="es-MX" dirty="0"/>
                  <a:t> </a:t>
                </a:r>
                <a:r>
                  <a:rPr lang="es-MX" dirty="0" err="1"/>
                  <a:t>establish</a:t>
                </a:r>
                <a:r>
                  <a:rPr lang="es-MX" dirty="0"/>
                  <a:t> a </a:t>
                </a:r>
                <a:r>
                  <a:rPr lang="es-MX" dirty="0" err="1"/>
                  <a:t>relation</a:t>
                </a:r>
                <a:r>
                  <a:rPr lang="es-MX" dirty="0"/>
                  <a:t> </a:t>
                </a:r>
                <a:r>
                  <a:rPr lang="es-MX" dirty="0" err="1"/>
                  <a:t>between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internal</a:t>
                </a:r>
                <a:r>
                  <a:rPr lang="es-MX" dirty="0"/>
                  <a:t>, </a:t>
                </a:r>
                <a:r>
                  <a:rPr lang="es-MX" dirty="0" err="1"/>
                  <a:t>external</a:t>
                </a:r>
                <a:r>
                  <a:rPr lang="es-MX" dirty="0"/>
                  <a:t> and </a:t>
                </a:r>
                <a:r>
                  <a:rPr lang="es-MX" dirty="0" err="1"/>
                  <a:t>loop</a:t>
                </a:r>
                <a:r>
                  <a:rPr lang="es-MX" dirty="0"/>
                  <a:t> momento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diagram</a:t>
                </a:r>
                <a:r>
                  <a:rPr lang="es-MX" dirty="0"/>
                  <a:t>, </a:t>
                </a:r>
                <a:r>
                  <a:rPr lang="es-MX" dirty="0" err="1"/>
                  <a:t>such</a:t>
                </a:r>
                <a:r>
                  <a:rPr lang="es-MX" dirty="0"/>
                  <a:t> </a:t>
                </a:r>
                <a:r>
                  <a:rPr lang="es-MX" dirty="0" err="1"/>
                  <a:t>relation</a:t>
                </a:r>
                <a:r>
                  <a:rPr lang="es-MX" dirty="0"/>
                  <a:t> </a:t>
                </a:r>
                <a:r>
                  <a:rPr lang="es-MX" dirty="0" err="1"/>
                  <a:t>is</a:t>
                </a:r>
                <a:r>
                  <a:rPr lang="es-MX" dirty="0"/>
                  <a:t>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form</a:t>
                </a:r>
                <a:r>
                  <a:rPr lang="es-MX" dirty="0"/>
                  <a:t>,</a:t>
                </a: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99F2045-1FA3-4AA8-9A52-680EEFF163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5"/>
                <a:stretch>
                  <a:fillRect l="-57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n 4" descr="Imagen que contiene objeto, antena, reloj, aire&#10;&#10;Descripción generada automáticamente">
            <a:extLst>
              <a:ext uri="{FF2B5EF4-FFF2-40B4-BE49-F238E27FC236}">
                <a16:creationId xmlns:a16="http://schemas.microsoft.com/office/drawing/2014/main" id="{ECC18BA6-EA1F-48E1-94C4-ABD863DA4A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6273" y="2976499"/>
            <a:ext cx="3077004" cy="905001"/>
          </a:xfrm>
          <a:prstGeom prst="rect">
            <a:avLst/>
          </a:prstGeom>
        </p:spPr>
      </p:pic>
      <p:pic>
        <p:nvPicPr>
          <p:cNvPr id="7" name="Imagen 6" descr="Imagen que contiene objeto, reloj, gato&#10;&#10;Descripción generada automáticamente">
            <a:extLst>
              <a:ext uri="{FF2B5EF4-FFF2-40B4-BE49-F238E27FC236}">
                <a16:creationId xmlns:a16="http://schemas.microsoft.com/office/drawing/2014/main" id="{7CAAC99A-D800-447F-8B6E-5E7B72A9CC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8800" y="4842267"/>
            <a:ext cx="1794399" cy="905001"/>
          </a:xfrm>
          <a:prstGeom prst="rect">
            <a:avLst/>
          </a:prstGeom>
        </p:spPr>
      </p:pic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3AB03A3-207E-4738-99E5-CCCE40688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05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68A54B-9065-40B2-8753-8E0288E82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0E614AB-3099-49DC-8927-A5B66AAF6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781" y="804520"/>
            <a:ext cx="4093310" cy="1049235"/>
          </a:xfrm>
        </p:spPr>
        <p:txBody>
          <a:bodyPr>
            <a:normAutofit/>
          </a:bodyPr>
          <a:lstStyle/>
          <a:p>
            <a:r>
              <a:rPr lang="es-MX" sz="2200" err="1"/>
              <a:t>The</a:t>
            </a:r>
            <a:r>
              <a:rPr lang="es-MX" sz="2200"/>
              <a:t> </a:t>
            </a:r>
            <a:r>
              <a:rPr lang="es-MX" sz="2200" err="1"/>
              <a:t>massless</a:t>
            </a:r>
            <a:r>
              <a:rPr lang="es-MX" sz="2200"/>
              <a:t> </a:t>
            </a:r>
            <a:r>
              <a:rPr lang="es-MX" sz="2200" err="1"/>
              <a:t>scalar</a:t>
            </a:r>
            <a:r>
              <a:rPr lang="es-MX" sz="2200"/>
              <a:t> box integral.</a:t>
            </a:r>
            <a:br>
              <a:rPr lang="es-MX" sz="2200"/>
            </a:br>
            <a:endParaRPr lang="es-MX" sz="220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15F3B72-790F-4B1A-90DE-5EC31C829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2BED43D-FF5E-4233-9D4F-A509B5603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9F2045-1FA3-4AA8-9A52-680EEFF16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303" y="2015732"/>
            <a:ext cx="4089097" cy="3450613"/>
          </a:xfrm>
        </p:spPr>
        <p:txBody>
          <a:bodyPr>
            <a:normAutofit/>
          </a:bodyPr>
          <a:lstStyle/>
          <a:p>
            <a:r>
              <a:rPr lang="es-MX" dirty="0" err="1"/>
              <a:t>This</a:t>
            </a:r>
            <a:r>
              <a:rPr lang="es-MX" dirty="0"/>
              <a:t> </a:t>
            </a:r>
            <a:r>
              <a:rPr lang="es-MX" dirty="0" err="1"/>
              <a:t>way</a:t>
            </a:r>
            <a:r>
              <a:rPr lang="es-MX" dirty="0"/>
              <a:t> </a:t>
            </a:r>
            <a:r>
              <a:rPr lang="es-MX" dirty="0" err="1"/>
              <a:t>using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parametrization</a:t>
            </a:r>
            <a:r>
              <a:rPr lang="es-MX" dirty="0"/>
              <a:t> </a:t>
            </a:r>
            <a:r>
              <a:rPr lang="es-MX" dirty="0" err="1"/>
              <a:t>of</a:t>
            </a:r>
            <a:r>
              <a:rPr lang="es-MX" dirty="0"/>
              <a:t> </a:t>
            </a:r>
            <a:r>
              <a:rPr lang="es-MX" dirty="0" err="1"/>
              <a:t>momenta</a:t>
            </a:r>
            <a:r>
              <a:rPr lang="es-MX" dirty="0"/>
              <a:t> and </a:t>
            </a:r>
            <a:r>
              <a:rPr lang="es-MX" dirty="0" err="1"/>
              <a:t>applying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LTD </a:t>
            </a:r>
            <a:r>
              <a:rPr lang="es-MX" dirty="0" err="1"/>
              <a:t>theorem</a:t>
            </a:r>
            <a:r>
              <a:rPr lang="es-MX" dirty="0"/>
              <a:t> </a:t>
            </a:r>
            <a:r>
              <a:rPr lang="es-MX" dirty="0" err="1"/>
              <a:t>we</a:t>
            </a:r>
            <a:r>
              <a:rPr lang="es-MX" dirty="0"/>
              <a:t> </a:t>
            </a:r>
            <a:r>
              <a:rPr lang="es-MX" dirty="0" err="1"/>
              <a:t>get</a:t>
            </a:r>
            <a:r>
              <a:rPr lang="es-MX" dirty="0"/>
              <a:t> a set </a:t>
            </a:r>
            <a:r>
              <a:rPr lang="es-MX" dirty="0" err="1"/>
              <a:t>of</a:t>
            </a:r>
            <a:r>
              <a:rPr lang="es-MX" dirty="0"/>
              <a:t> </a:t>
            </a:r>
            <a:r>
              <a:rPr lang="es-MX" dirty="0" err="1"/>
              <a:t>four</a:t>
            </a:r>
            <a:r>
              <a:rPr lang="es-MX" dirty="0"/>
              <a:t> dual </a:t>
            </a:r>
            <a:r>
              <a:rPr lang="es-MX" dirty="0" err="1"/>
              <a:t>integrals</a:t>
            </a:r>
            <a:r>
              <a:rPr lang="es-MX" dirty="0"/>
              <a:t>.</a:t>
            </a:r>
          </a:p>
          <a:p>
            <a:r>
              <a:rPr lang="es-MX" dirty="0" err="1"/>
              <a:t>The</a:t>
            </a:r>
            <a:r>
              <a:rPr lang="es-MX" dirty="0"/>
              <a:t> sum </a:t>
            </a:r>
            <a:r>
              <a:rPr lang="es-MX" dirty="0" err="1"/>
              <a:t>of</a:t>
            </a:r>
            <a:r>
              <a:rPr lang="es-MX" dirty="0"/>
              <a:t> </a:t>
            </a:r>
            <a:r>
              <a:rPr lang="es-MX" dirty="0" err="1"/>
              <a:t>these</a:t>
            </a:r>
            <a:r>
              <a:rPr lang="es-MX" dirty="0"/>
              <a:t> dual </a:t>
            </a:r>
            <a:r>
              <a:rPr lang="es-MX" dirty="0" err="1"/>
              <a:t>integrals</a:t>
            </a:r>
            <a:r>
              <a:rPr lang="es-MX" dirty="0"/>
              <a:t> </a:t>
            </a:r>
            <a:r>
              <a:rPr lang="es-MX" dirty="0" err="1"/>
              <a:t>gives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box </a:t>
            </a:r>
            <a:r>
              <a:rPr lang="es-MX" dirty="0" err="1"/>
              <a:t>diagram</a:t>
            </a:r>
            <a:r>
              <a:rPr lang="es-MX" dirty="0"/>
              <a:t> integral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51D0F8B-A6FE-4009-88A1-49ABE7CEF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C5057B3-E936-43A2-9EEE-514EF0434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25A19F2C-9E26-4376-A99F-3C781A209D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7565" y="5027760"/>
            <a:ext cx="3424572" cy="370996"/>
          </a:xfrm>
          <a:prstGeom prst="rect">
            <a:avLst/>
          </a:prstGeom>
        </p:spPr>
      </p:pic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7D48B56-D3EB-4FFF-8381-C3D7C8EEE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pic>
        <p:nvPicPr>
          <p:cNvPr id="11" name="Imagen 10" descr="Imagen que contiene tabla, hecho de madera, cuarto&#10;&#10;Descripción generada automáticamente">
            <a:extLst>
              <a:ext uri="{FF2B5EF4-FFF2-40B4-BE49-F238E27FC236}">
                <a16:creationId xmlns:a16="http://schemas.microsoft.com/office/drawing/2014/main" id="{BCAECFD0-66F2-4546-B744-BA3307ED26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4400" y="1995157"/>
            <a:ext cx="6972848" cy="248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008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E614AB-3099-49DC-8927-A5B66AAF6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massless</a:t>
            </a:r>
            <a:r>
              <a:rPr lang="es-MX" dirty="0"/>
              <a:t> </a:t>
            </a:r>
            <a:r>
              <a:rPr lang="es-MX" dirty="0" err="1"/>
              <a:t>scalar</a:t>
            </a:r>
            <a:r>
              <a:rPr lang="es-MX"/>
              <a:t> box integral.</a:t>
            </a:r>
            <a:br>
              <a:rPr lang="es-MX"/>
            </a:br>
            <a:endParaRPr lang="es-MX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99F2045-1FA3-4AA8-9A52-680EEFF163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s-MX" dirty="0"/>
                  <a:t>Furthermore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bos</a:t>
                </a:r>
                <a:r>
                  <a:rPr lang="es-MX" dirty="0"/>
                  <a:t> </a:t>
                </a:r>
                <a:r>
                  <a:rPr lang="es-MX" dirty="0" err="1"/>
                  <a:t>diagram</a:t>
                </a:r>
                <a:r>
                  <a:rPr lang="es-MX" dirty="0"/>
                  <a:t> </a:t>
                </a:r>
                <a:r>
                  <a:rPr lang="es-MX" dirty="0" err="1"/>
                  <a:t>depends</a:t>
                </a:r>
                <a:r>
                  <a:rPr lang="es-MX" dirty="0"/>
                  <a:t> </a:t>
                </a:r>
                <a:r>
                  <a:rPr lang="es-MX" dirty="0" err="1"/>
                  <a:t>on</a:t>
                </a:r>
                <a:r>
                  <a:rPr lang="es-MX" dirty="0"/>
                  <a:t> </a:t>
                </a:r>
                <a:r>
                  <a:rPr lang="es-MX" dirty="0" err="1"/>
                  <a:t>three</a:t>
                </a:r>
                <a:r>
                  <a:rPr lang="es-MX" dirty="0"/>
                  <a:t> </a:t>
                </a:r>
                <a:r>
                  <a:rPr lang="es-MX" dirty="0" err="1"/>
                  <a:t>parameters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</m:oMath>
                </a14:m>
                <a:r>
                  <a:rPr lang="es-MX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s-MX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s-MX" dirty="0"/>
                  <a:t>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s-MX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MX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Sup>
                          <m:sSubSupPr>
                            <m:ctrlPr>
                              <a:rPr lang="es-MX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/>
                        </m:sSub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s-MX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s-MX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/>
                        </m:sSub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MX" dirty="0"/>
                  <a:t> </a:t>
                </a:r>
              </a:p>
              <a:p>
                <a:r>
                  <a:rPr lang="es-MX" dirty="0"/>
                  <a:t>In </a:t>
                </a:r>
                <a:r>
                  <a:rPr lang="es-MX" dirty="0" err="1"/>
                  <a:t>order</a:t>
                </a:r>
                <a:r>
                  <a:rPr lang="es-MX" dirty="0"/>
                  <a:t> </a:t>
                </a:r>
                <a:r>
                  <a:rPr lang="es-MX" dirty="0" err="1"/>
                  <a:t>to</a:t>
                </a:r>
                <a:r>
                  <a:rPr lang="es-MX" dirty="0"/>
                  <a:t> compute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integrals</a:t>
                </a:r>
                <a:r>
                  <a:rPr lang="es-MX" dirty="0"/>
                  <a:t> </a:t>
                </a:r>
                <a:r>
                  <a:rPr lang="es-MX" dirty="0" err="1"/>
                  <a:t>we</a:t>
                </a:r>
                <a:r>
                  <a:rPr lang="es-MX" dirty="0"/>
                  <a:t> </a:t>
                </a:r>
                <a:r>
                  <a:rPr lang="es-MX" dirty="0" err="1"/>
                  <a:t>parametrize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:r>
                  <a:rPr lang="es-MX" dirty="0" err="1"/>
                  <a:t>external</a:t>
                </a:r>
                <a:r>
                  <a:rPr lang="es-MX" dirty="0"/>
                  <a:t> </a:t>
                </a:r>
                <a:r>
                  <a:rPr lang="es-MX" dirty="0" err="1"/>
                  <a:t>momenta</a:t>
                </a:r>
                <a:r>
                  <a:rPr lang="es-MX" dirty="0"/>
                  <a:t> as,</a:t>
                </a:r>
              </a:p>
              <a:p>
                <a:endParaRPr lang="es-MX" dirty="0"/>
              </a:p>
              <a:p>
                <a:endParaRPr lang="es-MX" dirty="0"/>
              </a:p>
              <a:p>
                <a:endParaRPr lang="es-MX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99F2045-1FA3-4AA8-9A52-680EEFF163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57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n 4">
            <a:extLst>
              <a:ext uri="{FF2B5EF4-FFF2-40B4-BE49-F238E27FC236}">
                <a16:creationId xmlns:a16="http://schemas.microsoft.com/office/drawing/2014/main" id="{0A2787A7-22A3-4D2C-AEED-174EB84CD3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9852" y="3532709"/>
            <a:ext cx="7612296" cy="654978"/>
          </a:xfrm>
          <a:prstGeom prst="rect">
            <a:avLst/>
          </a:prstGeom>
        </p:spPr>
      </p:pic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0B05860-99B9-4075-904F-52F793DE1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76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568A54B-9065-40B2-8753-8E0288E82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ítulo 1">
                <a:extLst>
                  <a:ext uri="{FF2B5EF4-FFF2-40B4-BE49-F238E27FC236}">
                    <a16:creationId xmlns:a16="http://schemas.microsoft.com/office/drawing/2014/main" id="{4014E256-3703-4EA1-8029-328FBA163BEF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534781" y="804520"/>
                <a:ext cx="4093310" cy="1049235"/>
              </a:xfrm>
            </p:spPr>
            <p:txBody>
              <a:bodyPr>
                <a:normAutofit/>
              </a:bodyPr>
              <a:lstStyle/>
              <a:p>
                <a:r>
                  <a:rPr lang="es-MX" dirty="0"/>
                  <a:t>Lightcones </a:t>
                </a:r>
                <a:r>
                  <a:rPr lang="es-MX" dirty="0" err="1"/>
                  <a:t>of</a:t>
                </a:r>
                <a:r>
                  <a:rPr lang="es-MX" dirty="0"/>
                  <a:t> </a:t>
                </a:r>
                <a:r>
                  <a:rPr lang="es-MX" dirty="0" err="1"/>
                  <a:t>the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s-MX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MX" dirty="0"/>
                  <a:t>Integrals</a:t>
                </a:r>
              </a:p>
            </p:txBody>
          </p:sp>
        </mc:Choice>
        <mc:Fallback xmlns="">
          <p:sp>
            <p:nvSpPr>
              <p:cNvPr id="2" name="Título 1">
                <a:extLst>
                  <a:ext uri="{FF2B5EF4-FFF2-40B4-BE49-F238E27FC236}">
                    <a16:creationId xmlns:a16="http://schemas.microsoft.com/office/drawing/2014/main" id="{4014E256-3703-4EA1-8029-328FBA163B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534781" y="804520"/>
                <a:ext cx="4093310" cy="1049235"/>
              </a:xfrm>
              <a:blipFill>
                <a:blip r:embed="rId2"/>
                <a:stretch>
                  <a:fillRect l="-3875" t="-4651" b="-1918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15F3B72-790F-4B1A-90DE-5EC31C829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A2BED43D-FF5E-4233-9D4F-A509B5603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12AA0AAA-1395-425A-9159-20C63D8DFD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34695" y="2015732"/>
                <a:ext cx="4089097" cy="345061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The distinct </a:t>
                </a:r>
                <a:r>
                  <a:rPr lang="en-US" dirty="0" err="1"/>
                  <a:t>lightcones</a:t>
                </a:r>
                <a:r>
                  <a:rPr lang="en-US" dirty="0"/>
                  <a:t> for each integral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s-MX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obtained from </a:t>
                </a:r>
                <a:r>
                  <a:rPr lang="en-US" dirty="0" err="1"/>
                  <a:t>theparametrizations</a:t>
                </a:r>
                <a:r>
                  <a:rPr lang="en-US" dirty="0"/>
                  <a:t> and the LTD theorem.</a:t>
                </a:r>
              </a:p>
              <a:p>
                <a:r>
                  <a:rPr lang="en-US" dirty="0"/>
                  <a:t>Soft singularities occurs at the origin while collinear are also present.</a:t>
                </a:r>
              </a:p>
              <a:p>
                <a:r>
                  <a:rPr lang="en-US" dirty="0"/>
                  <a:t>Collinear singularities occur on the integration domain.</a:t>
                </a:r>
              </a:p>
            </p:txBody>
          </p:sp>
        </mc:Choice>
        <mc:Fallback xmlns="">
          <p:sp>
            <p:nvSpPr>
              <p:cNvPr id="9" name="Content Placeholder 8">
                <a:extLst>
                  <a:ext uri="{FF2B5EF4-FFF2-40B4-BE49-F238E27FC236}">
                    <a16:creationId xmlns:a16="http://schemas.microsoft.com/office/drawing/2014/main" id="{12AA0AAA-1395-425A-9159-20C63D8DFD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34695" y="2015732"/>
                <a:ext cx="4089097" cy="3450613"/>
              </a:xfrm>
              <a:blipFill>
                <a:blip r:embed="rId3"/>
                <a:stretch>
                  <a:fillRect l="-1341" t="-707" b="-17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>
            <a:extLst>
              <a:ext uri="{FF2B5EF4-FFF2-40B4-BE49-F238E27FC236}">
                <a16:creationId xmlns:a16="http://schemas.microsoft.com/office/drawing/2014/main" id="{051D0F8B-A6FE-4009-88A1-49ABE7CEF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C5057B3-E936-43A2-9EEE-514EF0434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7784BBAE-B9CD-40B7-BB57-6478E88C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Imagen 5" descr="Imagen que contiene texto, mapa&#10;&#10;Descripción generada automáticamente">
            <a:extLst>
              <a:ext uri="{FF2B5EF4-FFF2-40B4-BE49-F238E27FC236}">
                <a16:creationId xmlns:a16="http://schemas.microsoft.com/office/drawing/2014/main" id="{2F10052C-940A-488B-8207-21E4D73C17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3792" y="1259682"/>
            <a:ext cx="5693146" cy="382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3722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2478</TotalTime>
  <Words>705</Words>
  <Application>Microsoft Office PowerPoint</Application>
  <PresentationFormat>Panorámica</PresentationFormat>
  <Paragraphs>82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Palatino Linotype</vt:lpstr>
      <vt:lpstr>Times New Roman</vt:lpstr>
      <vt:lpstr>Galería</vt:lpstr>
      <vt:lpstr>Study of the scalar box diagram through the Loop-Tree Duality </vt:lpstr>
      <vt:lpstr>Content</vt:lpstr>
      <vt:lpstr>Motivation.</vt:lpstr>
      <vt:lpstr>Introduction to the Loop-Tree Duality theorem.</vt:lpstr>
      <vt:lpstr>Introduction to the Loop-Tree Duality theorem.</vt:lpstr>
      <vt:lpstr>The massless scalar box integral. </vt:lpstr>
      <vt:lpstr>The massless scalar box integral. </vt:lpstr>
      <vt:lpstr>The massless scalar box integral. </vt:lpstr>
      <vt:lpstr>Lightcones of the I_i  Integrals</vt:lpstr>
      <vt:lpstr>The I_1 integral.</vt:lpstr>
      <vt:lpstr>Collinear singularities of the I_1 integral.</vt:lpstr>
      <vt:lpstr>Conclusions.</vt:lpstr>
      <vt:lpstr>References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of the scalar box diagram through the Loop-Tree Duality </dc:title>
  <dc:creator>Jesús Andrés Aguilar Quiroz</dc:creator>
  <cp:lastModifiedBy>Jesús Andrés Aguilar Quiroz</cp:lastModifiedBy>
  <cp:revision>36</cp:revision>
  <dcterms:created xsi:type="dcterms:W3CDTF">2020-06-26T17:04:42Z</dcterms:created>
  <dcterms:modified xsi:type="dcterms:W3CDTF">2020-07-07T00:03:57Z</dcterms:modified>
</cp:coreProperties>
</file>