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6" r:id="rId10"/>
    <p:sldId id="267" r:id="rId11"/>
    <p:sldId id="270" r:id="rId12"/>
    <p:sldId id="274" r:id="rId13"/>
    <p:sldId id="275" r:id="rId14"/>
    <p:sldId id="276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DD344E-22BC-4F18-99A2-DB5AEC7F52AD}" type="datetimeFigureOut">
              <a:rPr lang="es-MX" smtClean="0"/>
              <a:t>06/07/2020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368EB4-02C3-4891-99C6-270BBA7A42A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670455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93105" y="802298"/>
            <a:ext cx="8561747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93106" y="3531204"/>
            <a:ext cx="8561746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2E4FB-AA56-4A21-8199-E56011BF47AD}" type="datetime1">
              <a:rPr lang="en-US" smtClean="0"/>
              <a:t>7/6/2020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93105" y="329307"/>
            <a:ext cx="4897310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2334637" y="798973"/>
            <a:ext cx="0" cy="2544756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842C8-AD03-45A2-AA1E-7D18DDBA7B99}" type="datetime1">
              <a:rPr lang="en-US" smtClean="0"/>
              <a:t>7/6/2020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883863"/>
            <a:ext cx="1615742" cy="45749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34694" y="883863"/>
            <a:ext cx="7738807" cy="4574999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3C49F-3F03-4A31-8881-43DB9AF3F62D}" type="datetime1">
              <a:rPr lang="en-US" smtClean="0"/>
              <a:t>7/6/2020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H="1">
            <a:off x="9439111" y="719272"/>
            <a:ext cx="1615742" cy="0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E808E-EE58-4A8C-B8BB-77A1C1DDDE1C}" type="datetime1">
              <a:rPr lang="en-US" smtClean="0"/>
              <a:t>7/6/2020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813" y="1756130"/>
            <a:ext cx="8562580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4695" y="3806195"/>
            <a:ext cx="8549990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715DB-3894-461A-8EC7-0904602A2FE3}" type="datetime1">
              <a:rPr lang="en-US" smtClean="0"/>
              <a:t>7/6/2020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371687" y="798973"/>
            <a:ext cx="0" cy="2845107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695" y="804889"/>
            <a:ext cx="9520157" cy="105930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34695" y="2010878"/>
            <a:ext cx="4608576" cy="3438144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54793" y="2017343"/>
            <a:ext cx="4604130" cy="344152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DE52D-7A21-4C77-92B4-D6AC549D31C8}" type="datetime1">
              <a:rPr lang="en-US" smtClean="0"/>
              <a:t>7/6/2020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695" y="804163"/>
            <a:ext cx="9520157" cy="1056319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4695" y="2019549"/>
            <a:ext cx="4608576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4695" y="2824269"/>
            <a:ext cx="4608576" cy="2644457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4791" y="2023003"/>
            <a:ext cx="4608576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4792" y="2821491"/>
            <a:ext cx="4608576" cy="2637371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B638D-F3E5-4522-9B83-827DCA8DD235}" type="datetime1">
              <a:rPr lang="en-US" smtClean="0"/>
              <a:t>7/6/2020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11" name="Straight Connector 10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1C738-2381-4369-9361-A5F55435200E}" type="datetime1">
              <a:rPr lang="en-US" smtClean="0"/>
              <a:t>7/6/2020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375CD-F245-4226-989A-51620663BA09}" type="datetime1">
              <a:rPr lang="en-US" smtClean="0"/>
              <a:t>7/6/2020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642" y="798973"/>
            <a:ext cx="3183128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4695" y="3205491"/>
            <a:ext cx="3184989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AF53C-9097-437B-9AB6-5F240C8E7136}" type="datetime1">
              <a:rPr lang="en-US" smtClean="0"/>
              <a:t>7/6/2020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371687" y="798973"/>
            <a:ext cx="0" cy="2247117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chemeClr val="bg2">
                    <a:lumMod val="10000"/>
                  </a:schemeClr>
                </a:gs>
                <a:gs pos="100000">
                  <a:schemeClr val="bg2">
                    <a:lumMod val="10000"/>
                  </a:schemeClr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 prstMaterial="matte">
              <a:bevelT w="133350" h="50800" prst="divo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5694" y="1129513"/>
            <a:ext cx="5447840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4695" y="3145992"/>
            <a:ext cx="5440037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534695" y="5469856"/>
            <a:ext cx="5440038" cy="320123"/>
          </a:xfrm>
        </p:spPr>
        <p:txBody>
          <a:bodyPr/>
          <a:lstStyle>
            <a:lvl1pPr algn="l">
              <a:defRPr/>
            </a:lvl1pPr>
          </a:lstStyle>
          <a:p>
            <a:fld id="{395AB054-79DC-4F31-9319-2C8737F6E8AD}" type="datetime1">
              <a:rPr lang="en-US" smtClean="0"/>
              <a:t>7/6/2020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534910" y="318640"/>
            <a:ext cx="5453475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71687" y="798973"/>
            <a:ext cx="0" cy="2161124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2015732"/>
            <a:ext cx="12192000" cy="4118829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/>
          <a:srcRect t="2769" b="-2769"/>
          <a:stretch/>
        </p:blipFill>
        <p:spPr>
          <a:xfrm>
            <a:off x="0" y="6135624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34696" y="804519"/>
            <a:ext cx="9520158" cy="104923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4696" y="2015732"/>
            <a:ext cx="9520158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0D4742-84B0-4CB4-859A-E2CBF349FD5A}" type="datetime1">
              <a:rPr lang="en-US" smtClean="0"/>
              <a:t>7/6/2020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34695" y="329307"/>
            <a:ext cx="5855719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2" name="Straight Connector 11"/>
          <p:cNvCxnSpPr/>
          <p:nvPr/>
        </p:nvCxnSpPr>
        <p:spPr>
          <a:xfrm>
            <a:off x="0" y="6141705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7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9F19E67-60F8-4295-B158-614E6A5E831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4800" dirty="0"/>
              <a:t>Study of the scalar box diagram</a:t>
            </a:r>
            <a:br>
              <a:rPr lang="en-US" sz="4800" dirty="0"/>
            </a:br>
            <a:r>
              <a:rPr lang="es-MX" sz="4800" dirty="0" err="1"/>
              <a:t>through</a:t>
            </a:r>
            <a:r>
              <a:rPr lang="es-MX" sz="4800" dirty="0"/>
              <a:t> </a:t>
            </a:r>
            <a:r>
              <a:rPr lang="es-MX" sz="4800" dirty="0" err="1"/>
              <a:t>the</a:t>
            </a:r>
            <a:r>
              <a:rPr lang="es-MX" sz="4800" dirty="0"/>
              <a:t> </a:t>
            </a:r>
            <a:r>
              <a:rPr lang="es-MX" sz="4800" dirty="0" err="1"/>
              <a:t>Loop-Tree</a:t>
            </a:r>
            <a:r>
              <a:rPr lang="es-MX" sz="4800" dirty="0"/>
              <a:t> </a:t>
            </a:r>
            <a:r>
              <a:rPr lang="es-MX" sz="4800" dirty="0" err="1"/>
              <a:t>Duality</a:t>
            </a:r>
            <a:br>
              <a:rPr lang="es-MX" sz="4800" dirty="0"/>
            </a:br>
            <a:endParaRPr lang="es-MX" sz="3200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0634F52-F7EE-4258-A61B-B1DF2FF28A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22783" y="3756491"/>
            <a:ext cx="9332069" cy="1517874"/>
          </a:xfrm>
        </p:spPr>
        <p:txBody>
          <a:bodyPr>
            <a:normAutofit fontScale="92500"/>
          </a:bodyPr>
          <a:lstStyle/>
          <a:p>
            <a:r>
              <a:rPr lang="pt-BR" sz="2100" dirty="0"/>
              <a:t>Jesús Andrés Aguilar-Quiroz </a:t>
            </a:r>
            <a:r>
              <a:rPr lang="pt-BR" sz="2100" dirty="0" err="1"/>
              <a:t>and</a:t>
            </a:r>
            <a:r>
              <a:rPr lang="pt-BR" sz="2100" dirty="0"/>
              <a:t> Dr. Roger J. Hernandez-Pinto</a:t>
            </a:r>
            <a:br>
              <a:rPr lang="pt-BR" sz="2100" dirty="0"/>
            </a:br>
            <a:r>
              <a:rPr lang="es-ES" sz="1400" dirty="0"/>
              <a:t>Facultad de Ciencias </a:t>
            </a:r>
            <a:r>
              <a:rPr lang="es-ES" sz="1400" dirty="0" err="1"/>
              <a:t>Fsico-Matematicas</a:t>
            </a:r>
            <a:r>
              <a:rPr lang="es-ES" sz="1400" dirty="0"/>
              <a:t>, Universidad </a:t>
            </a:r>
            <a:r>
              <a:rPr lang="es-ES" sz="1400" dirty="0" err="1"/>
              <a:t>Autonoma</a:t>
            </a:r>
            <a:r>
              <a:rPr lang="es-ES" sz="1400" dirty="0"/>
              <a:t> de Sinaloa, </a:t>
            </a:r>
            <a:r>
              <a:rPr lang="es-ES" sz="1400" dirty="0" err="1"/>
              <a:t>Culiacan</a:t>
            </a:r>
            <a:r>
              <a:rPr lang="es-ES" sz="1400" dirty="0"/>
              <a:t>, </a:t>
            </a:r>
            <a:r>
              <a:rPr lang="es-ES" sz="1400" dirty="0" err="1"/>
              <a:t>Mexico</a:t>
            </a:r>
            <a:endParaRPr lang="es-ES" sz="1400" dirty="0"/>
          </a:p>
          <a:p>
            <a:pPr algn="r"/>
            <a:r>
              <a:rPr lang="es-ES" sz="1400" dirty="0"/>
              <a:t>Julio/2020</a:t>
            </a:r>
            <a:endParaRPr lang="es-MX" sz="1400" dirty="0"/>
          </a:p>
        </p:txBody>
      </p:sp>
      <p:pic>
        <p:nvPicPr>
          <p:cNvPr id="4" name="Google Shape;150;p1">
            <a:extLst>
              <a:ext uri="{FF2B5EF4-FFF2-40B4-BE49-F238E27FC236}">
                <a16:creationId xmlns:a16="http://schemas.microsoft.com/office/drawing/2014/main" id="{8E78458B-86F5-448C-A9EC-ADBE0858132D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365861"/>
            <a:ext cx="2258610" cy="316437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51;p1">
            <a:extLst>
              <a:ext uri="{FF2B5EF4-FFF2-40B4-BE49-F238E27FC236}">
                <a16:creationId xmlns:a16="http://schemas.microsoft.com/office/drawing/2014/main" id="{6247B4D7-ABA2-4E54-B1F9-CBB32D97CCF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100603" y="154745"/>
            <a:ext cx="1842834" cy="195541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90353AD-890B-41DA-8A0D-11AE7E62B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97150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ítulo 1">
                <a:extLst>
                  <a:ext uri="{FF2B5EF4-FFF2-40B4-BE49-F238E27FC236}">
                    <a16:creationId xmlns:a16="http://schemas.microsoft.com/office/drawing/2014/main" id="{2AE2DCDC-76A4-45C5-B255-8B395C45317F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s-MX" dirty="0"/>
                  <a:t>The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MX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MX" i="1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s-MX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s-MX" dirty="0"/>
                  <a:t> integral.</a:t>
                </a:r>
              </a:p>
            </p:txBody>
          </p:sp>
        </mc:Choice>
        <mc:Fallback xmlns="">
          <p:sp>
            <p:nvSpPr>
              <p:cNvPr id="2" name="Título 1">
                <a:extLst>
                  <a:ext uri="{FF2B5EF4-FFF2-40B4-BE49-F238E27FC236}">
                    <a16:creationId xmlns:a16="http://schemas.microsoft.com/office/drawing/2014/main" id="{2AE2DCDC-76A4-45C5-B255-8B395C45317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1666" b="-19186"/>
                </a:stretch>
              </a:blipFill>
            </p:spPr>
            <p:txBody>
              <a:bodyPr/>
              <a:lstStyle/>
              <a:p>
                <a:r>
                  <a:rPr lang="es-MX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Marcador de contenido 2">
                <a:extLst>
                  <a:ext uri="{FF2B5EF4-FFF2-40B4-BE49-F238E27FC236}">
                    <a16:creationId xmlns:a16="http://schemas.microsoft.com/office/drawing/2014/main" id="{C491EAB2-7465-41CB-A6E5-70CEAF573E8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r>
                  <a:rPr lang="es-MX" dirty="0"/>
                  <a:t>The </a:t>
                </a:r>
                <a:r>
                  <a:rPr lang="es-MX" dirty="0" err="1"/>
                  <a:t>integrals</a:t>
                </a:r>
                <a:r>
                  <a:rPr lang="es-MX" dirty="0"/>
                  <a:t> </a:t>
                </a:r>
                <a:r>
                  <a:rPr lang="es-MX" dirty="0" err="1"/>
                  <a:t>obtained</a:t>
                </a:r>
                <a:r>
                  <a:rPr lang="es-MX" dirty="0"/>
                  <a:t> </a:t>
                </a:r>
                <a:r>
                  <a:rPr lang="es-MX" dirty="0" err="1"/>
                  <a:t>from</a:t>
                </a:r>
                <a:r>
                  <a:rPr lang="es-MX" dirty="0"/>
                  <a:t> the </a:t>
                </a:r>
                <a:r>
                  <a:rPr lang="es-MX" dirty="0" err="1"/>
                  <a:t>duality</a:t>
                </a:r>
                <a:r>
                  <a:rPr lang="es-MX" dirty="0"/>
                  <a:t> </a:t>
                </a:r>
                <a:r>
                  <a:rPr lang="es-MX" dirty="0" err="1"/>
                  <a:t>theorem</a:t>
                </a:r>
                <a:r>
                  <a:rPr lang="es-MX" dirty="0"/>
                  <a:t> can be </a:t>
                </a:r>
                <a:r>
                  <a:rPr lang="es-MX" dirty="0" err="1"/>
                  <a:t>studied</a:t>
                </a:r>
                <a:r>
                  <a:rPr lang="es-MX" dirty="0"/>
                  <a:t> </a:t>
                </a:r>
                <a:r>
                  <a:rPr lang="es-MX" dirty="0" err="1"/>
                  <a:t>using</a:t>
                </a:r>
                <a:r>
                  <a:rPr lang="es-MX" dirty="0"/>
                  <a:t> </a:t>
                </a:r>
                <a:r>
                  <a:rPr lang="es-MX" dirty="0" err="1"/>
                  <a:t>some</a:t>
                </a:r>
                <a:r>
                  <a:rPr lang="es-MX" dirty="0"/>
                  <a:t> </a:t>
                </a:r>
                <a:r>
                  <a:rPr lang="es-MX" dirty="0" err="1"/>
                  <a:t>results</a:t>
                </a:r>
                <a:r>
                  <a:rPr lang="es-MX" dirty="0"/>
                  <a:t> </a:t>
                </a:r>
                <a:r>
                  <a:rPr lang="es-MX" dirty="0" err="1"/>
                  <a:t>from</a:t>
                </a:r>
                <a:r>
                  <a:rPr lang="es-MX" dirty="0"/>
                  <a:t> the </a:t>
                </a:r>
                <a:r>
                  <a:rPr lang="es-MX" dirty="0" err="1"/>
                  <a:t>theory</a:t>
                </a:r>
                <a:r>
                  <a:rPr lang="es-MX" dirty="0"/>
                  <a:t> </a:t>
                </a:r>
                <a:r>
                  <a:rPr lang="es-MX" dirty="0" err="1"/>
                  <a:t>of</a:t>
                </a:r>
                <a:r>
                  <a:rPr lang="es-MX" dirty="0"/>
                  <a:t> </a:t>
                </a:r>
                <a:r>
                  <a:rPr lang="es-MX" dirty="0" err="1"/>
                  <a:t>distribution</a:t>
                </a:r>
                <a:r>
                  <a:rPr lang="es-MX" dirty="0"/>
                  <a:t>. </a:t>
                </a:r>
                <a:r>
                  <a:rPr lang="es-MX" dirty="0" err="1"/>
                  <a:t>Consider</a:t>
                </a:r>
                <a:r>
                  <a:rPr lang="es-MX" dirty="0"/>
                  <a:t> as </a:t>
                </a:r>
                <a:r>
                  <a:rPr lang="es-MX" dirty="0" err="1"/>
                  <a:t>an</a:t>
                </a:r>
                <a:r>
                  <a:rPr lang="es-MX" dirty="0"/>
                  <a:t> </a:t>
                </a:r>
                <a:r>
                  <a:rPr lang="es-MX" dirty="0" err="1"/>
                  <a:t>example</a:t>
                </a:r>
                <a:r>
                  <a:rPr lang="es-MX" dirty="0"/>
                  <a:t> </a:t>
                </a:r>
                <a:r>
                  <a:rPr lang="es-MX" dirty="0" err="1"/>
                  <a:t>the</a:t>
                </a:r>
                <a:r>
                  <a:rPr lang="es-MX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MX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MX" i="1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s-MX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s-MX" dirty="0"/>
                  <a:t> integral.</a:t>
                </a:r>
              </a:p>
              <a:p>
                <a:r>
                  <a:rPr lang="es-MX" dirty="0"/>
                  <a:t>Where </a:t>
                </a:r>
                <a:r>
                  <a:rPr lang="es-MX" dirty="0" err="1"/>
                  <a:t>we</a:t>
                </a:r>
                <a:r>
                  <a:rPr lang="es-MX" dirty="0"/>
                  <a:t> parametrice the </a:t>
                </a:r>
                <a:r>
                  <a:rPr lang="es-MX" dirty="0" err="1"/>
                  <a:t>loop</a:t>
                </a:r>
                <a:r>
                  <a:rPr lang="es-MX" dirty="0"/>
                  <a:t> </a:t>
                </a:r>
                <a:r>
                  <a:rPr lang="es-MX" dirty="0" err="1"/>
                  <a:t>momenta</a:t>
                </a:r>
                <a:r>
                  <a:rPr lang="es-MX" dirty="0"/>
                  <a:t> as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MX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MX" i="1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s-MX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s-MX" i="1">
                        <a:latin typeface="Cambria Math" panose="02040503050406030204" pitchFamily="18" charset="0"/>
                      </a:rPr>
                      <m:t>= </m:t>
                    </m:r>
                    <m:sSub>
                      <m:sSubPr>
                        <m:ctrlPr>
                          <a:rPr lang="es-MX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MX" i="1">
                            <a:latin typeface="Cambria Math" panose="02040503050406030204" pitchFamily="18" charset="0"/>
                          </a:rPr>
                          <m:t>𝑙</m:t>
                        </m:r>
                      </m:e>
                      <m:sub>
                        <m:r>
                          <a:rPr lang="es-MX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s-MX" i="1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s-MX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MX" b="0" i="1" smtClean="0">
                            <a:latin typeface="Cambria Math" panose="02040503050406030204" pitchFamily="18" charset="0"/>
                          </a:rPr>
                          <m:t>1,</m:t>
                        </m:r>
                        <m:r>
                          <a:rPr lang="es-MX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s-MX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sub>
                    </m:sSub>
                    <m:sSub>
                      <m:sSubPr>
                        <m:ctrlPr>
                          <a:rPr lang="es-MX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MX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s-MX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𝜑</m:t>
                        </m:r>
                      </m:sub>
                    </m:sSub>
                    <m:r>
                      <a:rPr lang="es-MX" i="1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s-MX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MX" i="1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s-MX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sub>
                    </m:sSub>
                    <m:sSub>
                      <m:sSubPr>
                        <m:ctrlPr>
                          <a:rPr lang="es-MX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MX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s-MX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𝜑</m:t>
                        </m:r>
                      </m:sub>
                    </m:sSub>
                    <m:r>
                      <a:rPr lang="es-MX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s-MX" i="1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s-MX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MX" i="1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s-MX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𝜑</m:t>
                        </m:r>
                      </m:sub>
                    </m:sSub>
                    <m:r>
                      <a:rPr lang="es-MX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s-MX" dirty="0"/>
                  <a:t>.</a:t>
                </a:r>
              </a:p>
              <a:p>
                <a:r>
                  <a:rPr lang="es-MX" dirty="0" err="1"/>
                  <a:t>The</a:t>
                </a:r>
                <a:r>
                  <a:rPr lang="es-MX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MX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MX" i="1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s-MX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s-MX" dirty="0"/>
                  <a:t> integral can be </a:t>
                </a:r>
                <a:r>
                  <a:rPr lang="es-MX" dirty="0" err="1"/>
                  <a:t>integrated</a:t>
                </a:r>
                <a:r>
                  <a:rPr lang="es-MX" dirty="0"/>
                  <a:t> </a:t>
                </a:r>
                <a:r>
                  <a:rPr lang="es-MX" dirty="0" err="1"/>
                  <a:t>only</a:t>
                </a:r>
                <a:r>
                  <a:rPr lang="es-MX" dirty="0"/>
                  <a:t> </a:t>
                </a:r>
                <a:r>
                  <a:rPr lang="es-MX" dirty="0" err="1"/>
                  <a:t>on</a:t>
                </a:r>
                <a:r>
                  <a:rPr lang="es-MX" dirty="0"/>
                  <a:t> the positive </a:t>
                </a:r>
                <a:r>
                  <a:rPr lang="es-MX" dirty="0" err="1"/>
                  <a:t>on</a:t>
                </a:r>
                <a:r>
                  <a:rPr lang="es-MX" dirty="0"/>
                  <a:t>-Shell </a:t>
                </a:r>
                <a:r>
                  <a:rPr lang="es-MX" dirty="0" err="1"/>
                  <a:t>region</a:t>
                </a:r>
                <a:r>
                  <a:rPr lang="es-MX" dirty="0"/>
                  <a:t> </a:t>
                </a:r>
                <a:r>
                  <a:rPr lang="es-MX" dirty="0" err="1"/>
                  <a:t>of</a:t>
                </a:r>
                <a:r>
                  <a:rPr lang="es-MX" dirty="0"/>
                  <a:t> the </a:t>
                </a:r>
                <a:r>
                  <a:rPr lang="es-MX" dirty="0" err="1"/>
                  <a:t>lightcone</a:t>
                </a:r>
                <a:r>
                  <a:rPr lang="es-MX" dirty="0"/>
                  <a:t>.</a:t>
                </a:r>
              </a:p>
              <a:p>
                <a:endParaRPr lang="es-MX" dirty="0"/>
              </a:p>
              <a:p>
                <a:endParaRPr lang="es-MX" dirty="0"/>
              </a:p>
              <a:p>
                <a:r>
                  <a:rPr lang="es-MX" dirty="0"/>
                  <a:t>The </a:t>
                </a:r>
                <a:r>
                  <a:rPr lang="es-MX" dirty="0" err="1"/>
                  <a:t>term</a:t>
                </a:r>
                <a:r>
                  <a:rPr lang="es-MX" dirty="0"/>
                  <a:t> </a:t>
                </a:r>
                <a14:m>
                  <m:oMath xmlns:m="http://schemas.openxmlformats.org/officeDocument/2006/math">
                    <m:r>
                      <a:rPr lang="es-MX" i="1">
                        <a:latin typeface="Cambria Math" panose="02040503050406030204" pitchFamily="18" charset="0"/>
                      </a:rPr>
                      <m:t>𝐶𝑠𝑐</m:t>
                    </m:r>
                    <m:d>
                      <m:dPr>
                        <m:ctrlPr>
                          <a:rPr lang="es-MX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s-MX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s-MX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𝜋𝜀</m:t>
                        </m:r>
                      </m:e>
                    </m:d>
                  </m:oMath>
                </a14:m>
                <a:r>
                  <a:rPr lang="es-MX" dirty="0"/>
                  <a:t> </a:t>
                </a:r>
                <a:r>
                  <a:rPr lang="es-MX" dirty="0" err="1"/>
                  <a:t>retains</a:t>
                </a:r>
                <a:r>
                  <a:rPr lang="es-MX" dirty="0"/>
                  <a:t> the </a:t>
                </a:r>
                <a:r>
                  <a:rPr lang="es-MX" dirty="0" err="1"/>
                  <a:t>soft</a:t>
                </a:r>
                <a:r>
                  <a:rPr lang="es-MX" dirty="0"/>
                  <a:t> </a:t>
                </a:r>
                <a:r>
                  <a:rPr lang="es-MX" dirty="0" err="1"/>
                  <a:t>singularity</a:t>
                </a:r>
                <a:r>
                  <a:rPr lang="es-MX" dirty="0"/>
                  <a:t> </a:t>
                </a:r>
                <a:r>
                  <a:rPr lang="es-MX" dirty="0" err="1"/>
                  <a:t>when</a:t>
                </a:r>
                <a:r>
                  <a:rPr lang="es-MX" dirty="0"/>
                  <a:t> </a:t>
                </a:r>
                <a14:m>
                  <m:oMath xmlns:m="http://schemas.openxmlformats.org/officeDocument/2006/math">
                    <m:r>
                      <a:rPr lang="es-MX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  <m:r>
                      <a:rPr lang="es-MX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→0</m:t>
                    </m:r>
                  </m:oMath>
                </a14:m>
                <a:endParaRPr lang="es-MX" dirty="0"/>
              </a:p>
            </p:txBody>
          </p:sp>
        </mc:Choice>
        <mc:Fallback xmlns="">
          <p:sp>
            <p:nvSpPr>
              <p:cNvPr id="3" name="Marcador de contenido 2">
                <a:extLst>
                  <a:ext uri="{FF2B5EF4-FFF2-40B4-BE49-F238E27FC236}">
                    <a16:creationId xmlns:a16="http://schemas.microsoft.com/office/drawing/2014/main" id="{C491EAB2-7465-41CB-A6E5-70CEAF573E8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577" t="-707" b="-2297"/>
                </a:stretch>
              </a:blipFill>
            </p:spPr>
            <p:txBody>
              <a:bodyPr/>
              <a:lstStyle/>
              <a:p>
                <a:r>
                  <a:rPr lang="es-MX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Imagen 4" descr="Imagen que contiene reloj&#10;&#10;Descripción generada automáticamente">
            <a:extLst>
              <a:ext uri="{FF2B5EF4-FFF2-40B4-BE49-F238E27FC236}">
                <a16:creationId xmlns:a16="http://schemas.microsoft.com/office/drawing/2014/main" id="{D04D8782-D64C-42F8-A32D-2EF5B655F6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08012" y="3807302"/>
            <a:ext cx="7142158" cy="1049235"/>
          </a:xfrm>
          <a:prstGeom prst="rect">
            <a:avLst/>
          </a:prstGeom>
        </p:spPr>
      </p:pic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BAC37A0-8DBA-466A-A044-5EFD4289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01750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ítulo 1">
                <a:extLst>
                  <a:ext uri="{FF2B5EF4-FFF2-40B4-BE49-F238E27FC236}">
                    <a16:creationId xmlns:a16="http://schemas.microsoft.com/office/drawing/2014/main" id="{F3B3334C-D63E-4C47-9417-E18D36230FBD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1534696" y="804519"/>
                <a:ext cx="9520158" cy="1049235"/>
              </a:xfrm>
            </p:spPr>
            <p:txBody>
              <a:bodyPr>
                <a:normAutofit/>
              </a:bodyPr>
              <a:lstStyle/>
              <a:p>
                <a:r>
                  <a:rPr lang="es-MX"/>
                  <a:t>Collinear </a:t>
                </a:r>
                <a:r>
                  <a:rPr lang="es-MX" err="1"/>
                  <a:t>singularities</a:t>
                </a:r>
                <a:r>
                  <a:rPr lang="es-MX"/>
                  <a:t> </a:t>
                </a:r>
                <a:r>
                  <a:rPr lang="es-MX" err="1"/>
                  <a:t>of</a:t>
                </a:r>
                <a:r>
                  <a:rPr lang="es-MX"/>
                  <a:t> </a:t>
                </a:r>
                <a:r>
                  <a:rPr lang="es-MX" err="1"/>
                  <a:t>the</a:t>
                </a:r>
                <a:r>
                  <a:rPr lang="es-MX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MX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MX" i="1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s-MX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s-MX"/>
                  <a:t> integral.</a:t>
                </a:r>
              </a:p>
            </p:txBody>
          </p:sp>
        </mc:Choice>
        <mc:Fallback xmlns="">
          <p:sp>
            <p:nvSpPr>
              <p:cNvPr id="2" name="Título 1">
                <a:extLst>
                  <a:ext uri="{FF2B5EF4-FFF2-40B4-BE49-F238E27FC236}">
                    <a16:creationId xmlns:a16="http://schemas.microsoft.com/office/drawing/2014/main" id="{F3B3334C-D63E-4C47-9417-E18D36230FB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1534696" y="804519"/>
                <a:ext cx="9520158" cy="1049235"/>
              </a:xfrm>
              <a:blipFill>
                <a:blip r:embed="rId2"/>
                <a:stretch>
                  <a:fillRect l="-1666" b="-19186"/>
                </a:stretch>
              </a:blipFill>
            </p:spPr>
            <p:txBody>
              <a:bodyPr/>
              <a:lstStyle/>
              <a:p>
                <a:r>
                  <a:rPr lang="es-MX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Marcador de contenido 8">
                <a:extLst>
                  <a:ext uri="{FF2B5EF4-FFF2-40B4-BE49-F238E27FC236}">
                    <a16:creationId xmlns:a16="http://schemas.microsoft.com/office/drawing/2014/main" id="{CC1B8F69-2BEA-4396-86F4-A1D60FC67A0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534695" y="2184357"/>
                <a:ext cx="4262286" cy="3281990"/>
              </a:xfrm>
            </p:spPr>
            <p:txBody>
              <a:bodyPr>
                <a:normAutofit fontScale="92500" lnSpcReduction="10000"/>
              </a:bodyPr>
              <a:lstStyle/>
              <a:p>
                <a:r>
                  <a:rPr lang="es-MX" dirty="0" err="1"/>
                  <a:t>We</a:t>
                </a:r>
                <a:r>
                  <a:rPr lang="es-MX" dirty="0"/>
                  <a:t> can </a:t>
                </a:r>
                <a:r>
                  <a:rPr lang="es-MX" dirty="0" err="1"/>
                  <a:t>study</a:t>
                </a:r>
                <a:r>
                  <a:rPr lang="es-MX" dirty="0"/>
                  <a:t> the </a:t>
                </a:r>
                <a:r>
                  <a:rPr lang="es-MX" dirty="0" err="1"/>
                  <a:t>denominators</a:t>
                </a:r>
                <a:r>
                  <a:rPr lang="es-MX" dirty="0"/>
                  <a:t> in </a:t>
                </a:r>
                <a:r>
                  <a:rPr lang="es-MX" dirty="0" err="1"/>
                  <a:t>order</a:t>
                </a:r>
                <a:r>
                  <a:rPr lang="es-MX" dirty="0"/>
                  <a:t> </a:t>
                </a:r>
                <a:r>
                  <a:rPr lang="es-MX" dirty="0" err="1"/>
                  <a:t>to</a:t>
                </a:r>
                <a:r>
                  <a:rPr lang="es-MX" dirty="0"/>
                  <a:t> </a:t>
                </a:r>
                <a:r>
                  <a:rPr lang="es-MX" dirty="0" err="1"/>
                  <a:t>analyse</a:t>
                </a:r>
                <a:r>
                  <a:rPr lang="es-MX" dirty="0"/>
                  <a:t> the </a:t>
                </a:r>
                <a:r>
                  <a:rPr lang="es-MX" dirty="0" err="1"/>
                  <a:t>location</a:t>
                </a:r>
                <a:r>
                  <a:rPr lang="es-MX" dirty="0"/>
                  <a:t> </a:t>
                </a:r>
                <a:r>
                  <a:rPr lang="es-MX" dirty="0" err="1"/>
                  <a:t>of</a:t>
                </a:r>
                <a:r>
                  <a:rPr lang="es-MX" dirty="0"/>
                  <a:t> the </a:t>
                </a:r>
                <a:r>
                  <a:rPr lang="es-MX" dirty="0" err="1"/>
                  <a:t>collinear</a:t>
                </a:r>
                <a:r>
                  <a:rPr lang="es-MX" dirty="0"/>
                  <a:t> </a:t>
                </a:r>
                <a:r>
                  <a:rPr lang="es-MX" dirty="0" err="1"/>
                  <a:t>singularities</a:t>
                </a:r>
                <a:r>
                  <a:rPr lang="es-MX" dirty="0"/>
                  <a:t> </a:t>
                </a:r>
                <a:r>
                  <a:rPr lang="es-MX" dirty="0" err="1"/>
                  <a:t>that</a:t>
                </a:r>
                <a:r>
                  <a:rPr lang="es-MX" dirty="0"/>
                  <a:t> are </a:t>
                </a:r>
                <a:r>
                  <a:rPr lang="es-MX" dirty="0" err="1"/>
                  <a:t>present</a:t>
                </a:r>
                <a:r>
                  <a:rPr lang="es-MX" dirty="0"/>
                  <a:t> in the integral.</a:t>
                </a:r>
              </a:p>
              <a:p>
                <a:r>
                  <a:rPr lang="es-MX" dirty="0" err="1"/>
                  <a:t>Such</a:t>
                </a:r>
                <a:r>
                  <a:rPr lang="es-MX" dirty="0"/>
                  <a:t> </a:t>
                </a:r>
                <a:r>
                  <a:rPr lang="es-MX" dirty="0" err="1"/>
                  <a:t>singlarities</a:t>
                </a:r>
                <a:r>
                  <a:rPr lang="es-MX" dirty="0"/>
                  <a:t> </a:t>
                </a:r>
                <a:r>
                  <a:rPr lang="es-MX" dirty="0" err="1"/>
                  <a:t>appear</a:t>
                </a:r>
                <a:r>
                  <a:rPr lang="es-MX" dirty="0"/>
                  <a:t> in the </a:t>
                </a:r>
                <a14:m>
                  <m:oMath xmlns:m="http://schemas.openxmlformats.org/officeDocument/2006/math">
                    <m:r>
                      <a:rPr lang="es-MX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𝜃</m:t>
                    </m:r>
                    <m:r>
                      <a:rPr lang="es-MX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s-MX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𝜑</m:t>
                    </m:r>
                  </m:oMath>
                </a14:m>
                <a:r>
                  <a:rPr lang="es-MX" dirty="0"/>
                  <a:t> plot. </a:t>
                </a:r>
              </a:p>
              <a:p>
                <a:r>
                  <a:rPr lang="es-MX" dirty="0"/>
                  <a:t>The </a:t>
                </a:r>
                <a:r>
                  <a:rPr lang="es-MX" dirty="0" err="1"/>
                  <a:t>denominator</a:t>
                </a:r>
                <a:r>
                  <a:rPr lang="es-MX" dirty="0"/>
                  <a:t> </a:t>
                </a:r>
                <a:r>
                  <a:rPr lang="es-MX" dirty="0" err="1"/>
                  <a:t>of</a:t>
                </a:r>
                <a:r>
                  <a:rPr lang="es-MX" dirty="0"/>
                  <a:t> the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MX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MX" i="1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s-MX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s-MX" dirty="0"/>
                  <a:t> integral </a:t>
                </a:r>
                <a:r>
                  <a:rPr lang="es-MX" dirty="0" err="1"/>
                  <a:t>goes</a:t>
                </a:r>
                <a:r>
                  <a:rPr lang="es-MX" dirty="0"/>
                  <a:t> </a:t>
                </a:r>
                <a:r>
                  <a:rPr lang="es-MX" dirty="0" err="1"/>
                  <a:t>to</a:t>
                </a:r>
                <a:r>
                  <a:rPr lang="es-MX" dirty="0"/>
                  <a:t> </a:t>
                </a:r>
                <a:r>
                  <a:rPr lang="es-MX" dirty="0" err="1"/>
                  <a:t>zero</a:t>
                </a:r>
                <a:r>
                  <a:rPr lang="es-MX" dirty="0"/>
                  <a:t> </a:t>
                </a:r>
                <a:r>
                  <a:rPr lang="es-MX" dirty="0" err="1"/>
                  <a:t>when</a:t>
                </a:r>
                <a:r>
                  <a:rPr lang="es-MX" dirty="0"/>
                  <a:t>, </a:t>
                </a:r>
                <a:r>
                  <a:rPr lang="es-MX" dirty="0" err="1"/>
                  <a:t>for</a:t>
                </a:r>
                <a:r>
                  <a:rPr lang="es-MX" dirty="0"/>
                  <a:t> </a:t>
                </a:r>
                <a:r>
                  <a:rPr lang="es-MX" dirty="0" err="1"/>
                  <a:t>example</a:t>
                </a:r>
                <a:r>
                  <a:rPr lang="es-MX" dirty="0"/>
                  <a:t> </a:t>
                </a:r>
                <a14:m>
                  <m:oMath xmlns:m="http://schemas.openxmlformats.org/officeDocument/2006/math">
                    <m:r>
                      <a:rPr lang="es-MX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𝜃</m:t>
                    </m:r>
                    <m:r>
                      <a:rPr lang="es-MX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=0,</m:t>
                    </m:r>
                    <m:r>
                      <a:rPr lang="es-MX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𝜑</m:t>
                    </m:r>
                    <m:r>
                      <a:rPr lang="es-MX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s-MX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𝑎𝑛𝑦</m:t>
                    </m:r>
                    <m:r>
                      <m:rPr>
                        <m:nor/>
                      </m:rPr>
                      <a:rPr lang="es-ES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s-MX" dirty="0"/>
                      <m:t>value</m:t>
                    </m:r>
                  </m:oMath>
                </a14:m>
                <a:r>
                  <a:rPr lang="es-MX" dirty="0"/>
                  <a:t>.</a:t>
                </a:r>
              </a:p>
              <a:p>
                <a:endParaRPr lang="es-MX" dirty="0"/>
              </a:p>
            </p:txBody>
          </p:sp>
        </mc:Choice>
        <mc:Fallback xmlns="">
          <p:sp>
            <p:nvSpPr>
              <p:cNvPr id="9" name="Marcador de contenido 8">
                <a:extLst>
                  <a:ext uri="{FF2B5EF4-FFF2-40B4-BE49-F238E27FC236}">
                    <a16:creationId xmlns:a16="http://schemas.microsoft.com/office/drawing/2014/main" id="{CC1B8F69-2BEA-4396-86F4-A1D60FC67A0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34695" y="2184357"/>
                <a:ext cx="4262286" cy="3281990"/>
              </a:xfrm>
              <a:blipFill>
                <a:blip r:embed="rId3"/>
                <a:stretch>
                  <a:fillRect l="-1144" t="-557" b="-557"/>
                </a:stretch>
              </a:blipFill>
            </p:spPr>
            <p:txBody>
              <a:bodyPr/>
              <a:lstStyle/>
              <a:p>
                <a:r>
                  <a:rPr lang="es-MX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1DDA1FFA-0E3F-4D39-9D76-4D6CA8D70D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11</a:t>
            </a:fld>
            <a:endParaRPr lang="en-US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A4EF718-D87A-41A5-8E06-5ACB25A6DA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69623" y="1989690"/>
            <a:ext cx="4095750" cy="3514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9750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9A64AA-8B46-45CA-9493-345C8F7E1D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err="1"/>
              <a:t>Conclusions</a:t>
            </a:r>
            <a:r>
              <a:rPr lang="es-MX" dirty="0"/>
              <a:t>.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4FCBF04-1B34-4DB2-8EA9-87289CF027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/>
              <a:t>In </a:t>
            </a:r>
            <a:r>
              <a:rPr lang="es-MX" dirty="0" err="1"/>
              <a:t>this</a:t>
            </a:r>
            <a:r>
              <a:rPr lang="es-MX" dirty="0"/>
              <a:t> </a:t>
            </a:r>
            <a:r>
              <a:rPr lang="es-MX" dirty="0" err="1"/>
              <a:t>work</a:t>
            </a:r>
            <a:r>
              <a:rPr lang="es-MX" dirty="0"/>
              <a:t> </a:t>
            </a:r>
            <a:r>
              <a:rPr lang="es-MX" dirty="0" err="1"/>
              <a:t>we</a:t>
            </a:r>
            <a:r>
              <a:rPr lang="es-MX" dirty="0"/>
              <a:t> </a:t>
            </a:r>
            <a:r>
              <a:rPr lang="es-MX" dirty="0" err="1"/>
              <a:t>have</a:t>
            </a:r>
            <a:r>
              <a:rPr lang="es-MX" dirty="0"/>
              <a:t> </a:t>
            </a:r>
            <a:r>
              <a:rPr lang="es-MX" dirty="0" err="1"/>
              <a:t>presented</a:t>
            </a:r>
            <a:r>
              <a:rPr lang="es-MX" dirty="0"/>
              <a:t> the </a:t>
            </a:r>
            <a:r>
              <a:rPr lang="es-MX" dirty="0" err="1"/>
              <a:t>study</a:t>
            </a:r>
            <a:r>
              <a:rPr lang="es-MX" dirty="0"/>
              <a:t> </a:t>
            </a:r>
            <a:r>
              <a:rPr lang="es-MX" dirty="0" err="1"/>
              <a:t>of</a:t>
            </a:r>
            <a:r>
              <a:rPr lang="es-MX" dirty="0"/>
              <a:t> the box </a:t>
            </a:r>
            <a:r>
              <a:rPr lang="es-MX" dirty="0" err="1"/>
              <a:t>diagram</a:t>
            </a:r>
            <a:r>
              <a:rPr lang="es-MX" dirty="0"/>
              <a:t> </a:t>
            </a:r>
            <a:r>
              <a:rPr lang="es-MX" dirty="0" err="1"/>
              <a:t>through</a:t>
            </a:r>
            <a:r>
              <a:rPr lang="es-MX" dirty="0"/>
              <a:t> the </a:t>
            </a:r>
            <a:r>
              <a:rPr lang="es-MX" dirty="0" err="1"/>
              <a:t>Loop-Tree</a:t>
            </a:r>
            <a:r>
              <a:rPr lang="es-MX" dirty="0"/>
              <a:t> </a:t>
            </a:r>
            <a:r>
              <a:rPr lang="es-MX" dirty="0" err="1"/>
              <a:t>Duality</a:t>
            </a:r>
            <a:r>
              <a:rPr lang="es-MX" dirty="0"/>
              <a:t> </a:t>
            </a:r>
            <a:r>
              <a:rPr lang="es-MX" dirty="0" err="1"/>
              <a:t>theorem</a:t>
            </a:r>
            <a:r>
              <a:rPr lang="es-MX" dirty="0"/>
              <a:t>.</a:t>
            </a:r>
          </a:p>
          <a:p>
            <a:r>
              <a:rPr lang="es-MX" dirty="0" err="1"/>
              <a:t>We</a:t>
            </a:r>
            <a:r>
              <a:rPr lang="es-MX" dirty="0"/>
              <a:t> </a:t>
            </a:r>
            <a:r>
              <a:rPr lang="es-MX" dirty="0" err="1"/>
              <a:t>find</a:t>
            </a:r>
            <a:r>
              <a:rPr lang="es-MX" dirty="0"/>
              <a:t> the </a:t>
            </a:r>
            <a:r>
              <a:rPr lang="es-MX" dirty="0" err="1"/>
              <a:t>lightcones</a:t>
            </a:r>
            <a:r>
              <a:rPr lang="es-MX" dirty="0"/>
              <a:t> </a:t>
            </a:r>
            <a:r>
              <a:rPr lang="es-MX" dirty="0" err="1"/>
              <a:t>for</a:t>
            </a:r>
            <a:r>
              <a:rPr lang="es-MX" dirty="0"/>
              <a:t> </a:t>
            </a:r>
            <a:r>
              <a:rPr lang="es-MX" dirty="0" err="1"/>
              <a:t>each</a:t>
            </a:r>
            <a:r>
              <a:rPr lang="es-MX" dirty="0"/>
              <a:t> dual integral and </a:t>
            </a:r>
            <a:r>
              <a:rPr lang="es-MX" dirty="0" err="1"/>
              <a:t>studied</a:t>
            </a:r>
            <a:r>
              <a:rPr lang="es-MX" dirty="0"/>
              <a:t> the </a:t>
            </a:r>
            <a:r>
              <a:rPr lang="es-MX" dirty="0" err="1"/>
              <a:t>soft</a:t>
            </a:r>
            <a:r>
              <a:rPr lang="es-MX" dirty="0"/>
              <a:t> and </a:t>
            </a:r>
            <a:r>
              <a:rPr lang="es-MX" dirty="0" err="1"/>
              <a:t>collinear</a:t>
            </a:r>
            <a:r>
              <a:rPr lang="es-MX" dirty="0"/>
              <a:t> </a:t>
            </a:r>
            <a:r>
              <a:rPr lang="es-MX" dirty="0" err="1"/>
              <a:t>singularities</a:t>
            </a:r>
            <a:r>
              <a:rPr lang="es-MX" dirty="0"/>
              <a:t> </a:t>
            </a:r>
            <a:r>
              <a:rPr lang="es-MX" dirty="0" err="1"/>
              <a:t>wich</a:t>
            </a:r>
            <a:r>
              <a:rPr lang="es-MX" dirty="0"/>
              <a:t> are </a:t>
            </a:r>
            <a:r>
              <a:rPr lang="es-MX" dirty="0" err="1"/>
              <a:t>present</a:t>
            </a:r>
            <a:r>
              <a:rPr lang="es-MX" dirty="0"/>
              <a:t> in the </a:t>
            </a:r>
            <a:r>
              <a:rPr lang="es-MX" dirty="0" err="1"/>
              <a:t>known</a:t>
            </a:r>
            <a:r>
              <a:rPr lang="es-MX"/>
              <a:t> integral.</a:t>
            </a:r>
            <a:endParaRPr lang="es-MX" dirty="0"/>
          </a:p>
          <a:p>
            <a:r>
              <a:rPr lang="es-MX" dirty="0" err="1"/>
              <a:t>Such</a:t>
            </a:r>
            <a:r>
              <a:rPr lang="es-MX" dirty="0"/>
              <a:t> </a:t>
            </a:r>
            <a:r>
              <a:rPr lang="es-MX" dirty="0" err="1"/>
              <a:t>analysis</a:t>
            </a:r>
            <a:r>
              <a:rPr lang="es-MX" dirty="0"/>
              <a:t> can be </a:t>
            </a:r>
            <a:r>
              <a:rPr lang="es-MX" dirty="0" err="1"/>
              <a:t>applied</a:t>
            </a:r>
            <a:r>
              <a:rPr lang="es-MX" dirty="0"/>
              <a:t> </a:t>
            </a:r>
            <a:r>
              <a:rPr lang="es-MX" dirty="0" err="1"/>
              <a:t>to</a:t>
            </a:r>
            <a:r>
              <a:rPr lang="es-MX" dirty="0"/>
              <a:t> the </a:t>
            </a:r>
            <a:r>
              <a:rPr lang="es-MX" dirty="0" err="1"/>
              <a:t>rest</a:t>
            </a:r>
            <a:r>
              <a:rPr lang="es-MX" dirty="0"/>
              <a:t> </a:t>
            </a:r>
            <a:r>
              <a:rPr lang="es-MX" dirty="0" err="1"/>
              <a:t>of</a:t>
            </a:r>
            <a:r>
              <a:rPr lang="es-MX" dirty="0"/>
              <a:t> dual </a:t>
            </a:r>
            <a:r>
              <a:rPr lang="es-MX" dirty="0" err="1"/>
              <a:t>integrals</a:t>
            </a:r>
            <a:r>
              <a:rPr lang="es-MX" dirty="0"/>
              <a:t>.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8193222-5D81-4A3B-8EF7-5A2DE8EFE0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25451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11DA52-D83D-4016-8DA6-DB69213344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err="1"/>
              <a:t>References</a:t>
            </a:r>
            <a:r>
              <a:rPr lang="es-MX" dirty="0"/>
              <a:t>	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7F6ACF7-951D-4306-AF7B-FBF9B24D1B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/>
              <a:t>[1] S. </a:t>
            </a:r>
            <a:r>
              <a:rPr lang="es-MX" dirty="0" err="1"/>
              <a:t>Catani</a:t>
            </a:r>
            <a:r>
              <a:rPr lang="es-MX" dirty="0"/>
              <a:t>, T. </a:t>
            </a:r>
            <a:r>
              <a:rPr lang="es-MX" dirty="0" err="1"/>
              <a:t>Gleisberg</a:t>
            </a:r>
            <a:r>
              <a:rPr lang="es-MX" dirty="0"/>
              <a:t>, F. Krauss, G. Rodrigo and J.-C. Winter, JHEP09(2008) 065.</a:t>
            </a:r>
          </a:p>
          <a:p>
            <a:r>
              <a:rPr lang="es-MX" dirty="0"/>
              <a:t>[2] G.  F.  R.  </a:t>
            </a:r>
            <a:r>
              <a:rPr lang="es-MX" dirty="0" err="1"/>
              <a:t>Sborlini</a:t>
            </a:r>
            <a:r>
              <a:rPr lang="es-MX" dirty="0"/>
              <a:t>,  F.  Driencourt-</a:t>
            </a:r>
            <a:r>
              <a:rPr lang="es-MX" dirty="0" err="1"/>
              <a:t>Mangin</a:t>
            </a:r>
            <a:r>
              <a:rPr lang="es-MX" dirty="0"/>
              <a:t>,  R.  Hernández-Pinto and  G.  Rodrigo,  JHEP1608(2016) 160  [arXiv:1604.06699[</a:t>
            </a:r>
            <a:r>
              <a:rPr lang="es-MX" dirty="0" err="1"/>
              <a:t>hep-ph</a:t>
            </a:r>
            <a:r>
              <a:rPr lang="es-MX" dirty="0"/>
              <a:t>]].</a:t>
            </a:r>
          </a:p>
          <a:p>
            <a:r>
              <a:rPr lang="es-MX" dirty="0"/>
              <a:t>[3] J. J. Aguilera-Verdugo, R. J. </a:t>
            </a:r>
            <a:r>
              <a:rPr lang="es-MX" dirty="0" err="1"/>
              <a:t>Hernandez</a:t>
            </a:r>
            <a:r>
              <a:rPr lang="es-MX" dirty="0"/>
              <a:t>-Pinto, G. Rodrigo, G. F. </a:t>
            </a:r>
            <a:r>
              <a:rPr lang="es-MX" dirty="0" err="1"/>
              <a:t>Sborlini</a:t>
            </a:r>
            <a:r>
              <a:rPr lang="es-MX" dirty="0"/>
              <a:t> and W. J. Torres Bobadilla,[arXiv:2006.11217 [</a:t>
            </a:r>
            <a:r>
              <a:rPr lang="es-MX" dirty="0" err="1"/>
              <a:t>hep-ph</a:t>
            </a:r>
            <a:r>
              <a:rPr lang="es-MX" dirty="0"/>
              <a:t>]].</a:t>
            </a:r>
          </a:p>
          <a:p>
            <a:endParaRPr lang="es-MX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9A5F307-4AE4-42AF-BD9B-4B2390CD97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00818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AAC3C0-DF76-4F39-B652-66F03DB5C0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80CE2E0-8B77-46E6-A061-962C3410B4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 dirty="0"/>
          </a:p>
          <a:p>
            <a:pPr algn="ctr"/>
            <a:endParaRPr lang="es-MX" sz="4000" dirty="0"/>
          </a:p>
          <a:p>
            <a:pPr marL="0" indent="0" algn="ctr">
              <a:buNone/>
            </a:pPr>
            <a:r>
              <a:rPr lang="es-MX" sz="4000" dirty="0" err="1"/>
              <a:t>Thank</a:t>
            </a:r>
            <a:r>
              <a:rPr lang="es-MX" sz="4000" dirty="0"/>
              <a:t> </a:t>
            </a:r>
            <a:r>
              <a:rPr lang="es-MX" sz="4000" dirty="0" err="1"/>
              <a:t>you</a:t>
            </a:r>
            <a:r>
              <a:rPr lang="es-MX" sz="4000" dirty="0"/>
              <a:t>!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8B32316-1AB3-4D99-BBC3-85A9656595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37713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B2F3871-3B7D-48AD-B25B-6CACF3E1D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Content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Marcador de contenido 2">
                <a:extLst>
                  <a:ext uri="{FF2B5EF4-FFF2-40B4-BE49-F238E27FC236}">
                    <a16:creationId xmlns:a16="http://schemas.microsoft.com/office/drawing/2014/main" id="{47DE44EE-0B7B-4026-821B-BF07426A159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20000"/>
              </a:bodyPr>
              <a:lstStyle/>
              <a:p>
                <a:r>
                  <a:rPr lang="es-MX" dirty="0"/>
                  <a:t>Motivation.</a:t>
                </a:r>
              </a:p>
              <a:p>
                <a:r>
                  <a:rPr lang="es-MX" dirty="0" err="1"/>
                  <a:t>Introduction</a:t>
                </a:r>
                <a:r>
                  <a:rPr lang="es-MX" dirty="0"/>
                  <a:t> </a:t>
                </a:r>
                <a:r>
                  <a:rPr lang="es-MX" dirty="0" err="1"/>
                  <a:t>to</a:t>
                </a:r>
                <a:r>
                  <a:rPr lang="es-MX" dirty="0"/>
                  <a:t> </a:t>
                </a:r>
                <a:r>
                  <a:rPr lang="es-MX" dirty="0" err="1"/>
                  <a:t>the</a:t>
                </a:r>
                <a:r>
                  <a:rPr lang="es-MX" dirty="0"/>
                  <a:t> </a:t>
                </a:r>
                <a:r>
                  <a:rPr lang="es-MX" dirty="0" err="1"/>
                  <a:t>Loop-Tree</a:t>
                </a:r>
                <a:r>
                  <a:rPr lang="es-MX" dirty="0"/>
                  <a:t> </a:t>
                </a:r>
                <a:r>
                  <a:rPr lang="es-MX" dirty="0" err="1"/>
                  <a:t>Duality</a:t>
                </a:r>
                <a:r>
                  <a:rPr lang="es-MX" dirty="0"/>
                  <a:t> </a:t>
                </a:r>
                <a:r>
                  <a:rPr lang="es-MX" dirty="0" err="1"/>
                  <a:t>theorem</a:t>
                </a:r>
                <a:r>
                  <a:rPr lang="es-MX" dirty="0"/>
                  <a:t>.</a:t>
                </a:r>
              </a:p>
              <a:p>
                <a:r>
                  <a:rPr lang="es-MX" dirty="0" err="1"/>
                  <a:t>The</a:t>
                </a:r>
                <a:r>
                  <a:rPr lang="es-MX" dirty="0"/>
                  <a:t> </a:t>
                </a:r>
                <a:r>
                  <a:rPr lang="es-MX" dirty="0" err="1"/>
                  <a:t>massless</a:t>
                </a:r>
                <a:r>
                  <a:rPr lang="es-MX" dirty="0"/>
                  <a:t> </a:t>
                </a:r>
                <a:r>
                  <a:rPr lang="es-MX" dirty="0" err="1"/>
                  <a:t>scalar</a:t>
                </a:r>
                <a:r>
                  <a:rPr lang="es-MX" dirty="0"/>
                  <a:t> box integral.</a:t>
                </a:r>
              </a:p>
              <a:p>
                <a:r>
                  <a:rPr lang="es-MX" dirty="0" err="1"/>
                  <a:t>Lightcones</a:t>
                </a:r>
                <a:r>
                  <a:rPr lang="es-MX" dirty="0"/>
                  <a:t> </a:t>
                </a:r>
                <a:r>
                  <a:rPr lang="es-MX" dirty="0" err="1"/>
                  <a:t>of</a:t>
                </a:r>
                <a:r>
                  <a:rPr lang="es-MX" dirty="0"/>
                  <a:t> </a:t>
                </a:r>
                <a:r>
                  <a:rPr lang="es-MX" dirty="0" err="1"/>
                  <a:t>the</a:t>
                </a:r>
                <a:r>
                  <a:rPr lang="es-MX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MX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MX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s-MX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s-MX" dirty="0"/>
                  <a:t> </a:t>
                </a:r>
                <a:r>
                  <a:rPr lang="es-MX" dirty="0" err="1"/>
                  <a:t>integrals</a:t>
                </a:r>
                <a:r>
                  <a:rPr lang="es-MX" dirty="0"/>
                  <a:t>.</a:t>
                </a:r>
              </a:p>
              <a:p>
                <a:r>
                  <a:rPr lang="es-MX" dirty="0" err="1"/>
                  <a:t>The</a:t>
                </a:r>
                <a:r>
                  <a:rPr lang="es-MX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MX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MX" i="1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s-MX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s-MX" dirty="0"/>
                  <a:t> integral.</a:t>
                </a:r>
              </a:p>
              <a:p>
                <a:r>
                  <a:rPr lang="es-MX" dirty="0" err="1"/>
                  <a:t>Collinear</a:t>
                </a:r>
                <a:r>
                  <a:rPr lang="es-MX" dirty="0"/>
                  <a:t> </a:t>
                </a:r>
                <a:r>
                  <a:rPr lang="es-MX" dirty="0" err="1"/>
                  <a:t>singularities</a:t>
                </a:r>
                <a:r>
                  <a:rPr lang="es-MX" dirty="0"/>
                  <a:t> </a:t>
                </a:r>
                <a:r>
                  <a:rPr lang="es-MX" dirty="0" err="1"/>
                  <a:t>of</a:t>
                </a:r>
                <a:r>
                  <a:rPr lang="es-MX" dirty="0"/>
                  <a:t> </a:t>
                </a:r>
                <a:r>
                  <a:rPr lang="es-MX" dirty="0" err="1"/>
                  <a:t>the</a:t>
                </a:r>
                <a:r>
                  <a:rPr lang="es-MX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MX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MX" i="1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s-MX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s-MX" dirty="0"/>
                  <a:t> integral.</a:t>
                </a:r>
              </a:p>
              <a:p>
                <a:r>
                  <a:rPr lang="es-MX" dirty="0" err="1"/>
                  <a:t>Conclusions</a:t>
                </a:r>
                <a:r>
                  <a:rPr lang="es-MX" dirty="0"/>
                  <a:t>.</a:t>
                </a:r>
              </a:p>
              <a:p>
                <a:r>
                  <a:rPr lang="es-MX" dirty="0" err="1"/>
                  <a:t>References</a:t>
                </a:r>
                <a:endParaRPr lang="es-MX" dirty="0"/>
              </a:p>
            </p:txBody>
          </p:sp>
        </mc:Choice>
        <mc:Fallback xmlns="">
          <p:sp>
            <p:nvSpPr>
              <p:cNvPr id="3" name="Marcador de contenido 2">
                <a:extLst>
                  <a:ext uri="{FF2B5EF4-FFF2-40B4-BE49-F238E27FC236}">
                    <a16:creationId xmlns:a16="http://schemas.microsoft.com/office/drawing/2014/main" id="{47DE44EE-0B7B-4026-821B-BF07426A159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512" t="-883"/>
                </a:stretch>
              </a:blipFill>
            </p:spPr>
            <p:txBody>
              <a:bodyPr/>
              <a:lstStyle/>
              <a:p>
                <a:r>
                  <a:rPr lang="es-MX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1A9EF74D-CC7D-4F2D-B4B4-5B68160697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58551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FFC3F33-90BF-442D-A810-2C3EC382F6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err="1"/>
              <a:t>Motivation</a:t>
            </a:r>
            <a:r>
              <a:rPr lang="es-MX" dirty="0"/>
              <a:t>.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B5E5AE5-ED47-4037-A4AC-F0FEC3EFA6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 dirty="0"/>
          </a:p>
          <a:p>
            <a:endParaRPr lang="es-MX" dirty="0"/>
          </a:p>
          <a:p>
            <a:r>
              <a:rPr lang="es-MX" dirty="0" err="1"/>
              <a:t>This</a:t>
            </a:r>
            <a:r>
              <a:rPr lang="es-MX" dirty="0"/>
              <a:t> </a:t>
            </a:r>
            <a:r>
              <a:rPr lang="es-MX" dirty="0" err="1"/>
              <a:t>work</a:t>
            </a:r>
            <a:r>
              <a:rPr lang="es-MX" dirty="0"/>
              <a:t> </a:t>
            </a:r>
            <a:r>
              <a:rPr lang="es-MX" dirty="0" err="1"/>
              <a:t>aims</a:t>
            </a:r>
            <a:r>
              <a:rPr lang="es-MX" dirty="0"/>
              <a:t> </a:t>
            </a:r>
            <a:r>
              <a:rPr lang="es-MX" dirty="0" err="1"/>
              <a:t>to</a:t>
            </a:r>
            <a:r>
              <a:rPr lang="es-MX" dirty="0"/>
              <a:t> </a:t>
            </a:r>
            <a:r>
              <a:rPr lang="es-MX" dirty="0" err="1"/>
              <a:t>study</a:t>
            </a:r>
            <a:r>
              <a:rPr lang="es-MX" dirty="0"/>
              <a:t> the </a:t>
            </a:r>
            <a:r>
              <a:rPr lang="es-MX" dirty="0" err="1"/>
              <a:t>scalar</a:t>
            </a:r>
            <a:r>
              <a:rPr lang="es-MX" dirty="0"/>
              <a:t> box </a:t>
            </a:r>
            <a:r>
              <a:rPr lang="es-MX" dirty="0" err="1"/>
              <a:t>diagram</a:t>
            </a:r>
            <a:r>
              <a:rPr lang="es-MX" dirty="0"/>
              <a:t> </a:t>
            </a:r>
            <a:r>
              <a:rPr lang="es-MX" dirty="0" err="1"/>
              <a:t>through</a:t>
            </a:r>
            <a:r>
              <a:rPr lang="es-MX" dirty="0"/>
              <a:t> the </a:t>
            </a:r>
            <a:r>
              <a:rPr lang="es-MX" dirty="0" err="1"/>
              <a:t>Loop-Tree</a:t>
            </a:r>
            <a:r>
              <a:rPr lang="es-MX" dirty="0"/>
              <a:t> </a:t>
            </a:r>
            <a:r>
              <a:rPr lang="es-MX" dirty="0" err="1"/>
              <a:t>Duality</a:t>
            </a:r>
            <a:r>
              <a:rPr lang="es-MX" dirty="0"/>
              <a:t> (LTD) </a:t>
            </a:r>
            <a:r>
              <a:rPr lang="es-MX" dirty="0" err="1"/>
              <a:t>theorem</a:t>
            </a:r>
            <a:r>
              <a:rPr lang="es-MX" dirty="0"/>
              <a:t> and </a:t>
            </a:r>
            <a:r>
              <a:rPr lang="es-MX" dirty="0" err="1"/>
              <a:t>to</a:t>
            </a:r>
            <a:r>
              <a:rPr lang="es-MX" dirty="0"/>
              <a:t> show the </a:t>
            </a:r>
            <a:r>
              <a:rPr lang="es-MX" dirty="0" err="1"/>
              <a:t>origin</a:t>
            </a:r>
            <a:r>
              <a:rPr lang="es-MX" dirty="0"/>
              <a:t> </a:t>
            </a:r>
            <a:r>
              <a:rPr lang="es-MX" dirty="0" err="1"/>
              <a:t>of</a:t>
            </a:r>
            <a:r>
              <a:rPr lang="es-MX" dirty="0"/>
              <a:t> </a:t>
            </a:r>
            <a:r>
              <a:rPr lang="es-MX" dirty="0" err="1"/>
              <a:t>singularities</a:t>
            </a:r>
            <a:r>
              <a:rPr lang="es-MX" dirty="0"/>
              <a:t>, </a:t>
            </a:r>
            <a:r>
              <a:rPr lang="es-MX" dirty="0" err="1"/>
              <a:t>whether</a:t>
            </a:r>
            <a:r>
              <a:rPr lang="es-MX" dirty="0"/>
              <a:t> IR </a:t>
            </a:r>
            <a:r>
              <a:rPr lang="es-MX" dirty="0" err="1"/>
              <a:t>or</a:t>
            </a:r>
            <a:r>
              <a:rPr lang="es-MX" dirty="0"/>
              <a:t> UV </a:t>
            </a:r>
            <a:r>
              <a:rPr lang="es-MX" dirty="0" err="1"/>
              <a:t>singularities</a:t>
            </a:r>
            <a:r>
              <a:rPr lang="es-MX" dirty="0"/>
              <a:t>.</a:t>
            </a:r>
          </a:p>
          <a:p>
            <a:endParaRPr lang="es-MX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0865289-4771-43A9-80F1-4AFF691C9D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61142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6DA2C6B-5A10-4E26-A4B3-396FA729EA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err="1"/>
              <a:t>Introduction</a:t>
            </a:r>
            <a:r>
              <a:rPr lang="es-MX" dirty="0"/>
              <a:t> </a:t>
            </a:r>
            <a:r>
              <a:rPr lang="es-MX" dirty="0" err="1"/>
              <a:t>to</a:t>
            </a:r>
            <a:r>
              <a:rPr lang="es-MX" dirty="0"/>
              <a:t> </a:t>
            </a:r>
            <a:r>
              <a:rPr lang="es-MX" dirty="0" err="1"/>
              <a:t>the</a:t>
            </a:r>
            <a:r>
              <a:rPr lang="es-MX" dirty="0"/>
              <a:t> </a:t>
            </a:r>
            <a:r>
              <a:rPr lang="es-MX" dirty="0" err="1"/>
              <a:t>Loop-Tree</a:t>
            </a:r>
            <a:r>
              <a:rPr lang="es-MX" dirty="0"/>
              <a:t> </a:t>
            </a:r>
            <a:r>
              <a:rPr lang="es-MX" dirty="0" err="1"/>
              <a:t>Duality</a:t>
            </a:r>
            <a:r>
              <a:rPr lang="es-MX" dirty="0"/>
              <a:t> </a:t>
            </a:r>
            <a:r>
              <a:rPr lang="es-MX" dirty="0" err="1"/>
              <a:t>theorem</a:t>
            </a:r>
            <a:r>
              <a:rPr lang="es-MX" dirty="0"/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Marcador de contenido 2">
                <a:extLst>
                  <a:ext uri="{FF2B5EF4-FFF2-40B4-BE49-F238E27FC236}">
                    <a16:creationId xmlns:a16="http://schemas.microsoft.com/office/drawing/2014/main" id="{F1F9353F-3515-4875-A897-1349C9193C4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40000" lnSpcReduction="20000"/>
              </a:bodyPr>
              <a:lstStyle/>
              <a:p>
                <a:r>
                  <a:rPr lang="es-MX" sz="6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Let </a:t>
                </a:r>
                <a:r>
                  <a:rPr lang="es-MX" sz="6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us</a:t>
                </a:r>
                <a:r>
                  <a:rPr lang="es-MX" sz="6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MX" sz="6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consider</a:t>
                </a:r>
                <a:r>
                  <a:rPr lang="es-MX" sz="6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</a:t>
                </a:r>
                <a:r>
                  <a:rPr lang="es-MX" sz="6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N-</a:t>
                </a:r>
                <a:r>
                  <a:rPr lang="es-MX" sz="6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particle</a:t>
                </a:r>
                <a:r>
                  <a:rPr lang="es-MX" sz="6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MX" sz="6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scalar</a:t>
                </a:r>
                <a:r>
                  <a:rPr lang="es-MX" sz="6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MX" sz="6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one-loop</a:t>
                </a:r>
                <a:r>
                  <a:rPr lang="es-MX" sz="6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integral,</a:t>
                </a:r>
              </a:p>
              <a:p>
                <a:pPr marL="0" indent="0">
                  <a:buNone/>
                </a:pPr>
                <a:endParaRPr lang="es-MX" sz="6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es-MX" sz="6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es-MX" sz="6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s-MX" sz="6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Where</a:t>
                </a:r>
                <a:r>
                  <a:rPr lang="es-MX" sz="6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MX" sz="6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MX" sz="6000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es-MX" sz="6000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sub>
                    </m:sSub>
                  </m:oMath>
                </a14:m>
                <a:r>
                  <a:rPr lang="es-MX" sz="6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are </a:t>
                </a:r>
                <a:r>
                  <a:rPr lang="es-MX" sz="6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</a:t>
                </a:r>
                <a:r>
                  <a:rPr lang="es-MX" sz="6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MX" sz="6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Feynman´s</a:t>
                </a:r>
                <a:r>
                  <a:rPr lang="es-MX" sz="6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MX" sz="6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propagators</a:t>
                </a:r>
                <a:r>
                  <a:rPr lang="es-MX" sz="6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r>
                      <a:rPr lang="es-MX" sz="6000" b="0" i="1" smtClean="0">
                        <a:latin typeface="Cambria Math" panose="02040503050406030204" pitchFamily="18" charset="0"/>
                      </a:rPr>
                      <m:t>𝑁</m:t>
                    </m:r>
                    <m:r>
                      <a:rPr lang="es-MX" sz="60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s-MX" sz="6000" b="0" i="1" smtClean="0">
                        <a:latin typeface="Cambria Math" panose="02040503050406030204" pitchFamily="18" charset="0"/>
                      </a:rPr>
                      <m:t>𝑙</m:t>
                    </m:r>
                    <m:r>
                      <a:rPr lang="es-MX" sz="6000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s-MX" sz="6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MX" sz="60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s-MX" sz="60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s-MX" sz="60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s-MX" sz="6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MX" sz="6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is</a:t>
                </a:r>
                <a:r>
                  <a:rPr lang="es-MX" sz="6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 </a:t>
                </a:r>
                <a:r>
                  <a:rPr lang="es-MX" sz="6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polynomial</a:t>
                </a:r>
                <a:r>
                  <a:rPr lang="es-MX" sz="6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MX" sz="6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which</a:t>
                </a:r>
                <a:r>
                  <a:rPr lang="es-MX" sz="6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MX" sz="6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depends</a:t>
                </a:r>
                <a:r>
                  <a:rPr lang="es-MX" sz="6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MX" sz="6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on</a:t>
                </a:r>
                <a:r>
                  <a:rPr lang="es-MX" sz="6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the </a:t>
                </a:r>
                <a:r>
                  <a:rPr lang="es-MX" sz="6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loop</a:t>
                </a:r>
                <a:r>
                  <a:rPr lang="es-MX" sz="6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and </a:t>
                </a:r>
                <a:r>
                  <a:rPr lang="es-MX" sz="6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external</a:t>
                </a:r>
                <a:r>
                  <a:rPr lang="es-MX" sz="6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MX" sz="6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momenta</a:t>
                </a:r>
                <a:endParaRPr lang="es-MX" sz="55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es-MX" dirty="0"/>
              </a:p>
              <a:p>
                <a:pPr marL="0" indent="0">
                  <a:buNone/>
                </a:pPr>
                <a:r>
                  <a:rPr lang="es-MX" dirty="0"/>
                  <a:t> </a:t>
                </a:r>
              </a:p>
            </p:txBody>
          </p:sp>
        </mc:Choice>
        <mc:Fallback xmlns="">
          <p:sp>
            <p:nvSpPr>
              <p:cNvPr id="3" name="Marcador de contenido 2">
                <a:extLst>
                  <a:ext uri="{FF2B5EF4-FFF2-40B4-BE49-F238E27FC236}">
                    <a16:creationId xmlns:a16="http://schemas.microsoft.com/office/drawing/2014/main" id="{F1F9353F-3515-4875-A897-1349C9193C4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897" t="-1413"/>
                </a:stretch>
              </a:blipFill>
            </p:spPr>
            <p:txBody>
              <a:bodyPr/>
              <a:lstStyle/>
              <a:p>
                <a:r>
                  <a:rPr lang="es-MX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Imagen 4">
            <a:extLst>
              <a:ext uri="{FF2B5EF4-FFF2-40B4-BE49-F238E27FC236}">
                <a16:creationId xmlns:a16="http://schemas.microsoft.com/office/drawing/2014/main" id="{17A50A26-EE11-456A-9E8E-3EE8BA6800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7101" y="2802801"/>
            <a:ext cx="4757798" cy="758719"/>
          </a:xfrm>
          <a:prstGeom prst="rect">
            <a:avLst/>
          </a:prstGeom>
        </p:spPr>
      </p:pic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B59C4938-9794-4982-A637-4DE715A8B6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8880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948C20-5A52-4A07-9C8B-BFADBD5C13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err="1"/>
              <a:t>Introduction</a:t>
            </a:r>
            <a:r>
              <a:rPr lang="es-MX" dirty="0"/>
              <a:t> </a:t>
            </a:r>
            <a:r>
              <a:rPr lang="es-MX" dirty="0" err="1"/>
              <a:t>to</a:t>
            </a:r>
            <a:r>
              <a:rPr lang="es-MX" dirty="0"/>
              <a:t> </a:t>
            </a:r>
            <a:r>
              <a:rPr lang="es-MX" dirty="0" err="1"/>
              <a:t>the</a:t>
            </a:r>
            <a:r>
              <a:rPr lang="es-MX" dirty="0"/>
              <a:t> </a:t>
            </a:r>
            <a:r>
              <a:rPr lang="es-MX" dirty="0" err="1"/>
              <a:t>Loop-Tree</a:t>
            </a:r>
            <a:r>
              <a:rPr lang="es-MX" dirty="0"/>
              <a:t> </a:t>
            </a:r>
            <a:r>
              <a:rPr lang="es-MX" dirty="0" err="1"/>
              <a:t>Duality</a:t>
            </a:r>
            <a:r>
              <a:rPr lang="es-MX" dirty="0"/>
              <a:t> </a:t>
            </a:r>
            <a:r>
              <a:rPr lang="es-MX" dirty="0" err="1"/>
              <a:t>theorem</a:t>
            </a:r>
            <a:r>
              <a:rPr lang="es-MX" dirty="0"/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Marcador de contenido 2">
                <a:extLst>
                  <a:ext uri="{FF2B5EF4-FFF2-40B4-BE49-F238E27FC236}">
                    <a16:creationId xmlns:a16="http://schemas.microsoft.com/office/drawing/2014/main" id="{7F86A78C-9823-408D-8A9C-00C9EEBABE9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s-MX" dirty="0"/>
                  <a:t>The dual </a:t>
                </a:r>
                <a:r>
                  <a:rPr lang="es-MX" dirty="0" err="1"/>
                  <a:t>representation</a:t>
                </a:r>
                <a:r>
                  <a:rPr lang="es-MX" dirty="0"/>
                  <a:t>, </a:t>
                </a:r>
                <a:r>
                  <a:rPr lang="es-MX" dirty="0" err="1"/>
                  <a:t>consisting</a:t>
                </a:r>
                <a:r>
                  <a:rPr lang="es-MX" dirty="0"/>
                  <a:t> </a:t>
                </a:r>
                <a:r>
                  <a:rPr lang="es-MX" dirty="0" err="1"/>
                  <a:t>on</a:t>
                </a:r>
                <a:r>
                  <a:rPr lang="es-MX" dirty="0"/>
                  <a:t> </a:t>
                </a:r>
                <a:r>
                  <a:rPr lang="es-MX" dirty="0" err="1"/>
                  <a:t>the</a:t>
                </a:r>
                <a:r>
                  <a:rPr lang="es-MX" dirty="0"/>
                  <a:t> sum </a:t>
                </a:r>
                <a:r>
                  <a:rPr lang="es-MX" dirty="0" err="1"/>
                  <a:t>of</a:t>
                </a:r>
                <a:r>
                  <a:rPr lang="es-MX" dirty="0"/>
                  <a:t> </a:t>
                </a:r>
                <a:r>
                  <a:rPr lang="es-MX" b="1" dirty="0"/>
                  <a:t>N</a:t>
                </a:r>
                <a:r>
                  <a:rPr lang="es-MX" dirty="0"/>
                  <a:t> dual </a:t>
                </a:r>
                <a:r>
                  <a:rPr lang="es-MX" dirty="0" err="1"/>
                  <a:t>integrals</a:t>
                </a:r>
                <a:r>
                  <a:rPr lang="es-MX" dirty="0"/>
                  <a:t> </a:t>
                </a:r>
                <a:r>
                  <a:rPr lang="es-MX" dirty="0" err="1"/>
                  <a:t>is</a:t>
                </a:r>
                <a:endParaRPr lang="es-MX" dirty="0"/>
              </a:p>
              <a:p>
                <a:endParaRPr lang="es-MX" dirty="0"/>
              </a:p>
              <a:p>
                <a:endParaRPr lang="es-MX" dirty="0"/>
              </a:p>
              <a:p>
                <a:r>
                  <a:rPr lang="es-MX" dirty="0" err="1"/>
                  <a:t>Where</a:t>
                </a:r>
                <a:r>
                  <a:rPr lang="es-MX" dirty="0"/>
                  <a:t>, </a:t>
                </a:r>
                <a:r>
                  <a:rPr lang="es-MX" dirty="0" err="1"/>
                  <a:t>again</a:t>
                </a:r>
                <a:r>
                  <a:rPr lang="es-MX" dirty="0"/>
                  <a:t>, </a:t>
                </a:r>
                <a14:m>
                  <m:oMath xmlns:m="http://schemas.openxmlformats.org/officeDocument/2006/math">
                    <m:r>
                      <a:rPr lang="es-MX" i="1">
                        <a:latin typeface="Cambria Math" panose="02040503050406030204" pitchFamily="18" charset="0"/>
                      </a:rPr>
                      <m:t>𝑁</m:t>
                    </m:r>
                    <m:r>
                      <a:rPr lang="es-MX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s-MX" i="1">
                        <a:latin typeface="Cambria Math" panose="02040503050406030204" pitchFamily="18" charset="0"/>
                      </a:rPr>
                      <m:t>𝑙</m:t>
                    </m:r>
                    <m:r>
                      <a:rPr lang="es-MX" i="1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s-MX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MX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s-MX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s-MX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s-MX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MX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is</a:t>
                </a:r>
                <a:r>
                  <a:rPr lang="es-MX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 </a:t>
                </a:r>
                <a:r>
                  <a:rPr lang="es-MX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polynomial</a:t>
                </a:r>
                <a:r>
                  <a:rPr lang="es-MX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MX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that</a:t>
                </a:r>
                <a:r>
                  <a:rPr lang="es-MX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MX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depends</a:t>
                </a:r>
                <a:r>
                  <a:rPr lang="es-MX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MX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on</a:t>
                </a:r>
                <a:r>
                  <a:rPr lang="es-MX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MX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momenta</a:t>
                </a:r>
                <a:r>
                  <a:rPr lang="es-MX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</a:p>
              <a:p>
                <a:r>
                  <a:rPr lang="es-MX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MX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s-MX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𝐺</m:t>
                        </m:r>
                      </m:e>
                      <m:sub>
                        <m:r>
                          <a:rPr lang="es-MX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𝐷</m:t>
                        </m:r>
                      </m:sub>
                    </m:sSub>
                  </m:oMath>
                </a14:m>
                <a:r>
                  <a:rPr lang="es-MX" dirty="0"/>
                  <a:t> are </a:t>
                </a:r>
                <a:r>
                  <a:rPr lang="es-MX" dirty="0" err="1"/>
                  <a:t>the</a:t>
                </a:r>
                <a:r>
                  <a:rPr lang="es-MX" dirty="0"/>
                  <a:t> dual </a:t>
                </a:r>
                <a:r>
                  <a:rPr lang="es-MX" dirty="0" err="1"/>
                  <a:t>propagators</a:t>
                </a:r>
                <a:r>
                  <a:rPr lang="es-MX" dirty="0"/>
                  <a:t>, </a:t>
                </a:r>
                <a:r>
                  <a:rPr lang="es-MX" dirty="0" err="1"/>
                  <a:t>they´re</a:t>
                </a:r>
                <a:r>
                  <a:rPr lang="es-MX" dirty="0"/>
                  <a:t> </a:t>
                </a:r>
                <a:r>
                  <a:rPr lang="es-MX" dirty="0" err="1"/>
                  <a:t>of</a:t>
                </a:r>
                <a:r>
                  <a:rPr lang="es-MX" dirty="0"/>
                  <a:t> </a:t>
                </a:r>
                <a:r>
                  <a:rPr lang="es-MX" dirty="0" err="1"/>
                  <a:t>the</a:t>
                </a:r>
                <a:r>
                  <a:rPr lang="es-MX" dirty="0"/>
                  <a:t> </a:t>
                </a:r>
                <a:r>
                  <a:rPr lang="es-MX" dirty="0" err="1"/>
                  <a:t>form</a:t>
                </a:r>
                <a:r>
                  <a:rPr lang="es-MX" dirty="0"/>
                  <a:t>,</a:t>
                </a:r>
              </a:p>
              <a:p>
                <a:endParaRPr lang="es-MX" dirty="0"/>
              </a:p>
              <a:p>
                <a:endParaRPr lang="es-MX" dirty="0"/>
              </a:p>
            </p:txBody>
          </p:sp>
        </mc:Choice>
        <mc:Fallback xmlns="">
          <p:sp>
            <p:nvSpPr>
              <p:cNvPr id="3" name="Marcador de contenido 2">
                <a:extLst>
                  <a:ext uri="{FF2B5EF4-FFF2-40B4-BE49-F238E27FC236}">
                    <a16:creationId xmlns:a16="http://schemas.microsoft.com/office/drawing/2014/main" id="{7F86A78C-9823-408D-8A9C-00C9EEBABE9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577"/>
                </a:stretch>
              </a:blipFill>
            </p:spPr>
            <p:txBody>
              <a:bodyPr/>
              <a:lstStyle/>
              <a:p>
                <a:r>
                  <a:rPr lang="es-MX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Imagen 4" descr="Imagen que contiene objeto, reloj&#10;&#10;Descripción generada automáticamente">
            <a:extLst>
              <a:ext uri="{FF2B5EF4-FFF2-40B4-BE49-F238E27FC236}">
                <a16:creationId xmlns:a16="http://schemas.microsoft.com/office/drawing/2014/main" id="{67927468-E428-4AED-AA85-EDB966807E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68713" y="2593658"/>
            <a:ext cx="5254574" cy="835342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CD0F93F1-CD79-4D08-90A2-533D99DB82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51146" y="4434280"/>
            <a:ext cx="3889708" cy="50878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585BDCFD-CC35-4E6B-AC30-2233891CC93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23287" y="3551222"/>
            <a:ext cx="2649943" cy="388473"/>
          </a:xfrm>
          <a:prstGeom prst="rect">
            <a:avLst/>
          </a:prstGeom>
        </p:spPr>
      </p:pic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30C315C-C0F7-4A7E-A22E-CEABA89F67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75544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0E614AB-3099-49DC-8927-A5B66AAF6D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err="1"/>
              <a:t>The</a:t>
            </a:r>
            <a:r>
              <a:rPr lang="es-MX" dirty="0"/>
              <a:t> </a:t>
            </a:r>
            <a:r>
              <a:rPr lang="es-MX" dirty="0" err="1"/>
              <a:t>massless</a:t>
            </a:r>
            <a:r>
              <a:rPr lang="es-MX" dirty="0"/>
              <a:t> </a:t>
            </a:r>
            <a:r>
              <a:rPr lang="es-MX" dirty="0" err="1"/>
              <a:t>scalar</a:t>
            </a:r>
            <a:r>
              <a:rPr lang="es-MX" dirty="0"/>
              <a:t> box integral.</a:t>
            </a:r>
            <a:br>
              <a:rPr lang="es-MX" dirty="0"/>
            </a:br>
            <a:endParaRPr lang="es-MX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Marcador de contenido 2">
                <a:extLst>
                  <a:ext uri="{FF2B5EF4-FFF2-40B4-BE49-F238E27FC236}">
                    <a16:creationId xmlns:a16="http://schemas.microsoft.com/office/drawing/2014/main" id="{E99F2045-1FA3-4AA8-9A52-680EEFF1630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s-MX" dirty="0"/>
                  <a:t>One </a:t>
                </a:r>
                <a:r>
                  <a:rPr lang="es-MX" dirty="0" err="1"/>
                  <a:t>loop</a:t>
                </a:r>
                <a:r>
                  <a:rPr lang="es-MX" dirty="0"/>
                  <a:t> </a:t>
                </a:r>
                <a:r>
                  <a:rPr lang="es-MX" dirty="0" err="1"/>
                  <a:t>correction</a:t>
                </a:r>
                <a:r>
                  <a:rPr lang="es-MX" dirty="0"/>
                  <a:t> </a:t>
                </a:r>
                <a:r>
                  <a:rPr lang="es-MX" dirty="0" err="1"/>
                  <a:t>to</a:t>
                </a:r>
                <a:r>
                  <a:rPr lang="es-MX" dirty="0"/>
                  <a:t> </a:t>
                </a:r>
                <a14:m>
                  <m:oMath xmlns:m="http://schemas.openxmlformats.org/officeDocument/2006/math">
                    <m:r>
                      <a:rPr lang="es-MX" i="1">
                        <a:latin typeface="Cambria Math" panose="02040503050406030204" pitchFamily="18" charset="0"/>
                      </a:rPr>
                      <m:t>2</m:t>
                    </m:r>
                    <m:r>
                      <a:rPr lang="es-MX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→2</m:t>
                    </m:r>
                  </m:oMath>
                </a14:m>
                <a:r>
                  <a:rPr lang="es-MX" dirty="0"/>
                  <a:t> o </a:t>
                </a:r>
                <a14:m>
                  <m:oMath xmlns:m="http://schemas.openxmlformats.org/officeDocument/2006/math">
                    <m:r>
                      <a:rPr lang="es-MX" i="1" dirty="0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es-MX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es-MX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3</m:t>
                    </m:r>
                  </m:oMath>
                </a14:m>
                <a:r>
                  <a:rPr lang="es-MX" dirty="0"/>
                  <a:t> </a:t>
                </a:r>
                <a:r>
                  <a:rPr lang="es-MX" dirty="0" err="1"/>
                  <a:t>scattering</a:t>
                </a:r>
                <a:r>
                  <a:rPr lang="es-MX" dirty="0"/>
                  <a:t>  </a:t>
                </a:r>
                <a:r>
                  <a:rPr lang="es-MX" dirty="0" err="1"/>
                  <a:t>or</a:t>
                </a:r>
                <a:r>
                  <a:rPr lang="es-MX" dirty="0"/>
                  <a:t> </a:t>
                </a:r>
                <a:r>
                  <a:rPr lang="es-MX" dirty="0" err="1"/>
                  <a:t>decay</a:t>
                </a:r>
                <a:r>
                  <a:rPr lang="es-MX" dirty="0"/>
                  <a:t> </a:t>
                </a:r>
                <a:r>
                  <a:rPr lang="es-MX" dirty="0" err="1"/>
                  <a:t>processes</a:t>
                </a:r>
                <a:r>
                  <a:rPr lang="es-MX" dirty="0"/>
                  <a:t> </a:t>
                </a:r>
                <a:r>
                  <a:rPr lang="es-MX" dirty="0" err="1"/>
                  <a:t>involves</a:t>
                </a:r>
                <a:r>
                  <a:rPr lang="es-MX" dirty="0"/>
                  <a:t> </a:t>
                </a:r>
                <a:r>
                  <a:rPr lang="es-MX" dirty="0" err="1"/>
                  <a:t>the</a:t>
                </a:r>
                <a:r>
                  <a:rPr lang="es-MX" dirty="0"/>
                  <a:t> box </a:t>
                </a:r>
                <a:r>
                  <a:rPr lang="es-MX" dirty="0" err="1"/>
                  <a:t>diagram</a:t>
                </a:r>
                <a:r>
                  <a:rPr lang="es-MX" dirty="0"/>
                  <a:t>. In </a:t>
                </a:r>
                <a:r>
                  <a:rPr lang="es-MX" dirty="0" err="1"/>
                  <a:t>the</a:t>
                </a:r>
                <a:r>
                  <a:rPr lang="es-MX" dirty="0"/>
                  <a:t> </a:t>
                </a:r>
                <a:r>
                  <a:rPr lang="es-MX" dirty="0" err="1"/>
                  <a:t>scalar</a:t>
                </a:r>
                <a:r>
                  <a:rPr lang="es-MX" dirty="0"/>
                  <a:t> </a:t>
                </a:r>
                <a:r>
                  <a:rPr lang="es-MX" dirty="0" err="1"/>
                  <a:t>theory</a:t>
                </a:r>
                <a:r>
                  <a:rPr lang="es-MX" dirty="0"/>
                  <a:t> </a:t>
                </a:r>
                <a:r>
                  <a:rPr lang="es-MX" dirty="0" err="1"/>
                  <a:t>the</a:t>
                </a:r>
                <a:r>
                  <a:rPr lang="es-MX" dirty="0"/>
                  <a:t> box </a:t>
                </a:r>
                <a:r>
                  <a:rPr lang="es-MX" dirty="0" err="1"/>
                  <a:t>diagram</a:t>
                </a:r>
                <a:r>
                  <a:rPr lang="es-MX" dirty="0"/>
                  <a:t> </a:t>
                </a:r>
                <a:r>
                  <a:rPr lang="es-MX" dirty="0" err="1"/>
                  <a:t>is</a:t>
                </a:r>
                <a:r>
                  <a:rPr lang="es-MX" dirty="0"/>
                  <a:t> </a:t>
                </a:r>
                <a:r>
                  <a:rPr lang="es-MX" dirty="0" err="1"/>
                  <a:t>of</a:t>
                </a:r>
                <a:r>
                  <a:rPr lang="es-MX" dirty="0"/>
                  <a:t> </a:t>
                </a:r>
                <a:r>
                  <a:rPr lang="es-MX" dirty="0" err="1"/>
                  <a:t>the</a:t>
                </a:r>
                <a:r>
                  <a:rPr lang="es-MX" dirty="0"/>
                  <a:t> </a:t>
                </a:r>
                <a:r>
                  <a:rPr lang="es-MX" dirty="0" err="1"/>
                  <a:t>form</a:t>
                </a:r>
                <a:r>
                  <a:rPr lang="es-MX" dirty="0"/>
                  <a:t>;</a:t>
                </a:r>
              </a:p>
              <a:p>
                <a:endParaRPr lang="es-MX" dirty="0"/>
              </a:p>
              <a:p>
                <a:endParaRPr lang="es-MX" dirty="0"/>
              </a:p>
              <a:p>
                <a:r>
                  <a:rPr lang="es-MX" dirty="0"/>
                  <a:t>In </a:t>
                </a:r>
                <a:r>
                  <a:rPr lang="es-MX" dirty="0" err="1"/>
                  <a:t>order</a:t>
                </a:r>
                <a:r>
                  <a:rPr lang="es-MX" dirty="0"/>
                  <a:t> </a:t>
                </a:r>
                <a:r>
                  <a:rPr lang="es-MX" dirty="0" err="1"/>
                  <a:t>to</a:t>
                </a:r>
                <a:r>
                  <a:rPr lang="es-MX" dirty="0"/>
                  <a:t> </a:t>
                </a:r>
                <a:r>
                  <a:rPr lang="es-MX" dirty="0" err="1"/>
                  <a:t>apply</a:t>
                </a:r>
                <a:r>
                  <a:rPr lang="es-MX" dirty="0"/>
                  <a:t> </a:t>
                </a:r>
                <a:r>
                  <a:rPr lang="es-MX" dirty="0" err="1"/>
                  <a:t>the</a:t>
                </a:r>
                <a:r>
                  <a:rPr lang="es-MX" dirty="0"/>
                  <a:t> LTD </a:t>
                </a:r>
                <a:r>
                  <a:rPr lang="es-MX" dirty="0" err="1"/>
                  <a:t>theorem</a:t>
                </a:r>
                <a:r>
                  <a:rPr lang="es-MX" dirty="0"/>
                  <a:t> </a:t>
                </a:r>
                <a:r>
                  <a:rPr lang="es-MX" dirty="0" err="1"/>
                  <a:t>it´s</a:t>
                </a:r>
                <a:r>
                  <a:rPr lang="es-MX" dirty="0"/>
                  <a:t> </a:t>
                </a:r>
                <a:r>
                  <a:rPr lang="es-MX" dirty="0" err="1"/>
                  <a:t>necessary</a:t>
                </a:r>
                <a:r>
                  <a:rPr lang="es-MX" dirty="0"/>
                  <a:t> </a:t>
                </a:r>
                <a:r>
                  <a:rPr lang="es-MX" dirty="0" err="1"/>
                  <a:t>to</a:t>
                </a:r>
                <a:r>
                  <a:rPr lang="es-MX" dirty="0"/>
                  <a:t> </a:t>
                </a:r>
                <a:r>
                  <a:rPr lang="es-MX" dirty="0" err="1"/>
                  <a:t>establish</a:t>
                </a:r>
                <a:r>
                  <a:rPr lang="es-MX" dirty="0"/>
                  <a:t> a </a:t>
                </a:r>
                <a:r>
                  <a:rPr lang="es-MX" dirty="0" err="1"/>
                  <a:t>relation</a:t>
                </a:r>
                <a:r>
                  <a:rPr lang="es-MX" dirty="0"/>
                  <a:t> </a:t>
                </a:r>
                <a:r>
                  <a:rPr lang="es-MX" dirty="0" err="1"/>
                  <a:t>between</a:t>
                </a:r>
                <a:r>
                  <a:rPr lang="es-MX" dirty="0"/>
                  <a:t> </a:t>
                </a:r>
                <a:r>
                  <a:rPr lang="es-MX" dirty="0" err="1"/>
                  <a:t>the</a:t>
                </a:r>
                <a:r>
                  <a:rPr lang="es-MX" dirty="0"/>
                  <a:t> </a:t>
                </a:r>
                <a:r>
                  <a:rPr lang="es-MX" dirty="0" err="1"/>
                  <a:t>internal</a:t>
                </a:r>
                <a:r>
                  <a:rPr lang="es-MX" dirty="0"/>
                  <a:t>, </a:t>
                </a:r>
                <a:r>
                  <a:rPr lang="es-MX" dirty="0" err="1"/>
                  <a:t>external</a:t>
                </a:r>
                <a:r>
                  <a:rPr lang="es-MX" dirty="0"/>
                  <a:t> and </a:t>
                </a:r>
                <a:r>
                  <a:rPr lang="es-MX" dirty="0" err="1"/>
                  <a:t>loop</a:t>
                </a:r>
                <a:r>
                  <a:rPr lang="es-MX" dirty="0"/>
                  <a:t> momento </a:t>
                </a:r>
                <a:r>
                  <a:rPr lang="es-MX" dirty="0" err="1"/>
                  <a:t>of</a:t>
                </a:r>
                <a:r>
                  <a:rPr lang="es-MX" dirty="0"/>
                  <a:t> </a:t>
                </a:r>
                <a:r>
                  <a:rPr lang="es-MX" dirty="0" err="1"/>
                  <a:t>the</a:t>
                </a:r>
                <a:r>
                  <a:rPr lang="es-MX" dirty="0"/>
                  <a:t> </a:t>
                </a:r>
                <a:r>
                  <a:rPr lang="es-MX" dirty="0" err="1"/>
                  <a:t>diagram</a:t>
                </a:r>
                <a:r>
                  <a:rPr lang="es-MX" dirty="0"/>
                  <a:t>, </a:t>
                </a:r>
                <a:r>
                  <a:rPr lang="es-MX" dirty="0" err="1"/>
                  <a:t>such</a:t>
                </a:r>
                <a:r>
                  <a:rPr lang="es-MX" dirty="0"/>
                  <a:t> </a:t>
                </a:r>
                <a:r>
                  <a:rPr lang="es-MX" dirty="0" err="1"/>
                  <a:t>relation</a:t>
                </a:r>
                <a:r>
                  <a:rPr lang="es-MX" dirty="0"/>
                  <a:t> </a:t>
                </a:r>
                <a:r>
                  <a:rPr lang="es-MX" dirty="0" err="1"/>
                  <a:t>is</a:t>
                </a:r>
                <a:r>
                  <a:rPr lang="es-MX" dirty="0"/>
                  <a:t> </a:t>
                </a:r>
                <a:r>
                  <a:rPr lang="es-MX" dirty="0" err="1"/>
                  <a:t>of</a:t>
                </a:r>
                <a:r>
                  <a:rPr lang="es-MX" dirty="0"/>
                  <a:t> </a:t>
                </a:r>
                <a:r>
                  <a:rPr lang="es-MX" dirty="0" err="1"/>
                  <a:t>the</a:t>
                </a:r>
                <a:r>
                  <a:rPr lang="es-MX" dirty="0"/>
                  <a:t> </a:t>
                </a:r>
                <a:r>
                  <a:rPr lang="es-MX" dirty="0" err="1"/>
                  <a:t>form</a:t>
                </a:r>
                <a:r>
                  <a:rPr lang="es-MX" dirty="0"/>
                  <a:t>,</a:t>
                </a:r>
              </a:p>
            </p:txBody>
          </p:sp>
        </mc:Choice>
        <mc:Fallback xmlns="">
          <p:sp>
            <p:nvSpPr>
              <p:cNvPr id="3" name="Marcador de contenido 2">
                <a:extLst>
                  <a:ext uri="{FF2B5EF4-FFF2-40B4-BE49-F238E27FC236}">
                    <a16:creationId xmlns:a16="http://schemas.microsoft.com/office/drawing/2014/main" id="{E99F2045-1FA3-4AA8-9A52-680EEFF1630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5"/>
                <a:stretch>
                  <a:fillRect l="-577"/>
                </a:stretch>
              </a:blipFill>
            </p:spPr>
            <p:txBody>
              <a:bodyPr/>
              <a:lstStyle/>
              <a:p>
                <a:r>
                  <a:rPr lang="es-MX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Imagen 4" descr="Imagen que contiene objeto, antena, reloj, aire&#10;&#10;Descripción generada automáticamente">
            <a:extLst>
              <a:ext uri="{FF2B5EF4-FFF2-40B4-BE49-F238E27FC236}">
                <a16:creationId xmlns:a16="http://schemas.microsoft.com/office/drawing/2014/main" id="{ECC18BA6-EA1F-48E1-94C4-ABD863DA4AE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56273" y="2976499"/>
            <a:ext cx="3077004" cy="905001"/>
          </a:xfrm>
          <a:prstGeom prst="rect">
            <a:avLst/>
          </a:prstGeom>
        </p:spPr>
      </p:pic>
      <p:pic>
        <p:nvPicPr>
          <p:cNvPr id="7" name="Imagen 6" descr="Imagen que contiene objeto, reloj, gato&#10;&#10;Descripción generada automáticamente">
            <a:extLst>
              <a:ext uri="{FF2B5EF4-FFF2-40B4-BE49-F238E27FC236}">
                <a16:creationId xmlns:a16="http://schemas.microsoft.com/office/drawing/2014/main" id="{7CAAC99A-D800-447F-8B6E-5E7B72A9CCD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98800" y="4842267"/>
            <a:ext cx="1794399" cy="905001"/>
          </a:xfrm>
          <a:prstGeom prst="rect">
            <a:avLst/>
          </a:prstGeom>
        </p:spPr>
      </p:pic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3AB03A3-207E-4738-99E5-CCCE40688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0054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568A54B-9065-40B2-8753-8E0288E828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0E614AB-3099-49DC-8927-A5B66AAF6D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4781" y="804520"/>
            <a:ext cx="4093310" cy="1049235"/>
          </a:xfrm>
        </p:spPr>
        <p:txBody>
          <a:bodyPr>
            <a:normAutofit/>
          </a:bodyPr>
          <a:lstStyle/>
          <a:p>
            <a:r>
              <a:rPr lang="es-MX" sz="2200" err="1"/>
              <a:t>The</a:t>
            </a:r>
            <a:r>
              <a:rPr lang="es-MX" sz="2200"/>
              <a:t> </a:t>
            </a:r>
            <a:r>
              <a:rPr lang="es-MX" sz="2200" err="1"/>
              <a:t>massless</a:t>
            </a:r>
            <a:r>
              <a:rPr lang="es-MX" sz="2200"/>
              <a:t> </a:t>
            </a:r>
            <a:r>
              <a:rPr lang="es-MX" sz="2200" err="1"/>
              <a:t>scalar</a:t>
            </a:r>
            <a:r>
              <a:rPr lang="es-MX" sz="2200"/>
              <a:t> box integral.</a:t>
            </a:r>
            <a:br>
              <a:rPr lang="es-MX" sz="2200"/>
            </a:br>
            <a:endParaRPr lang="es-MX" sz="220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15F3B72-790F-4B1A-90DE-5EC31C829B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A2BED43D-FF5E-4233-9D4F-A509B56034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5732"/>
            <a:ext cx="12192000" cy="4118829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99F2045-1FA3-4AA8-9A52-680EEFF163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5303" y="2015732"/>
            <a:ext cx="4089097" cy="3450613"/>
          </a:xfrm>
        </p:spPr>
        <p:txBody>
          <a:bodyPr>
            <a:normAutofit/>
          </a:bodyPr>
          <a:lstStyle/>
          <a:p>
            <a:r>
              <a:rPr lang="es-MX" dirty="0" err="1"/>
              <a:t>This</a:t>
            </a:r>
            <a:r>
              <a:rPr lang="es-MX" dirty="0"/>
              <a:t> </a:t>
            </a:r>
            <a:r>
              <a:rPr lang="es-MX" dirty="0" err="1"/>
              <a:t>way</a:t>
            </a:r>
            <a:r>
              <a:rPr lang="es-MX" dirty="0"/>
              <a:t> </a:t>
            </a:r>
            <a:r>
              <a:rPr lang="es-MX" dirty="0" err="1"/>
              <a:t>using</a:t>
            </a:r>
            <a:r>
              <a:rPr lang="es-MX" dirty="0"/>
              <a:t> </a:t>
            </a:r>
            <a:r>
              <a:rPr lang="es-MX" dirty="0" err="1"/>
              <a:t>the</a:t>
            </a:r>
            <a:r>
              <a:rPr lang="es-MX" dirty="0"/>
              <a:t> </a:t>
            </a:r>
            <a:r>
              <a:rPr lang="es-MX" dirty="0" err="1"/>
              <a:t>parametrization</a:t>
            </a:r>
            <a:r>
              <a:rPr lang="es-MX" dirty="0"/>
              <a:t> </a:t>
            </a:r>
            <a:r>
              <a:rPr lang="es-MX" dirty="0" err="1"/>
              <a:t>of</a:t>
            </a:r>
            <a:r>
              <a:rPr lang="es-MX" dirty="0"/>
              <a:t> </a:t>
            </a:r>
            <a:r>
              <a:rPr lang="es-MX" dirty="0" err="1"/>
              <a:t>momenta</a:t>
            </a:r>
            <a:r>
              <a:rPr lang="es-MX" dirty="0"/>
              <a:t> and </a:t>
            </a:r>
            <a:r>
              <a:rPr lang="es-MX" dirty="0" err="1"/>
              <a:t>applying</a:t>
            </a:r>
            <a:r>
              <a:rPr lang="es-MX" dirty="0"/>
              <a:t> </a:t>
            </a:r>
            <a:r>
              <a:rPr lang="es-MX" dirty="0" err="1"/>
              <a:t>the</a:t>
            </a:r>
            <a:r>
              <a:rPr lang="es-MX" dirty="0"/>
              <a:t> LTD </a:t>
            </a:r>
            <a:r>
              <a:rPr lang="es-MX" dirty="0" err="1"/>
              <a:t>theorem</a:t>
            </a:r>
            <a:r>
              <a:rPr lang="es-MX" dirty="0"/>
              <a:t> </a:t>
            </a:r>
            <a:r>
              <a:rPr lang="es-MX" dirty="0" err="1"/>
              <a:t>we</a:t>
            </a:r>
            <a:r>
              <a:rPr lang="es-MX" dirty="0"/>
              <a:t> </a:t>
            </a:r>
            <a:r>
              <a:rPr lang="es-MX" dirty="0" err="1"/>
              <a:t>get</a:t>
            </a:r>
            <a:r>
              <a:rPr lang="es-MX" dirty="0"/>
              <a:t> a set </a:t>
            </a:r>
            <a:r>
              <a:rPr lang="es-MX" dirty="0" err="1"/>
              <a:t>of</a:t>
            </a:r>
            <a:r>
              <a:rPr lang="es-MX" dirty="0"/>
              <a:t> </a:t>
            </a:r>
            <a:r>
              <a:rPr lang="es-MX" dirty="0" err="1"/>
              <a:t>four</a:t>
            </a:r>
            <a:r>
              <a:rPr lang="es-MX" dirty="0"/>
              <a:t> dual </a:t>
            </a:r>
            <a:r>
              <a:rPr lang="es-MX" dirty="0" err="1"/>
              <a:t>integrals</a:t>
            </a:r>
            <a:r>
              <a:rPr lang="es-MX" dirty="0"/>
              <a:t>.</a:t>
            </a:r>
          </a:p>
          <a:p>
            <a:r>
              <a:rPr lang="es-MX" dirty="0" err="1"/>
              <a:t>The</a:t>
            </a:r>
            <a:r>
              <a:rPr lang="es-MX" dirty="0"/>
              <a:t> sum </a:t>
            </a:r>
            <a:r>
              <a:rPr lang="es-MX" dirty="0" err="1"/>
              <a:t>of</a:t>
            </a:r>
            <a:r>
              <a:rPr lang="es-MX" dirty="0"/>
              <a:t> </a:t>
            </a:r>
            <a:r>
              <a:rPr lang="es-MX" dirty="0" err="1"/>
              <a:t>these</a:t>
            </a:r>
            <a:r>
              <a:rPr lang="es-MX" dirty="0"/>
              <a:t> dual </a:t>
            </a:r>
            <a:r>
              <a:rPr lang="es-MX" dirty="0" err="1"/>
              <a:t>integrals</a:t>
            </a:r>
            <a:r>
              <a:rPr lang="es-MX" dirty="0"/>
              <a:t> </a:t>
            </a:r>
            <a:r>
              <a:rPr lang="es-MX" dirty="0" err="1"/>
              <a:t>gives</a:t>
            </a:r>
            <a:r>
              <a:rPr lang="es-MX" dirty="0"/>
              <a:t> </a:t>
            </a:r>
            <a:r>
              <a:rPr lang="es-MX" dirty="0" err="1"/>
              <a:t>the</a:t>
            </a:r>
            <a:r>
              <a:rPr lang="es-MX" dirty="0"/>
              <a:t> box </a:t>
            </a:r>
            <a:r>
              <a:rPr lang="es-MX" dirty="0" err="1"/>
              <a:t>diagram</a:t>
            </a:r>
            <a:r>
              <a:rPr lang="es-MX" dirty="0"/>
              <a:t> integral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51D0F8B-A6FE-4009-88A1-49ABE7CEF2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/>
          <a:srcRect t="2769" b="-2769"/>
          <a:stretch/>
        </p:blipFill>
        <p:spPr>
          <a:xfrm>
            <a:off x="0" y="6135624"/>
            <a:ext cx="12192000" cy="742950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C5057B3-E936-43A2-9EEE-514EF0434F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41705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n 6">
            <a:extLst>
              <a:ext uri="{FF2B5EF4-FFF2-40B4-BE49-F238E27FC236}">
                <a16:creationId xmlns:a16="http://schemas.microsoft.com/office/drawing/2014/main" id="{25A19F2C-9E26-4376-A99F-3C781A209D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7565" y="5027760"/>
            <a:ext cx="3424572" cy="370996"/>
          </a:xfrm>
          <a:prstGeom prst="rect">
            <a:avLst/>
          </a:prstGeom>
        </p:spPr>
      </p:pic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7D48B56-D3EB-4FFF-8381-C3D7C8EEE6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7</a:t>
            </a:fld>
            <a:endParaRPr lang="en-US" dirty="0"/>
          </a:p>
        </p:txBody>
      </p:sp>
      <p:pic>
        <p:nvPicPr>
          <p:cNvPr id="11" name="Imagen 10" descr="Imagen que contiene tabla, hecho de madera, cuarto&#10;&#10;Descripción generada automáticamente">
            <a:extLst>
              <a:ext uri="{FF2B5EF4-FFF2-40B4-BE49-F238E27FC236}">
                <a16:creationId xmlns:a16="http://schemas.microsoft.com/office/drawing/2014/main" id="{BCAECFD0-66F2-4546-B744-BA3307ED26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94400" y="1995157"/>
            <a:ext cx="6972848" cy="2484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0088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0E614AB-3099-49DC-8927-A5B66AAF6D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err="1"/>
              <a:t>The</a:t>
            </a:r>
            <a:r>
              <a:rPr lang="es-MX" dirty="0"/>
              <a:t> </a:t>
            </a:r>
            <a:r>
              <a:rPr lang="es-MX" dirty="0" err="1"/>
              <a:t>massless</a:t>
            </a:r>
            <a:r>
              <a:rPr lang="es-MX" dirty="0"/>
              <a:t> </a:t>
            </a:r>
            <a:r>
              <a:rPr lang="es-MX" dirty="0" err="1"/>
              <a:t>scalar</a:t>
            </a:r>
            <a:r>
              <a:rPr lang="es-MX"/>
              <a:t> box integral.</a:t>
            </a:r>
            <a:br>
              <a:rPr lang="es-MX"/>
            </a:br>
            <a:endParaRPr lang="es-MX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Marcador de contenido 2">
                <a:extLst>
                  <a:ext uri="{FF2B5EF4-FFF2-40B4-BE49-F238E27FC236}">
                    <a16:creationId xmlns:a16="http://schemas.microsoft.com/office/drawing/2014/main" id="{E99F2045-1FA3-4AA8-9A52-680EEFF1630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s-MX" dirty="0"/>
                  <a:t>Furthermore </a:t>
                </a:r>
                <a:r>
                  <a:rPr lang="es-MX" dirty="0" err="1"/>
                  <a:t>the</a:t>
                </a:r>
                <a:r>
                  <a:rPr lang="es-MX" dirty="0"/>
                  <a:t> </a:t>
                </a:r>
                <a:r>
                  <a:rPr lang="es-MX" dirty="0" err="1"/>
                  <a:t>bos</a:t>
                </a:r>
                <a:r>
                  <a:rPr lang="es-MX" dirty="0"/>
                  <a:t> </a:t>
                </a:r>
                <a:r>
                  <a:rPr lang="es-MX" dirty="0" err="1"/>
                  <a:t>diagram</a:t>
                </a:r>
                <a:r>
                  <a:rPr lang="es-MX" dirty="0"/>
                  <a:t> </a:t>
                </a:r>
                <a:r>
                  <a:rPr lang="es-MX" dirty="0" err="1"/>
                  <a:t>depends</a:t>
                </a:r>
                <a:r>
                  <a:rPr lang="es-MX" dirty="0"/>
                  <a:t> </a:t>
                </a:r>
                <a:r>
                  <a:rPr lang="es-MX" dirty="0" err="1"/>
                  <a:t>on</a:t>
                </a:r>
                <a:r>
                  <a:rPr lang="es-MX" dirty="0"/>
                  <a:t> </a:t>
                </a:r>
                <a:r>
                  <a:rPr lang="es-MX" dirty="0" err="1"/>
                  <a:t>three</a:t>
                </a:r>
                <a:r>
                  <a:rPr lang="es-MX" dirty="0"/>
                  <a:t> </a:t>
                </a:r>
                <a:r>
                  <a:rPr lang="es-MX" dirty="0" err="1"/>
                  <a:t>parameters</a:t>
                </a:r>
                <a:r>
                  <a:rPr lang="es-MX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MX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MX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s-MX" i="1">
                            <a:latin typeface="Cambria Math" panose="02040503050406030204" pitchFamily="18" charset="0"/>
                          </a:rPr>
                          <m:t>12</m:t>
                        </m:r>
                      </m:sub>
                    </m:sSub>
                  </m:oMath>
                </a14:m>
                <a:r>
                  <a:rPr lang="es-MX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MX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MX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s-MX" i="1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s-MX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s-MX" dirty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MX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MX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s-MX" b="0" i="1" smtClean="0">
                            <a:latin typeface="Cambria Math" panose="02040503050406030204" pitchFamily="18" charset="0"/>
                          </a:rPr>
                          <m:t>23</m:t>
                        </m:r>
                      </m:sub>
                    </m:sSub>
                  </m:oMath>
                </a14:m>
                <a:r>
                  <a:rPr lang="es-MX" dirty="0"/>
                  <a:t> 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MX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MX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s-MX" b="0" i="1" smtClean="0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</m:sSub>
                    <m:r>
                      <a:rPr lang="es-MX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s-MX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s-MX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sSubSup>
                          <m:sSubSupPr>
                            <m:ctrlPr>
                              <a:rPr lang="es-MX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s-MX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s-MX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  <m:sup/>
                        </m:sSubSup>
                        <m:r>
                          <a:rPr lang="es-MX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bSup>
                          <m:sSubSupPr>
                            <m:ctrlPr>
                              <a:rPr lang="es-MX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s-MX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s-MX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  <m:sup/>
                        </m:sSubSup>
                        <m:r>
                          <a:rPr lang="es-MX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s-MX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s-MX" dirty="0"/>
                  <a:t> </a:t>
                </a:r>
              </a:p>
              <a:p>
                <a:r>
                  <a:rPr lang="es-MX" dirty="0"/>
                  <a:t>In </a:t>
                </a:r>
                <a:r>
                  <a:rPr lang="es-MX" dirty="0" err="1"/>
                  <a:t>order</a:t>
                </a:r>
                <a:r>
                  <a:rPr lang="es-MX" dirty="0"/>
                  <a:t> </a:t>
                </a:r>
                <a:r>
                  <a:rPr lang="es-MX" dirty="0" err="1"/>
                  <a:t>to</a:t>
                </a:r>
                <a:r>
                  <a:rPr lang="es-MX" dirty="0"/>
                  <a:t> compute </a:t>
                </a:r>
                <a:r>
                  <a:rPr lang="es-MX" dirty="0" err="1"/>
                  <a:t>the</a:t>
                </a:r>
                <a:r>
                  <a:rPr lang="es-MX" dirty="0"/>
                  <a:t> </a:t>
                </a:r>
                <a:r>
                  <a:rPr lang="es-MX" dirty="0" err="1"/>
                  <a:t>integrals</a:t>
                </a:r>
                <a:r>
                  <a:rPr lang="es-MX" dirty="0"/>
                  <a:t> </a:t>
                </a:r>
                <a:r>
                  <a:rPr lang="es-MX" dirty="0" err="1"/>
                  <a:t>we</a:t>
                </a:r>
                <a:r>
                  <a:rPr lang="es-MX" dirty="0"/>
                  <a:t> </a:t>
                </a:r>
                <a:r>
                  <a:rPr lang="es-MX" dirty="0" err="1"/>
                  <a:t>parametrize</a:t>
                </a:r>
                <a:r>
                  <a:rPr lang="es-MX" dirty="0"/>
                  <a:t> </a:t>
                </a:r>
                <a:r>
                  <a:rPr lang="es-MX" dirty="0" err="1"/>
                  <a:t>the</a:t>
                </a:r>
                <a:r>
                  <a:rPr lang="es-MX" dirty="0"/>
                  <a:t> </a:t>
                </a:r>
                <a:r>
                  <a:rPr lang="es-MX" dirty="0" err="1"/>
                  <a:t>external</a:t>
                </a:r>
                <a:r>
                  <a:rPr lang="es-MX" dirty="0"/>
                  <a:t> </a:t>
                </a:r>
                <a:r>
                  <a:rPr lang="es-MX" dirty="0" err="1"/>
                  <a:t>momenta</a:t>
                </a:r>
                <a:r>
                  <a:rPr lang="es-MX" dirty="0"/>
                  <a:t> as,</a:t>
                </a:r>
              </a:p>
              <a:p>
                <a:endParaRPr lang="es-MX" dirty="0"/>
              </a:p>
              <a:p>
                <a:endParaRPr lang="es-MX" dirty="0"/>
              </a:p>
              <a:p>
                <a:endParaRPr lang="es-MX" dirty="0"/>
              </a:p>
            </p:txBody>
          </p:sp>
        </mc:Choice>
        <mc:Fallback xmlns="">
          <p:sp>
            <p:nvSpPr>
              <p:cNvPr id="3" name="Marcador de contenido 2">
                <a:extLst>
                  <a:ext uri="{FF2B5EF4-FFF2-40B4-BE49-F238E27FC236}">
                    <a16:creationId xmlns:a16="http://schemas.microsoft.com/office/drawing/2014/main" id="{E99F2045-1FA3-4AA8-9A52-680EEFF1630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4"/>
                <a:stretch>
                  <a:fillRect l="-577"/>
                </a:stretch>
              </a:blipFill>
            </p:spPr>
            <p:txBody>
              <a:bodyPr/>
              <a:lstStyle/>
              <a:p>
                <a:r>
                  <a:rPr lang="es-MX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Imagen 4">
            <a:extLst>
              <a:ext uri="{FF2B5EF4-FFF2-40B4-BE49-F238E27FC236}">
                <a16:creationId xmlns:a16="http://schemas.microsoft.com/office/drawing/2014/main" id="{0A2787A7-22A3-4D2C-AEED-174EB84CD3C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89852" y="3532709"/>
            <a:ext cx="7612296" cy="654978"/>
          </a:xfrm>
          <a:prstGeom prst="rect">
            <a:avLst/>
          </a:prstGeom>
        </p:spPr>
      </p:pic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0B05860-99B9-4075-904F-52F793DE1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7763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4568A54B-9065-40B2-8753-8E0288E828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ítulo 1">
                <a:extLst>
                  <a:ext uri="{FF2B5EF4-FFF2-40B4-BE49-F238E27FC236}">
                    <a16:creationId xmlns:a16="http://schemas.microsoft.com/office/drawing/2014/main" id="{4014E256-3703-4EA1-8029-328FBA163BEF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1534781" y="804520"/>
                <a:ext cx="4093310" cy="1049235"/>
              </a:xfrm>
            </p:spPr>
            <p:txBody>
              <a:bodyPr>
                <a:normAutofit/>
              </a:bodyPr>
              <a:lstStyle/>
              <a:p>
                <a:r>
                  <a:rPr lang="es-MX" dirty="0"/>
                  <a:t>Lightcones </a:t>
                </a:r>
                <a:r>
                  <a:rPr lang="es-MX" dirty="0" err="1"/>
                  <a:t>of</a:t>
                </a:r>
                <a:r>
                  <a:rPr lang="es-MX" dirty="0"/>
                  <a:t> </a:t>
                </a:r>
                <a:r>
                  <a:rPr lang="es-MX" dirty="0" err="1"/>
                  <a:t>the</a:t>
                </a:r>
                <a:r>
                  <a:rPr lang="es-MX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MX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MX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s-MX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s-MX" b="0" i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s-MX" dirty="0"/>
                  <a:t>Integrals</a:t>
                </a:r>
              </a:p>
            </p:txBody>
          </p:sp>
        </mc:Choice>
        <mc:Fallback xmlns="">
          <p:sp>
            <p:nvSpPr>
              <p:cNvPr id="2" name="Título 1">
                <a:extLst>
                  <a:ext uri="{FF2B5EF4-FFF2-40B4-BE49-F238E27FC236}">
                    <a16:creationId xmlns:a16="http://schemas.microsoft.com/office/drawing/2014/main" id="{4014E256-3703-4EA1-8029-328FBA163BE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1534781" y="804520"/>
                <a:ext cx="4093310" cy="1049235"/>
              </a:xfrm>
              <a:blipFill>
                <a:blip r:embed="rId2"/>
                <a:stretch>
                  <a:fillRect l="-3875" t="-4651" b="-19186"/>
                </a:stretch>
              </a:blipFill>
            </p:spPr>
            <p:txBody>
              <a:bodyPr/>
              <a:lstStyle/>
              <a:p>
                <a:r>
                  <a:rPr lang="es-MX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15F3B72-790F-4B1A-90DE-5EC31C829B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A2BED43D-FF5E-4233-9D4F-A509B56034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5732"/>
            <a:ext cx="12192000" cy="4118829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Content Placeholder 8">
                <a:extLst>
                  <a:ext uri="{FF2B5EF4-FFF2-40B4-BE49-F238E27FC236}">
                    <a16:creationId xmlns:a16="http://schemas.microsoft.com/office/drawing/2014/main" id="{12AA0AAA-1395-425A-9159-20C63D8DFDF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534695" y="2015732"/>
                <a:ext cx="4089097" cy="3450613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en-US" dirty="0"/>
                  <a:t>The distinct </a:t>
                </a:r>
                <a:r>
                  <a:rPr lang="en-US" dirty="0" err="1"/>
                  <a:t>lightcones</a:t>
                </a:r>
                <a:r>
                  <a:rPr lang="en-US" dirty="0"/>
                  <a:t> for each integral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s-MX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MX" i="1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s-MX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s-MX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obtained from </a:t>
                </a:r>
                <a:r>
                  <a:rPr lang="en-US" dirty="0" err="1"/>
                  <a:t>theparametrizations</a:t>
                </a:r>
                <a:r>
                  <a:rPr lang="en-US" dirty="0"/>
                  <a:t> and the LTD theorem.</a:t>
                </a:r>
              </a:p>
              <a:p>
                <a:r>
                  <a:rPr lang="en-US" dirty="0"/>
                  <a:t>Soft singularities occurs at the origin while collinear are also present.</a:t>
                </a:r>
              </a:p>
              <a:p>
                <a:r>
                  <a:rPr lang="en-US" dirty="0"/>
                  <a:t>Collinear singularities occur on the integration domain.</a:t>
                </a:r>
              </a:p>
            </p:txBody>
          </p:sp>
        </mc:Choice>
        <mc:Fallback xmlns="">
          <p:sp>
            <p:nvSpPr>
              <p:cNvPr id="9" name="Content Placeholder 8">
                <a:extLst>
                  <a:ext uri="{FF2B5EF4-FFF2-40B4-BE49-F238E27FC236}">
                    <a16:creationId xmlns:a16="http://schemas.microsoft.com/office/drawing/2014/main" id="{12AA0AAA-1395-425A-9159-20C63D8DFDF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34695" y="2015732"/>
                <a:ext cx="4089097" cy="3450613"/>
              </a:xfrm>
              <a:blipFill>
                <a:blip r:embed="rId3"/>
                <a:stretch>
                  <a:fillRect l="-1341" t="-707" b="-177"/>
                </a:stretch>
              </a:blipFill>
            </p:spPr>
            <p:txBody>
              <a:bodyPr/>
              <a:lstStyle/>
              <a:p>
                <a:r>
                  <a:rPr lang="es-MX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8" name="Picture 17">
            <a:extLst>
              <a:ext uri="{FF2B5EF4-FFF2-40B4-BE49-F238E27FC236}">
                <a16:creationId xmlns:a16="http://schemas.microsoft.com/office/drawing/2014/main" id="{051D0F8B-A6FE-4009-88A1-49ABE7CEF2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/>
          <a:srcRect t="2769" b="-2769"/>
          <a:stretch/>
        </p:blipFill>
        <p:spPr>
          <a:xfrm>
            <a:off x="0" y="6135624"/>
            <a:ext cx="12192000" cy="742950"/>
          </a:xfrm>
          <a:prstGeom prst="rect">
            <a:avLst/>
          </a:prstGeom>
        </p:spPr>
      </p:pic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4C5057B3-E936-43A2-9EEE-514EF0434F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41705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7784BBAE-B9CD-40B7-BB57-6478E88CF4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9</a:t>
            </a:fld>
            <a:endParaRPr lang="en-US" dirty="0"/>
          </a:p>
        </p:txBody>
      </p:sp>
      <p:pic>
        <p:nvPicPr>
          <p:cNvPr id="6" name="Imagen 5" descr="Imagen que contiene texto, mapa&#10;&#10;Descripción generada automáticamente">
            <a:extLst>
              <a:ext uri="{FF2B5EF4-FFF2-40B4-BE49-F238E27FC236}">
                <a16:creationId xmlns:a16="http://schemas.microsoft.com/office/drawing/2014/main" id="{2F10052C-940A-488B-8207-21E4D73C17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23792" y="1259682"/>
            <a:ext cx="5693146" cy="3821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837227"/>
      </p:ext>
    </p:extLst>
  </p:cSld>
  <p:clrMapOvr>
    <a:masterClrMapping/>
  </p:clrMapOvr>
</p:sld>
</file>

<file path=ppt/theme/theme1.xml><?xml version="1.0" encoding="utf-8"?>
<a:theme xmlns:a="http://schemas.openxmlformats.org/drawingml/2006/main" name="Galería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EDEBE7"/>
      </a:lt2>
      <a:accent1>
        <a:srgbClr val="5FA534"/>
      </a:accent1>
      <a:accent2>
        <a:srgbClr val="DCAB34"/>
      </a:accent2>
      <a:accent3>
        <a:srgbClr val="D26D23"/>
      </a:accent3>
      <a:accent4>
        <a:srgbClr val="972323"/>
      </a:accent4>
      <a:accent5>
        <a:srgbClr val="236797"/>
      </a:accent5>
      <a:accent6>
        <a:srgbClr val="2FB6C6"/>
      </a:accent6>
      <a:hlink>
        <a:srgbClr val="8FC639"/>
      </a:hlink>
      <a:folHlink>
        <a:srgbClr val="E7C272"/>
      </a:folHlink>
    </a:clrScheme>
    <a:fontScheme name="Gallery">
      <a:majorFont>
        <a:latin typeface="Palatino Linotype" panose="020405020505050303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 panose="020405020505050303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AC464412-510E-4F2B-8947-A0DDBD028997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2478</TotalTime>
  <Words>705</Words>
  <Application>Microsoft Office PowerPoint</Application>
  <PresentationFormat>Panorámica</PresentationFormat>
  <Paragraphs>82</Paragraphs>
  <Slides>14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20" baseType="lpstr">
      <vt:lpstr>Arial</vt:lpstr>
      <vt:lpstr>Calibri</vt:lpstr>
      <vt:lpstr>Cambria Math</vt:lpstr>
      <vt:lpstr>Palatino Linotype</vt:lpstr>
      <vt:lpstr>Times New Roman</vt:lpstr>
      <vt:lpstr>Galería</vt:lpstr>
      <vt:lpstr>Study of the scalar box diagram through the Loop-Tree Duality </vt:lpstr>
      <vt:lpstr>Content</vt:lpstr>
      <vt:lpstr>Motivation.</vt:lpstr>
      <vt:lpstr>Introduction to the Loop-Tree Duality theorem.</vt:lpstr>
      <vt:lpstr>Introduction to the Loop-Tree Duality theorem.</vt:lpstr>
      <vt:lpstr>The massless scalar box integral. </vt:lpstr>
      <vt:lpstr>The massless scalar box integral. </vt:lpstr>
      <vt:lpstr>The massless scalar box integral. </vt:lpstr>
      <vt:lpstr>Lightcones of the I_i  Integrals</vt:lpstr>
      <vt:lpstr>The I_1 integral.</vt:lpstr>
      <vt:lpstr>Collinear singularities of the I_1 integral.</vt:lpstr>
      <vt:lpstr>Conclusions.</vt:lpstr>
      <vt:lpstr>References 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Study of the scalar box diagram through the Loop-Tree Duality </dc:title>
  <dc:creator>Jesús Andrés Aguilar Quiroz</dc:creator>
  <cp:lastModifiedBy>Jesús Andrés Aguilar Quiroz</cp:lastModifiedBy>
  <cp:revision>36</cp:revision>
  <dcterms:created xsi:type="dcterms:W3CDTF">2020-06-26T17:04:42Z</dcterms:created>
  <dcterms:modified xsi:type="dcterms:W3CDTF">2020-07-07T00:03:57Z</dcterms:modified>
</cp:coreProperties>
</file>