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9" d="100"/>
          <a:sy n="169" d="100"/>
        </p:scale>
        <p:origin x="144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Hello, my name is Juan Manuel Mejía Camacho. In this occasion I will show you mainly the current status of the development of a Control System for the Fast Interaction Trigger Diffractive Detector in the ALICE experiment for operation on the Large Hadron Collider during Run-3 in next year.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The main task of the ALICE experiment control system is to ensure the safe and correct operation of the experiment. In addition, provide remote control and monitoring of all experimental equipment, so that the experiment can be operated from a single workplace. This place is known as the ALICE Run Control Center (ALICE RCC) at the point 2 of the Large Hadron Collider (LHC), through a single set of operator panels, or operated by remote users with access control permissions.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marL="402336" indent="-402336">
              <a:buSzPct val="100000"/>
              <a:buAutoNum type="arabicPeriod"/>
            </a:pPr>
            <a:r>
              <a:t>The ALICE Detector Control System is based on a commercial Supervisory Control and Data Acquisition (SCADA) system named WinCC-OA®, running on a large Windows computer cluster.</a:t>
            </a:r>
          </a:p>
          <a:p>
            <a:pPr marL="402336" indent="-402336">
              <a:buSzPct val="100000"/>
              <a:buAutoNum type="arabicPeriod"/>
            </a:pPr>
            <a:r>
              <a:t>In general, the Detector Control System is responsible for performing control, configuration, reading and monitoring of hardware devices.</a:t>
            </a:r>
          </a:p>
          <a:p>
            <a:pPr marL="402336" indent="-402336">
              <a:buSzPct val="100000"/>
              <a:buAutoNum type="arabicPeriod"/>
            </a:pPr>
            <a:r>
              <a:t>It performs a hierarchical control of the subdetectors within ALICE experiment.</a:t>
            </a:r>
          </a:p>
          <a:p>
            <a:pPr marL="402336" indent="-402336">
              <a:buSzPct val="100000"/>
              <a:buAutoNum type="arabicPeriod"/>
            </a:pPr>
            <a:r>
              <a:t>As well as monitoring of external systems such as: the Large Hadron Collider, electrical system, gas system and some others.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lvl1pPr marL="402336" indent="-402336">
              <a:buSzPct val="100000"/>
              <a:buAutoNum type="arabicPeriod"/>
            </a:lvl1pPr>
          </a:lstStyle>
          <a:p>
            <a:r>
              <a:t>Study of new standards for Run 3 is the first step on the development of the Control System for FDD detector. One of the main changes in Run-3 is to process online the data generated from the ALICE experiment during collisions [29]. Due to this update, the new regulations of the Online-Offline infrastructure (also known as O squared) that will operate in the ALICE experiment is currently being analyzed in detail, so the design of the Control System (DCS) of the FDD detector complies with these new standards.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marL="402336" indent="-402336">
              <a:buSzPct val="100000"/>
              <a:buAutoNum type="arabicPeriod" startAt="2"/>
            </a:lvl1pPr>
          </a:lstStyle>
          <a:p>
            <a:r>
              <a:t>ALICE’s DCS architecture is based on the standards adopted by the Larga Hadron Collider (LHC) experiments at CERN, such as the SCADA system named WinCC-OA®, extended in its capacities by the software Frameworks developed at CERN such as: JCOP. That is why one of the first steps that was already done is to obtain from CERN access to the version of the WinCC-OA® and Frameworks software that is compatible with the ALICE experiment and with the Large Hadron Collider system. The WinCC-OA® and JCOP Frameworks courses available at CERN were also already taken to learn the software development tools [9-12].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marL="402336" indent="-402336">
              <a:buSzPct val="100000"/>
              <a:buAutoNum type="arabicPeriod"/>
            </a:pPr>
            <a:r>
              <a:t>The software architecture currently proposed for the Detector Control System (DCS) of the FDD detector is compatible with the architecture required by the ALICE experiment.</a:t>
            </a:r>
          </a:p>
          <a:p>
            <a:pPr marL="402336" indent="-402336">
              <a:buSzPct val="100000"/>
              <a:buAutoNum type="arabicPeriod"/>
            </a:pPr>
            <a:r>
              <a:t>The software architecture of the Detector Control System also has a hierarchical tree structure representing the operation of the subsystems and hardware devices. The tree structure is made of nodes.</a:t>
            </a:r>
          </a:p>
          <a:p>
            <a:r>
              <a:t>There are two types of nodes that serve as basic building blocks: Control Unit (CU) and Device Unit (DU). A Device Unit manages a device, for example, the software architecture of the Detector Control System for the FDD manages the photomultipliers (also known as PMT) used in each of the subdetectors FDD-A and FDD-C.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marL="402336" indent="-402336">
              <a:buSzPct val="100000"/>
              <a:buAutoNum type="arabicPeriod"/>
            </a:pPr>
            <a:r>
              <a:t>The hardware architecture currently defined for the Control System (DCS) of the FDD detector is compatible with the architecture required by the ALICE experiment.</a:t>
            </a:r>
          </a:p>
          <a:p>
            <a:pPr marL="402336" indent="-402336">
              <a:buSzPct val="100000"/>
              <a:buAutoNum type="arabicPeriod"/>
            </a:pPr>
            <a:r>
              <a:t>The Control System (DCS) of the FDD detector will interact with all the devices of the areas Counting Room, Cavern and Inside the magnet with the objective of control, configuration, reading and monitoring of hardware devices of such architecture.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marL="402336" indent="-402336">
              <a:buSzPct val="100000"/>
              <a:buAutoNum type="arabicPeriod"/>
            </a:pPr>
            <a:r>
              <a:t>In the control context, the Finite State Machine (also known as FSM) concept is a generic and intuitive mechanism to model the functionality of an equipment or an entire system.</a:t>
            </a:r>
          </a:p>
          <a:p>
            <a:pPr marL="402336" indent="-402336">
              <a:buSzPct val="100000"/>
              <a:buAutoNum type="arabicPeriod"/>
            </a:pPr>
            <a:r>
              <a:t>For each FDD subdetector, side A and side C, a hierarchical architecture was defined to represent the system to be controlled through the Finite State Machine (FSM) using SCADA system named WinCC-OA®, generally being able to start from the individual channels, in this case, the photomultiplier (PMT) channels and device modules until completing the different subsystems, for example the FDD side A subsystem.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pPr marL="402336" indent="-402336">
              <a:buSzPct val="100000"/>
              <a:buAutoNum type="arabicPeriod"/>
            </a:pPr>
            <a:r>
              <a:t>Once the Finite State Machines (FSMs) for the Control System (DCS) of the FDD detector are defined, the next step is to represent such Finite State Machines (FSMs) for each node using programming code. For this, we will first make use of Unified Modeling Language diagrams (also known as UML diagrams), generating an abstraction to simplify and select the essential characteristics of each node.</a:t>
            </a:r>
          </a:p>
          <a:p>
            <a:pPr marL="402336" indent="-402336">
              <a:buSzPct val="100000"/>
              <a:buAutoNum type="arabicPeriod"/>
            </a:pPr>
            <a:r>
              <a:t>Finally, the resulting UML diagramas will be considered for the modeling of the nodes in the software architecture of the Detector Control System (DCS)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marL="402336" indent="-402336">
              <a:buSzPct val="100000"/>
              <a:buAutoNum type="arabicPeriod"/>
            </a:pPr>
            <a:r>
              <a:t>The next step is to design the user interface (UI), since this will allow the Control System (DCS) operators of the FDD detector to interact with the devices and equipment that make up the ALICE experiment.</a:t>
            </a:r>
          </a:p>
          <a:p>
            <a:pPr marL="402336" indent="-402336">
              <a:buSzPct val="100000"/>
              <a:buAutoNum type="arabicPeriod"/>
            </a:pPr>
            <a:r>
              <a:t>To design the Detector Control System (DCS) user interface (UI), it must be use the tools and guidelines available [6], since it is important to maintain the uniformity between the operation panels used by the operators of the central Control System (DCS), as well as keeping the interface user friendly.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In many applications it is necessary to generate a chart with the trends of parameters, such as temperature, voltage, current and others. These allow monitoring the current and past status of the detector and its components [34]. In the particular case of the FDD detector, in its Control System (DCS), it will be implemented to visualize charts of temperature behavior, power supplies, and electronics; as well as the voltage and current values for HV (High Voltage) power system.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The topics that will be shown during the presentation are going to be:</a:t>
            </a:r>
          </a:p>
          <a:p>
            <a:pPr marL="402336" indent="-402336">
              <a:buSzPct val="100000"/>
              <a:buAutoNum type="arabicPeriod"/>
            </a:pPr>
            <a:r>
              <a:t>Diffractive events in ALICE</a:t>
            </a:r>
          </a:p>
          <a:p>
            <a:pPr marL="402336" indent="-402336">
              <a:buSzPct val="100000"/>
              <a:buAutoNum type="arabicPeriod"/>
            </a:pPr>
            <a:r>
              <a:t>Fast Interaction Trigger Diffractive Detector</a:t>
            </a:r>
          </a:p>
          <a:p>
            <a:pPr marL="402336" indent="-402336">
              <a:buSzPct val="100000"/>
              <a:buAutoNum type="arabicPeriod"/>
            </a:pPr>
            <a:r>
              <a:t>Hardware to be used with Fast Interaction Trigger Diffractive Detector (FDD)</a:t>
            </a:r>
          </a:p>
          <a:p>
            <a:pPr marL="402336" indent="-402336">
              <a:buSzPct val="100000"/>
              <a:buAutoNum type="arabicPeriod"/>
            </a:pPr>
            <a:r>
              <a:t>Detector Control System (DCS)</a:t>
            </a:r>
          </a:p>
          <a:p>
            <a:pPr marL="402336" indent="-402336">
              <a:buSzPct val="100000"/>
              <a:buAutoNum type="arabicPeriod"/>
            </a:pPr>
            <a:r>
              <a:t>Development methodology for the Control System (DCS) of the Fast Interaction Trigger Diffractive Detector.</a:t>
            </a:r>
          </a:p>
          <a:p>
            <a:pPr marL="402336" indent="-402336">
              <a:buSzPct val="100000"/>
              <a:buAutoNum type="arabicPeriod"/>
            </a:pPr>
            <a:r>
              <a:t>Conclusions</a:t>
            </a:r>
          </a:p>
          <a:p>
            <a:pPr marL="402336" indent="-402336">
              <a:buSzPct val="100000"/>
              <a:buAutoNum type="arabicPeriod"/>
            </a:pPr>
            <a:r>
              <a:t>References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402336" indent="-402336">
              <a:buSzPct val="100000"/>
              <a:buAutoNum type="arabicPeriod"/>
            </a:pPr>
            <a:r>
              <a:t>The Control System (DCS) generates alarms if at least one of the previously defined critical parameters has a value that is outside the nominal range; and according to the level of deviation of the value, the necessary measures are taken, either by the operator responsible for the central DCS on duty or by the on-call expert of the detector. To assure the continuous operation of the FDD detector, help for alarms will be specified, which will consist of a set of procedures that the central DCS operator in the ALICE Experiment must follow to resolve the issue that triggered the alarm.</a:t>
            </a:r>
          </a:p>
          <a:p>
            <a:pPr marL="402336" indent="-402336">
              <a:buSzPct val="100000"/>
              <a:buAutoNum type="arabicPeriod"/>
            </a:pPr>
            <a:r>
              <a:t>Once the development of the Detector Control System (DCS) software is complete, the testing stage will begin directly on the new FDD detector. The testing stage will begin with the installation, calibration and commissioning modes of operation, taking the FDD detector under an independent partitioning scheme. Subsequently, the testing stage will begin to integrate the detector into the ALICE central system.</a:t>
            </a:r>
          </a:p>
          <a:p>
            <a:pPr marL="402336" indent="-402336">
              <a:buSzPct val="100000"/>
              <a:buAutoNum type="arabicPeriod"/>
            </a:pPr>
            <a:r>
              <a:t>The requirements for the integration of the FDD Detector Control System in the central DCS of ALICE will be met during Run 3 of the Large Hadron Collider (LHC). For this it is necessary to comply with the various requirements established by the ALICE Run Control Center (ACC group of ALICE). These requirements include: GO_SAFE / GO_SUPERSAFE commands, automatic storage of the parameters corresponding to the start / end of a run (SOR / EOR), implementation of the Finite State Machines of the main node of the tree of the detector's DCS and some others [15].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ALICE's control system must provide constant monitoring and operation of the detector, both during data collection and the Large Hadron Collider (LHC) stops; as well as security. The parameters to measure the Control System (DSC) performance of the FDD detector in physics Runs and its comparison with the other ALICE detectors during Run 3 will be the following:</a:t>
            </a:r>
          </a:p>
          <a:p>
            <a:pPr marL="402336" indent="-402336">
              <a:buSzPct val="100000"/>
              <a:buAutoNum type="arabicPeriod"/>
            </a:pPr>
            <a:r>
              <a:t>Number of runs in which the FDD detector participated.</a:t>
            </a:r>
          </a:p>
          <a:p>
            <a:pPr marL="402336" indent="-402336">
              <a:buSzPct val="100000"/>
              <a:buAutoNum type="arabicPeriod"/>
            </a:pPr>
            <a:r>
              <a:t>Total duration of physics data collection.</a:t>
            </a:r>
          </a:p>
          <a:p>
            <a:pPr marL="402336" indent="-402336">
              <a:buSzPct val="100000"/>
              <a:buAutoNum type="arabicPeriod"/>
            </a:pPr>
            <a:r>
              <a:t>Data Taking Efficiency (DTE) of the experiment and the detectors [16].</a:t>
            </a:r>
          </a:p>
          <a:p>
            <a:pPr marL="402336" indent="-402336">
              <a:buSzPct val="100000"/>
              <a:buAutoNum type="arabicPeriod"/>
            </a:pPr>
            <a:r>
              <a:t>End of Run (EOR) of detectors and systems [17].</a:t>
            </a:r>
          </a:p>
          <a:p>
            <a:pPr marL="402336" indent="-402336">
              <a:buSzPct val="100000"/>
              <a:buAutoNum type="arabicPeriod"/>
            </a:pPr>
            <a:r>
              <a:t>Pause and Reconfigure (PAR) procedure executed, successful and failed [16],[18</a:t>
            </a:r>
            <a:r>
              <a:rPr sz="2300"/>
              <a:t>]</a:t>
            </a: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marL="402336" indent="-402336">
              <a:buSzPct val="100000"/>
              <a:buAutoNum type="arabicPeriod"/>
            </a:pPr>
            <a:r>
              <a:t>Finally, the ALICE experiment currently have limitations in error recovery without human intervention in the operation of control systems [19]. Therefore, the evaluation of Artificial Intelligence (AI) algorithms will be carried out in the Detector Control System (DCS) to achieve automatic error recovery and more stable performance of the experiment.</a:t>
            </a:r>
          </a:p>
          <a:p>
            <a:pPr marL="402336" indent="-402336">
              <a:buSzPct val="100000"/>
              <a:buAutoNum type="arabicPeriod"/>
            </a:pPr>
            <a:r>
              <a:t>The potential source of errors may be related to the variation of voltage and current levels in low voltage (LV) and high voltage (HV) power supplies, as well as changes in temperature.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marL="402336" indent="-402336">
              <a:buSzPct val="100000"/>
              <a:buAutoNum type="arabicPeriod"/>
            </a:pPr>
            <a:r>
              <a:t>The main physics task of FDD detector will be to efficiently tag de presence/absence of photon-induced and/or diffractive process by monitoring the (lack of) activity in the forward direction during Run-3.</a:t>
            </a:r>
          </a:p>
          <a:p>
            <a:pPr marL="402336" indent="-402336">
              <a:buSzPct val="100000"/>
              <a:buAutoNum type="arabicPeriod"/>
            </a:pPr>
            <a:r>
              <a:t>The software and hardware architecture already proposed will allow to release a fully operative Control System (DCS) for the FDD detector to comply with the new Online-Offline (O2) infrastructure requirements of ALICE experiment. </a:t>
            </a:r>
          </a:p>
          <a:p>
            <a:pPr marL="402336" indent="-402336">
              <a:buSzPct val="100000"/>
              <a:buAutoNum type="arabicPeriod"/>
            </a:pPr>
            <a:r>
              <a:t>The design of the Control System (DCS) for the FDD detector is a challenging task due to the upgrade in ALICE's hardware and change of the data processing strategy. The data will be provided to the O2 processing facilities in streamed mode for which the Detector Control System (DCS) data stream has to be diverted from its standard path.</a:t>
            </a:r>
          </a:p>
          <a:p>
            <a:pPr marL="402336" indent="-402336">
              <a:buSzPct val="100000"/>
              <a:buAutoNum type="arabicPeriod"/>
            </a:pPr>
            <a:r>
              <a:t>The commissioning for the (Control System) DCS of the FDD detector is expected for Marzo 2021.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marL="228600" indent="-228600">
              <a:buClr>
                <a:srgbClr val="FFFFFF"/>
              </a:buClr>
              <a:buSzPct val="100000"/>
              <a:buAutoNum type="arabicPeriod"/>
            </a:pPr>
            <a:r>
              <a:t>The main characteristic of a diffractive process is the presence of a significant gap in the distribution of speed of the particles produced during collisions; that is, the absence of particles created in the collision whose direction is in a given interval.</a:t>
            </a:r>
          </a:p>
          <a:p>
            <a:pPr marL="228600" indent="-228600">
              <a:buClr>
                <a:srgbClr val="FFFFFF"/>
              </a:buClr>
              <a:buSzPct val="100000"/>
              <a:buAutoNum type="arabicPeriod"/>
            </a:pPr>
            <a:r>
              <a:t>The study of diffractive events with boson production is important for the understanding of the Parton composition (quarks and gluons inside the protons) of the exchanged object called Pomeron. In most high energy experiments, the selection of diffractive events is made by using this characteristic in different ways [1][2].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marL="402336" indent="-402336">
              <a:buSzPct val="100000"/>
              <a:buAutoNum type="arabicPeriod"/>
            </a:pPr>
            <a:r>
              <a:t>The study of diffractive production in Large Hadron Collider at CERN is of great interest, both for theoretical and experimental reasons [3]. The identification of diffractive events is not experimentally simple. At low energies, it is often possible to identify and measure the non-diffracted proton, but in the Large Hadron Collider, this becomes a great challenge, so they must have alternative methods for high energies.</a:t>
            </a:r>
          </a:p>
          <a:p>
            <a:endParaRPr/>
          </a:p>
          <a:p>
            <a:pPr marL="402336" indent="-402336">
              <a:buSzPct val="100000"/>
              <a:buAutoNum type="arabicPeriod" startAt="2"/>
            </a:pPr>
            <a:r>
              <a:t>The selection of diffractive events in ALICE is limited by the range over which speed gaps could be detected. Therefore, it is possible to achieve better measurements by extending the range of directions in which the production of particles or the absence of particles can be detected.</a:t>
            </a:r>
          </a:p>
          <a:p>
            <a:endParaRPr/>
          </a:p>
          <a:p>
            <a:pPr marL="402336" indent="-402336">
              <a:buSzPct val="100000"/>
              <a:buAutoNum type="arabicPeriod" startAt="3"/>
            </a:pPr>
            <a:r>
              <a:t>The study of diffractive events with ALICE experiment of the Large Hadron Collider (LHC) in proton-proton (pp), lead-lead (Pb-Pb), and proton-lead (p-Pb) collisions could improve its efficiency with the installation of the Fast Interaction Trigger Diffractive Detector (FDD) for Run-3 in 2021.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pPr marL="402336" indent="-402336">
              <a:buSzPct val="100000"/>
              <a:buAutoNum type="arabicPeriod"/>
            </a:pPr>
            <a:r>
              <a:t>The Fast Interaction Trigger Diffractive Detector (FDD) consists of two sub-detectors called FDDA and FDDC.</a:t>
            </a:r>
          </a:p>
          <a:p>
            <a:pPr marL="402336" indent="-402336">
              <a:buSzPct val="100000"/>
              <a:buAutoNum type="arabicPeriod"/>
            </a:pPr>
            <a:r>
              <a:t>Each of them includes two detector layers, and each one of them consists of four scintillator modules arranged around the Large Hadron Collider beam pipe.</a:t>
            </a:r>
          </a:p>
          <a:p>
            <a:pPr marL="402336" indent="-402336">
              <a:buSzPct val="100000"/>
              <a:buAutoNum type="arabicPeriod"/>
            </a:pPr>
            <a:r>
              <a:t>The FDDA and FDDC designations refer to the installation positions at both ends of the ALICE cavern concerning the interaction point (IP). The approximate distance between the interaction point, and the FDDC and FDDA sub-detectors is 19m and 17m, respectively.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marL="402336" indent="-402336">
              <a:buSzPct val="100000"/>
              <a:buAutoNum type="arabicPeriod"/>
            </a:pPr>
            <a:r>
              <a:t>The Fast Interaction Trigger Diffractive Detector (FDD) is part of one of the three subdetectors that make up ALICE's Fast Interaction Trigger (FIT) project, together with the FT0 and FV0 subdetectors; which plan to start operating in 2021.</a:t>
            </a:r>
          </a:p>
          <a:p>
            <a:pPr marL="402336" indent="-402336">
              <a:buSzPct val="100000"/>
              <a:buAutoNum type="arabicPeriod"/>
            </a:pPr>
            <a:r>
              <a:t>The FDD detector will increase the time resolution compare with ALICE Diffractive Detector (AD) used in Run-2 between 2015 &amp; 2018, and FDD will provide triggers at level zero for ALICE (must be fast as possible).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lvl1pPr marL="402336" indent="-402336">
              <a:buSzPct val="100000"/>
              <a:buAutoNum type="arabicPeriod"/>
            </a:lvl1pPr>
          </a:lstStyle>
          <a:p>
            <a:r>
              <a:t>The FDD detector will be installed at ends A and C of the ALICE cavern for operation during Run-3 of the Large Hadron Collider (LHC)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Figure 4. The main device to satisfy the high voltage requirements of the FDD detector is a universal multichannel power supply model SY4527 from the company CAEN, which has 16 slots to place voltage boards and branch controllers, where the latter are used to control other remote generators and distributors. This source is going to be located in the Counting Room (CR) number 4 of point 2 of the Large Hadron Collider.</a:t>
            </a:r>
          </a:p>
          <a:p>
            <a:endParaRPr/>
          </a:p>
          <a:p>
            <a:r>
              <a:t>Figure 5. The high voltage boards used inside the Universal Multichannel Power Supply System are from the CAEN brand A7236 model, which have the ability to provide up to 12 high voltage channels. The output voltages of these boards can be set from 0 to 3.5 kV with a maximum power of 4W per channel. Two of these boards are going to be used for the FDD detector.</a:t>
            </a:r>
          </a:p>
          <a:p>
            <a:endParaRPr/>
          </a:p>
          <a:p>
            <a:r>
              <a:t>Figure 6. Two of these High Voltage boards will be used to power the photomultipliers (PMTs) that collect the light coming from each of the modules of the FDD sub-detectors during the collisions in ALICE experiment.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Figure 7. The Taiko laser calibration system will allow for the monitoring of the FDD detector to adjust parameters to guarantee the best performance.</a:t>
            </a:r>
          </a:p>
          <a:p>
            <a:endParaRPr/>
          </a:p>
          <a:p>
            <a:r>
              <a:t>Figure 8. The electronics in the FDD for both sub-detectors (FDDA and FDDC) are located in a VME crate, which is used as a metal structure with the ability to interconnect electronic modules that are inserted into the slots of the crate, as well as their power supplies.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spTree>
      <p:nvGrpSpPr>
        <p:cNvPr id="1" name=""/>
        <p:cNvGrpSpPr/>
        <p:nvPr/>
      </p:nvGrpSpPr>
      <p:grpSpPr>
        <a:xfrm>
          <a:off x="0" y="0"/>
          <a:ext cx="0" cy="0"/>
          <a:chOff x="0" y="0"/>
          <a:chExt cx="0" cy="0"/>
        </a:xfrm>
      </p:grpSpPr>
      <p:sp>
        <p:nvSpPr>
          <p:cNvPr id="20" name="Línea"/>
          <p:cNvSpPr/>
          <p:nvPr/>
        </p:nvSpPr>
        <p:spPr>
          <a:xfrm>
            <a:off x="1066800" y="6680200"/>
            <a:ext cx="22252676" cy="182"/>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 name="Texto del título"/>
          <p:cNvSpPr txBox="1">
            <a:spLocks noGrp="1"/>
          </p:cNvSpPr>
          <p:nvPr>
            <p:ph type="title"/>
          </p:nvPr>
        </p:nvSpPr>
        <p:spPr>
          <a:xfrm>
            <a:off x="1066800" y="1854200"/>
            <a:ext cx="22237700" cy="4470400"/>
          </a:xfrm>
          <a:prstGeom prst="rect">
            <a:avLst/>
          </a:prstGeom>
        </p:spPr>
        <p:txBody>
          <a:bodyPr/>
          <a:lstStyle/>
          <a:p>
            <a:r>
              <a:t>Texto del título</a:t>
            </a:r>
          </a:p>
        </p:txBody>
      </p:sp>
      <p:sp>
        <p:nvSpPr>
          <p:cNvPr id="22" name="Nivel de texto 1…"/>
          <p:cNvSpPr txBox="1">
            <a:spLocks noGrp="1"/>
          </p:cNvSpPr>
          <p:nvPr>
            <p:ph type="body" sz="quarter" idx="1"/>
          </p:nvPr>
        </p:nvSpPr>
        <p:spPr>
          <a:xfrm>
            <a:off x="1066800" y="7048500"/>
            <a:ext cx="22237700" cy="1435100"/>
          </a:xfrm>
          <a:prstGeom prst="rect">
            <a:avLst/>
          </a:prstGeom>
        </p:spPr>
        <p:txBody>
          <a:bodyPr/>
          <a:lstStyle>
            <a:lvl1pPr marL="0" indent="0" algn="just">
              <a:spcBef>
                <a:spcPts val="0"/>
              </a:spcBef>
              <a:buSzTx/>
              <a:buFontTx/>
              <a:buNone/>
              <a:defRPr sz="3600">
                <a:latin typeface="Helvetica Neue"/>
                <a:ea typeface="Helvetica Neue"/>
                <a:cs typeface="Helvetica Neue"/>
                <a:sym typeface="Helvetica Neue"/>
              </a:defRPr>
            </a:lvl1pPr>
            <a:lvl2pPr marL="0" indent="0" algn="just">
              <a:spcBef>
                <a:spcPts val="0"/>
              </a:spcBef>
              <a:buSzTx/>
              <a:buFontTx/>
              <a:buNone/>
              <a:defRPr sz="3600">
                <a:latin typeface="Helvetica Neue"/>
                <a:ea typeface="Helvetica Neue"/>
                <a:cs typeface="Helvetica Neue"/>
                <a:sym typeface="Helvetica Neue"/>
              </a:defRPr>
            </a:lvl2pPr>
            <a:lvl3pPr marL="0" indent="0" algn="just">
              <a:spcBef>
                <a:spcPts val="0"/>
              </a:spcBef>
              <a:buSzTx/>
              <a:buFontTx/>
              <a:buNone/>
              <a:defRPr sz="3600">
                <a:latin typeface="Helvetica Neue"/>
                <a:ea typeface="Helvetica Neue"/>
                <a:cs typeface="Helvetica Neue"/>
                <a:sym typeface="Helvetica Neue"/>
              </a:defRPr>
            </a:lvl3pPr>
            <a:lvl4pPr marL="0" indent="0" algn="just">
              <a:spcBef>
                <a:spcPts val="0"/>
              </a:spcBef>
              <a:buSzTx/>
              <a:buFontTx/>
              <a:buNone/>
              <a:defRPr sz="3600">
                <a:latin typeface="Helvetica Neue"/>
                <a:ea typeface="Helvetica Neue"/>
                <a:cs typeface="Helvetica Neue"/>
                <a:sym typeface="Helvetica Neue"/>
              </a:defRPr>
            </a:lvl4pPr>
            <a:lvl5pPr marL="0" indent="0" algn="just">
              <a:spcBef>
                <a:spcPts val="0"/>
              </a:spcBef>
              <a:buSzTx/>
              <a:buFontTx/>
              <a:buNone/>
              <a:defRPr sz="3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grpSp>
        <p:nvGrpSpPr>
          <p:cNvPr id="27" name="Grupo"/>
          <p:cNvGrpSpPr/>
          <p:nvPr/>
        </p:nvGrpSpPr>
        <p:grpSpPr>
          <a:xfrm>
            <a:off x="17685154" y="12472951"/>
            <a:ext cx="5263251" cy="1244601"/>
            <a:chOff x="0" y="0"/>
            <a:chExt cx="5263249" cy="1244600"/>
          </a:xfrm>
        </p:grpSpPr>
        <p:pic>
          <p:nvPicPr>
            <p:cNvPr id="23" name="Imagen" descr="Imagen"/>
            <p:cNvPicPr>
              <a:picLocks noChangeAspect="1"/>
            </p:cNvPicPr>
            <p:nvPr/>
          </p:nvPicPr>
          <p:blipFill>
            <a:blip r:embed="rId2"/>
            <a:stretch>
              <a:fillRect/>
            </a:stretch>
          </p:blipFill>
          <p:spPr>
            <a:xfrm>
              <a:off x="0" y="0"/>
              <a:ext cx="1752600" cy="1244600"/>
            </a:xfrm>
            <a:prstGeom prst="rect">
              <a:avLst/>
            </a:prstGeom>
            <a:ln w="12700" cap="flat">
              <a:noFill/>
              <a:miter lim="400000"/>
            </a:ln>
            <a:effectLst/>
          </p:spPr>
        </p:pic>
        <p:pic>
          <p:nvPicPr>
            <p:cNvPr id="24" name="Imagen" descr="Imagen"/>
            <p:cNvPicPr>
              <a:picLocks noChangeAspect="1"/>
            </p:cNvPicPr>
            <p:nvPr/>
          </p:nvPicPr>
          <p:blipFill>
            <a:blip r:embed="rId3"/>
            <a:stretch>
              <a:fillRect/>
            </a:stretch>
          </p:blipFill>
          <p:spPr>
            <a:xfrm>
              <a:off x="1576116" y="127000"/>
              <a:ext cx="990601" cy="990600"/>
            </a:xfrm>
            <a:prstGeom prst="rect">
              <a:avLst/>
            </a:prstGeom>
            <a:ln w="12700" cap="flat">
              <a:noFill/>
              <a:miter lim="400000"/>
            </a:ln>
            <a:effectLst/>
          </p:spPr>
        </p:pic>
        <p:pic>
          <p:nvPicPr>
            <p:cNvPr id="25" name="Imagen" descr="Imagen"/>
            <p:cNvPicPr>
              <a:picLocks noChangeAspect="1"/>
            </p:cNvPicPr>
            <p:nvPr/>
          </p:nvPicPr>
          <p:blipFill>
            <a:blip r:embed="rId4"/>
            <a:stretch>
              <a:fillRect/>
            </a:stretch>
          </p:blipFill>
          <p:spPr>
            <a:xfrm>
              <a:off x="2954796" y="82550"/>
              <a:ext cx="1079501" cy="1079500"/>
            </a:xfrm>
            <a:prstGeom prst="rect">
              <a:avLst/>
            </a:prstGeom>
            <a:ln w="12700" cap="flat">
              <a:noFill/>
              <a:miter lim="400000"/>
            </a:ln>
            <a:effectLst/>
          </p:spPr>
        </p:pic>
        <p:pic>
          <p:nvPicPr>
            <p:cNvPr id="26" name="Imagen" descr="Imagen"/>
            <p:cNvPicPr>
              <a:picLocks noChangeAspect="1"/>
            </p:cNvPicPr>
            <p:nvPr/>
          </p:nvPicPr>
          <p:blipFill>
            <a:blip r:embed="rId5"/>
            <a:stretch>
              <a:fillRect/>
            </a:stretch>
          </p:blipFill>
          <p:spPr>
            <a:xfrm>
              <a:off x="4422375" y="82550"/>
              <a:ext cx="840875" cy="1079500"/>
            </a:xfrm>
            <a:prstGeom prst="rect">
              <a:avLst/>
            </a:prstGeom>
            <a:ln w="12700" cap="flat">
              <a:noFill/>
              <a:miter lim="400000"/>
            </a:ln>
            <a:effectLst/>
          </p:spPr>
        </p:pic>
      </p:grpSp>
      <p:grpSp>
        <p:nvGrpSpPr>
          <p:cNvPr id="30" name="Grupo"/>
          <p:cNvGrpSpPr/>
          <p:nvPr/>
        </p:nvGrpSpPr>
        <p:grpSpPr>
          <a:xfrm>
            <a:off x="1245962" y="12599951"/>
            <a:ext cx="2066821" cy="990601"/>
            <a:chOff x="0" y="0"/>
            <a:chExt cx="2066819" cy="990600"/>
          </a:xfrm>
        </p:grpSpPr>
        <p:pic>
          <p:nvPicPr>
            <p:cNvPr id="28" name="Imagen" descr="Imagen"/>
            <p:cNvPicPr>
              <a:picLocks noChangeAspect="1"/>
            </p:cNvPicPr>
            <p:nvPr/>
          </p:nvPicPr>
          <p:blipFill>
            <a:blip r:embed="rId6"/>
            <a:stretch>
              <a:fillRect/>
            </a:stretch>
          </p:blipFill>
          <p:spPr>
            <a:xfrm>
              <a:off x="0" y="0"/>
              <a:ext cx="863600" cy="990600"/>
            </a:xfrm>
            <a:prstGeom prst="rect">
              <a:avLst/>
            </a:prstGeom>
            <a:ln w="12700" cap="flat">
              <a:noFill/>
              <a:miter lim="400000"/>
            </a:ln>
            <a:effectLst/>
          </p:spPr>
        </p:pic>
        <p:sp>
          <p:nvSpPr>
            <p:cNvPr id="29"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
        <p:nvSpPr>
          <p:cNvPr id="142" name="– Juan Pérez"/>
          <p:cNvSpPr txBox="1">
            <a:spLocks noGrp="1"/>
          </p:cNvSpPr>
          <p:nvPr>
            <p:ph type="body" sz="quarter" idx="13"/>
          </p:nvPr>
        </p:nvSpPr>
        <p:spPr>
          <a:xfrm>
            <a:off x="2387600" y="8953500"/>
            <a:ext cx="19621500" cy="647700"/>
          </a:xfrm>
          <a:prstGeom prst="rect">
            <a:avLst/>
          </a:prstGeom>
        </p:spPr>
        <p:txBody>
          <a:bodyPr>
            <a:spAutoFit/>
          </a:bodyPr>
          <a:lstStyle>
            <a:lvl1pPr marL="0" indent="0" algn="ctr" defTabSz="647700">
              <a:spcBef>
                <a:spcPts val="0"/>
              </a:spcBef>
              <a:buSzTx/>
              <a:buFontTx/>
              <a:buNone/>
              <a:defRPr sz="3600">
                <a:solidFill>
                  <a:srgbClr val="000000"/>
                </a:solidFill>
                <a:latin typeface="Helvetica Neue Medium"/>
                <a:ea typeface="Helvetica Neue Medium"/>
                <a:cs typeface="Helvetica Neue Medium"/>
                <a:sym typeface="Helvetica Neue Medium"/>
              </a:defRPr>
            </a:lvl1pPr>
          </a:lstStyle>
          <a:p>
            <a:r>
              <a:t>– Juan Pérez</a:t>
            </a:r>
          </a:p>
        </p:txBody>
      </p:sp>
      <p:sp>
        <p:nvSpPr>
          <p:cNvPr id="143" name="“Escribe una cita aquí”"/>
          <p:cNvSpPr txBox="1">
            <a:spLocks noGrp="1"/>
          </p:cNvSpPr>
          <p:nvPr>
            <p:ph type="body" sz="quarter" idx="14"/>
          </p:nvPr>
        </p:nvSpPr>
        <p:spPr>
          <a:xfrm>
            <a:off x="2387600" y="6061864"/>
            <a:ext cx="19621500" cy="944572"/>
          </a:xfrm>
          <a:prstGeom prst="rect">
            <a:avLst/>
          </a:prstGeom>
        </p:spPr>
        <p:txBody>
          <a:bodyPr anchor="ctr">
            <a:spAutoFit/>
          </a:bodyPr>
          <a:lstStyle>
            <a:lvl1pPr marL="0" indent="0" algn="ctr" defTabSz="647700">
              <a:spcBef>
                <a:spcPts val="3400"/>
              </a:spcBef>
              <a:buSzTx/>
              <a:buFontTx/>
              <a:buNone/>
              <a:defRPr sz="5600"/>
            </a:lvl1pPr>
          </a:lstStyle>
          <a:p>
            <a:r>
              <a:t>“Escribe una cita aquí”</a:t>
            </a:r>
          </a:p>
        </p:txBody>
      </p:sp>
      <p:grpSp>
        <p:nvGrpSpPr>
          <p:cNvPr id="148" name="Grupo"/>
          <p:cNvGrpSpPr/>
          <p:nvPr/>
        </p:nvGrpSpPr>
        <p:grpSpPr>
          <a:xfrm>
            <a:off x="9357175" y="12466049"/>
            <a:ext cx="5263250" cy="1244601"/>
            <a:chOff x="0" y="0"/>
            <a:chExt cx="5263249" cy="1244600"/>
          </a:xfrm>
        </p:grpSpPr>
        <p:pic>
          <p:nvPicPr>
            <p:cNvPr id="144" name="Imagen" descr="Imagen"/>
            <p:cNvPicPr>
              <a:picLocks noChangeAspect="1"/>
            </p:cNvPicPr>
            <p:nvPr/>
          </p:nvPicPr>
          <p:blipFill>
            <a:blip r:embed="rId2"/>
            <a:stretch>
              <a:fillRect/>
            </a:stretch>
          </p:blipFill>
          <p:spPr>
            <a:xfrm>
              <a:off x="0" y="0"/>
              <a:ext cx="1752600" cy="1244600"/>
            </a:xfrm>
            <a:prstGeom prst="rect">
              <a:avLst/>
            </a:prstGeom>
            <a:ln w="12700" cap="flat">
              <a:noFill/>
              <a:miter lim="400000"/>
            </a:ln>
            <a:effectLst/>
          </p:spPr>
        </p:pic>
        <p:pic>
          <p:nvPicPr>
            <p:cNvPr id="145" name="Imagen" descr="Imagen"/>
            <p:cNvPicPr>
              <a:picLocks noChangeAspect="1"/>
            </p:cNvPicPr>
            <p:nvPr/>
          </p:nvPicPr>
          <p:blipFill>
            <a:blip r:embed="rId3"/>
            <a:stretch>
              <a:fillRect/>
            </a:stretch>
          </p:blipFill>
          <p:spPr>
            <a:xfrm>
              <a:off x="1576116" y="127000"/>
              <a:ext cx="990601" cy="990600"/>
            </a:xfrm>
            <a:prstGeom prst="rect">
              <a:avLst/>
            </a:prstGeom>
            <a:ln w="12700" cap="flat">
              <a:noFill/>
              <a:miter lim="400000"/>
            </a:ln>
            <a:effectLst/>
          </p:spPr>
        </p:pic>
        <p:pic>
          <p:nvPicPr>
            <p:cNvPr id="146" name="Imagen" descr="Imagen"/>
            <p:cNvPicPr>
              <a:picLocks noChangeAspect="1"/>
            </p:cNvPicPr>
            <p:nvPr/>
          </p:nvPicPr>
          <p:blipFill>
            <a:blip r:embed="rId4"/>
            <a:stretch>
              <a:fillRect/>
            </a:stretch>
          </p:blipFill>
          <p:spPr>
            <a:xfrm>
              <a:off x="2954796" y="82550"/>
              <a:ext cx="1079501" cy="1079500"/>
            </a:xfrm>
            <a:prstGeom prst="rect">
              <a:avLst/>
            </a:prstGeom>
            <a:ln w="12700" cap="flat">
              <a:noFill/>
              <a:miter lim="400000"/>
            </a:ln>
            <a:effectLst/>
          </p:spPr>
        </p:pic>
        <p:pic>
          <p:nvPicPr>
            <p:cNvPr id="147" name="Imagen" descr="Imagen"/>
            <p:cNvPicPr>
              <a:picLocks noChangeAspect="1"/>
            </p:cNvPicPr>
            <p:nvPr/>
          </p:nvPicPr>
          <p:blipFill>
            <a:blip r:embed="rId5"/>
            <a:stretch>
              <a:fillRect/>
            </a:stretch>
          </p:blipFill>
          <p:spPr>
            <a:xfrm>
              <a:off x="4422375" y="82550"/>
              <a:ext cx="840875" cy="1079500"/>
            </a:xfrm>
            <a:prstGeom prst="rect">
              <a:avLst/>
            </a:prstGeom>
            <a:ln w="12700" cap="flat">
              <a:noFill/>
              <a:miter lim="400000"/>
            </a:ln>
            <a:effectLst/>
          </p:spPr>
        </p:pic>
      </p:grpSp>
      <p:grpSp>
        <p:nvGrpSpPr>
          <p:cNvPr id="151" name="Grupo"/>
          <p:cNvGrpSpPr/>
          <p:nvPr/>
        </p:nvGrpSpPr>
        <p:grpSpPr>
          <a:xfrm>
            <a:off x="53875" y="-3902"/>
            <a:ext cx="2066820" cy="990601"/>
            <a:chOff x="0" y="0"/>
            <a:chExt cx="2066819" cy="990600"/>
          </a:xfrm>
        </p:grpSpPr>
        <p:pic>
          <p:nvPicPr>
            <p:cNvPr id="149" name="Imagen" descr="Imagen"/>
            <p:cNvPicPr>
              <a:picLocks noChangeAspect="1"/>
            </p:cNvPicPr>
            <p:nvPr/>
          </p:nvPicPr>
          <p:blipFill>
            <a:blip r:embed="rId6"/>
            <a:stretch>
              <a:fillRect/>
            </a:stretch>
          </p:blipFill>
          <p:spPr>
            <a:xfrm>
              <a:off x="0" y="0"/>
              <a:ext cx="863600" cy="990600"/>
            </a:xfrm>
            <a:prstGeom prst="rect">
              <a:avLst/>
            </a:prstGeom>
            <a:ln w="12700" cap="flat">
              <a:noFill/>
              <a:miter lim="400000"/>
            </a:ln>
            <a:effectLst/>
          </p:spPr>
        </p:pic>
        <p:sp>
          <p:nvSpPr>
            <p:cNvPr id="150"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
        <p:nvSpPr>
          <p:cNvPr id="15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59" name="Imagen"/>
          <p:cNvSpPr>
            <a:spLocks noGrp="1"/>
          </p:cNvSpPr>
          <p:nvPr>
            <p:ph type="pic" idx="13"/>
          </p:nvPr>
        </p:nvSpPr>
        <p:spPr>
          <a:xfrm>
            <a:off x="-12700" y="-25400"/>
            <a:ext cx="24384000" cy="17774328"/>
          </a:xfrm>
          <a:prstGeom prst="rect">
            <a:avLst/>
          </a:prstGeom>
        </p:spPr>
        <p:txBody>
          <a:bodyPr lIns="91439" tIns="45719" rIns="91439" bIns="45719">
            <a:noAutofit/>
          </a:bodyPr>
          <a:lstStyle/>
          <a:p>
            <a:endParaRPr/>
          </a:p>
        </p:txBody>
      </p:sp>
      <p:sp>
        <p:nvSpPr>
          <p:cNvPr id="16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6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38" name="Línea"/>
          <p:cNvSpPr/>
          <p:nvPr/>
        </p:nvSpPr>
        <p:spPr>
          <a:xfrm>
            <a:off x="14147800" y="11214100"/>
            <a:ext cx="0" cy="200043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 name="Imagen"/>
          <p:cNvSpPr>
            <a:spLocks noGrp="1"/>
          </p:cNvSpPr>
          <p:nvPr>
            <p:ph type="pic" idx="13"/>
          </p:nvPr>
        </p:nvSpPr>
        <p:spPr>
          <a:xfrm>
            <a:off x="-88900" y="-38100"/>
            <a:ext cx="35966400" cy="21882100"/>
          </a:xfrm>
          <a:prstGeom prst="rect">
            <a:avLst/>
          </a:prstGeom>
        </p:spPr>
        <p:txBody>
          <a:bodyPr lIns="91439" tIns="45719" rIns="91439" bIns="45719">
            <a:noAutofit/>
          </a:bodyPr>
          <a:lstStyle/>
          <a:p>
            <a:endParaRPr/>
          </a:p>
        </p:txBody>
      </p:sp>
      <p:sp>
        <p:nvSpPr>
          <p:cNvPr id="40" name="Texto del título"/>
          <p:cNvSpPr txBox="1">
            <a:spLocks noGrp="1"/>
          </p:cNvSpPr>
          <p:nvPr>
            <p:ph type="title"/>
          </p:nvPr>
        </p:nvSpPr>
        <p:spPr>
          <a:xfrm>
            <a:off x="2641600" y="10947400"/>
            <a:ext cx="10858500" cy="2387600"/>
          </a:xfrm>
          <a:prstGeom prst="rect">
            <a:avLst/>
          </a:prstGeom>
        </p:spPr>
        <p:txBody>
          <a:bodyPr anchor="ctr"/>
          <a:lstStyle>
            <a:lvl1pPr algn="r"/>
          </a:lstStyle>
          <a:p>
            <a:r>
              <a:t>Texto del título</a:t>
            </a:r>
          </a:p>
        </p:txBody>
      </p:sp>
      <p:sp>
        <p:nvSpPr>
          <p:cNvPr id="41" name="Nivel de texto 1…"/>
          <p:cNvSpPr txBox="1">
            <a:spLocks noGrp="1"/>
          </p:cNvSpPr>
          <p:nvPr>
            <p:ph type="body" sz="quarter" idx="1"/>
          </p:nvPr>
        </p:nvSpPr>
        <p:spPr>
          <a:xfrm>
            <a:off x="14719300" y="11938000"/>
            <a:ext cx="9283700" cy="711200"/>
          </a:xfrm>
          <a:prstGeom prst="rect">
            <a:avLst/>
          </a:prstGeom>
        </p:spPr>
        <p:txBody>
          <a:bodyPr/>
          <a:lstStyle>
            <a:lvl1pPr marL="0" indent="0" algn="just">
              <a:spcBef>
                <a:spcPts val="0"/>
              </a:spcBef>
              <a:buSzTx/>
              <a:buFontTx/>
              <a:buNone/>
              <a:defRPr sz="3600">
                <a:latin typeface="Helvetica Neue"/>
                <a:ea typeface="Helvetica Neue"/>
                <a:cs typeface="Helvetica Neue"/>
                <a:sym typeface="Helvetica Neue"/>
              </a:defRPr>
            </a:lvl1pPr>
            <a:lvl2pPr marL="0" indent="0" algn="just">
              <a:spcBef>
                <a:spcPts val="0"/>
              </a:spcBef>
              <a:buSzTx/>
              <a:buFontTx/>
              <a:buNone/>
              <a:defRPr sz="3600">
                <a:latin typeface="Helvetica Neue"/>
                <a:ea typeface="Helvetica Neue"/>
                <a:cs typeface="Helvetica Neue"/>
                <a:sym typeface="Helvetica Neue"/>
              </a:defRPr>
            </a:lvl2pPr>
            <a:lvl3pPr marL="0" indent="0" algn="just">
              <a:spcBef>
                <a:spcPts val="0"/>
              </a:spcBef>
              <a:buSzTx/>
              <a:buFontTx/>
              <a:buNone/>
              <a:defRPr sz="3600">
                <a:latin typeface="Helvetica Neue"/>
                <a:ea typeface="Helvetica Neue"/>
                <a:cs typeface="Helvetica Neue"/>
                <a:sym typeface="Helvetica Neue"/>
              </a:defRPr>
            </a:lvl3pPr>
            <a:lvl4pPr marL="0" indent="0" algn="just">
              <a:spcBef>
                <a:spcPts val="0"/>
              </a:spcBef>
              <a:buSzTx/>
              <a:buFontTx/>
              <a:buNone/>
              <a:defRPr sz="3600">
                <a:latin typeface="Helvetica Neue"/>
                <a:ea typeface="Helvetica Neue"/>
                <a:cs typeface="Helvetica Neue"/>
                <a:sym typeface="Helvetica Neue"/>
              </a:defRPr>
            </a:lvl4pPr>
            <a:lvl5pPr marL="0" indent="0" algn="just">
              <a:spcBef>
                <a:spcPts val="0"/>
              </a:spcBef>
              <a:buSzTx/>
              <a:buFontTx/>
              <a:buNone/>
              <a:defRPr sz="3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4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49" name="Texto del título"/>
          <p:cNvSpPr txBox="1">
            <a:spLocks noGrp="1"/>
          </p:cNvSpPr>
          <p:nvPr>
            <p:ph type="title"/>
          </p:nvPr>
        </p:nvSpPr>
        <p:spPr>
          <a:xfrm>
            <a:off x="1066800" y="4622800"/>
            <a:ext cx="22237700" cy="4470400"/>
          </a:xfrm>
          <a:prstGeom prst="rect">
            <a:avLst/>
          </a:prstGeom>
        </p:spPr>
        <p:txBody>
          <a:bodyPr anchor="ctr"/>
          <a:lstStyle/>
          <a:p>
            <a:r>
              <a:t>Texto del título</a:t>
            </a: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57" name="Línea"/>
          <p:cNvSpPr/>
          <p:nvPr/>
        </p:nvSpPr>
        <p:spPr>
          <a:xfrm>
            <a:off x="1066800" y="6845300"/>
            <a:ext cx="10002141"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8" name="Imagen"/>
          <p:cNvSpPr>
            <a:spLocks noGrp="1"/>
          </p:cNvSpPr>
          <p:nvPr>
            <p:ph type="pic" idx="13"/>
          </p:nvPr>
        </p:nvSpPr>
        <p:spPr>
          <a:xfrm>
            <a:off x="9867900" y="-12700"/>
            <a:ext cx="20929600" cy="13982700"/>
          </a:xfrm>
          <a:prstGeom prst="rect">
            <a:avLst/>
          </a:prstGeom>
        </p:spPr>
        <p:txBody>
          <a:bodyPr lIns="91439" tIns="45719" rIns="91439" bIns="45719">
            <a:noAutofit/>
          </a:bodyPr>
          <a:lstStyle/>
          <a:p>
            <a:endParaRPr/>
          </a:p>
        </p:txBody>
      </p:sp>
      <p:sp>
        <p:nvSpPr>
          <p:cNvPr id="59" name="Texto del título"/>
          <p:cNvSpPr txBox="1">
            <a:spLocks noGrp="1"/>
          </p:cNvSpPr>
          <p:nvPr>
            <p:ph type="title"/>
          </p:nvPr>
        </p:nvSpPr>
        <p:spPr>
          <a:xfrm>
            <a:off x="1066800" y="2019300"/>
            <a:ext cx="10007600" cy="4470400"/>
          </a:xfrm>
          <a:prstGeom prst="rect">
            <a:avLst/>
          </a:prstGeom>
        </p:spPr>
        <p:txBody>
          <a:bodyPr/>
          <a:lstStyle/>
          <a:p>
            <a:r>
              <a:t>Texto del título</a:t>
            </a:r>
          </a:p>
        </p:txBody>
      </p:sp>
      <p:sp>
        <p:nvSpPr>
          <p:cNvPr id="60" name="Nivel de texto 1…"/>
          <p:cNvSpPr txBox="1">
            <a:spLocks noGrp="1"/>
          </p:cNvSpPr>
          <p:nvPr>
            <p:ph type="body" sz="quarter" idx="1"/>
          </p:nvPr>
        </p:nvSpPr>
        <p:spPr>
          <a:xfrm>
            <a:off x="1066800" y="7213600"/>
            <a:ext cx="10007600" cy="4470400"/>
          </a:xfrm>
          <a:prstGeom prst="rect">
            <a:avLst/>
          </a:prstGeom>
        </p:spPr>
        <p:txBody>
          <a:bodyPr/>
          <a:lstStyle>
            <a:lvl1pPr marL="0" indent="0" algn="just">
              <a:spcBef>
                <a:spcPts val="0"/>
              </a:spcBef>
              <a:buSzTx/>
              <a:buFontTx/>
              <a:buNone/>
              <a:defRPr sz="3600">
                <a:latin typeface="Helvetica Neue"/>
                <a:ea typeface="Helvetica Neue"/>
                <a:cs typeface="Helvetica Neue"/>
                <a:sym typeface="Helvetica Neue"/>
              </a:defRPr>
            </a:lvl1pPr>
            <a:lvl2pPr marL="0" indent="0" algn="just">
              <a:spcBef>
                <a:spcPts val="0"/>
              </a:spcBef>
              <a:buSzTx/>
              <a:buFontTx/>
              <a:buNone/>
              <a:defRPr sz="3600">
                <a:latin typeface="Helvetica Neue"/>
                <a:ea typeface="Helvetica Neue"/>
                <a:cs typeface="Helvetica Neue"/>
                <a:sym typeface="Helvetica Neue"/>
              </a:defRPr>
            </a:lvl2pPr>
            <a:lvl3pPr marL="0" indent="0" algn="just">
              <a:spcBef>
                <a:spcPts val="0"/>
              </a:spcBef>
              <a:buSzTx/>
              <a:buFontTx/>
              <a:buNone/>
              <a:defRPr sz="3600">
                <a:latin typeface="Helvetica Neue"/>
                <a:ea typeface="Helvetica Neue"/>
                <a:cs typeface="Helvetica Neue"/>
                <a:sym typeface="Helvetica Neue"/>
              </a:defRPr>
            </a:lvl3pPr>
            <a:lvl4pPr marL="0" indent="0" algn="just">
              <a:spcBef>
                <a:spcPts val="0"/>
              </a:spcBef>
              <a:buSzTx/>
              <a:buFontTx/>
              <a:buNone/>
              <a:defRPr sz="3600">
                <a:latin typeface="Helvetica Neue"/>
                <a:ea typeface="Helvetica Neue"/>
                <a:cs typeface="Helvetica Neue"/>
                <a:sym typeface="Helvetica Neue"/>
              </a:defRPr>
            </a:lvl4pPr>
            <a:lvl5pPr marL="0" indent="0" algn="just">
              <a:spcBef>
                <a:spcPts val="0"/>
              </a:spcBef>
              <a:buSzTx/>
              <a:buFontTx/>
              <a:buNone/>
              <a:defRPr sz="3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grpSp>
        <p:nvGrpSpPr>
          <p:cNvPr id="63" name="Grupo"/>
          <p:cNvGrpSpPr/>
          <p:nvPr/>
        </p:nvGrpSpPr>
        <p:grpSpPr>
          <a:xfrm>
            <a:off x="22282205" y="12634048"/>
            <a:ext cx="2066821" cy="990601"/>
            <a:chOff x="0" y="0"/>
            <a:chExt cx="2066819" cy="990600"/>
          </a:xfrm>
        </p:grpSpPr>
        <p:pic>
          <p:nvPicPr>
            <p:cNvPr id="61" name="Imagen" descr="Imagen"/>
            <p:cNvPicPr>
              <a:picLocks noChangeAspect="1"/>
            </p:cNvPicPr>
            <p:nvPr/>
          </p:nvPicPr>
          <p:blipFill>
            <a:blip r:embed="rId2"/>
            <a:stretch>
              <a:fillRect/>
            </a:stretch>
          </p:blipFill>
          <p:spPr>
            <a:xfrm>
              <a:off x="0" y="0"/>
              <a:ext cx="863600" cy="990600"/>
            </a:xfrm>
            <a:prstGeom prst="rect">
              <a:avLst/>
            </a:prstGeom>
            <a:ln w="12700" cap="flat">
              <a:noFill/>
              <a:miter lim="400000"/>
            </a:ln>
            <a:effectLst/>
          </p:spPr>
        </p:pic>
        <p:sp>
          <p:nvSpPr>
            <p:cNvPr id="62"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grpSp>
        <p:nvGrpSpPr>
          <p:cNvPr id="68" name="Grupo"/>
          <p:cNvGrpSpPr/>
          <p:nvPr/>
        </p:nvGrpSpPr>
        <p:grpSpPr>
          <a:xfrm>
            <a:off x="3242665" y="12476587"/>
            <a:ext cx="5263250" cy="1244601"/>
            <a:chOff x="0" y="0"/>
            <a:chExt cx="5263249" cy="1244600"/>
          </a:xfrm>
        </p:grpSpPr>
        <p:pic>
          <p:nvPicPr>
            <p:cNvPr id="64" name="Imagen" descr="Imagen"/>
            <p:cNvPicPr>
              <a:picLocks noChangeAspect="1"/>
            </p:cNvPicPr>
            <p:nvPr/>
          </p:nvPicPr>
          <p:blipFill>
            <a:blip r:embed="rId3"/>
            <a:stretch>
              <a:fillRect/>
            </a:stretch>
          </p:blipFill>
          <p:spPr>
            <a:xfrm>
              <a:off x="0" y="0"/>
              <a:ext cx="1752600" cy="1244600"/>
            </a:xfrm>
            <a:prstGeom prst="rect">
              <a:avLst/>
            </a:prstGeom>
            <a:ln w="12700" cap="flat">
              <a:noFill/>
              <a:miter lim="400000"/>
            </a:ln>
            <a:effectLst/>
          </p:spPr>
        </p:pic>
        <p:pic>
          <p:nvPicPr>
            <p:cNvPr id="65" name="Imagen" descr="Imagen"/>
            <p:cNvPicPr>
              <a:picLocks noChangeAspect="1"/>
            </p:cNvPicPr>
            <p:nvPr/>
          </p:nvPicPr>
          <p:blipFill>
            <a:blip r:embed="rId4"/>
            <a:stretch>
              <a:fillRect/>
            </a:stretch>
          </p:blipFill>
          <p:spPr>
            <a:xfrm>
              <a:off x="1576116" y="127000"/>
              <a:ext cx="990601" cy="990600"/>
            </a:xfrm>
            <a:prstGeom prst="rect">
              <a:avLst/>
            </a:prstGeom>
            <a:ln w="12700" cap="flat">
              <a:noFill/>
              <a:miter lim="400000"/>
            </a:ln>
            <a:effectLst/>
          </p:spPr>
        </p:pic>
        <p:pic>
          <p:nvPicPr>
            <p:cNvPr id="66" name="Imagen" descr="Imagen"/>
            <p:cNvPicPr>
              <a:picLocks noChangeAspect="1"/>
            </p:cNvPicPr>
            <p:nvPr/>
          </p:nvPicPr>
          <p:blipFill>
            <a:blip r:embed="rId5"/>
            <a:stretch>
              <a:fillRect/>
            </a:stretch>
          </p:blipFill>
          <p:spPr>
            <a:xfrm>
              <a:off x="2954796" y="82550"/>
              <a:ext cx="1079501" cy="1079500"/>
            </a:xfrm>
            <a:prstGeom prst="rect">
              <a:avLst/>
            </a:prstGeom>
            <a:ln w="12700" cap="flat">
              <a:noFill/>
              <a:miter lim="400000"/>
            </a:ln>
            <a:effectLst/>
          </p:spPr>
        </p:pic>
        <p:pic>
          <p:nvPicPr>
            <p:cNvPr id="67" name="Imagen" descr="Imagen"/>
            <p:cNvPicPr>
              <a:picLocks noChangeAspect="1"/>
            </p:cNvPicPr>
            <p:nvPr/>
          </p:nvPicPr>
          <p:blipFill>
            <a:blip r:embed="rId6"/>
            <a:stretch>
              <a:fillRect/>
            </a:stretch>
          </p:blipFill>
          <p:spPr>
            <a:xfrm>
              <a:off x="4422375" y="82550"/>
              <a:ext cx="840875" cy="1079500"/>
            </a:xfrm>
            <a:prstGeom prst="rect">
              <a:avLst/>
            </a:prstGeom>
            <a:ln w="12700" cap="flat">
              <a:noFill/>
              <a:miter lim="400000"/>
            </a:ln>
            <a:effectLst/>
          </p:spPr>
        </p:pic>
      </p:grpSp>
      <p:sp>
        <p:nvSpPr>
          <p:cNvPr id="69" name="Número de diapositiva"/>
          <p:cNvSpPr txBox="1">
            <a:spLocks noGrp="1"/>
          </p:cNvSpPr>
          <p:nvPr>
            <p:ph type="sldNum" sz="quarter" idx="2"/>
          </p:nvPr>
        </p:nvSpPr>
        <p:spPr>
          <a:xfrm>
            <a:off x="952499" y="12985800"/>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76" name="Texto del título"/>
          <p:cNvSpPr txBox="1">
            <a:spLocks noGrp="1"/>
          </p:cNvSpPr>
          <p:nvPr>
            <p:ph type="title"/>
          </p:nvPr>
        </p:nvSpPr>
        <p:spPr>
          <a:prstGeom prst="rect">
            <a:avLst/>
          </a:prstGeom>
        </p:spPr>
        <p:txBody>
          <a:bodyPr/>
          <a:lstStyle/>
          <a:p>
            <a:r>
              <a:t>Texto del título</a:t>
            </a:r>
          </a:p>
        </p:txBody>
      </p:sp>
      <p:sp>
        <p:nvSpPr>
          <p:cNvPr id="7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ítulo y viñetas">
    <p:spTree>
      <p:nvGrpSpPr>
        <p:cNvPr id="1" name=""/>
        <p:cNvGrpSpPr/>
        <p:nvPr/>
      </p:nvGrpSpPr>
      <p:grpSpPr>
        <a:xfrm>
          <a:off x="0" y="0"/>
          <a:ext cx="0" cy="0"/>
          <a:chOff x="0" y="0"/>
          <a:chExt cx="0" cy="0"/>
        </a:xfrm>
      </p:grpSpPr>
      <p:sp>
        <p:nvSpPr>
          <p:cNvPr id="84" name="Línea"/>
          <p:cNvSpPr/>
          <p:nvPr/>
        </p:nvSpPr>
        <p:spPr>
          <a:xfrm>
            <a:off x="1066800" y="2768600"/>
            <a:ext cx="22252698" cy="182"/>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 name="Texto del título"/>
          <p:cNvSpPr txBox="1">
            <a:spLocks noGrp="1"/>
          </p:cNvSpPr>
          <p:nvPr>
            <p:ph type="title"/>
          </p:nvPr>
        </p:nvSpPr>
        <p:spPr>
          <a:prstGeom prst="rect">
            <a:avLst/>
          </a:prstGeom>
        </p:spPr>
        <p:txBody>
          <a:bodyPr/>
          <a:lstStyle/>
          <a:p>
            <a:r>
              <a:t>Texto del título</a:t>
            </a:r>
          </a:p>
        </p:txBody>
      </p:sp>
      <p:sp>
        <p:nvSpPr>
          <p:cNvPr id="86"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grpSp>
        <p:nvGrpSpPr>
          <p:cNvPr id="89" name="Grupo"/>
          <p:cNvGrpSpPr/>
          <p:nvPr/>
        </p:nvGrpSpPr>
        <p:grpSpPr>
          <a:xfrm>
            <a:off x="53875" y="-3902"/>
            <a:ext cx="2066820" cy="990601"/>
            <a:chOff x="0" y="0"/>
            <a:chExt cx="2066819" cy="990600"/>
          </a:xfrm>
        </p:grpSpPr>
        <p:pic>
          <p:nvPicPr>
            <p:cNvPr id="87" name="Imagen" descr="Imagen"/>
            <p:cNvPicPr>
              <a:picLocks noChangeAspect="1"/>
            </p:cNvPicPr>
            <p:nvPr/>
          </p:nvPicPr>
          <p:blipFill>
            <a:blip r:embed="rId2"/>
            <a:stretch>
              <a:fillRect/>
            </a:stretch>
          </p:blipFill>
          <p:spPr>
            <a:xfrm>
              <a:off x="0" y="0"/>
              <a:ext cx="863600" cy="990600"/>
            </a:xfrm>
            <a:prstGeom prst="rect">
              <a:avLst/>
            </a:prstGeom>
            <a:ln w="12700" cap="flat">
              <a:noFill/>
              <a:miter lim="400000"/>
            </a:ln>
            <a:effectLst/>
          </p:spPr>
        </p:pic>
        <p:sp>
          <p:nvSpPr>
            <p:cNvPr id="88"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grpSp>
        <p:nvGrpSpPr>
          <p:cNvPr id="94" name="Grupo"/>
          <p:cNvGrpSpPr/>
          <p:nvPr/>
        </p:nvGrpSpPr>
        <p:grpSpPr>
          <a:xfrm>
            <a:off x="18931650" y="-3902"/>
            <a:ext cx="5263251" cy="1244601"/>
            <a:chOff x="0" y="0"/>
            <a:chExt cx="5263249" cy="1244600"/>
          </a:xfrm>
        </p:grpSpPr>
        <p:pic>
          <p:nvPicPr>
            <p:cNvPr id="90" name="Imagen" descr="Imagen"/>
            <p:cNvPicPr>
              <a:picLocks noChangeAspect="1"/>
            </p:cNvPicPr>
            <p:nvPr/>
          </p:nvPicPr>
          <p:blipFill>
            <a:blip r:embed="rId3"/>
            <a:stretch>
              <a:fillRect/>
            </a:stretch>
          </p:blipFill>
          <p:spPr>
            <a:xfrm>
              <a:off x="0" y="0"/>
              <a:ext cx="1752600" cy="1244600"/>
            </a:xfrm>
            <a:prstGeom prst="rect">
              <a:avLst/>
            </a:prstGeom>
            <a:ln w="12700" cap="flat">
              <a:noFill/>
              <a:miter lim="400000"/>
            </a:ln>
            <a:effectLst/>
          </p:spPr>
        </p:pic>
        <p:pic>
          <p:nvPicPr>
            <p:cNvPr id="91" name="Imagen" descr="Imagen"/>
            <p:cNvPicPr>
              <a:picLocks noChangeAspect="1"/>
            </p:cNvPicPr>
            <p:nvPr/>
          </p:nvPicPr>
          <p:blipFill>
            <a:blip r:embed="rId4"/>
            <a:stretch>
              <a:fillRect/>
            </a:stretch>
          </p:blipFill>
          <p:spPr>
            <a:xfrm>
              <a:off x="1576116" y="127000"/>
              <a:ext cx="990601" cy="990600"/>
            </a:xfrm>
            <a:prstGeom prst="rect">
              <a:avLst/>
            </a:prstGeom>
            <a:ln w="12700" cap="flat">
              <a:noFill/>
              <a:miter lim="400000"/>
            </a:ln>
            <a:effectLst/>
          </p:spPr>
        </p:pic>
        <p:pic>
          <p:nvPicPr>
            <p:cNvPr id="92" name="Imagen" descr="Imagen"/>
            <p:cNvPicPr>
              <a:picLocks noChangeAspect="1"/>
            </p:cNvPicPr>
            <p:nvPr/>
          </p:nvPicPr>
          <p:blipFill>
            <a:blip r:embed="rId5"/>
            <a:stretch>
              <a:fillRect/>
            </a:stretch>
          </p:blipFill>
          <p:spPr>
            <a:xfrm>
              <a:off x="2954796" y="82550"/>
              <a:ext cx="1079501" cy="1079500"/>
            </a:xfrm>
            <a:prstGeom prst="rect">
              <a:avLst/>
            </a:prstGeom>
            <a:ln w="12700" cap="flat">
              <a:noFill/>
              <a:miter lim="400000"/>
            </a:ln>
            <a:effectLst/>
          </p:spPr>
        </p:pic>
        <p:pic>
          <p:nvPicPr>
            <p:cNvPr id="93" name="Imagen" descr="Imagen"/>
            <p:cNvPicPr>
              <a:picLocks noChangeAspect="1"/>
            </p:cNvPicPr>
            <p:nvPr/>
          </p:nvPicPr>
          <p:blipFill>
            <a:blip r:embed="rId6"/>
            <a:stretch>
              <a:fillRect/>
            </a:stretch>
          </p:blipFill>
          <p:spPr>
            <a:xfrm>
              <a:off x="4422375" y="82550"/>
              <a:ext cx="840875" cy="1079500"/>
            </a:xfrm>
            <a:prstGeom prst="rect">
              <a:avLst/>
            </a:prstGeom>
            <a:ln w="12700" cap="flat">
              <a:noFill/>
              <a:miter lim="400000"/>
            </a:ln>
            <a:effectLst/>
          </p:spPr>
        </p:pic>
      </p:gr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102" name="Línea"/>
          <p:cNvSpPr/>
          <p:nvPr/>
        </p:nvSpPr>
        <p:spPr>
          <a:xfrm>
            <a:off x="1066800" y="2768600"/>
            <a:ext cx="9512612" cy="186"/>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3" name="Imagen"/>
          <p:cNvSpPr>
            <a:spLocks noGrp="1"/>
          </p:cNvSpPr>
          <p:nvPr>
            <p:ph type="pic" idx="13"/>
          </p:nvPr>
        </p:nvSpPr>
        <p:spPr>
          <a:xfrm>
            <a:off x="12052300" y="-1016000"/>
            <a:ext cx="12788900" cy="19037300"/>
          </a:xfrm>
          <a:prstGeom prst="rect">
            <a:avLst/>
          </a:prstGeom>
        </p:spPr>
        <p:txBody>
          <a:bodyPr lIns="91439" tIns="45719" rIns="91439" bIns="45719">
            <a:noAutofit/>
          </a:bodyPr>
          <a:lstStyle/>
          <a:p>
            <a:endParaRPr/>
          </a:p>
        </p:txBody>
      </p:sp>
      <p:sp>
        <p:nvSpPr>
          <p:cNvPr id="104" name="Texto del título"/>
          <p:cNvSpPr txBox="1">
            <a:spLocks noGrp="1"/>
          </p:cNvSpPr>
          <p:nvPr>
            <p:ph type="title"/>
          </p:nvPr>
        </p:nvSpPr>
        <p:spPr>
          <a:xfrm>
            <a:off x="1066800" y="469900"/>
            <a:ext cx="9525000" cy="1968500"/>
          </a:xfrm>
          <a:prstGeom prst="rect">
            <a:avLst/>
          </a:prstGeom>
        </p:spPr>
        <p:txBody>
          <a:bodyPr/>
          <a:lstStyle/>
          <a:p>
            <a:r>
              <a:t>Texto del título</a:t>
            </a:r>
          </a:p>
        </p:txBody>
      </p:sp>
      <p:sp>
        <p:nvSpPr>
          <p:cNvPr id="105" name="Nivel de texto 1…"/>
          <p:cNvSpPr txBox="1">
            <a:spLocks noGrp="1"/>
          </p:cNvSpPr>
          <p:nvPr>
            <p:ph type="body" sz="half" idx="1"/>
          </p:nvPr>
        </p:nvSpPr>
        <p:spPr>
          <a:xfrm>
            <a:off x="1066800" y="3124200"/>
            <a:ext cx="9525000" cy="9372600"/>
          </a:xfrm>
          <a:prstGeom prst="rect">
            <a:avLst/>
          </a:prstGeom>
        </p:spPr>
        <p:txBody>
          <a:bodyPr/>
          <a:lstStyle>
            <a:lvl1pPr marL="457200" indent="-457200" algn="just">
              <a:spcBef>
                <a:spcPts val="4200"/>
              </a:spcBef>
              <a:defRPr sz="3600">
                <a:latin typeface="Helvetica Neue"/>
                <a:ea typeface="Helvetica Neue"/>
                <a:cs typeface="Helvetica Neue"/>
                <a:sym typeface="Helvetica Neue"/>
              </a:defRPr>
            </a:lvl1pPr>
            <a:lvl2pPr marL="914400" indent="-457200" algn="just">
              <a:spcBef>
                <a:spcPts val="4200"/>
              </a:spcBef>
              <a:defRPr sz="3600">
                <a:latin typeface="Helvetica Neue"/>
                <a:ea typeface="Helvetica Neue"/>
                <a:cs typeface="Helvetica Neue"/>
                <a:sym typeface="Helvetica Neue"/>
              </a:defRPr>
            </a:lvl2pPr>
            <a:lvl3pPr marL="1371600" indent="-457200" algn="just">
              <a:spcBef>
                <a:spcPts val="4200"/>
              </a:spcBef>
              <a:defRPr sz="3600">
                <a:latin typeface="Helvetica Neue"/>
                <a:ea typeface="Helvetica Neue"/>
                <a:cs typeface="Helvetica Neue"/>
                <a:sym typeface="Helvetica Neue"/>
              </a:defRPr>
            </a:lvl3pPr>
            <a:lvl4pPr marL="1828800" indent="-457200" algn="just">
              <a:spcBef>
                <a:spcPts val="4200"/>
              </a:spcBef>
              <a:defRPr sz="3600">
                <a:latin typeface="Helvetica Neue"/>
                <a:ea typeface="Helvetica Neue"/>
                <a:cs typeface="Helvetica Neue"/>
                <a:sym typeface="Helvetica Neue"/>
              </a:defRPr>
            </a:lvl4pPr>
            <a:lvl5pPr marL="2286000" indent="-457200" algn="just">
              <a:spcBef>
                <a:spcPts val="4200"/>
              </a:spcBef>
              <a:defRPr sz="3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grpSp>
        <p:nvGrpSpPr>
          <p:cNvPr id="110" name="Grupo"/>
          <p:cNvGrpSpPr/>
          <p:nvPr/>
        </p:nvGrpSpPr>
        <p:grpSpPr>
          <a:xfrm>
            <a:off x="3037286" y="12517218"/>
            <a:ext cx="5263252" cy="1244601"/>
            <a:chOff x="0" y="0"/>
            <a:chExt cx="5263249" cy="1244600"/>
          </a:xfrm>
        </p:grpSpPr>
        <p:pic>
          <p:nvPicPr>
            <p:cNvPr id="106" name="Imagen" descr="Imagen"/>
            <p:cNvPicPr>
              <a:picLocks noChangeAspect="1"/>
            </p:cNvPicPr>
            <p:nvPr/>
          </p:nvPicPr>
          <p:blipFill>
            <a:blip r:embed="rId2"/>
            <a:stretch>
              <a:fillRect/>
            </a:stretch>
          </p:blipFill>
          <p:spPr>
            <a:xfrm>
              <a:off x="0" y="0"/>
              <a:ext cx="1752600" cy="1244600"/>
            </a:xfrm>
            <a:prstGeom prst="rect">
              <a:avLst/>
            </a:prstGeom>
            <a:ln w="12700" cap="flat">
              <a:noFill/>
              <a:miter lim="400000"/>
            </a:ln>
            <a:effectLst/>
          </p:spPr>
        </p:pic>
        <p:pic>
          <p:nvPicPr>
            <p:cNvPr id="107" name="Imagen" descr="Imagen"/>
            <p:cNvPicPr>
              <a:picLocks noChangeAspect="1"/>
            </p:cNvPicPr>
            <p:nvPr/>
          </p:nvPicPr>
          <p:blipFill>
            <a:blip r:embed="rId3"/>
            <a:stretch>
              <a:fillRect/>
            </a:stretch>
          </p:blipFill>
          <p:spPr>
            <a:xfrm>
              <a:off x="1576116" y="127000"/>
              <a:ext cx="990601" cy="990600"/>
            </a:xfrm>
            <a:prstGeom prst="rect">
              <a:avLst/>
            </a:prstGeom>
            <a:ln w="12700" cap="flat">
              <a:noFill/>
              <a:miter lim="400000"/>
            </a:ln>
            <a:effectLst/>
          </p:spPr>
        </p:pic>
        <p:pic>
          <p:nvPicPr>
            <p:cNvPr id="108" name="Imagen" descr="Imagen"/>
            <p:cNvPicPr>
              <a:picLocks noChangeAspect="1"/>
            </p:cNvPicPr>
            <p:nvPr/>
          </p:nvPicPr>
          <p:blipFill>
            <a:blip r:embed="rId4"/>
            <a:stretch>
              <a:fillRect/>
            </a:stretch>
          </p:blipFill>
          <p:spPr>
            <a:xfrm>
              <a:off x="2954796" y="82550"/>
              <a:ext cx="1079501" cy="1079500"/>
            </a:xfrm>
            <a:prstGeom prst="rect">
              <a:avLst/>
            </a:prstGeom>
            <a:ln w="12700" cap="flat">
              <a:noFill/>
              <a:miter lim="400000"/>
            </a:ln>
            <a:effectLst/>
          </p:spPr>
        </p:pic>
        <p:pic>
          <p:nvPicPr>
            <p:cNvPr id="109" name="Imagen" descr="Imagen"/>
            <p:cNvPicPr>
              <a:picLocks noChangeAspect="1"/>
            </p:cNvPicPr>
            <p:nvPr/>
          </p:nvPicPr>
          <p:blipFill>
            <a:blip r:embed="rId5"/>
            <a:stretch>
              <a:fillRect/>
            </a:stretch>
          </p:blipFill>
          <p:spPr>
            <a:xfrm>
              <a:off x="4422376" y="82550"/>
              <a:ext cx="840874" cy="1079500"/>
            </a:xfrm>
            <a:prstGeom prst="rect">
              <a:avLst/>
            </a:prstGeom>
            <a:ln w="12700" cap="flat">
              <a:noFill/>
              <a:miter lim="400000"/>
            </a:ln>
            <a:effectLst/>
          </p:spPr>
        </p:pic>
      </p:grpSp>
      <p:sp>
        <p:nvSpPr>
          <p:cNvPr id="111" name="Número de diapositiva"/>
          <p:cNvSpPr txBox="1">
            <a:spLocks noGrp="1"/>
          </p:cNvSpPr>
          <p:nvPr>
            <p:ph type="sldNum" sz="quarter" idx="2"/>
          </p:nvPr>
        </p:nvSpPr>
        <p:spPr>
          <a:xfrm>
            <a:off x="957643" y="12985800"/>
            <a:ext cx="368504" cy="374600"/>
          </a:xfrm>
          <a:prstGeom prst="rect">
            <a:avLst/>
          </a:prstGeom>
        </p:spPr>
        <p:txBody>
          <a:bodyPr/>
          <a:lstStyle>
            <a:lvl1pPr algn="l"/>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118" name="Nivel de texto 1…"/>
          <p:cNvSpPr txBox="1">
            <a:spLocks noGrp="1"/>
          </p:cNvSpPr>
          <p:nvPr>
            <p:ph type="body" idx="1"/>
          </p:nvPr>
        </p:nvSpPr>
        <p:spPr>
          <a:xfrm>
            <a:off x="1663700" y="1244600"/>
            <a:ext cx="21031200" cy="112014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sp>
        <p:nvSpPr>
          <p:cNvPr id="126" name="Línea"/>
          <p:cNvSpPr/>
          <p:nvPr/>
        </p:nvSpPr>
        <p:spPr>
          <a:xfrm flipH="1">
            <a:off x="15811739" y="711200"/>
            <a:ext cx="1" cy="11143606"/>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7" name="Línea"/>
          <p:cNvSpPr/>
          <p:nvPr/>
        </p:nvSpPr>
        <p:spPr>
          <a:xfrm>
            <a:off x="15811500" y="6277570"/>
            <a:ext cx="7763085" cy="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8" name="Imagen"/>
          <p:cNvSpPr>
            <a:spLocks noGrp="1"/>
          </p:cNvSpPr>
          <p:nvPr>
            <p:ph type="pic" sz="quarter" idx="13"/>
          </p:nvPr>
        </p:nvSpPr>
        <p:spPr>
          <a:xfrm>
            <a:off x="15930593" y="6426200"/>
            <a:ext cx="9151185" cy="6108700"/>
          </a:xfrm>
          <a:prstGeom prst="rect">
            <a:avLst/>
          </a:prstGeom>
        </p:spPr>
        <p:txBody>
          <a:bodyPr lIns="91439" tIns="45719" rIns="91439" bIns="45719">
            <a:noAutofit/>
          </a:bodyPr>
          <a:lstStyle/>
          <a:p>
            <a:endParaRPr/>
          </a:p>
        </p:txBody>
      </p:sp>
      <p:sp>
        <p:nvSpPr>
          <p:cNvPr id="129" name="Imagen"/>
          <p:cNvSpPr>
            <a:spLocks noGrp="1"/>
          </p:cNvSpPr>
          <p:nvPr>
            <p:ph type="pic" sz="half" idx="14"/>
          </p:nvPr>
        </p:nvSpPr>
        <p:spPr>
          <a:xfrm>
            <a:off x="15900400" y="-152400"/>
            <a:ext cx="7785100" cy="11595101"/>
          </a:xfrm>
          <a:prstGeom prst="rect">
            <a:avLst/>
          </a:prstGeom>
        </p:spPr>
        <p:txBody>
          <a:bodyPr lIns="91439" tIns="45719" rIns="91439" bIns="45719">
            <a:noAutofit/>
          </a:bodyPr>
          <a:lstStyle/>
          <a:p>
            <a:endParaRPr/>
          </a:p>
        </p:txBody>
      </p:sp>
      <p:sp>
        <p:nvSpPr>
          <p:cNvPr id="130" name="Imagen"/>
          <p:cNvSpPr>
            <a:spLocks noGrp="1"/>
          </p:cNvSpPr>
          <p:nvPr>
            <p:ph type="pic" idx="15"/>
          </p:nvPr>
        </p:nvSpPr>
        <p:spPr>
          <a:xfrm>
            <a:off x="622300" y="711200"/>
            <a:ext cx="15544800" cy="11328400"/>
          </a:xfrm>
          <a:prstGeom prst="rect">
            <a:avLst/>
          </a:prstGeom>
        </p:spPr>
        <p:txBody>
          <a:bodyPr lIns="91439" tIns="45719" rIns="91439" bIns="45719">
            <a:noAutofit/>
          </a:bodyPr>
          <a:lstStyle/>
          <a:p>
            <a:endParaRPr/>
          </a:p>
        </p:txBody>
      </p:sp>
      <p:sp>
        <p:nvSpPr>
          <p:cNvPr id="131" name="Nivel de texto 1…"/>
          <p:cNvSpPr txBox="1">
            <a:spLocks noGrp="1"/>
          </p:cNvSpPr>
          <p:nvPr>
            <p:ph type="body" sz="quarter" idx="1"/>
          </p:nvPr>
        </p:nvSpPr>
        <p:spPr>
          <a:xfrm>
            <a:off x="977900" y="12179300"/>
            <a:ext cx="14579600" cy="1320800"/>
          </a:xfrm>
          <a:prstGeom prst="rect">
            <a:avLst/>
          </a:prstGeom>
        </p:spPr>
        <p:txBody>
          <a:bodyPr/>
          <a:lstStyle>
            <a:lvl1pPr marL="0" indent="0" algn="just">
              <a:spcBef>
                <a:spcPts val="0"/>
              </a:spcBef>
              <a:buSzTx/>
              <a:buFontTx/>
              <a:buNone/>
              <a:defRPr sz="3600">
                <a:latin typeface="Helvetica Neue"/>
                <a:ea typeface="Helvetica Neue"/>
                <a:cs typeface="Helvetica Neue"/>
                <a:sym typeface="Helvetica Neue"/>
              </a:defRPr>
            </a:lvl1pPr>
            <a:lvl2pPr marL="0" indent="0" algn="just">
              <a:spcBef>
                <a:spcPts val="0"/>
              </a:spcBef>
              <a:buSzTx/>
              <a:buFontTx/>
              <a:buNone/>
              <a:defRPr sz="3600">
                <a:latin typeface="Helvetica Neue"/>
                <a:ea typeface="Helvetica Neue"/>
                <a:cs typeface="Helvetica Neue"/>
                <a:sym typeface="Helvetica Neue"/>
              </a:defRPr>
            </a:lvl2pPr>
            <a:lvl3pPr marL="0" indent="0" algn="just">
              <a:spcBef>
                <a:spcPts val="0"/>
              </a:spcBef>
              <a:buSzTx/>
              <a:buFontTx/>
              <a:buNone/>
              <a:defRPr sz="3600">
                <a:latin typeface="Helvetica Neue"/>
                <a:ea typeface="Helvetica Neue"/>
                <a:cs typeface="Helvetica Neue"/>
                <a:sym typeface="Helvetica Neue"/>
              </a:defRPr>
            </a:lvl3pPr>
            <a:lvl4pPr marL="0" indent="0" algn="just">
              <a:spcBef>
                <a:spcPts val="0"/>
              </a:spcBef>
              <a:buSzTx/>
              <a:buFontTx/>
              <a:buNone/>
              <a:defRPr sz="3600">
                <a:latin typeface="Helvetica Neue"/>
                <a:ea typeface="Helvetica Neue"/>
                <a:cs typeface="Helvetica Neue"/>
                <a:sym typeface="Helvetica Neue"/>
              </a:defRPr>
            </a:lvl4pPr>
            <a:lvl5pPr marL="0" indent="0" algn="just">
              <a:spcBef>
                <a:spcPts val="0"/>
              </a:spcBef>
              <a:buSzTx/>
              <a:buFontTx/>
              <a:buNone/>
              <a:defRPr sz="3600">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grpSp>
        <p:nvGrpSpPr>
          <p:cNvPr id="134" name="Grupo"/>
          <p:cNvGrpSpPr/>
          <p:nvPr/>
        </p:nvGrpSpPr>
        <p:grpSpPr>
          <a:xfrm>
            <a:off x="53875" y="-3902"/>
            <a:ext cx="2066820" cy="990601"/>
            <a:chOff x="0" y="0"/>
            <a:chExt cx="2066819" cy="990600"/>
          </a:xfrm>
        </p:grpSpPr>
        <p:pic>
          <p:nvPicPr>
            <p:cNvPr id="132" name="Imagen" descr="Imagen"/>
            <p:cNvPicPr>
              <a:picLocks noChangeAspect="1"/>
            </p:cNvPicPr>
            <p:nvPr/>
          </p:nvPicPr>
          <p:blipFill>
            <a:blip r:embed="rId2"/>
            <a:stretch>
              <a:fillRect/>
            </a:stretch>
          </p:blipFill>
          <p:spPr>
            <a:xfrm>
              <a:off x="0" y="0"/>
              <a:ext cx="863600" cy="990600"/>
            </a:xfrm>
            <a:prstGeom prst="rect">
              <a:avLst/>
            </a:prstGeom>
            <a:ln w="12700" cap="flat">
              <a:noFill/>
              <a:miter lim="400000"/>
            </a:ln>
            <a:effectLst/>
          </p:spPr>
        </p:pic>
        <p:sp>
          <p:nvSpPr>
            <p:cNvPr id="133"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
        <p:nvSpPr>
          <p:cNvPr id="13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ínea"/>
          <p:cNvSpPr/>
          <p:nvPr/>
        </p:nvSpPr>
        <p:spPr>
          <a:xfrm>
            <a:off x="1066800" y="2768600"/>
            <a:ext cx="22252698" cy="182"/>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Texto del título"/>
          <p:cNvSpPr txBox="1">
            <a:spLocks noGrp="1"/>
          </p:cNvSpPr>
          <p:nvPr>
            <p:ph type="title"/>
          </p:nvPr>
        </p:nvSpPr>
        <p:spPr>
          <a:xfrm>
            <a:off x="1066800" y="469900"/>
            <a:ext cx="22237700" cy="1968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Texto del título</a:t>
            </a:r>
          </a:p>
        </p:txBody>
      </p:sp>
      <p:grpSp>
        <p:nvGrpSpPr>
          <p:cNvPr id="8" name="Grupo"/>
          <p:cNvGrpSpPr/>
          <p:nvPr/>
        </p:nvGrpSpPr>
        <p:grpSpPr>
          <a:xfrm>
            <a:off x="9369875" y="12481648"/>
            <a:ext cx="5263250" cy="1244601"/>
            <a:chOff x="0" y="0"/>
            <a:chExt cx="5263249" cy="1244600"/>
          </a:xfrm>
        </p:grpSpPr>
        <p:pic>
          <p:nvPicPr>
            <p:cNvPr id="4" name="Imagen" descr="Imagen"/>
            <p:cNvPicPr>
              <a:picLocks noChangeAspect="1"/>
            </p:cNvPicPr>
            <p:nvPr/>
          </p:nvPicPr>
          <p:blipFill>
            <a:blip r:embed="rId14"/>
            <a:stretch>
              <a:fillRect/>
            </a:stretch>
          </p:blipFill>
          <p:spPr>
            <a:xfrm>
              <a:off x="0" y="0"/>
              <a:ext cx="1752600" cy="1244600"/>
            </a:xfrm>
            <a:prstGeom prst="rect">
              <a:avLst/>
            </a:prstGeom>
            <a:ln w="12700" cap="flat">
              <a:noFill/>
              <a:miter lim="400000"/>
            </a:ln>
            <a:effectLst/>
          </p:spPr>
        </p:pic>
        <p:pic>
          <p:nvPicPr>
            <p:cNvPr id="5" name="Imagen" descr="Imagen"/>
            <p:cNvPicPr>
              <a:picLocks noChangeAspect="1"/>
            </p:cNvPicPr>
            <p:nvPr/>
          </p:nvPicPr>
          <p:blipFill>
            <a:blip r:embed="rId15"/>
            <a:stretch>
              <a:fillRect/>
            </a:stretch>
          </p:blipFill>
          <p:spPr>
            <a:xfrm>
              <a:off x="1576116" y="127000"/>
              <a:ext cx="990601" cy="990600"/>
            </a:xfrm>
            <a:prstGeom prst="rect">
              <a:avLst/>
            </a:prstGeom>
            <a:ln w="12700" cap="flat">
              <a:noFill/>
              <a:miter lim="400000"/>
            </a:ln>
            <a:effectLst/>
          </p:spPr>
        </p:pic>
        <p:pic>
          <p:nvPicPr>
            <p:cNvPr id="6" name="Imagen" descr="Imagen"/>
            <p:cNvPicPr>
              <a:picLocks noChangeAspect="1"/>
            </p:cNvPicPr>
            <p:nvPr/>
          </p:nvPicPr>
          <p:blipFill>
            <a:blip r:embed="rId16"/>
            <a:stretch>
              <a:fillRect/>
            </a:stretch>
          </p:blipFill>
          <p:spPr>
            <a:xfrm>
              <a:off x="2954796" y="82550"/>
              <a:ext cx="1079501" cy="1079500"/>
            </a:xfrm>
            <a:prstGeom prst="rect">
              <a:avLst/>
            </a:prstGeom>
            <a:ln w="12700" cap="flat">
              <a:noFill/>
              <a:miter lim="400000"/>
            </a:ln>
            <a:effectLst/>
          </p:spPr>
        </p:pic>
        <p:pic>
          <p:nvPicPr>
            <p:cNvPr id="7" name="Imagen" descr="Imagen"/>
            <p:cNvPicPr>
              <a:picLocks noChangeAspect="1"/>
            </p:cNvPicPr>
            <p:nvPr/>
          </p:nvPicPr>
          <p:blipFill>
            <a:blip r:embed="rId17"/>
            <a:stretch>
              <a:fillRect/>
            </a:stretch>
          </p:blipFill>
          <p:spPr>
            <a:xfrm>
              <a:off x="4422375" y="82550"/>
              <a:ext cx="840875" cy="1079500"/>
            </a:xfrm>
            <a:prstGeom prst="rect">
              <a:avLst/>
            </a:prstGeom>
            <a:ln w="12700" cap="flat">
              <a:noFill/>
              <a:miter lim="400000"/>
            </a:ln>
            <a:effectLst/>
          </p:spPr>
        </p:pic>
      </p:grpSp>
      <p:grpSp>
        <p:nvGrpSpPr>
          <p:cNvPr id="11" name="Grupo"/>
          <p:cNvGrpSpPr/>
          <p:nvPr/>
        </p:nvGrpSpPr>
        <p:grpSpPr>
          <a:xfrm>
            <a:off x="47709" y="-6801"/>
            <a:ext cx="2066820" cy="990601"/>
            <a:chOff x="0" y="0"/>
            <a:chExt cx="2066819" cy="990600"/>
          </a:xfrm>
        </p:grpSpPr>
        <p:pic>
          <p:nvPicPr>
            <p:cNvPr id="9" name="Imagen" descr="Imagen"/>
            <p:cNvPicPr>
              <a:picLocks noChangeAspect="1"/>
            </p:cNvPicPr>
            <p:nvPr/>
          </p:nvPicPr>
          <p:blipFill>
            <a:blip r:embed="rId18"/>
            <a:stretch>
              <a:fillRect/>
            </a:stretch>
          </p:blipFill>
          <p:spPr>
            <a:xfrm>
              <a:off x="0" y="0"/>
              <a:ext cx="863600" cy="990600"/>
            </a:xfrm>
            <a:prstGeom prst="rect">
              <a:avLst/>
            </a:prstGeom>
            <a:ln w="12700" cap="flat">
              <a:noFill/>
              <a:miter lim="400000"/>
            </a:ln>
            <a:effectLst/>
          </p:spPr>
        </p:pic>
        <p:sp>
          <p:nvSpPr>
            <p:cNvPr id="10"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
        <p:nvSpPr>
          <p:cNvPr id="12" name="Nivel de texto 1…"/>
          <p:cNvSpPr txBox="1">
            <a:spLocks noGrp="1"/>
          </p:cNvSpPr>
          <p:nvPr>
            <p:ph type="body" idx="1"/>
          </p:nvPr>
        </p:nvSpPr>
        <p:spPr>
          <a:xfrm>
            <a:off x="1066800" y="3124200"/>
            <a:ext cx="22237700" cy="937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23216221" y="12985800"/>
            <a:ext cx="368504" cy="374600"/>
          </a:xfrm>
          <a:prstGeom prst="rect">
            <a:avLst/>
          </a:prstGeom>
          <a:ln w="12700">
            <a:miter lim="400000"/>
          </a:ln>
        </p:spPr>
        <p:txBody>
          <a:bodyPr wrap="none" lIns="50800" tIns="50800" rIns="50800" bIns="50800" anchor="b">
            <a:spAutoFit/>
          </a:bodyPr>
          <a:lstStyle>
            <a:lvl1pPr algn="r">
              <a:defRPr sz="1800">
                <a:latin typeface="Helvetica Neue"/>
                <a:ea typeface="Helvetica Neue"/>
                <a:cs typeface="Helvetica Neue"/>
                <a:sym typeface="Helvetica Neue"/>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1pPr>
      <a:lvl2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2pPr>
      <a:lvl3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3pPr>
      <a:lvl4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4pPr>
      <a:lvl5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5pPr>
      <a:lvl6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6pPr>
      <a:lvl7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7pPr>
      <a:lvl8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8pPr>
      <a:lvl9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9pPr>
    </p:titleStyle>
    <p:bodyStyle>
      <a:lvl1pPr marL="63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1pPr>
      <a:lvl2pPr marL="127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2pPr>
      <a:lvl3pPr marL="190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3pPr>
      <a:lvl4pPr marL="254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4pPr>
      <a:lvl5pPr marL="317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5pPr>
      <a:lvl6pPr marL="381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6pPr>
      <a:lvl7pPr marL="444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7pPr>
      <a:lvl8pPr marL="508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8pPr>
      <a:lvl9pPr marL="571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9pPr>
    </p:bodyStyle>
    <p:otherStyle>
      <a:lvl1pPr marL="0" marR="0" indent="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tif"/><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35.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26.png"/><Relationship Id="rId9" Type="http://schemas.openxmlformats.org/officeDocument/2006/relationships/image" Target="../media/image40.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35.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2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26.png"/><Relationship Id="rId9" Type="http://schemas.openxmlformats.org/officeDocument/2006/relationships/image" Target="../media/image40.png"/><Relationship Id="rId1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hyperlink" Target="https://indico.cern.ch/event/702149/contributions/2879714/attachments/1595391/2526647/LS2_Project_introduced_to_ILOs_v2018.0.pdf"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s://readthedocs.web.cern.ch/display/ICKB/PVSS+Service+Training"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M.E. Juan Manuel Mejía Camacho…"/>
          <p:cNvSpPr txBox="1"/>
          <p:nvPr/>
        </p:nvSpPr>
        <p:spPr>
          <a:xfrm>
            <a:off x="7948929" y="8875458"/>
            <a:ext cx="8486141" cy="3198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Neue"/>
                <a:ea typeface="Helvetica Neue"/>
                <a:cs typeface="Helvetica Neue"/>
                <a:sym typeface="Helvetica Neue"/>
              </a:defRPr>
            </a:pPr>
            <a:r>
              <a:t>M.E. Juan Manuel Mejía Camacho</a:t>
            </a:r>
          </a:p>
          <a:p>
            <a:pPr>
              <a:defRPr sz="4000" b="1">
                <a:latin typeface="Helvetica Neue"/>
                <a:ea typeface="Helvetica Neue"/>
                <a:cs typeface="Helvetica Neue"/>
                <a:sym typeface="Helvetica Neue"/>
              </a:defRPr>
            </a:pPr>
            <a:r>
              <a:t>Dr. Juan Carlos Cabanillas Noris</a:t>
            </a:r>
          </a:p>
          <a:p>
            <a:pPr>
              <a:defRPr sz="4000"/>
            </a:pPr>
            <a:endParaRPr/>
          </a:p>
          <a:p>
            <a:pPr>
              <a:defRPr sz="4000"/>
            </a:pPr>
            <a:r>
              <a:t>Dr. Ildefonso León Monzón</a:t>
            </a:r>
          </a:p>
          <a:p>
            <a:pPr>
              <a:defRPr sz="4000"/>
            </a:pPr>
            <a:r>
              <a:t>Dr. Mario Iván Martínez Hernández</a:t>
            </a:r>
          </a:p>
        </p:txBody>
      </p:sp>
      <p:sp>
        <p:nvSpPr>
          <p:cNvPr id="177" name="July 9th, 2020"/>
          <p:cNvSpPr txBox="1"/>
          <p:nvPr/>
        </p:nvSpPr>
        <p:spPr>
          <a:xfrm>
            <a:off x="787779" y="12942570"/>
            <a:ext cx="2090929"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solidFill>
                  <a:srgbClr val="919191"/>
                </a:solidFill>
                <a:latin typeface="Helvetica Neue"/>
                <a:ea typeface="Helvetica Neue"/>
                <a:cs typeface="Helvetica Neue"/>
                <a:sym typeface="Helvetica Neue"/>
              </a:defRPr>
            </a:lvl1pPr>
          </a:lstStyle>
          <a:p>
            <a:r>
              <a:t>July 9th, 2020</a:t>
            </a:r>
          </a:p>
        </p:txBody>
      </p:sp>
      <p:grpSp>
        <p:nvGrpSpPr>
          <p:cNvPr id="183" name="Grupo"/>
          <p:cNvGrpSpPr/>
          <p:nvPr/>
        </p:nvGrpSpPr>
        <p:grpSpPr>
          <a:xfrm>
            <a:off x="3825006" y="872806"/>
            <a:ext cx="15314627" cy="2925679"/>
            <a:chOff x="0" y="0"/>
            <a:chExt cx="15314626" cy="2925678"/>
          </a:xfrm>
        </p:grpSpPr>
        <p:pic>
          <p:nvPicPr>
            <p:cNvPr id="178" name="Imagen" descr="Imagen"/>
            <p:cNvPicPr>
              <a:picLocks noChangeAspect="1"/>
            </p:cNvPicPr>
            <p:nvPr/>
          </p:nvPicPr>
          <p:blipFill>
            <a:blip r:embed="rId3"/>
            <a:stretch>
              <a:fillRect/>
            </a:stretch>
          </p:blipFill>
          <p:spPr>
            <a:xfrm>
              <a:off x="0" y="0"/>
              <a:ext cx="4119833" cy="2925679"/>
            </a:xfrm>
            <a:prstGeom prst="rect">
              <a:avLst/>
            </a:prstGeom>
            <a:ln w="12700" cap="flat">
              <a:noFill/>
              <a:miter lim="400000"/>
            </a:ln>
            <a:effectLst/>
          </p:spPr>
        </p:pic>
        <p:pic>
          <p:nvPicPr>
            <p:cNvPr id="179" name="Imagen" descr="Imagen"/>
            <p:cNvPicPr>
              <a:picLocks noChangeAspect="1"/>
            </p:cNvPicPr>
            <p:nvPr/>
          </p:nvPicPr>
          <p:blipFill>
            <a:blip r:embed="rId4"/>
            <a:stretch>
              <a:fillRect/>
            </a:stretch>
          </p:blipFill>
          <p:spPr>
            <a:xfrm>
              <a:off x="3704972" y="298538"/>
              <a:ext cx="2328602" cy="2328602"/>
            </a:xfrm>
            <a:prstGeom prst="rect">
              <a:avLst/>
            </a:prstGeom>
            <a:ln w="12700" cap="flat">
              <a:noFill/>
              <a:miter lim="400000"/>
            </a:ln>
            <a:effectLst/>
          </p:spPr>
        </p:pic>
        <p:pic>
          <p:nvPicPr>
            <p:cNvPr id="180" name="Imagen" descr="Imagen"/>
            <p:cNvPicPr>
              <a:picLocks noChangeAspect="1"/>
            </p:cNvPicPr>
            <p:nvPr/>
          </p:nvPicPr>
          <p:blipFill>
            <a:blip r:embed="rId5"/>
            <a:stretch>
              <a:fillRect/>
            </a:stretch>
          </p:blipFill>
          <p:spPr>
            <a:xfrm>
              <a:off x="6945831" y="194050"/>
              <a:ext cx="2537579" cy="2537578"/>
            </a:xfrm>
            <a:prstGeom prst="rect">
              <a:avLst/>
            </a:prstGeom>
            <a:ln w="12700" cap="flat">
              <a:noFill/>
              <a:miter lim="400000"/>
            </a:ln>
            <a:effectLst/>
          </p:spPr>
        </p:pic>
        <p:pic>
          <p:nvPicPr>
            <p:cNvPr id="181" name="Imagen" descr="Imagen"/>
            <p:cNvPicPr>
              <a:picLocks noChangeAspect="1"/>
            </p:cNvPicPr>
            <p:nvPr/>
          </p:nvPicPr>
          <p:blipFill>
            <a:blip r:embed="rId6"/>
            <a:stretch>
              <a:fillRect/>
            </a:stretch>
          </p:blipFill>
          <p:spPr>
            <a:xfrm>
              <a:off x="10395667" y="194050"/>
              <a:ext cx="1976640" cy="2537578"/>
            </a:xfrm>
            <a:prstGeom prst="rect">
              <a:avLst/>
            </a:prstGeom>
            <a:ln w="12700" cap="flat">
              <a:noFill/>
              <a:miter lim="400000"/>
            </a:ln>
            <a:effectLst/>
          </p:spPr>
        </p:pic>
        <p:pic>
          <p:nvPicPr>
            <p:cNvPr id="182" name="Imagen" descr="Imagen"/>
            <p:cNvPicPr>
              <a:picLocks noChangeAspect="1"/>
            </p:cNvPicPr>
            <p:nvPr/>
          </p:nvPicPr>
          <p:blipFill>
            <a:blip r:embed="rId7"/>
            <a:stretch>
              <a:fillRect/>
            </a:stretch>
          </p:blipFill>
          <p:spPr>
            <a:xfrm>
              <a:off x="13284564" y="298538"/>
              <a:ext cx="2030063" cy="2328602"/>
            </a:xfrm>
            <a:prstGeom prst="rect">
              <a:avLst/>
            </a:prstGeom>
            <a:ln w="12700" cap="flat">
              <a:noFill/>
              <a:miter lim="400000"/>
            </a:ln>
            <a:effectLst/>
          </p:spPr>
        </p:pic>
      </p:grpSp>
      <p:sp>
        <p:nvSpPr>
          <p:cNvPr id="184" name="Initial Development of a Control System for the FDD Detector in the ALICE Experiment for Operation on LHC Run-3"/>
          <p:cNvSpPr txBox="1">
            <a:spLocks noGrp="1"/>
          </p:cNvSpPr>
          <p:nvPr>
            <p:ph type="title" idx="4294967295"/>
          </p:nvPr>
        </p:nvSpPr>
        <p:spPr>
          <a:xfrm>
            <a:off x="1600200" y="1854200"/>
            <a:ext cx="22237700" cy="4470400"/>
          </a:xfrm>
          <a:prstGeom prst="rect">
            <a:avLst/>
          </a:prstGeom>
        </p:spPr>
        <p:txBody>
          <a:bodyPr/>
          <a:lstStyle/>
          <a:p>
            <a:r>
              <a:t>Initial Development of a Control System for the FDD Detector in the ALICE Experiment for Operation on LHC Run-3</a:t>
            </a:r>
          </a:p>
        </p:txBody>
      </p:sp>
      <p:sp>
        <p:nvSpPr>
          <p:cNvPr id="185" name="XXXIV Annual Meeting of the Division of Particle and Fields of the Mexican Society of Physics"/>
          <p:cNvSpPr txBox="1">
            <a:spLocks noGrp="1"/>
          </p:cNvSpPr>
          <p:nvPr>
            <p:ph type="body" sz="quarter" idx="4294967295"/>
          </p:nvPr>
        </p:nvSpPr>
        <p:spPr>
          <a:xfrm>
            <a:off x="1600200" y="7048500"/>
            <a:ext cx="21015916" cy="1435100"/>
          </a:xfrm>
          <a:prstGeom prst="rect">
            <a:avLst/>
          </a:prstGeom>
        </p:spPr>
        <p:txBody>
          <a:bodyPr/>
          <a:lstStyle>
            <a:lvl1pPr marL="0" indent="0" defTabSz="718184">
              <a:spcBef>
                <a:spcPts val="5100"/>
              </a:spcBef>
              <a:buSzTx/>
              <a:buFontTx/>
              <a:buNone/>
              <a:defRPr sz="4350" b="1">
                <a:latin typeface="Helvetica Neue"/>
                <a:ea typeface="Helvetica Neue"/>
                <a:cs typeface="Helvetica Neue"/>
                <a:sym typeface="Helvetica Neue"/>
              </a:defRPr>
            </a:lvl1pPr>
          </a:lstStyle>
          <a:p>
            <a:r>
              <a:t>XXXIV Annual Meeting of the Division of Particle and Fields of the Mexican Society of Physics</a:t>
            </a:r>
          </a:p>
        </p:txBody>
      </p:sp>
      <p:sp>
        <p:nvSpPr>
          <p:cNvPr id="186"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187" name="Línea"/>
          <p:cNvSpPr/>
          <p:nvPr/>
        </p:nvSpPr>
        <p:spPr>
          <a:xfrm>
            <a:off x="1683571" y="6695418"/>
            <a:ext cx="20735197" cy="1"/>
          </a:xfrm>
          <a:prstGeom prst="line">
            <a:avLst/>
          </a:prstGeom>
          <a:ln w="12700">
            <a:solidFill>
              <a:srgbClr val="ABABAB"/>
            </a:solidFill>
            <a:miter lim="400000"/>
          </a:ln>
        </p:spPr>
        <p:txBody>
          <a:bodyPr lIns="50800" tIns="50800" rIns="50800" bIns="50800" anchor="ct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emana Ciencia Tecnología_Referencex_ALICE Control Center_2019-11-02_150735.jpg" descr="Semana Ciencia Tecnología_Referencex_ALICE Control Center_2019-11-02_150735.jpg"/>
          <p:cNvPicPr>
            <a:picLocks noGrp="1" noChangeAspect="1"/>
          </p:cNvPicPr>
          <p:nvPr>
            <p:ph type="pic" idx="13"/>
          </p:nvPr>
        </p:nvPicPr>
        <p:blipFill>
          <a:blip r:embed="rId3"/>
          <a:srcRect t="733" b="733"/>
          <a:stretch>
            <a:fillRect/>
          </a:stretch>
        </p:blipFill>
        <p:spPr>
          <a:xfrm>
            <a:off x="0" y="0"/>
            <a:ext cx="24384000" cy="10680700"/>
          </a:xfrm>
          <a:prstGeom prst="rect">
            <a:avLst/>
          </a:prstGeom>
        </p:spPr>
      </p:pic>
      <p:sp>
        <p:nvSpPr>
          <p:cNvPr id="274" name="Detector Control System (DCS)"/>
          <p:cNvSpPr txBox="1">
            <a:spLocks noGrp="1"/>
          </p:cNvSpPr>
          <p:nvPr>
            <p:ph type="title"/>
          </p:nvPr>
        </p:nvSpPr>
        <p:spPr>
          <a:xfrm>
            <a:off x="2641600" y="10820400"/>
            <a:ext cx="10858500" cy="2387600"/>
          </a:xfrm>
          <a:prstGeom prst="rect">
            <a:avLst/>
          </a:prstGeom>
        </p:spPr>
        <p:txBody>
          <a:bodyPr/>
          <a:lstStyle/>
          <a:p>
            <a:r>
              <a:t>Detector Control System (DCS)</a:t>
            </a:r>
          </a:p>
        </p:txBody>
      </p:sp>
      <p:sp>
        <p:nvSpPr>
          <p:cNvPr id="275" name="The main task of the ALICE control system is to ensure the safe and correct operation of the experiment."/>
          <p:cNvSpPr txBox="1">
            <a:spLocks noGrp="1"/>
          </p:cNvSpPr>
          <p:nvPr>
            <p:ph type="body" sz="quarter" idx="1"/>
          </p:nvPr>
        </p:nvSpPr>
        <p:spPr>
          <a:xfrm>
            <a:off x="14719300" y="10946344"/>
            <a:ext cx="9283700" cy="2078743"/>
          </a:xfrm>
          <a:prstGeom prst="rect">
            <a:avLst/>
          </a:prstGeom>
        </p:spPr>
        <p:txBody>
          <a:bodyPr/>
          <a:lstStyle/>
          <a:p>
            <a:r>
              <a:t>The main task of the ALICE control system is to ensure the safe and correct operation of the experiment.</a:t>
            </a:r>
          </a:p>
        </p:txBody>
      </p:sp>
      <p:sp>
        <p:nvSpPr>
          <p:cNvPr id="276"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grpSp>
        <p:nvGrpSpPr>
          <p:cNvPr id="279" name="Grupo"/>
          <p:cNvGrpSpPr/>
          <p:nvPr/>
        </p:nvGrpSpPr>
        <p:grpSpPr>
          <a:xfrm>
            <a:off x="103938" y="12630780"/>
            <a:ext cx="2066821" cy="990601"/>
            <a:chOff x="0" y="0"/>
            <a:chExt cx="2066819" cy="990600"/>
          </a:xfrm>
        </p:grpSpPr>
        <p:pic>
          <p:nvPicPr>
            <p:cNvPr id="277" name="Imagen" descr="Imagen"/>
            <p:cNvPicPr>
              <a:picLocks noChangeAspect="1"/>
            </p:cNvPicPr>
            <p:nvPr/>
          </p:nvPicPr>
          <p:blipFill>
            <a:blip r:embed="rId4"/>
            <a:stretch>
              <a:fillRect/>
            </a:stretch>
          </p:blipFill>
          <p:spPr>
            <a:xfrm>
              <a:off x="0" y="0"/>
              <a:ext cx="863600" cy="990600"/>
            </a:xfrm>
            <a:prstGeom prst="rect">
              <a:avLst/>
            </a:prstGeom>
            <a:ln w="12700" cap="flat">
              <a:noFill/>
              <a:miter lim="400000"/>
            </a:ln>
            <a:effectLst/>
          </p:spPr>
        </p:pic>
        <p:sp>
          <p:nvSpPr>
            <p:cNvPr id="278"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grpSp>
        <p:nvGrpSpPr>
          <p:cNvPr id="284" name="Grupo"/>
          <p:cNvGrpSpPr/>
          <p:nvPr/>
        </p:nvGrpSpPr>
        <p:grpSpPr>
          <a:xfrm>
            <a:off x="17577804" y="12465680"/>
            <a:ext cx="5263250" cy="1244601"/>
            <a:chOff x="0" y="0"/>
            <a:chExt cx="5263249" cy="1244600"/>
          </a:xfrm>
        </p:grpSpPr>
        <p:pic>
          <p:nvPicPr>
            <p:cNvPr id="280" name="Imagen" descr="Imagen"/>
            <p:cNvPicPr>
              <a:picLocks noChangeAspect="1"/>
            </p:cNvPicPr>
            <p:nvPr/>
          </p:nvPicPr>
          <p:blipFill>
            <a:blip r:embed="rId5"/>
            <a:stretch>
              <a:fillRect/>
            </a:stretch>
          </p:blipFill>
          <p:spPr>
            <a:xfrm>
              <a:off x="0" y="0"/>
              <a:ext cx="1752600" cy="1244600"/>
            </a:xfrm>
            <a:prstGeom prst="rect">
              <a:avLst/>
            </a:prstGeom>
            <a:ln w="12700" cap="flat">
              <a:noFill/>
              <a:miter lim="400000"/>
            </a:ln>
            <a:effectLst/>
          </p:spPr>
        </p:pic>
        <p:pic>
          <p:nvPicPr>
            <p:cNvPr id="281" name="Imagen" descr="Imagen"/>
            <p:cNvPicPr>
              <a:picLocks noChangeAspect="1"/>
            </p:cNvPicPr>
            <p:nvPr/>
          </p:nvPicPr>
          <p:blipFill>
            <a:blip r:embed="rId6"/>
            <a:stretch>
              <a:fillRect/>
            </a:stretch>
          </p:blipFill>
          <p:spPr>
            <a:xfrm>
              <a:off x="1576116" y="127000"/>
              <a:ext cx="990601" cy="990600"/>
            </a:xfrm>
            <a:prstGeom prst="rect">
              <a:avLst/>
            </a:prstGeom>
            <a:ln w="12700" cap="flat">
              <a:noFill/>
              <a:miter lim="400000"/>
            </a:ln>
            <a:effectLst/>
          </p:spPr>
        </p:pic>
        <p:pic>
          <p:nvPicPr>
            <p:cNvPr id="282" name="Imagen" descr="Imagen"/>
            <p:cNvPicPr>
              <a:picLocks noChangeAspect="1"/>
            </p:cNvPicPr>
            <p:nvPr/>
          </p:nvPicPr>
          <p:blipFill>
            <a:blip r:embed="rId7"/>
            <a:stretch>
              <a:fillRect/>
            </a:stretch>
          </p:blipFill>
          <p:spPr>
            <a:xfrm>
              <a:off x="2954796" y="82550"/>
              <a:ext cx="1079501" cy="1079500"/>
            </a:xfrm>
            <a:prstGeom prst="rect">
              <a:avLst/>
            </a:prstGeom>
            <a:ln w="12700" cap="flat">
              <a:noFill/>
              <a:miter lim="400000"/>
            </a:ln>
            <a:effectLst/>
          </p:spPr>
        </p:pic>
        <p:pic>
          <p:nvPicPr>
            <p:cNvPr id="283" name="Imagen" descr="Imagen"/>
            <p:cNvPicPr>
              <a:picLocks noChangeAspect="1"/>
            </p:cNvPicPr>
            <p:nvPr/>
          </p:nvPicPr>
          <p:blipFill>
            <a:blip r:embed="rId8"/>
            <a:stretch>
              <a:fillRect/>
            </a:stretch>
          </p:blipFill>
          <p:spPr>
            <a:xfrm>
              <a:off x="4422375" y="82550"/>
              <a:ext cx="840875" cy="1079500"/>
            </a:xfrm>
            <a:prstGeom prst="rect">
              <a:avLst/>
            </a:prstGeom>
            <a:ln w="12700" cap="flat">
              <a:noFill/>
              <a:miter lim="400000"/>
            </a:ln>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Temas Selectos1_Referencex_ALICE DCS User Interface_2020-02-04_162459.png" descr="Temas Selectos1_Referencex_ALICE DCS User Interface_2020-02-04_162459.png"/>
          <p:cNvPicPr>
            <a:picLocks noGrp="1" noChangeAspect="1"/>
          </p:cNvPicPr>
          <p:nvPr>
            <p:ph type="pic" idx="13"/>
          </p:nvPr>
        </p:nvPicPr>
        <p:blipFill>
          <a:blip r:embed="rId3"/>
          <a:srcRect/>
          <a:stretch>
            <a:fillRect/>
          </a:stretch>
        </p:blipFill>
        <p:spPr>
          <a:xfrm>
            <a:off x="12192000" y="2197587"/>
            <a:ext cx="12192000" cy="9320826"/>
          </a:xfrm>
          <a:prstGeom prst="rect">
            <a:avLst/>
          </a:prstGeom>
        </p:spPr>
      </p:pic>
      <p:sp>
        <p:nvSpPr>
          <p:cNvPr id="289" name="Detector Control System (DCS)"/>
          <p:cNvSpPr txBox="1">
            <a:spLocks noGrp="1"/>
          </p:cNvSpPr>
          <p:nvPr>
            <p:ph type="title"/>
          </p:nvPr>
        </p:nvSpPr>
        <p:spPr>
          <a:xfrm>
            <a:off x="1066800" y="469900"/>
            <a:ext cx="9968219" cy="1968500"/>
          </a:xfrm>
          <a:prstGeom prst="rect">
            <a:avLst/>
          </a:prstGeom>
        </p:spPr>
        <p:txBody>
          <a:bodyPr/>
          <a:lstStyle/>
          <a:p>
            <a:r>
              <a:t>Detector Control System (DCS)</a:t>
            </a:r>
          </a:p>
        </p:txBody>
      </p:sp>
      <p:sp>
        <p:nvSpPr>
          <p:cNvPr id="290" name="The ALICE DCS is based on a commercial SCADA system named WinCC-OA®, running on a large Windows computer cluster [5].…"/>
          <p:cNvSpPr txBox="1">
            <a:spLocks noGrp="1"/>
          </p:cNvSpPr>
          <p:nvPr>
            <p:ph type="body" sz="half" idx="1"/>
          </p:nvPr>
        </p:nvSpPr>
        <p:spPr>
          <a:prstGeom prst="rect">
            <a:avLst/>
          </a:prstGeom>
        </p:spPr>
        <p:txBody>
          <a:bodyPr/>
          <a:lstStyle/>
          <a:p>
            <a:pPr>
              <a:buChar char="✴"/>
            </a:pPr>
            <a:r>
              <a:t>The ALICE DCS is based on a commercial SCADA system named WinCC-OA®, running on a large Windows computer cluster [5].</a:t>
            </a:r>
          </a:p>
          <a:p>
            <a:pPr>
              <a:buChar char="✴"/>
            </a:pPr>
            <a:r>
              <a:t>The DCS is responsible for performing control, configuration, reading and monitoring of hardware devices.</a:t>
            </a:r>
          </a:p>
          <a:p>
            <a:pPr>
              <a:buChar char="✴"/>
            </a:pPr>
            <a:r>
              <a:t>It performs a hierarchical control of the subdetectors within ALICE experiment.</a:t>
            </a:r>
          </a:p>
          <a:p>
            <a:pPr>
              <a:buChar char="✴"/>
            </a:pPr>
            <a:r>
              <a:t>The DCS also does monitoring of external systems such as: LHC, electrical system, gas system and more.</a:t>
            </a:r>
          </a:p>
        </p:txBody>
      </p:sp>
      <p:sp>
        <p:nvSpPr>
          <p:cNvPr id="291" name="Figure 9. User interface of ALICE DCS [6]"/>
          <p:cNvSpPr txBox="1"/>
          <p:nvPr/>
        </p:nvSpPr>
        <p:spPr>
          <a:xfrm>
            <a:off x="15121700" y="11696071"/>
            <a:ext cx="6833998"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9. User interface of ALICE DCS [6]</a:t>
            </a:r>
          </a:p>
        </p:txBody>
      </p:sp>
      <p:sp>
        <p:nvSpPr>
          <p:cNvPr id="292" name="Número de diapositiva"/>
          <p:cNvSpPr txBox="1">
            <a:spLocks noGrp="1"/>
          </p:cNvSpPr>
          <p:nvPr>
            <p:ph type="sldNum" sz="quarter" idx="4294967295"/>
          </p:nvPr>
        </p:nvSpPr>
        <p:spPr>
          <a:xfrm>
            <a:off x="957643" y="12985800"/>
            <a:ext cx="368504"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t>11</a:t>
            </a:fld>
            <a:endParaRPr/>
          </a:p>
        </p:txBody>
      </p:sp>
      <p:grpSp>
        <p:nvGrpSpPr>
          <p:cNvPr id="295" name="Grupo"/>
          <p:cNvGrpSpPr/>
          <p:nvPr/>
        </p:nvGrpSpPr>
        <p:grpSpPr>
          <a:xfrm>
            <a:off x="22231047" y="14207"/>
            <a:ext cx="2066821" cy="990601"/>
            <a:chOff x="0" y="0"/>
            <a:chExt cx="2066819" cy="990600"/>
          </a:xfrm>
        </p:grpSpPr>
        <p:pic>
          <p:nvPicPr>
            <p:cNvPr id="293" name="Imagen" descr="Imagen"/>
            <p:cNvPicPr>
              <a:picLocks noChangeAspect="1"/>
            </p:cNvPicPr>
            <p:nvPr/>
          </p:nvPicPr>
          <p:blipFill>
            <a:blip r:embed="rId4"/>
            <a:stretch>
              <a:fillRect/>
            </a:stretch>
          </p:blipFill>
          <p:spPr>
            <a:xfrm>
              <a:off x="0" y="0"/>
              <a:ext cx="863600" cy="990600"/>
            </a:xfrm>
            <a:prstGeom prst="rect">
              <a:avLst/>
            </a:prstGeom>
            <a:ln w="12700" cap="flat">
              <a:noFill/>
              <a:miter lim="400000"/>
            </a:ln>
            <a:effectLst/>
          </p:spPr>
        </p:pic>
        <p:sp>
          <p:nvSpPr>
            <p:cNvPr id="294"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90">
                                            <p:bg/>
                                          </p:spTgt>
                                        </p:tgtEl>
                                        <p:attrNameLst>
                                          <p:attrName>style.visibility</p:attrName>
                                        </p:attrNameLst>
                                      </p:cBhvr>
                                      <p:to>
                                        <p:strVal val="visible"/>
                                      </p:to>
                                    </p:set>
                                    <p:animEffect transition="in" filter="wipe(left)">
                                      <p:cBhvr>
                                        <p:cTn id="7" dur="1000"/>
                                        <p:tgtEl>
                                          <p:spTgt spid="290">
                                            <p:bg/>
                                          </p:spTgt>
                                        </p:tgtEl>
                                      </p:cBhvr>
                                    </p:animEffect>
                                  </p:childTnLst>
                                </p:cTn>
                              </p:par>
                              <p:par>
                                <p:cTn id="8" presetID="22" presetClass="entr" presetSubtype="8" fill="hold" grpId="1" nodeType="withEffect">
                                  <p:stCondLst>
                                    <p:cond delay="0"/>
                                  </p:stCondLst>
                                  <p:iterate>
                                    <p:tmAbs val="0"/>
                                  </p:iterate>
                                  <p:childTnLst>
                                    <p:set>
                                      <p:cBhvr>
                                        <p:cTn id="9" fill="hold"/>
                                        <p:tgtEl>
                                          <p:spTgt spid="290">
                                            <p:txEl>
                                              <p:pRg st="0" end="0"/>
                                            </p:txEl>
                                          </p:spTgt>
                                        </p:tgtEl>
                                        <p:attrNameLst>
                                          <p:attrName>style.visibility</p:attrName>
                                        </p:attrNameLst>
                                      </p:cBhvr>
                                      <p:to>
                                        <p:strVal val="visible"/>
                                      </p:to>
                                    </p:set>
                                    <p:animEffect transition="in" filter="wipe(left)">
                                      <p:cBhvr>
                                        <p:cTn id="10" dur="1000"/>
                                        <p:tgtEl>
                                          <p:spTgt spid="290">
                                            <p:txEl>
                                              <p:pRg st="0" end="0"/>
                                            </p:txEl>
                                          </p:spTgt>
                                        </p:tgtEl>
                                      </p:cBhvr>
                                    </p:animEffect>
                                  </p:childTnLst>
                                </p:cTn>
                              </p:par>
                            </p:childTnLst>
                          </p:cTn>
                        </p:par>
                        <p:par>
                          <p:cTn id="11" fill="hold">
                            <p:stCondLst>
                              <p:cond delay="1000"/>
                            </p:stCondLst>
                            <p:childTnLst>
                              <p:par>
                                <p:cTn id="12" presetID="22" presetClass="entr" presetSubtype="8" fill="hold" grpId="2" nodeType="afterEffect">
                                  <p:stCondLst>
                                    <p:cond delay="0"/>
                                  </p:stCondLst>
                                  <p:iterate>
                                    <p:tmAbs val="0"/>
                                  </p:iterate>
                                  <p:childTnLst>
                                    <p:set>
                                      <p:cBhvr>
                                        <p:cTn id="13" fill="hold"/>
                                        <p:tgtEl>
                                          <p:spTgt spid="291"/>
                                        </p:tgtEl>
                                        <p:attrNameLst>
                                          <p:attrName>style.visibility</p:attrName>
                                        </p:attrNameLst>
                                      </p:cBhvr>
                                      <p:to>
                                        <p:strVal val="visible"/>
                                      </p:to>
                                    </p:set>
                                    <p:animEffect transition="in" filter="wipe(left)">
                                      <p:cBhvr>
                                        <p:cTn id="14" dur="500"/>
                                        <p:tgtEl>
                                          <p:spTgt spid="291"/>
                                        </p:tgtEl>
                                      </p:cBhvr>
                                    </p:animEffect>
                                  </p:childTnLst>
                                </p:cTn>
                              </p:par>
                            </p:childTnLst>
                          </p:cTn>
                        </p:par>
                        <p:par>
                          <p:cTn id="15" fill="hold">
                            <p:stCondLst>
                              <p:cond delay="1500"/>
                            </p:stCondLst>
                            <p:childTnLst>
                              <p:par>
                                <p:cTn id="16" presetID="2" presetClass="entr" presetSubtype="2" fill="hold" grpId="3" nodeType="afterEffect">
                                  <p:stCondLst>
                                    <p:cond delay="0"/>
                                  </p:stCondLst>
                                  <p:iterate>
                                    <p:tmAbs val="0"/>
                                  </p:iterate>
                                  <p:childTnLst>
                                    <p:set>
                                      <p:cBhvr>
                                        <p:cTn id="17" fill="hold"/>
                                        <p:tgtEl>
                                          <p:spTgt spid="288"/>
                                        </p:tgtEl>
                                        <p:attrNameLst>
                                          <p:attrName>style.visibility</p:attrName>
                                        </p:attrNameLst>
                                      </p:cBhvr>
                                      <p:to>
                                        <p:strVal val="visible"/>
                                      </p:to>
                                    </p:set>
                                    <p:anim calcmode="lin" valueType="num">
                                      <p:cBhvr>
                                        <p:cTn id="18" dur="1000" fill="hold"/>
                                        <p:tgtEl>
                                          <p:spTgt spid="288"/>
                                        </p:tgtEl>
                                        <p:attrNameLst>
                                          <p:attrName>ppt_x</p:attrName>
                                        </p:attrNameLst>
                                      </p:cBhvr>
                                      <p:tavLst>
                                        <p:tav tm="0">
                                          <p:val>
                                            <p:strVal val="1+#ppt_w/2"/>
                                          </p:val>
                                        </p:tav>
                                        <p:tav tm="100000">
                                          <p:val>
                                            <p:strVal val="#ppt_x"/>
                                          </p:val>
                                        </p:tav>
                                      </p:tavLst>
                                    </p:anim>
                                    <p:anim calcmode="lin" valueType="num">
                                      <p:cBhvr>
                                        <p:cTn id="19" dur="1000" fill="hold"/>
                                        <p:tgtEl>
                                          <p:spTgt spid="28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iterate>
                                    <p:tmAbs val="0"/>
                                  </p:iterate>
                                  <p:childTnLst>
                                    <p:set>
                                      <p:cBhvr>
                                        <p:cTn id="23" fill="hold"/>
                                        <p:tgtEl>
                                          <p:spTgt spid="290">
                                            <p:txEl>
                                              <p:pRg st="1" end="1"/>
                                            </p:txEl>
                                          </p:spTgt>
                                        </p:tgtEl>
                                        <p:attrNameLst>
                                          <p:attrName>style.visibility</p:attrName>
                                        </p:attrNameLst>
                                      </p:cBhvr>
                                      <p:to>
                                        <p:strVal val="visible"/>
                                      </p:to>
                                    </p:set>
                                    <p:animEffect transition="in" filter="wipe(left)">
                                      <p:cBhvr>
                                        <p:cTn id="24" dur="1000"/>
                                        <p:tgtEl>
                                          <p:spTgt spid="29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iterate>
                                    <p:tmAbs val="0"/>
                                  </p:iterate>
                                  <p:childTnLst>
                                    <p:set>
                                      <p:cBhvr>
                                        <p:cTn id="28" fill="hold"/>
                                        <p:tgtEl>
                                          <p:spTgt spid="290">
                                            <p:txEl>
                                              <p:pRg st="2" end="2"/>
                                            </p:txEl>
                                          </p:spTgt>
                                        </p:tgtEl>
                                        <p:attrNameLst>
                                          <p:attrName>style.visibility</p:attrName>
                                        </p:attrNameLst>
                                      </p:cBhvr>
                                      <p:to>
                                        <p:strVal val="visible"/>
                                      </p:to>
                                    </p:set>
                                    <p:animEffect transition="in" filter="wipe(left)">
                                      <p:cBhvr>
                                        <p:cTn id="29" dur="1000"/>
                                        <p:tgtEl>
                                          <p:spTgt spid="29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iterate>
                                    <p:tmAbs val="0"/>
                                  </p:iterate>
                                  <p:childTnLst>
                                    <p:set>
                                      <p:cBhvr>
                                        <p:cTn id="33" fill="hold"/>
                                        <p:tgtEl>
                                          <p:spTgt spid="290">
                                            <p:txEl>
                                              <p:pRg st="3" end="3"/>
                                            </p:txEl>
                                          </p:spTgt>
                                        </p:tgtEl>
                                        <p:attrNameLst>
                                          <p:attrName>style.visibility</p:attrName>
                                        </p:attrNameLst>
                                      </p:cBhvr>
                                      <p:to>
                                        <p:strVal val="visible"/>
                                      </p:to>
                                    </p:set>
                                    <p:animEffect transition="in" filter="wipe(left)">
                                      <p:cBhvr>
                                        <p:cTn id="34" dur="1000"/>
                                        <p:tgtEl>
                                          <p:spTgt spid="2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3" animBg="1" advAuto="0"/>
      <p:bldP spid="290" grpId="1" build="p" bldLvl="5" animBg="1" advAuto="0"/>
      <p:bldP spid="291"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15.png" descr="image15.png"/>
          <p:cNvPicPr>
            <a:picLocks noGrp="1" noChangeAspect="1"/>
          </p:cNvPicPr>
          <p:nvPr>
            <p:ph type="pic" idx="13"/>
          </p:nvPr>
        </p:nvPicPr>
        <p:blipFill>
          <a:blip r:embed="rId3"/>
          <a:srcRect/>
          <a:stretch>
            <a:fillRect/>
          </a:stretch>
        </p:blipFill>
        <p:spPr>
          <a:xfrm>
            <a:off x="12192000" y="1960910"/>
            <a:ext cx="12192000" cy="9794180"/>
          </a:xfrm>
          <a:prstGeom prst="rect">
            <a:avLst/>
          </a:prstGeom>
        </p:spPr>
      </p:pic>
      <p:sp>
        <p:nvSpPr>
          <p:cNvPr id="300" name="FDD-DCS development methodology"/>
          <p:cNvSpPr txBox="1">
            <a:spLocks noGrp="1"/>
          </p:cNvSpPr>
          <p:nvPr>
            <p:ph type="title"/>
          </p:nvPr>
        </p:nvSpPr>
        <p:spPr>
          <a:prstGeom prst="rect">
            <a:avLst/>
          </a:prstGeom>
        </p:spPr>
        <p:txBody>
          <a:bodyPr/>
          <a:lstStyle/>
          <a:p>
            <a:r>
              <a:t>FDD-DCS development methodology</a:t>
            </a:r>
          </a:p>
        </p:txBody>
      </p:sp>
      <p:sp>
        <p:nvSpPr>
          <p:cNvPr id="301" name="One of the main changes in Run-3 is to process online the data generated from the ALICE experiment during collisions [7]."/>
          <p:cNvSpPr txBox="1">
            <a:spLocks noGrp="1"/>
          </p:cNvSpPr>
          <p:nvPr>
            <p:ph type="body" sz="quarter" idx="1"/>
          </p:nvPr>
        </p:nvSpPr>
        <p:spPr>
          <a:prstGeom prst="rect">
            <a:avLst/>
          </a:prstGeom>
        </p:spPr>
        <p:txBody>
          <a:bodyPr/>
          <a:lstStyle/>
          <a:p>
            <a:r>
              <a:t>One of the main changes in Run-3 is to process online the data generated from the ALICE experiment during collisions [7].</a:t>
            </a:r>
          </a:p>
        </p:txBody>
      </p:sp>
      <p:sp>
        <p:nvSpPr>
          <p:cNvPr id="302"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303" name="Figure 10. Overall block diagram of the ALICE DCS update for Run 3 [8]."/>
          <p:cNvSpPr txBox="1"/>
          <p:nvPr/>
        </p:nvSpPr>
        <p:spPr>
          <a:xfrm>
            <a:off x="12362627" y="11907029"/>
            <a:ext cx="11937112"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10. Overall block diagram of the ALICE DCS update for Run 3 [8].</a:t>
            </a:r>
          </a:p>
        </p:txBody>
      </p:sp>
      <p:pic>
        <p:nvPicPr>
          <p:cNvPr id="304" name="Imagen" descr="Imagen"/>
          <p:cNvPicPr>
            <a:picLocks noChangeAspect="1"/>
          </p:cNvPicPr>
          <p:nvPr/>
        </p:nvPicPr>
        <p:blipFill>
          <a:blip r:embed="rId4"/>
          <a:stretch>
            <a:fillRect/>
          </a:stretch>
        </p:blipFill>
        <p:spPr>
          <a:xfrm>
            <a:off x="45324" y="47326"/>
            <a:ext cx="39116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04"/>
                                        </p:tgtEl>
                                        <p:attrNameLst>
                                          <p:attrName>style.visibility</p:attrName>
                                        </p:attrNameLst>
                                      </p:cBhvr>
                                      <p:to>
                                        <p:strVal val="visible"/>
                                      </p:to>
                                    </p:set>
                                    <p:animEffect transition="in" filter="wipe(left)">
                                      <p:cBhvr>
                                        <p:cTn id="7" dur="1000"/>
                                        <p:tgtEl>
                                          <p:spTgt spid="304"/>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01"/>
                                        </p:tgtEl>
                                        <p:attrNameLst>
                                          <p:attrName>style.visibility</p:attrName>
                                        </p:attrNameLst>
                                      </p:cBhvr>
                                      <p:to>
                                        <p:strVal val="visible"/>
                                      </p:to>
                                    </p:set>
                                    <p:animEffect transition="in" filter="wipe(left)">
                                      <p:cBhvr>
                                        <p:cTn id="11" dur="1000"/>
                                        <p:tgtEl>
                                          <p:spTgt spid="301"/>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303"/>
                                        </p:tgtEl>
                                        <p:attrNameLst>
                                          <p:attrName>style.visibility</p:attrName>
                                        </p:attrNameLst>
                                      </p:cBhvr>
                                      <p:to>
                                        <p:strVal val="visible"/>
                                      </p:to>
                                    </p:set>
                                    <p:animEffect transition="in" filter="wipe(left)">
                                      <p:cBhvr>
                                        <p:cTn id="15" dur="500"/>
                                        <p:tgtEl>
                                          <p:spTgt spid="303"/>
                                        </p:tgtEl>
                                      </p:cBhvr>
                                    </p:animEffect>
                                  </p:childTnLst>
                                </p:cTn>
                              </p:par>
                            </p:childTnLst>
                          </p:cTn>
                        </p:par>
                        <p:par>
                          <p:cTn id="16" fill="hold">
                            <p:stCondLst>
                              <p:cond delay="2500"/>
                            </p:stCondLst>
                            <p:childTnLst>
                              <p:par>
                                <p:cTn id="17" presetID="2" presetClass="entr" presetSubtype="2" fill="hold" grpId="4" nodeType="afterEffect">
                                  <p:stCondLst>
                                    <p:cond delay="0"/>
                                  </p:stCondLst>
                                  <p:iterate>
                                    <p:tmAbs val="0"/>
                                  </p:iterate>
                                  <p:childTnLst>
                                    <p:set>
                                      <p:cBhvr>
                                        <p:cTn id="18" fill="hold"/>
                                        <p:tgtEl>
                                          <p:spTgt spid="299"/>
                                        </p:tgtEl>
                                        <p:attrNameLst>
                                          <p:attrName>style.visibility</p:attrName>
                                        </p:attrNameLst>
                                      </p:cBhvr>
                                      <p:to>
                                        <p:strVal val="visible"/>
                                      </p:to>
                                    </p:set>
                                    <p:anim calcmode="lin" valueType="num">
                                      <p:cBhvr>
                                        <p:cTn id="19" dur="500" fill="hold"/>
                                        <p:tgtEl>
                                          <p:spTgt spid="299"/>
                                        </p:tgtEl>
                                        <p:attrNameLst>
                                          <p:attrName>ppt_x</p:attrName>
                                        </p:attrNameLst>
                                      </p:cBhvr>
                                      <p:tavLst>
                                        <p:tav tm="0">
                                          <p:val>
                                            <p:strVal val="1+#ppt_w/2"/>
                                          </p:val>
                                        </p:tav>
                                        <p:tav tm="100000">
                                          <p:val>
                                            <p:strVal val="#ppt_x"/>
                                          </p:val>
                                        </p:tav>
                                      </p:tavLst>
                                    </p:anim>
                                    <p:anim calcmode="lin" valueType="num">
                                      <p:cBhvr>
                                        <p:cTn id="20" dur="500" fill="hold"/>
                                        <p:tgtEl>
                                          <p:spTgt spid="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4" animBg="1" advAuto="0"/>
      <p:bldP spid="301" grpId="2" animBg="1" advAuto="0"/>
      <p:bldP spid="303" grpId="3" animBg="1" advAuto="0"/>
      <p:bldP spid="304"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Temas Selectos1_Referencex_EJERCICIO 4 Parte 5 Type Value in Text Field WinCC OA Part1Slides_2020-03-19_142310.png" descr="Temas Selectos1_Referencex_EJERCICIO 4 Parte 5 Type Value in Text Field WinCC OA Part1Slides_2020-03-19_142310.png"/>
          <p:cNvPicPr>
            <a:picLocks noGrp="1" noChangeAspect="1"/>
          </p:cNvPicPr>
          <p:nvPr>
            <p:ph type="pic" idx="13"/>
          </p:nvPr>
        </p:nvPicPr>
        <p:blipFill>
          <a:blip r:embed="rId3"/>
          <a:srcRect/>
          <a:stretch>
            <a:fillRect/>
          </a:stretch>
        </p:blipFill>
        <p:spPr>
          <a:xfrm>
            <a:off x="12192000" y="252180"/>
            <a:ext cx="12192000" cy="11717290"/>
          </a:xfrm>
          <a:prstGeom prst="rect">
            <a:avLst/>
          </a:prstGeom>
        </p:spPr>
      </p:pic>
      <p:sp>
        <p:nvSpPr>
          <p:cNvPr id="309" name="FDD-DCS development methodology"/>
          <p:cNvSpPr txBox="1">
            <a:spLocks noGrp="1"/>
          </p:cNvSpPr>
          <p:nvPr>
            <p:ph type="title"/>
          </p:nvPr>
        </p:nvSpPr>
        <p:spPr>
          <a:xfrm>
            <a:off x="1064070" y="2006600"/>
            <a:ext cx="10007601" cy="4470400"/>
          </a:xfrm>
          <a:prstGeom prst="rect">
            <a:avLst/>
          </a:prstGeom>
        </p:spPr>
        <p:txBody>
          <a:bodyPr/>
          <a:lstStyle/>
          <a:p>
            <a:r>
              <a:t>FDD-DCS development methodology</a:t>
            </a:r>
          </a:p>
        </p:txBody>
      </p:sp>
      <p:sp>
        <p:nvSpPr>
          <p:cNvPr id="310" name="ALICE’s DCS architecture is based on the standards adopted by the LHC experiments at CERN, such as the SCADA system named WinCC-OA® [9-12]."/>
          <p:cNvSpPr txBox="1">
            <a:spLocks noGrp="1"/>
          </p:cNvSpPr>
          <p:nvPr>
            <p:ph type="body" sz="quarter" idx="1"/>
          </p:nvPr>
        </p:nvSpPr>
        <p:spPr>
          <a:prstGeom prst="rect">
            <a:avLst/>
          </a:prstGeom>
        </p:spPr>
        <p:txBody>
          <a:bodyPr/>
          <a:lstStyle/>
          <a:p>
            <a:r>
              <a:t>ALICE’s DCS architecture is based on the standards adopted by the LHC experiments at CERN, such as the SCADA system named WinCC-OA® [9-12].</a:t>
            </a:r>
          </a:p>
        </p:txBody>
      </p:sp>
      <p:sp>
        <p:nvSpPr>
          <p:cNvPr id="311" name="Figure 11. WinCC-OA® programming user interface."/>
          <p:cNvSpPr txBox="1"/>
          <p:nvPr/>
        </p:nvSpPr>
        <p:spPr>
          <a:xfrm>
            <a:off x="13930884" y="12087844"/>
            <a:ext cx="8714233"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11. WinCC-OA® programming user interface.</a:t>
            </a:r>
          </a:p>
        </p:txBody>
      </p:sp>
      <p:sp>
        <p:nvSpPr>
          <p:cNvPr id="312"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313" name="Imagen" descr="Imagen"/>
          <p:cNvPicPr>
            <a:picLocks noChangeAspect="1"/>
          </p:cNvPicPr>
          <p:nvPr/>
        </p:nvPicPr>
        <p:blipFill>
          <a:blip r:embed="rId4"/>
          <a:stretch>
            <a:fillRect/>
          </a:stretch>
        </p:blipFill>
        <p:spPr>
          <a:xfrm>
            <a:off x="45324" y="72726"/>
            <a:ext cx="3886201" cy="1752601"/>
          </a:xfrm>
          <a:prstGeom prst="rect">
            <a:avLst/>
          </a:prstGeom>
          <a:ln w="12700">
            <a:miter lim="400000"/>
          </a:ln>
        </p:spPr>
      </p:pic>
      <p:pic>
        <p:nvPicPr>
          <p:cNvPr id="314" name="Imagen" descr="Imagen"/>
          <p:cNvPicPr>
            <a:picLocks noChangeAspect="1"/>
          </p:cNvPicPr>
          <p:nvPr/>
        </p:nvPicPr>
        <p:blipFill>
          <a:blip r:embed="rId5"/>
          <a:stretch>
            <a:fillRect/>
          </a:stretch>
        </p:blipFill>
        <p:spPr>
          <a:xfrm>
            <a:off x="3928679" y="55445"/>
            <a:ext cx="29337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14"/>
                                        </p:tgtEl>
                                        <p:attrNameLst>
                                          <p:attrName>style.visibility</p:attrName>
                                        </p:attrNameLst>
                                      </p:cBhvr>
                                      <p:to>
                                        <p:strVal val="visible"/>
                                      </p:to>
                                    </p:set>
                                    <p:animEffect transition="in" filter="wipe(left)">
                                      <p:cBhvr>
                                        <p:cTn id="7" dur="1000"/>
                                        <p:tgtEl>
                                          <p:spTgt spid="314"/>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11"/>
                                        </p:tgtEl>
                                        <p:attrNameLst>
                                          <p:attrName>style.visibility</p:attrName>
                                        </p:attrNameLst>
                                      </p:cBhvr>
                                      <p:to>
                                        <p:strVal val="visible"/>
                                      </p:to>
                                    </p:set>
                                    <p:animEffect transition="in" filter="wipe(left)">
                                      <p:cBhvr>
                                        <p:cTn id="11" dur="500"/>
                                        <p:tgtEl>
                                          <p:spTgt spid="311"/>
                                        </p:tgtEl>
                                      </p:cBhvr>
                                    </p:animEffect>
                                  </p:childTnLst>
                                </p:cTn>
                              </p:par>
                            </p:childTnLst>
                          </p:cTn>
                        </p:par>
                        <p:par>
                          <p:cTn id="12" fill="hold">
                            <p:stCondLst>
                              <p:cond delay="1500"/>
                            </p:stCondLst>
                            <p:childTnLst>
                              <p:par>
                                <p:cTn id="13" presetID="22" presetClass="entr" presetSubtype="8" fill="hold" grpId="3" nodeType="afterEffect">
                                  <p:stCondLst>
                                    <p:cond delay="0"/>
                                  </p:stCondLst>
                                  <p:iterate>
                                    <p:tmAbs val="0"/>
                                  </p:iterate>
                                  <p:childTnLst>
                                    <p:set>
                                      <p:cBhvr>
                                        <p:cTn id="14" fill="hold"/>
                                        <p:tgtEl>
                                          <p:spTgt spid="310"/>
                                        </p:tgtEl>
                                        <p:attrNameLst>
                                          <p:attrName>style.visibility</p:attrName>
                                        </p:attrNameLst>
                                      </p:cBhvr>
                                      <p:to>
                                        <p:strVal val="visible"/>
                                      </p:to>
                                    </p:set>
                                    <p:animEffect transition="in" filter="wipe(left)">
                                      <p:cBhvr>
                                        <p:cTn id="15" dur="1000"/>
                                        <p:tgtEl>
                                          <p:spTgt spid="310"/>
                                        </p:tgtEl>
                                      </p:cBhvr>
                                    </p:animEffect>
                                  </p:childTnLst>
                                </p:cTn>
                              </p:par>
                            </p:childTnLst>
                          </p:cTn>
                        </p:par>
                        <p:par>
                          <p:cTn id="16" fill="hold">
                            <p:stCondLst>
                              <p:cond delay="2500"/>
                            </p:stCondLst>
                            <p:childTnLst>
                              <p:par>
                                <p:cTn id="17" presetID="2" presetClass="entr" presetSubtype="2" fill="hold" grpId="4" nodeType="afterEffect">
                                  <p:stCondLst>
                                    <p:cond delay="0"/>
                                  </p:stCondLst>
                                  <p:iterate>
                                    <p:tmAbs val="0"/>
                                  </p:iterate>
                                  <p:childTnLst>
                                    <p:set>
                                      <p:cBhvr>
                                        <p:cTn id="18" fill="hold"/>
                                        <p:tgtEl>
                                          <p:spTgt spid="308"/>
                                        </p:tgtEl>
                                        <p:attrNameLst>
                                          <p:attrName>style.visibility</p:attrName>
                                        </p:attrNameLst>
                                      </p:cBhvr>
                                      <p:to>
                                        <p:strVal val="visible"/>
                                      </p:to>
                                    </p:set>
                                    <p:anim calcmode="lin" valueType="num">
                                      <p:cBhvr>
                                        <p:cTn id="19" dur="1000" fill="hold"/>
                                        <p:tgtEl>
                                          <p:spTgt spid="308"/>
                                        </p:tgtEl>
                                        <p:attrNameLst>
                                          <p:attrName>ppt_x</p:attrName>
                                        </p:attrNameLst>
                                      </p:cBhvr>
                                      <p:tavLst>
                                        <p:tav tm="0">
                                          <p:val>
                                            <p:strVal val="1+#ppt_w/2"/>
                                          </p:val>
                                        </p:tav>
                                        <p:tav tm="100000">
                                          <p:val>
                                            <p:strVal val="#ppt_x"/>
                                          </p:val>
                                        </p:tav>
                                      </p:tavLst>
                                    </p:anim>
                                    <p:anim calcmode="lin" valueType="num">
                                      <p:cBhvr>
                                        <p:cTn id="20" dur="1000" fill="hold"/>
                                        <p:tgtEl>
                                          <p:spTgt spid="3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4" animBg="1" advAuto="0"/>
      <p:bldP spid="310" grpId="3" animBg="1" advAuto="0"/>
      <p:bldP spid="311" grpId="2" animBg="1" advAuto="0"/>
      <p:bldP spid="31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FDD-DCS software architecture.png" descr="FDD-DCS software architecture.png"/>
          <p:cNvPicPr>
            <a:picLocks noGrp="1" noChangeAspect="1"/>
          </p:cNvPicPr>
          <p:nvPr>
            <p:ph type="pic" idx="13"/>
          </p:nvPr>
        </p:nvPicPr>
        <p:blipFill>
          <a:blip r:embed="rId3"/>
          <a:srcRect/>
          <a:stretch>
            <a:fillRect/>
          </a:stretch>
        </p:blipFill>
        <p:spPr>
          <a:xfrm>
            <a:off x="12192000" y="3991840"/>
            <a:ext cx="12192000" cy="5732319"/>
          </a:xfrm>
          <a:prstGeom prst="rect">
            <a:avLst/>
          </a:prstGeom>
        </p:spPr>
      </p:pic>
      <p:sp>
        <p:nvSpPr>
          <p:cNvPr id="319" name="FDD-DCS development methodology"/>
          <p:cNvSpPr txBox="1">
            <a:spLocks noGrp="1"/>
          </p:cNvSpPr>
          <p:nvPr>
            <p:ph type="title"/>
          </p:nvPr>
        </p:nvSpPr>
        <p:spPr>
          <a:prstGeom prst="rect">
            <a:avLst/>
          </a:prstGeom>
        </p:spPr>
        <p:txBody>
          <a:bodyPr/>
          <a:lstStyle/>
          <a:p>
            <a:r>
              <a:t>FDD-DCS development methodology</a:t>
            </a:r>
          </a:p>
        </p:txBody>
      </p:sp>
      <p:sp>
        <p:nvSpPr>
          <p:cNvPr id="320" name="The software architecture currently proposed to ALICE group for the DCS of the FDD detector is compatible with the architecture required by the ALICE experiment.…"/>
          <p:cNvSpPr txBox="1">
            <a:spLocks noGrp="1"/>
          </p:cNvSpPr>
          <p:nvPr>
            <p:ph type="body" sz="quarter" idx="1"/>
          </p:nvPr>
        </p:nvSpPr>
        <p:spPr>
          <a:prstGeom prst="rect">
            <a:avLst/>
          </a:prstGeom>
        </p:spPr>
        <p:txBody>
          <a:bodyPr>
            <a:normAutofit lnSpcReduction="10000"/>
          </a:bodyPr>
          <a:lstStyle/>
          <a:p>
            <a:pPr marL="434340" indent="-434340" defTabSz="784225">
              <a:buSzPct val="75000"/>
              <a:buFont typeface="Helvetica Neue"/>
              <a:buChar char="✴"/>
              <a:defRPr sz="3420"/>
            </a:pPr>
            <a:r>
              <a:t>The software architecture currently proposed to ALICE group for the DCS of the FDD detector is compatible with the architecture required by the ALICE experiment.</a:t>
            </a:r>
          </a:p>
          <a:p>
            <a:pPr marL="434340" indent="-434340" defTabSz="784225">
              <a:buSzPct val="75000"/>
              <a:buFont typeface="Helvetica Neue"/>
              <a:buChar char="✴"/>
              <a:defRPr sz="3420"/>
            </a:pPr>
            <a:endParaRPr/>
          </a:p>
          <a:p>
            <a:pPr marL="434340" indent="-434340" defTabSz="784225">
              <a:buSzPct val="75000"/>
              <a:buFont typeface="Helvetica Neue"/>
              <a:buChar char="✴"/>
              <a:defRPr sz="3420"/>
            </a:pPr>
            <a:r>
              <a:t>The DCS software architecture has a hierarchical tree structure representing the operation of the subsystems and hardware devices.</a:t>
            </a:r>
          </a:p>
        </p:txBody>
      </p:sp>
      <p:pic>
        <p:nvPicPr>
          <p:cNvPr id="321" name="Imagen" descr="Imagen"/>
          <p:cNvPicPr>
            <a:picLocks noChangeAspect="1"/>
          </p:cNvPicPr>
          <p:nvPr/>
        </p:nvPicPr>
        <p:blipFill>
          <a:blip r:embed="rId4"/>
          <a:stretch>
            <a:fillRect/>
          </a:stretch>
        </p:blipFill>
        <p:spPr>
          <a:xfrm>
            <a:off x="3926449" y="80845"/>
            <a:ext cx="2908301" cy="1752601"/>
          </a:xfrm>
          <a:prstGeom prst="rect">
            <a:avLst/>
          </a:prstGeom>
          <a:ln w="12700">
            <a:miter lim="400000"/>
          </a:ln>
        </p:spPr>
      </p:pic>
      <p:sp>
        <p:nvSpPr>
          <p:cNvPr id="322"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23" name="Figure 12. Proposed software architecture for DCS of the FDD."/>
          <p:cNvSpPr txBox="1"/>
          <p:nvPr/>
        </p:nvSpPr>
        <p:spPr>
          <a:xfrm>
            <a:off x="13102780" y="10336973"/>
            <a:ext cx="10370440"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12. Proposed software architecture for DCS of the FDD.</a:t>
            </a:r>
          </a:p>
        </p:txBody>
      </p:sp>
      <p:pic>
        <p:nvPicPr>
          <p:cNvPr id="324" name="Imagen" descr="Imagen"/>
          <p:cNvPicPr>
            <a:picLocks noChangeAspect="1"/>
          </p:cNvPicPr>
          <p:nvPr/>
        </p:nvPicPr>
        <p:blipFill>
          <a:blip r:embed="rId5"/>
          <a:stretch>
            <a:fillRect/>
          </a:stretch>
        </p:blipFill>
        <p:spPr>
          <a:xfrm>
            <a:off x="45324" y="72726"/>
            <a:ext cx="3886201" cy="1752601"/>
          </a:xfrm>
          <a:prstGeom prst="rect">
            <a:avLst/>
          </a:prstGeom>
          <a:ln w="12700">
            <a:miter lim="400000"/>
          </a:ln>
        </p:spPr>
      </p:pic>
      <p:pic>
        <p:nvPicPr>
          <p:cNvPr id="325" name="Imagen" descr="Imagen"/>
          <p:cNvPicPr>
            <a:picLocks noChangeAspect="1"/>
          </p:cNvPicPr>
          <p:nvPr/>
        </p:nvPicPr>
        <p:blipFill>
          <a:blip r:embed="rId6"/>
          <a:stretch>
            <a:fillRect/>
          </a:stretch>
        </p:blipFill>
        <p:spPr>
          <a:xfrm>
            <a:off x="6815452" y="55445"/>
            <a:ext cx="29464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25"/>
                                        </p:tgtEl>
                                        <p:attrNameLst>
                                          <p:attrName>style.visibility</p:attrName>
                                        </p:attrNameLst>
                                      </p:cBhvr>
                                      <p:to>
                                        <p:strVal val="visible"/>
                                      </p:to>
                                    </p:set>
                                    <p:animEffect transition="in" filter="wipe(left)">
                                      <p:cBhvr>
                                        <p:cTn id="7" dur="1000"/>
                                        <p:tgtEl>
                                          <p:spTgt spid="325"/>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20">
                                            <p:bg/>
                                          </p:spTgt>
                                        </p:tgtEl>
                                        <p:attrNameLst>
                                          <p:attrName>style.visibility</p:attrName>
                                        </p:attrNameLst>
                                      </p:cBhvr>
                                      <p:to>
                                        <p:strVal val="visible"/>
                                      </p:to>
                                    </p:set>
                                    <p:animEffect transition="in" filter="wipe(left)">
                                      <p:cBhvr>
                                        <p:cTn id="11" dur="1000"/>
                                        <p:tgtEl>
                                          <p:spTgt spid="320">
                                            <p:bg/>
                                          </p:spTgt>
                                        </p:tgtEl>
                                      </p:cBhvr>
                                    </p:animEffect>
                                  </p:childTnLst>
                                </p:cTn>
                              </p:par>
                              <p:par>
                                <p:cTn id="12" presetID="22" presetClass="entr" presetSubtype="8" fill="hold" grpId="2" nodeType="withEffect">
                                  <p:stCondLst>
                                    <p:cond delay="0"/>
                                  </p:stCondLst>
                                  <p:iterate>
                                    <p:tmAbs val="0"/>
                                  </p:iterate>
                                  <p:childTnLst>
                                    <p:set>
                                      <p:cBhvr>
                                        <p:cTn id="13" fill="hold"/>
                                        <p:tgtEl>
                                          <p:spTgt spid="320">
                                            <p:txEl>
                                              <p:pRg st="0" end="0"/>
                                            </p:txEl>
                                          </p:spTgt>
                                        </p:tgtEl>
                                        <p:attrNameLst>
                                          <p:attrName>style.visibility</p:attrName>
                                        </p:attrNameLst>
                                      </p:cBhvr>
                                      <p:to>
                                        <p:strVal val="visible"/>
                                      </p:to>
                                    </p:set>
                                    <p:animEffect transition="in" filter="wipe(left)">
                                      <p:cBhvr>
                                        <p:cTn id="14" dur="1000"/>
                                        <p:tgtEl>
                                          <p:spTgt spid="320">
                                            <p:txEl>
                                              <p:pRg st="0" end="0"/>
                                            </p:txEl>
                                          </p:spTgt>
                                        </p:tgtEl>
                                      </p:cBhvr>
                                    </p:animEffect>
                                  </p:childTnLst>
                                </p:cTn>
                              </p:par>
                            </p:childTnLst>
                          </p:cTn>
                        </p:par>
                        <p:par>
                          <p:cTn id="15" fill="hold">
                            <p:stCondLst>
                              <p:cond delay="2000"/>
                            </p:stCondLst>
                            <p:childTnLst>
                              <p:par>
                                <p:cTn id="16" presetID="22" presetClass="entr" presetSubtype="8" fill="hold" grpId="3" nodeType="afterEffect">
                                  <p:stCondLst>
                                    <p:cond delay="0"/>
                                  </p:stCondLst>
                                  <p:iterate>
                                    <p:tmAbs val="0"/>
                                  </p:iterate>
                                  <p:childTnLst>
                                    <p:set>
                                      <p:cBhvr>
                                        <p:cTn id="17" fill="hold"/>
                                        <p:tgtEl>
                                          <p:spTgt spid="323"/>
                                        </p:tgtEl>
                                        <p:attrNameLst>
                                          <p:attrName>style.visibility</p:attrName>
                                        </p:attrNameLst>
                                      </p:cBhvr>
                                      <p:to>
                                        <p:strVal val="visible"/>
                                      </p:to>
                                    </p:set>
                                    <p:animEffect transition="in" filter="wipe(left)">
                                      <p:cBhvr>
                                        <p:cTn id="18" dur="500"/>
                                        <p:tgtEl>
                                          <p:spTgt spid="323"/>
                                        </p:tgtEl>
                                      </p:cBhvr>
                                    </p:animEffect>
                                  </p:childTnLst>
                                </p:cTn>
                              </p:par>
                            </p:childTnLst>
                          </p:cTn>
                        </p:par>
                        <p:par>
                          <p:cTn id="19" fill="hold">
                            <p:stCondLst>
                              <p:cond delay="2500"/>
                            </p:stCondLst>
                            <p:childTnLst>
                              <p:par>
                                <p:cTn id="20" presetID="2" presetClass="entr" presetSubtype="2" fill="hold" grpId="4" nodeType="afterEffect">
                                  <p:stCondLst>
                                    <p:cond delay="0"/>
                                  </p:stCondLst>
                                  <p:iterate>
                                    <p:tmAbs val="0"/>
                                  </p:iterate>
                                  <p:childTnLst>
                                    <p:set>
                                      <p:cBhvr>
                                        <p:cTn id="21" fill="hold"/>
                                        <p:tgtEl>
                                          <p:spTgt spid="318"/>
                                        </p:tgtEl>
                                        <p:attrNameLst>
                                          <p:attrName>style.visibility</p:attrName>
                                        </p:attrNameLst>
                                      </p:cBhvr>
                                      <p:to>
                                        <p:strVal val="visible"/>
                                      </p:to>
                                    </p:set>
                                    <p:anim calcmode="lin" valueType="num">
                                      <p:cBhvr>
                                        <p:cTn id="22" dur="1000" fill="hold"/>
                                        <p:tgtEl>
                                          <p:spTgt spid="318"/>
                                        </p:tgtEl>
                                        <p:attrNameLst>
                                          <p:attrName>ppt_x</p:attrName>
                                        </p:attrNameLst>
                                      </p:cBhvr>
                                      <p:tavLst>
                                        <p:tav tm="0">
                                          <p:val>
                                            <p:strVal val="1+#ppt_w/2"/>
                                          </p:val>
                                        </p:tav>
                                        <p:tav tm="100000">
                                          <p:val>
                                            <p:strVal val="#ppt_x"/>
                                          </p:val>
                                        </p:tav>
                                      </p:tavLst>
                                    </p:anim>
                                    <p:anim calcmode="lin" valueType="num">
                                      <p:cBhvr>
                                        <p:cTn id="23" dur="1000" fill="hold"/>
                                        <p:tgtEl>
                                          <p:spTgt spid="318"/>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2" presetClass="entr" presetSubtype="8" fill="hold" grpId="2" nodeType="afterEffect">
                                  <p:stCondLst>
                                    <p:cond delay="0"/>
                                  </p:stCondLst>
                                  <p:iterate>
                                    <p:tmAbs val="0"/>
                                  </p:iterate>
                                  <p:childTnLst>
                                    <p:set>
                                      <p:cBhvr>
                                        <p:cTn id="26" fill="hold"/>
                                        <p:tgtEl>
                                          <p:spTgt spid="320">
                                            <p:txEl>
                                              <p:pRg st="1" end="1"/>
                                            </p:txEl>
                                          </p:spTgt>
                                        </p:tgtEl>
                                        <p:attrNameLst>
                                          <p:attrName>style.visibility</p:attrName>
                                        </p:attrNameLst>
                                      </p:cBhvr>
                                      <p:to>
                                        <p:strVal val="visible"/>
                                      </p:to>
                                    </p:set>
                                    <p:animEffect transition="in" filter="wipe(left)">
                                      <p:cBhvr>
                                        <p:cTn id="27" dur="1000"/>
                                        <p:tgtEl>
                                          <p:spTgt spid="3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2" nodeType="clickEffect">
                                  <p:stCondLst>
                                    <p:cond delay="0"/>
                                  </p:stCondLst>
                                  <p:iterate>
                                    <p:tmAbs val="0"/>
                                  </p:iterate>
                                  <p:childTnLst>
                                    <p:set>
                                      <p:cBhvr>
                                        <p:cTn id="31" fill="hold"/>
                                        <p:tgtEl>
                                          <p:spTgt spid="320">
                                            <p:txEl>
                                              <p:pRg st="2" end="2"/>
                                            </p:txEl>
                                          </p:spTgt>
                                        </p:tgtEl>
                                        <p:attrNameLst>
                                          <p:attrName>style.visibility</p:attrName>
                                        </p:attrNameLst>
                                      </p:cBhvr>
                                      <p:to>
                                        <p:strVal val="visible"/>
                                      </p:to>
                                    </p:set>
                                    <p:animEffect transition="in" filter="wipe(left)">
                                      <p:cBhvr>
                                        <p:cTn id="32" dur="1000"/>
                                        <p:tgtEl>
                                          <p:spTgt spid="3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4" animBg="1" advAuto="0"/>
      <p:bldP spid="320" grpId="2" build="p" bldLvl="5" animBg="1" advAuto="0"/>
      <p:bldP spid="323" grpId="3" animBg="1" advAuto="0"/>
      <p:bldP spid="325"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Temas Selectos1_Draftx_V0.2 FDD DCS Hardware Architecture Diagram_2020-03-03_183451.jpg" descr="Temas Selectos1_Draftx_V0.2 FDD DCS Hardware Architecture Diagram_2020-03-03_183451.jpg"/>
          <p:cNvPicPr>
            <a:picLocks noGrp="1" noChangeAspect="1"/>
          </p:cNvPicPr>
          <p:nvPr>
            <p:ph type="pic" idx="13"/>
          </p:nvPr>
        </p:nvPicPr>
        <p:blipFill>
          <a:blip r:embed="rId3"/>
          <a:srcRect/>
          <a:stretch>
            <a:fillRect/>
          </a:stretch>
        </p:blipFill>
        <p:spPr>
          <a:xfrm>
            <a:off x="12840617" y="1274421"/>
            <a:ext cx="11436644" cy="10409101"/>
          </a:xfrm>
          <a:prstGeom prst="rect">
            <a:avLst/>
          </a:prstGeom>
        </p:spPr>
      </p:pic>
      <p:sp>
        <p:nvSpPr>
          <p:cNvPr id="330" name="FDD-DCS development methodology"/>
          <p:cNvSpPr txBox="1">
            <a:spLocks noGrp="1"/>
          </p:cNvSpPr>
          <p:nvPr>
            <p:ph type="title"/>
          </p:nvPr>
        </p:nvSpPr>
        <p:spPr>
          <a:prstGeom prst="rect">
            <a:avLst/>
          </a:prstGeom>
        </p:spPr>
        <p:txBody>
          <a:bodyPr/>
          <a:lstStyle/>
          <a:p>
            <a:r>
              <a:t>FDD-DCS development methodology</a:t>
            </a:r>
          </a:p>
        </p:txBody>
      </p:sp>
      <p:sp>
        <p:nvSpPr>
          <p:cNvPr id="331" name="The hardware architecture currently defined for the Control System (DCS) of the FDD detector is compatible with the architecture required by the ALICE experiment.…"/>
          <p:cNvSpPr txBox="1">
            <a:spLocks noGrp="1"/>
          </p:cNvSpPr>
          <p:nvPr>
            <p:ph type="body" sz="quarter" idx="1"/>
          </p:nvPr>
        </p:nvSpPr>
        <p:spPr>
          <a:prstGeom prst="rect">
            <a:avLst/>
          </a:prstGeom>
        </p:spPr>
        <p:txBody>
          <a:bodyPr>
            <a:normAutofit lnSpcReduction="10000"/>
          </a:bodyPr>
          <a:lstStyle/>
          <a:p>
            <a:pPr marL="457200" indent="-457200">
              <a:buSzPct val="75000"/>
              <a:buFont typeface="Helvetica Neue"/>
              <a:buChar char="✴"/>
            </a:pPr>
            <a:r>
              <a:t>The hardware architecture currently defined for the Control System (DCS) of the FDD detector is compatible with the architecture required by the ALICE experiment.</a:t>
            </a:r>
          </a:p>
          <a:p>
            <a:pPr marL="457200" indent="-457200">
              <a:buSzPct val="75000"/>
              <a:buFont typeface="Helvetica Neue"/>
              <a:buChar char="✴"/>
            </a:pPr>
            <a:endParaRPr/>
          </a:p>
          <a:p>
            <a:pPr marL="457200" indent="-457200">
              <a:buSzPct val="75000"/>
              <a:buFont typeface="Helvetica Neue"/>
              <a:buChar char="✴"/>
            </a:pPr>
            <a:r>
              <a:t>The DCS of the FDD detector will interact with all the devices of the areas: Counting Room, Cavern and Inside Magnet.</a:t>
            </a:r>
          </a:p>
        </p:txBody>
      </p:sp>
      <p:pic>
        <p:nvPicPr>
          <p:cNvPr id="332" name="Imagen" descr="Imagen"/>
          <p:cNvPicPr>
            <a:picLocks noChangeAspect="1"/>
          </p:cNvPicPr>
          <p:nvPr/>
        </p:nvPicPr>
        <p:blipFill>
          <a:blip r:embed="rId4"/>
          <a:stretch>
            <a:fillRect/>
          </a:stretch>
        </p:blipFill>
        <p:spPr>
          <a:xfrm>
            <a:off x="3926449" y="80845"/>
            <a:ext cx="2908301" cy="1752601"/>
          </a:xfrm>
          <a:prstGeom prst="rect">
            <a:avLst/>
          </a:prstGeom>
          <a:ln w="12700">
            <a:miter lim="400000"/>
          </a:ln>
        </p:spPr>
      </p:pic>
      <p:pic>
        <p:nvPicPr>
          <p:cNvPr id="333" name="Imagen" descr="Imagen"/>
          <p:cNvPicPr>
            <a:picLocks noChangeAspect="1"/>
          </p:cNvPicPr>
          <p:nvPr/>
        </p:nvPicPr>
        <p:blipFill>
          <a:blip r:embed="rId5"/>
          <a:stretch>
            <a:fillRect/>
          </a:stretch>
        </p:blipFill>
        <p:spPr>
          <a:xfrm>
            <a:off x="6821802" y="80845"/>
            <a:ext cx="2933701" cy="1752601"/>
          </a:xfrm>
          <a:prstGeom prst="rect">
            <a:avLst/>
          </a:prstGeom>
          <a:ln w="12700">
            <a:miter lim="400000"/>
          </a:ln>
        </p:spPr>
      </p:pic>
      <p:sp>
        <p:nvSpPr>
          <p:cNvPr id="334" name="Figure 13. Hardware architecture defined for DCS of the FDD."/>
          <p:cNvSpPr txBox="1"/>
          <p:nvPr/>
        </p:nvSpPr>
        <p:spPr>
          <a:xfrm>
            <a:off x="13614947" y="11755272"/>
            <a:ext cx="10173082"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13. Hardware architecture defined for DCS of the FDD.</a:t>
            </a:r>
          </a:p>
        </p:txBody>
      </p:sp>
      <p:sp>
        <p:nvSpPr>
          <p:cNvPr id="335"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36" name="Imagen" descr="Imagen"/>
          <p:cNvPicPr>
            <a:picLocks noChangeAspect="1"/>
          </p:cNvPicPr>
          <p:nvPr/>
        </p:nvPicPr>
        <p:blipFill>
          <a:blip r:embed="rId6"/>
          <a:stretch>
            <a:fillRect/>
          </a:stretch>
        </p:blipFill>
        <p:spPr>
          <a:xfrm>
            <a:off x="45324" y="72726"/>
            <a:ext cx="3886201" cy="1752601"/>
          </a:xfrm>
          <a:prstGeom prst="rect">
            <a:avLst/>
          </a:prstGeom>
          <a:ln w="12700">
            <a:miter lim="400000"/>
          </a:ln>
        </p:spPr>
      </p:pic>
      <p:pic>
        <p:nvPicPr>
          <p:cNvPr id="337" name="Imagen" descr="Imagen"/>
          <p:cNvPicPr>
            <a:picLocks noChangeAspect="1"/>
          </p:cNvPicPr>
          <p:nvPr/>
        </p:nvPicPr>
        <p:blipFill>
          <a:blip r:embed="rId7"/>
          <a:stretch>
            <a:fillRect/>
          </a:stretch>
        </p:blipFill>
        <p:spPr>
          <a:xfrm>
            <a:off x="9741813" y="55445"/>
            <a:ext cx="29337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37"/>
                                        </p:tgtEl>
                                        <p:attrNameLst>
                                          <p:attrName>style.visibility</p:attrName>
                                        </p:attrNameLst>
                                      </p:cBhvr>
                                      <p:to>
                                        <p:strVal val="visible"/>
                                      </p:to>
                                    </p:set>
                                    <p:animEffect transition="in" filter="wipe(left)">
                                      <p:cBhvr>
                                        <p:cTn id="7" dur="1000"/>
                                        <p:tgtEl>
                                          <p:spTgt spid="337"/>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34"/>
                                        </p:tgtEl>
                                        <p:attrNameLst>
                                          <p:attrName>style.visibility</p:attrName>
                                        </p:attrNameLst>
                                      </p:cBhvr>
                                      <p:to>
                                        <p:strVal val="visible"/>
                                      </p:to>
                                    </p:set>
                                    <p:animEffect transition="in" filter="wipe(left)">
                                      <p:cBhvr>
                                        <p:cTn id="11" dur="500"/>
                                        <p:tgtEl>
                                          <p:spTgt spid="334"/>
                                        </p:tgtEl>
                                      </p:cBhvr>
                                    </p:animEffect>
                                  </p:childTnLst>
                                </p:cTn>
                              </p:par>
                            </p:childTnLst>
                          </p:cTn>
                        </p:par>
                        <p:par>
                          <p:cTn id="12" fill="hold">
                            <p:stCondLst>
                              <p:cond delay="1500"/>
                            </p:stCondLst>
                            <p:childTnLst>
                              <p:par>
                                <p:cTn id="13" presetID="22" presetClass="entr" presetSubtype="8" fill="hold" grpId="3" nodeType="afterEffect">
                                  <p:stCondLst>
                                    <p:cond delay="0"/>
                                  </p:stCondLst>
                                  <p:iterate>
                                    <p:tmAbs val="0"/>
                                  </p:iterate>
                                  <p:childTnLst>
                                    <p:set>
                                      <p:cBhvr>
                                        <p:cTn id="14" fill="hold"/>
                                        <p:tgtEl>
                                          <p:spTgt spid="331">
                                            <p:bg/>
                                          </p:spTgt>
                                        </p:tgtEl>
                                        <p:attrNameLst>
                                          <p:attrName>style.visibility</p:attrName>
                                        </p:attrNameLst>
                                      </p:cBhvr>
                                      <p:to>
                                        <p:strVal val="visible"/>
                                      </p:to>
                                    </p:set>
                                    <p:animEffect transition="in" filter="wipe(left)">
                                      <p:cBhvr>
                                        <p:cTn id="15" dur="1000"/>
                                        <p:tgtEl>
                                          <p:spTgt spid="331">
                                            <p:bg/>
                                          </p:spTgt>
                                        </p:tgtEl>
                                      </p:cBhvr>
                                    </p:animEffect>
                                  </p:childTnLst>
                                </p:cTn>
                              </p:par>
                              <p:par>
                                <p:cTn id="16" presetID="22" presetClass="entr" presetSubtype="8" fill="hold" grpId="3" nodeType="withEffect">
                                  <p:stCondLst>
                                    <p:cond delay="0"/>
                                  </p:stCondLst>
                                  <p:iterate>
                                    <p:tmAbs val="0"/>
                                  </p:iterate>
                                  <p:childTnLst>
                                    <p:set>
                                      <p:cBhvr>
                                        <p:cTn id="17" fill="hold"/>
                                        <p:tgtEl>
                                          <p:spTgt spid="331">
                                            <p:txEl>
                                              <p:pRg st="0" end="0"/>
                                            </p:txEl>
                                          </p:spTgt>
                                        </p:tgtEl>
                                        <p:attrNameLst>
                                          <p:attrName>style.visibility</p:attrName>
                                        </p:attrNameLst>
                                      </p:cBhvr>
                                      <p:to>
                                        <p:strVal val="visible"/>
                                      </p:to>
                                    </p:set>
                                    <p:animEffect transition="in" filter="wipe(left)">
                                      <p:cBhvr>
                                        <p:cTn id="18" dur="1000"/>
                                        <p:tgtEl>
                                          <p:spTgt spid="331">
                                            <p:txEl>
                                              <p:pRg st="0" end="0"/>
                                            </p:txEl>
                                          </p:spTgt>
                                        </p:tgtEl>
                                      </p:cBhvr>
                                    </p:animEffect>
                                  </p:childTnLst>
                                </p:cTn>
                              </p:par>
                            </p:childTnLst>
                          </p:cTn>
                        </p:par>
                        <p:par>
                          <p:cTn id="19" fill="hold">
                            <p:stCondLst>
                              <p:cond delay="2500"/>
                            </p:stCondLst>
                            <p:childTnLst>
                              <p:par>
                                <p:cTn id="20" presetID="2" presetClass="entr" presetSubtype="2" fill="hold" grpId="4" nodeType="afterEffect">
                                  <p:stCondLst>
                                    <p:cond delay="0"/>
                                  </p:stCondLst>
                                  <p:iterate>
                                    <p:tmAbs val="0"/>
                                  </p:iterate>
                                  <p:childTnLst>
                                    <p:set>
                                      <p:cBhvr>
                                        <p:cTn id="21" fill="hold"/>
                                        <p:tgtEl>
                                          <p:spTgt spid="329"/>
                                        </p:tgtEl>
                                        <p:attrNameLst>
                                          <p:attrName>style.visibility</p:attrName>
                                        </p:attrNameLst>
                                      </p:cBhvr>
                                      <p:to>
                                        <p:strVal val="visible"/>
                                      </p:to>
                                    </p:set>
                                    <p:anim calcmode="lin" valueType="num">
                                      <p:cBhvr>
                                        <p:cTn id="22" dur="1000" fill="hold"/>
                                        <p:tgtEl>
                                          <p:spTgt spid="329"/>
                                        </p:tgtEl>
                                        <p:attrNameLst>
                                          <p:attrName>ppt_x</p:attrName>
                                        </p:attrNameLst>
                                      </p:cBhvr>
                                      <p:tavLst>
                                        <p:tav tm="0">
                                          <p:val>
                                            <p:strVal val="1+#ppt_w/2"/>
                                          </p:val>
                                        </p:tav>
                                        <p:tav tm="100000">
                                          <p:val>
                                            <p:strVal val="#ppt_x"/>
                                          </p:val>
                                        </p:tav>
                                      </p:tavLst>
                                    </p:anim>
                                    <p:anim calcmode="lin" valueType="num">
                                      <p:cBhvr>
                                        <p:cTn id="23" dur="1000" fill="hold"/>
                                        <p:tgtEl>
                                          <p:spTgt spid="329"/>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2" presetClass="entr" presetSubtype="8" fill="hold" grpId="3" nodeType="afterEffect">
                                  <p:stCondLst>
                                    <p:cond delay="0"/>
                                  </p:stCondLst>
                                  <p:iterate>
                                    <p:tmAbs val="0"/>
                                  </p:iterate>
                                  <p:childTnLst>
                                    <p:set>
                                      <p:cBhvr>
                                        <p:cTn id="26" fill="hold"/>
                                        <p:tgtEl>
                                          <p:spTgt spid="331">
                                            <p:txEl>
                                              <p:pRg st="1" end="1"/>
                                            </p:txEl>
                                          </p:spTgt>
                                        </p:tgtEl>
                                        <p:attrNameLst>
                                          <p:attrName>style.visibility</p:attrName>
                                        </p:attrNameLst>
                                      </p:cBhvr>
                                      <p:to>
                                        <p:strVal val="visible"/>
                                      </p:to>
                                    </p:set>
                                    <p:animEffect transition="in" filter="wipe(left)">
                                      <p:cBhvr>
                                        <p:cTn id="27" dur="1000"/>
                                        <p:tgtEl>
                                          <p:spTgt spid="33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3" nodeType="clickEffect">
                                  <p:stCondLst>
                                    <p:cond delay="0"/>
                                  </p:stCondLst>
                                  <p:iterate>
                                    <p:tmAbs val="0"/>
                                  </p:iterate>
                                  <p:childTnLst>
                                    <p:set>
                                      <p:cBhvr>
                                        <p:cTn id="31" fill="hold"/>
                                        <p:tgtEl>
                                          <p:spTgt spid="331">
                                            <p:txEl>
                                              <p:pRg st="2" end="2"/>
                                            </p:txEl>
                                          </p:spTgt>
                                        </p:tgtEl>
                                        <p:attrNameLst>
                                          <p:attrName>style.visibility</p:attrName>
                                        </p:attrNameLst>
                                      </p:cBhvr>
                                      <p:to>
                                        <p:strVal val="visible"/>
                                      </p:to>
                                    </p:set>
                                    <p:animEffect transition="in" filter="wipe(left)">
                                      <p:cBhvr>
                                        <p:cTn id="32" dur="1000"/>
                                        <p:tgtEl>
                                          <p:spTgt spid="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4" animBg="1" advAuto="0"/>
      <p:bldP spid="331" grpId="3" build="p" bldLvl="5" animBg="1" advAuto="0"/>
      <p:bldP spid="334" grpId="2" animBg="1" advAuto="0"/>
      <p:bldP spid="337"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FDD-DCS FSM Side A.png" descr="FDD-DCS FSM Side A.png"/>
          <p:cNvPicPr>
            <a:picLocks noGrp="1" noChangeAspect="1"/>
          </p:cNvPicPr>
          <p:nvPr>
            <p:ph type="pic" idx="13"/>
          </p:nvPr>
        </p:nvPicPr>
        <p:blipFill>
          <a:blip r:embed="rId3"/>
          <a:srcRect/>
          <a:stretch>
            <a:fillRect/>
          </a:stretch>
        </p:blipFill>
        <p:spPr>
          <a:xfrm>
            <a:off x="15166785" y="1532549"/>
            <a:ext cx="7240626" cy="9878502"/>
          </a:xfrm>
          <a:prstGeom prst="rect">
            <a:avLst/>
          </a:prstGeom>
        </p:spPr>
      </p:pic>
      <p:sp>
        <p:nvSpPr>
          <p:cNvPr id="342" name="FDD-DCS development methodology"/>
          <p:cNvSpPr txBox="1">
            <a:spLocks noGrp="1"/>
          </p:cNvSpPr>
          <p:nvPr>
            <p:ph type="title"/>
          </p:nvPr>
        </p:nvSpPr>
        <p:spPr>
          <a:prstGeom prst="rect">
            <a:avLst/>
          </a:prstGeom>
        </p:spPr>
        <p:txBody>
          <a:bodyPr/>
          <a:lstStyle/>
          <a:p>
            <a:r>
              <a:t>FDD-DCS development methodology</a:t>
            </a:r>
          </a:p>
        </p:txBody>
      </p:sp>
      <p:sp>
        <p:nvSpPr>
          <p:cNvPr id="343" name="The FSM concept is a generic and intuitive mechanism to model the functionality of an equipment or an entire system.…"/>
          <p:cNvSpPr txBox="1">
            <a:spLocks noGrp="1"/>
          </p:cNvSpPr>
          <p:nvPr>
            <p:ph type="body" sz="quarter" idx="1"/>
          </p:nvPr>
        </p:nvSpPr>
        <p:spPr>
          <a:prstGeom prst="rect">
            <a:avLst/>
          </a:prstGeom>
        </p:spPr>
        <p:txBody>
          <a:bodyPr>
            <a:normAutofit lnSpcReduction="10000"/>
          </a:bodyPr>
          <a:lstStyle/>
          <a:p>
            <a:pPr marL="457200" indent="-457200">
              <a:buSzPct val="75000"/>
              <a:buFont typeface="Helvetica Neue"/>
              <a:buChar char="✴"/>
            </a:pPr>
            <a:r>
              <a:t>The FSM concept is a generic and intuitive mechanism to model the functionality of an equipment or an entire system.</a:t>
            </a:r>
          </a:p>
          <a:p>
            <a:pPr marL="457200" indent="-457200">
              <a:buSzPct val="75000"/>
              <a:buFont typeface="Helvetica Neue"/>
              <a:buChar char="✴"/>
            </a:pPr>
            <a:endParaRPr/>
          </a:p>
          <a:p>
            <a:pPr marL="457200" indent="-457200">
              <a:buSzPct val="75000"/>
              <a:buFont typeface="Helvetica Neue"/>
              <a:buChar char="✴"/>
            </a:pPr>
            <a:r>
              <a:t>A hierarchical architecture was defined to represent FDD-A and FDD-C subdetectors through the FSMs using SCADA system WinCC-OA®.</a:t>
            </a:r>
          </a:p>
        </p:txBody>
      </p:sp>
      <p:pic>
        <p:nvPicPr>
          <p:cNvPr id="344" name="Imagen" descr="Imagen"/>
          <p:cNvPicPr>
            <a:picLocks noChangeAspect="1"/>
          </p:cNvPicPr>
          <p:nvPr/>
        </p:nvPicPr>
        <p:blipFill>
          <a:blip r:embed="rId4"/>
          <a:stretch>
            <a:fillRect/>
          </a:stretch>
        </p:blipFill>
        <p:spPr>
          <a:xfrm>
            <a:off x="3926449" y="80845"/>
            <a:ext cx="2908301" cy="1752601"/>
          </a:xfrm>
          <a:prstGeom prst="rect">
            <a:avLst/>
          </a:prstGeom>
          <a:ln w="12700">
            <a:miter lim="400000"/>
          </a:ln>
        </p:spPr>
      </p:pic>
      <p:pic>
        <p:nvPicPr>
          <p:cNvPr id="345" name="Imagen" descr="Imagen"/>
          <p:cNvPicPr>
            <a:picLocks noChangeAspect="1"/>
          </p:cNvPicPr>
          <p:nvPr/>
        </p:nvPicPr>
        <p:blipFill>
          <a:blip r:embed="rId5"/>
          <a:stretch>
            <a:fillRect/>
          </a:stretch>
        </p:blipFill>
        <p:spPr>
          <a:xfrm>
            <a:off x="6821802" y="80845"/>
            <a:ext cx="2933701" cy="1752601"/>
          </a:xfrm>
          <a:prstGeom prst="rect">
            <a:avLst/>
          </a:prstGeom>
          <a:ln w="12700">
            <a:miter lim="400000"/>
          </a:ln>
        </p:spPr>
      </p:pic>
      <p:pic>
        <p:nvPicPr>
          <p:cNvPr id="346" name="Imagen" descr="Imagen"/>
          <p:cNvPicPr>
            <a:picLocks noChangeAspect="1"/>
          </p:cNvPicPr>
          <p:nvPr/>
        </p:nvPicPr>
        <p:blipFill>
          <a:blip r:embed="rId6"/>
          <a:stretch>
            <a:fillRect/>
          </a:stretch>
        </p:blipFill>
        <p:spPr>
          <a:xfrm>
            <a:off x="9748163" y="80845"/>
            <a:ext cx="2921001" cy="1752601"/>
          </a:xfrm>
          <a:prstGeom prst="rect">
            <a:avLst/>
          </a:prstGeom>
          <a:ln w="12700">
            <a:miter lim="400000"/>
          </a:ln>
        </p:spPr>
      </p:pic>
      <p:sp>
        <p:nvSpPr>
          <p:cNvPr id="347" name="Figure 14. Finite State Machine for FDD Side A node."/>
          <p:cNvSpPr txBox="1"/>
          <p:nvPr/>
        </p:nvSpPr>
        <p:spPr>
          <a:xfrm>
            <a:off x="14402339" y="11671313"/>
            <a:ext cx="8769859" cy="547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14. Finite State Machine for FDD Side A node.</a:t>
            </a:r>
          </a:p>
        </p:txBody>
      </p:sp>
      <p:sp>
        <p:nvSpPr>
          <p:cNvPr id="348"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49" name="Imagen" descr="Imagen"/>
          <p:cNvPicPr>
            <a:picLocks noChangeAspect="1"/>
          </p:cNvPicPr>
          <p:nvPr/>
        </p:nvPicPr>
        <p:blipFill>
          <a:blip r:embed="rId7"/>
          <a:stretch>
            <a:fillRect/>
          </a:stretch>
        </p:blipFill>
        <p:spPr>
          <a:xfrm>
            <a:off x="45324" y="72726"/>
            <a:ext cx="3886201" cy="1752601"/>
          </a:xfrm>
          <a:prstGeom prst="rect">
            <a:avLst/>
          </a:prstGeom>
          <a:ln w="12700">
            <a:miter lim="400000"/>
          </a:ln>
        </p:spPr>
      </p:pic>
      <p:pic>
        <p:nvPicPr>
          <p:cNvPr id="350" name="Imagen" descr="Imagen"/>
          <p:cNvPicPr>
            <a:picLocks noChangeAspect="1"/>
          </p:cNvPicPr>
          <p:nvPr/>
        </p:nvPicPr>
        <p:blipFill>
          <a:blip r:embed="rId8"/>
          <a:stretch>
            <a:fillRect/>
          </a:stretch>
        </p:blipFill>
        <p:spPr>
          <a:xfrm>
            <a:off x="12645780" y="55445"/>
            <a:ext cx="29464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50"/>
                                        </p:tgtEl>
                                        <p:attrNameLst>
                                          <p:attrName>style.visibility</p:attrName>
                                        </p:attrNameLst>
                                      </p:cBhvr>
                                      <p:to>
                                        <p:strVal val="visible"/>
                                      </p:to>
                                    </p:set>
                                    <p:animEffect transition="in" filter="wipe(left)">
                                      <p:cBhvr>
                                        <p:cTn id="7" dur="1000"/>
                                        <p:tgtEl>
                                          <p:spTgt spid="350"/>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43">
                                            <p:bg/>
                                          </p:spTgt>
                                        </p:tgtEl>
                                        <p:attrNameLst>
                                          <p:attrName>style.visibility</p:attrName>
                                        </p:attrNameLst>
                                      </p:cBhvr>
                                      <p:to>
                                        <p:strVal val="visible"/>
                                      </p:to>
                                    </p:set>
                                    <p:animEffect transition="in" filter="wipe(left)">
                                      <p:cBhvr>
                                        <p:cTn id="11" dur="1000"/>
                                        <p:tgtEl>
                                          <p:spTgt spid="343">
                                            <p:bg/>
                                          </p:spTgt>
                                        </p:tgtEl>
                                      </p:cBhvr>
                                    </p:animEffect>
                                  </p:childTnLst>
                                </p:cTn>
                              </p:par>
                              <p:par>
                                <p:cTn id="12" presetID="22" presetClass="entr" presetSubtype="8" fill="hold" grpId="2" nodeType="withEffect">
                                  <p:stCondLst>
                                    <p:cond delay="0"/>
                                  </p:stCondLst>
                                  <p:iterate>
                                    <p:tmAbs val="0"/>
                                  </p:iterate>
                                  <p:childTnLst>
                                    <p:set>
                                      <p:cBhvr>
                                        <p:cTn id="13" fill="hold"/>
                                        <p:tgtEl>
                                          <p:spTgt spid="343">
                                            <p:txEl>
                                              <p:pRg st="0" end="0"/>
                                            </p:txEl>
                                          </p:spTgt>
                                        </p:tgtEl>
                                        <p:attrNameLst>
                                          <p:attrName>style.visibility</p:attrName>
                                        </p:attrNameLst>
                                      </p:cBhvr>
                                      <p:to>
                                        <p:strVal val="visible"/>
                                      </p:to>
                                    </p:set>
                                    <p:animEffect transition="in" filter="wipe(left)">
                                      <p:cBhvr>
                                        <p:cTn id="14" dur="1000"/>
                                        <p:tgtEl>
                                          <p:spTgt spid="343">
                                            <p:txEl>
                                              <p:pRg st="0" end="0"/>
                                            </p:txEl>
                                          </p:spTgt>
                                        </p:tgtEl>
                                      </p:cBhvr>
                                    </p:animEffect>
                                  </p:childTnLst>
                                </p:cTn>
                              </p:par>
                            </p:childTnLst>
                          </p:cTn>
                        </p:par>
                        <p:par>
                          <p:cTn id="15" fill="hold">
                            <p:stCondLst>
                              <p:cond delay="2000"/>
                            </p:stCondLst>
                            <p:childTnLst>
                              <p:par>
                                <p:cTn id="16" presetID="22" presetClass="entr" presetSubtype="8" fill="hold" grpId="3" nodeType="afterEffect">
                                  <p:stCondLst>
                                    <p:cond delay="0"/>
                                  </p:stCondLst>
                                  <p:iterate>
                                    <p:tmAbs val="0"/>
                                  </p:iterate>
                                  <p:childTnLst>
                                    <p:set>
                                      <p:cBhvr>
                                        <p:cTn id="17" fill="hold"/>
                                        <p:tgtEl>
                                          <p:spTgt spid="347"/>
                                        </p:tgtEl>
                                        <p:attrNameLst>
                                          <p:attrName>style.visibility</p:attrName>
                                        </p:attrNameLst>
                                      </p:cBhvr>
                                      <p:to>
                                        <p:strVal val="visible"/>
                                      </p:to>
                                    </p:set>
                                    <p:animEffect transition="in" filter="wipe(left)">
                                      <p:cBhvr>
                                        <p:cTn id="18" dur="500"/>
                                        <p:tgtEl>
                                          <p:spTgt spid="347"/>
                                        </p:tgtEl>
                                      </p:cBhvr>
                                    </p:animEffect>
                                  </p:childTnLst>
                                </p:cTn>
                              </p:par>
                            </p:childTnLst>
                          </p:cTn>
                        </p:par>
                        <p:par>
                          <p:cTn id="19" fill="hold">
                            <p:stCondLst>
                              <p:cond delay="2500"/>
                            </p:stCondLst>
                            <p:childTnLst>
                              <p:par>
                                <p:cTn id="20" presetID="2" presetClass="entr" presetSubtype="2" fill="hold" grpId="4" nodeType="afterEffect">
                                  <p:stCondLst>
                                    <p:cond delay="0"/>
                                  </p:stCondLst>
                                  <p:iterate>
                                    <p:tmAbs val="0"/>
                                  </p:iterate>
                                  <p:childTnLst>
                                    <p:set>
                                      <p:cBhvr>
                                        <p:cTn id="21" fill="hold"/>
                                        <p:tgtEl>
                                          <p:spTgt spid="341"/>
                                        </p:tgtEl>
                                        <p:attrNameLst>
                                          <p:attrName>style.visibility</p:attrName>
                                        </p:attrNameLst>
                                      </p:cBhvr>
                                      <p:to>
                                        <p:strVal val="visible"/>
                                      </p:to>
                                    </p:set>
                                    <p:anim calcmode="lin" valueType="num">
                                      <p:cBhvr>
                                        <p:cTn id="22" dur="1000" fill="hold"/>
                                        <p:tgtEl>
                                          <p:spTgt spid="341"/>
                                        </p:tgtEl>
                                        <p:attrNameLst>
                                          <p:attrName>ppt_x</p:attrName>
                                        </p:attrNameLst>
                                      </p:cBhvr>
                                      <p:tavLst>
                                        <p:tav tm="0">
                                          <p:val>
                                            <p:strVal val="1+#ppt_w/2"/>
                                          </p:val>
                                        </p:tav>
                                        <p:tav tm="100000">
                                          <p:val>
                                            <p:strVal val="#ppt_x"/>
                                          </p:val>
                                        </p:tav>
                                      </p:tavLst>
                                    </p:anim>
                                    <p:anim calcmode="lin" valueType="num">
                                      <p:cBhvr>
                                        <p:cTn id="23" dur="1000" fill="hold"/>
                                        <p:tgtEl>
                                          <p:spTgt spid="341"/>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2" presetClass="entr" presetSubtype="8" fill="hold" grpId="2" nodeType="afterEffect">
                                  <p:stCondLst>
                                    <p:cond delay="0"/>
                                  </p:stCondLst>
                                  <p:iterate>
                                    <p:tmAbs val="0"/>
                                  </p:iterate>
                                  <p:childTnLst>
                                    <p:set>
                                      <p:cBhvr>
                                        <p:cTn id="26" fill="hold"/>
                                        <p:tgtEl>
                                          <p:spTgt spid="343">
                                            <p:txEl>
                                              <p:pRg st="1" end="1"/>
                                            </p:txEl>
                                          </p:spTgt>
                                        </p:tgtEl>
                                        <p:attrNameLst>
                                          <p:attrName>style.visibility</p:attrName>
                                        </p:attrNameLst>
                                      </p:cBhvr>
                                      <p:to>
                                        <p:strVal val="visible"/>
                                      </p:to>
                                    </p:set>
                                    <p:animEffect transition="in" filter="wipe(left)">
                                      <p:cBhvr>
                                        <p:cTn id="27" dur="1000"/>
                                        <p:tgtEl>
                                          <p:spTgt spid="34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2" nodeType="clickEffect">
                                  <p:stCondLst>
                                    <p:cond delay="0"/>
                                  </p:stCondLst>
                                  <p:iterate>
                                    <p:tmAbs val="0"/>
                                  </p:iterate>
                                  <p:childTnLst>
                                    <p:set>
                                      <p:cBhvr>
                                        <p:cTn id="31" fill="hold"/>
                                        <p:tgtEl>
                                          <p:spTgt spid="343">
                                            <p:txEl>
                                              <p:pRg st="2" end="2"/>
                                            </p:txEl>
                                          </p:spTgt>
                                        </p:tgtEl>
                                        <p:attrNameLst>
                                          <p:attrName>style.visibility</p:attrName>
                                        </p:attrNameLst>
                                      </p:cBhvr>
                                      <p:to>
                                        <p:strVal val="visible"/>
                                      </p:to>
                                    </p:set>
                                    <p:animEffect transition="in" filter="wipe(left)">
                                      <p:cBhvr>
                                        <p:cTn id="32" dur="1000"/>
                                        <p:tgtEl>
                                          <p:spTgt spid="3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4" animBg="1" advAuto="0"/>
      <p:bldP spid="343" grpId="2" build="p" bldLvl="5" animBg="1" advAuto="0"/>
      <p:bldP spid="347" grpId="3" animBg="1" advAuto="0"/>
      <p:bldP spid="350"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Survey_Referencex_V3 use case of the Operator in the Central OCS_2019-10-30_163705.pdf" descr="Survey_Referencex_V3 use case of the Operator in the Central OCS_2019-10-30_163705.pdf"/>
          <p:cNvPicPr>
            <a:picLocks noGrp="1" noChangeAspect="1"/>
          </p:cNvPicPr>
          <p:nvPr>
            <p:ph type="pic" idx="13"/>
          </p:nvPr>
        </p:nvPicPr>
        <p:blipFill>
          <a:blip r:embed="rId3"/>
          <a:srcRect/>
          <a:stretch>
            <a:fillRect/>
          </a:stretch>
        </p:blipFill>
        <p:spPr>
          <a:xfrm>
            <a:off x="12805307" y="4058991"/>
            <a:ext cx="11210393" cy="5147308"/>
          </a:xfrm>
          <a:prstGeom prst="rect">
            <a:avLst/>
          </a:prstGeom>
        </p:spPr>
      </p:pic>
      <p:sp>
        <p:nvSpPr>
          <p:cNvPr id="355" name="FDD-DCS development methodology"/>
          <p:cNvSpPr txBox="1">
            <a:spLocks noGrp="1"/>
          </p:cNvSpPr>
          <p:nvPr>
            <p:ph type="title"/>
          </p:nvPr>
        </p:nvSpPr>
        <p:spPr>
          <a:prstGeom prst="rect">
            <a:avLst/>
          </a:prstGeom>
        </p:spPr>
        <p:txBody>
          <a:bodyPr/>
          <a:lstStyle/>
          <a:p>
            <a:r>
              <a:t>FDD-DCS development methodology</a:t>
            </a:r>
          </a:p>
        </p:txBody>
      </p:sp>
      <p:sp>
        <p:nvSpPr>
          <p:cNvPr id="356" name="Once the FSMs for the Control System (DCS) of the FDD detector are defined, the next step is to represent such FSMs for each node using programming code. For this, we will first make use of UML diagrams.…"/>
          <p:cNvSpPr txBox="1">
            <a:spLocks noGrp="1"/>
          </p:cNvSpPr>
          <p:nvPr>
            <p:ph type="body" sz="quarter" idx="1"/>
          </p:nvPr>
        </p:nvSpPr>
        <p:spPr>
          <a:xfrm>
            <a:off x="1066800" y="7213599"/>
            <a:ext cx="10007600" cy="5048302"/>
          </a:xfrm>
          <a:prstGeom prst="rect">
            <a:avLst/>
          </a:prstGeom>
        </p:spPr>
        <p:txBody>
          <a:bodyPr/>
          <a:lstStyle/>
          <a:p>
            <a:pPr marL="457200" indent="-457200">
              <a:buSzPct val="75000"/>
              <a:buFont typeface="Helvetica Neue"/>
              <a:buChar char="✴"/>
            </a:pPr>
            <a:r>
              <a:t>Once the FSMs for the Control System (DCS) of the FDD detector are defined, the next step is to represent such FSMs for each node using programming code. For this, we will first make use of UML diagrams.</a:t>
            </a:r>
          </a:p>
          <a:p>
            <a:pPr marL="457200" indent="-457200">
              <a:buSzPct val="75000"/>
              <a:buFont typeface="Helvetica Neue"/>
              <a:buChar char="✴"/>
            </a:pPr>
            <a:endParaRPr/>
          </a:p>
          <a:p>
            <a:pPr marL="457200" indent="-457200">
              <a:buSzPct val="75000"/>
              <a:buFont typeface="Helvetica Neue"/>
              <a:buChar char="✴"/>
            </a:pPr>
            <a:r>
              <a:t>The resulting UML diagramas will be considered for the modeling of the nodes in the software architecture of the DCS.</a:t>
            </a:r>
          </a:p>
        </p:txBody>
      </p:sp>
      <p:sp>
        <p:nvSpPr>
          <p:cNvPr id="357"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58" name="Imagen" descr="Imagen"/>
          <p:cNvPicPr>
            <a:picLocks noChangeAspect="1"/>
          </p:cNvPicPr>
          <p:nvPr/>
        </p:nvPicPr>
        <p:blipFill>
          <a:blip r:embed="rId4"/>
          <a:stretch>
            <a:fillRect/>
          </a:stretch>
        </p:blipFill>
        <p:spPr>
          <a:xfrm>
            <a:off x="3913749" y="80845"/>
            <a:ext cx="2908301" cy="1752601"/>
          </a:xfrm>
          <a:prstGeom prst="rect">
            <a:avLst/>
          </a:prstGeom>
          <a:ln w="12700">
            <a:miter lim="400000"/>
          </a:ln>
        </p:spPr>
      </p:pic>
      <p:pic>
        <p:nvPicPr>
          <p:cNvPr id="359" name="Imagen" descr="Imagen"/>
          <p:cNvPicPr>
            <a:picLocks noChangeAspect="1"/>
          </p:cNvPicPr>
          <p:nvPr/>
        </p:nvPicPr>
        <p:blipFill>
          <a:blip r:embed="rId5"/>
          <a:stretch>
            <a:fillRect/>
          </a:stretch>
        </p:blipFill>
        <p:spPr>
          <a:xfrm>
            <a:off x="6809102" y="80845"/>
            <a:ext cx="2933701" cy="1752601"/>
          </a:xfrm>
          <a:prstGeom prst="rect">
            <a:avLst/>
          </a:prstGeom>
          <a:ln w="12700">
            <a:miter lim="400000"/>
          </a:ln>
        </p:spPr>
      </p:pic>
      <p:pic>
        <p:nvPicPr>
          <p:cNvPr id="360" name="Imagen" descr="Imagen"/>
          <p:cNvPicPr>
            <a:picLocks noChangeAspect="1"/>
          </p:cNvPicPr>
          <p:nvPr/>
        </p:nvPicPr>
        <p:blipFill>
          <a:blip r:embed="rId6"/>
          <a:stretch>
            <a:fillRect/>
          </a:stretch>
        </p:blipFill>
        <p:spPr>
          <a:xfrm>
            <a:off x="9735463" y="80845"/>
            <a:ext cx="2921001" cy="1752601"/>
          </a:xfrm>
          <a:prstGeom prst="rect">
            <a:avLst/>
          </a:prstGeom>
          <a:ln w="12700">
            <a:miter lim="400000"/>
          </a:ln>
        </p:spPr>
      </p:pic>
      <p:pic>
        <p:nvPicPr>
          <p:cNvPr id="361" name="Imagen" descr="Imagen"/>
          <p:cNvPicPr>
            <a:picLocks noChangeAspect="1"/>
          </p:cNvPicPr>
          <p:nvPr/>
        </p:nvPicPr>
        <p:blipFill>
          <a:blip r:embed="rId7"/>
          <a:stretch>
            <a:fillRect/>
          </a:stretch>
        </p:blipFill>
        <p:spPr>
          <a:xfrm>
            <a:off x="12629052" y="80845"/>
            <a:ext cx="2921001" cy="1752601"/>
          </a:xfrm>
          <a:prstGeom prst="rect">
            <a:avLst/>
          </a:prstGeom>
          <a:ln w="12700">
            <a:miter lim="400000"/>
          </a:ln>
        </p:spPr>
      </p:pic>
      <p:sp>
        <p:nvSpPr>
          <p:cNvPr id="362" name="Figure 15. Elements that form the diagram of the Operator in the…"/>
          <p:cNvSpPr txBox="1"/>
          <p:nvPr/>
        </p:nvSpPr>
        <p:spPr>
          <a:xfrm>
            <a:off x="13045955" y="9640697"/>
            <a:ext cx="10728961" cy="100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747474"/>
                </a:solidFill>
              </a:defRPr>
            </a:pPr>
            <a:r>
              <a:t>Figure 15. Elements that form the diagram of the Operator in the</a:t>
            </a:r>
          </a:p>
          <a:p>
            <a:pPr algn="l">
              <a:defRPr sz="3000">
                <a:solidFill>
                  <a:srgbClr val="747474"/>
                </a:solidFill>
              </a:defRPr>
            </a:pPr>
            <a:r>
              <a:t>Central DCS / DCS Shifter of the Experiment (OCDCS).</a:t>
            </a:r>
          </a:p>
        </p:txBody>
      </p:sp>
      <p:pic>
        <p:nvPicPr>
          <p:cNvPr id="363" name="Imagen" descr="Imagen"/>
          <p:cNvPicPr>
            <a:picLocks noChangeAspect="1"/>
          </p:cNvPicPr>
          <p:nvPr/>
        </p:nvPicPr>
        <p:blipFill>
          <a:blip r:embed="rId8"/>
          <a:stretch>
            <a:fillRect/>
          </a:stretch>
        </p:blipFill>
        <p:spPr>
          <a:xfrm>
            <a:off x="45324" y="72726"/>
            <a:ext cx="3886201" cy="1752601"/>
          </a:xfrm>
          <a:prstGeom prst="rect">
            <a:avLst/>
          </a:prstGeom>
          <a:ln w="12700">
            <a:miter lim="400000"/>
          </a:ln>
        </p:spPr>
      </p:pic>
      <p:pic>
        <p:nvPicPr>
          <p:cNvPr id="364" name="Imagen" descr="Imagen"/>
          <p:cNvPicPr>
            <a:picLocks noChangeAspect="1"/>
          </p:cNvPicPr>
          <p:nvPr/>
        </p:nvPicPr>
        <p:blipFill>
          <a:blip r:embed="rId9"/>
          <a:stretch>
            <a:fillRect/>
          </a:stretch>
        </p:blipFill>
        <p:spPr>
          <a:xfrm>
            <a:off x="15557179" y="55445"/>
            <a:ext cx="29464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64"/>
                                        </p:tgtEl>
                                        <p:attrNameLst>
                                          <p:attrName>style.visibility</p:attrName>
                                        </p:attrNameLst>
                                      </p:cBhvr>
                                      <p:to>
                                        <p:strVal val="visible"/>
                                      </p:to>
                                    </p:set>
                                    <p:animEffect transition="in" filter="wipe(left)">
                                      <p:cBhvr>
                                        <p:cTn id="7" dur="1000"/>
                                        <p:tgtEl>
                                          <p:spTgt spid="364"/>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62"/>
                                        </p:tgtEl>
                                        <p:attrNameLst>
                                          <p:attrName>style.visibility</p:attrName>
                                        </p:attrNameLst>
                                      </p:cBhvr>
                                      <p:to>
                                        <p:strVal val="visible"/>
                                      </p:to>
                                    </p:set>
                                    <p:animEffect transition="in" filter="wipe(left)">
                                      <p:cBhvr>
                                        <p:cTn id="11" dur="500"/>
                                        <p:tgtEl>
                                          <p:spTgt spid="362"/>
                                        </p:tgtEl>
                                      </p:cBhvr>
                                    </p:animEffect>
                                  </p:childTnLst>
                                </p:cTn>
                              </p:par>
                            </p:childTnLst>
                          </p:cTn>
                        </p:par>
                        <p:par>
                          <p:cTn id="12" fill="hold">
                            <p:stCondLst>
                              <p:cond delay="1500"/>
                            </p:stCondLst>
                            <p:childTnLst>
                              <p:par>
                                <p:cTn id="13" presetID="2" presetClass="entr" presetSubtype="2" fill="hold" grpId="3" nodeType="afterEffect">
                                  <p:stCondLst>
                                    <p:cond delay="0"/>
                                  </p:stCondLst>
                                  <p:iterate>
                                    <p:tmAbs val="0"/>
                                  </p:iterate>
                                  <p:childTnLst>
                                    <p:set>
                                      <p:cBhvr>
                                        <p:cTn id="14" fill="hold"/>
                                        <p:tgtEl>
                                          <p:spTgt spid="354"/>
                                        </p:tgtEl>
                                        <p:attrNameLst>
                                          <p:attrName>style.visibility</p:attrName>
                                        </p:attrNameLst>
                                      </p:cBhvr>
                                      <p:to>
                                        <p:strVal val="visible"/>
                                      </p:to>
                                    </p:set>
                                    <p:anim calcmode="lin" valueType="num">
                                      <p:cBhvr>
                                        <p:cTn id="15" dur="1000" fill="hold"/>
                                        <p:tgtEl>
                                          <p:spTgt spid="354"/>
                                        </p:tgtEl>
                                        <p:attrNameLst>
                                          <p:attrName>ppt_x</p:attrName>
                                        </p:attrNameLst>
                                      </p:cBhvr>
                                      <p:tavLst>
                                        <p:tav tm="0">
                                          <p:val>
                                            <p:strVal val="1+#ppt_w/2"/>
                                          </p:val>
                                        </p:tav>
                                        <p:tav tm="100000">
                                          <p:val>
                                            <p:strVal val="#ppt_x"/>
                                          </p:val>
                                        </p:tav>
                                      </p:tavLst>
                                    </p:anim>
                                    <p:anim calcmode="lin" valueType="num">
                                      <p:cBhvr>
                                        <p:cTn id="16" dur="1000" fill="hold"/>
                                        <p:tgtEl>
                                          <p:spTgt spid="35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8" fill="hold" grpId="4" nodeType="afterEffect">
                                  <p:stCondLst>
                                    <p:cond delay="0"/>
                                  </p:stCondLst>
                                  <p:iterate>
                                    <p:tmAbs val="0"/>
                                  </p:iterate>
                                  <p:childTnLst>
                                    <p:set>
                                      <p:cBhvr>
                                        <p:cTn id="19" fill="hold"/>
                                        <p:tgtEl>
                                          <p:spTgt spid="356">
                                            <p:bg/>
                                          </p:spTgt>
                                        </p:tgtEl>
                                        <p:attrNameLst>
                                          <p:attrName>style.visibility</p:attrName>
                                        </p:attrNameLst>
                                      </p:cBhvr>
                                      <p:to>
                                        <p:strVal val="visible"/>
                                      </p:to>
                                    </p:set>
                                    <p:animEffect transition="in" filter="wipe(left)">
                                      <p:cBhvr>
                                        <p:cTn id="20" dur="1000"/>
                                        <p:tgtEl>
                                          <p:spTgt spid="356">
                                            <p:bg/>
                                          </p:spTgt>
                                        </p:tgtEl>
                                      </p:cBhvr>
                                    </p:animEffect>
                                  </p:childTnLst>
                                </p:cTn>
                              </p:par>
                              <p:par>
                                <p:cTn id="21" presetID="22" presetClass="entr" presetSubtype="8" fill="hold" grpId="4" nodeType="withEffect">
                                  <p:stCondLst>
                                    <p:cond delay="0"/>
                                  </p:stCondLst>
                                  <p:iterate>
                                    <p:tmAbs val="0"/>
                                  </p:iterate>
                                  <p:childTnLst>
                                    <p:set>
                                      <p:cBhvr>
                                        <p:cTn id="22" fill="hold"/>
                                        <p:tgtEl>
                                          <p:spTgt spid="356">
                                            <p:txEl>
                                              <p:pRg st="0" end="0"/>
                                            </p:txEl>
                                          </p:spTgt>
                                        </p:tgtEl>
                                        <p:attrNameLst>
                                          <p:attrName>style.visibility</p:attrName>
                                        </p:attrNameLst>
                                      </p:cBhvr>
                                      <p:to>
                                        <p:strVal val="visible"/>
                                      </p:to>
                                    </p:set>
                                    <p:animEffect transition="in" filter="wipe(left)">
                                      <p:cBhvr>
                                        <p:cTn id="23" dur="1000"/>
                                        <p:tgtEl>
                                          <p:spTgt spid="356">
                                            <p:txEl>
                                              <p:pRg st="0" end="0"/>
                                            </p:txEl>
                                          </p:spTgt>
                                        </p:tgtEl>
                                      </p:cBhvr>
                                    </p:animEffect>
                                  </p:childTnLst>
                                </p:cTn>
                              </p:par>
                            </p:childTnLst>
                          </p:cTn>
                        </p:par>
                        <p:par>
                          <p:cTn id="24" fill="hold">
                            <p:stCondLst>
                              <p:cond delay="3500"/>
                            </p:stCondLst>
                            <p:childTnLst>
                              <p:par>
                                <p:cTn id="25" presetID="22" presetClass="entr" presetSubtype="8" fill="hold" grpId="4" nodeType="afterEffect">
                                  <p:stCondLst>
                                    <p:cond delay="0"/>
                                  </p:stCondLst>
                                  <p:iterate>
                                    <p:tmAbs val="0"/>
                                  </p:iterate>
                                  <p:childTnLst>
                                    <p:set>
                                      <p:cBhvr>
                                        <p:cTn id="26" fill="hold"/>
                                        <p:tgtEl>
                                          <p:spTgt spid="356">
                                            <p:txEl>
                                              <p:pRg st="1" end="1"/>
                                            </p:txEl>
                                          </p:spTgt>
                                        </p:tgtEl>
                                        <p:attrNameLst>
                                          <p:attrName>style.visibility</p:attrName>
                                        </p:attrNameLst>
                                      </p:cBhvr>
                                      <p:to>
                                        <p:strVal val="visible"/>
                                      </p:to>
                                    </p:set>
                                    <p:animEffect transition="in" filter="wipe(left)">
                                      <p:cBhvr>
                                        <p:cTn id="27" dur="1000"/>
                                        <p:tgtEl>
                                          <p:spTgt spid="35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4" nodeType="clickEffect">
                                  <p:stCondLst>
                                    <p:cond delay="0"/>
                                  </p:stCondLst>
                                  <p:iterate>
                                    <p:tmAbs val="0"/>
                                  </p:iterate>
                                  <p:childTnLst>
                                    <p:set>
                                      <p:cBhvr>
                                        <p:cTn id="31" fill="hold"/>
                                        <p:tgtEl>
                                          <p:spTgt spid="356">
                                            <p:txEl>
                                              <p:pRg st="2" end="2"/>
                                            </p:txEl>
                                          </p:spTgt>
                                        </p:tgtEl>
                                        <p:attrNameLst>
                                          <p:attrName>style.visibility</p:attrName>
                                        </p:attrNameLst>
                                      </p:cBhvr>
                                      <p:to>
                                        <p:strVal val="visible"/>
                                      </p:to>
                                    </p:set>
                                    <p:animEffect transition="in" filter="wipe(left)">
                                      <p:cBhvr>
                                        <p:cTn id="32" dur="1000"/>
                                        <p:tgtEl>
                                          <p:spTgt spid="3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3" animBg="1" advAuto="0"/>
      <p:bldP spid="356" grpId="4" build="p" bldLvl="5" animBg="1" advAuto="0"/>
      <p:bldP spid="362" grpId="2" animBg="1" advAuto="0"/>
      <p:bldP spid="36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FDDs Main Panel User Interface.jpg" descr="FDDs Main Panel User Interface.jpg"/>
          <p:cNvPicPr>
            <a:picLocks noGrp="1" noChangeAspect="1"/>
          </p:cNvPicPr>
          <p:nvPr>
            <p:ph type="pic" idx="13"/>
          </p:nvPr>
        </p:nvPicPr>
        <p:blipFill>
          <a:blip r:embed="rId3"/>
          <a:srcRect/>
          <a:stretch>
            <a:fillRect/>
          </a:stretch>
        </p:blipFill>
        <p:spPr>
          <a:xfrm>
            <a:off x="12192000" y="2456473"/>
            <a:ext cx="12192000" cy="8803054"/>
          </a:xfrm>
          <a:prstGeom prst="rect">
            <a:avLst/>
          </a:prstGeom>
        </p:spPr>
      </p:pic>
      <p:sp>
        <p:nvSpPr>
          <p:cNvPr id="369" name="FDD-DCS development methodology"/>
          <p:cNvSpPr txBox="1">
            <a:spLocks noGrp="1"/>
          </p:cNvSpPr>
          <p:nvPr>
            <p:ph type="title"/>
          </p:nvPr>
        </p:nvSpPr>
        <p:spPr>
          <a:prstGeom prst="rect">
            <a:avLst/>
          </a:prstGeom>
        </p:spPr>
        <p:txBody>
          <a:bodyPr/>
          <a:lstStyle/>
          <a:p>
            <a:r>
              <a:t>FDD-DCS development methodology</a:t>
            </a:r>
          </a:p>
        </p:txBody>
      </p:sp>
      <p:sp>
        <p:nvSpPr>
          <p:cNvPr id="370" name="The next step is to design the UI, that will allow the Control System (DCS) operators of the FDD detector to interact with the devices and equipment of the ALICE experiment.…"/>
          <p:cNvSpPr txBox="1">
            <a:spLocks noGrp="1"/>
          </p:cNvSpPr>
          <p:nvPr>
            <p:ph type="body" sz="quarter" idx="1"/>
          </p:nvPr>
        </p:nvSpPr>
        <p:spPr>
          <a:prstGeom prst="rect">
            <a:avLst/>
          </a:prstGeom>
        </p:spPr>
        <p:txBody>
          <a:bodyPr/>
          <a:lstStyle/>
          <a:p>
            <a:pPr marL="388620" indent="-388620" defTabSz="701675">
              <a:buSzPct val="75000"/>
              <a:buFont typeface="Helvetica Neue"/>
              <a:buChar char="✴"/>
              <a:defRPr sz="3060"/>
            </a:pPr>
            <a:r>
              <a:t>The next step is to design the UI, that will allow the Control System (DCS) operators of the FDD detector to interact with the devices and equipment of the ALICE experiment.</a:t>
            </a:r>
          </a:p>
          <a:p>
            <a:pPr marL="388620" indent="-388620" defTabSz="701675">
              <a:buSzPct val="75000"/>
              <a:buFont typeface="Helvetica Neue"/>
              <a:buChar char="✴"/>
              <a:defRPr sz="3060"/>
            </a:pPr>
            <a:endParaRPr/>
          </a:p>
          <a:p>
            <a:pPr marL="388620" indent="-388620" defTabSz="701675">
              <a:buSzPct val="75000"/>
              <a:buFont typeface="Helvetica Neue"/>
              <a:buChar char="✴"/>
              <a:defRPr sz="3060"/>
            </a:pPr>
            <a:r>
              <a:t>It must be use the tools and guidelines available [6], since it is important to maintain the uniformity between the operation panels used by the operators of the Central DCS and keep the interface user friendly.</a:t>
            </a:r>
          </a:p>
        </p:txBody>
      </p:sp>
      <p:pic>
        <p:nvPicPr>
          <p:cNvPr id="371" name="Imagen" descr="Imagen"/>
          <p:cNvPicPr>
            <a:picLocks noChangeAspect="1"/>
          </p:cNvPicPr>
          <p:nvPr/>
        </p:nvPicPr>
        <p:blipFill>
          <a:blip r:embed="rId4"/>
          <a:stretch>
            <a:fillRect/>
          </a:stretch>
        </p:blipFill>
        <p:spPr>
          <a:xfrm>
            <a:off x="3926449" y="80845"/>
            <a:ext cx="2908301" cy="1752601"/>
          </a:xfrm>
          <a:prstGeom prst="rect">
            <a:avLst/>
          </a:prstGeom>
          <a:ln w="12700">
            <a:miter lim="400000"/>
          </a:ln>
        </p:spPr>
      </p:pic>
      <p:pic>
        <p:nvPicPr>
          <p:cNvPr id="372" name="Imagen" descr="Imagen"/>
          <p:cNvPicPr>
            <a:picLocks noChangeAspect="1"/>
          </p:cNvPicPr>
          <p:nvPr/>
        </p:nvPicPr>
        <p:blipFill>
          <a:blip r:embed="rId5"/>
          <a:stretch>
            <a:fillRect/>
          </a:stretch>
        </p:blipFill>
        <p:spPr>
          <a:xfrm>
            <a:off x="6821802" y="80845"/>
            <a:ext cx="2933701" cy="1752601"/>
          </a:xfrm>
          <a:prstGeom prst="rect">
            <a:avLst/>
          </a:prstGeom>
          <a:ln w="12700">
            <a:miter lim="400000"/>
          </a:ln>
        </p:spPr>
      </p:pic>
      <p:pic>
        <p:nvPicPr>
          <p:cNvPr id="373" name="Imagen" descr="Imagen"/>
          <p:cNvPicPr>
            <a:picLocks noChangeAspect="1"/>
          </p:cNvPicPr>
          <p:nvPr/>
        </p:nvPicPr>
        <p:blipFill>
          <a:blip r:embed="rId6"/>
          <a:stretch>
            <a:fillRect/>
          </a:stretch>
        </p:blipFill>
        <p:spPr>
          <a:xfrm>
            <a:off x="9748163" y="80845"/>
            <a:ext cx="2921001" cy="1752601"/>
          </a:xfrm>
          <a:prstGeom prst="rect">
            <a:avLst/>
          </a:prstGeom>
          <a:ln w="12700">
            <a:miter lim="400000"/>
          </a:ln>
        </p:spPr>
      </p:pic>
      <p:pic>
        <p:nvPicPr>
          <p:cNvPr id="374" name="Imagen" descr="Imagen"/>
          <p:cNvPicPr>
            <a:picLocks noChangeAspect="1"/>
          </p:cNvPicPr>
          <p:nvPr/>
        </p:nvPicPr>
        <p:blipFill>
          <a:blip r:embed="rId7"/>
          <a:stretch>
            <a:fillRect/>
          </a:stretch>
        </p:blipFill>
        <p:spPr>
          <a:xfrm>
            <a:off x="12641752" y="80845"/>
            <a:ext cx="2921001" cy="1752601"/>
          </a:xfrm>
          <a:prstGeom prst="rect">
            <a:avLst/>
          </a:prstGeom>
          <a:ln w="12700">
            <a:miter lim="400000"/>
          </a:ln>
        </p:spPr>
      </p:pic>
      <p:pic>
        <p:nvPicPr>
          <p:cNvPr id="375" name="Imagen" descr="Imagen"/>
          <p:cNvPicPr>
            <a:picLocks noChangeAspect="1"/>
          </p:cNvPicPr>
          <p:nvPr/>
        </p:nvPicPr>
        <p:blipFill>
          <a:blip r:embed="rId8"/>
          <a:stretch>
            <a:fillRect/>
          </a:stretch>
        </p:blipFill>
        <p:spPr>
          <a:xfrm>
            <a:off x="15557179" y="80845"/>
            <a:ext cx="2921001" cy="1752601"/>
          </a:xfrm>
          <a:prstGeom prst="rect">
            <a:avLst/>
          </a:prstGeom>
          <a:ln w="12700">
            <a:miter lim="400000"/>
          </a:ln>
        </p:spPr>
      </p:pic>
      <p:sp>
        <p:nvSpPr>
          <p:cNvPr id="376" name="Figure 16. Draft of main panel user interface for FDD detector."/>
          <p:cNvSpPr txBox="1"/>
          <p:nvPr/>
        </p:nvSpPr>
        <p:spPr>
          <a:xfrm>
            <a:off x="13194982" y="11469621"/>
            <a:ext cx="10186036"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16. Draft of main panel user interface for FDD detector.</a:t>
            </a:r>
          </a:p>
        </p:txBody>
      </p:sp>
      <p:sp>
        <p:nvSpPr>
          <p:cNvPr id="377"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78" name="Imagen" descr="Imagen"/>
          <p:cNvPicPr>
            <a:picLocks noChangeAspect="1"/>
          </p:cNvPicPr>
          <p:nvPr/>
        </p:nvPicPr>
        <p:blipFill>
          <a:blip r:embed="rId9"/>
          <a:stretch>
            <a:fillRect/>
          </a:stretch>
        </p:blipFill>
        <p:spPr>
          <a:xfrm>
            <a:off x="45324" y="72726"/>
            <a:ext cx="3886201" cy="1752601"/>
          </a:xfrm>
          <a:prstGeom prst="rect">
            <a:avLst/>
          </a:prstGeom>
          <a:ln w="12700">
            <a:miter lim="400000"/>
          </a:ln>
        </p:spPr>
      </p:pic>
      <p:pic>
        <p:nvPicPr>
          <p:cNvPr id="379" name="Imagen" descr="Imagen"/>
          <p:cNvPicPr>
            <a:picLocks noChangeAspect="1"/>
          </p:cNvPicPr>
          <p:nvPr/>
        </p:nvPicPr>
        <p:blipFill>
          <a:blip r:embed="rId10"/>
          <a:stretch>
            <a:fillRect/>
          </a:stretch>
        </p:blipFill>
        <p:spPr>
          <a:xfrm>
            <a:off x="18460403" y="55445"/>
            <a:ext cx="29464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79"/>
                                        </p:tgtEl>
                                        <p:attrNameLst>
                                          <p:attrName>style.visibility</p:attrName>
                                        </p:attrNameLst>
                                      </p:cBhvr>
                                      <p:to>
                                        <p:strVal val="visible"/>
                                      </p:to>
                                    </p:set>
                                    <p:animEffect transition="in" filter="wipe(left)">
                                      <p:cBhvr>
                                        <p:cTn id="7" dur="1000"/>
                                        <p:tgtEl>
                                          <p:spTgt spid="379"/>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76"/>
                                        </p:tgtEl>
                                        <p:attrNameLst>
                                          <p:attrName>style.visibility</p:attrName>
                                        </p:attrNameLst>
                                      </p:cBhvr>
                                      <p:to>
                                        <p:strVal val="visible"/>
                                      </p:to>
                                    </p:set>
                                    <p:animEffect transition="in" filter="wipe(left)">
                                      <p:cBhvr>
                                        <p:cTn id="11" dur="500"/>
                                        <p:tgtEl>
                                          <p:spTgt spid="376"/>
                                        </p:tgtEl>
                                      </p:cBhvr>
                                    </p:animEffect>
                                  </p:childTnLst>
                                </p:cTn>
                              </p:par>
                            </p:childTnLst>
                          </p:cTn>
                        </p:par>
                        <p:par>
                          <p:cTn id="12" fill="hold">
                            <p:stCondLst>
                              <p:cond delay="1500"/>
                            </p:stCondLst>
                            <p:childTnLst>
                              <p:par>
                                <p:cTn id="13" presetID="2" presetClass="entr" presetSubtype="2" fill="hold" grpId="3" nodeType="afterEffect">
                                  <p:stCondLst>
                                    <p:cond delay="0"/>
                                  </p:stCondLst>
                                  <p:iterate>
                                    <p:tmAbs val="0"/>
                                  </p:iterate>
                                  <p:childTnLst>
                                    <p:set>
                                      <p:cBhvr>
                                        <p:cTn id="14" fill="hold"/>
                                        <p:tgtEl>
                                          <p:spTgt spid="368"/>
                                        </p:tgtEl>
                                        <p:attrNameLst>
                                          <p:attrName>style.visibility</p:attrName>
                                        </p:attrNameLst>
                                      </p:cBhvr>
                                      <p:to>
                                        <p:strVal val="visible"/>
                                      </p:to>
                                    </p:set>
                                    <p:anim calcmode="lin" valueType="num">
                                      <p:cBhvr>
                                        <p:cTn id="15" dur="1000" fill="hold"/>
                                        <p:tgtEl>
                                          <p:spTgt spid="368"/>
                                        </p:tgtEl>
                                        <p:attrNameLst>
                                          <p:attrName>ppt_x</p:attrName>
                                        </p:attrNameLst>
                                      </p:cBhvr>
                                      <p:tavLst>
                                        <p:tav tm="0">
                                          <p:val>
                                            <p:strVal val="1+#ppt_w/2"/>
                                          </p:val>
                                        </p:tav>
                                        <p:tav tm="100000">
                                          <p:val>
                                            <p:strVal val="#ppt_x"/>
                                          </p:val>
                                        </p:tav>
                                      </p:tavLst>
                                    </p:anim>
                                    <p:anim calcmode="lin" valueType="num">
                                      <p:cBhvr>
                                        <p:cTn id="16" dur="1000" fill="hold"/>
                                        <p:tgtEl>
                                          <p:spTgt spid="368"/>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8" fill="hold" grpId="4" nodeType="afterEffect">
                                  <p:stCondLst>
                                    <p:cond delay="0"/>
                                  </p:stCondLst>
                                  <p:iterate>
                                    <p:tmAbs val="0"/>
                                  </p:iterate>
                                  <p:childTnLst>
                                    <p:set>
                                      <p:cBhvr>
                                        <p:cTn id="19" fill="hold"/>
                                        <p:tgtEl>
                                          <p:spTgt spid="370">
                                            <p:bg/>
                                          </p:spTgt>
                                        </p:tgtEl>
                                        <p:attrNameLst>
                                          <p:attrName>style.visibility</p:attrName>
                                        </p:attrNameLst>
                                      </p:cBhvr>
                                      <p:to>
                                        <p:strVal val="visible"/>
                                      </p:to>
                                    </p:set>
                                    <p:animEffect transition="in" filter="wipe(left)">
                                      <p:cBhvr>
                                        <p:cTn id="20" dur="1000"/>
                                        <p:tgtEl>
                                          <p:spTgt spid="370">
                                            <p:bg/>
                                          </p:spTgt>
                                        </p:tgtEl>
                                      </p:cBhvr>
                                    </p:animEffect>
                                  </p:childTnLst>
                                </p:cTn>
                              </p:par>
                              <p:par>
                                <p:cTn id="21" presetID="22" presetClass="entr" presetSubtype="8" fill="hold" grpId="4" nodeType="withEffect">
                                  <p:stCondLst>
                                    <p:cond delay="0"/>
                                  </p:stCondLst>
                                  <p:iterate>
                                    <p:tmAbs val="0"/>
                                  </p:iterate>
                                  <p:childTnLst>
                                    <p:set>
                                      <p:cBhvr>
                                        <p:cTn id="22" fill="hold"/>
                                        <p:tgtEl>
                                          <p:spTgt spid="370">
                                            <p:txEl>
                                              <p:pRg st="0" end="0"/>
                                            </p:txEl>
                                          </p:spTgt>
                                        </p:tgtEl>
                                        <p:attrNameLst>
                                          <p:attrName>style.visibility</p:attrName>
                                        </p:attrNameLst>
                                      </p:cBhvr>
                                      <p:to>
                                        <p:strVal val="visible"/>
                                      </p:to>
                                    </p:set>
                                    <p:animEffect transition="in" filter="wipe(left)">
                                      <p:cBhvr>
                                        <p:cTn id="23" dur="1000"/>
                                        <p:tgtEl>
                                          <p:spTgt spid="370">
                                            <p:txEl>
                                              <p:pRg st="0" end="0"/>
                                            </p:txEl>
                                          </p:spTgt>
                                        </p:tgtEl>
                                      </p:cBhvr>
                                    </p:animEffect>
                                  </p:childTnLst>
                                </p:cTn>
                              </p:par>
                            </p:childTnLst>
                          </p:cTn>
                        </p:par>
                        <p:par>
                          <p:cTn id="24" fill="hold">
                            <p:stCondLst>
                              <p:cond delay="3500"/>
                            </p:stCondLst>
                            <p:childTnLst>
                              <p:par>
                                <p:cTn id="25" presetID="22" presetClass="entr" presetSubtype="8" fill="hold" grpId="4" nodeType="afterEffect">
                                  <p:stCondLst>
                                    <p:cond delay="0"/>
                                  </p:stCondLst>
                                  <p:iterate>
                                    <p:tmAbs val="0"/>
                                  </p:iterate>
                                  <p:childTnLst>
                                    <p:set>
                                      <p:cBhvr>
                                        <p:cTn id="26" fill="hold"/>
                                        <p:tgtEl>
                                          <p:spTgt spid="370">
                                            <p:txEl>
                                              <p:pRg st="1" end="1"/>
                                            </p:txEl>
                                          </p:spTgt>
                                        </p:tgtEl>
                                        <p:attrNameLst>
                                          <p:attrName>style.visibility</p:attrName>
                                        </p:attrNameLst>
                                      </p:cBhvr>
                                      <p:to>
                                        <p:strVal val="visible"/>
                                      </p:to>
                                    </p:set>
                                    <p:animEffect transition="in" filter="wipe(left)">
                                      <p:cBhvr>
                                        <p:cTn id="27" dur="1000"/>
                                        <p:tgtEl>
                                          <p:spTgt spid="37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4" nodeType="clickEffect">
                                  <p:stCondLst>
                                    <p:cond delay="0"/>
                                  </p:stCondLst>
                                  <p:iterate>
                                    <p:tmAbs val="0"/>
                                  </p:iterate>
                                  <p:childTnLst>
                                    <p:set>
                                      <p:cBhvr>
                                        <p:cTn id="31" fill="hold"/>
                                        <p:tgtEl>
                                          <p:spTgt spid="370">
                                            <p:txEl>
                                              <p:pRg st="2" end="2"/>
                                            </p:txEl>
                                          </p:spTgt>
                                        </p:tgtEl>
                                        <p:attrNameLst>
                                          <p:attrName>style.visibility</p:attrName>
                                        </p:attrNameLst>
                                      </p:cBhvr>
                                      <p:to>
                                        <p:strVal val="visible"/>
                                      </p:to>
                                    </p:set>
                                    <p:animEffect transition="in" filter="wipe(left)">
                                      <p:cBhvr>
                                        <p:cTn id="32" dur="1000"/>
                                        <p:tgtEl>
                                          <p:spTgt spid="3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3" animBg="1" advAuto="0"/>
      <p:bldP spid="370" grpId="4" build="p" bldLvl="5" animBg="1" advAuto="0"/>
      <p:bldP spid="376" grpId="2" animBg="1" advAuto="0"/>
      <p:bldP spid="379"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n" descr="Imagen"/>
          <p:cNvPicPr>
            <a:picLocks noGrp="1" noChangeAspect="1"/>
          </p:cNvPicPr>
          <p:nvPr>
            <p:ph type="pic" idx="13"/>
          </p:nvPr>
        </p:nvPicPr>
        <p:blipFill>
          <a:blip r:embed="rId3"/>
          <a:srcRect/>
          <a:stretch>
            <a:fillRect/>
          </a:stretch>
        </p:blipFill>
        <p:spPr>
          <a:xfrm>
            <a:off x="14125478" y="2224597"/>
            <a:ext cx="8728592" cy="9266806"/>
          </a:xfrm>
          <a:prstGeom prst="rect">
            <a:avLst/>
          </a:prstGeom>
        </p:spPr>
      </p:pic>
      <p:sp>
        <p:nvSpPr>
          <p:cNvPr id="384" name="FDD-DCS development methodology"/>
          <p:cNvSpPr txBox="1">
            <a:spLocks noGrp="1"/>
          </p:cNvSpPr>
          <p:nvPr>
            <p:ph type="title"/>
          </p:nvPr>
        </p:nvSpPr>
        <p:spPr>
          <a:prstGeom prst="rect">
            <a:avLst/>
          </a:prstGeom>
        </p:spPr>
        <p:txBody>
          <a:bodyPr/>
          <a:lstStyle/>
          <a:p>
            <a:r>
              <a:t>FDD-DCS development methodology</a:t>
            </a:r>
          </a:p>
        </p:txBody>
      </p:sp>
      <p:sp>
        <p:nvSpPr>
          <p:cNvPr id="385" name="The DCS of the FDD detector will implement charts to visualize the temperature behavior, power supplies, and electronics; as well as the voltage and current values for HV (High Voltage) system."/>
          <p:cNvSpPr txBox="1">
            <a:spLocks noGrp="1"/>
          </p:cNvSpPr>
          <p:nvPr>
            <p:ph type="body" sz="quarter" idx="1"/>
          </p:nvPr>
        </p:nvSpPr>
        <p:spPr>
          <a:prstGeom prst="rect">
            <a:avLst/>
          </a:prstGeom>
        </p:spPr>
        <p:txBody>
          <a:bodyPr/>
          <a:lstStyle/>
          <a:p>
            <a:r>
              <a:t>The DCS of the FDD detector will implement charts to visualize the temperature behavior, power supplies, and electronics; as well as the voltage and current values for HV (High Voltage) system.</a:t>
            </a:r>
          </a:p>
        </p:txBody>
      </p:sp>
      <p:pic>
        <p:nvPicPr>
          <p:cNvPr id="386" name="Imagen" descr="Imagen"/>
          <p:cNvPicPr>
            <a:picLocks noChangeAspect="1"/>
          </p:cNvPicPr>
          <p:nvPr/>
        </p:nvPicPr>
        <p:blipFill>
          <a:blip r:embed="rId4"/>
          <a:stretch>
            <a:fillRect/>
          </a:stretch>
        </p:blipFill>
        <p:spPr>
          <a:xfrm>
            <a:off x="3916072" y="75755"/>
            <a:ext cx="2908301" cy="1752601"/>
          </a:xfrm>
          <a:prstGeom prst="rect">
            <a:avLst/>
          </a:prstGeom>
          <a:ln w="12700">
            <a:miter lim="400000"/>
          </a:ln>
        </p:spPr>
      </p:pic>
      <p:pic>
        <p:nvPicPr>
          <p:cNvPr id="387" name="Imagen" descr="Imagen"/>
          <p:cNvPicPr>
            <a:picLocks noChangeAspect="1"/>
          </p:cNvPicPr>
          <p:nvPr/>
        </p:nvPicPr>
        <p:blipFill>
          <a:blip r:embed="rId5"/>
          <a:stretch>
            <a:fillRect/>
          </a:stretch>
        </p:blipFill>
        <p:spPr>
          <a:xfrm>
            <a:off x="6811424" y="75755"/>
            <a:ext cx="2933701" cy="1752601"/>
          </a:xfrm>
          <a:prstGeom prst="rect">
            <a:avLst/>
          </a:prstGeom>
          <a:ln w="12700">
            <a:miter lim="400000"/>
          </a:ln>
        </p:spPr>
      </p:pic>
      <p:pic>
        <p:nvPicPr>
          <p:cNvPr id="388" name="Imagen" descr="Imagen"/>
          <p:cNvPicPr>
            <a:picLocks noChangeAspect="1"/>
          </p:cNvPicPr>
          <p:nvPr/>
        </p:nvPicPr>
        <p:blipFill>
          <a:blip r:embed="rId6"/>
          <a:stretch>
            <a:fillRect/>
          </a:stretch>
        </p:blipFill>
        <p:spPr>
          <a:xfrm>
            <a:off x="9737786" y="75755"/>
            <a:ext cx="2921001" cy="1752601"/>
          </a:xfrm>
          <a:prstGeom prst="rect">
            <a:avLst/>
          </a:prstGeom>
          <a:ln w="12700">
            <a:miter lim="400000"/>
          </a:ln>
        </p:spPr>
      </p:pic>
      <p:pic>
        <p:nvPicPr>
          <p:cNvPr id="389" name="Imagen" descr="Imagen"/>
          <p:cNvPicPr>
            <a:picLocks noChangeAspect="1"/>
          </p:cNvPicPr>
          <p:nvPr/>
        </p:nvPicPr>
        <p:blipFill>
          <a:blip r:embed="rId7"/>
          <a:stretch>
            <a:fillRect/>
          </a:stretch>
        </p:blipFill>
        <p:spPr>
          <a:xfrm>
            <a:off x="12631374" y="75755"/>
            <a:ext cx="2921001" cy="1752601"/>
          </a:xfrm>
          <a:prstGeom prst="rect">
            <a:avLst/>
          </a:prstGeom>
          <a:ln w="12700">
            <a:miter lim="400000"/>
          </a:ln>
        </p:spPr>
      </p:pic>
      <p:pic>
        <p:nvPicPr>
          <p:cNvPr id="390" name="Imagen" descr="Imagen"/>
          <p:cNvPicPr>
            <a:picLocks noChangeAspect="1"/>
          </p:cNvPicPr>
          <p:nvPr/>
        </p:nvPicPr>
        <p:blipFill>
          <a:blip r:embed="rId8"/>
          <a:stretch>
            <a:fillRect/>
          </a:stretch>
        </p:blipFill>
        <p:spPr>
          <a:xfrm>
            <a:off x="15546801" y="75755"/>
            <a:ext cx="2921001" cy="1752601"/>
          </a:xfrm>
          <a:prstGeom prst="rect">
            <a:avLst/>
          </a:prstGeom>
          <a:ln w="12700">
            <a:miter lim="400000"/>
          </a:ln>
        </p:spPr>
      </p:pic>
      <p:pic>
        <p:nvPicPr>
          <p:cNvPr id="391" name="Imagen" descr="Imagen"/>
          <p:cNvPicPr>
            <a:picLocks noChangeAspect="1"/>
          </p:cNvPicPr>
          <p:nvPr/>
        </p:nvPicPr>
        <p:blipFill>
          <a:blip r:embed="rId9"/>
          <a:stretch>
            <a:fillRect/>
          </a:stretch>
        </p:blipFill>
        <p:spPr>
          <a:xfrm>
            <a:off x="18440390" y="75755"/>
            <a:ext cx="2921001" cy="1752601"/>
          </a:xfrm>
          <a:prstGeom prst="rect">
            <a:avLst/>
          </a:prstGeom>
          <a:ln w="12700">
            <a:miter lim="400000"/>
          </a:ln>
        </p:spPr>
      </p:pic>
      <p:sp>
        <p:nvSpPr>
          <p:cNvPr id="392" name="Figure 17. Temperature charts of the Wiener crate and the electronic…"/>
          <p:cNvSpPr txBox="1"/>
          <p:nvPr/>
        </p:nvSpPr>
        <p:spPr>
          <a:xfrm>
            <a:off x="12798814" y="11602130"/>
            <a:ext cx="11381995" cy="100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747474"/>
                </a:solidFill>
              </a:defRPr>
            </a:pPr>
            <a:r>
              <a:t>Figure 17. Temperature charts of the Wiener crate and the electronic</a:t>
            </a:r>
          </a:p>
          <a:p>
            <a:pPr algn="l">
              <a:defRPr sz="3000">
                <a:solidFill>
                  <a:srgbClr val="747474"/>
                </a:solidFill>
              </a:defRPr>
            </a:pPr>
            <a:r>
              <a:t>boards in the ALICE experiment during Run-2 [4].</a:t>
            </a:r>
          </a:p>
        </p:txBody>
      </p:sp>
      <p:sp>
        <p:nvSpPr>
          <p:cNvPr id="393" name="Número de diapositiva"/>
          <p:cNvSpPr txBox="1">
            <a:spLocks noGrp="1"/>
          </p:cNvSpPr>
          <p:nvPr>
            <p:ph type="sldNum" sz="quarter" idx="4294967295"/>
          </p:nvPr>
        </p:nvSpPr>
        <p:spPr>
          <a:xfrm>
            <a:off x="952499" y="12985800"/>
            <a:ext cx="368505"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394" name="Imagen" descr="Imagen"/>
          <p:cNvPicPr>
            <a:picLocks noChangeAspect="1"/>
          </p:cNvPicPr>
          <p:nvPr/>
        </p:nvPicPr>
        <p:blipFill>
          <a:blip r:embed="rId10"/>
          <a:stretch>
            <a:fillRect/>
          </a:stretch>
        </p:blipFill>
        <p:spPr>
          <a:xfrm>
            <a:off x="45324" y="72726"/>
            <a:ext cx="3886201" cy="1752601"/>
          </a:xfrm>
          <a:prstGeom prst="rect">
            <a:avLst/>
          </a:prstGeom>
          <a:ln w="12700">
            <a:miter lim="400000"/>
          </a:ln>
        </p:spPr>
      </p:pic>
      <p:pic>
        <p:nvPicPr>
          <p:cNvPr id="395" name="Imagen" descr="Imagen"/>
          <p:cNvPicPr>
            <a:picLocks noChangeAspect="1"/>
          </p:cNvPicPr>
          <p:nvPr/>
        </p:nvPicPr>
        <p:blipFill>
          <a:blip r:embed="rId11"/>
          <a:stretch>
            <a:fillRect/>
          </a:stretch>
        </p:blipFill>
        <p:spPr>
          <a:xfrm>
            <a:off x="21358637" y="50355"/>
            <a:ext cx="2946401" cy="180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95"/>
                                        </p:tgtEl>
                                        <p:attrNameLst>
                                          <p:attrName>style.visibility</p:attrName>
                                        </p:attrNameLst>
                                      </p:cBhvr>
                                      <p:to>
                                        <p:strVal val="visible"/>
                                      </p:to>
                                    </p:set>
                                    <p:animEffect transition="in" filter="wipe(left)">
                                      <p:cBhvr>
                                        <p:cTn id="7" dur="1000"/>
                                        <p:tgtEl>
                                          <p:spTgt spid="395"/>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92"/>
                                        </p:tgtEl>
                                        <p:attrNameLst>
                                          <p:attrName>style.visibility</p:attrName>
                                        </p:attrNameLst>
                                      </p:cBhvr>
                                      <p:to>
                                        <p:strVal val="visible"/>
                                      </p:to>
                                    </p:set>
                                    <p:animEffect transition="in" filter="wipe(left)">
                                      <p:cBhvr>
                                        <p:cTn id="11" dur="500"/>
                                        <p:tgtEl>
                                          <p:spTgt spid="392"/>
                                        </p:tgtEl>
                                      </p:cBhvr>
                                    </p:animEffect>
                                  </p:childTnLst>
                                </p:cTn>
                              </p:par>
                            </p:childTnLst>
                          </p:cTn>
                        </p:par>
                        <p:par>
                          <p:cTn id="12" fill="hold">
                            <p:stCondLst>
                              <p:cond delay="1500"/>
                            </p:stCondLst>
                            <p:childTnLst>
                              <p:par>
                                <p:cTn id="13" presetID="2" presetClass="entr" presetSubtype="2" fill="hold" grpId="3" nodeType="afterEffect">
                                  <p:stCondLst>
                                    <p:cond delay="0"/>
                                  </p:stCondLst>
                                  <p:iterate>
                                    <p:tmAbs val="0"/>
                                  </p:iterate>
                                  <p:childTnLst>
                                    <p:set>
                                      <p:cBhvr>
                                        <p:cTn id="14" fill="hold"/>
                                        <p:tgtEl>
                                          <p:spTgt spid="383"/>
                                        </p:tgtEl>
                                        <p:attrNameLst>
                                          <p:attrName>style.visibility</p:attrName>
                                        </p:attrNameLst>
                                      </p:cBhvr>
                                      <p:to>
                                        <p:strVal val="visible"/>
                                      </p:to>
                                    </p:set>
                                    <p:anim calcmode="lin" valueType="num">
                                      <p:cBhvr>
                                        <p:cTn id="15" dur="1000" fill="hold"/>
                                        <p:tgtEl>
                                          <p:spTgt spid="383"/>
                                        </p:tgtEl>
                                        <p:attrNameLst>
                                          <p:attrName>ppt_x</p:attrName>
                                        </p:attrNameLst>
                                      </p:cBhvr>
                                      <p:tavLst>
                                        <p:tav tm="0">
                                          <p:val>
                                            <p:strVal val="1+#ppt_w/2"/>
                                          </p:val>
                                        </p:tav>
                                        <p:tav tm="100000">
                                          <p:val>
                                            <p:strVal val="#ppt_x"/>
                                          </p:val>
                                        </p:tav>
                                      </p:tavLst>
                                    </p:anim>
                                    <p:anim calcmode="lin" valueType="num">
                                      <p:cBhvr>
                                        <p:cTn id="16" dur="1000" fill="hold"/>
                                        <p:tgtEl>
                                          <p:spTgt spid="383"/>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8" fill="hold" grpId="4" nodeType="afterEffect">
                                  <p:stCondLst>
                                    <p:cond delay="0"/>
                                  </p:stCondLst>
                                  <p:iterate>
                                    <p:tmAbs val="0"/>
                                  </p:iterate>
                                  <p:childTnLst>
                                    <p:set>
                                      <p:cBhvr>
                                        <p:cTn id="19" fill="hold"/>
                                        <p:tgtEl>
                                          <p:spTgt spid="385"/>
                                        </p:tgtEl>
                                        <p:attrNameLst>
                                          <p:attrName>style.visibility</p:attrName>
                                        </p:attrNameLst>
                                      </p:cBhvr>
                                      <p:to>
                                        <p:strVal val="visible"/>
                                      </p:to>
                                    </p:set>
                                    <p:animEffect transition="in" filter="wipe(left)">
                                      <p:cBhvr>
                                        <p:cTn id="20"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3" animBg="1" advAuto="0"/>
      <p:bldP spid="385" grpId="4" animBg="1" advAuto="0"/>
      <p:bldP spid="392" grpId="2" animBg="1" advAuto="0"/>
      <p:bldP spid="395"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bPb_blueOnBlue-2.png" descr="PbPb_blueOnBlue-2.png"/>
          <p:cNvPicPr>
            <a:picLocks noGrp="1" noChangeAspect="1"/>
          </p:cNvPicPr>
          <p:nvPr>
            <p:ph type="pic" idx="13"/>
          </p:nvPr>
        </p:nvPicPr>
        <p:blipFill>
          <a:blip r:embed="rId3"/>
          <a:srcRect l="3875" r="17112"/>
          <a:stretch>
            <a:fillRect/>
          </a:stretch>
        </p:blipFill>
        <p:spPr>
          <a:xfrm>
            <a:off x="12191999" y="0"/>
            <a:ext cx="12192001" cy="13716000"/>
          </a:xfrm>
          <a:prstGeom prst="rect">
            <a:avLst/>
          </a:prstGeom>
        </p:spPr>
      </p:pic>
      <p:sp>
        <p:nvSpPr>
          <p:cNvPr id="192" name="Content"/>
          <p:cNvSpPr txBox="1">
            <a:spLocks noGrp="1"/>
          </p:cNvSpPr>
          <p:nvPr>
            <p:ph type="title"/>
          </p:nvPr>
        </p:nvSpPr>
        <p:spPr>
          <a:prstGeom prst="rect">
            <a:avLst/>
          </a:prstGeom>
        </p:spPr>
        <p:txBody>
          <a:bodyPr/>
          <a:lstStyle/>
          <a:p>
            <a:r>
              <a:t>Content</a:t>
            </a:r>
          </a:p>
        </p:txBody>
      </p:sp>
      <p:sp>
        <p:nvSpPr>
          <p:cNvPr id="193" name="Diffractive events in ALICE…"/>
          <p:cNvSpPr txBox="1">
            <a:spLocks noGrp="1"/>
          </p:cNvSpPr>
          <p:nvPr>
            <p:ph type="body" sz="half" idx="1"/>
          </p:nvPr>
        </p:nvSpPr>
        <p:spPr>
          <a:prstGeom prst="rect">
            <a:avLst/>
          </a:prstGeom>
        </p:spPr>
        <p:txBody>
          <a:bodyPr/>
          <a:lstStyle/>
          <a:p>
            <a:pPr>
              <a:buChar char="✴"/>
            </a:pPr>
            <a:r>
              <a:t>Diffractive events in ALICE</a:t>
            </a:r>
          </a:p>
          <a:p>
            <a:pPr>
              <a:buChar char="✴"/>
            </a:pPr>
            <a:r>
              <a:t>Fast Interaction Trigger Diffractive Detector</a:t>
            </a:r>
          </a:p>
          <a:p>
            <a:pPr>
              <a:buChar char="✴"/>
            </a:pPr>
            <a:r>
              <a:t>Hardware to be used with FDD</a:t>
            </a:r>
          </a:p>
          <a:p>
            <a:pPr>
              <a:buChar char="✴"/>
            </a:pPr>
            <a:r>
              <a:t>Detector Control System (DCS)</a:t>
            </a:r>
          </a:p>
          <a:p>
            <a:pPr>
              <a:buChar char="✴"/>
            </a:pPr>
            <a:r>
              <a:t>FDD-DCS development methodology</a:t>
            </a:r>
          </a:p>
          <a:p>
            <a:pPr>
              <a:buChar char="✴"/>
            </a:pPr>
            <a:r>
              <a:t>Conclusions</a:t>
            </a:r>
          </a:p>
          <a:p>
            <a:pPr>
              <a:buChar char="✴"/>
            </a:pPr>
            <a:r>
              <a:t>References</a:t>
            </a:r>
          </a:p>
        </p:txBody>
      </p:sp>
      <p:sp>
        <p:nvSpPr>
          <p:cNvPr id="194" name="Número de diapositiva"/>
          <p:cNvSpPr txBox="1">
            <a:spLocks noGrp="1"/>
          </p:cNvSpPr>
          <p:nvPr>
            <p:ph type="sldNum" sz="quarter" idx="4294967295"/>
          </p:nvPr>
        </p:nvSpPr>
        <p:spPr>
          <a:xfrm>
            <a:off x="957643" y="12985800"/>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t>2</a:t>
            </a:fld>
            <a:endParaRPr/>
          </a:p>
        </p:txBody>
      </p:sp>
      <p:grpSp>
        <p:nvGrpSpPr>
          <p:cNvPr id="197" name="Grupo"/>
          <p:cNvGrpSpPr/>
          <p:nvPr/>
        </p:nvGrpSpPr>
        <p:grpSpPr>
          <a:xfrm>
            <a:off x="53875" y="-3902"/>
            <a:ext cx="2066820" cy="990601"/>
            <a:chOff x="0" y="0"/>
            <a:chExt cx="2066819" cy="990600"/>
          </a:xfrm>
        </p:grpSpPr>
        <p:pic>
          <p:nvPicPr>
            <p:cNvPr id="195" name="Imagen" descr="Imagen"/>
            <p:cNvPicPr>
              <a:picLocks noChangeAspect="1"/>
            </p:cNvPicPr>
            <p:nvPr/>
          </p:nvPicPr>
          <p:blipFill>
            <a:blip r:embed="rId4"/>
            <a:stretch>
              <a:fillRect/>
            </a:stretch>
          </p:blipFill>
          <p:spPr>
            <a:xfrm>
              <a:off x="0" y="0"/>
              <a:ext cx="863600" cy="990600"/>
            </a:xfrm>
            <a:prstGeom prst="rect">
              <a:avLst/>
            </a:prstGeom>
            <a:ln w="12700" cap="flat">
              <a:noFill/>
              <a:miter lim="400000"/>
            </a:ln>
            <a:effectLst/>
          </p:spPr>
        </p:pic>
        <p:sp>
          <p:nvSpPr>
            <p:cNvPr id="196"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93">
                                            <p:bg/>
                                          </p:spTgt>
                                        </p:tgtEl>
                                        <p:attrNameLst>
                                          <p:attrName>style.visibility</p:attrName>
                                        </p:attrNameLst>
                                      </p:cBhvr>
                                      <p:to>
                                        <p:strVal val="visible"/>
                                      </p:to>
                                    </p:set>
                                    <p:animEffect transition="in" filter="wipe(left)">
                                      <p:cBhvr>
                                        <p:cTn id="7" dur="1000"/>
                                        <p:tgtEl>
                                          <p:spTgt spid="193">
                                            <p:bg/>
                                          </p:spTgt>
                                        </p:tgtEl>
                                      </p:cBhvr>
                                    </p:animEffect>
                                  </p:childTnLst>
                                </p:cTn>
                              </p:par>
                              <p:par>
                                <p:cTn id="8" presetID="22" presetClass="entr" presetSubtype="8" fill="hold" grpId="1" nodeType="withEffect">
                                  <p:stCondLst>
                                    <p:cond delay="0"/>
                                  </p:stCondLst>
                                  <p:iterate>
                                    <p:tmAbs val="0"/>
                                  </p:iterate>
                                  <p:childTnLst>
                                    <p:set>
                                      <p:cBhvr>
                                        <p:cTn id="9" fill="hold"/>
                                        <p:tgtEl>
                                          <p:spTgt spid="193">
                                            <p:txEl>
                                              <p:pRg st="0" end="0"/>
                                            </p:txEl>
                                          </p:spTgt>
                                        </p:tgtEl>
                                        <p:attrNameLst>
                                          <p:attrName>style.visibility</p:attrName>
                                        </p:attrNameLst>
                                      </p:cBhvr>
                                      <p:to>
                                        <p:strVal val="visible"/>
                                      </p:to>
                                    </p:set>
                                    <p:animEffect transition="in" filter="wipe(left)">
                                      <p:cBhvr>
                                        <p:cTn id="10" dur="1000"/>
                                        <p:tgtEl>
                                          <p:spTgt spid="1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93">
                                            <p:txEl>
                                              <p:pRg st="1" end="1"/>
                                            </p:txEl>
                                          </p:spTgt>
                                        </p:tgtEl>
                                        <p:attrNameLst>
                                          <p:attrName>style.visibility</p:attrName>
                                        </p:attrNameLst>
                                      </p:cBhvr>
                                      <p:to>
                                        <p:strVal val="visible"/>
                                      </p:to>
                                    </p:set>
                                    <p:animEffect transition="in" filter="wipe(left)">
                                      <p:cBhvr>
                                        <p:cTn id="15" dur="1000"/>
                                        <p:tgtEl>
                                          <p:spTgt spid="19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93">
                                            <p:txEl>
                                              <p:pRg st="2" end="2"/>
                                            </p:txEl>
                                          </p:spTgt>
                                        </p:tgtEl>
                                        <p:attrNameLst>
                                          <p:attrName>style.visibility</p:attrName>
                                        </p:attrNameLst>
                                      </p:cBhvr>
                                      <p:to>
                                        <p:strVal val="visible"/>
                                      </p:to>
                                    </p:set>
                                    <p:animEffect transition="in" filter="wipe(left)">
                                      <p:cBhvr>
                                        <p:cTn id="20" dur="1000"/>
                                        <p:tgtEl>
                                          <p:spTgt spid="19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93">
                                            <p:txEl>
                                              <p:pRg st="3" end="3"/>
                                            </p:txEl>
                                          </p:spTgt>
                                        </p:tgtEl>
                                        <p:attrNameLst>
                                          <p:attrName>style.visibility</p:attrName>
                                        </p:attrNameLst>
                                      </p:cBhvr>
                                      <p:to>
                                        <p:strVal val="visible"/>
                                      </p:to>
                                    </p:set>
                                    <p:animEffect transition="in" filter="wipe(left)">
                                      <p:cBhvr>
                                        <p:cTn id="25" dur="1000"/>
                                        <p:tgtEl>
                                          <p:spTgt spid="19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193">
                                            <p:txEl>
                                              <p:pRg st="4" end="4"/>
                                            </p:txEl>
                                          </p:spTgt>
                                        </p:tgtEl>
                                        <p:attrNameLst>
                                          <p:attrName>style.visibility</p:attrName>
                                        </p:attrNameLst>
                                      </p:cBhvr>
                                      <p:to>
                                        <p:strVal val="visible"/>
                                      </p:to>
                                    </p:set>
                                    <p:animEffect transition="in" filter="wipe(left)">
                                      <p:cBhvr>
                                        <p:cTn id="30" dur="1000"/>
                                        <p:tgtEl>
                                          <p:spTgt spid="19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1" nodeType="clickEffect">
                                  <p:stCondLst>
                                    <p:cond delay="0"/>
                                  </p:stCondLst>
                                  <p:iterate>
                                    <p:tmAbs val="0"/>
                                  </p:iterate>
                                  <p:childTnLst>
                                    <p:set>
                                      <p:cBhvr>
                                        <p:cTn id="34" fill="hold"/>
                                        <p:tgtEl>
                                          <p:spTgt spid="193">
                                            <p:txEl>
                                              <p:pRg st="5" end="5"/>
                                            </p:txEl>
                                          </p:spTgt>
                                        </p:tgtEl>
                                        <p:attrNameLst>
                                          <p:attrName>style.visibility</p:attrName>
                                        </p:attrNameLst>
                                      </p:cBhvr>
                                      <p:to>
                                        <p:strVal val="visible"/>
                                      </p:to>
                                    </p:set>
                                    <p:animEffect transition="in" filter="wipe(left)">
                                      <p:cBhvr>
                                        <p:cTn id="35" dur="1000"/>
                                        <p:tgtEl>
                                          <p:spTgt spid="19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1" nodeType="clickEffect">
                                  <p:stCondLst>
                                    <p:cond delay="0"/>
                                  </p:stCondLst>
                                  <p:iterate>
                                    <p:tmAbs val="0"/>
                                  </p:iterate>
                                  <p:childTnLst>
                                    <p:set>
                                      <p:cBhvr>
                                        <p:cTn id="39" fill="hold"/>
                                        <p:tgtEl>
                                          <p:spTgt spid="193">
                                            <p:txEl>
                                              <p:pRg st="6" end="6"/>
                                            </p:txEl>
                                          </p:spTgt>
                                        </p:tgtEl>
                                        <p:attrNameLst>
                                          <p:attrName>style.visibility</p:attrName>
                                        </p:attrNameLst>
                                      </p:cBhvr>
                                      <p:to>
                                        <p:strVal val="visible"/>
                                      </p:to>
                                    </p:set>
                                    <p:animEffect transition="in" filter="wipe(left)">
                                      <p:cBhvr>
                                        <p:cTn id="40" dur="1000"/>
                                        <p:tgtEl>
                                          <p:spTgt spid="1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FDD-DCS development methodology"/>
          <p:cNvSpPr txBox="1">
            <a:spLocks noGrp="1"/>
          </p:cNvSpPr>
          <p:nvPr>
            <p:ph type="ctrTitle"/>
          </p:nvPr>
        </p:nvSpPr>
        <p:spPr>
          <a:prstGeom prst="rect">
            <a:avLst/>
          </a:prstGeom>
        </p:spPr>
        <p:txBody>
          <a:bodyPr/>
          <a:lstStyle/>
          <a:p>
            <a:r>
              <a:t>FDD-DCS development methodology</a:t>
            </a:r>
          </a:p>
        </p:txBody>
      </p:sp>
      <p:sp>
        <p:nvSpPr>
          <p:cNvPr id="400" name="Configuration and alarms help will be specified for the FDD detector, which will consist of a set of procedures that the central DCS operator in the ALICE Experiment must follow to resolve the issue that triggered the alarm.…"/>
          <p:cNvSpPr txBox="1">
            <a:spLocks noGrp="1"/>
          </p:cNvSpPr>
          <p:nvPr>
            <p:ph type="subTitle" sz="half" idx="1"/>
          </p:nvPr>
        </p:nvSpPr>
        <p:spPr>
          <a:xfrm>
            <a:off x="1066800" y="7048500"/>
            <a:ext cx="22237700" cy="5213401"/>
          </a:xfrm>
          <a:prstGeom prst="rect">
            <a:avLst/>
          </a:prstGeom>
        </p:spPr>
        <p:txBody>
          <a:bodyPr/>
          <a:lstStyle/>
          <a:p>
            <a:pPr marL="434340" indent="-434340" defTabSz="784225">
              <a:buSzPct val="75000"/>
              <a:buFont typeface="Helvetica Neue"/>
              <a:buChar char="✴"/>
              <a:defRPr sz="3420"/>
            </a:pPr>
            <a:r>
              <a:t>Configuration and alarms help will be specified for the FDD detector, which will consist of a set of procedures that the central DCS operator in the ALICE Experiment must follow to resolve the issue that triggered the alarm.</a:t>
            </a:r>
          </a:p>
          <a:p>
            <a:pPr marL="434340" indent="-434340" defTabSz="784225">
              <a:buSzPct val="75000"/>
              <a:buFont typeface="Helvetica Neue"/>
              <a:buChar char="✴"/>
              <a:defRPr sz="3420"/>
            </a:pPr>
            <a:endParaRPr/>
          </a:p>
          <a:p>
            <a:pPr marL="434340" indent="-434340" defTabSz="784225">
              <a:buSzPct val="75000"/>
              <a:buFont typeface="Helvetica Neue"/>
              <a:buChar char="✴"/>
              <a:defRPr sz="3420"/>
            </a:pPr>
            <a:r>
              <a:t>Once the development of the DCS software is complete, the testing stage will begin directly on the new FDD detector.</a:t>
            </a:r>
          </a:p>
          <a:p>
            <a:pPr marL="434340" indent="-434340" defTabSz="784225">
              <a:buSzPct val="75000"/>
              <a:buFont typeface="Helvetica Neue"/>
              <a:buChar char="✴"/>
              <a:defRPr sz="3420"/>
            </a:pPr>
            <a:endParaRPr/>
          </a:p>
          <a:p>
            <a:pPr marL="434340" indent="-434340" defTabSz="784225">
              <a:buSzPct val="75000"/>
              <a:buFont typeface="Helvetica Neue"/>
              <a:buChar char="✴"/>
              <a:defRPr sz="3420"/>
            </a:pPr>
            <a:r>
              <a:t>The requirements for the integration of the FDD DCS in the central DCS of ALICE will be met during Run 3 of the LHC. For this it is necessary to comply with the various requirements established by the ACC group of ALICE [15].</a:t>
            </a:r>
          </a:p>
        </p:txBody>
      </p:sp>
      <p:sp>
        <p:nvSpPr>
          <p:cNvPr id="401"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402" name="Imagen" descr="Imagen"/>
          <p:cNvPicPr>
            <a:picLocks noChangeAspect="1"/>
          </p:cNvPicPr>
          <p:nvPr/>
        </p:nvPicPr>
        <p:blipFill>
          <a:blip r:embed="rId3"/>
          <a:stretch>
            <a:fillRect/>
          </a:stretch>
        </p:blipFill>
        <p:spPr>
          <a:xfrm>
            <a:off x="3916072" y="75755"/>
            <a:ext cx="2908301" cy="1752601"/>
          </a:xfrm>
          <a:prstGeom prst="rect">
            <a:avLst/>
          </a:prstGeom>
          <a:ln w="12700">
            <a:miter lim="400000"/>
          </a:ln>
        </p:spPr>
      </p:pic>
      <p:pic>
        <p:nvPicPr>
          <p:cNvPr id="403" name="Imagen" descr="Imagen"/>
          <p:cNvPicPr>
            <a:picLocks noChangeAspect="1"/>
          </p:cNvPicPr>
          <p:nvPr/>
        </p:nvPicPr>
        <p:blipFill>
          <a:blip r:embed="rId4"/>
          <a:stretch>
            <a:fillRect/>
          </a:stretch>
        </p:blipFill>
        <p:spPr>
          <a:xfrm>
            <a:off x="6811424" y="75755"/>
            <a:ext cx="2933701" cy="1752601"/>
          </a:xfrm>
          <a:prstGeom prst="rect">
            <a:avLst/>
          </a:prstGeom>
          <a:ln w="12700">
            <a:miter lim="400000"/>
          </a:ln>
        </p:spPr>
      </p:pic>
      <p:pic>
        <p:nvPicPr>
          <p:cNvPr id="404" name="Imagen" descr="Imagen"/>
          <p:cNvPicPr>
            <a:picLocks noChangeAspect="1"/>
          </p:cNvPicPr>
          <p:nvPr/>
        </p:nvPicPr>
        <p:blipFill>
          <a:blip r:embed="rId5"/>
          <a:stretch>
            <a:fillRect/>
          </a:stretch>
        </p:blipFill>
        <p:spPr>
          <a:xfrm>
            <a:off x="9737786" y="75755"/>
            <a:ext cx="2921001" cy="1752601"/>
          </a:xfrm>
          <a:prstGeom prst="rect">
            <a:avLst/>
          </a:prstGeom>
          <a:ln w="12700">
            <a:miter lim="400000"/>
          </a:ln>
        </p:spPr>
      </p:pic>
      <p:pic>
        <p:nvPicPr>
          <p:cNvPr id="405" name="Imagen" descr="Imagen"/>
          <p:cNvPicPr>
            <a:picLocks noChangeAspect="1"/>
          </p:cNvPicPr>
          <p:nvPr/>
        </p:nvPicPr>
        <p:blipFill>
          <a:blip r:embed="rId6"/>
          <a:stretch>
            <a:fillRect/>
          </a:stretch>
        </p:blipFill>
        <p:spPr>
          <a:xfrm>
            <a:off x="12631374" y="75755"/>
            <a:ext cx="2921001" cy="1752601"/>
          </a:xfrm>
          <a:prstGeom prst="rect">
            <a:avLst/>
          </a:prstGeom>
          <a:ln w="12700">
            <a:miter lim="400000"/>
          </a:ln>
        </p:spPr>
      </p:pic>
      <p:pic>
        <p:nvPicPr>
          <p:cNvPr id="406" name="Imagen" descr="Imagen"/>
          <p:cNvPicPr>
            <a:picLocks noChangeAspect="1"/>
          </p:cNvPicPr>
          <p:nvPr/>
        </p:nvPicPr>
        <p:blipFill>
          <a:blip r:embed="rId7"/>
          <a:stretch>
            <a:fillRect/>
          </a:stretch>
        </p:blipFill>
        <p:spPr>
          <a:xfrm>
            <a:off x="15546801" y="75755"/>
            <a:ext cx="2921001" cy="1752601"/>
          </a:xfrm>
          <a:prstGeom prst="rect">
            <a:avLst/>
          </a:prstGeom>
          <a:ln w="12700">
            <a:miter lim="400000"/>
          </a:ln>
        </p:spPr>
      </p:pic>
      <p:pic>
        <p:nvPicPr>
          <p:cNvPr id="407" name="Imagen" descr="Imagen"/>
          <p:cNvPicPr>
            <a:picLocks noChangeAspect="1"/>
          </p:cNvPicPr>
          <p:nvPr/>
        </p:nvPicPr>
        <p:blipFill>
          <a:blip r:embed="rId8"/>
          <a:stretch>
            <a:fillRect/>
          </a:stretch>
        </p:blipFill>
        <p:spPr>
          <a:xfrm>
            <a:off x="18427690" y="75755"/>
            <a:ext cx="2921001" cy="1752601"/>
          </a:xfrm>
          <a:prstGeom prst="rect">
            <a:avLst/>
          </a:prstGeom>
          <a:ln w="12700">
            <a:miter lim="400000"/>
          </a:ln>
        </p:spPr>
      </p:pic>
      <p:pic>
        <p:nvPicPr>
          <p:cNvPr id="408" name="Imagen" descr="Imagen"/>
          <p:cNvPicPr>
            <a:picLocks noChangeAspect="1"/>
          </p:cNvPicPr>
          <p:nvPr/>
        </p:nvPicPr>
        <p:blipFill>
          <a:blip r:embed="rId9"/>
          <a:stretch>
            <a:fillRect/>
          </a:stretch>
        </p:blipFill>
        <p:spPr>
          <a:xfrm>
            <a:off x="21354051" y="75755"/>
            <a:ext cx="2933701" cy="1752601"/>
          </a:xfrm>
          <a:prstGeom prst="rect">
            <a:avLst/>
          </a:prstGeom>
          <a:ln w="12700">
            <a:miter lim="400000"/>
          </a:ln>
        </p:spPr>
      </p:pic>
      <p:pic>
        <p:nvPicPr>
          <p:cNvPr id="409" name="Imagen" descr="Imagen"/>
          <p:cNvPicPr>
            <a:picLocks noChangeAspect="1"/>
          </p:cNvPicPr>
          <p:nvPr/>
        </p:nvPicPr>
        <p:blipFill>
          <a:blip r:embed="rId10"/>
          <a:stretch>
            <a:fillRect/>
          </a:stretch>
        </p:blipFill>
        <p:spPr>
          <a:xfrm>
            <a:off x="45324" y="72726"/>
            <a:ext cx="3886201" cy="1752601"/>
          </a:xfrm>
          <a:prstGeom prst="rect">
            <a:avLst/>
          </a:prstGeom>
          <a:ln w="12700">
            <a:miter lim="400000"/>
          </a:ln>
        </p:spPr>
      </p:pic>
      <p:pic>
        <p:nvPicPr>
          <p:cNvPr id="410" name="Imagen" descr="Imagen"/>
          <p:cNvPicPr>
            <a:picLocks noChangeAspect="1"/>
          </p:cNvPicPr>
          <p:nvPr/>
        </p:nvPicPr>
        <p:blipFill>
          <a:blip r:embed="rId11"/>
          <a:stretch>
            <a:fillRect/>
          </a:stretch>
        </p:blipFill>
        <p:spPr>
          <a:xfrm>
            <a:off x="22105072" y="1816495"/>
            <a:ext cx="2184401" cy="2463801"/>
          </a:xfrm>
          <a:prstGeom prst="rect">
            <a:avLst/>
          </a:prstGeom>
          <a:ln w="12700">
            <a:miter lim="400000"/>
          </a:ln>
        </p:spPr>
      </p:pic>
      <p:pic>
        <p:nvPicPr>
          <p:cNvPr id="411" name="Imagen" descr="Imagen"/>
          <p:cNvPicPr>
            <a:picLocks noChangeAspect="1"/>
          </p:cNvPicPr>
          <p:nvPr/>
        </p:nvPicPr>
        <p:blipFill>
          <a:blip r:embed="rId12"/>
          <a:stretch>
            <a:fillRect/>
          </a:stretch>
        </p:blipFill>
        <p:spPr>
          <a:xfrm>
            <a:off x="19177167" y="2470458"/>
            <a:ext cx="2946401" cy="1790701"/>
          </a:xfrm>
          <a:prstGeom prst="rect">
            <a:avLst/>
          </a:prstGeom>
          <a:ln w="12700">
            <a:miter lim="400000"/>
          </a:ln>
        </p:spPr>
      </p:pic>
      <p:pic>
        <p:nvPicPr>
          <p:cNvPr id="412" name="Imagen" descr="Imagen"/>
          <p:cNvPicPr>
            <a:picLocks noChangeAspect="1"/>
          </p:cNvPicPr>
          <p:nvPr/>
        </p:nvPicPr>
        <p:blipFill>
          <a:blip r:embed="rId13"/>
          <a:stretch>
            <a:fillRect/>
          </a:stretch>
        </p:blipFill>
        <p:spPr>
          <a:xfrm>
            <a:off x="16278113" y="2483158"/>
            <a:ext cx="2946401" cy="1790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410"/>
                                        </p:tgtEl>
                                        <p:attrNameLst>
                                          <p:attrName>style.visibility</p:attrName>
                                        </p:attrNameLst>
                                      </p:cBhvr>
                                      <p:to>
                                        <p:strVal val="visible"/>
                                      </p:to>
                                    </p:set>
                                    <p:animEffect transition="in" filter="wipe(up)">
                                      <p:cBhvr>
                                        <p:cTn id="7" dur="1000"/>
                                        <p:tgtEl>
                                          <p:spTgt spid="410"/>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400">
                                            <p:bg/>
                                          </p:spTgt>
                                        </p:tgtEl>
                                        <p:attrNameLst>
                                          <p:attrName>style.visibility</p:attrName>
                                        </p:attrNameLst>
                                      </p:cBhvr>
                                      <p:to>
                                        <p:strVal val="visible"/>
                                      </p:to>
                                    </p:set>
                                    <p:animEffect transition="in" filter="wipe(left)">
                                      <p:cBhvr>
                                        <p:cTn id="11" dur="1000"/>
                                        <p:tgtEl>
                                          <p:spTgt spid="400">
                                            <p:bg/>
                                          </p:spTgt>
                                        </p:tgtEl>
                                      </p:cBhvr>
                                    </p:animEffect>
                                  </p:childTnLst>
                                </p:cTn>
                              </p:par>
                              <p:par>
                                <p:cTn id="12" presetID="22" presetClass="entr" presetSubtype="8" fill="hold" grpId="2" nodeType="withEffect">
                                  <p:stCondLst>
                                    <p:cond delay="0"/>
                                  </p:stCondLst>
                                  <p:iterate>
                                    <p:tmAbs val="0"/>
                                  </p:iterate>
                                  <p:childTnLst>
                                    <p:set>
                                      <p:cBhvr>
                                        <p:cTn id="13" fill="hold"/>
                                        <p:tgtEl>
                                          <p:spTgt spid="400">
                                            <p:txEl>
                                              <p:pRg st="0" end="0"/>
                                            </p:txEl>
                                          </p:spTgt>
                                        </p:tgtEl>
                                        <p:attrNameLst>
                                          <p:attrName>style.visibility</p:attrName>
                                        </p:attrNameLst>
                                      </p:cBhvr>
                                      <p:to>
                                        <p:strVal val="visible"/>
                                      </p:to>
                                    </p:set>
                                    <p:animEffect transition="in" filter="wipe(left)">
                                      <p:cBhvr>
                                        <p:cTn id="14" dur="1000"/>
                                        <p:tgtEl>
                                          <p:spTgt spid="40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3" nodeType="clickEffect">
                                  <p:stCondLst>
                                    <p:cond delay="0"/>
                                  </p:stCondLst>
                                  <p:iterate>
                                    <p:tmAbs val="0"/>
                                  </p:iterate>
                                  <p:childTnLst>
                                    <p:set>
                                      <p:cBhvr>
                                        <p:cTn id="18" fill="hold"/>
                                        <p:tgtEl>
                                          <p:spTgt spid="411"/>
                                        </p:tgtEl>
                                        <p:attrNameLst>
                                          <p:attrName>style.visibility</p:attrName>
                                        </p:attrNameLst>
                                      </p:cBhvr>
                                      <p:to>
                                        <p:strVal val="visible"/>
                                      </p:to>
                                    </p:set>
                                    <p:animEffect transition="in" filter="wipe(right)">
                                      <p:cBhvr>
                                        <p:cTn id="19" dur="1000"/>
                                        <p:tgtEl>
                                          <p:spTgt spid="411"/>
                                        </p:tgtEl>
                                      </p:cBhvr>
                                    </p:animEffect>
                                  </p:childTnLst>
                                </p:cTn>
                              </p:par>
                            </p:childTnLst>
                          </p:cTn>
                        </p:par>
                        <p:par>
                          <p:cTn id="20" fill="hold">
                            <p:stCondLst>
                              <p:cond delay="1000"/>
                            </p:stCondLst>
                            <p:childTnLst>
                              <p:par>
                                <p:cTn id="21" presetID="22" presetClass="entr" presetSubtype="8" fill="hold" grpId="2" nodeType="afterEffect">
                                  <p:stCondLst>
                                    <p:cond delay="0"/>
                                  </p:stCondLst>
                                  <p:iterate>
                                    <p:tmAbs val="0"/>
                                  </p:iterate>
                                  <p:childTnLst>
                                    <p:set>
                                      <p:cBhvr>
                                        <p:cTn id="22" fill="hold"/>
                                        <p:tgtEl>
                                          <p:spTgt spid="400">
                                            <p:txEl>
                                              <p:pRg st="1" end="1"/>
                                            </p:txEl>
                                          </p:spTgt>
                                        </p:tgtEl>
                                        <p:attrNameLst>
                                          <p:attrName>style.visibility</p:attrName>
                                        </p:attrNameLst>
                                      </p:cBhvr>
                                      <p:to>
                                        <p:strVal val="visible"/>
                                      </p:to>
                                    </p:set>
                                    <p:animEffect transition="in" filter="wipe(left)">
                                      <p:cBhvr>
                                        <p:cTn id="23" dur="1000"/>
                                        <p:tgtEl>
                                          <p:spTgt spid="400">
                                            <p:txEl>
                                              <p:pRg st="1" end="1"/>
                                            </p:txEl>
                                          </p:spTgt>
                                        </p:tgtEl>
                                      </p:cBhvr>
                                    </p:animEffect>
                                  </p:childTnLst>
                                </p:cTn>
                              </p:par>
                            </p:childTnLst>
                          </p:cTn>
                        </p:par>
                        <p:par>
                          <p:cTn id="24" fill="hold">
                            <p:stCondLst>
                              <p:cond delay="2000"/>
                            </p:stCondLst>
                            <p:childTnLst>
                              <p:par>
                                <p:cTn id="25" presetID="22" presetClass="entr" presetSubtype="8" fill="hold" grpId="2" nodeType="afterEffect">
                                  <p:stCondLst>
                                    <p:cond delay="0"/>
                                  </p:stCondLst>
                                  <p:iterate>
                                    <p:tmAbs val="0"/>
                                  </p:iterate>
                                  <p:childTnLst>
                                    <p:set>
                                      <p:cBhvr>
                                        <p:cTn id="26" fill="hold"/>
                                        <p:tgtEl>
                                          <p:spTgt spid="400">
                                            <p:txEl>
                                              <p:pRg st="2" end="2"/>
                                            </p:txEl>
                                          </p:spTgt>
                                        </p:tgtEl>
                                        <p:attrNameLst>
                                          <p:attrName>style.visibility</p:attrName>
                                        </p:attrNameLst>
                                      </p:cBhvr>
                                      <p:to>
                                        <p:strVal val="visible"/>
                                      </p:to>
                                    </p:set>
                                    <p:animEffect transition="in" filter="wipe(left)">
                                      <p:cBhvr>
                                        <p:cTn id="27" dur="1000"/>
                                        <p:tgtEl>
                                          <p:spTgt spid="40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4" nodeType="clickEffect">
                                  <p:stCondLst>
                                    <p:cond delay="0"/>
                                  </p:stCondLst>
                                  <p:iterate>
                                    <p:tmAbs val="0"/>
                                  </p:iterate>
                                  <p:childTnLst>
                                    <p:set>
                                      <p:cBhvr>
                                        <p:cTn id="31" fill="hold"/>
                                        <p:tgtEl>
                                          <p:spTgt spid="412"/>
                                        </p:tgtEl>
                                        <p:attrNameLst>
                                          <p:attrName>style.visibility</p:attrName>
                                        </p:attrNameLst>
                                      </p:cBhvr>
                                      <p:to>
                                        <p:strVal val="visible"/>
                                      </p:to>
                                    </p:set>
                                    <p:animEffect transition="in" filter="wipe(right)">
                                      <p:cBhvr>
                                        <p:cTn id="32" dur="1000"/>
                                        <p:tgtEl>
                                          <p:spTgt spid="412"/>
                                        </p:tgtEl>
                                      </p:cBhvr>
                                    </p:animEffect>
                                  </p:childTnLst>
                                </p:cTn>
                              </p:par>
                            </p:childTnLst>
                          </p:cTn>
                        </p:par>
                        <p:par>
                          <p:cTn id="33" fill="hold">
                            <p:stCondLst>
                              <p:cond delay="1000"/>
                            </p:stCondLst>
                            <p:childTnLst>
                              <p:par>
                                <p:cTn id="34" presetID="22" presetClass="entr" presetSubtype="8" fill="hold" grpId="2" nodeType="afterEffect">
                                  <p:stCondLst>
                                    <p:cond delay="0"/>
                                  </p:stCondLst>
                                  <p:iterate>
                                    <p:tmAbs val="0"/>
                                  </p:iterate>
                                  <p:childTnLst>
                                    <p:set>
                                      <p:cBhvr>
                                        <p:cTn id="35" fill="hold"/>
                                        <p:tgtEl>
                                          <p:spTgt spid="400">
                                            <p:txEl>
                                              <p:pRg st="3" end="3"/>
                                            </p:txEl>
                                          </p:spTgt>
                                        </p:tgtEl>
                                        <p:attrNameLst>
                                          <p:attrName>style.visibility</p:attrName>
                                        </p:attrNameLst>
                                      </p:cBhvr>
                                      <p:to>
                                        <p:strVal val="visible"/>
                                      </p:to>
                                    </p:set>
                                    <p:animEffect transition="in" filter="wipe(left)">
                                      <p:cBhvr>
                                        <p:cTn id="36" dur="1000"/>
                                        <p:tgtEl>
                                          <p:spTgt spid="400">
                                            <p:txEl>
                                              <p:pRg st="3" end="3"/>
                                            </p:txEl>
                                          </p:spTgt>
                                        </p:tgtEl>
                                      </p:cBhvr>
                                    </p:animEffect>
                                  </p:childTnLst>
                                </p:cTn>
                              </p:par>
                            </p:childTnLst>
                          </p:cTn>
                        </p:par>
                        <p:par>
                          <p:cTn id="37" fill="hold">
                            <p:stCondLst>
                              <p:cond delay="2000"/>
                            </p:stCondLst>
                            <p:childTnLst>
                              <p:par>
                                <p:cTn id="38" presetID="22" presetClass="entr" presetSubtype="8" fill="hold" grpId="2" nodeType="afterEffect">
                                  <p:stCondLst>
                                    <p:cond delay="0"/>
                                  </p:stCondLst>
                                  <p:iterate>
                                    <p:tmAbs val="0"/>
                                  </p:iterate>
                                  <p:childTnLst>
                                    <p:set>
                                      <p:cBhvr>
                                        <p:cTn id="39" fill="hold"/>
                                        <p:tgtEl>
                                          <p:spTgt spid="400">
                                            <p:txEl>
                                              <p:pRg st="4" end="4"/>
                                            </p:txEl>
                                          </p:spTgt>
                                        </p:tgtEl>
                                        <p:attrNameLst>
                                          <p:attrName>style.visibility</p:attrName>
                                        </p:attrNameLst>
                                      </p:cBhvr>
                                      <p:to>
                                        <p:strVal val="visible"/>
                                      </p:to>
                                    </p:set>
                                    <p:animEffect transition="in" filter="wipe(left)">
                                      <p:cBhvr>
                                        <p:cTn id="40" dur="1000"/>
                                        <p:tgtEl>
                                          <p:spTgt spid="4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2" build="p" bldLvl="5" animBg="1" advAuto="0"/>
      <p:bldP spid="410" grpId="1" animBg="1" advAuto="0"/>
      <p:bldP spid="411" grpId="3" animBg="1" advAuto="0"/>
      <p:bldP spid="412"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FDD-DCS development methodology"/>
          <p:cNvSpPr txBox="1">
            <a:spLocks noGrp="1"/>
          </p:cNvSpPr>
          <p:nvPr>
            <p:ph type="ctrTitle"/>
          </p:nvPr>
        </p:nvSpPr>
        <p:spPr>
          <a:prstGeom prst="rect">
            <a:avLst/>
          </a:prstGeom>
        </p:spPr>
        <p:txBody>
          <a:bodyPr/>
          <a:lstStyle/>
          <a:p>
            <a:r>
              <a:t>FDD-DCS development methodology</a:t>
            </a:r>
          </a:p>
        </p:txBody>
      </p:sp>
      <p:sp>
        <p:nvSpPr>
          <p:cNvPr id="417" name="The parameters to measure the DSC performance of the FDD detector in physics Runs and its comparison with the other ALICE detectors during Run 3 will be the following:…"/>
          <p:cNvSpPr txBox="1">
            <a:spLocks noGrp="1"/>
          </p:cNvSpPr>
          <p:nvPr>
            <p:ph type="subTitle" sz="half" idx="1"/>
          </p:nvPr>
        </p:nvSpPr>
        <p:spPr>
          <a:xfrm>
            <a:off x="1066800" y="7048500"/>
            <a:ext cx="22237700" cy="5213401"/>
          </a:xfrm>
          <a:prstGeom prst="rect">
            <a:avLst/>
          </a:prstGeom>
        </p:spPr>
        <p:txBody>
          <a:bodyPr/>
          <a:lstStyle/>
          <a:p>
            <a:r>
              <a:t>The parameters to measure the DSC performance of the FDD detector in physics Runs and its comparison with the other ALICE detectors during Run 3 will be the following:</a:t>
            </a:r>
          </a:p>
          <a:p>
            <a:endParaRPr/>
          </a:p>
          <a:p>
            <a:pPr marL="658368" indent="-658368">
              <a:buSzPct val="100000"/>
              <a:buAutoNum type="arabicPeriod"/>
            </a:pPr>
            <a:r>
              <a:t>Number of runs in which participated.</a:t>
            </a:r>
          </a:p>
          <a:p>
            <a:pPr marL="658368" indent="-658368">
              <a:buSzPct val="100000"/>
              <a:buAutoNum type="arabicPeriod"/>
            </a:pPr>
            <a:r>
              <a:t>Total duration of physics data collection.</a:t>
            </a:r>
          </a:p>
          <a:p>
            <a:pPr marL="658368" indent="-658368">
              <a:buSzPct val="100000"/>
              <a:buAutoNum type="arabicPeriod"/>
            </a:pPr>
            <a:r>
              <a:t>Data Taking Efficiency (DTE) of the experiment and the detectors [16].</a:t>
            </a:r>
          </a:p>
          <a:p>
            <a:pPr marL="658368" indent="-658368">
              <a:buSzPct val="100000"/>
              <a:buAutoNum type="arabicPeriod"/>
            </a:pPr>
            <a:r>
              <a:t>End of Run (EOR) of detectors and systems [17].</a:t>
            </a:r>
          </a:p>
          <a:p>
            <a:pPr marL="658368" indent="-658368">
              <a:buSzPct val="100000"/>
              <a:buAutoNum type="arabicPeriod"/>
            </a:pPr>
            <a:r>
              <a:t>Pause and Reconfigure (PAR) procedure executed, successful and failed [16],[18].</a:t>
            </a:r>
          </a:p>
        </p:txBody>
      </p:sp>
      <p:sp>
        <p:nvSpPr>
          <p:cNvPr id="418"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419" name="Imagen" descr="Imagen"/>
          <p:cNvPicPr>
            <a:picLocks noChangeAspect="1"/>
          </p:cNvPicPr>
          <p:nvPr/>
        </p:nvPicPr>
        <p:blipFill>
          <a:blip r:embed="rId3"/>
          <a:stretch>
            <a:fillRect/>
          </a:stretch>
        </p:blipFill>
        <p:spPr>
          <a:xfrm>
            <a:off x="3916072" y="75755"/>
            <a:ext cx="2908301" cy="1752601"/>
          </a:xfrm>
          <a:prstGeom prst="rect">
            <a:avLst/>
          </a:prstGeom>
          <a:ln w="12700">
            <a:miter lim="400000"/>
          </a:ln>
        </p:spPr>
      </p:pic>
      <p:pic>
        <p:nvPicPr>
          <p:cNvPr id="420" name="Imagen" descr="Imagen"/>
          <p:cNvPicPr>
            <a:picLocks noChangeAspect="1"/>
          </p:cNvPicPr>
          <p:nvPr/>
        </p:nvPicPr>
        <p:blipFill>
          <a:blip r:embed="rId4"/>
          <a:stretch>
            <a:fillRect/>
          </a:stretch>
        </p:blipFill>
        <p:spPr>
          <a:xfrm>
            <a:off x="6811424" y="75755"/>
            <a:ext cx="2933701" cy="1752601"/>
          </a:xfrm>
          <a:prstGeom prst="rect">
            <a:avLst/>
          </a:prstGeom>
          <a:ln w="12700">
            <a:miter lim="400000"/>
          </a:ln>
        </p:spPr>
      </p:pic>
      <p:pic>
        <p:nvPicPr>
          <p:cNvPr id="421" name="Imagen" descr="Imagen"/>
          <p:cNvPicPr>
            <a:picLocks noChangeAspect="1"/>
          </p:cNvPicPr>
          <p:nvPr/>
        </p:nvPicPr>
        <p:blipFill>
          <a:blip r:embed="rId5"/>
          <a:stretch>
            <a:fillRect/>
          </a:stretch>
        </p:blipFill>
        <p:spPr>
          <a:xfrm>
            <a:off x="9737786" y="75755"/>
            <a:ext cx="2921001" cy="1752601"/>
          </a:xfrm>
          <a:prstGeom prst="rect">
            <a:avLst/>
          </a:prstGeom>
          <a:ln w="12700">
            <a:miter lim="400000"/>
          </a:ln>
        </p:spPr>
      </p:pic>
      <p:pic>
        <p:nvPicPr>
          <p:cNvPr id="422" name="Imagen" descr="Imagen"/>
          <p:cNvPicPr>
            <a:picLocks noChangeAspect="1"/>
          </p:cNvPicPr>
          <p:nvPr/>
        </p:nvPicPr>
        <p:blipFill>
          <a:blip r:embed="rId6"/>
          <a:stretch>
            <a:fillRect/>
          </a:stretch>
        </p:blipFill>
        <p:spPr>
          <a:xfrm>
            <a:off x="12631374" y="75755"/>
            <a:ext cx="2921001" cy="1752601"/>
          </a:xfrm>
          <a:prstGeom prst="rect">
            <a:avLst/>
          </a:prstGeom>
          <a:ln w="12700">
            <a:miter lim="400000"/>
          </a:ln>
        </p:spPr>
      </p:pic>
      <p:pic>
        <p:nvPicPr>
          <p:cNvPr id="423" name="Imagen" descr="Imagen"/>
          <p:cNvPicPr>
            <a:picLocks noChangeAspect="1"/>
          </p:cNvPicPr>
          <p:nvPr/>
        </p:nvPicPr>
        <p:blipFill>
          <a:blip r:embed="rId7"/>
          <a:stretch>
            <a:fillRect/>
          </a:stretch>
        </p:blipFill>
        <p:spPr>
          <a:xfrm>
            <a:off x="15546801" y="75755"/>
            <a:ext cx="2921001" cy="1752601"/>
          </a:xfrm>
          <a:prstGeom prst="rect">
            <a:avLst/>
          </a:prstGeom>
          <a:ln w="12700">
            <a:miter lim="400000"/>
          </a:ln>
        </p:spPr>
      </p:pic>
      <p:pic>
        <p:nvPicPr>
          <p:cNvPr id="424" name="Imagen" descr="Imagen"/>
          <p:cNvPicPr>
            <a:picLocks noChangeAspect="1"/>
          </p:cNvPicPr>
          <p:nvPr/>
        </p:nvPicPr>
        <p:blipFill>
          <a:blip r:embed="rId8"/>
          <a:stretch>
            <a:fillRect/>
          </a:stretch>
        </p:blipFill>
        <p:spPr>
          <a:xfrm>
            <a:off x="18427690" y="75755"/>
            <a:ext cx="2921001" cy="1752601"/>
          </a:xfrm>
          <a:prstGeom prst="rect">
            <a:avLst/>
          </a:prstGeom>
          <a:ln w="12700">
            <a:miter lim="400000"/>
          </a:ln>
        </p:spPr>
      </p:pic>
      <p:pic>
        <p:nvPicPr>
          <p:cNvPr id="425" name="Imagen" descr="Imagen"/>
          <p:cNvPicPr>
            <a:picLocks noChangeAspect="1"/>
          </p:cNvPicPr>
          <p:nvPr/>
        </p:nvPicPr>
        <p:blipFill>
          <a:blip r:embed="rId9"/>
          <a:stretch>
            <a:fillRect/>
          </a:stretch>
        </p:blipFill>
        <p:spPr>
          <a:xfrm>
            <a:off x="21354051" y="75755"/>
            <a:ext cx="2933701" cy="1752601"/>
          </a:xfrm>
          <a:prstGeom prst="rect">
            <a:avLst/>
          </a:prstGeom>
          <a:ln w="12700">
            <a:miter lim="400000"/>
          </a:ln>
        </p:spPr>
      </p:pic>
      <p:pic>
        <p:nvPicPr>
          <p:cNvPr id="426" name="Imagen" descr="Imagen"/>
          <p:cNvPicPr>
            <a:picLocks noChangeAspect="1"/>
          </p:cNvPicPr>
          <p:nvPr/>
        </p:nvPicPr>
        <p:blipFill>
          <a:blip r:embed="rId10"/>
          <a:stretch>
            <a:fillRect/>
          </a:stretch>
        </p:blipFill>
        <p:spPr>
          <a:xfrm>
            <a:off x="22124122" y="1810145"/>
            <a:ext cx="2146301" cy="2451101"/>
          </a:xfrm>
          <a:prstGeom prst="rect">
            <a:avLst/>
          </a:prstGeom>
          <a:ln w="12700">
            <a:miter lim="400000"/>
          </a:ln>
        </p:spPr>
      </p:pic>
      <p:pic>
        <p:nvPicPr>
          <p:cNvPr id="427" name="Imagen" descr="Imagen"/>
          <p:cNvPicPr>
            <a:picLocks noChangeAspect="1"/>
          </p:cNvPicPr>
          <p:nvPr/>
        </p:nvPicPr>
        <p:blipFill>
          <a:blip r:embed="rId11"/>
          <a:stretch>
            <a:fillRect/>
          </a:stretch>
        </p:blipFill>
        <p:spPr>
          <a:xfrm>
            <a:off x="19215267" y="2495858"/>
            <a:ext cx="2921001" cy="1765301"/>
          </a:xfrm>
          <a:prstGeom prst="rect">
            <a:avLst/>
          </a:prstGeom>
          <a:ln w="12700">
            <a:miter lim="400000"/>
          </a:ln>
        </p:spPr>
      </p:pic>
      <p:pic>
        <p:nvPicPr>
          <p:cNvPr id="428" name="Imagen" descr="Imagen"/>
          <p:cNvPicPr>
            <a:picLocks noChangeAspect="1"/>
          </p:cNvPicPr>
          <p:nvPr/>
        </p:nvPicPr>
        <p:blipFill>
          <a:blip r:embed="rId12"/>
          <a:stretch>
            <a:fillRect/>
          </a:stretch>
        </p:blipFill>
        <p:spPr>
          <a:xfrm>
            <a:off x="16309863" y="2495858"/>
            <a:ext cx="2933701" cy="1765301"/>
          </a:xfrm>
          <a:prstGeom prst="rect">
            <a:avLst/>
          </a:prstGeom>
          <a:ln w="12700">
            <a:miter lim="400000"/>
          </a:ln>
        </p:spPr>
      </p:pic>
      <p:pic>
        <p:nvPicPr>
          <p:cNvPr id="429" name="Imagen" descr="Imagen"/>
          <p:cNvPicPr>
            <a:picLocks noChangeAspect="1"/>
          </p:cNvPicPr>
          <p:nvPr/>
        </p:nvPicPr>
        <p:blipFill>
          <a:blip r:embed="rId13"/>
          <a:stretch>
            <a:fillRect/>
          </a:stretch>
        </p:blipFill>
        <p:spPr>
          <a:xfrm>
            <a:off x="45324" y="72726"/>
            <a:ext cx="3886201" cy="1752601"/>
          </a:xfrm>
          <a:prstGeom prst="rect">
            <a:avLst/>
          </a:prstGeom>
          <a:ln w="12700">
            <a:miter lim="400000"/>
          </a:ln>
        </p:spPr>
      </p:pic>
      <p:pic>
        <p:nvPicPr>
          <p:cNvPr id="430" name="Imagen" descr="Imagen"/>
          <p:cNvPicPr>
            <a:picLocks noChangeAspect="1"/>
          </p:cNvPicPr>
          <p:nvPr/>
        </p:nvPicPr>
        <p:blipFill>
          <a:blip r:embed="rId14"/>
          <a:stretch>
            <a:fillRect/>
          </a:stretch>
        </p:blipFill>
        <p:spPr>
          <a:xfrm>
            <a:off x="13392207" y="2483158"/>
            <a:ext cx="2933701" cy="1790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430"/>
                                        </p:tgtEl>
                                        <p:attrNameLst>
                                          <p:attrName>style.visibility</p:attrName>
                                        </p:attrNameLst>
                                      </p:cBhvr>
                                      <p:to>
                                        <p:strVal val="visible"/>
                                      </p:to>
                                    </p:set>
                                    <p:animEffect transition="in" filter="wipe(right)">
                                      <p:cBhvr>
                                        <p:cTn id="7" dur="1000"/>
                                        <p:tgtEl>
                                          <p:spTgt spid="430"/>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417">
                                            <p:bg/>
                                          </p:spTgt>
                                        </p:tgtEl>
                                        <p:attrNameLst>
                                          <p:attrName>style.visibility</p:attrName>
                                        </p:attrNameLst>
                                      </p:cBhvr>
                                      <p:to>
                                        <p:strVal val="visible"/>
                                      </p:to>
                                    </p:set>
                                    <p:animEffect transition="in" filter="wipe(left)">
                                      <p:cBhvr>
                                        <p:cTn id="11" dur="1000"/>
                                        <p:tgtEl>
                                          <p:spTgt spid="417">
                                            <p:bg/>
                                          </p:spTgt>
                                        </p:tgtEl>
                                      </p:cBhvr>
                                    </p:animEffect>
                                  </p:childTnLst>
                                </p:cTn>
                              </p:par>
                              <p:par>
                                <p:cTn id="12" presetID="22" presetClass="entr" presetSubtype="8" fill="hold" grpId="2" nodeType="withEffect">
                                  <p:stCondLst>
                                    <p:cond delay="0"/>
                                  </p:stCondLst>
                                  <p:iterate>
                                    <p:tmAbs val="0"/>
                                  </p:iterate>
                                  <p:childTnLst>
                                    <p:set>
                                      <p:cBhvr>
                                        <p:cTn id="13" fill="hold"/>
                                        <p:tgtEl>
                                          <p:spTgt spid="417">
                                            <p:txEl>
                                              <p:pRg st="0" end="0"/>
                                            </p:txEl>
                                          </p:spTgt>
                                        </p:tgtEl>
                                        <p:attrNameLst>
                                          <p:attrName>style.visibility</p:attrName>
                                        </p:attrNameLst>
                                      </p:cBhvr>
                                      <p:to>
                                        <p:strVal val="visible"/>
                                      </p:to>
                                    </p:set>
                                    <p:animEffect transition="in" filter="wipe(left)">
                                      <p:cBhvr>
                                        <p:cTn id="14" dur="1000"/>
                                        <p:tgtEl>
                                          <p:spTgt spid="417">
                                            <p:txEl>
                                              <p:pRg st="0" end="0"/>
                                            </p:txEl>
                                          </p:spTgt>
                                        </p:tgtEl>
                                      </p:cBhvr>
                                    </p:animEffect>
                                  </p:childTnLst>
                                </p:cTn>
                              </p:par>
                            </p:childTnLst>
                          </p:cTn>
                        </p:par>
                        <p:par>
                          <p:cTn id="15" fill="hold">
                            <p:stCondLst>
                              <p:cond delay="2000"/>
                            </p:stCondLst>
                            <p:childTnLst>
                              <p:par>
                                <p:cTn id="16" presetID="22" presetClass="entr" presetSubtype="8" fill="hold" grpId="2" nodeType="afterEffect">
                                  <p:stCondLst>
                                    <p:cond delay="0"/>
                                  </p:stCondLst>
                                  <p:iterate>
                                    <p:tmAbs val="0"/>
                                  </p:iterate>
                                  <p:childTnLst>
                                    <p:set>
                                      <p:cBhvr>
                                        <p:cTn id="17" fill="hold"/>
                                        <p:tgtEl>
                                          <p:spTgt spid="417">
                                            <p:txEl>
                                              <p:pRg st="1" end="1"/>
                                            </p:txEl>
                                          </p:spTgt>
                                        </p:tgtEl>
                                        <p:attrNameLst>
                                          <p:attrName>style.visibility</p:attrName>
                                        </p:attrNameLst>
                                      </p:cBhvr>
                                      <p:to>
                                        <p:strVal val="visible"/>
                                      </p:to>
                                    </p:set>
                                    <p:animEffect transition="in" filter="wipe(left)">
                                      <p:cBhvr>
                                        <p:cTn id="18" dur="1000"/>
                                        <p:tgtEl>
                                          <p:spTgt spid="417">
                                            <p:txEl>
                                              <p:pRg st="1" end="1"/>
                                            </p:txEl>
                                          </p:spTgt>
                                        </p:tgtEl>
                                      </p:cBhvr>
                                    </p:animEffect>
                                  </p:childTnLst>
                                </p:cTn>
                              </p:par>
                            </p:childTnLst>
                          </p:cTn>
                        </p:par>
                        <p:par>
                          <p:cTn id="19" fill="hold">
                            <p:stCondLst>
                              <p:cond delay="3000"/>
                            </p:stCondLst>
                            <p:childTnLst>
                              <p:par>
                                <p:cTn id="20" presetID="22" presetClass="entr" presetSubtype="8" fill="hold" grpId="2" nodeType="afterEffect">
                                  <p:stCondLst>
                                    <p:cond delay="0"/>
                                  </p:stCondLst>
                                  <p:iterate>
                                    <p:tmAbs val="0"/>
                                  </p:iterate>
                                  <p:childTnLst>
                                    <p:set>
                                      <p:cBhvr>
                                        <p:cTn id="21" fill="hold"/>
                                        <p:tgtEl>
                                          <p:spTgt spid="417">
                                            <p:txEl>
                                              <p:pRg st="2" end="2"/>
                                            </p:txEl>
                                          </p:spTgt>
                                        </p:tgtEl>
                                        <p:attrNameLst>
                                          <p:attrName>style.visibility</p:attrName>
                                        </p:attrNameLst>
                                      </p:cBhvr>
                                      <p:to>
                                        <p:strVal val="visible"/>
                                      </p:to>
                                    </p:set>
                                    <p:animEffect transition="in" filter="wipe(left)">
                                      <p:cBhvr>
                                        <p:cTn id="22" dur="1000"/>
                                        <p:tgtEl>
                                          <p:spTgt spid="4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2" nodeType="clickEffect">
                                  <p:stCondLst>
                                    <p:cond delay="0"/>
                                  </p:stCondLst>
                                  <p:iterate>
                                    <p:tmAbs val="0"/>
                                  </p:iterate>
                                  <p:childTnLst>
                                    <p:set>
                                      <p:cBhvr>
                                        <p:cTn id="26" fill="hold"/>
                                        <p:tgtEl>
                                          <p:spTgt spid="417">
                                            <p:txEl>
                                              <p:pRg st="3" end="3"/>
                                            </p:txEl>
                                          </p:spTgt>
                                        </p:tgtEl>
                                        <p:attrNameLst>
                                          <p:attrName>style.visibility</p:attrName>
                                        </p:attrNameLst>
                                      </p:cBhvr>
                                      <p:to>
                                        <p:strVal val="visible"/>
                                      </p:to>
                                    </p:set>
                                    <p:animEffect transition="in" filter="wipe(left)">
                                      <p:cBhvr>
                                        <p:cTn id="27" dur="1000"/>
                                        <p:tgtEl>
                                          <p:spTgt spid="4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2" nodeType="clickEffect">
                                  <p:stCondLst>
                                    <p:cond delay="0"/>
                                  </p:stCondLst>
                                  <p:iterate>
                                    <p:tmAbs val="0"/>
                                  </p:iterate>
                                  <p:childTnLst>
                                    <p:set>
                                      <p:cBhvr>
                                        <p:cTn id="31" fill="hold"/>
                                        <p:tgtEl>
                                          <p:spTgt spid="417">
                                            <p:txEl>
                                              <p:pRg st="4" end="4"/>
                                            </p:txEl>
                                          </p:spTgt>
                                        </p:tgtEl>
                                        <p:attrNameLst>
                                          <p:attrName>style.visibility</p:attrName>
                                        </p:attrNameLst>
                                      </p:cBhvr>
                                      <p:to>
                                        <p:strVal val="visible"/>
                                      </p:to>
                                    </p:set>
                                    <p:animEffect transition="in" filter="wipe(left)">
                                      <p:cBhvr>
                                        <p:cTn id="32" dur="1000"/>
                                        <p:tgtEl>
                                          <p:spTgt spid="4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2" nodeType="clickEffect">
                                  <p:stCondLst>
                                    <p:cond delay="0"/>
                                  </p:stCondLst>
                                  <p:iterate>
                                    <p:tmAbs val="0"/>
                                  </p:iterate>
                                  <p:childTnLst>
                                    <p:set>
                                      <p:cBhvr>
                                        <p:cTn id="36" fill="hold"/>
                                        <p:tgtEl>
                                          <p:spTgt spid="417">
                                            <p:txEl>
                                              <p:pRg st="5" end="5"/>
                                            </p:txEl>
                                          </p:spTgt>
                                        </p:tgtEl>
                                        <p:attrNameLst>
                                          <p:attrName>style.visibility</p:attrName>
                                        </p:attrNameLst>
                                      </p:cBhvr>
                                      <p:to>
                                        <p:strVal val="visible"/>
                                      </p:to>
                                    </p:set>
                                    <p:animEffect transition="in" filter="wipe(left)">
                                      <p:cBhvr>
                                        <p:cTn id="37" dur="1000"/>
                                        <p:tgtEl>
                                          <p:spTgt spid="4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2" nodeType="clickEffect">
                                  <p:stCondLst>
                                    <p:cond delay="0"/>
                                  </p:stCondLst>
                                  <p:iterate>
                                    <p:tmAbs val="0"/>
                                  </p:iterate>
                                  <p:childTnLst>
                                    <p:set>
                                      <p:cBhvr>
                                        <p:cTn id="41" fill="hold"/>
                                        <p:tgtEl>
                                          <p:spTgt spid="417">
                                            <p:txEl>
                                              <p:pRg st="6" end="6"/>
                                            </p:txEl>
                                          </p:spTgt>
                                        </p:tgtEl>
                                        <p:attrNameLst>
                                          <p:attrName>style.visibility</p:attrName>
                                        </p:attrNameLst>
                                      </p:cBhvr>
                                      <p:to>
                                        <p:strVal val="visible"/>
                                      </p:to>
                                    </p:set>
                                    <p:animEffect transition="in" filter="wipe(left)">
                                      <p:cBhvr>
                                        <p:cTn id="42" dur="1000"/>
                                        <p:tgtEl>
                                          <p:spTgt spid="4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2" build="p" bldLvl="5" animBg="1" advAuto="0"/>
      <p:bldP spid="430"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FDD-DCS development methodology"/>
          <p:cNvSpPr txBox="1">
            <a:spLocks noGrp="1"/>
          </p:cNvSpPr>
          <p:nvPr>
            <p:ph type="ctrTitle"/>
          </p:nvPr>
        </p:nvSpPr>
        <p:spPr>
          <a:prstGeom prst="rect">
            <a:avLst/>
          </a:prstGeom>
        </p:spPr>
        <p:txBody>
          <a:bodyPr/>
          <a:lstStyle/>
          <a:p>
            <a:r>
              <a:t>FDD-DCS development methodology</a:t>
            </a:r>
          </a:p>
        </p:txBody>
      </p:sp>
      <p:sp>
        <p:nvSpPr>
          <p:cNvPr id="435" name="Evaluation of Artificial Intelligence (AI) algorithms will be carried out in the (DCS) to achieve automatic error recovery and more stable performance of the experiment.…"/>
          <p:cNvSpPr txBox="1">
            <a:spLocks noGrp="1"/>
          </p:cNvSpPr>
          <p:nvPr>
            <p:ph type="subTitle" sz="half" idx="1"/>
          </p:nvPr>
        </p:nvSpPr>
        <p:spPr>
          <a:xfrm>
            <a:off x="1066800" y="7048500"/>
            <a:ext cx="22237700" cy="5213401"/>
          </a:xfrm>
          <a:prstGeom prst="rect">
            <a:avLst/>
          </a:prstGeom>
        </p:spPr>
        <p:txBody>
          <a:bodyPr/>
          <a:lstStyle/>
          <a:p>
            <a:pPr marL="457200" indent="-457200">
              <a:buSzPct val="75000"/>
              <a:buFont typeface="Helvetica Neue"/>
              <a:buChar char="✴"/>
            </a:pPr>
            <a:r>
              <a:t>Evaluation of Artificial Intelligence (AI) algorithms will be carried out in the (DCS) to achieve automatic error recovery and more stable performance of the experiment.</a:t>
            </a:r>
          </a:p>
          <a:p>
            <a:pPr marL="457200" indent="-457200">
              <a:buSzPct val="75000"/>
              <a:buFont typeface="Helvetica Neue"/>
              <a:buChar char="✴"/>
            </a:pPr>
            <a:endParaRPr/>
          </a:p>
          <a:p>
            <a:pPr marL="457200" indent="-457200">
              <a:buSzPct val="75000"/>
              <a:buFont typeface="Helvetica Neue"/>
              <a:buChar char="✴"/>
            </a:pPr>
            <a:r>
              <a:t>The potential source of errors may be related to the variation of voltage and current levels in low voltage (LV) and high voltage (HV) power supplies, as well as changes in temperature.</a:t>
            </a:r>
          </a:p>
        </p:txBody>
      </p:sp>
      <p:pic>
        <p:nvPicPr>
          <p:cNvPr id="436" name="Imagen" descr="Imagen"/>
          <p:cNvPicPr>
            <a:picLocks noChangeAspect="1"/>
          </p:cNvPicPr>
          <p:nvPr/>
        </p:nvPicPr>
        <p:blipFill>
          <a:blip r:embed="rId3"/>
          <a:stretch>
            <a:fillRect/>
          </a:stretch>
        </p:blipFill>
        <p:spPr>
          <a:xfrm>
            <a:off x="3916072" y="75755"/>
            <a:ext cx="2908301" cy="1752601"/>
          </a:xfrm>
          <a:prstGeom prst="rect">
            <a:avLst/>
          </a:prstGeom>
          <a:ln w="12700">
            <a:miter lim="400000"/>
          </a:ln>
        </p:spPr>
      </p:pic>
      <p:pic>
        <p:nvPicPr>
          <p:cNvPr id="437" name="Imagen" descr="Imagen"/>
          <p:cNvPicPr>
            <a:picLocks noChangeAspect="1"/>
          </p:cNvPicPr>
          <p:nvPr/>
        </p:nvPicPr>
        <p:blipFill>
          <a:blip r:embed="rId4"/>
          <a:stretch>
            <a:fillRect/>
          </a:stretch>
        </p:blipFill>
        <p:spPr>
          <a:xfrm>
            <a:off x="6811424" y="75755"/>
            <a:ext cx="2933701" cy="1752601"/>
          </a:xfrm>
          <a:prstGeom prst="rect">
            <a:avLst/>
          </a:prstGeom>
          <a:ln w="12700">
            <a:miter lim="400000"/>
          </a:ln>
        </p:spPr>
      </p:pic>
      <p:pic>
        <p:nvPicPr>
          <p:cNvPr id="438" name="Imagen" descr="Imagen"/>
          <p:cNvPicPr>
            <a:picLocks noChangeAspect="1"/>
          </p:cNvPicPr>
          <p:nvPr/>
        </p:nvPicPr>
        <p:blipFill>
          <a:blip r:embed="rId5"/>
          <a:stretch>
            <a:fillRect/>
          </a:stretch>
        </p:blipFill>
        <p:spPr>
          <a:xfrm>
            <a:off x="9737786" y="75755"/>
            <a:ext cx="2921001" cy="1752601"/>
          </a:xfrm>
          <a:prstGeom prst="rect">
            <a:avLst/>
          </a:prstGeom>
          <a:ln w="12700">
            <a:miter lim="400000"/>
          </a:ln>
        </p:spPr>
      </p:pic>
      <p:pic>
        <p:nvPicPr>
          <p:cNvPr id="439" name="Imagen" descr="Imagen"/>
          <p:cNvPicPr>
            <a:picLocks noChangeAspect="1"/>
          </p:cNvPicPr>
          <p:nvPr/>
        </p:nvPicPr>
        <p:blipFill>
          <a:blip r:embed="rId6"/>
          <a:stretch>
            <a:fillRect/>
          </a:stretch>
        </p:blipFill>
        <p:spPr>
          <a:xfrm>
            <a:off x="12631374" y="75755"/>
            <a:ext cx="2921001" cy="1752601"/>
          </a:xfrm>
          <a:prstGeom prst="rect">
            <a:avLst/>
          </a:prstGeom>
          <a:ln w="12700">
            <a:miter lim="400000"/>
          </a:ln>
        </p:spPr>
      </p:pic>
      <p:pic>
        <p:nvPicPr>
          <p:cNvPr id="440" name="Imagen" descr="Imagen"/>
          <p:cNvPicPr>
            <a:picLocks noChangeAspect="1"/>
          </p:cNvPicPr>
          <p:nvPr/>
        </p:nvPicPr>
        <p:blipFill>
          <a:blip r:embed="rId7"/>
          <a:stretch>
            <a:fillRect/>
          </a:stretch>
        </p:blipFill>
        <p:spPr>
          <a:xfrm>
            <a:off x="15546801" y="75755"/>
            <a:ext cx="2921001" cy="1752601"/>
          </a:xfrm>
          <a:prstGeom prst="rect">
            <a:avLst/>
          </a:prstGeom>
          <a:ln w="12700">
            <a:miter lim="400000"/>
          </a:ln>
        </p:spPr>
      </p:pic>
      <p:pic>
        <p:nvPicPr>
          <p:cNvPr id="441" name="Imagen" descr="Imagen"/>
          <p:cNvPicPr>
            <a:picLocks noChangeAspect="1"/>
          </p:cNvPicPr>
          <p:nvPr/>
        </p:nvPicPr>
        <p:blipFill>
          <a:blip r:embed="rId8"/>
          <a:stretch>
            <a:fillRect/>
          </a:stretch>
        </p:blipFill>
        <p:spPr>
          <a:xfrm>
            <a:off x="18427690" y="75755"/>
            <a:ext cx="2921001" cy="1752601"/>
          </a:xfrm>
          <a:prstGeom prst="rect">
            <a:avLst/>
          </a:prstGeom>
          <a:ln w="12700">
            <a:miter lim="400000"/>
          </a:ln>
        </p:spPr>
      </p:pic>
      <p:pic>
        <p:nvPicPr>
          <p:cNvPr id="442" name="Imagen" descr="Imagen"/>
          <p:cNvPicPr>
            <a:picLocks noChangeAspect="1"/>
          </p:cNvPicPr>
          <p:nvPr/>
        </p:nvPicPr>
        <p:blipFill>
          <a:blip r:embed="rId9"/>
          <a:stretch>
            <a:fillRect/>
          </a:stretch>
        </p:blipFill>
        <p:spPr>
          <a:xfrm>
            <a:off x="21354051" y="75755"/>
            <a:ext cx="2933701" cy="1752601"/>
          </a:xfrm>
          <a:prstGeom prst="rect">
            <a:avLst/>
          </a:prstGeom>
          <a:ln w="12700">
            <a:miter lim="400000"/>
          </a:ln>
        </p:spPr>
      </p:pic>
      <p:pic>
        <p:nvPicPr>
          <p:cNvPr id="443" name="Imagen" descr="Imagen"/>
          <p:cNvPicPr>
            <a:picLocks noChangeAspect="1"/>
          </p:cNvPicPr>
          <p:nvPr/>
        </p:nvPicPr>
        <p:blipFill>
          <a:blip r:embed="rId10"/>
          <a:stretch>
            <a:fillRect/>
          </a:stretch>
        </p:blipFill>
        <p:spPr>
          <a:xfrm>
            <a:off x="22124122" y="1810145"/>
            <a:ext cx="2146301" cy="2451101"/>
          </a:xfrm>
          <a:prstGeom prst="rect">
            <a:avLst/>
          </a:prstGeom>
          <a:ln w="12700">
            <a:miter lim="400000"/>
          </a:ln>
        </p:spPr>
      </p:pic>
      <p:pic>
        <p:nvPicPr>
          <p:cNvPr id="444" name="Imagen" descr="Imagen"/>
          <p:cNvPicPr>
            <a:picLocks noChangeAspect="1"/>
          </p:cNvPicPr>
          <p:nvPr/>
        </p:nvPicPr>
        <p:blipFill>
          <a:blip r:embed="rId11"/>
          <a:stretch>
            <a:fillRect/>
          </a:stretch>
        </p:blipFill>
        <p:spPr>
          <a:xfrm>
            <a:off x="19215267" y="2495858"/>
            <a:ext cx="2921001" cy="1765301"/>
          </a:xfrm>
          <a:prstGeom prst="rect">
            <a:avLst/>
          </a:prstGeom>
          <a:ln w="12700">
            <a:miter lim="400000"/>
          </a:ln>
        </p:spPr>
      </p:pic>
      <p:pic>
        <p:nvPicPr>
          <p:cNvPr id="445" name="Imagen" descr="Imagen"/>
          <p:cNvPicPr>
            <a:picLocks noChangeAspect="1"/>
          </p:cNvPicPr>
          <p:nvPr/>
        </p:nvPicPr>
        <p:blipFill>
          <a:blip r:embed="rId12"/>
          <a:stretch>
            <a:fillRect/>
          </a:stretch>
        </p:blipFill>
        <p:spPr>
          <a:xfrm>
            <a:off x="16309863" y="2495858"/>
            <a:ext cx="2933701" cy="1765301"/>
          </a:xfrm>
          <a:prstGeom prst="rect">
            <a:avLst/>
          </a:prstGeom>
          <a:ln w="12700">
            <a:miter lim="400000"/>
          </a:ln>
        </p:spPr>
      </p:pic>
      <p:pic>
        <p:nvPicPr>
          <p:cNvPr id="446" name="Imagen" descr="Imagen"/>
          <p:cNvPicPr>
            <a:picLocks noChangeAspect="1"/>
          </p:cNvPicPr>
          <p:nvPr/>
        </p:nvPicPr>
        <p:blipFill>
          <a:blip r:embed="rId13"/>
          <a:stretch>
            <a:fillRect/>
          </a:stretch>
        </p:blipFill>
        <p:spPr>
          <a:xfrm>
            <a:off x="13411257" y="2495858"/>
            <a:ext cx="2921001" cy="1765301"/>
          </a:xfrm>
          <a:prstGeom prst="rect">
            <a:avLst/>
          </a:prstGeom>
          <a:ln w="12700">
            <a:miter lim="400000"/>
          </a:ln>
        </p:spPr>
      </p:pic>
      <p:sp>
        <p:nvSpPr>
          <p:cNvPr id="447"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448" name="Imagen" descr="Imagen"/>
          <p:cNvPicPr>
            <a:picLocks noChangeAspect="1"/>
          </p:cNvPicPr>
          <p:nvPr/>
        </p:nvPicPr>
        <p:blipFill>
          <a:blip r:embed="rId14"/>
          <a:stretch>
            <a:fillRect/>
          </a:stretch>
        </p:blipFill>
        <p:spPr>
          <a:xfrm>
            <a:off x="45324" y="72726"/>
            <a:ext cx="3886201" cy="1752601"/>
          </a:xfrm>
          <a:prstGeom prst="rect">
            <a:avLst/>
          </a:prstGeom>
          <a:ln w="12700">
            <a:miter lim="400000"/>
          </a:ln>
        </p:spPr>
      </p:pic>
      <p:pic>
        <p:nvPicPr>
          <p:cNvPr id="449" name="Imagen" descr="Imagen"/>
          <p:cNvPicPr>
            <a:picLocks noChangeAspect="1"/>
          </p:cNvPicPr>
          <p:nvPr/>
        </p:nvPicPr>
        <p:blipFill>
          <a:blip r:embed="rId15"/>
          <a:stretch>
            <a:fillRect/>
          </a:stretch>
        </p:blipFill>
        <p:spPr>
          <a:xfrm>
            <a:off x="8207436" y="2483158"/>
            <a:ext cx="5219701" cy="1790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449"/>
                                        </p:tgtEl>
                                        <p:attrNameLst>
                                          <p:attrName>style.visibility</p:attrName>
                                        </p:attrNameLst>
                                      </p:cBhvr>
                                      <p:to>
                                        <p:strVal val="visible"/>
                                      </p:to>
                                    </p:set>
                                    <p:animEffect transition="in" filter="wipe(right)">
                                      <p:cBhvr>
                                        <p:cTn id="7" dur="1000"/>
                                        <p:tgtEl>
                                          <p:spTgt spid="449"/>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435">
                                            <p:bg/>
                                          </p:spTgt>
                                        </p:tgtEl>
                                        <p:attrNameLst>
                                          <p:attrName>style.visibility</p:attrName>
                                        </p:attrNameLst>
                                      </p:cBhvr>
                                      <p:to>
                                        <p:strVal val="visible"/>
                                      </p:to>
                                    </p:set>
                                    <p:animEffect transition="in" filter="wipe(left)">
                                      <p:cBhvr>
                                        <p:cTn id="11" dur="1000"/>
                                        <p:tgtEl>
                                          <p:spTgt spid="435">
                                            <p:bg/>
                                          </p:spTgt>
                                        </p:tgtEl>
                                      </p:cBhvr>
                                    </p:animEffect>
                                  </p:childTnLst>
                                </p:cTn>
                              </p:par>
                              <p:par>
                                <p:cTn id="12" presetID="22" presetClass="entr" presetSubtype="8" fill="hold" grpId="2" nodeType="withEffect">
                                  <p:stCondLst>
                                    <p:cond delay="0"/>
                                  </p:stCondLst>
                                  <p:iterate>
                                    <p:tmAbs val="0"/>
                                  </p:iterate>
                                  <p:childTnLst>
                                    <p:set>
                                      <p:cBhvr>
                                        <p:cTn id="13" fill="hold"/>
                                        <p:tgtEl>
                                          <p:spTgt spid="435">
                                            <p:txEl>
                                              <p:pRg st="0" end="0"/>
                                            </p:txEl>
                                          </p:spTgt>
                                        </p:tgtEl>
                                        <p:attrNameLst>
                                          <p:attrName>style.visibility</p:attrName>
                                        </p:attrNameLst>
                                      </p:cBhvr>
                                      <p:to>
                                        <p:strVal val="visible"/>
                                      </p:to>
                                    </p:set>
                                    <p:animEffect transition="in" filter="wipe(left)">
                                      <p:cBhvr>
                                        <p:cTn id="14" dur="1000"/>
                                        <p:tgtEl>
                                          <p:spTgt spid="435">
                                            <p:txEl>
                                              <p:pRg st="0" end="0"/>
                                            </p:txEl>
                                          </p:spTgt>
                                        </p:tgtEl>
                                      </p:cBhvr>
                                    </p:animEffect>
                                  </p:childTnLst>
                                </p:cTn>
                              </p:par>
                            </p:childTnLst>
                          </p:cTn>
                        </p:par>
                        <p:par>
                          <p:cTn id="15" fill="hold">
                            <p:stCondLst>
                              <p:cond delay="2000"/>
                            </p:stCondLst>
                            <p:childTnLst>
                              <p:par>
                                <p:cTn id="16" presetID="22" presetClass="entr" presetSubtype="8" fill="hold" grpId="2" nodeType="afterEffect">
                                  <p:stCondLst>
                                    <p:cond delay="0"/>
                                  </p:stCondLst>
                                  <p:iterate>
                                    <p:tmAbs val="0"/>
                                  </p:iterate>
                                  <p:childTnLst>
                                    <p:set>
                                      <p:cBhvr>
                                        <p:cTn id="17" fill="hold"/>
                                        <p:tgtEl>
                                          <p:spTgt spid="435">
                                            <p:txEl>
                                              <p:pRg st="1" end="1"/>
                                            </p:txEl>
                                          </p:spTgt>
                                        </p:tgtEl>
                                        <p:attrNameLst>
                                          <p:attrName>style.visibility</p:attrName>
                                        </p:attrNameLst>
                                      </p:cBhvr>
                                      <p:to>
                                        <p:strVal val="visible"/>
                                      </p:to>
                                    </p:set>
                                    <p:animEffect transition="in" filter="wipe(left)">
                                      <p:cBhvr>
                                        <p:cTn id="18" dur="1000"/>
                                        <p:tgtEl>
                                          <p:spTgt spid="43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2" nodeType="clickEffect">
                                  <p:stCondLst>
                                    <p:cond delay="0"/>
                                  </p:stCondLst>
                                  <p:iterate>
                                    <p:tmAbs val="0"/>
                                  </p:iterate>
                                  <p:childTnLst>
                                    <p:set>
                                      <p:cBhvr>
                                        <p:cTn id="22" fill="hold"/>
                                        <p:tgtEl>
                                          <p:spTgt spid="435">
                                            <p:txEl>
                                              <p:pRg st="2" end="2"/>
                                            </p:txEl>
                                          </p:spTgt>
                                        </p:tgtEl>
                                        <p:attrNameLst>
                                          <p:attrName>style.visibility</p:attrName>
                                        </p:attrNameLst>
                                      </p:cBhvr>
                                      <p:to>
                                        <p:strVal val="visible"/>
                                      </p:to>
                                    </p:set>
                                    <p:animEffect transition="in" filter="wipe(left)">
                                      <p:cBhvr>
                                        <p:cTn id="23" dur="1000"/>
                                        <p:tgtEl>
                                          <p:spTgt spid="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2" build="p" bldLvl="5" animBg="1" advAuto="0"/>
      <p:bldP spid="449"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onclusions"/>
          <p:cNvSpPr txBox="1">
            <a:spLocks noGrp="1"/>
          </p:cNvSpPr>
          <p:nvPr>
            <p:ph type="title"/>
          </p:nvPr>
        </p:nvSpPr>
        <p:spPr>
          <a:prstGeom prst="rect">
            <a:avLst/>
          </a:prstGeom>
        </p:spPr>
        <p:txBody>
          <a:bodyPr/>
          <a:lstStyle/>
          <a:p>
            <a:r>
              <a:t>Conclusions</a:t>
            </a:r>
          </a:p>
        </p:txBody>
      </p:sp>
      <p:sp>
        <p:nvSpPr>
          <p:cNvPr id="454" name="The main physics task of FDD detector will be to efficiently tag de presence/absence of photon-induced and/or diffractive process by monitoring the (lack of) activity in the forward direction during Run-3.…"/>
          <p:cNvSpPr txBox="1">
            <a:spLocks noGrp="1"/>
          </p:cNvSpPr>
          <p:nvPr>
            <p:ph type="body" idx="1"/>
          </p:nvPr>
        </p:nvSpPr>
        <p:spPr>
          <a:prstGeom prst="rect">
            <a:avLst/>
          </a:prstGeom>
        </p:spPr>
        <p:txBody>
          <a:bodyPr/>
          <a:lstStyle/>
          <a:p>
            <a:pPr marL="552450" indent="-552450" algn="just" defTabSz="718184">
              <a:spcBef>
                <a:spcPts val="5100"/>
              </a:spcBef>
              <a:buChar char="✴"/>
              <a:defRPr sz="4350"/>
            </a:pPr>
            <a:r>
              <a:rPr dirty="0"/>
              <a:t>The main physics task of FDD detector will be to efficiently tag de presence/absence of photon-induced and/or diffractive process by monitoring the (lack of) activity in the forward direction during Run-3.</a:t>
            </a:r>
          </a:p>
          <a:p>
            <a:pPr marL="552450" indent="-552450" algn="just" defTabSz="718184">
              <a:spcBef>
                <a:spcPts val="5100"/>
              </a:spcBef>
              <a:buChar char="✴"/>
              <a:defRPr sz="4350"/>
            </a:pPr>
            <a:r>
              <a:rPr dirty="0"/>
              <a:t>The software and hardware architecture already proposed will allow to release a fully operative DCS for the FDD detector to comply with the new Online-Offline (O</a:t>
            </a:r>
            <a:r>
              <a:rPr sz="1740" b="1" baseline="143678" dirty="0">
                <a:latin typeface="Helvetica Neue"/>
                <a:ea typeface="Helvetica Neue"/>
                <a:cs typeface="Helvetica Neue"/>
                <a:sym typeface="Helvetica Neue"/>
              </a:rPr>
              <a:t>2</a:t>
            </a:r>
            <a:r>
              <a:rPr dirty="0"/>
              <a:t>) infrastructure requirements of ALICE experiment.</a:t>
            </a:r>
          </a:p>
          <a:p>
            <a:pPr marL="552450" indent="-552450" algn="just" defTabSz="718184">
              <a:spcBef>
                <a:spcPts val="5100"/>
              </a:spcBef>
              <a:buChar char="✴"/>
              <a:defRPr sz="4350"/>
            </a:pPr>
            <a:r>
              <a:rPr dirty="0"/>
              <a:t>The design of the DCS for the FDD detector is a challenging task due to the upgrade in ALICE's hardware and change of the data processing strategy. The data will be provided to the O</a:t>
            </a:r>
            <a:r>
              <a:rPr sz="1740" b="1" baseline="143678" dirty="0">
                <a:latin typeface="Helvetica Neue"/>
                <a:ea typeface="Helvetica Neue"/>
                <a:cs typeface="Helvetica Neue"/>
                <a:sym typeface="Helvetica Neue"/>
              </a:rPr>
              <a:t>2</a:t>
            </a:r>
            <a:r>
              <a:rPr dirty="0"/>
              <a:t> processing facilities in streamed mode for which the DCS data stream has to be diverted from its standard path.</a:t>
            </a:r>
          </a:p>
          <a:p>
            <a:pPr marL="552450" indent="-552450" algn="just" defTabSz="718184">
              <a:spcBef>
                <a:spcPts val="5100"/>
              </a:spcBef>
              <a:buChar char="✴"/>
              <a:defRPr sz="4350"/>
            </a:pPr>
            <a:r>
              <a:rPr dirty="0"/>
              <a:t>The commissioning for the DCS of the FDD detector is expected for </a:t>
            </a:r>
            <a:r>
              <a:rPr lang="es-ES"/>
              <a:t>March</a:t>
            </a:r>
            <a:r>
              <a:t> </a:t>
            </a:r>
            <a:r>
              <a:rPr dirty="0"/>
              <a:t>2021.</a:t>
            </a:r>
          </a:p>
        </p:txBody>
      </p:sp>
      <p:sp>
        <p:nvSpPr>
          <p:cNvPr id="455"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54">
                                            <p:bg/>
                                          </p:spTgt>
                                        </p:tgtEl>
                                        <p:attrNameLst>
                                          <p:attrName>style.visibility</p:attrName>
                                        </p:attrNameLst>
                                      </p:cBhvr>
                                      <p:to>
                                        <p:strVal val="visible"/>
                                      </p:to>
                                    </p:set>
                                    <p:animEffect transition="in" filter="wipe(left)">
                                      <p:cBhvr>
                                        <p:cTn id="7" dur="1000"/>
                                        <p:tgtEl>
                                          <p:spTgt spid="454">
                                            <p:bg/>
                                          </p:spTgt>
                                        </p:tgtEl>
                                      </p:cBhvr>
                                    </p:animEffect>
                                  </p:childTnLst>
                                </p:cTn>
                              </p:par>
                              <p:par>
                                <p:cTn id="8" presetID="22" presetClass="entr" presetSubtype="8" fill="hold" grpId="1" nodeType="withEffect">
                                  <p:stCondLst>
                                    <p:cond delay="0"/>
                                  </p:stCondLst>
                                  <p:iterate>
                                    <p:tmAbs val="0"/>
                                  </p:iterate>
                                  <p:childTnLst>
                                    <p:set>
                                      <p:cBhvr>
                                        <p:cTn id="9" fill="hold"/>
                                        <p:tgtEl>
                                          <p:spTgt spid="454">
                                            <p:txEl>
                                              <p:pRg st="0" end="0"/>
                                            </p:txEl>
                                          </p:spTgt>
                                        </p:tgtEl>
                                        <p:attrNameLst>
                                          <p:attrName>style.visibility</p:attrName>
                                        </p:attrNameLst>
                                      </p:cBhvr>
                                      <p:to>
                                        <p:strVal val="visible"/>
                                      </p:to>
                                    </p:set>
                                    <p:animEffect transition="in" filter="wipe(left)">
                                      <p:cBhvr>
                                        <p:cTn id="10" dur="1000"/>
                                        <p:tgtEl>
                                          <p:spTgt spid="4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454">
                                            <p:txEl>
                                              <p:pRg st="1" end="1"/>
                                            </p:txEl>
                                          </p:spTgt>
                                        </p:tgtEl>
                                        <p:attrNameLst>
                                          <p:attrName>style.visibility</p:attrName>
                                        </p:attrNameLst>
                                      </p:cBhvr>
                                      <p:to>
                                        <p:strVal val="visible"/>
                                      </p:to>
                                    </p:set>
                                    <p:animEffect transition="in" filter="wipe(left)">
                                      <p:cBhvr>
                                        <p:cTn id="15" dur="1000"/>
                                        <p:tgtEl>
                                          <p:spTgt spid="45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454">
                                            <p:txEl>
                                              <p:pRg st="2" end="2"/>
                                            </p:txEl>
                                          </p:spTgt>
                                        </p:tgtEl>
                                        <p:attrNameLst>
                                          <p:attrName>style.visibility</p:attrName>
                                        </p:attrNameLst>
                                      </p:cBhvr>
                                      <p:to>
                                        <p:strVal val="visible"/>
                                      </p:to>
                                    </p:set>
                                    <p:animEffect transition="in" filter="wipe(left)">
                                      <p:cBhvr>
                                        <p:cTn id="20" dur="1000"/>
                                        <p:tgtEl>
                                          <p:spTgt spid="45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454">
                                            <p:txEl>
                                              <p:pRg st="3" end="3"/>
                                            </p:txEl>
                                          </p:spTgt>
                                        </p:tgtEl>
                                        <p:attrNameLst>
                                          <p:attrName>style.visibility</p:attrName>
                                        </p:attrNameLst>
                                      </p:cBhvr>
                                      <p:to>
                                        <p:strVal val="visible"/>
                                      </p:to>
                                    </p:set>
                                    <p:animEffect transition="in" filter="wipe(left)">
                                      <p:cBhvr>
                                        <p:cTn id="25" dur="1000"/>
                                        <p:tgtEl>
                                          <p:spTgt spid="4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Juan Manuel Mejía Camacho…"/>
          <p:cNvSpPr txBox="1">
            <a:spLocks noGrp="1"/>
          </p:cNvSpPr>
          <p:nvPr>
            <p:ph type="body" idx="13"/>
          </p:nvPr>
        </p:nvSpPr>
        <p:spPr>
          <a:xfrm>
            <a:off x="2387600" y="8953500"/>
            <a:ext cx="19621500" cy="1205939"/>
          </a:xfrm>
          <a:prstGeom prst="rect">
            <a:avLst/>
          </a:prstGeom>
        </p:spPr>
        <p:txBody>
          <a:bodyPr/>
          <a:lstStyle/>
          <a:p>
            <a:r>
              <a:t> Juan Manuel Mejía Camacho</a:t>
            </a:r>
          </a:p>
          <a:p>
            <a:r>
              <a:t>Juan Carlos Cabanillas Noris</a:t>
            </a:r>
          </a:p>
        </p:txBody>
      </p:sp>
      <p:sp>
        <p:nvSpPr>
          <p:cNvPr id="460" name="“Thanks for your attention”"/>
          <p:cNvSpPr txBox="1">
            <a:spLocks noGrp="1"/>
          </p:cNvSpPr>
          <p:nvPr>
            <p:ph type="body" idx="14"/>
          </p:nvPr>
        </p:nvSpPr>
        <p:spPr>
          <a:xfrm>
            <a:off x="2387600" y="5888485"/>
            <a:ext cx="19621500" cy="1291330"/>
          </a:xfrm>
          <a:prstGeom prst="rect">
            <a:avLst/>
          </a:prstGeom>
        </p:spPr>
        <p:txBody>
          <a:bodyPr/>
          <a:lstStyle>
            <a:lvl1pPr>
              <a:defRPr sz="8000"/>
            </a:lvl1pPr>
          </a:lstStyle>
          <a:p>
            <a:r>
              <a:t>“Thanks for your attention”</a:t>
            </a:r>
          </a:p>
        </p:txBody>
      </p:sp>
      <p:sp>
        <p:nvSpPr>
          <p:cNvPr id="461"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References"/>
          <p:cNvSpPr txBox="1">
            <a:spLocks noGrp="1"/>
          </p:cNvSpPr>
          <p:nvPr>
            <p:ph type="title"/>
          </p:nvPr>
        </p:nvSpPr>
        <p:spPr>
          <a:prstGeom prst="rect">
            <a:avLst/>
          </a:prstGeom>
        </p:spPr>
        <p:txBody>
          <a:bodyPr/>
          <a:lstStyle/>
          <a:p>
            <a:r>
              <a:t>References</a:t>
            </a:r>
          </a:p>
        </p:txBody>
      </p:sp>
      <p:sp>
        <p:nvSpPr>
          <p:cNvPr id="464" name="[1] O. Villalobos Baillie, “A Study of Diffractive Production in ALICE,” Journal of Physics: Conference Series, vol. 381, p. 012039, Sep. 2012, doi: 10.1088/1742-6596/381/1/012039.…"/>
          <p:cNvSpPr txBox="1">
            <a:spLocks noGrp="1"/>
          </p:cNvSpPr>
          <p:nvPr>
            <p:ph type="body" idx="1"/>
          </p:nvPr>
        </p:nvSpPr>
        <p:spPr>
          <a:prstGeom prst="rect">
            <a:avLst/>
          </a:prstGeom>
        </p:spPr>
        <p:txBody>
          <a:bodyPr/>
          <a:lstStyle/>
          <a:p>
            <a:pPr marL="0" indent="0" defTabSz="429259">
              <a:spcBef>
                <a:spcPts val="3000"/>
              </a:spcBef>
              <a:buSzTx/>
              <a:buFontTx/>
              <a:buNone/>
              <a:defRPr sz="2600"/>
            </a:pPr>
            <a:r>
              <a:t>[1] O. Villalobos Baillie, “A Study of Diffractive Production in ALICE,” Journal of Physics: Conference Series, vol. 381, p. 012039, Sep. 2012, doi: 10.1088/1742-6596/381/1/012039.</a:t>
            </a:r>
          </a:p>
          <a:p>
            <a:pPr marL="0" indent="0" defTabSz="429259">
              <a:spcBef>
                <a:spcPts val="3000"/>
              </a:spcBef>
              <a:buSzTx/>
              <a:buFontTx/>
              <a:buNone/>
              <a:defRPr sz="2600"/>
            </a:pPr>
            <a:r>
              <a:t>[2] G. H. Corral and The ALICE Collaboration, “Diffractive physics in ALICE at the LHC,” Mexico City, Mexico, 2011, pp. 45–52, doi: 10.1063/1.3579430.</a:t>
            </a:r>
          </a:p>
          <a:p>
            <a:pPr marL="0" indent="0" defTabSz="429259">
              <a:spcBef>
                <a:spcPts val="3000"/>
              </a:spcBef>
              <a:buSzTx/>
              <a:buFontTx/>
              <a:buNone/>
              <a:defRPr sz="2600"/>
            </a:pPr>
            <a:r>
              <a:t>[3] K. Akiba et al., “LHC forward physics,” Journal of Physics G: Nuclear and Particle Physics, vol. 43, no. 11, p. 110201, Oct. 2016, doi: 10.1088/0954-3899/43/11/110201.</a:t>
            </a:r>
          </a:p>
          <a:p>
            <a:pPr marL="0" indent="0" defTabSz="429259">
              <a:spcBef>
                <a:spcPts val="3000"/>
              </a:spcBef>
              <a:buSzTx/>
              <a:buFontTx/>
              <a:buNone/>
              <a:defRPr sz="2600"/>
            </a:pPr>
            <a:r>
              <a:t>[4] Cabanillas-Noris, J.C., Martínez, M.I. y León-Monzón, I., “A Large Ion Collider Experiment (ALICE) Diffractive Detector Control System for RUN-II at the Large Hadron Collider,” International Journal of Mathematical, Computational, Physical, Electrical and Computer Engineering, vol. 10, No. 3, pp. 118-129, 2016.</a:t>
            </a:r>
          </a:p>
          <a:p>
            <a:pPr marL="0" indent="0" defTabSz="429259">
              <a:spcBef>
                <a:spcPts val="3000"/>
              </a:spcBef>
              <a:buSzTx/>
              <a:buFontTx/>
              <a:buNone/>
              <a:defRPr sz="2600"/>
            </a:pPr>
            <a:r>
              <a:t>[5] J. E. Rothberg, “Detector control systems in the LHC experiments,” in 9th Workshop on Electronics for LHC Experiments, Amsterdam, The Netherlands, 29 Sep - 3 Oct 2003, pp.18-27 (CERN-2003-006), Amsterdam, The Netherlands, Oct. 2003, pp. 18–27, doi: 10.5170/CERN-2003-006.18.</a:t>
            </a:r>
          </a:p>
          <a:p>
            <a:pPr marL="0" indent="0" defTabSz="429259">
              <a:spcBef>
                <a:spcPts val="3000"/>
              </a:spcBef>
              <a:buSzTx/>
              <a:buFontTx/>
              <a:buNone/>
              <a:defRPr sz="2600"/>
            </a:pPr>
            <a:r>
              <a:t>[6] ALICE Control Coordination (2007). The in ALICE. Ver. 3.0.2. ALICE DCS User Interface Component. CERN.</a:t>
            </a:r>
            <a:br/>
            <a:r>
              <a:t>Recovered from: http://alicedcs.web.cern.ch/alicedcs/Software/Downloads/ AliceDcsUi_v3.0.pdf</a:t>
            </a:r>
          </a:p>
          <a:p>
            <a:pPr marL="0" indent="0" defTabSz="429259">
              <a:spcBef>
                <a:spcPts val="3000"/>
              </a:spcBef>
              <a:buSzTx/>
              <a:buFontTx/>
              <a:buNone/>
              <a:defRPr sz="2600"/>
            </a:pPr>
            <a:r>
              <a:t>[7] J. M. Jiménez, J. P. Tock, and K. Foraz, “The Long Shutdown 2 (LS2) Project,” Geneva, Switzerland, 2018, Accessed: Apr. 04, 2020. [Online]. Available: </a:t>
            </a:r>
            <a:r>
              <a:rPr u="sng">
                <a:hlinkClick r:id="rId2"/>
              </a:rPr>
              <a:t>https://indico.cern.ch/event/702149/contributions/2879714/attachments/1595391/2526647/LS2_Project_introduced_to_ILOs_v2018.0.pdf</a:t>
            </a:r>
            <a:r>
              <a:t>.</a:t>
            </a:r>
          </a:p>
          <a:p>
            <a:pPr marL="0" indent="0" defTabSz="429259">
              <a:spcBef>
                <a:spcPts val="3000"/>
              </a:spcBef>
              <a:buSzTx/>
              <a:buFontTx/>
              <a:buNone/>
              <a:defRPr sz="2600"/>
            </a:pPr>
            <a:r>
              <a:t>[8] P. Buncic, M. Krzewicki, and P. Vande Vyvre, “Technical Design Report for the Upgrade of the Online-Offline Computing System,” CERN, Geneva, Switzerland, CERN-LHCC-2015-006. ALICE-TDR-019, 2015. [Online]. Available: http://cds.cern.ch/record/2011297.</a:t>
            </a:r>
          </a:p>
        </p:txBody>
      </p:sp>
      <p:sp>
        <p:nvSpPr>
          <p:cNvPr id="465"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References"/>
          <p:cNvSpPr txBox="1">
            <a:spLocks noGrp="1"/>
          </p:cNvSpPr>
          <p:nvPr>
            <p:ph type="title"/>
          </p:nvPr>
        </p:nvSpPr>
        <p:spPr>
          <a:prstGeom prst="rect">
            <a:avLst/>
          </a:prstGeom>
        </p:spPr>
        <p:txBody>
          <a:bodyPr/>
          <a:lstStyle/>
          <a:p>
            <a:r>
              <a:t>References</a:t>
            </a:r>
          </a:p>
        </p:txBody>
      </p:sp>
      <p:sp>
        <p:nvSpPr>
          <p:cNvPr id="468" name="[9] R. Kulaga, “WinCC-OA and the JCOP Framework Part 1 (JCOP Framework). WinCC-OA 3.15 &amp; JCOP-Framework Course.,” presented at the WinCC-OA &amp; JCOP-Framework Course, Geneva, Switzerland, 2020, Accessed: Apr. 05, 2020. [Online]. Available: https://readthedocs.web.cern.ch/display/ICKB/PVSS+Service+Training.…"/>
          <p:cNvSpPr txBox="1">
            <a:spLocks noGrp="1"/>
          </p:cNvSpPr>
          <p:nvPr>
            <p:ph type="body" idx="1"/>
          </p:nvPr>
        </p:nvSpPr>
        <p:spPr>
          <a:prstGeom prst="rect">
            <a:avLst/>
          </a:prstGeom>
        </p:spPr>
        <p:txBody>
          <a:bodyPr/>
          <a:lstStyle/>
          <a:p>
            <a:pPr marL="0" indent="0" defTabSz="445770">
              <a:spcBef>
                <a:spcPts val="3100"/>
              </a:spcBef>
              <a:buSzTx/>
              <a:buFontTx/>
              <a:buNone/>
              <a:defRPr sz="2700"/>
            </a:pPr>
            <a:r>
              <a:t>[9] R. Kulaga, “WinCC-OA and the JCOP Framework Part 1 (JCOP Framework). WinCC-OA 3.15 &amp; JCOP-Framework Course.,” presented at the WinCC-OA &amp; JCOP-Framework Course, Geneva, Switzerland, 2020, Accessed: Apr. 05, 2020. [Online]. Available: https://readthedocs.web.cern.ch/display/ICKB/PVSS+Service+Training.</a:t>
            </a:r>
          </a:p>
          <a:p>
            <a:pPr marL="0" indent="0" defTabSz="445770">
              <a:spcBef>
                <a:spcPts val="3100"/>
              </a:spcBef>
              <a:buSzTx/>
              <a:buFontTx/>
              <a:buNone/>
              <a:defRPr sz="2700"/>
            </a:pPr>
            <a:r>
              <a:t>[10]	R.-P. Silvola, “WinCC-OA and the JCOP Framework Part 2 (JCOP Framework). WinCC-OA 3.15 &amp; JCOP-Framework Course.,” presented at the WinCC-OA &amp; JCOP-Framework Course, Geneva, Switzerland, 2020, Accessed: Apr. 05, 2020. [Online]. Available: https://readthedocs.web.cern.ch/display/ICKB/PVSS+Service+Training.</a:t>
            </a:r>
          </a:p>
          <a:p>
            <a:pPr marL="0" indent="0" defTabSz="445770">
              <a:spcBef>
                <a:spcPts val="3100"/>
              </a:spcBef>
              <a:buSzTx/>
              <a:buFontTx/>
              <a:buNone/>
              <a:defRPr sz="2700"/>
            </a:pPr>
            <a:r>
              <a:t>[11]	R.-P. Silvola, “WinCC-OA and the JCOP Framework Part 3 (JCOP Framework). WinCC-OA 3.15 &amp; JCOP-Framework Course.,” presented at the WinCC-OA &amp; JCOP-Framework Course, Geneva, Switzerland, 2020, Accessed: Apr. 05, 2020. [Online]. Available: https://readthedocs.web.cern.ch/display/ICKB/PVSS+Service+Training.</a:t>
            </a:r>
          </a:p>
          <a:p>
            <a:pPr marL="0" indent="0" defTabSz="445770">
              <a:spcBef>
                <a:spcPts val="3100"/>
              </a:spcBef>
              <a:buSzTx/>
              <a:buFontTx/>
              <a:buNone/>
              <a:defRPr sz="2700"/>
            </a:pPr>
            <a:r>
              <a:t>[12]	R.-P. Silvola, “WinCC-OA and the JCOP Framework Part 4 (JCOP Framework cont.). WinCC-OA 3.15 &amp; JCOP-Framework Course.,” presented at the WinCC-OA &amp; JCOP-Framework Course, Geneva, Switzerland, 2020, Accessed: Apr. 05, 2020. [Online]. Available: </a:t>
            </a:r>
            <a:r>
              <a:rPr u="sng">
                <a:hlinkClick r:id="rId2"/>
              </a:rPr>
              <a:t>https://readthedocs.web.cern.ch/display/ICKB/PVSS+Service+Training</a:t>
            </a:r>
            <a:r>
              <a:t>.</a:t>
            </a:r>
          </a:p>
          <a:p>
            <a:pPr marL="0" indent="0" defTabSz="445770">
              <a:spcBef>
                <a:spcPts val="3100"/>
              </a:spcBef>
              <a:buSzTx/>
              <a:buFontTx/>
              <a:buNone/>
              <a:defRPr sz="2700"/>
            </a:pPr>
            <a:r>
              <a:t>[13] P. Kimmel, UML demystified, 1st ed. Emeryville, California, USA: McGraw-Hill/Osborne, 2005.</a:t>
            </a:r>
          </a:p>
          <a:p>
            <a:pPr marL="0" indent="0" defTabSz="445770">
              <a:spcBef>
                <a:spcPts val="3100"/>
              </a:spcBef>
              <a:buSzTx/>
              <a:buFontTx/>
              <a:buNone/>
              <a:defRPr sz="2700"/>
            </a:pPr>
            <a:r>
              <a:t>[14]	C. Fontela, UML: modelado de software para profesionales, 1st ed. Barcelona: Marcombo, 2012.</a:t>
            </a:r>
          </a:p>
          <a:p>
            <a:pPr marL="0" indent="0" defTabSz="445770">
              <a:spcBef>
                <a:spcPts val="3100"/>
              </a:spcBef>
              <a:buSzTx/>
              <a:buFontTx/>
              <a:buNone/>
              <a:defRPr sz="2700"/>
            </a:pPr>
            <a:r>
              <a:t>[15] P. Chochula, “User’s Guide to ALICE Detector Control System. Part 1: Introduction to DCS. Version 1.1. The ALICE DCS Training Course.” 2017, Accessed: Apr. 05, 2020. [Online]. Available: https://espace.cern.ch/alicecontrols/SitePages/Home.aspx.</a:t>
            </a:r>
          </a:p>
        </p:txBody>
      </p:sp>
      <p:sp>
        <p:nvSpPr>
          <p:cNvPr id="469"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References"/>
          <p:cNvSpPr txBox="1">
            <a:spLocks noGrp="1"/>
          </p:cNvSpPr>
          <p:nvPr>
            <p:ph type="title"/>
          </p:nvPr>
        </p:nvSpPr>
        <p:spPr>
          <a:prstGeom prst="rect">
            <a:avLst/>
          </a:prstGeom>
        </p:spPr>
        <p:txBody>
          <a:bodyPr/>
          <a:lstStyle/>
          <a:p>
            <a:r>
              <a:t>References</a:t>
            </a:r>
          </a:p>
        </p:txBody>
      </p:sp>
      <p:sp>
        <p:nvSpPr>
          <p:cNvPr id="472" name="[16] F. Carena et al., “The ALICE data acquisition system,” Nuclear Instruments and Methods in Physics Research Section A: Accelerators, Spectrometers, Detectors and Associated Equipment, vol. 741, pp. 130–162, 2014, doi: 10.1016/j.nima.2013.12.015.…"/>
          <p:cNvSpPr txBox="1">
            <a:spLocks noGrp="1"/>
          </p:cNvSpPr>
          <p:nvPr>
            <p:ph type="body" idx="1"/>
          </p:nvPr>
        </p:nvSpPr>
        <p:spPr>
          <a:prstGeom prst="rect">
            <a:avLst/>
          </a:prstGeom>
        </p:spPr>
        <p:txBody>
          <a:bodyPr/>
          <a:lstStyle/>
          <a:p>
            <a:pPr marL="0" indent="0">
              <a:buSzTx/>
              <a:buFontTx/>
              <a:buNone/>
              <a:defRPr sz="3000"/>
            </a:pPr>
            <a:r>
              <a:t>[16] F. Carena et al., “The ALICE data acquisition system,” Nuclear Instruments and Methods in Physics Research Section A: Accelerators, Spectrometers, Detectors and Associated Equipment, vol. 741, pp. 130–162, 2014, doi: 10.1016/j.nima.2013.12.015.</a:t>
            </a:r>
          </a:p>
          <a:p>
            <a:pPr marL="0" indent="0">
              <a:buSzTx/>
              <a:buFontTx/>
              <a:buNone/>
              <a:defRPr sz="3000"/>
            </a:pPr>
            <a:r>
              <a:t>[17] ALICE Collaboration, “ALICE Electronic Logbook,” 2017. https://alice-logbook.cern.ch/logbook/date_online.php?p_cont=bs (accessed Apr. 10, 2020).</a:t>
            </a:r>
          </a:p>
          <a:p>
            <a:pPr marL="0" indent="0">
              <a:buSzTx/>
              <a:buFontTx/>
              <a:buNone/>
              <a:defRPr sz="3000"/>
            </a:pPr>
            <a:r>
              <a:t>[18] F. Carena et al., “Monitoring and improving the ALICE data taking efficiency,” in 2012 18th IEEE-NPSS Real Time Conference, Berkeley, CA, USA, Jun. 2012, pp. 1–6, doi: 10.1109/RTC.2012.6418393.</a:t>
            </a:r>
          </a:p>
          <a:p>
            <a:pPr marL="0" indent="0">
              <a:buSzTx/>
              <a:buFontTx/>
              <a:buNone/>
              <a:defRPr sz="3000"/>
            </a:pPr>
            <a:r>
              <a:t>[19] G. De Cataldo, A. Franco, C. Pastore, I. Sgura, and G. Volpe, “The ALICE-HMPID Detector Control System: Its evolution towards an expert and adaptive system,” Nuclear Instruments and Methods in Physics Research Section A: Accelerators, Spectrometers, Detectors and Associated Equipment, vol. 639, no. 1, pp. 211–214, May 2011, doi: 10.1016/j.nima.2010.10.120.</a:t>
            </a:r>
          </a:p>
        </p:txBody>
      </p:sp>
      <p:sp>
        <p:nvSpPr>
          <p:cNvPr id="473"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Diffractive events in ALICE"/>
          <p:cNvSpPr txBox="1">
            <a:spLocks noGrp="1"/>
          </p:cNvSpPr>
          <p:nvPr>
            <p:ph type="title"/>
          </p:nvPr>
        </p:nvSpPr>
        <p:spPr>
          <a:prstGeom prst="rect">
            <a:avLst/>
          </a:prstGeom>
        </p:spPr>
        <p:txBody>
          <a:bodyPr/>
          <a:lstStyle/>
          <a:p>
            <a:r>
              <a:t>Diffractive events in ALICE</a:t>
            </a:r>
          </a:p>
        </p:txBody>
      </p:sp>
      <p:sp>
        <p:nvSpPr>
          <p:cNvPr id="202" name="The main characteristic of a diffractive process is the presence of a significant gap in the distribution of speed of the particles produced during collisions; that is, the absence of particles created in the collision whose direction is in a given interval.…"/>
          <p:cNvSpPr txBox="1">
            <a:spLocks noGrp="1"/>
          </p:cNvSpPr>
          <p:nvPr>
            <p:ph type="body" idx="1"/>
          </p:nvPr>
        </p:nvSpPr>
        <p:spPr>
          <a:prstGeom prst="rect">
            <a:avLst/>
          </a:prstGeom>
        </p:spPr>
        <p:txBody>
          <a:bodyPr/>
          <a:lstStyle/>
          <a:p>
            <a:pPr algn="just">
              <a:buChar char="✴"/>
            </a:pPr>
            <a:r>
              <a:t>The main characteristic of a diffractive process is the presence of a significant gap in the distribution of speed of the particles produced during collisions; that is, the absence of particles created in the collision whose direction is in a given interval.</a:t>
            </a:r>
          </a:p>
          <a:p>
            <a:pPr algn="just">
              <a:buChar char="✴"/>
            </a:pPr>
            <a:r>
              <a:t>The study of diffractive events with boson production is important for the understanding of the Parton composition (quarks and gluons inside the protons) of the exchanged object called Pomeron. In most high energy experiments, the selection of diffractive events is made by using this characteristic in different ways [1-2].</a:t>
            </a:r>
          </a:p>
        </p:txBody>
      </p:sp>
      <p:sp>
        <p:nvSpPr>
          <p:cNvPr id="203"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02">
                                            <p:bg/>
                                          </p:spTgt>
                                        </p:tgtEl>
                                        <p:attrNameLst>
                                          <p:attrName>style.visibility</p:attrName>
                                        </p:attrNameLst>
                                      </p:cBhvr>
                                      <p:to>
                                        <p:strVal val="visible"/>
                                      </p:to>
                                    </p:set>
                                    <p:animEffect transition="in" filter="wipe(left)">
                                      <p:cBhvr>
                                        <p:cTn id="7" dur="500"/>
                                        <p:tgtEl>
                                          <p:spTgt spid="202">
                                            <p:bg/>
                                          </p:spTgt>
                                        </p:tgtEl>
                                      </p:cBhvr>
                                    </p:animEffect>
                                  </p:childTnLst>
                                </p:cTn>
                              </p:par>
                              <p:par>
                                <p:cTn id="8" presetID="22" presetClass="entr" presetSubtype="8" fill="hold" grpId="1" nodeType="withEffect">
                                  <p:stCondLst>
                                    <p:cond delay="0"/>
                                  </p:stCondLst>
                                  <p:iterate>
                                    <p:tmAbs val="0"/>
                                  </p:iterate>
                                  <p:childTnLst>
                                    <p:set>
                                      <p:cBhvr>
                                        <p:cTn id="9" fill="hold"/>
                                        <p:tgtEl>
                                          <p:spTgt spid="202">
                                            <p:txEl>
                                              <p:pRg st="0" end="0"/>
                                            </p:txEl>
                                          </p:spTgt>
                                        </p:tgtEl>
                                        <p:attrNameLst>
                                          <p:attrName>style.visibility</p:attrName>
                                        </p:attrNameLst>
                                      </p:cBhvr>
                                      <p:to>
                                        <p:strVal val="visible"/>
                                      </p:to>
                                    </p:set>
                                    <p:animEffect transition="in" filter="wipe(left)">
                                      <p:cBhvr>
                                        <p:cTn id="10" dur="500"/>
                                        <p:tgtEl>
                                          <p:spTgt spid="2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02">
                                            <p:txEl>
                                              <p:pRg st="1" end="1"/>
                                            </p:txEl>
                                          </p:spTgt>
                                        </p:tgtEl>
                                        <p:attrNameLst>
                                          <p:attrName>style.visibility</p:attrName>
                                        </p:attrNameLst>
                                      </p:cBhvr>
                                      <p:to>
                                        <p:strVal val="visible"/>
                                      </p:to>
                                    </p:set>
                                    <p:animEffect transition="in" filter="wipe(left)">
                                      <p:cBhvr>
                                        <p:cTn id="15" dur="500"/>
                                        <p:tgtEl>
                                          <p:spTgt spid="2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Diffractive events in ALICE"/>
          <p:cNvSpPr txBox="1">
            <a:spLocks noGrp="1"/>
          </p:cNvSpPr>
          <p:nvPr>
            <p:ph type="title"/>
          </p:nvPr>
        </p:nvSpPr>
        <p:spPr>
          <a:prstGeom prst="rect">
            <a:avLst/>
          </a:prstGeom>
        </p:spPr>
        <p:txBody>
          <a:bodyPr/>
          <a:lstStyle/>
          <a:p>
            <a:pPr lvl="1"/>
            <a:r>
              <a:t>Diffractive events in ALICE</a:t>
            </a:r>
          </a:p>
        </p:txBody>
      </p:sp>
      <p:sp>
        <p:nvSpPr>
          <p:cNvPr id="208" name="The study of diffractive production in Large Hadron Collider (LHC) at CERN is of great interest, both for theoretical and experimental reasons [3].…"/>
          <p:cNvSpPr txBox="1">
            <a:spLocks noGrp="1"/>
          </p:cNvSpPr>
          <p:nvPr>
            <p:ph type="body" idx="1"/>
          </p:nvPr>
        </p:nvSpPr>
        <p:spPr>
          <a:prstGeom prst="rect">
            <a:avLst/>
          </a:prstGeom>
        </p:spPr>
        <p:txBody>
          <a:bodyPr/>
          <a:lstStyle/>
          <a:p>
            <a:pPr algn="just">
              <a:buChar char="✴"/>
            </a:pPr>
            <a:r>
              <a:t>The study of diffractive production in Large Hadron Collider (LHC) at CERN is of great interest, both for theoretical and experimental reasons [3].</a:t>
            </a:r>
          </a:p>
          <a:p>
            <a:pPr algn="just">
              <a:buChar char="✴"/>
            </a:pPr>
            <a:r>
              <a:t>The selection of diffractive events in ALICE is limited by the range over which speed gaps could be detected.</a:t>
            </a:r>
          </a:p>
          <a:p>
            <a:pPr algn="just">
              <a:buChar char="✴"/>
            </a:pPr>
            <a:r>
              <a:t>The study of diffractive events with ALICE experiment of the LHC in proton-proton (pp), lead-lead (Pb-Pb), and proton-lead (p-Pb) collisions could improve its efficiency with the installation of the Fast Interaction Trigger Diffractive Detector (FDD) for Run-3 in 2021.</a:t>
            </a:r>
          </a:p>
        </p:txBody>
      </p:sp>
      <p:sp>
        <p:nvSpPr>
          <p:cNvPr id="209"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08">
                                            <p:bg/>
                                          </p:spTgt>
                                        </p:tgtEl>
                                        <p:attrNameLst>
                                          <p:attrName>style.visibility</p:attrName>
                                        </p:attrNameLst>
                                      </p:cBhvr>
                                      <p:to>
                                        <p:strVal val="visible"/>
                                      </p:to>
                                    </p:set>
                                    <p:animEffect transition="in" filter="wipe(left)">
                                      <p:cBhvr>
                                        <p:cTn id="7" dur="500"/>
                                        <p:tgtEl>
                                          <p:spTgt spid="208">
                                            <p:bg/>
                                          </p:spTgt>
                                        </p:tgtEl>
                                      </p:cBhvr>
                                    </p:animEffect>
                                  </p:childTnLst>
                                </p:cTn>
                              </p:par>
                              <p:par>
                                <p:cTn id="8" presetID="22" presetClass="entr" presetSubtype="8" fill="hold" grpId="1" nodeType="withEffect">
                                  <p:stCondLst>
                                    <p:cond delay="0"/>
                                  </p:stCondLst>
                                  <p:iterate>
                                    <p:tmAbs val="0"/>
                                  </p:iterate>
                                  <p:childTnLst>
                                    <p:set>
                                      <p:cBhvr>
                                        <p:cTn id="9" fill="hold"/>
                                        <p:tgtEl>
                                          <p:spTgt spid="208">
                                            <p:txEl>
                                              <p:pRg st="0" end="0"/>
                                            </p:txEl>
                                          </p:spTgt>
                                        </p:tgtEl>
                                        <p:attrNameLst>
                                          <p:attrName>style.visibility</p:attrName>
                                        </p:attrNameLst>
                                      </p:cBhvr>
                                      <p:to>
                                        <p:strVal val="visible"/>
                                      </p:to>
                                    </p:set>
                                    <p:animEffect transition="in" filter="wipe(left)">
                                      <p:cBhvr>
                                        <p:cTn id="10" dur="500"/>
                                        <p:tgtEl>
                                          <p:spTgt spid="2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08">
                                            <p:txEl>
                                              <p:pRg st="1" end="1"/>
                                            </p:txEl>
                                          </p:spTgt>
                                        </p:tgtEl>
                                        <p:attrNameLst>
                                          <p:attrName>style.visibility</p:attrName>
                                        </p:attrNameLst>
                                      </p:cBhvr>
                                      <p:to>
                                        <p:strVal val="visible"/>
                                      </p:to>
                                    </p:set>
                                    <p:animEffect transition="in" filter="wipe(left)">
                                      <p:cBhvr>
                                        <p:cTn id="15" dur="500"/>
                                        <p:tgtEl>
                                          <p:spTgt spid="2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08">
                                            <p:txEl>
                                              <p:pRg st="2" end="2"/>
                                            </p:txEl>
                                          </p:spTgt>
                                        </p:tgtEl>
                                        <p:attrNameLst>
                                          <p:attrName>style.visibility</p:attrName>
                                        </p:attrNameLst>
                                      </p:cBhvr>
                                      <p:to>
                                        <p:strVal val="visible"/>
                                      </p:to>
                                    </p:set>
                                    <p:animEffect transition="in" filter="wipe(left)">
                                      <p:cBhvr>
                                        <p:cTn id="20" dur="500"/>
                                        <p:tgtEl>
                                          <p:spTgt spid="2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FDD drawing.png" descr="FDD drawing.png"/>
          <p:cNvPicPr>
            <a:picLocks noGrp="1" noChangeAspect="1"/>
          </p:cNvPicPr>
          <p:nvPr>
            <p:ph type="pic" idx="13"/>
          </p:nvPr>
        </p:nvPicPr>
        <p:blipFill>
          <a:blip r:embed="rId3"/>
          <a:srcRect/>
          <a:stretch>
            <a:fillRect/>
          </a:stretch>
        </p:blipFill>
        <p:spPr>
          <a:xfrm>
            <a:off x="12192000" y="3150123"/>
            <a:ext cx="12192000" cy="7415753"/>
          </a:xfrm>
          <a:prstGeom prst="rect">
            <a:avLst/>
          </a:prstGeom>
        </p:spPr>
      </p:pic>
      <p:sp>
        <p:nvSpPr>
          <p:cNvPr id="214" name="Fast Interaction Trigger Diffractive Detector (FDD)"/>
          <p:cNvSpPr txBox="1">
            <a:spLocks noGrp="1"/>
          </p:cNvSpPr>
          <p:nvPr>
            <p:ph type="title"/>
          </p:nvPr>
        </p:nvSpPr>
        <p:spPr>
          <a:prstGeom prst="rect">
            <a:avLst/>
          </a:prstGeom>
        </p:spPr>
        <p:txBody>
          <a:bodyPr/>
          <a:lstStyle/>
          <a:p>
            <a:r>
              <a:t>Fast Interaction Trigger Diffractive Detector (FDD)</a:t>
            </a:r>
          </a:p>
        </p:txBody>
      </p:sp>
      <p:sp>
        <p:nvSpPr>
          <p:cNvPr id="215" name="The FDD  detector consists of two sub-detectors called FDDA and FDDC.…"/>
          <p:cNvSpPr txBox="1">
            <a:spLocks noGrp="1"/>
          </p:cNvSpPr>
          <p:nvPr>
            <p:ph type="body" sz="half" idx="1"/>
          </p:nvPr>
        </p:nvSpPr>
        <p:spPr>
          <a:prstGeom prst="rect">
            <a:avLst/>
          </a:prstGeom>
        </p:spPr>
        <p:txBody>
          <a:bodyPr/>
          <a:lstStyle/>
          <a:p>
            <a:pPr>
              <a:buChar char="✴"/>
            </a:pPr>
            <a:r>
              <a:t>The FDD  detector consists of two sub-detectors called FDDA and FDDC.</a:t>
            </a:r>
          </a:p>
          <a:p>
            <a:pPr>
              <a:buChar char="✴"/>
            </a:pPr>
            <a:r>
              <a:t>Each of them includes two detector layers, and each one of them consists of four scintillator modules arranged around the LHC beam pipe.</a:t>
            </a:r>
          </a:p>
          <a:p>
            <a:pPr>
              <a:buChar char="✴"/>
            </a:pPr>
            <a:r>
              <a:t>The FDDA and FDDC designations refer to the installation positions at both ends of the ALICE site concerning the interaction point (IP).</a:t>
            </a:r>
          </a:p>
        </p:txBody>
      </p:sp>
      <p:sp>
        <p:nvSpPr>
          <p:cNvPr id="216" name="Figure 1. FDDA and FDDC sub-detectors nomenclature in the ALICE…"/>
          <p:cNvSpPr txBox="1"/>
          <p:nvPr/>
        </p:nvSpPr>
        <p:spPr>
          <a:xfrm>
            <a:off x="12577953" y="10670600"/>
            <a:ext cx="11420095" cy="1462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747474"/>
                </a:solidFill>
              </a:defRPr>
            </a:pPr>
            <a:r>
              <a:t>Figure 1. FDDA and FDDC sub-detectors nomenclature in the ALICE</a:t>
            </a:r>
          </a:p>
          <a:p>
            <a:pPr algn="l">
              <a:defRPr sz="3000">
                <a:solidFill>
                  <a:srgbClr val="747474"/>
                </a:solidFill>
              </a:defRPr>
            </a:pPr>
            <a:r>
              <a:t>experiment cavern.</a:t>
            </a:r>
          </a:p>
        </p:txBody>
      </p:sp>
      <p:sp>
        <p:nvSpPr>
          <p:cNvPr id="217" name="Número de diapositiva"/>
          <p:cNvSpPr txBox="1">
            <a:spLocks noGrp="1"/>
          </p:cNvSpPr>
          <p:nvPr>
            <p:ph type="sldNum" sz="quarter" idx="4294967295"/>
          </p:nvPr>
        </p:nvSpPr>
        <p:spPr>
          <a:xfrm>
            <a:off x="957643" y="12985800"/>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t>5</a:t>
            </a:fld>
            <a:endParaRPr/>
          </a:p>
        </p:txBody>
      </p:sp>
      <p:grpSp>
        <p:nvGrpSpPr>
          <p:cNvPr id="220" name="Grupo"/>
          <p:cNvGrpSpPr/>
          <p:nvPr/>
        </p:nvGrpSpPr>
        <p:grpSpPr>
          <a:xfrm>
            <a:off x="22231047" y="14207"/>
            <a:ext cx="2066821" cy="990601"/>
            <a:chOff x="0" y="0"/>
            <a:chExt cx="2066819" cy="990600"/>
          </a:xfrm>
        </p:grpSpPr>
        <p:pic>
          <p:nvPicPr>
            <p:cNvPr id="218" name="Imagen" descr="Imagen"/>
            <p:cNvPicPr>
              <a:picLocks noChangeAspect="1"/>
            </p:cNvPicPr>
            <p:nvPr/>
          </p:nvPicPr>
          <p:blipFill>
            <a:blip r:embed="rId4"/>
            <a:stretch>
              <a:fillRect/>
            </a:stretch>
          </p:blipFill>
          <p:spPr>
            <a:xfrm>
              <a:off x="0" y="0"/>
              <a:ext cx="863600" cy="990600"/>
            </a:xfrm>
            <a:prstGeom prst="rect">
              <a:avLst/>
            </a:prstGeom>
            <a:ln w="12700" cap="flat">
              <a:noFill/>
              <a:miter lim="400000"/>
            </a:ln>
            <a:effectLst/>
          </p:spPr>
        </p:pic>
        <p:sp>
          <p:nvSpPr>
            <p:cNvPr id="219"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13"/>
                                        </p:tgtEl>
                                        <p:attrNameLst>
                                          <p:attrName>style.visibility</p:attrName>
                                        </p:attrNameLst>
                                      </p:cBhvr>
                                      <p:to>
                                        <p:strVal val="visible"/>
                                      </p:to>
                                    </p:set>
                                    <p:anim calcmode="lin" valueType="num">
                                      <p:cBhvr>
                                        <p:cTn id="7" dur="1000" fill="hold"/>
                                        <p:tgtEl>
                                          <p:spTgt spid="213"/>
                                        </p:tgtEl>
                                        <p:attrNameLst>
                                          <p:attrName>ppt_x</p:attrName>
                                        </p:attrNameLst>
                                      </p:cBhvr>
                                      <p:tavLst>
                                        <p:tav tm="0">
                                          <p:val>
                                            <p:strVal val="1+#ppt_w/2"/>
                                          </p:val>
                                        </p:tav>
                                        <p:tav tm="100000">
                                          <p:val>
                                            <p:strVal val="#ppt_x"/>
                                          </p:val>
                                        </p:tav>
                                      </p:tavLst>
                                    </p:anim>
                                    <p:anim calcmode="lin" valueType="num">
                                      <p:cBhvr>
                                        <p:cTn id="8" dur="1000" fill="hold"/>
                                        <p:tgtEl>
                                          <p:spTgt spid="2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216"/>
                                        </p:tgtEl>
                                        <p:attrNameLst>
                                          <p:attrName>style.visibility</p:attrName>
                                        </p:attrNameLst>
                                      </p:cBhvr>
                                      <p:to>
                                        <p:strVal val="visible"/>
                                      </p:to>
                                    </p:set>
                                    <p:animEffect transition="in" filter="wipe(left)">
                                      <p:cBhvr>
                                        <p:cTn id="12" dur="1000"/>
                                        <p:tgtEl>
                                          <p:spTgt spid="216"/>
                                        </p:tgtEl>
                                      </p:cBhvr>
                                    </p:animEffect>
                                  </p:childTnLst>
                                </p:cTn>
                              </p:par>
                            </p:childTnLst>
                          </p:cTn>
                        </p:par>
                        <p:par>
                          <p:cTn id="13" fill="hold">
                            <p:stCondLst>
                              <p:cond delay="2000"/>
                            </p:stCondLst>
                            <p:childTnLst>
                              <p:par>
                                <p:cTn id="14" presetID="22" presetClass="entr" presetSubtype="8" fill="hold" grpId="3" nodeType="afterEffect">
                                  <p:stCondLst>
                                    <p:cond delay="0"/>
                                  </p:stCondLst>
                                  <p:iterate>
                                    <p:tmAbs val="0"/>
                                  </p:iterate>
                                  <p:childTnLst>
                                    <p:set>
                                      <p:cBhvr>
                                        <p:cTn id="15" fill="hold"/>
                                        <p:tgtEl>
                                          <p:spTgt spid="215">
                                            <p:bg/>
                                          </p:spTgt>
                                        </p:tgtEl>
                                        <p:attrNameLst>
                                          <p:attrName>style.visibility</p:attrName>
                                        </p:attrNameLst>
                                      </p:cBhvr>
                                      <p:to>
                                        <p:strVal val="visible"/>
                                      </p:to>
                                    </p:set>
                                    <p:animEffect transition="in" filter="wipe(left)">
                                      <p:cBhvr>
                                        <p:cTn id="16" dur="500"/>
                                        <p:tgtEl>
                                          <p:spTgt spid="215">
                                            <p:bg/>
                                          </p:spTgt>
                                        </p:tgtEl>
                                      </p:cBhvr>
                                    </p:animEffect>
                                  </p:childTnLst>
                                </p:cTn>
                              </p:par>
                              <p:par>
                                <p:cTn id="17" presetID="22" presetClass="entr" presetSubtype="8" fill="hold" grpId="3" nodeType="withEffect">
                                  <p:stCondLst>
                                    <p:cond delay="0"/>
                                  </p:stCondLst>
                                  <p:iterate>
                                    <p:tmAbs val="0"/>
                                  </p:iterate>
                                  <p:childTnLst>
                                    <p:set>
                                      <p:cBhvr>
                                        <p:cTn id="18" fill="hold"/>
                                        <p:tgtEl>
                                          <p:spTgt spid="215">
                                            <p:txEl>
                                              <p:pRg st="0" end="0"/>
                                            </p:txEl>
                                          </p:spTgt>
                                        </p:tgtEl>
                                        <p:attrNameLst>
                                          <p:attrName>style.visibility</p:attrName>
                                        </p:attrNameLst>
                                      </p:cBhvr>
                                      <p:to>
                                        <p:strVal val="visible"/>
                                      </p:to>
                                    </p:set>
                                    <p:animEffect transition="in" filter="wipe(left)">
                                      <p:cBhvr>
                                        <p:cTn id="19" dur="500"/>
                                        <p:tgtEl>
                                          <p:spTgt spid="2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3" nodeType="clickEffect">
                                  <p:stCondLst>
                                    <p:cond delay="0"/>
                                  </p:stCondLst>
                                  <p:iterate>
                                    <p:tmAbs val="0"/>
                                  </p:iterate>
                                  <p:childTnLst>
                                    <p:set>
                                      <p:cBhvr>
                                        <p:cTn id="23" fill="hold"/>
                                        <p:tgtEl>
                                          <p:spTgt spid="215">
                                            <p:txEl>
                                              <p:pRg st="1" end="1"/>
                                            </p:txEl>
                                          </p:spTgt>
                                        </p:tgtEl>
                                        <p:attrNameLst>
                                          <p:attrName>style.visibility</p:attrName>
                                        </p:attrNameLst>
                                      </p:cBhvr>
                                      <p:to>
                                        <p:strVal val="visible"/>
                                      </p:to>
                                    </p:set>
                                    <p:animEffect transition="in" filter="wipe(left)">
                                      <p:cBhvr>
                                        <p:cTn id="24" dur="500"/>
                                        <p:tgtEl>
                                          <p:spTgt spid="21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3" nodeType="clickEffect">
                                  <p:stCondLst>
                                    <p:cond delay="0"/>
                                  </p:stCondLst>
                                  <p:iterate>
                                    <p:tmAbs val="0"/>
                                  </p:iterate>
                                  <p:childTnLst>
                                    <p:set>
                                      <p:cBhvr>
                                        <p:cTn id="28" fill="hold"/>
                                        <p:tgtEl>
                                          <p:spTgt spid="215">
                                            <p:txEl>
                                              <p:pRg st="2" end="2"/>
                                            </p:txEl>
                                          </p:spTgt>
                                        </p:tgtEl>
                                        <p:attrNameLst>
                                          <p:attrName>style.visibility</p:attrName>
                                        </p:attrNameLst>
                                      </p:cBhvr>
                                      <p:to>
                                        <p:strVal val="visible"/>
                                      </p:to>
                                    </p:set>
                                    <p:animEffect transition="in" filter="wipe(left)">
                                      <p:cBhvr>
                                        <p:cTn id="29" dur="500"/>
                                        <p:tgtEl>
                                          <p:spTgt spid="2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P spid="215" grpId="3" build="p" bldLvl="5" animBg="1" advAuto="0"/>
      <p:bldP spid="216"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Fast Interaction Trigger Diffractive Detector (FDD)"/>
          <p:cNvSpPr txBox="1">
            <a:spLocks noGrp="1"/>
          </p:cNvSpPr>
          <p:nvPr>
            <p:ph type="title"/>
          </p:nvPr>
        </p:nvSpPr>
        <p:spPr>
          <a:prstGeom prst="rect">
            <a:avLst/>
          </a:prstGeom>
        </p:spPr>
        <p:txBody>
          <a:bodyPr/>
          <a:lstStyle/>
          <a:p>
            <a:r>
              <a:t>Fast Interaction Trigger Diffractive Detector (FDD)</a:t>
            </a:r>
          </a:p>
        </p:txBody>
      </p:sp>
      <p:sp>
        <p:nvSpPr>
          <p:cNvPr id="225" name="The FDD detector is part of one of the three subdetectors that make up ALICE's Fast Interaction Trigger (FIT) project.…"/>
          <p:cNvSpPr txBox="1">
            <a:spLocks noGrp="1"/>
          </p:cNvSpPr>
          <p:nvPr>
            <p:ph type="body" idx="1"/>
          </p:nvPr>
        </p:nvSpPr>
        <p:spPr>
          <a:prstGeom prst="rect">
            <a:avLst/>
          </a:prstGeom>
        </p:spPr>
        <p:txBody>
          <a:bodyPr/>
          <a:lstStyle/>
          <a:p>
            <a:pPr algn="just">
              <a:buChar char="✴"/>
            </a:pPr>
            <a:r>
              <a:t>The FDD detector is part of one of the three subdetectors that make up ALICE's Fast Interaction Trigger (FIT) project.</a:t>
            </a:r>
          </a:p>
          <a:p>
            <a:pPr algn="just">
              <a:buChar char="✴"/>
            </a:pPr>
            <a:r>
              <a:t>The FDD detector will increase the time resolution compare with ALICE Diffractive Detector (AD) used in Run-2 (2015-2018), and it will provide triggers at level zero for ALICE [4].</a:t>
            </a:r>
          </a:p>
        </p:txBody>
      </p:sp>
      <p:pic>
        <p:nvPicPr>
          <p:cNvPr id="226" name="Detectors FDDA FT0 FV0.jpg" descr="Detectors FDDA FT0 FV0.jpg"/>
          <p:cNvPicPr>
            <a:picLocks noChangeAspect="1"/>
          </p:cNvPicPr>
          <p:nvPr/>
        </p:nvPicPr>
        <p:blipFill>
          <a:blip r:embed="rId3"/>
          <a:stretch>
            <a:fillRect/>
          </a:stretch>
        </p:blipFill>
        <p:spPr>
          <a:xfrm>
            <a:off x="4904427" y="7992538"/>
            <a:ext cx="14575146" cy="3907320"/>
          </a:xfrm>
          <a:prstGeom prst="rect">
            <a:avLst/>
          </a:prstGeom>
          <a:ln w="12700">
            <a:miter lim="400000"/>
          </a:ln>
        </p:spPr>
      </p:pic>
      <p:sp>
        <p:nvSpPr>
          <p:cNvPr id="227" name="Figure 2. Detectors part of FIT project in ALICE for Run-3."/>
          <p:cNvSpPr txBox="1"/>
          <p:nvPr/>
        </p:nvSpPr>
        <p:spPr>
          <a:xfrm>
            <a:off x="7377683" y="11985726"/>
            <a:ext cx="9628633" cy="100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2. Detectors part of FIT project in ALICE for Run-3.</a:t>
            </a:r>
          </a:p>
        </p:txBody>
      </p:sp>
      <p:sp>
        <p:nvSpPr>
          <p:cNvPr id="228"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26"/>
                                        </p:tgtEl>
                                        <p:attrNameLst>
                                          <p:attrName>style.visibility</p:attrName>
                                        </p:attrNameLst>
                                      </p:cBhvr>
                                      <p:to>
                                        <p:strVal val="visible"/>
                                      </p:to>
                                    </p:set>
                                    <p:anim calcmode="lin" valueType="num">
                                      <p:cBhvr>
                                        <p:cTn id="7" dur="1000" fill="hold"/>
                                        <p:tgtEl>
                                          <p:spTgt spid="226"/>
                                        </p:tgtEl>
                                        <p:attrNameLst>
                                          <p:attrName>ppt_x</p:attrName>
                                        </p:attrNameLst>
                                      </p:cBhvr>
                                      <p:tavLst>
                                        <p:tav tm="0">
                                          <p:val>
                                            <p:strVal val="0-#ppt_w/2"/>
                                          </p:val>
                                        </p:tav>
                                        <p:tav tm="100000">
                                          <p:val>
                                            <p:strVal val="#ppt_x"/>
                                          </p:val>
                                        </p:tav>
                                      </p:tavLst>
                                    </p:anim>
                                    <p:anim calcmode="lin" valueType="num">
                                      <p:cBhvr>
                                        <p:cTn id="8" dur="1000" fill="hold"/>
                                        <p:tgtEl>
                                          <p:spTgt spid="2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2" nodeType="afterEffect">
                                  <p:stCondLst>
                                    <p:cond delay="0"/>
                                  </p:stCondLst>
                                  <p:iterate>
                                    <p:tmAbs val="0"/>
                                  </p:iterate>
                                  <p:childTnLst>
                                    <p:set>
                                      <p:cBhvr>
                                        <p:cTn id="11" fill="hold"/>
                                        <p:tgtEl>
                                          <p:spTgt spid="227"/>
                                        </p:tgtEl>
                                        <p:attrNameLst>
                                          <p:attrName>style.visibility</p:attrName>
                                        </p:attrNameLst>
                                      </p:cBhvr>
                                      <p:to>
                                        <p:strVal val="visible"/>
                                      </p:to>
                                    </p:se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225">
                                            <p:bg/>
                                          </p:spTgt>
                                        </p:tgtEl>
                                        <p:attrNameLst>
                                          <p:attrName>style.visibility</p:attrName>
                                        </p:attrNameLst>
                                      </p:cBhvr>
                                      <p:to>
                                        <p:strVal val="visible"/>
                                      </p:to>
                                    </p:set>
                                    <p:animEffect transition="in" filter="wipe(left)">
                                      <p:cBhvr>
                                        <p:cTn id="15" dur="500"/>
                                        <p:tgtEl>
                                          <p:spTgt spid="225">
                                            <p:bg/>
                                          </p:spTgt>
                                        </p:tgtEl>
                                      </p:cBhvr>
                                    </p:animEffect>
                                  </p:childTnLst>
                                </p:cTn>
                              </p:par>
                              <p:par>
                                <p:cTn id="16" presetID="22" presetClass="entr" presetSubtype="8" fill="hold" grpId="3" nodeType="withEffect">
                                  <p:stCondLst>
                                    <p:cond delay="0"/>
                                  </p:stCondLst>
                                  <p:iterate>
                                    <p:tmAbs val="0"/>
                                  </p:iterate>
                                  <p:childTnLst>
                                    <p:set>
                                      <p:cBhvr>
                                        <p:cTn id="17" fill="hold"/>
                                        <p:tgtEl>
                                          <p:spTgt spid="225">
                                            <p:txEl>
                                              <p:pRg st="0" end="0"/>
                                            </p:txEl>
                                          </p:spTgt>
                                        </p:tgtEl>
                                        <p:attrNameLst>
                                          <p:attrName>style.visibility</p:attrName>
                                        </p:attrNameLst>
                                      </p:cBhvr>
                                      <p:to>
                                        <p:strVal val="visible"/>
                                      </p:to>
                                    </p:set>
                                    <p:animEffect transition="in" filter="wipe(left)">
                                      <p:cBhvr>
                                        <p:cTn id="18" dur="500"/>
                                        <p:tgtEl>
                                          <p:spTgt spid="2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3" nodeType="clickEffect">
                                  <p:stCondLst>
                                    <p:cond delay="0"/>
                                  </p:stCondLst>
                                  <p:iterate>
                                    <p:tmAbs val="0"/>
                                  </p:iterate>
                                  <p:childTnLst>
                                    <p:set>
                                      <p:cBhvr>
                                        <p:cTn id="22" fill="hold"/>
                                        <p:tgtEl>
                                          <p:spTgt spid="225">
                                            <p:txEl>
                                              <p:pRg st="1" end="1"/>
                                            </p:txEl>
                                          </p:spTgt>
                                        </p:tgtEl>
                                        <p:attrNameLst>
                                          <p:attrName>style.visibility</p:attrName>
                                        </p:attrNameLst>
                                      </p:cBhvr>
                                      <p:to>
                                        <p:strVal val="visible"/>
                                      </p:to>
                                    </p:set>
                                    <p:animEffect transition="in" filter="wipe(left)">
                                      <p:cBhvr>
                                        <p:cTn id="23" dur="500"/>
                                        <p:tgtEl>
                                          <p:spTgt spid="2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3" build="p" bldLvl="5" animBg="1" advAuto="0"/>
      <p:bldP spid="226" grpId="1" animBg="1" advAuto="0"/>
      <p:bldP spid="227"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ALICE FDD_2019-09-24_163803.jpg" descr="ALICE FDD_2019-09-24_163803.jpg"/>
          <p:cNvPicPr>
            <a:picLocks noGrp="1" noChangeAspect="1"/>
          </p:cNvPicPr>
          <p:nvPr>
            <p:ph type="pic" idx="13"/>
          </p:nvPr>
        </p:nvPicPr>
        <p:blipFill>
          <a:blip r:embed="rId3"/>
          <a:srcRect/>
          <a:stretch>
            <a:fillRect/>
          </a:stretch>
        </p:blipFill>
        <p:spPr>
          <a:xfrm>
            <a:off x="2570425" y="0"/>
            <a:ext cx="19243149" cy="10680700"/>
          </a:xfrm>
          <a:prstGeom prst="rect">
            <a:avLst/>
          </a:prstGeom>
        </p:spPr>
      </p:pic>
      <p:sp>
        <p:nvSpPr>
          <p:cNvPr id="233" name="The FDD detector will be installed at ends A and C of the ALICE cavern for operation during Run-3 of LHC"/>
          <p:cNvSpPr txBox="1">
            <a:spLocks noGrp="1"/>
          </p:cNvSpPr>
          <p:nvPr>
            <p:ph type="title"/>
          </p:nvPr>
        </p:nvSpPr>
        <p:spPr>
          <a:prstGeom prst="rect">
            <a:avLst/>
          </a:prstGeom>
        </p:spPr>
        <p:txBody>
          <a:bodyPr/>
          <a:lstStyle>
            <a:lvl1pPr algn="l" defTabSz="693419">
              <a:defRPr sz="4871" b="1">
                <a:latin typeface="Helvetica Neue"/>
                <a:ea typeface="Helvetica Neue"/>
                <a:cs typeface="Helvetica Neue"/>
                <a:sym typeface="Helvetica Neue"/>
              </a:defRPr>
            </a:lvl1pPr>
          </a:lstStyle>
          <a:p>
            <a:r>
              <a:t>The FDD detector will be installed at ends A and C of the ALICE cavern for operation during Run-3 of LHC</a:t>
            </a:r>
          </a:p>
        </p:txBody>
      </p:sp>
      <p:sp>
        <p:nvSpPr>
          <p:cNvPr id="234" name="Figure 3. FDDA and FDDC location at ALICE"/>
          <p:cNvSpPr txBox="1">
            <a:spLocks noGrp="1"/>
          </p:cNvSpPr>
          <p:nvPr>
            <p:ph type="body" sz="quarter" idx="1"/>
          </p:nvPr>
        </p:nvSpPr>
        <p:spPr>
          <a:prstGeom prst="rect">
            <a:avLst/>
          </a:prstGeom>
        </p:spPr>
        <p:txBody>
          <a:bodyPr/>
          <a:lstStyle>
            <a:lvl1pPr>
              <a:defRPr>
                <a:latin typeface="+mn-lt"/>
                <a:ea typeface="+mn-ea"/>
                <a:cs typeface="+mn-cs"/>
                <a:sym typeface="Helvetica Neue Light"/>
              </a:defRPr>
            </a:lvl1pPr>
          </a:lstStyle>
          <a:p>
            <a:r>
              <a:t>Figure 3. FDDA and FDDC location at ALICE</a:t>
            </a:r>
          </a:p>
        </p:txBody>
      </p:sp>
      <p:sp>
        <p:nvSpPr>
          <p:cNvPr id="235"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grpSp>
        <p:nvGrpSpPr>
          <p:cNvPr id="238" name="Grupo"/>
          <p:cNvGrpSpPr/>
          <p:nvPr/>
        </p:nvGrpSpPr>
        <p:grpSpPr>
          <a:xfrm>
            <a:off x="53875" y="-3902"/>
            <a:ext cx="2066820" cy="990601"/>
            <a:chOff x="0" y="0"/>
            <a:chExt cx="2066819" cy="990600"/>
          </a:xfrm>
        </p:grpSpPr>
        <p:pic>
          <p:nvPicPr>
            <p:cNvPr id="236" name="Imagen" descr="Imagen"/>
            <p:cNvPicPr>
              <a:picLocks noChangeAspect="1"/>
            </p:cNvPicPr>
            <p:nvPr/>
          </p:nvPicPr>
          <p:blipFill>
            <a:blip r:embed="rId4"/>
            <a:stretch>
              <a:fillRect/>
            </a:stretch>
          </p:blipFill>
          <p:spPr>
            <a:xfrm>
              <a:off x="0" y="0"/>
              <a:ext cx="863600" cy="990600"/>
            </a:xfrm>
            <a:prstGeom prst="rect">
              <a:avLst/>
            </a:prstGeom>
            <a:ln w="12700" cap="flat">
              <a:noFill/>
              <a:miter lim="400000"/>
            </a:ln>
            <a:effectLst/>
          </p:spPr>
        </p:pic>
        <p:sp>
          <p:nvSpPr>
            <p:cNvPr id="237" name="XXXIV Annual Meeting of the Division of Particle and Fields"/>
            <p:cNvSpPr txBox="1"/>
            <p:nvPr/>
          </p:nvSpPr>
          <p:spPr>
            <a:xfrm>
              <a:off x="822247" y="141541"/>
              <a:ext cx="1244573" cy="7075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000" b="1">
                  <a:solidFill>
                    <a:srgbClr val="0433FF"/>
                  </a:solidFill>
                  <a:latin typeface="Helvetica Neue"/>
                  <a:ea typeface="Helvetica Neue"/>
                  <a:cs typeface="Helvetica Neue"/>
                  <a:sym typeface="Helvetica Neue"/>
                </a:defRPr>
              </a:lvl1pPr>
            </a:lstStyle>
            <a:p>
              <a:r>
                <a:t>XXXIV Annual Meeting of the Division of Particle and Fields</a:t>
              </a:r>
            </a:p>
          </p:txBody>
        </p:sp>
      </p:grpSp>
      <p:grpSp>
        <p:nvGrpSpPr>
          <p:cNvPr id="243" name="Grupo"/>
          <p:cNvGrpSpPr/>
          <p:nvPr/>
        </p:nvGrpSpPr>
        <p:grpSpPr>
          <a:xfrm>
            <a:off x="18931650" y="-3902"/>
            <a:ext cx="5263251" cy="1244601"/>
            <a:chOff x="0" y="0"/>
            <a:chExt cx="5263249" cy="1244600"/>
          </a:xfrm>
        </p:grpSpPr>
        <p:pic>
          <p:nvPicPr>
            <p:cNvPr id="239" name="Imagen" descr="Imagen"/>
            <p:cNvPicPr>
              <a:picLocks noChangeAspect="1"/>
            </p:cNvPicPr>
            <p:nvPr/>
          </p:nvPicPr>
          <p:blipFill>
            <a:blip r:embed="rId5"/>
            <a:stretch>
              <a:fillRect/>
            </a:stretch>
          </p:blipFill>
          <p:spPr>
            <a:xfrm>
              <a:off x="0" y="0"/>
              <a:ext cx="1752600" cy="1244600"/>
            </a:xfrm>
            <a:prstGeom prst="rect">
              <a:avLst/>
            </a:prstGeom>
            <a:ln w="12700" cap="flat">
              <a:noFill/>
              <a:miter lim="400000"/>
            </a:ln>
            <a:effectLst/>
          </p:spPr>
        </p:pic>
        <p:pic>
          <p:nvPicPr>
            <p:cNvPr id="240" name="Imagen" descr="Imagen"/>
            <p:cNvPicPr>
              <a:picLocks noChangeAspect="1"/>
            </p:cNvPicPr>
            <p:nvPr/>
          </p:nvPicPr>
          <p:blipFill>
            <a:blip r:embed="rId6"/>
            <a:stretch>
              <a:fillRect/>
            </a:stretch>
          </p:blipFill>
          <p:spPr>
            <a:xfrm>
              <a:off x="1576116" y="127000"/>
              <a:ext cx="990601" cy="990600"/>
            </a:xfrm>
            <a:prstGeom prst="rect">
              <a:avLst/>
            </a:prstGeom>
            <a:ln w="12700" cap="flat">
              <a:noFill/>
              <a:miter lim="400000"/>
            </a:ln>
            <a:effectLst/>
          </p:spPr>
        </p:pic>
        <p:pic>
          <p:nvPicPr>
            <p:cNvPr id="241" name="Imagen" descr="Imagen"/>
            <p:cNvPicPr>
              <a:picLocks noChangeAspect="1"/>
            </p:cNvPicPr>
            <p:nvPr/>
          </p:nvPicPr>
          <p:blipFill>
            <a:blip r:embed="rId7"/>
            <a:stretch>
              <a:fillRect/>
            </a:stretch>
          </p:blipFill>
          <p:spPr>
            <a:xfrm>
              <a:off x="2954796" y="82550"/>
              <a:ext cx="1079501" cy="1079500"/>
            </a:xfrm>
            <a:prstGeom prst="rect">
              <a:avLst/>
            </a:prstGeom>
            <a:ln w="12700" cap="flat">
              <a:noFill/>
              <a:miter lim="400000"/>
            </a:ln>
            <a:effectLst/>
          </p:spPr>
        </p:pic>
        <p:pic>
          <p:nvPicPr>
            <p:cNvPr id="242" name="Imagen" descr="Imagen"/>
            <p:cNvPicPr>
              <a:picLocks noChangeAspect="1"/>
            </p:cNvPicPr>
            <p:nvPr/>
          </p:nvPicPr>
          <p:blipFill>
            <a:blip r:embed="rId8"/>
            <a:stretch>
              <a:fillRect/>
            </a:stretch>
          </p:blipFill>
          <p:spPr>
            <a:xfrm>
              <a:off x="4422375" y="82550"/>
              <a:ext cx="840875" cy="1079500"/>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MT Fine Mesh H8409-70.jpg" descr="PMT Fine Mesh H8409-70.jpg"/>
          <p:cNvPicPr>
            <a:picLocks noGrp="1" noChangeAspect="1"/>
          </p:cNvPicPr>
          <p:nvPr>
            <p:ph type="pic" idx="13"/>
          </p:nvPr>
        </p:nvPicPr>
        <p:blipFill>
          <a:blip r:embed="rId3"/>
          <a:srcRect t="19503" b="16335"/>
          <a:stretch>
            <a:fillRect/>
          </a:stretch>
        </p:blipFill>
        <p:spPr>
          <a:xfrm>
            <a:off x="16014700" y="8187856"/>
            <a:ext cx="7569200" cy="3628126"/>
          </a:xfrm>
          <a:prstGeom prst="rect">
            <a:avLst/>
          </a:prstGeom>
        </p:spPr>
      </p:pic>
      <p:pic>
        <p:nvPicPr>
          <p:cNvPr id="248" name="A7236-big-w 12 channels only - Horizontal.jpg" descr="A7236-big-w 12 channels only - Horizontal.jpg"/>
          <p:cNvPicPr>
            <a:picLocks noGrp="1" noChangeAspect="1"/>
          </p:cNvPicPr>
          <p:nvPr>
            <p:ph type="pic" idx="14"/>
          </p:nvPr>
        </p:nvPicPr>
        <p:blipFill>
          <a:blip r:embed="rId4"/>
          <a:srcRect l="534" t="15059" r="534" b="27512"/>
          <a:stretch>
            <a:fillRect/>
          </a:stretch>
        </p:blipFill>
        <p:spPr>
          <a:xfrm>
            <a:off x="16014699" y="1134339"/>
            <a:ext cx="7569201" cy="4393874"/>
          </a:xfrm>
          <a:prstGeom prst="rect">
            <a:avLst/>
          </a:prstGeom>
        </p:spPr>
      </p:pic>
      <p:pic>
        <p:nvPicPr>
          <p:cNvPr id="249" name="SY4527n crate.jpg" descr="SY4527n crate.jpg"/>
          <p:cNvPicPr>
            <a:picLocks noGrp="1" noChangeAspect="1"/>
          </p:cNvPicPr>
          <p:nvPr>
            <p:ph type="pic" idx="15"/>
          </p:nvPr>
        </p:nvPicPr>
        <p:blipFill>
          <a:blip r:embed="rId5"/>
          <a:srcRect/>
          <a:stretch>
            <a:fillRect/>
          </a:stretch>
        </p:blipFill>
        <p:spPr>
          <a:xfrm>
            <a:off x="1981284" y="756552"/>
            <a:ext cx="12573094" cy="9982351"/>
          </a:xfrm>
          <a:prstGeom prst="rect">
            <a:avLst/>
          </a:prstGeom>
        </p:spPr>
      </p:pic>
      <p:sp>
        <p:nvSpPr>
          <p:cNvPr id="250" name="Hardware to be used with FDD"/>
          <p:cNvSpPr txBox="1">
            <a:spLocks noGrp="1"/>
          </p:cNvSpPr>
          <p:nvPr>
            <p:ph type="title" idx="4294967295"/>
          </p:nvPr>
        </p:nvSpPr>
        <p:spPr>
          <a:xfrm>
            <a:off x="1336166" y="12179300"/>
            <a:ext cx="10209261" cy="1320800"/>
          </a:xfrm>
          <a:prstGeom prst="rect">
            <a:avLst/>
          </a:prstGeom>
        </p:spPr>
        <p:txBody>
          <a:bodyPr anchor="t"/>
          <a:lstStyle/>
          <a:p>
            <a:r>
              <a:t>Hardware to be used with FDD</a:t>
            </a:r>
          </a:p>
        </p:txBody>
      </p:sp>
      <p:sp>
        <p:nvSpPr>
          <p:cNvPr id="251"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52" name="Figure 4. Universal Multichannel Power Supply System"/>
          <p:cNvSpPr txBox="1"/>
          <p:nvPr/>
        </p:nvSpPr>
        <p:spPr>
          <a:xfrm>
            <a:off x="2814795" y="11177771"/>
            <a:ext cx="9114664" cy="100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4. Universal Multichannel Power Supply System</a:t>
            </a:r>
          </a:p>
        </p:txBody>
      </p:sp>
      <p:sp>
        <p:nvSpPr>
          <p:cNvPr id="253" name="Figure 6. Photomultiplier tube H8409-70"/>
          <p:cNvSpPr txBox="1"/>
          <p:nvPr/>
        </p:nvSpPr>
        <p:spPr>
          <a:xfrm>
            <a:off x="16393160" y="12064413"/>
            <a:ext cx="6812281" cy="1004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6. Photomultiplier tube H8409-70</a:t>
            </a:r>
          </a:p>
        </p:txBody>
      </p:sp>
      <p:sp>
        <p:nvSpPr>
          <p:cNvPr id="254" name="Figure 5. HV board A7236"/>
          <p:cNvSpPr txBox="1"/>
          <p:nvPr/>
        </p:nvSpPr>
        <p:spPr>
          <a:xfrm>
            <a:off x="17546446" y="5092778"/>
            <a:ext cx="4505707" cy="100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5. HV board A7236</a:t>
            </a:r>
          </a:p>
        </p:txBody>
      </p:sp>
      <p:grpSp>
        <p:nvGrpSpPr>
          <p:cNvPr id="259" name="Grupo"/>
          <p:cNvGrpSpPr/>
          <p:nvPr/>
        </p:nvGrpSpPr>
        <p:grpSpPr>
          <a:xfrm>
            <a:off x="18931650" y="-3902"/>
            <a:ext cx="5263251" cy="1244601"/>
            <a:chOff x="0" y="0"/>
            <a:chExt cx="5263249" cy="1244600"/>
          </a:xfrm>
        </p:grpSpPr>
        <p:pic>
          <p:nvPicPr>
            <p:cNvPr id="255" name="Imagen" descr="Imagen"/>
            <p:cNvPicPr>
              <a:picLocks noChangeAspect="1"/>
            </p:cNvPicPr>
            <p:nvPr/>
          </p:nvPicPr>
          <p:blipFill>
            <a:blip r:embed="rId6"/>
            <a:stretch>
              <a:fillRect/>
            </a:stretch>
          </p:blipFill>
          <p:spPr>
            <a:xfrm>
              <a:off x="0" y="0"/>
              <a:ext cx="1752600" cy="1244600"/>
            </a:xfrm>
            <a:prstGeom prst="rect">
              <a:avLst/>
            </a:prstGeom>
            <a:ln w="12700" cap="flat">
              <a:noFill/>
              <a:miter lim="400000"/>
            </a:ln>
            <a:effectLst/>
          </p:spPr>
        </p:pic>
        <p:pic>
          <p:nvPicPr>
            <p:cNvPr id="256" name="Imagen" descr="Imagen"/>
            <p:cNvPicPr>
              <a:picLocks noChangeAspect="1"/>
            </p:cNvPicPr>
            <p:nvPr/>
          </p:nvPicPr>
          <p:blipFill>
            <a:blip r:embed="rId7"/>
            <a:stretch>
              <a:fillRect/>
            </a:stretch>
          </p:blipFill>
          <p:spPr>
            <a:xfrm>
              <a:off x="1576116" y="127000"/>
              <a:ext cx="990601" cy="990600"/>
            </a:xfrm>
            <a:prstGeom prst="rect">
              <a:avLst/>
            </a:prstGeom>
            <a:ln w="12700" cap="flat">
              <a:noFill/>
              <a:miter lim="400000"/>
            </a:ln>
            <a:effectLst/>
          </p:spPr>
        </p:pic>
        <p:pic>
          <p:nvPicPr>
            <p:cNvPr id="257" name="Imagen" descr="Imagen"/>
            <p:cNvPicPr>
              <a:picLocks noChangeAspect="1"/>
            </p:cNvPicPr>
            <p:nvPr/>
          </p:nvPicPr>
          <p:blipFill>
            <a:blip r:embed="rId8"/>
            <a:stretch>
              <a:fillRect/>
            </a:stretch>
          </p:blipFill>
          <p:spPr>
            <a:xfrm>
              <a:off x="2954796" y="82550"/>
              <a:ext cx="1079501" cy="1079500"/>
            </a:xfrm>
            <a:prstGeom prst="rect">
              <a:avLst/>
            </a:prstGeom>
            <a:ln w="12700" cap="flat">
              <a:noFill/>
              <a:miter lim="400000"/>
            </a:ln>
            <a:effectLst/>
          </p:spPr>
        </p:pic>
        <p:pic>
          <p:nvPicPr>
            <p:cNvPr id="258" name="Imagen" descr="Imagen"/>
            <p:cNvPicPr>
              <a:picLocks noChangeAspect="1"/>
            </p:cNvPicPr>
            <p:nvPr/>
          </p:nvPicPr>
          <p:blipFill>
            <a:blip r:embed="rId9"/>
            <a:stretch>
              <a:fillRect/>
            </a:stretch>
          </p:blipFill>
          <p:spPr>
            <a:xfrm>
              <a:off x="4422375" y="82550"/>
              <a:ext cx="840875" cy="1079500"/>
            </a:xfrm>
            <a:prstGeom prst="rect">
              <a:avLst/>
            </a:prstGeom>
            <a:ln w="12700" cap="flat">
              <a:noFill/>
              <a:miter lim="400000"/>
            </a:ln>
            <a:effectLst/>
          </p:spPr>
        </p:pic>
      </p:grpSp>
      <p:sp>
        <p:nvSpPr>
          <p:cNvPr id="260" name="Two HV boards will be used to power 16 PMTs (8 for each FDD subdetector)."/>
          <p:cNvSpPr txBox="1">
            <a:spLocks noGrp="1"/>
          </p:cNvSpPr>
          <p:nvPr>
            <p:ph type="body" sz="quarter" idx="1"/>
          </p:nvPr>
        </p:nvSpPr>
        <p:spPr>
          <a:xfrm>
            <a:off x="15818048" y="6350000"/>
            <a:ext cx="8453930" cy="1814185"/>
          </a:xfrm>
          <a:prstGeom prst="rect">
            <a:avLst/>
          </a:prstGeom>
        </p:spPr>
        <p:txBody>
          <a:bodyPr/>
          <a:lstStyle>
            <a:lvl1pPr marL="457200" indent="-457200">
              <a:buSzPct val="75000"/>
              <a:buFont typeface="Helvetica Neue"/>
              <a:buChar char="•"/>
            </a:lvl1pPr>
          </a:lstStyle>
          <a:p>
            <a:r>
              <a:t>Two HV boards will be used to power 16 PMTs (8 for each FDD subdetector).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249"/>
                                        </p:tgtEl>
                                        <p:attrNameLst>
                                          <p:attrName>style.visibility</p:attrName>
                                        </p:attrNameLst>
                                      </p:cBhvr>
                                      <p:to>
                                        <p:strVal val="visible"/>
                                      </p:to>
                                    </p:set>
                                    <p:anim calcmode="lin" valueType="num">
                                      <p:cBhvr>
                                        <p:cTn id="7" dur="500" fill="hold"/>
                                        <p:tgtEl>
                                          <p:spTgt spid="249"/>
                                        </p:tgtEl>
                                        <p:attrNameLst>
                                          <p:attrName>ppt_x</p:attrName>
                                        </p:attrNameLst>
                                      </p:cBhvr>
                                      <p:tavLst>
                                        <p:tav tm="0">
                                          <p:val>
                                            <p:strVal val="#ppt_x"/>
                                          </p:val>
                                        </p:tav>
                                        <p:tav tm="100000">
                                          <p:val>
                                            <p:strVal val="#ppt_x"/>
                                          </p:val>
                                        </p:tav>
                                      </p:tavLst>
                                    </p:anim>
                                    <p:anim calcmode="lin" valueType="num">
                                      <p:cBhvr>
                                        <p:cTn id="8" dur="500" fill="hold"/>
                                        <p:tgtEl>
                                          <p:spTgt spid="2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2" nodeType="afterEffect">
                                  <p:stCondLst>
                                    <p:cond delay="0"/>
                                  </p:stCondLst>
                                  <p:iterate>
                                    <p:tmAbs val="0"/>
                                  </p:iterate>
                                  <p:childTnLst>
                                    <p:set>
                                      <p:cBhvr>
                                        <p:cTn id="11" fill="hold"/>
                                        <p:tgtEl>
                                          <p:spTgt spid="252"/>
                                        </p:tgtEl>
                                        <p:attrNameLst>
                                          <p:attrName>style.visibility</p:attrName>
                                        </p:attrNameLst>
                                      </p:cBhvr>
                                      <p:to>
                                        <p:strVal val="visible"/>
                                      </p:to>
                                    </p:set>
                                    <p:animEffect transition="in" filter="wipe(left)">
                                      <p:cBhvr>
                                        <p:cTn id="12" dur="5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3" nodeType="clickEffect">
                                  <p:stCondLst>
                                    <p:cond delay="0"/>
                                  </p:stCondLst>
                                  <p:iterate>
                                    <p:tmAbs val="0"/>
                                  </p:iterate>
                                  <p:childTnLst>
                                    <p:set>
                                      <p:cBhvr>
                                        <p:cTn id="16" fill="hold"/>
                                        <p:tgtEl>
                                          <p:spTgt spid="248"/>
                                        </p:tgtEl>
                                        <p:attrNameLst>
                                          <p:attrName>style.visibility</p:attrName>
                                        </p:attrNameLst>
                                      </p:cBhvr>
                                      <p:to>
                                        <p:strVal val="visible"/>
                                      </p:to>
                                    </p:set>
                                    <p:anim calcmode="lin" valueType="num">
                                      <p:cBhvr>
                                        <p:cTn id="17" dur="1000" fill="hold"/>
                                        <p:tgtEl>
                                          <p:spTgt spid="248"/>
                                        </p:tgtEl>
                                        <p:attrNameLst>
                                          <p:attrName>ppt_x</p:attrName>
                                        </p:attrNameLst>
                                      </p:cBhvr>
                                      <p:tavLst>
                                        <p:tav tm="0">
                                          <p:val>
                                            <p:strVal val="#ppt_x"/>
                                          </p:val>
                                        </p:tav>
                                        <p:tav tm="100000">
                                          <p:val>
                                            <p:strVal val="#ppt_x"/>
                                          </p:val>
                                        </p:tav>
                                      </p:tavLst>
                                    </p:anim>
                                    <p:anim calcmode="lin" valueType="num">
                                      <p:cBhvr>
                                        <p:cTn id="18" dur="1000" fill="hold"/>
                                        <p:tgtEl>
                                          <p:spTgt spid="248"/>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2" presetClass="entr" presetSubtype="8" fill="hold" grpId="4" nodeType="afterEffect">
                                  <p:stCondLst>
                                    <p:cond delay="0"/>
                                  </p:stCondLst>
                                  <p:iterate>
                                    <p:tmAbs val="0"/>
                                  </p:iterate>
                                  <p:childTnLst>
                                    <p:set>
                                      <p:cBhvr>
                                        <p:cTn id="21" fill="hold"/>
                                        <p:tgtEl>
                                          <p:spTgt spid="254"/>
                                        </p:tgtEl>
                                        <p:attrNameLst>
                                          <p:attrName>style.visibility</p:attrName>
                                        </p:attrNameLst>
                                      </p:cBhvr>
                                      <p:to>
                                        <p:strVal val="visible"/>
                                      </p:to>
                                    </p:set>
                                    <p:animEffect transition="in" filter="wipe(left)">
                                      <p:cBhvr>
                                        <p:cTn id="22" dur="1000"/>
                                        <p:tgtEl>
                                          <p:spTgt spid="254"/>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5" nodeType="clickEffect">
                                  <p:stCondLst>
                                    <p:cond delay="0"/>
                                  </p:stCondLst>
                                  <p:iterate>
                                    <p:tmAbs val="0"/>
                                  </p:iterate>
                                  <p:childTnLst>
                                    <p:set>
                                      <p:cBhvr>
                                        <p:cTn id="26" fill="hold"/>
                                        <p:tgtEl>
                                          <p:spTgt spid="247"/>
                                        </p:tgtEl>
                                        <p:attrNameLst>
                                          <p:attrName>style.visibility</p:attrName>
                                        </p:attrNameLst>
                                      </p:cBhvr>
                                      <p:to>
                                        <p:strVal val="visible"/>
                                      </p:to>
                                    </p:set>
                                    <p:anim calcmode="lin" valueType="num">
                                      <p:cBhvr>
                                        <p:cTn id="27" dur="1000" fill="hold"/>
                                        <p:tgtEl>
                                          <p:spTgt spid="247"/>
                                        </p:tgtEl>
                                        <p:attrNameLst>
                                          <p:attrName>ppt_w</p:attrName>
                                        </p:attrNameLst>
                                      </p:cBhvr>
                                      <p:tavLst>
                                        <p:tav tm="0">
                                          <p:val>
                                            <p:fltVal val="0"/>
                                          </p:val>
                                        </p:tav>
                                        <p:tav tm="100000">
                                          <p:val>
                                            <p:strVal val="#ppt_w"/>
                                          </p:val>
                                        </p:tav>
                                      </p:tavLst>
                                    </p:anim>
                                    <p:anim calcmode="lin" valueType="num">
                                      <p:cBhvr>
                                        <p:cTn id="28" dur="1000" fill="hold"/>
                                        <p:tgtEl>
                                          <p:spTgt spid="247"/>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2" presetClass="entr" presetSubtype="8" fill="hold" grpId="6" nodeType="afterEffect">
                                  <p:stCondLst>
                                    <p:cond delay="0"/>
                                  </p:stCondLst>
                                  <p:iterate>
                                    <p:tmAbs val="0"/>
                                  </p:iterate>
                                  <p:childTnLst>
                                    <p:set>
                                      <p:cBhvr>
                                        <p:cTn id="31" fill="hold"/>
                                        <p:tgtEl>
                                          <p:spTgt spid="260"/>
                                        </p:tgtEl>
                                        <p:attrNameLst>
                                          <p:attrName>style.visibility</p:attrName>
                                        </p:attrNameLst>
                                      </p:cBhvr>
                                      <p:to>
                                        <p:strVal val="visible"/>
                                      </p:to>
                                    </p:set>
                                    <p:animEffect transition="in" filter="wipe(left)">
                                      <p:cBhvr>
                                        <p:cTn id="32" dur="1000"/>
                                        <p:tgtEl>
                                          <p:spTgt spid="260"/>
                                        </p:tgtEl>
                                      </p:cBhvr>
                                    </p:animEffect>
                                  </p:childTnLst>
                                </p:cTn>
                              </p:par>
                            </p:childTnLst>
                          </p:cTn>
                        </p:par>
                        <p:par>
                          <p:cTn id="33" fill="hold">
                            <p:stCondLst>
                              <p:cond delay="2000"/>
                            </p:stCondLst>
                            <p:childTnLst>
                              <p:par>
                                <p:cTn id="34" presetID="22" presetClass="entr" presetSubtype="8" fill="hold" grpId="7" nodeType="afterEffect">
                                  <p:stCondLst>
                                    <p:cond delay="0"/>
                                  </p:stCondLst>
                                  <p:iterate>
                                    <p:tmAbs val="0"/>
                                  </p:iterate>
                                  <p:childTnLst>
                                    <p:set>
                                      <p:cBhvr>
                                        <p:cTn id="35" fill="hold"/>
                                        <p:tgtEl>
                                          <p:spTgt spid="253"/>
                                        </p:tgtEl>
                                        <p:attrNameLst>
                                          <p:attrName>style.visibility</p:attrName>
                                        </p:attrNameLst>
                                      </p:cBhvr>
                                      <p:to>
                                        <p:strVal val="visible"/>
                                      </p:to>
                                    </p:set>
                                    <p:animEffect transition="in" filter="wipe(left)">
                                      <p:cBhvr>
                                        <p:cTn id="36"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5" animBg="1" advAuto="0"/>
      <p:bldP spid="248" grpId="3" animBg="1" advAuto="0"/>
      <p:bldP spid="249" grpId="1" animBg="1" advAuto="0"/>
      <p:bldP spid="252" grpId="2" animBg="1" advAuto="0"/>
      <p:bldP spid="253" grpId="7" animBg="1" advAuto="0"/>
      <p:bldP spid="254" grpId="4" animBg="1" advAuto="0"/>
      <p:bldP spid="260"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Hardware to be used with FDD"/>
          <p:cNvSpPr txBox="1">
            <a:spLocks noGrp="1"/>
          </p:cNvSpPr>
          <p:nvPr>
            <p:ph type="title"/>
          </p:nvPr>
        </p:nvSpPr>
        <p:spPr>
          <a:prstGeom prst="rect">
            <a:avLst/>
          </a:prstGeom>
        </p:spPr>
        <p:txBody>
          <a:bodyPr/>
          <a:lstStyle/>
          <a:p>
            <a:r>
              <a:t>Hardware to be used with FDD</a:t>
            </a:r>
          </a:p>
        </p:txBody>
      </p:sp>
      <p:pic>
        <p:nvPicPr>
          <p:cNvPr id="265" name="Taiko PDL M1 Diode Laser Diver with Laser Head LDH-IB-405-B.jpg" descr="Taiko PDL M1 Diode Laser Diver with Laser Head LDH-IB-405-B.jpg"/>
          <p:cNvPicPr>
            <a:picLocks noChangeAspect="1"/>
          </p:cNvPicPr>
          <p:nvPr/>
        </p:nvPicPr>
        <p:blipFill>
          <a:blip r:embed="rId3"/>
          <a:stretch>
            <a:fillRect/>
          </a:stretch>
        </p:blipFill>
        <p:spPr>
          <a:xfrm>
            <a:off x="1073168" y="3591393"/>
            <a:ext cx="9873175" cy="7405994"/>
          </a:xfrm>
          <a:prstGeom prst="rect">
            <a:avLst/>
          </a:prstGeom>
          <a:ln w="12700">
            <a:miter lim="400000"/>
          </a:ln>
        </p:spPr>
      </p:pic>
      <p:sp>
        <p:nvSpPr>
          <p:cNvPr id="266" name="Figure 7. Taiko Laser Driver PDL M1 &amp; Laser Diode Head…"/>
          <p:cNvSpPr txBox="1"/>
          <p:nvPr/>
        </p:nvSpPr>
        <p:spPr>
          <a:xfrm>
            <a:off x="1014799" y="11156342"/>
            <a:ext cx="9603106" cy="1004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747474"/>
                </a:solidFill>
              </a:defRPr>
            </a:pPr>
            <a:r>
              <a:t>Figure 7. Taiko Laser Driver PDL M1 &amp; Laser Diode Head </a:t>
            </a:r>
          </a:p>
          <a:p>
            <a:pPr algn="l">
              <a:defRPr sz="3000">
                <a:solidFill>
                  <a:srgbClr val="747474"/>
                </a:solidFill>
              </a:defRPr>
            </a:pPr>
            <a:r>
              <a:t>LDH-IB-405-B</a:t>
            </a:r>
          </a:p>
        </p:txBody>
      </p:sp>
      <p:pic>
        <p:nvPicPr>
          <p:cNvPr id="267" name="VME 8010 Crate and boards.jpg" descr="VME 8010 Crate and boards.jpg"/>
          <p:cNvPicPr>
            <a:picLocks noChangeAspect="1"/>
          </p:cNvPicPr>
          <p:nvPr/>
        </p:nvPicPr>
        <p:blipFill>
          <a:blip r:embed="rId4"/>
          <a:stretch>
            <a:fillRect/>
          </a:stretch>
        </p:blipFill>
        <p:spPr>
          <a:xfrm>
            <a:off x="12923251" y="3591393"/>
            <a:ext cx="10022708" cy="7405994"/>
          </a:xfrm>
          <a:prstGeom prst="rect">
            <a:avLst/>
          </a:prstGeom>
          <a:ln w="12700">
            <a:miter lim="400000"/>
          </a:ln>
        </p:spPr>
      </p:pic>
      <p:sp>
        <p:nvSpPr>
          <p:cNvPr id="268" name="Figure 8. VME crate"/>
          <p:cNvSpPr txBox="1"/>
          <p:nvPr/>
        </p:nvSpPr>
        <p:spPr>
          <a:xfrm>
            <a:off x="16263157" y="11384942"/>
            <a:ext cx="3342895" cy="547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a:solidFill>
                  <a:srgbClr val="747474"/>
                </a:solidFill>
              </a:defRPr>
            </a:lvl1pPr>
          </a:lstStyle>
          <a:p>
            <a:r>
              <a:t>Figure 8. VME crate</a:t>
            </a:r>
          </a:p>
        </p:txBody>
      </p:sp>
      <p:sp>
        <p:nvSpPr>
          <p:cNvPr id="269" name="Número de diapositiva"/>
          <p:cNvSpPr txBox="1">
            <a:spLocks noGrp="1"/>
          </p:cNvSpPr>
          <p:nvPr>
            <p:ph type="sldNum" sz="quarter" idx="4294967295"/>
          </p:nvPr>
        </p:nvSpPr>
        <p:spPr>
          <a:xfrm>
            <a:off x="23343323" y="129858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65"/>
                                        </p:tgtEl>
                                        <p:attrNameLst>
                                          <p:attrName>style.visibility</p:attrName>
                                        </p:attrNameLst>
                                      </p:cBhvr>
                                      <p:to>
                                        <p:strVal val="visible"/>
                                      </p:to>
                                    </p:set>
                                    <p:anim calcmode="lin" valueType="num">
                                      <p:cBhvr>
                                        <p:cTn id="7" dur="1000" fill="hold"/>
                                        <p:tgtEl>
                                          <p:spTgt spid="265"/>
                                        </p:tgtEl>
                                        <p:attrNameLst>
                                          <p:attrName>ppt_x</p:attrName>
                                        </p:attrNameLst>
                                      </p:cBhvr>
                                      <p:tavLst>
                                        <p:tav tm="0">
                                          <p:val>
                                            <p:strVal val="0-#ppt_w/2"/>
                                          </p:val>
                                        </p:tav>
                                        <p:tav tm="100000">
                                          <p:val>
                                            <p:strVal val="#ppt_x"/>
                                          </p:val>
                                        </p:tav>
                                      </p:tavLst>
                                    </p:anim>
                                    <p:anim calcmode="lin" valueType="num">
                                      <p:cBhvr>
                                        <p:cTn id="8" dur="1000" fill="hold"/>
                                        <p:tgtEl>
                                          <p:spTgt spid="26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266"/>
                                        </p:tgtEl>
                                        <p:attrNameLst>
                                          <p:attrName>style.visibility</p:attrName>
                                        </p:attrNameLst>
                                      </p:cBhvr>
                                      <p:to>
                                        <p:strVal val="visible"/>
                                      </p:to>
                                    </p:set>
                                    <p:animEffect transition="in" filter="wipe(left)">
                                      <p:cBhvr>
                                        <p:cTn id="12" dur="500"/>
                                        <p:tgtEl>
                                          <p:spTgt spid="2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3" nodeType="clickEffect">
                                  <p:stCondLst>
                                    <p:cond delay="0"/>
                                  </p:stCondLst>
                                  <p:iterate>
                                    <p:tmAbs val="0"/>
                                  </p:iterate>
                                  <p:childTnLst>
                                    <p:set>
                                      <p:cBhvr>
                                        <p:cTn id="16" fill="hold"/>
                                        <p:tgtEl>
                                          <p:spTgt spid="267"/>
                                        </p:tgtEl>
                                        <p:attrNameLst>
                                          <p:attrName>style.visibility</p:attrName>
                                        </p:attrNameLst>
                                      </p:cBhvr>
                                      <p:to>
                                        <p:strVal val="visible"/>
                                      </p:to>
                                    </p:set>
                                    <p:anim calcmode="lin" valueType="num">
                                      <p:cBhvr>
                                        <p:cTn id="17" dur="1000" fill="hold"/>
                                        <p:tgtEl>
                                          <p:spTgt spid="267"/>
                                        </p:tgtEl>
                                        <p:attrNameLst>
                                          <p:attrName>ppt_x</p:attrName>
                                        </p:attrNameLst>
                                      </p:cBhvr>
                                      <p:tavLst>
                                        <p:tav tm="0">
                                          <p:val>
                                            <p:strVal val="1+#ppt_w/2"/>
                                          </p:val>
                                        </p:tav>
                                        <p:tav tm="100000">
                                          <p:val>
                                            <p:strVal val="#ppt_x"/>
                                          </p:val>
                                        </p:tav>
                                      </p:tavLst>
                                    </p:anim>
                                    <p:anim calcmode="lin" valueType="num">
                                      <p:cBhvr>
                                        <p:cTn id="18" dur="1000" fill="hold"/>
                                        <p:tgtEl>
                                          <p:spTgt spid="26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8" fill="hold" grpId="4" nodeType="afterEffect">
                                  <p:stCondLst>
                                    <p:cond delay="0"/>
                                  </p:stCondLst>
                                  <p:iterate>
                                    <p:tmAbs val="0"/>
                                  </p:iterate>
                                  <p:childTnLst>
                                    <p:set>
                                      <p:cBhvr>
                                        <p:cTn id="21" fill="hold"/>
                                        <p:tgtEl>
                                          <p:spTgt spid="268"/>
                                        </p:tgtEl>
                                        <p:attrNameLst>
                                          <p:attrName>style.visibility</p:attrName>
                                        </p:attrNameLst>
                                      </p:cBhvr>
                                      <p:to>
                                        <p:strVal val="visible"/>
                                      </p:to>
                                    </p:set>
                                    <p:animEffect transition="in" filter="wipe(left)">
                                      <p:cBhvr>
                                        <p:cTn id="22"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animBg="1" advAuto="0"/>
      <p:bldP spid="266" grpId="2" animBg="1" advAuto="0"/>
      <p:bldP spid="267" grpId="3" animBg="1" advAuto="0"/>
      <p:bldP spid="268" grpId="4" animBg="1" advAuto="0"/>
    </p:bld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5307</Words>
  <Application>Microsoft Macintosh PowerPoint</Application>
  <PresentationFormat>Personalizado</PresentationFormat>
  <Paragraphs>232</Paragraphs>
  <Slides>27</Slides>
  <Notes>23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Helvetica</vt:lpstr>
      <vt:lpstr>Helvetica Neue</vt:lpstr>
      <vt:lpstr>Helvetica Neue Light</vt:lpstr>
      <vt:lpstr>Helvetica Neue Medium</vt:lpstr>
      <vt:lpstr>ModernPortfolio</vt:lpstr>
      <vt:lpstr>Initial Development of a Control System for the FDD Detector in the ALICE Experiment for Operation on LHC Run-3</vt:lpstr>
      <vt:lpstr>Content</vt:lpstr>
      <vt:lpstr>Diffractive events in ALICE</vt:lpstr>
      <vt:lpstr>Diffractive events in ALICE</vt:lpstr>
      <vt:lpstr>Fast Interaction Trigger Diffractive Detector (FDD)</vt:lpstr>
      <vt:lpstr>Fast Interaction Trigger Diffractive Detector (FDD)</vt:lpstr>
      <vt:lpstr>The FDD detector will be installed at ends A and C of the ALICE cavern for operation during Run-3 of LHC</vt:lpstr>
      <vt:lpstr>Hardware to be used with FDD</vt:lpstr>
      <vt:lpstr>Hardware to be used with FDD</vt:lpstr>
      <vt:lpstr>Detector Control System (DCS)</vt:lpstr>
      <vt:lpstr>Detector Control System (DCS)</vt:lpstr>
      <vt:lpstr>FDD-DCS development methodology</vt:lpstr>
      <vt:lpstr>FDD-DCS development methodology</vt:lpstr>
      <vt:lpstr>FDD-DCS development methodology</vt:lpstr>
      <vt:lpstr>FDD-DCS development methodology</vt:lpstr>
      <vt:lpstr>FDD-DCS development methodology</vt:lpstr>
      <vt:lpstr>FDD-DCS development methodology</vt:lpstr>
      <vt:lpstr>FDD-DCS development methodology</vt:lpstr>
      <vt:lpstr>FDD-DCS development methodology</vt:lpstr>
      <vt:lpstr>FDD-DCS development methodology</vt:lpstr>
      <vt:lpstr>FDD-DCS development methodology</vt:lpstr>
      <vt:lpstr>FDD-DCS development methodology</vt:lpstr>
      <vt:lpstr>Conclusions</vt:lpstr>
      <vt:lpstr>Presentación de PowerPoint</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Development of a Control System for the FDD Detector in the ALICE Experiment for Operation on LHC Run-3</dc:title>
  <cp:lastModifiedBy>Juan Mejia</cp:lastModifiedBy>
  <cp:revision>1</cp:revision>
  <dcterms:modified xsi:type="dcterms:W3CDTF">2020-07-08T15:53:31Z</dcterms:modified>
</cp:coreProperties>
</file>