
<file path=[Content_Types].xml><?xml version="1.0" encoding="utf-8"?>
<Types xmlns="http://schemas.openxmlformats.org/package/2006/content-types">
  <Default Extension="(null)" ContentType="image/x-emf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1"/>
  </p:notesMasterIdLst>
  <p:sldIdLst>
    <p:sldId id="256" r:id="rId3"/>
    <p:sldId id="997" r:id="rId4"/>
    <p:sldId id="257" r:id="rId5"/>
    <p:sldId id="810" r:id="rId6"/>
    <p:sldId id="288" r:id="rId7"/>
    <p:sldId id="986" r:id="rId8"/>
    <p:sldId id="992" r:id="rId9"/>
    <p:sldId id="734" r:id="rId10"/>
    <p:sldId id="740" r:id="rId11"/>
    <p:sldId id="569" r:id="rId12"/>
    <p:sldId id="993" r:id="rId13"/>
    <p:sldId id="994" r:id="rId14"/>
    <p:sldId id="995" r:id="rId15"/>
    <p:sldId id="996" r:id="rId16"/>
    <p:sldId id="743" r:id="rId17"/>
    <p:sldId id="983" r:id="rId18"/>
    <p:sldId id="974" r:id="rId19"/>
    <p:sldId id="261" r:id="rId20"/>
    <p:sldId id="985" r:id="rId21"/>
    <p:sldId id="820" r:id="rId22"/>
    <p:sldId id="814" r:id="rId23"/>
    <p:sldId id="991" r:id="rId24"/>
    <p:sldId id="990" r:id="rId25"/>
    <p:sldId id="813" r:id="rId26"/>
    <p:sldId id="767" r:id="rId27"/>
    <p:sldId id="981" r:id="rId28"/>
    <p:sldId id="264" r:id="rId29"/>
    <p:sldId id="26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9"/>
    <p:restoredTop sz="91761"/>
  </p:normalViewPr>
  <p:slideViewPr>
    <p:cSldViewPr snapToGrid="0" snapToObjects="1">
      <p:cViewPr varScale="1">
        <p:scale>
          <a:sx n="127" d="100"/>
          <a:sy n="127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80BF-24E3-F148-9A26-77A6B1EDF394}" type="datetimeFigureOut">
              <a:rPr lang="en-CN" smtClean="0"/>
              <a:t>7/31/21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659DB-A736-1640-92D2-D3D00E81C5E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63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403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dirty="0">
                    <a:latin typeface="SimHei" panose="02010609060101010101" pitchFamily="49" charset="-122"/>
                    <a:ea typeface="SimHei" panose="02010609060101010101" pitchFamily="49" charset="-122"/>
                  </a:rPr>
                  <a:t>波函数包含了束缚态的所有信息，我们可以从波函数出发计算各种可观测量。体现波函数的实用性和有效性</a:t>
                </a:r>
                <a:endParaRPr lang="en-US" altLang="zh-CN" dirty="0"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endParaRPr lang="en-US" altLang="zh-CN" dirty="0"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r>
                  <a:rPr lang="zh-CN" altLang="en-US" dirty="0">
                    <a:latin typeface="SimHei" panose="02010609060101010101" pitchFamily="49" charset="-122"/>
                    <a:ea typeface="SimHei" panose="02010609060101010101" pitchFamily="49" charset="-122"/>
                  </a:rPr>
                  <a:t>这里，我展示了计算出的电荷半径。</a:t>
                </a:r>
                <a:endParaRPr lang="en-US" altLang="zh-CN" dirty="0"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endParaRPr lang="en-US" altLang="zh-CN" dirty="0"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>
                    <a:latin typeface="SimHei" panose="02010609060101010101" pitchFamily="49" charset="-122"/>
                    <a:ea typeface="SimHei" panose="02010609060101010101" pitchFamily="49" charset="-122"/>
                  </a:rPr>
                  <a:t>随着耦合常数变大</a:t>
                </a:r>
                <a:r>
                  <a:rPr lang="zh-CN" altLang="en-US" dirty="0">
                    <a:latin typeface="SimHei" panose="02010609060101010101" pitchFamily="49" charset="-122"/>
                    <a:ea typeface="SimHei" panose="02010609060101010101" pitchFamily="49" charset="-122"/>
                  </a:rPr>
                  <a:t>，电荷半径变小。 因为系统束缚的越紧，半径越小。这也是符合物理常识的。波函数计算可观测量的有效性。</a:t>
                </a:r>
                <a:endParaRPr lang="en-US" altLang="zh-CN" dirty="0"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endParaRPr lang="en-US" altLang="zh-CN" dirty="0"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r>
                  <a:rPr lang="zh-CN" altLang="en-US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𝛼</a:t>
                </a:r>
                <a:r>
                  <a:rPr lang="en-US" altLang="zh-CN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=0.3</a:t>
                </a:r>
                <a:r>
                  <a:rPr lang="en-US" dirty="0">
                    <a:solidFill>
                      <a:schemeClr val="tx1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时</a:t>
                </a:r>
                <a:r>
                  <a:rPr lang="zh-CN" altLang="en-US" dirty="0">
                    <a:solidFill>
                      <a:schemeClr val="tx1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，</a:t>
                </a:r>
                <a:r>
                  <a:rPr lang="en-US" dirty="0">
                    <a:latin typeface="SimHei" panose="02010609060101010101" pitchFamily="49" charset="-122"/>
                    <a:ea typeface="SimHei" panose="02010609060101010101" pitchFamily="49" charset="-122"/>
                  </a:rPr>
                  <a:t> </a:t>
                </a:r>
                <a:r>
                  <a:rPr lang="en-US" i="0">
                    <a:latin typeface="Cambria Math" panose="02040503050406030204" pitchFamily="18" charset="0"/>
                  </a:rPr>
                  <a:t>𝑁_max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=28</a:t>
                </a:r>
                <a:r>
                  <a:rPr lang="en-US" dirty="0" err="1">
                    <a:solidFill>
                      <a:schemeClr val="tx1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处的曲线略有上升</a:t>
                </a:r>
                <a:r>
                  <a:rPr lang="zh-CN" altLang="en-US" dirty="0">
                    <a:solidFill>
                      <a:schemeClr val="tx1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，与上页</a:t>
                </a:r>
                <a:r>
                  <a:rPr lang="zh-CN" altLang="en-CN" dirty="0">
                    <a:solidFill>
                      <a:schemeClr val="tx1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波</a:t>
                </a:r>
                <a:r>
                  <a:rPr lang="zh-CN" altLang="en-US" dirty="0">
                    <a:solidFill>
                      <a:schemeClr val="tx1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函数</a:t>
                </a:r>
                <a:r>
                  <a:rPr lang="zh-CN" altLang="en-US">
                    <a:solidFill>
                      <a:schemeClr val="tx1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的尾巴有关。</a:t>
                </a:r>
                <a:endParaRPr lang="en-US" altLang="zh-CN" dirty="0"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endParaRPr lang="en-US" altLang="zh-CN" dirty="0"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128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93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16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563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705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20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200" b="0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CN" altLang="en-US" sz="120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这里展示</a:t>
                </a:r>
                <a:r>
                  <a:rPr kumimoji="1" lang="en-US" altLang="zh-CN" b="0" i="0">
                    <a:solidFill>
                      <a:prstClr val="black"/>
                    </a:solidFill>
                    <a:latin typeface="Cambria Math" panose="02040503050406030204" pitchFamily="18" charset="0"/>
                    <a:ea typeface="SimHei" panose="02010609060101010101" pitchFamily="49" charset="-122"/>
                  </a:rPr>
                  <a:t>𝑁_𝑚𝑎𝑥=20,</a:t>
                </a:r>
                <a:r>
                  <a:rPr kumimoji="1" lang="zh-CN" altLang="en-US" b="0" i="0">
                    <a:solidFill>
                      <a:prstClr val="black"/>
                    </a:solidFill>
                    <a:latin typeface="Cambria Math" panose="02040503050406030204" pitchFamily="18" charset="0"/>
                    <a:ea typeface="SimHei" panose="02010609060101010101" pitchFamily="49" charset="-122"/>
                  </a:rPr>
                  <a:t> </a:t>
                </a:r>
                <a:r>
                  <a:rPr kumimoji="1" lang="en-US" altLang="zh-CN" b="0" i="0">
                    <a:solidFill>
                      <a:prstClr val="black"/>
                    </a:solidFill>
                    <a:latin typeface="Cambria Math" panose="02040503050406030204" pitchFamily="18" charset="0"/>
                    <a:ea typeface="SimHei" panose="02010609060101010101" pitchFamily="49" charset="-122"/>
                  </a:rPr>
                  <a:t>𝐾=69</a:t>
                </a: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Hei" panose="02010609060101010101" pitchFamily="49" charset="-122"/>
                    <a:ea typeface="SimHei" panose="02010609060101010101" pitchFamily="49" charset="-122"/>
                  </a:rPr>
                  <a:t>的</a:t>
                </a:r>
                <a:r>
                  <a:rPr lang="en-US" dirty="0" err="1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电子偶素计算用到的质量抵消项</a:t>
                </a:r>
                <a:r>
                  <a:rPr lang="zh-CN" altLang="en-US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。 单电子</a:t>
                </a:r>
                <a:r>
                  <a:rPr lang="en-US" altLang="zh-CN" dirty="0" err="1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Nmax</a:t>
                </a:r>
                <a:r>
                  <a:rPr lang="zh-CN" altLang="en-US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2</a:t>
                </a:r>
                <a:r>
                  <a:rPr lang="zh-CN" altLang="en-US" baseline="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 </a:t>
                </a:r>
                <a:r>
                  <a:rPr lang="en-US" altLang="zh-CN" baseline="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-19</a:t>
                </a:r>
                <a:r>
                  <a:rPr lang="zh-CN" altLang="en-US" baseline="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 </a:t>
                </a:r>
                <a:r>
                  <a:rPr lang="en-US" altLang="zh-CN" baseline="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K</a:t>
                </a:r>
                <a:r>
                  <a:rPr lang="zh-CN" altLang="en-US" baseline="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 </a:t>
                </a:r>
                <a:r>
                  <a:rPr lang="en-US" altLang="zh-CN" baseline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2-68</a:t>
                </a:r>
                <a:endParaRPr kumimoji="1" lang="en-US" altLang="zh-CN" sz="1200" dirty="0">
                  <a:solidFill>
                    <a:prstClr val="black"/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sz="1200" dirty="0">
                  <a:solidFill>
                    <a:prstClr val="black"/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CN" altLang="en-CN" sz="120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质量抵消项随着</a:t>
                </a:r>
                <a:r>
                  <a:rPr kumimoji="1" lang="zh-CN" altLang="en-US" sz="120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单电子的</a:t>
                </a:r>
                <a:r>
                  <a:rPr kumimoji="1" lang="en-US" altLang="zh-CN" sz="1200" dirty="0" err="1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Nmax</a:t>
                </a:r>
                <a:r>
                  <a:rPr kumimoji="1" lang="zh-CN" altLang="en-US" sz="120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和</a:t>
                </a:r>
                <a:r>
                  <a:rPr kumimoji="1" lang="en-US" altLang="zh-CN" sz="120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K</a:t>
                </a:r>
                <a:r>
                  <a:rPr kumimoji="1" lang="zh-CN" altLang="en-US" sz="1200" dirty="0">
                    <a:solidFill>
                      <a:prstClr val="black"/>
                    </a:solidFill>
                    <a:latin typeface="SimHei" panose="02010609060101010101" pitchFamily="49" charset="-122"/>
                    <a:ea typeface="SimHei" panose="02010609060101010101" pitchFamily="49" charset="-122"/>
                  </a:rPr>
                  <a:t>发散</a:t>
                </a:r>
                <a:endParaRPr kumimoji="1" lang="en-US" altLang="zh-CN" sz="1200" dirty="0">
                  <a:solidFill>
                    <a:prstClr val="black"/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sz="1200" dirty="0">
                  <a:solidFill>
                    <a:prstClr val="black"/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sz="1200" dirty="0">
                  <a:solidFill>
                    <a:prstClr val="black"/>
                  </a:solidFill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CN" sz="1200" b="0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Hei" panose="02010609060101010101" pitchFamily="49" charset="-122"/>
                  <a:ea typeface="SimHei" panose="02010609060101010101" pitchFamily="49" charset="-12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200" b="0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Hei" panose="02010609060101010101" pitchFamily="49" charset="-122"/>
                    <a:ea typeface="SimHei" panose="02010609060101010101" pitchFamily="49" charset="-122"/>
                  </a:rPr>
                  <a:t>Z</a:t>
                </a:r>
                <a:r>
                  <a:rPr kumimoji="1" lang="zh-CN" altLang="en-US" sz="1200" b="0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imHei" panose="02010609060101010101" pitchFamily="49" charset="-122"/>
                    <a:ea typeface="SimHei" panose="02010609060101010101" pitchFamily="49" charset="-122"/>
                  </a:rPr>
                  <a:t>因子是单电子系统中第一个福克空间占的概率，随着基矢的扩大，光子的贡献越来越大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910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r>
              <a:rPr lang="en-US" dirty="0"/>
              <a:t>MJ is total angular momentum projection. Note total angular momentum operator J is broken on light front.</a:t>
            </a:r>
          </a:p>
          <a:p>
            <a:pPr marL="228600" indent="-228600">
              <a:buAutoNum type="arabicPeriod"/>
            </a:pPr>
            <a:r>
              <a:rPr lang="en-US" dirty="0"/>
              <a:t>For lowest 8 states of </a:t>
            </a:r>
            <a:r>
              <a:rPr lang="en-US" dirty="0" err="1"/>
              <a:t>Mj</a:t>
            </a:r>
            <a:r>
              <a:rPr lang="en-US" dirty="0"/>
              <a:t>=0,</a:t>
            </a:r>
            <a:r>
              <a:rPr lang="en-US" baseline="0" dirty="0"/>
              <a:t> its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parity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charge conjugation parity </a:t>
            </a:r>
            <a:r>
              <a:rPr lang="en-US" dirty="0"/>
              <a:t>agree with those of hydrogen atom. </a:t>
            </a:r>
          </a:p>
          <a:p>
            <a:pPr marL="228600" indent="-228600">
              <a:buAutoNum type="arabicPeriod"/>
            </a:pPr>
            <a:r>
              <a:rPr lang="en-US" dirty="0"/>
              <a:t>In light</a:t>
            </a:r>
            <a:r>
              <a:rPr lang="en-US" baseline="0" dirty="0"/>
              <a:t>-front, total angular momentum J is Broken, so rotational symmetry is broken. </a:t>
            </a:r>
            <a:r>
              <a:rPr lang="en-US" dirty="0"/>
              <a:t>but as </a:t>
            </a:r>
            <a:r>
              <a:rPr lang="en-US" dirty="0" err="1"/>
              <a:t>Nmax</a:t>
            </a:r>
            <a:r>
              <a:rPr lang="en-US" dirty="0"/>
              <a:t> increase, the Rotational symmetry restoring.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64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482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wavefunction looks very similar, as you can see, this nodal structure here,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76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wavefunction looks very similar, as you can see, this nodal structure here,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1696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3217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7428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CD7D-0F7A-7E4D-9283-D7579FB257D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384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8383-2900-4D4F-8B02-5382013E6C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048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C19AC-BEDA-914F-B510-C160DBC6CAA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81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B45B-9FD4-AD42-B5D5-D481B579D64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8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D4A6F-BB60-9447-A882-69CD6E455DE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587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772C-DC85-0541-93B5-039BC7885B7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1492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334E-D82F-1044-AC2A-C05B7F3AAF1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158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B06E-898D-CD44-B04F-5C1BADA6E31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5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34729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D1A1-F713-E440-9AB3-B8B50FD9320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233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0B0-F535-6C4E-BFD9-A21FCFB9E80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5341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A062-0178-B940-AF20-9AC3541ED42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95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187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53338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32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6577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3885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4635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3326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2DAE-61D6-8E4D-AEF1-0C36E0CBF13F}" type="datetimeFigureOut">
              <a:rPr lang="en-CN" smtClean="0"/>
              <a:t>7/31/21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6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38A4A-D2D6-C347-9BB9-FF94CF8226A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7/31/21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0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10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(null)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0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5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7.emf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11" Type="http://schemas.openxmlformats.org/officeDocument/2006/relationships/image" Target="../media/image6.emf"/><Relationship Id="rId5" Type="http://schemas.openxmlformats.org/officeDocument/2006/relationships/image" Target="../media/image4.emf"/><Relationship Id="rId15" Type="http://schemas.openxmlformats.org/officeDocument/2006/relationships/image" Target="../media/image11.e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emf"/><Relationship Id="rId1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emf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F5895A-99F6-E84D-A73A-1B21BA7BF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791" y="768084"/>
            <a:ext cx="7772400" cy="108898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Bound States in QED</a:t>
            </a:r>
            <a:br>
              <a:rPr lang="en-US" sz="4000" dirty="0"/>
            </a:br>
            <a:r>
              <a:rPr lang="en-US" sz="4000" dirty="0"/>
              <a:t>from</a:t>
            </a:r>
            <a:br>
              <a:rPr lang="en-US" sz="4000" dirty="0"/>
            </a:br>
            <a:r>
              <a:rPr lang="en-US" sz="4000" dirty="0"/>
              <a:t>a Light-front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FF92081C-774F-EA46-AB33-1C89A7AB7D30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635791" y="2312648"/>
                <a:ext cx="7872413" cy="29172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zh-CN" dirty="0">
                    <a:solidFill>
                      <a:srgbClr val="008000"/>
                    </a:solidFill>
                  </a:rPr>
                  <a:t>Xingbo Zhao</a:t>
                </a:r>
                <a:r>
                  <a:rPr lang="sk-SK" baseline="30000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k-SK" baseline="30000">
                        <a:solidFill>
                          <a:srgbClr val="008000"/>
                        </a:solidFill>
                        <a:latin typeface="Cambria Math" charset="0"/>
                      </a:rPr>
                      <m:t>†</m:t>
                    </m:r>
                  </m:oMath>
                </a14:m>
                <a:r>
                  <a:rPr lang="en-US" altLang="zh-CN" dirty="0">
                    <a:solidFill>
                      <a:srgbClr val="008000"/>
                    </a:solidFill>
                  </a:rPr>
                  <a:t>, </a:t>
                </a:r>
                <a:r>
                  <a:rPr lang="en-US" dirty="0" err="1">
                    <a:solidFill>
                      <a:srgbClr val="008000"/>
                    </a:solidFill>
                  </a:rPr>
                  <a:t>Kaiyu</a:t>
                </a:r>
                <a:r>
                  <a:rPr lang="en-US" dirty="0">
                    <a:solidFill>
                      <a:srgbClr val="008000"/>
                    </a:solidFill>
                  </a:rPr>
                  <a:t> Fu </a:t>
                </a:r>
                <a14:m>
                  <m:oMath xmlns:m="http://schemas.openxmlformats.org/officeDocument/2006/math">
                    <m:r>
                      <a:rPr lang="sk-SK" baseline="30000">
                        <a:solidFill>
                          <a:srgbClr val="008000"/>
                        </a:solidFill>
                        <a:latin typeface="Cambria Math" charset="0"/>
                      </a:rPr>
                      <m:t>†</m:t>
                    </m:r>
                  </m:oMath>
                </a14:m>
                <a:r>
                  <a:rPr lang="en-US" dirty="0">
                    <a:solidFill>
                      <a:srgbClr val="008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8000"/>
                    </a:solidFill>
                  </a:rPr>
                  <a:t>, </a:t>
                </a:r>
                <a:r>
                  <a:rPr lang="en-US" altLang="zh-CN" dirty="0" err="1">
                    <a:solidFill>
                      <a:srgbClr val="008000"/>
                    </a:solidFill>
                  </a:rPr>
                  <a:t>Hengfei</a:t>
                </a:r>
                <a:r>
                  <a:rPr lang="en-US" altLang="zh-CN" dirty="0">
                    <a:solidFill>
                      <a:srgbClr val="008000"/>
                    </a:solidFill>
                  </a:rPr>
                  <a:t> Zhao</a:t>
                </a:r>
                <a:r>
                  <a:rPr lang="sk-SK" baseline="30000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k-SK" baseline="30000">
                        <a:solidFill>
                          <a:srgbClr val="008000"/>
                        </a:solidFill>
                        <a:latin typeface="Cambria Math" charset="0"/>
                      </a:rPr>
                      <m:t>†</m:t>
                    </m:r>
                  </m:oMath>
                </a14:m>
                <a:r>
                  <a:rPr lang="en-US" altLang="zh-CN" dirty="0">
                    <a:solidFill>
                      <a:srgbClr val="008000"/>
                    </a:solidFill>
                  </a:rPr>
                  <a:t>,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zh-CN" dirty="0">
                    <a:solidFill>
                      <a:srgbClr val="008000"/>
                    </a:solidFill>
                  </a:rPr>
                  <a:t> </a:t>
                </a:r>
                <a:r>
                  <a:rPr lang="en-US" altLang="zh-CN" dirty="0" err="1">
                    <a:solidFill>
                      <a:srgbClr val="008000"/>
                    </a:solidFill>
                  </a:rPr>
                  <a:t>Sreeraj</a:t>
                </a:r>
                <a:r>
                  <a:rPr lang="en-US" altLang="zh-CN" dirty="0">
                    <a:solidFill>
                      <a:srgbClr val="008000"/>
                    </a:solidFill>
                  </a:rPr>
                  <a:t> Nair</a:t>
                </a:r>
                <a:r>
                  <a:rPr lang="sk-SK" baseline="30000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k-SK" baseline="30000">
                        <a:solidFill>
                          <a:srgbClr val="008000"/>
                        </a:solidFill>
                        <a:latin typeface="Cambria Math" charset="0"/>
                      </a:rPr>
                      <m:t>†</m:t>
                    </m:r>
                  </m:oMath>
                </a14:m>
                <a:r>
                  <a:rPr lang="en-US" altLang="zh-CN" dirty="0">
                    <a:solidFill>
                      <a:srgbClr val="008000"/>
                    </a:solidFill>
                  </a:rPr>
                  <a:t>, </a:t>
                </a:r>
                <a:r>
                  <a:rPr lang="en-US" altLang="zh-CN" dirty="0" err="1">
                    <a:solidFill>
                      <a:srgbClr val="008000"/>
                    </a:solidFill>
                  </a:rPr>
                  <a:t>Zhi</a:t>
                </a:r>
                <a:r>
                  <a:rPr lang="en-US" altLang="zh-CN" dirty="0">
                    <a:solidFill>
                      <a:srgbClr val="008000"/>
                    </a:solidFill>
                  </a:rPr>
                  <a:t> Hu</a:t>
                </a:r>
                <a:r>
                  <a:rPr lang="sk-SK" baseline="30000" dirty="0">
                    <a:solidFill>
                      <a:srgbClr val="008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k-SK" baseline="30000">
                        <a:solidFill>
                          <a:srgbClr val="008000"/>
                        </a:solidFill>
                        <a:latin typeface="Cambria Math" charset="0"/>
                      </a:rPr>
                      <m:t>†</m:t>
                    </m:r>
                  </m:oMath>
                </a14:m>
                <a:r>
                  <a:rPr lang="en-US" altLang="zh-CN" dirty="0">
                    <a:solidFill>
                      <a:srgbClr val="008000"/>
                    </a:solidFill>
                  </a:rPr>
                  <a:t>, Yang Li </a:t>
                </a:r>
                <a:r>
                  <a:rPr lang="en-US" altLang="zh-CN" baseline="30000" dirty="0">
                    <a:solidFill>
                      <a:srgbClr val="008000"/>
                    </a:solidFill>
                  </a:rPr>
                  <a:t>#</a:t>
                </a:r>
                <a:r>
                  <a:rPr lang="en-US" altLang="zh-CN" dirty="0">
                    <a:solidFill>
                      <a:srgbClr val="008000"/>
                    </a:solidFill>
                  </a:rPr>
                  <a:t>, James P. Vary </a:t>
                </a:r>
                <a:r>
                  <a:rPr lang="en-US" baseline="30000" dirty="0">
                    <a:solidFill>
                      <a:srgbClr val="008000"/>
                    </a:solidFill>
                  </a:rPr>
                  <a:t>*</a:t>
                </a:r>
                <a:endParaRPr lang="en-US" altLang="zh-CN" dirty="0">
                  <a:solidFill>
                    <a:srgbClr val="008000"/>
                  </a:solidFill>
                </a:endParaRP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sk-SK" baseline="30000">
                        <a:solidFill>
                          <a:srgbClr val="008000"/>
                        </a:solidFill>
                        <a:latin typeface="Cambria Math" charset="0"/>
                      </a:rPr>
                      <m:t>†</m:t>
                    </m:r>
                  </m:oMath>
                </a14:m>
                <a:r>
                  <a:rPr lang="en-US" dirty="0">
                    <a:solidFill>
                      <a:srgbClr val="008000"/>
                    </a:solidFill>
                  </a:rPr>
                  <a:t> </a:t>
                </a:r>
                <a:r>
                  <a:rPr lang="en-US" b="1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</a:rPr>
                  <a:t>Institute of Modern Physics, CAS, Lanzhou, China</a:t>
                </a:r>
              </a:p>
              <a:p>
                <a:r>
                  <a:rPr lang="en-US" altLang="zh-CN" baseline="30000" dirty="0">
                    <a:solidFill>
                      <a:srgbClr val="008000"/>
                    </a:solidFill>
                  </a:rPr>
                  <a:t># </a:t>
                </a:r>
                <a:r>
                  <a:rPr lang="en-US" b="1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</a:rPr>
                  <a:t>University</a:t>
                </a:r>
                <a:r>
                  <a:rPr lang="zh-CN" altLang="en-US" b="1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altLang="zh-CN" b="1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</a:rPr>
                  <a:t>of Science and Technology of China, Hefei, China</a:t>
                </a:r>
                <a:endParaRPr lang="en-US" b="1" dirty="0">
                  <a:solidFill>
                    <a:srgbClr val="008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r>
                  <a:rPr lang="en-US" baseline="30000" dirty="0">
                    <a:solidFill>
                      <a:srgbClr val="008000"/>
                    </a:solidFill>
                  </a:rPr>
                  <a:t>* </a:t>
                </a:r>
                <a:r>
                  <a:rPr lang="en-US" b="1" dirty="0">
                    <a:solidFill>
                      <a:srgbClr val="008000"/>
                    </a:solidFill>
                    <a:latin typeface="Calibri" charset="0"/>
                    <a:ea typeface="Calibri" charset="0"/>
                    <a:cs typeface="Calibri" charset="0"/>
                  </a:rPr>
                  <a:t>Iowa State University, Ames, US</a:t>
                </a:r>
              </a:p>
              <a:p>
                <a:endParaRPr 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6" name="Subtitle 2">
                <a:extLst>
                  <a:ext uri="{FF2B5EF4-FFF2-40B4-BE49-F238E27FC236}">
                    <a16:creationId xmlns:a16="http://schemas.microsoft.com/office/drawing/2014/main" id="{FF92081C-774F-EA46-AB33-1C89A7AB7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635791" y="2312648"/>
                <a:ext cx="7872413" cy="2917219"/>
              </a:xfrm>
              <a:blipFill>
                <a:blip r:embed="rId2"/>
                <a:stretch>
                  <a:fillRect t="-3463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W020090720315971930423.jpg">
            <a:extLst>
              <a:ext uri="{FF2B5EF4-FFF2-40B4-BE49-F238E27FC236}">
                <a16:creationId xmlns:a16="http://schemas.microsoft.com/office/drawing/2014/main" id="{EB6CD5C1-FB23-9544-8D3E-EE4DCDEC9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97" y="5058245"/>
            <a:ext cx="1062307" cy="1135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1FC5AD-2D8A-934B-B5A2-B27E73A23E8E}"/>
              </a:ext>
            </a:extLst>
          </p:cNvPr>
          <p:cNvSpPr txBox="1"/>
          <p:nvPr/>
        </p:nvSpPr>
        <p:spPr>
          <a:xfrm>
            <a:off x="1537630" y="6359204"/>
            <a:ext cx="596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C4BFF"/>
                </a:solidFill>
              </a:rPr>
              <a:t>HADRON2021, Mexico City, Mexico, July 30</a:t>
            </a:r>
            <a:r>
              <a:rPr lang="en-US" altLang="zh-CN" dirty="0">
                <a:solidFill>
                  <a:srgbClr val="0C4BFF"/>
                </a:solidFill>
              </a:rPr>
              <a:t>, 2021</a:t>
            </a:r>
            <a:r>
              <a:rPr lang="en-US" dirty="0">
                <a:solidFill>
                  <a:srgbClr val="0C4BFF"/>
                </a:solidFill>
              </a:rPr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1D89B-5B81-6D43-B647-5043011BC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814" y="5058245"/>
            <a:ext cx="3868188" cy="113576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C77C4C-8673-3547-B253-CCCD32548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41" y="5000935"/>
            <a:ext cx="1252078" cy="12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0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66" r="-14690"/>
          <a:stretch/>
        </p:blipFill>
        <p:spPr>
          <a:xfrm>
            <a:off x="2305217" y="2238719"/>
            <a:ext cx="5055299" cy="33578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677" y="109103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/>
              <a:t>Electron g-2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3157" y="5687427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Less than  </a:t>
            </a:r>
            <a:r>
              <a:rPr lang="en-US" sz="2400" dirty="0">
                <a:solidFill>
                  <a:srgbClr val="FF0000"/>
                </a:solidFill>
              </a:rPr>
              <a:t>0.1% deviation  </a:t>
            </a:r>
            <a:r>
              <a:rPr lang="en-US" sz="2400" dirty="0"/>
              <a:t>from Schwinger result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Largest calculation with basis dim &gt; </a:t>
            </a:r>
            <a:r>
              <a:rPr lang="en-US" sz="2400" dirty="0">
                <a:solidFill>
                  <a:srgbClr val="FF0000"/>
                </a:solidFill>
              </a:rPr>
              <a:t>28 billion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9961" y="1177586"/>
            <a:ext cx="7874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</a:rPr>
              <a:t>[X. Zhao, H. </a:t>
            </a:r>
            <a:r>
              <a:rPr lang="en-US" dirty="0" err="1">
                <a:solidFill>
                  <a:srgbClr val="0000FF"/>
                </a:solidFill>
              </a:rPr>
              <a:t>Honkanen</a:t>
            </a:r>
            <a:r>
              <a:rPr lang="en-US" dirty="0">
                <a:solidFill>
                  <a:srgbClr val="0000FF"/>
                </a:solidFill>
              </a:rPr>
              <a:t>, P. Maris, J. P. Vary, S. J. Brodsky, PLB 737, (2014) 65 ]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839" y="3172398"/>
            <a:ext cx="332385" cy="717422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With </a:t>
            </a:r>
            <a:r>
              <a:rPr lang="en-US" sz="2800" dirty="0" err="1"/>
              <a:t>wavefunction</a:t>
            </a:r>
            <a:r>
              <a:rPr lang="en-US" sz="2800" dirty="0"/>
              <a:t> renormalization</a:t>
            </a:r>
          </a:p>
        </p:txBody>
      </p:sp>
      <p:pic>
        <p:nvPicPr>
          <p:cNvPr id="8" name="Picture 7" descr="JaxoDraw-2.png">
            <a:extLst>
              <a:ext uri="{FF2B5EF4-FFF2-40B4-BE49-F238E27FC236}">
                <a16:creationId xmlns:a16="http://schemas.microsoft.com/office/drawing/2014/main" id="{1B66F203-4E7F-064D-B496-D3BE91F06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06" y="77193"/>
            <a:ext cx="1373717" cy="11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0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6753-C78E-094F-95CA-3C1F86339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Transverse</a:t>
            </a:r>
            <a:r>
              <a:rPr lang="zh-CN" altLang="en-US" u="sng" dirty="0"/>
              <a:t> </a:t>
            </a:r>
            <a:r>
              <a:rPr lang="en-US" altLang="zh-CN" u="sng" dirty="0"/>
              <a:t>Momentum</a:t>
            </a:r>
            <a:r>
              <a:rPr lang="zh-CN" altLang="en-US" u="sng" dirty="0"/>
              <a:t> </a:t>
            </a:r>
            <a:r>
              <a:rPr lang="en-US" altLang="zh-CN" u="sng" dirty="0"/>
              <a:t>Distribution (TMD)</a:t>
            </a:r>
            <a:endParaRPr lang="en-US" u="sng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D8CD610-B516-2642-85F4-D275E13E4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986718"/>
            <a:ext cx="8229600" cy="26982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6E597-4FD4-6548-B126-D749B0B0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E0F8A-2D64-C247-B8C8-9A9AFACE7523}"/>
              </a:ext>
            </a:extLst>
          </p:cNvPr>
          <p:cNvSpPr txBox="1"/>
          <p:nvPr/>
        </p:nvSpPr>
        <p:spPr>
          <a:xfrm>
            <a:off x="457200" y="6171684"/>
            <a:ext cx="451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Agree with perturbation theory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C848A7-F5A2-0140-8C23-4ED4575BE221}"/>
                  </a:ext>
                </a:extLst>
              </p:cNvPr>
              <p:cNvSpPr txBox="1"/>
              <p:nvPr/>
            </p:nvSpPr>
            <p:spPr>
              <a:xfrm>
                <a:off x="966465" y="2108248"/>
                <a:ext cx="5106654" cy="647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0" smtClean="0">
                              <a:latin typeface="Cambria Math" charset="0"/>
                            </a:rPr>
                            <m:t>𝚽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charset="0"/>
                            </a:rPr>
                            <m:t>𝒊𝒋</m:t>
                          </m:r>
                        </m:sub>
                      </m:sSub>
                      <m:d>
                        <m:d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charset="0"/>
                            </a:rPr>
                            <m:t>𝒙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600" b="1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𝑷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𝑺</m:t>
                          </m:r>
                        </m:e>
                      </m:d>
                      <m:r>
                        <a:rPr lang="en-US" sz="1600" b="1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latin typeface="Cambria Math" charset="0"/>
                                </a:rPr>
                                <m:t>𝒅</m:t>
                              </m:r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𝝃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𝒅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𝟐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𝝃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 smtClean="0">
                                          <a:latin typeface="Cambria Math" charset="0"/>
                                        </a:rPr>
                                        <m:t>𝟐</m:t>
                                      </m:r>
                                      <m:r>
                                        <a:rPr lang="en-US" sz="1600" b="1" i="1" smtClean="0">
                                          <a:latin typeface="Cambria Math" charset="0"/>
                                        </a:rPr>
                                        <m:t>𝝅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𝟑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latin typeface="Cambria Math" charset="0"/>
                            </a:rPr>
                            <m:t>𝒆</m:t>
                          </m:r>
                        </m:e>
                        <m:sup>
                          <m:r>
                            <a:rPr lang="en-US" sz="1600" b="1" i="1" smtClean="0">
                              <a:latin typeface="Cambria Math" charset="0"/>
                            </a:rPr>
                            <m:t>𝒊𝒌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⋅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𝝃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charset="0"/>
                            </a:rPr>
                            <m:t>𝑷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𝑺</m:t>
                          </m:r>
                        </m:e>
                        <m:e>
                          <m:r>
                            <a:rPr lang="en-US" sz="1600" b="1" i="1" smtClean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smtClean="0">
                                      <a:latin typeface="Cambria Math" charset="0"/>
                                    </a:rPr>
                                    <m:t>𝝍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b="1" i="1" smtClean="0">
                                  <a:latin typeface="Cambria Math" charset="0"/>
                                </a:rPr>
                                <m:t>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 charset="0"/>
                                </a:rPr>
                                <m:t>𝟎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charset="0"/>
                                </a:rPr>
                                <m:t>𝝍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1600" b="1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𝝃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)</m:t>
                          </m:r>
                        </m:e>
                        <m:e>
                          <m:r>
                            <a:rPr lang="en-US" sz="1600" b="1" i="1" smtClean="0">
                              <a:latin typeface="Cambria Math" charset="0"/>
                            </a:rPr>
                            <m:t>𝑷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1600" b="1" i="1" smtClean="0">
                              <a:latin typeface="Cambria Math" charset="0"/>
                            </a:rPr>
                            <m:t>𝑺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C848A7-F5A2-0140-8C23-4ED4575BE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465" y="2108248"/>
                <a:ext cx="5106654" cy="647870"/>
              </a:xfrm>
              <a:prstGeom prst="rect">
                <a:avLst/>
              </a:prstGeom>
              <a:blipFill>
                <a:blip r:embed="rId3"/>
                <a:stretch>
                  <a:fillRect l="-248" t="-156863" b="-2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Diagram, radar chart&#10;&#10;Description automatically generated">
            <a:extLst>
              <a:ext uri="{FF2B5EF4-FFF2-40B4-BE49-F238E27FC236}">
                <a16:creationId xmlns:a16="http://schemas.microsoft.com/office/drawing/2014/main" id="{109B6FCB-C571-9840-AB8A-8AF7FDA9D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429" y="1311148"/>
            <a:ext cx="1946810" cy="1547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1EEB8D-F14B-5C42-93FC-9EB30843E3DD}"/>
              </a:ext>
            </a:extLst>
          </p:cNvPr>
          <p:cNvSpPr txBox="1"/>
          <p:nvPr/>
        </p:nvSpPr>
        <p:spPr>
          <a:xfrm>
            <a:off x="397483" y="1646583"/>
            <a:ext cx="6547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TMD provides 3D structure in momentum space: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9C3ACC-72C7-E84E-B880-4D154F79AA40}"/>
              </a:ext>
            </a:extLst>
          </p:cNvPr>
          <p:cNvSpPr txBox="1"/>
          <p:nvPr/>
        </p:nvSpPr>
        <p:spPr>
          <a:xfrm>
            <a:off x="6955939" y="5790692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Zhi</a:t>
            </a:r>
            <a:r>
              <a:rPr lang="en-US" dirty="0"/>
              <a:t> Hu’s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79A648-3077-7344-B04E-0E943303119C}"/>
              </a:ext>
            </a:extLst>
          </p:cNvPr>
          <p:cNvSpPr txBox="1"/>
          <p:nvPr/>
        </p:nvSpPr>
        <p:spPr>
          <a:xfrm>
            <a:off x="2768209" y="5922663"/>
            <a:ext cx="376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n-US" altLang="zh-CN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Zhi</a:t>
            </a:r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Hu, et al, PRD 103, 036005(2021)]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0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6824-5E64-1C49-89E7-D7A5DC0D0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Physical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035F85-7147-6A4F-9F4D-EF2D12D581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Physical photon: bare photon dressed by electron-positron pairs... through QED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𝑝h𝑦𝑠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dirty="0"/>
                  <a:t>Physical photon is a testbed for vector meson and physical gluon</a:t>
                </a: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035F85-7147-6A4F-9F4D-EF2D12D58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D3650-735A-B546-B1D8-76FB973F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CA278D6-D37C-4347-843E-B5364DF6F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954" y="3429000"/>
            <a:ext cx="1279853" cy="373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40158-525C-F044-A8E2-4AB679F10275}"/>
              </a:ext>
            </a:extLst>
          </p:cNvPr>
          <p:cNvSpPr txBox="1"/>
          <p:nvPr/>
        </p:nvSpPr>
        <p:spPr>
          <a:xfrm>
            <a:off x="3867807" y="33542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9379CA52-5128-BC45-8816-AEDC4A6C6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813" y="3469769"/>
            <a:ext cx="1203593" cy="353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8F550-1E5D-F149-81BC-4D7A2E45DFBD}"/>
              </a:ext>
            </a:extLst>
          </p:cNvPr>
          <p:cNvSpPr txBox="1"/>
          <p:nvPr/>
        </p:nvSpPr>
        <p:spPr>
          <a:xfrm>
            <a:off x="5513454" y="334507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5FE098FD-7620-6B48-8203-834631E32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704" y="3180028"/>
            <a:ext cx="1521627" cy="9249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C2444E-0EF1-8D44-8116-9F5FC24417BF}"/>
              </a:ext>
            </a:extLst>
          </p:cNvPr>
          <p:cNvSpPr txBox="1"/>
          <p:nvPr/>
        </p:nvSpPr>
        <p:spPr>
          <a:xfrm>
            <a:off x="7543351" y="3380873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  <a:r>
              <a:rPr lang="en-US" altLang="zh-CN" sz="2800" dirty="0"/>
              <a:t>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058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A6AC-3E3B-8E4E-B7E3-29887C03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Photon TMD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AD48C-CCB7-B44C-9BC5-8EEC1A4A9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6018"/>
            <a:ext cx="9038897" cy="4525963"/>
          </a:xfrm>
        </p:spPr>
        <p:txBody>
          <a:bodyPr>
            <a:normAutofit/>
          </a:bodyPr>
          <a:lstStyle/>
          <a:p>
            <a:r>
              <a:rPr lang="en-US" sz="2800" dirty="0"/>
              <a:t>TMD: probability of finding electron out of physical photon in momentum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9F349-3076-7A48-BF13-5B08793E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18DC5C59-37F1-CF47-A7C3-905197C20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92" y="2060028"/>
            <a:ext cx="5514212" cy="4362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1D0A9-3A13-EA48-993F-B167A829195C}"/>
              </a:ext>
            </a:extLst>
          </p:cNvPr>
          <p:cNvSpPr txBox="1"/>
          <p:nvPr/>
        </p:nvSpPr>
        <p:spPr>
          <a:xfrm>
            <a:off x="5829606" y="5412828"/>
            <a:ext cx="332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Sreeraj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Nair et al, in preparation]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0302F-BE32-734A-A0B9-474386DF38D8}"/>
              </a:ext>
            </a:extLst>
          </p:cNvPr>
          <p:cNvSpPr txBox="1"/>
          <p:nvPr/>
        </p:nvSpPr>
        <p:spPr>
          <a:xfrm>
            <a:off x="0" y="6396335"/>
            <a:ext cx="451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Agree with perturbation theory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439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EFC5A-B62F-934B-92CD-D572DB58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u="sng" dirty="0"/>
              <a:t>Generalized Parton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F602-EAD1-D34D-B176-4BA5F8463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3337"/>
            <a:ext cx="8229600" cy="4525963"/>
          </a:xfrm>
        </p:spPr>
        <p:txBody>
          <a:bodyPr/>
          <a:lstStyle/>
          <a:p>
            <a:r>
              <a:rPr lang="en-US" dirty="0"/>
              <a:t>GPD: 3D spatial 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B03A6-C42B-E249-9017-ECB03F65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6123D107-40FD-C24D-A85B-91121D580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840" y="1924980"/>
            <a:ext cx="5476320" cy="4357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8D877E-413B-E741-AB45-5D8D3D405D2A}"/>
              </a:ext>
            </a:extLst>
          </p:cNvPr>
          <p:cNvSpPr txBox="1"/>
          <p:nvPr/>
        </p:nvSpPr>
        <p:spPr>
          <a:xfrm>
            <a:off x="333131" y="6308079"/>
            <a:ext cx="451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Agree with perturbation theory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167DE2-CB9E-564E-99D0-5EC83B666C7A}"/>
              </a:ext>
            </a:extLst>
          </p:cNvPr>
          <p:cNvSpPr txBox="1"/>
          <p:nvPr/>
        </p:nvSpPr>
        <p:spPr>
          <a:xfrm>
            <a:off x="5125413" y="6328331"/>
            <a:ext cx="332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Sreeraj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Nair et al, in preparation]</a:t>
            </a:r>
          </a:p>
        </p:txBody>
      </p:sp>
    </p:spTree>
    <p:extLst>
      <p:ext uri="{BB962C8B-B14F-4D97-AF65-F5344CB8AC3E}">
        <p14:creationId xmlns:p14="http://schemas.microsoft.com/office/powerpoint/2010/main" val="32111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u="sng" dirty="0"/>
              <a:t>Positronium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573650" y="1822840"/>
            <a:ext cx="6578" cy="848616"/>
          </a:xfrm>
          <a:prstGeom prst="line">
            <a:avLst/>
          </a:prstGeom>
          <a:ln w="34925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02970" y="2220787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Cambria Math" panose="02040503050406030204" pitchFamily="18" charset="0"/>
              </a:rPr>
              <a:t>m</a:t>
            </a:r>
            <a:r>
              <a:rPr lang="en-US" baseline="-25000" dirty="0">
                <a:ea typeface="Cambria Math" panose="02040503050406030204" pitchFamily="18" charset="0"/>
              </a:rPr>
              <a:t>e</a:t>
            </a:r>
            <a:r>
              <a:rPr lang="en-US" dirty="0">
                <a:ea typeface="Cambria Math" panose="02040503050406030204" pitchFamily="18" charset="0"/>
              </a:rPr>
              <a:t>=0.511MeV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62F133-8232-684F-877C-CF1F49162522}"/>
                  </a:ext>
                </a:extLst>
              </p:cNvPr>
              <p:cNvSpPr txBox="1"/>
              <p:nvPr/>
            </p:nvSpPr>
            <p:spPr>
              <a:xfrm>
                <a:off x="1559799" y="2118188"/>
                <a:ext cx="770237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𝐏𝐬</m:t>
                        </m:r>
                      </m:e>
                    </m:d>
                    <m:r>
                      <a:rPr lang="en-US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acc>
                          <m:accPr>
                            <m:chr m:val="̅"/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</m:d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𝑏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charset="0"/>
                          </a:rPr>
                          <m:t>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</m:d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. . . 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62F133-8232-684F-877C-CF1F49162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799" y="2118188"/>
                <a:ext cx="7702372" cy="246221"/>
              </a:xfrm>
              <a:prstGeom prst="rect">
                <a:avLst/>
              </a:prstGeom>
              <a:blipFill>
                <a:blip r:embed="rId10"/>
                <a:stretch>
                  <a:fillRect l="-1153" t="-170000" b="-2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20D2AEF-3DFE-594E-B039-78543D58A3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7586" t="38345" r="34068" b="31729"/>
          <a:stretch/>
        </p:blipFill>
        <p:spPr>
          <a:xfrm>
            <a:off x="6822335" y="232975"/>
            <a:ext cx="1677613" cy="1743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A728A-6B2B-9B48-955C-1E0BB430C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142" y="2897883"/>
            <a:ext cx="6928677" cy="38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6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675F-39EB-C244-9DBC-18583E421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/>
              <a:t>Mass Renormalization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D86D00-658E-034A-9761-F4E88E145E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5761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Self-energy interaction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lvl="1"/>
                <a:r>
                  <a:rPr lang="en-US" dirty="0"/>
                  <a:t>Photon generates both self-energy correction and binding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Mass renormalization </a:t>
                </a:r>
                <a:r>
                  <a:rPr lang="en-US" dirty="0"/>
                  <a:t>needed</a:t>
                </a:r>
              </a:p>
              <a:p>
                <a:pPr lvl="1"/>
                <a:r>
                  <a:rPr lang="en-US" dirty="0"/>
                  <a:t>Each basis state has distinct phase space for self-energy interaction due to truncation</a:t>
                </a:r>
              </a:p>
              <a:p>
                <a:pPr lvl="1"/>
                <a:r>
                  <a:rPr lang="en-US" dirty="0"/>
                  <a:t>Need to solve </a:t>
                </a:r>
                <a:r>
                  <a:rPr lang="en-US" dirty="0">
                    <a:solidFill>
                      <a:srgbClr val="FF0000"/>
                    </a:solidFill>
                  </a:rPr>
                  <a:t>a series of single electron problems </a:t>
                </a:r>
                <a:r>
                  <a:rPr lang="en-US" dirty="0"/>
                  <a:t>to obtain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basis state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D86D00-658E-034A-9761-F4E88E145E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57618"/>
              </a:xfrm>
              <a:blipFill>
                <a:blip r:embed="rId2"/>
                <a:stretch>
                  <a:fillRect l="-1080" t="-1535" r="-15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01DF6-F601-A24A-843F-6D883547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1F762F-72DA-6440-BDD6-56707897BDDA}"/>
              </a:ext>
            </a:extLst>
          </p:cNvPr>
          <p:cNvGrpSpPr/>
          <p:nvPr/>
        </p:nvGrpSpPr>
        <p:grpSpPr>
          <a:xfrm>
            <a:off x="3597563" y="2056964"/>
            <a:ext cx="1948873" cy="1182254"/>
            <a:chOff x="3278908" y="2174728"/>
            <a:chExt cx="1948873" cy="11822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1D2B7C-7E92-6042-B212-AE55E960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178" t="7946" r="29607" b="75972"/>
            <a:stretch/>
          </p:blipFill>
          <p:spPr>
            <a:xfrm>
              <a:off x="3278908" y="2174728"/>
              <a:ext cx="1948873" cy="110288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2BE7B-2470-F84C-A7DA-BF2A67B00968}"/>
                </a:ext>
              </a:extLst>
            </p:cNvPr>
            <p:cNvCxnSpPr>
              <a:cxnSpLocks/>
            </p:cNvCxnSpPr>
            <p:nvPr/>
          </p:nvCxnSpPr>
          <p:spPr>
            <a:xfrm>
              <a:off x="3796145" y="2198247"/>
              <a:ext cx="0" cy="1145309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242B29-5BF2-9044-907D-8FD4E8F46821}"/>
                </a:ext>
              </a:extLst>
            </p:cNvPr>
            <p:cNvCxnSpPr/>
            <p:nvPr/>
          </p:nvCxnSpPr>
          <p:spPr>
            <a:xfrm>
              <a:off x="4650509" y="2174728"/>
              <a:ext cx="0" cy="1182254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7707BF-5939-A24B-97A4-FC49781AE61C}"/>
                  </a:ext>
                </a:extLst>
              </p:cNvPr>
              <p:cNvSpPr txBox="1"/>
              <p:nvPr/>
            </p:nvSpPr>
            <p:spPr>
              <a:xfrm>
                <a:off x="92366" y="5670979"/>
                <a:ext cx="4876798" cy="4278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𝒑𝒉𝒚𝒔</m:t>
                              </m:r>
                            </m:sub>
                          </m:sSub>
                        </m:e>
                      </m:d>
                      <m:r>
                        <a:rPr lang="en-US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7707BF-5939-A24B-97A4-FC49781AE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6" y="5670979"/>
                <a:ext cx="4876798" cy="427874"/>
              </a:xfrm>
              <a:prstGeom prst="rect">
                <a:avLst/>
              </a:prstGeom>
              <a:blipFill>
                <a:blip r:embed="rId4"/>
                <a:stretch>
                  <a:fillRect t="-194286" b="-28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27BE7C7-D742-7A47-9D98-DB75ACEF38A4}"/>
              </a:ext>
            </a:extLst>
          </p:cNvPr>
          <p:cNvSpPr txBox="1"/>
          <p:nvPr/>
        </p:nvSpPr>
        <p:spPr>
          <a:xfrm>
            <a:off x="5934772" y="5884916"/>
            <a:ext cx="258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</a:t>
            </a:r>
            <a:r>
              <a:rPr lang="en-US" altLang="zh-CN" dirty="0" err="1">
                <a:solidFill>
                  <a:srgbClr val="00B0F0"/>
                </a:solidFill>
              </a:rPr>
              <a:t>Xingbo</a:t>
            </a:r>
            <a:r>
              <a:rPr lang="zh-CN" altLang="en-US" dirty="0">
                <a:solidFill>
                  <a:srgbClr val="00B0F0"/>
                </a:solidFill>
              </a:rPr>
              <a:t> </a:t>
            </a:r>
            <a:r>
              <a:rPr lang="en-US" altLang="zh-CN" dirty="0">
                <a:solidFill>
                  <a:srgbClr val="00B0F0"/>
                </a:solidFill>
              </a:rPr>
              <a:t>Zhao</a:t>
            </a:r>
            <a:r>
              <a:rPr lang="en-US" dirty="0">
                <a:solidFill>
                  <a:srgbClr val="00B0F0"/>
                </a:solidFill>
              </a:rPr>
              <a:t>, et al, 201</a:t>
            </a:r>
            <a:r>
              <a:rPr lang="en-US" altLang="zh-CN" dirty="0">
                <a:solidFill>
                  <a:srgbClr val="00B0F0"/>
                </a:solidFill>
              </a:rPr>
              <a:t>4</a:t>
            </a:r>
            <a:r>
              <a:rPr lang="en-US" dirty="0">
                <a:solidFill>
                  <a:srgbClr val="00B0F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5711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2371311" y="393505"/>
            <a:ext cx="4679657" cy="77523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/>
              <a:t>Mass </a:t>
            </a:r>
            <a:r>
              <a:rPr lang="en-US" altLang="zh-CN" sz="3200" dirty="0" err="1"/>
              <a:t>Counterterm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95042" y="4956527"/>
                <a:ext cx="831047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zh-CN" sz="2000" dirty="0"/>
                  <a:t> and 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 are truncation parameters of the single electron system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All of above mass </a:t>
                </a:r>
                <a:r>
                  <a:rPr lang="en-US" sz="2000" dirty="0" err="1"/>
                  <a:t>counterterms</a:t>
                </a:r>
                <a:r>
                  <a:rPr lang="en-US" sz="2000" dirty="0"/>
                  <a:t> are needed in the positronium 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</a:rPr>
                      <m:t>=20,</m:t>
                    </m:r>
                    <m:r>
                      <a:rPr lang="zh-CN" alt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000">
                        <a:latin typeface="Cambria Math" panose="02040503050406030204" pitchFamily="18" charset="0"/>
                      </a:rPr>
                      <m:t>=69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42" y="4956527"/>
                <a:ext cx="8310477" cy="1323439"/>
              </a:xfrm>
              <a:prstGeom prst="rect">
                <a:avLst/>
              </a:prstGeom>
              <a:blipFill>
                <a:blip r:embed="rId3"/>
                <a:stretch>
                  <a:fillRect l="-611" t="-2857" b="-76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D2D9B4D-80F4-A541-979C-594A1304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03" y="1651933"/>
            <a:ext cx="3799867" cy="2821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03C14C-B853-1B43-8369-CBF813ACD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008" y="1651933"/>
            <a:ext cx="3838639" cy="2859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5E4A454-83B0-2246-8060-FE93A263762B}"/>
                  </a:ext>
                </a:extLst>
              </p:cNvPr>
              <p:cNvSpPr/>
              <p:nvPr/>
            </p:nvSpPr>
            <p:spPr>
              <a:xfrm>
                <a:off x="557386" y="1091449"/>
                <a:ext cx="9883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5E4A454-83B0-2246-8060-FE93A2637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86" y="1091449"/>
                <a:ext cx="9883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156365-5BF9-A34F-8674-BBACADBFE8AC}"/>
                  </a:ext>
                </a:extLst>
              </p:cNvPr>
              <p:cNvSpPr txBox="1"/>
              <p:nvPr/>
            </p:nvSpPr>
            <p:spPr>
              <a:xfrm rot="16200000">
                <a:off x="116227" y="2005965"/>
                <a:ext cx="604039" cy="2782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156365-5BF9-A34F-8674-BBACADBFE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16227" y="2005965"/>
                <a:ext cx="604039" cy="278280"/>
              </a:xfrm>
              <a:prstGeom prst="rect">
                <a:avLst/>
              </a:prstGeom>
              <a:blipFill>
                <a:blip r:embed="rId7"/>
                <a:stretch>
                  <a:fillRect r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68790-4060-3143-B0AF-5FD0704BC2AF}"/>
                  </a:ext>
                </a:extLst>
              </p:cNvPr>
              <p:cNvSpPr txBox="1"/>
              <p:nvPr/>
            </p:nvSpPr>
            <p:spPr>
              <a:xfrm rot="16200000">
                <a:off x="4409121" y="2005965"/>
                <a:ext cx="604039" cy="2782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68790-4060-3143-B0AF-5FD0704BC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09121" y="2005965"/>
                <a:ext cx="604039" cy="278280"/>
              </a:xfrm>
              <a:prstGeom prst="rect">
                <a:avLst/>
              </a:prstGeom>
              <a:blipFill>
                <a:blip r:embed="rId7"/>
                <a:stretch>
                  <a:fillRect l="-4545" r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9612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D31CE-F6EB-0045-98DF-E2E540CA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21" y="1498600"/>
            <a:ext cx="4795025" cy="3276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827C2A-E27A-4C4E-AD9D-15528378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Mass Renormalization in Positronium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4E2D8-154D-674B-82D0-960B296D4AB9}"/>
              </a:ext>
            </a:extLst>
          </p:cNvPr>
          <p:cNvSpPr txBox="1"/>
          <p:nvPr/>
        </p:nvSpPr>
        <p:spPr>
          <a:xfrm>
            <a:off x="5499909" y="6370329"/>
            <a:ext cx="301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Kaiyu</a:t>
            </a:r>
            <a:r>
              <a:rPr lang="en-US" dirty="0">
                <a:solidFill>
                  <a:srgbClr val="0070C0"/>
                </a:solidFill>
              </a:rPr>
              <a:t> Fu et al, in preparation]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931115-F56F-C441-9964-1D98FE0307D2}"/>
              </a:ext>
            </a:extLst>
          </p:cNvPr>
          <p:cNvSpPr/>
          <p:nvPr/>
        </p:nvSpPr>
        <p:spPr>
          <a:xfrm>
            <a:off x="5187282" y="2156579"/>
            <a:ext cx="36406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Mass renormalization is performed on the level </a:t>
            </a:r>
            <a:r>
              <a:rPr lang="en-US" dirty="0">
                <a:solidFill>
                  <a:srgbClr val="FF0000"/>
                </a:solidFill>
              </a:rPr>
              <a:t>single physical electron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Mass </a:t>
            </a:r>
            <a:r>
              <a:rPr lang="en-US" dirty="0" err="1"/>
              <a:t>counterterm</a:t>
            </a:r>
            <a:r>
              <a:rPr lang="en-US" dirty="0"/>
              <a:t> is determined by </a:t>
            </a:r>
            <a:r>
              <a:rPr lang="en-US" dirty="0">
                <a:solidFill>
                  <a:srgbClr val="FF0000"/>
                </a:solidFill>
              </a:rPr>
              <a:t>fitting single electron mass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Plug </a:t>
            </a:r>
            <a:r>
              <a:rPr lang="en-US" dirty="0"/>
              <a:t>the physical electron and positron into the </a:t>
            </a:r>
            <a:r>
              <a:rPr lang="en-US" dirty="0" err="1"/>
              <a:t>positronium</a:t>
            </a:r>
            <a:r>
              <a:rPr lang="en-US" dirty="0"/>
              <a:t>.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6E7C9-3B65-5B41-B273-FFBF37E20961}"/>
              </a:ext>
            </a:extLst>
          </p:cNvPr>
          <p:cNvSpPr txBox="1"/>
          <p:nvPr/>
        </p:nvSpPr>
        <p:spPr>
          <a:xfrm>
            <a:off x="1071396" y="5552042"/>
            <a:ext cx="425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</a:t>
            </a:r>
            <a:r>
              <a:rPr lang="en-US" dirty="0" err="1"/>
              <a:t>counterterm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much larger</a:t>
            </a:r>
            <a:r>
              <a:rPr lang="en-US" dirty="0"/>
              <a:t> than E</a:t>
            </a:r>
            <a:r>
              <a:rPr lang="en-US" baseline="-25000" dirty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97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671F5-D337-7B44-8FCC-DD9B9CE013EB}"/>
              </a:ext>
            </a:extLst>
          </p:cNvPr>
          <p:cNvSpPr txBox="1"/>
          <p:nvPr/>
        </p:nvSpPr>
        <p:spPr>
          <a:xfrm>
            <a:off x="434847" y="6337878"/>
            <a:ext cx="301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Kaiyu</a:t>
            </a:r>
            <a:r>
              <a:rPr lang="en-US" dirty="0">
                <a:solidFill>
                  <a:srgbClr val="0070C0"/>
                </a:solidFill>
              </a:rPr>
              <a:t> Fu et al, in preparation]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14BF2-112D-6E4A-B8FF-5961DB1F0011}"/>
              </a:ext>
            </a:extLst>
          </p:cNvPr>
          <p:cNvSpPr txBox="1"/>
          <p:nvPr/>
        </p:nvSpPr>
        <p:spPr>
          <a:xfrm>
            <a:off x="141241" y="5390886"/>
            <a:ext cx="880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Lowest 8 states of </a:t>
            </a:r>
            <a:r>
              <a:rPr lang="en-US" dirty="0" err="1"/>
              <a:t>Mj</a:t>
            </a:r>
            <a:r>
              <a:rPr lang="en-US" dirty="0"/>
              <a:t>=0 : </a:t>
            </a:r>
            <a:r>
              <a:rPr lang="en-US" dirty="0">
                <a:solidFill>
                  <a:srgbClr val="FF0000"/>
                </a:solidFill>
              </a:rPr>
              <a:t>parity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charge conjugation parity </a:t>
            </a:r>
            <a:r>
              <a:rPr lang="en-US" dirty="0"/>
              <a:t>agree with nonrelativistic quantum mechanics.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CCE5EE-6F30-2645-AB79-973A28BB33B1}"/>
                  </a:ext>
                </a:extLst>
              </p:cNvPr>
              <p:cNvSpPr txBox="1"/>
              <p:nvPr/>
            </p:nvSpPr>
            <p:spPr>
              <a:xfrm>
                <a:off x="815612" y="907864"/>
                <a:ext cx="30094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Nmax=12, K=39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0375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CCE5EE-6F30-2645-AB79-973A28BB3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12" y="907864"/>
                <a:ext cx="3009480" cy="369332"/>
              </a:xfrm>
              <a:prstGeom prst="rect">
                <a:avLst/>
              </a:prstGeom>
              <a:blipFill>
                <a:blip r:embed="rId3"/>
                <a:stretch>
                  <a:fillRect l="-1688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AFFE3AB-6528-B84B-B95D-E304844AEEB8}"/>
              </a:ext>
            </a:extLst>
          </p:cNvPr>
          <p:cNvSpPr txBox="1"/>
          <p:nvPr/>
        </p:nvSpPr>
        <p:spPr>
          <a:xfrm>
            <a:off x="1131398" y="246143"/>
            <a:ext cx="704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Mass Spectrum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90190-A142-0647-95CC-1ABE213AC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192" y="1410784"/>
            <a:ext cx="4061608" cy="37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10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7449-507D-4649-9CEF-E0EF5406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Talks on Light-front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5975-F7BA-E740-8418-3276A7725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Nucleon structure within the basis light front quantization @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Siqi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XU 28/7/2021 12:00 - 12:20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Transverse Momentum Dependent Parton Distribution Function within BLFQ framework @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Zhi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Hu 29/7/2021 12:40 - 13:00 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Gravitational form factors of proton @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</a:rPr>
              <a:t>Sreeraj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Nair 28/7/2021 7:20 - 07:40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Longitudinal dynamics in light-front holographic QCD and hadron spectroscopy @Chandan Mondal 29/7/2021 12:15 - 12:35 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Light mesons with one dynamical gluon within basis light-front quantization @Jiangshan Lan 30/7/2021 12:15 - 12:35</a:t>
            </a:r>
          </a:p>
        </p:txBody>
      </p:sp>
    </p:spTree>
    <p:extLst>
      <p:ext uri="{BB962C8B-B14F-4D97-AF65-F5344CB8AC3E}">
        <p14:creationId xmlns:p14="http://schemas.microsoft.com/office/powerpoint/2010/main" val="2034925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B45379-5F10-834E-8D87-D2C109DF2780}"/>
              </a:ext>
            </a:extLst>
          </p:cNvPr>
          <p:cNvSpPr txBox="1"/>
          <p:nvPr/>
        </p:nvSpPr>
        <p:spPr>
          <a:xfrm>
            <a:off x="1091414" y="542597"/>
            <a:ext cx="664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Ground State Binding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B5CFD-3CF8-E346-B5D3-143DDD58F5AC}"/>
              </a:ext>
            </a:extLst>
          </p:cNvPr>
          <p:cNvSpPr txBox="1"/>
          <p:nvPr/>
        </p:nvSpPr>
        <p:spPr>
          <a:xfrm>
            <a:off x="434847" y="6337878"/>
            <a:ext cx="301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Kaiyu</a:t>
            </a:r>
            <a:r>
              <a:rPr lang="en-US" dirty="0">
                <a:solidFill>
                  <a:srgbClr val="0070C0"/>
                </a:solidFill>
              </a:rPr>
              <a:t> Fu et al, in preparation]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6596CA-14FF-AE48-B1AC-91D42CA2D14D}"/>
                  </a:ext>
                </a:extLst>
              </p:cNvPr>
              <p:cNvSpPr txBox="1"/>
              <p:nvPr/>
            </p:nvSpPr>
            <p:spPr>
              <a:xfrm>
                <a:off x="5753110" y="1788807"/>
                <a:ext cx="387191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𝑃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600" dirty="0"/>
                  <a:t>: binding energy of </a:t>
                </a:r>
                <a:r>
                  <a:rPr lang="en-US" sz="1600" dirty="0" err="1"/>
                  <a:t>positronium</a:t>
                </a:r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1600" dirty="0"/>
                  <a:t>: Invariant mass of </a:t>
                </a:r>
                <a:r>
                  <a:rPr lang="en-US" sz="1600" dirty="0" err="1">
                    <a:solidFill>
                      <a:srgbClr val="FF0000"/>
                    </a:solidFill>
                  </a:rPr>
                  <a:t>positronium</a:t>
                </a:r>
                <a:endParaRPr lang="en-US" sz="16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600" dirty="0"/>
                  <a:t>: Invariant mass of </a:t>
                </a:r>
                <a:r>
                  <a:rPr lang="en-US" sz="1600" dirty="0">
                    <a:solidFill>
                      <a:srgbClr val="FF0000"/>
                    </a:solidFill>
                  </a:rPr>
                  <a:t>free electron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746596CA-14FF-AE48-B1AC-91D42CA2D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10" y="1788807"/>
                <a:ext cx="3871913" cy="1815882"/>
              </a:xfrm>
              <a:prstGeom prst="rect">
                <a:avLst/>
              </a:prstGeom>
              <a:blipFill rotWithShape="0">
                <a:blip r:embed="rId5"/>
                <a:stretch>
                  <a:fillRect l="-630" b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4847" y="5472113"/>
            <a:ext cx="6966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finite cut off in the longitudinal direction (finite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Binding energy looks convergent. </a:t>
            </a:r>
            <a:r>
              <a:rPr lang="en-US" dirty="0">
                <a:solidFill>
                  <a:srgbClr val="FF0000"/>
                </a:solidFill>
              </a:rPr>
              <a:t>nontrivial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CC121-9302-7540-8CB4-667641AB1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50" y="1433176"/>
            <a:ext cx="5300275" cy="3511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EA2725-A2DB-F345-B72F-26B26C6C63C5}"/>
                  </a:ext>
                </a:extLst>
              </p:cNvPr>
              <p:cNvSpPr txBox="1"/>
              <p:nvPr/>
            </p:nvSpPr>
            <p:spPr>
              <a:xfrm>
                <a:off x="6096000" y="4097347"/>
                <a:ext cx="3048000" cy="79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/>
                  <a:t>Nonrelativistic prediction:</a:t>
                </a:r>
              </a:p>
              <a:p>
                <a:r>
                  <a:rPr lang="en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BEA2725-A2DB-F345-B72F-26B26C6C6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097347"/>
                <a:ext cx="3048000" cy="799706"/>
              </a:xfrm>
              <a:prstGeom prst="rect">
                <a:avLst/>
              </a:prstGeom>
              <a:blipFill>
                <a:blip r:embed="rId7"/>
                <a:stretch>
                  <a:fillRect l="-1667" t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643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B7F969-EB12-3548-827C-6462CEE375F5}"/>
                  </a:ext>
                </a:extLst>
              </p:cNvPr>
              <p:cNvSpPr txBox="1"/>
              <p:nvPr/>
            </p:nvSpPr>
            <p:spPr>
              <a:xfrm>
                <a:off x="1022154" y="69242"/>
                <a:ext cx="70493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Wavefunction in the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latin typeface="+mj-lt"/>
                  </a:rPr>
                  <a:t> Fock sector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B7F969-EB12-3548-827C-6462CEE37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54" y="69242"/>
                <a:ext cx="7049386" cy="584775"/>
              </a:xfrm>
              <a:prstGeom prst="rect">
                <a:avLst/>
              </a:prstGeom>
              <a:blipFill>
                <a:blip r:embed="rId3"/>
                <a:stretch>
                  <a:fillRect t="-131915" b="-2021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3CB0F45-1F86-5A48-92BE-6A5F692BAE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9384" y="1170594"/>
            <a:ext cx="3043732" cy="243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725F7A-CEE5-9E47-838E-B32C9C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4652" y="3713967"/>
            <a:ext cx="3068464" cy="24839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6290C3-F03C-8A43-A456-11556EE486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54242" y="1155278"/>
            <a:ext cx="3017603" cy="2418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FD9B6F-0B16-D749-99CF-083DBBED9D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75313" y="3726899"/>
            <a:ext cx="3081833" cy="24581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F1F52C-F135-5447-95BF-1ABAD73C129D}"/>
              </a:ext>
            </a:extLst>
          </p:cNvPr>
          <p:cNvSpPr txBox="1"/>
          <p:nvPr/>
        </p:nvSpPr>
        <p:spPr>
          <a:xfrm>
            <a:off x="6154" y="6438336"/>
            <a:ext cx="301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Kaiyu</a:t>
            </a:r>
            <a:r>
              <a:rPr lang="en-US" dirty="0">
                <a:solidFill>
                  <a:srgbClr val="0070C0"/>
                </a:solidFill>
              </a:rPr>
              <a:t> Fu et al, in preparation]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F11464-A4AE-BE47-89F4-7FF0FBD6A493}"/>
                  </a:ext>
                </a:extLst>
              </p:cNvPr>
              <p:cNvSpPr txBox="1"/>
              <p:nvPr/>
            </p:nvSpPr>
            <p:spPr>
              <a:xfrm>
                <a:off x="378054" y="654017"/>
                <a:ext cx="5642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=8,</m:t>
                      </m:r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=9,</m:t>
                      </m:r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F11464-A4AE-BE47-89F4-7FF0FBD6A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54" y="654017"/>
                <a:ext cx="564233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991072-BD8F-4A43-A5DD-1CA5F4B93989}"/>
                  </a:ext>
                </a:extLst>
              </p:cNvPr>
              <p:cNvSpPr txBox="1"/>
              <p:nvPr/>
            </p:nvSpPr>
            <p:spPr>
              <a:xfrm>
                <a:off x="3199223" y="6264769"/>
                <a:ext cx="54937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400" dirty="0">
                    <a:ea typeface="SimHei" panose="02010609060101010101" pitchFamily="49" charset="-122"/>
                  </a:rPr>
                  <a:t>is the relative momentum on the transverse direction</a:t>
                </a:r>
                <a:r>
                  <a:rPr lang="zh-CN" altLang="en-US" sz="1400" dirty="0">
                    <a:ea typeface="SimHei" panose="02010609060101010101" pitchFamily="49" charset="-122"/>
                  </a:rPr>
                  <a:t>，</a:t>
                </a:r>
                <a:endParaRPr lang="en-US" altLang="zh-CN" sz="1400" dirty="0">
                  <a:ea typeface="SimHei" panose="02010609060101010101" pitchFamily="49" charset="-122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𝑥</m:t>
                    </m:r>
                  </m:oMath>
                </a14:m>
                <a:r>
                  <a:rPr lang="en-US" sz="1400" dirty="0">
                    <a:ea typeface="SimHei" panose="02010609060101010101" pitchFamily="49" charset="-122"/>
                  </a:rPr>
                  <a:t> is the longitudinal momentum fraction of the electron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991072-BD8F-4A43-A5DD-1CA5F4B93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223" y="6264769"/>
                <a:ext cx="5493755" cy="523220"/>
              </a:xfrm>
              <a:prstGeom prst="rect">
                <a:avLst/>
              </a:prstGeom>
              <a:blipFill>
                <a:blip r:embed="rId9"/>
                <a:stretch>
                  <a:fillRect t="-4762" b="-119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856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B7F969-EB12-3548-827C-6462CEE375F5}"/>
                  </a:ext>
                </a:extLst>
              </p:cNvPr>
              <p:cNvSpPr txBox="1"/>
              <p:nvPr/>
            </p:nvSpPr>
            <p:spPr>
              <a:xfrm>
                <a:off x="1022154" y="69242"/>
                <a:ext cx="70493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latin typeface="+mj-lt"/>
                  </a:rPr>
                  <a:t>Wavefunction in the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latin typeface="+mj-lt"/>
                  </a:rPr>
                  <a:t> Fock sector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B7F969-EB12-3548-827C-6462CEE37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54" y="69242"/>
                <a:ext cx="7049386" cy="584775"/>
              </a:xfrm>
              <a:prstGeom prst="rect">
                <a:avLst/>
              </a:prstGeom>
              <a:blipFill>
                <a:blip r:embed="rId3"/>
                <a:stretch>
                  <a:fillRect t="-131915" b="-2021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3CB0F45-1F86-5A48-92BE-6A5F692BAE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9384" y="1249103"/>
            <a:ext cx="3043732" cy="22827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725F7A-CEE5-9E47-838E-B32C9C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4652" y="3823555"/>
            <a:ext cx="3068464" cy="22648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6290C3-F03C-8A43-A456-11556EE486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54242" y="1257063"/>
            <a:ext cx="3017603" cy="2215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FD9B6F-0B16-D749-99CF-083DBBED9D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75313" y="3830850"/>
            <a:ext cx="3081833" cy="22502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F1F52C-F135-5447-95BF-1ABAD73C129D}"/>
              </a:ext>
            </a:extLst>
          </p:cNvPr>
          <p:cNvSpPr txBox="1"/>
          <p:nvPr/>
        </p:nvSpPr>
        <p:spPr>
          <a:xfrm>
            <a:off x="6154" y="6438336"/>
            <a:ext cx="301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Kaiyu</a:t>
            </a:r>
            <a:r>
              <a:rPr lang="en-US" dirty="0">
                <a:solidFill>
                  <a:srgbClr val="0070C0"/>
                </a:solidFill>
              </a:rPr>
              <a:t> Fu et al, in preparation]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991072-BD8F-4A43-A5DD-1CA5F4B93989}"/>
                  </a:ext>
                </a:extLst>
              </p:cNvPr>
              <p:cNvSpPr txBox="1"/>
              <p:nvPr/>
            </p:nvSpPr>
            <p:spPr>
              <a:xfrm>
                <a:off x="3199223" y="6264769"/>
                <a:ext cx="54937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400" dirty="0">
                    <a:ea typeface="SimHei" panose="02010609060101010101" pitchFamily="49" charset="-122"/>
                  </a:rPr>
                  <a:t>is the relative momentum on the transverse direction</a:t>
                </a:r>
                <a:r>
                  <a:rPr lang="zh-CN" altLang="en-US" sz="1400" dirty="0">
                    <a:ea typeface="SimHei" panose="02010609060101010101" pitchFamily="49" charset="-122"/>
                  </a:rPr>
                  <a:t>，</a:t>
                </a:r>
                <a:endParaRPr lang="en-US" altLang="zh-CN" sz="1400" dirty="0">
                  <a:ea typeface="SimHei" panose="02010609060101010101" pitchFamily="49" charset="-122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  <a:ea typeface="SimHei" panose="02010609060101010101" pitchFamily="49" charset="-122"/>
                      </a:rPr>
                      <m:t>𝑥</m:t>
                    </m:r>
                  </m:oMath>
                </a14:m>
                <a:r>
                  <a:rPr lang="en-US" sz="1400" dirty="0">
                    <a:ea typeface="SimHei" panose="02010609060101010101" pitchFamily="49" charset="-122"/>
                  </a:rPr>
                  <a:t> is the longitudinal momentum fraction of the electron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991072-BD8F-4A43-A5DD-1CA5F4B93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223" y="6264769"/>
                <a:ext cx="5493755" cy="523220"/>
              </a:xfrm>
              <a:prstGeom prst="rect">
                <a:avLst/>
              </a:prstGeom>
              <a:blipFill>
                <a:blip r:embed="rId8"/>
                <a:stretch>
                  <a:fillRect t="-4762" b="-119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426148-A048-FA4E-8F66-7835C0D20298}"/>
                  </a:ext>
                </a:extLst>
              </p:cNvPr>
              <p:cNvSpPr txBox="1"/>
              <p:nvPr/>
            </p:nvSpPr>
            <p:spPr>
              <a:xfrm>
                <a:off x="468273" y="772784"/>
                <a:ext cx="30094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Nmax=12, K=39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0375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426148-A048-FA4E-8F66-7835C0D20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73" y="772784"/>
                <a:ext cx="3009480" cy="369332"/>
              </a:xfrm>
              <a:prstGeom prst="rect">
                <a:avLst/>
              </a:prstGeom>
              <a:blipFill>
                <a:blip r:embed="rId9"/>
                <a:stretch>
                  <a:fillRect l="-1681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870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F7212E-B030-2642-97B0-89EABE65CC30}"/>
              </a:ext>
            </a:extLst>
          </p:cNvPr>
          <p:cNvSpPr txBox="1"/>
          <p:nvPr/>
        </p:nvSpPr>
        <p:spPr>
          <a:xfrm>
            <a:off x="283461" y="163378"/>
            <a:ext cx="857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Charge radius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A947C-616B-C240-9303-ACDE06885C77}"/>
              </a:ext>
            </a:extLst>
          </p:cNvPr>
          <p:cNvSpPr txBox="1"/>
          <p:nvPr/>
        </p:nvSpPr>
        <p:spPr>
          <a:xfrm>
            <a:off x="412660" y="5252621"/>
            <a:ext cx="831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CN" dirty="0"/>
              <a:t>Charge radius also looks convergent.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DBD70-9BF8-1A47-8F82-7FDCCA09A24C}"/>
              </a:ext>
            </a:extLst>
          </p:cNvPr>
          <p:cNvSpPr txBox="1"/>
          <p:nvPr/>
        </p:nvSpPr>
        <p:spPr>
          <a:xfrm>
            <a:off x="5979122" y="5701601"/>
            <a:ext cx="301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Kaiyu</a:t>
            </a:r>
            <a:r>
              <a:rPr lang="en-US" dirty="0">
                <a:solidFill>
                  <a:srgbClr val="0070C0"/>
                </a:solidFill>
              </a:rPr>
              <a:t> Fu et al, in preparation]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24">
                <a:extLst>
                  <a:ext uri="{FF2B5EF4-FFF2-40B4-BE49-F238E27FC236}">
                    <a16:creationId xmlns:a16="http://schemas.microsoft.com/office/drawing/2014/main" id="{EC55239B-DDA8-9242-81FA-967A7F52AED8}"/>
                  </a:ext>
                </a:extLst>
              </p:cNvPr>
              <p:cNvSpPr txBox="1"/>
              <p:nvPr/>
            </p:nvSpPr>
            <p:spPr>
              <a:xfrm>
                <a:off x="5762168" y="1598662"/>
                <a:ext cx="3448964" cy="3277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difinition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d>
                  </m:oMath>
                </a14:m>
                <a:r>
                  <a:rPr lang="zh-CN" altLang="en-US" dirty="0"/>
                  <a:t>，</a:t>
                </a:r>
                <a:endParaRPr lang="en-US" altLang="zh-CN" dirty="0"/>
              </a:p>
              <a:p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>
                        <a:latin typeface="Cambria Math" panose="02040503050406030204" pitchFamily="18" charset="0"/>
                      </a:rPr>
                      <m:t>≡(1−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altLang="zh-CN" dirty="0"/>
                  <a:t> is </a:t>
                </a:r>
                <a:r>
                  <a:rPr lang="en-US" altLang="zh-CN" dirty="0" err="1"/>
                  <a:t>Burkardt’s</a:t>
                </a:r>
                <a:r>
                  <a:rPr lang="en-US" altLang="zh-CN" dirty="0"/>
                  <a:t> impact parameter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r>
                  <a:rPr lang="en-US" altLang="zh-CN" dirty="0"/>
                  <a:t>Nonrelativistic prediction:</a:t>
                </a:r>
              </a:p>
              <a:p>
                <a:r>
                  <a:rPr lang="en-US" altLang="zh-CN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2000" dirty="0"/>
              </a:p>
            </p:txBody>
          </p:sp>
        </mc:Choice>
        <mc:Fallback xmlns="">
          <p:sp>
            <p:nvSpPr>
              <p:cNvPr id="12" name="文本框 24">
                <a:extLst>
                  <a:ext uri="{FF2B5EF4-FFF2-40B4-BE49-F238E27FC236}">
                    <a16:creationId xmlns:a16="http://schemas.microsoft.com/office/drawing/2014/main" id="{EC55239B-DDA8-9242-81FA-967A7F52A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168" y="1598662"/>
                <a:ext cx="3448964" cy="3277564"/>
              </a:xfrm>
              <a:prstGeom prst="rect">
                <a:avLst/>
              </a:prstGeom>
              <a:blipFill>
                <a:blip r:embed="rId3"/>
                <a:stretch>
                  <a:fillRect l="-1465" t="-77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912BF9F-FC3F-DB48-9604-7089B9CA0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61" y="1111431"/>
            <a:ext cx="5172178" cy="345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49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F7212E-B030-2642-97B0-89EABE65CC30}"/>
              </a:ext>
            </a:extLst>
          </p:cNvPr>
          <p:cNvSpPr txBox="1"/>
          <p:nvPr/>
        </p:nvSpPr>
        <p:spPr>
          <a:xfrm>
            <a:off x="416154" y="364143"/>
            <a:ext cx="857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Photon Distribution In Positronium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DBD70-9BF8-1A47-8F82-7FDCCA09A24C}"/>
              </a:ext>
            </a:extLst>
          </p:cNvPr>
          <p:cNvSpPr txBox="1"/>
          <p:nvPr/>
        </p:nvSpPr>
        <p:spPr>
          <a:xfrm>
            <a:off x="6199476" y="5327451"/>
            <a:ext cx="301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Kaiyu</a:t>
            </a:r>
            <a:r>
              <a:rPr lang="en-US" dirty="0">
                <a:solidFill>
                  <a:srgbClr val="0070C0"/>
                </a:solidFill>
              </a:rPr>
              <a:t> Fu et al, in preparation]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7545A-20D2-8B4C-B422-5FA97CA562E2}"/>
              </a:ext>
            </a:extLst>
          </p:cNvPr>
          <p:cNvSpPr txBox="1"/>
          <p:nvPr/>
        </p:nvSpPr>
        <p:spPr>
          <a:xfrm>
            <a:off x="628650" y="5847526"/>
            <a:ext cx="6564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In </a:t>
            </a:r>
            <a:r>
              <a:rPr lang="en-US" dirty="0">
                <a:solidFill>
                  <a:srgbClr val="0000FF"/>
                </a:solidFill>
              </a:rPr>
              <a:t>excited states </a:t>
            </a:r>
            <a:r>
              <a:rPr lang="en-US" dirty="0"/>
              <a:t>photons have larger probability at small-x region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Photon is massless, so </a:t>
            </a:r>
            <a:r>
              <a:rPr lang="en-US" dirty="0">
                <a:solidFill>
                  <a:srgbClr val="FF0000"/>
                </a:solidFill>
              </a:rPr>
              <a:t>peak is at small-x region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802B1-E890-BF4D-A8DA-07B70C1C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8631" y="1993701"/>
            <a:ext cx="5168110" cy="3333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1D5DDB-A356-8B45-BDCA-955313839B85}"/>
                  </a:ext>
                </a:extLst>
              </p:cNvPr>
              <p:cNvSpPr txBox="1"/>
              <p:nvPr/>
            </p:nvSpPr>
            <p:spPr>
              <a:xfrm>
                <a:off x="671473" y="1161217"/>
                <a:ext cx="30094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Nmax=12, K=39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0375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1D5DDB-A356-8B45-BDCA-955313839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73" y="1161217"/>
                <a:ext cx="3009480" cy="369332"/>
              </a:xfrm>
              <a:prstGeom prst="rect">
                <a:avLst/>
              </a:prstGeom>
              <a:blipFill>
                <a:blip r:embed="rId4"/>
                <a:stretch>
                  <a:fillRect l="-1681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21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1" y="171450"/>
            <a:ext cx="7886700" cy="942975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ea typeface="+mn-ea"/>
                <a:cs typeface="+mn-cs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1" y="1114425"/>
            <a:ext cx="8464731" cy="5443538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Basis Light-front Quantization</a:t>
            </a:r>
          </a:p>
          <a:p>
            <a:pPr lvl="1">
              <a:lnSpc>
                <a:spcPct val="170000"/>
              </a:lnSpc>
              <a:buFont typeface="System Font Regular"/>
              <a:buChar char="-"/>
            </a:pPr>
            <a:r>
              <a:rPr lang="en-US" sz="2000" dirty="0"/>
              <a:t>nonperturbative method based on light-front dynamics</a:t>
            </a:r>
          </a:p>
          <a:p>
            <a:pPr lvl="1">
              <a:lnSpc>
                <a:spcPct val="170000"/>
              </a:lnSpc>
              <a:buFont typeface="System Font Regular"/>
              <a:buChar char="-"/>
            </a:pPr>
            <a:r>
              <a:rPr lang="en-US" sz="2000" dirty="0"/>
              <a:t>Hamiltonian formalism for relativistic bound states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Applications in QED</a:t>
            </a:r>
          </a:p>
          <a:p>
            <a:pPr lvl="1">
              <a:lnSpc>
                <a:spcPct val="170000"/>
              </a:lnSpc>
              <a:buFont typeface="System Font Regular"/>
              <a:buChar char="-"/>
            </a:pPr>
            <a:r>
              <a:rPr lang="en-US" sz="2000" dirty="0"/>
              <a:t>allows for first-principle calculation for relativistic bound states</a:t>
            </a:r>
          </a:p>
          <a:p>
            <a:pPr lvl="1">
              <a:lnSpc>
                <a:spcPct val="170000"/>
              </a:lnSpc>
              <a:buFont typeface="System Font Regular"/>
              <a:buChar char="-"/>
            </a:pPr>
            <a:r>
              <a:rPr lang="en-US" sz="2000" dirty="0"/>
              <a:t>test cases for similar systems in QCD</a:t>
            </a:r>
          </a:p>
          <a:p>
            <a:pPr lvl="1">
              <a:lnSpc>
                <a:spcPct val="170000"/>
              </a:lnSpc>
              <a:buFont typeface="System Font Regular"/>
              <a:buChar char="-"/>
            </a:pPr>
            <a:r>
              <a:rPr lang="en-US" sz="2000" dirty="0"/>
              <a:t>successful description of structure of physical electron, physical photon and positronium</a:t>
            </a:r>
            <a:endParaRPr lang="en-US" sz="2400" dirty="0"/>
          </a:p>
          <a:p>
            <a:pPr>
              <a:lnSpc>
                <a:spcPct val="170000"/>
              </a:lnSpc>
            </a:pPr>
            <a:r>
              <a:rPr lang="en-US" sz="2400" dirty="0"/>
              <a:t>Renormalization is difficult but tractable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90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7BF7-05E0-5947-B13E-2C82699B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4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u="sng" dirty="0">
                <a:ea typeface="+mn-ea"/>
                <a:cs typeface="+mn-cs"/>
              </a:rPr>
              <a:t>Outlook</a:t>
            </a:r>
            <a:endParaRPr lang="en-US" sz="3200" u="sng" dirty="0"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DC54C-9D3D-A544-9B77-29EB195DA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33488"/>
            <a:ext cx="9101138" cy="5487988"/>
          </a:xfrm>
        </p:spPr>
        <p:txBody>
          <a:bodyPr/>
          <a:lstStyle/>
          <a:p>
            <a:r>
              <a:rPr lang="en-US" dirty="0"/>
              <a:t>Including higher </a:t>
            </a:r>
            <a:r>
              <a:rPr lang="en-US" dirty="0" err="1"/>
              <a:t>Fock</a:t>
            </a:r>
            <a:r>
              <a:rPr lang="en-US" dirty="0"/>
              <a:t> sectors in the basis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More observables: PDF, GPD, TMD, GTMD, double parton distribution function</a:t>
            </a:r>
            <a:r>
              <a:rPr lang="mr-IN" dirty="0"/>
              <a:t>…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Application to QCD systems</a:t>
            </a:r>
          </a:p>
          <a:p>
            <a:endParaRPr lang="en-US" dirty="0"/>
          </a:p>
          <a:p>
            <a:r>
              <a:rPr lang="en-US" dirty="0"/>
              <a:t>Exotic hadron states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BC777-D517-B840-9670-F8784EB3FAE5}"/>
              </a:ext>
            </a:extLst>
          </p:cNvPr>
          <p:cNvSpPr txBox="1"/>
          <p:nvPr/>
        </p:nvSpPr>
        <p:spPr>
          <a:xfrm>
            <a:off x="3087876" y="5624512"/>
            <a:ext cx="2968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885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056F26-0D4A-0143-88FF-F25254008E77}"/>
              </a:ext>
            </a:extLst>
          </p:cNvPr>
          <p:cNvSpPr txBox="1"/>
          <p:nvPr/>
        </p:nvSpPr>
        <p:spPr>
          <a:xfrm>
            <a:off x="3087876" y="3013501"/>
            <a:ext cx="2968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96779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03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8B1164-ABE6-EA44-B75D-AE1D620C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965"/>
            <a:ext cx="7886700" cy="1325563"/>
          </a:xfrm>
        </p:spPr>
        <p:txBody>
          <a:bodyPr/>
          <a:lstStyle/>
          <a:p>
            <a:pPr algn="ctr"/>
            <a:r>
              <a:rPr lang="en-US" u="sng" dirty="0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994A9F-5540-CB46-910E-1FDB3B821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20" y="1699382"/>
            <a:ext cx="8533795" cy="4440162"/>
          </a:xfrm>
        </p:spPr>
        <p:txBody>
          <a:bodyPr>
            <a:normAutofit/>
          </a:bodyPr>
          <a:lstStyle/>
          <a:p>
            <a:r>
              <a:rPr lang="en-US" dirty="0"/>
              <a:t>Light-front Dynamics </a:t>
            </a:r>
            <a:r>
              <a:rPr lang="en-US" altLang="zh-CN" dirty="0"/>
              <a:t>&amp;</a:t>
            </a:r>
            <a:r>
              <a:rPr lang="en-US" dirty="0"/>
              <a:t> Basis Light-front Quantization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Applications</a:t>
            </a:r>
            <a:r>
              <a:rPr lang="en-US" altLang="zh-CN" dirty="0"/>
              <a:t>: 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Physical electron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photon</a:t>
            </a:r>
          </a:p>
          <a:p>
            <a:pPr lvl="1">
              <a:buFont typeface="System Font Regular"/>
              <a:buChar char="-"/>
            </a:pPr>
            <a:r>
              <a:rPr lang="en-US" altLang="zh-CN" dirty="0"/>
              <a:t>Positronium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Summary and Outlook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48707AB-0A75-0747-8378-30C8434D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0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2"/>
          <p:cNvGraphicFramePr>
            <a:graphicFrameLocks noChangeAspect="1"/>
          </p:cNvGraphicFramePr>
          <p:nvPr/>
        </p:nvGraphicFramePr>
        <p:xfrm>
          <a:off x="941612" y="1690820"/>
          <a:ext cx="597694" cy="2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" name="Equation" r:id="rId4" imgW="365760" imgH="182880" progId="Equation.DSMT4">
                  <p:embed/>
                </p:oleObj>
              </mc:Choice>
              <mc:Fallback>
                <p:oleObj name="Equation" r:id="rId4" imgW="365760" imgH="182880" progId="Equation.DSMT4">
                  <p:embed/>
                  <p:pic>
                    <p:nvPicPr>
                      <p:cNvPr id="8" name="Object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1612" y="1690820"/>
                        <a:ext cx="597694" cy="2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直接连接符 3"/>
          <p:cNvCxnSpPr>
            <a:cxnSpLocks/>
          </p:cNvCxnSpPr>
          <p:nvPr/>
        </p:nvCxnSpPr>
        <p:spPr>
          <a:xfrm>
            <a:off x="4807774" y="1571626"/>
            <a:ext cx="0" cy="46723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cxnSpLocks/>
          </p:cNvCxnSpPr>
          <p:nvPr/>
        </p:nvCxnSpPr>
        <p:spPr>
          <a:xfrm>
            <a:off x="254930" y="2111919"/>
            <a:ext cx="454122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cxnSpLocks/>
          </p:cNvCxnSpPr>
          <p:nvPr/>
        </p:nvCxnSpPr>
        <p:spPr>
          <a:xfrm>
            <a:off x="223574" y="1571626"/>
            <a:ext cx="0" cy="46723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2522979" y="1571626"/>
            <a:ext cx="0" cy="46723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89" y="2156989"/>
            <a:ext cx="1504950" cy="1409700"/>
          </a:xfrm>
          <a:prstGeom prst="rect">
            <a:avLst/>
          </a:prstGeom>
        </p:spPr>
      </p:pic>
      <p:graphicFrame>
        <p:nvGraphicFramePr>
          <p:cNvPr id="16" name="Object 8"/>
          <p:cNvGraphicFramePr>
            <a:graphicFrameLocks noChangeAspect="1"/>
          </p:cNvGraphicFramePr>
          <p:nvPr/>
        </p:nvGraphicFramePr>
        <p:xfrm>
          <a:off x="2942202" y="1666904"/>
          <a:ext cx="1585185" cy="31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2" name="Equation" r:id="rId7" imgW="941705" imgH="182880" progId="Equation.DSMT4">
                  <p:embed/>
                </p:oleObj>
              </mc:Choice>
              <mc:Fallback>
                <p:oleObj name="Equation" r:id="rId7" imgW="941705" imgH="182880" progId="Equation.DSMT4">
                  <p:embed/>
                  <p:pic>
                    <p:nvPicPr>
                      <p:cNvPr id="16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42202" y="1666904"/>
                        <a:ext cx="1585185" cy="31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0"/>
          <p:cNvPicPr>
            <a:picLocks noChangeAspect="1"/>
          </p:cNvPicPr>
          <p:nvPr/>
        </p:nvPicPr>
        <p:blipFill rotWithShape="1">
          <a:blip r:embed="rId9"/>
          <a:srcRect t="1921"/>
          <a:stretch>
            <a:fillRect/>
          </a:stretch>
        </p:blipFill>
        <p:spPr>
          <a:xfrm>
            <a:off x="3029658" y="2146130"/>
            <a:ext cx="1419225" cy="1419986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/>
          </p:cNvCxnSpPr>
          <p:nvPr/>
        </p:nvCxnSpPr>
        <p:spPr>
          <a:xfrm>
            <a:off x="201028" y="3589564"/>
            <a:ext cx="4589589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667329" y="5062986"/>
          <a:ext cx="1460598" cy="46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" name="Equation" r:id="rId10" imgW="1216025" imgH="384175" progId="Equation.DSMT4">
                  <p:embed/>
                </p:oleObj>
              </mc:Choice>
              <mc:Fallback>
                <p:oleObj name="Equation" r:id="rId10" imgW="1216025" imgH="384175" progId="Equation.DSMT4">
                  <p:embed/>
                  <p:pic>
                    <p:nvPicPr>
                      <p:cNvPr id="19" name="Object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7329" y="5062986"/>
                        <a:ext cx="1460598" cy="46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/>
        </p:nvGraphicFramePr>
        <p:xfrm>
          <a:off x="2640634" y="5067209"/>
          <a:ext cx="2109072" cy="490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4" name="Equation" r:id="rId12" imgW="1673225" imgH="384175" progId="Equation.DSMT4">
                  <p:embed/>
                </p:oleObj>
              </mc:Choice>
              <mc:Fallback>
                <p:oleObj name="Equation" r:id="rId12" imgW="1673225" imgH="384175" progId="Equation.DSMT4">
                  <p:embed/>
                  <p:pic>
                    <p:nvPicPr>
                      <p:cNvPr id="20" name="Object 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40634" y="5067209"/>
                        <a:ext cx="2109072" cy="490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直接连接符 22"/>
          <p:cNvCxnSpPr>
            <a:cxnSpLocks/>
          </p:cNvCxnSpPr>
          <p:nvPr/>
        </p:nvCxnSpPr>
        <p:spPr>
          <a:xfrm>
            <a:off x="230752" y="4300585"/>
            <a:ext cx="4577022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/>
          <p:nvPr/>
        </p:nvPicPr>
        <p:blipFill>
          <a:blip r:embed="rId14"/>
          <a:stretch>
            <a:fillRect/>
          </a:stretch>
        </p:blipFill>
        <p:spPr>
          <a:xfrm>
            <a:off x="582466" y="5755354"/>
            <a:ext cx="1348548" cy="295042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15"/>
          <a:stretch>
            <a:fillRect/>
          </a:stretch>
        </p:blipFill>
        <p:spPr>
          <a:xfrm>
            <a:off x="3045747" y="5717102"/>
            <a:ext cx="1153312" cy="526878"/>
          </a:xfrm>
          <a:prstGeom prst="rect">
            <a:avLst/>
          </a:prstGeom>
        </p:spPr>
      </p:pic>
      <p:cxnSp>
        <p:nvCxnSpPr>
          <p:cNvPr id="27" name="直接连接符 26"/>
          <p:cNvCxnSpPr>
            <a:cxnSpLocks/>
          </p:cNvCxnSpPr>
          <p:nvPr/>
        </p:nvCxnSpPr>
        <p:spPr>
          <a:xfrm>
            <a:off x="242322" y="4950748"/>
            <a:ext cx="4567605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cxnSpLocks/>
          </p:cNvCxnSpPr>
          <p:nvPr/>
        </p:nvCxnSpPr>
        <p:spPr>
          <a:xfrm>
            <a:off x="254930" y="5636974"/>
            <a:ext cx="454239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D05F49-B0F5-6B4B-A5A2-CEA2459A6B28}"/>
                  </a:ext>
                </a:extLst>
              </p:cNvPr>
              <p:cNvSpPr txBox="1"/>
              <p:nvPr/>
            </p:nvSpPr>
            <p:spPr>
              <a:xfrm>
                <a:off x="789669" y="3785914"/>
                <a:ext cx="9512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CD05F49-B0F5-6B4B-A5A2-CEA2459A6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69" y="3785914"/>
                <a:ext cx="951286" cy="276999"/>
              </a:xfrm>
              <a:prstGeom prst="rect">
                <a:avLst/>
              </a:prstGeom>
              <a:blipFill>
                <a:blip r:embed="rId16"/>
                <a:stretch>
                  <a:fillRect l="-1316"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B4923B4-CDD1-3D44-BEBD-44DF9ABE9BF8}"/>
                  </a:ext>
                </a:extLst>
              </p:cNvPr>
              <p:cNvSpPr txBox="1"/>
              <p:nvPr/>
            </p:nvSpPr>
            <p:spPr>
              <a:xfrm>
                <a:off x="789669" y="4526094"/>
                <a:ext cx="965425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4923B4-CDD1-3D44-BEBD-44DF9ABE9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69" y="4526094"/>
                <a:ext cx="965425" cy="310598"/>
              </a:xfrm>
              <a:prstGeom prst="rect">
                <a:avLst/>
              </a:prstGeom>
              <a:blipFill rotWithShape="0"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FE2322B-9EEB-8A4E-A56C-BA3954C2DB43}"/>
                  </a:ext>
                </a:extLst>
              </p:cNvPr>
              <p:cNvSpPr txBox="1"/>
              <p:nvPr/>
            </p:nvSpPr>
            <p:spPr>
              <a:xfrm>
                <a:off x="2903429" y="3663938"/>
                <a:ext cx="14307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FE2322B-9EEB-8A4E-A56C-BA3954C2D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429" y="3663938"/>
                <a:ext cx="1430713" cy="553998"/>
              </a:xfrm>
              <a:prstGeom prst="rect">
                <a:avLst/>
              </a:prstGeom>
              <a:blipFill>
                <a:blip r:embed="rId18"/>
                <a:stretch>
                  <a:fillRect l="-1770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E035D48-4B14-0344-BDF2-02B873133081}"/>
                  </a:ext>
                </a:extLst>
              </p:cNvPr>
              <p:cNvSpPr txBox="1"/>
              <p:nvPr/>
            </p:nvSpPr>
            <p:spPr>
              <a:xfrm>
                <a:off x="2720377" y="4404734"/>
                <a:ext cx="19079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smtClean="0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400" b="0" i="1" smtClean="0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E035D48-4B14-0344-BDF2-02B87313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377" y="4404734"/>
                <a:ext cx="1907951" cy="430887"/>
              </a:xfrm>
              <a:prstGeom prst="rect">
                <a:avLst/>
              </a:prstGeom>
              <a:blipFill rotWithShape="0">
                <a:blip r:embed="rId19"/>
                <a:stretch>
                  <a:fillRect l="-3195" b="-2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9C8F24-C8BA-834C-B858-78DED901B6BF}"/>
                  </a:ext>
                </a:extLst>
              </p:cNvPr>
              <p:cNvSpPr txBox="1"/>
              <p:nvPr/>
            </p:nvSpPr>
            <p:spPr>
              <a:xfrm>
                <a:off x="5269792" y="1632613"/>
                <a:ext cx="367318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Why go to light front?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Frame independent </a:t>
                </a:r>
                <a:r>
                  <a:rPr lang="en-US" dirty="0" err="1"/>
                  <a:t>wavefunction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Simple vacuum structure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Boost invariant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 square root in Hamiltonian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Hamiltonian formalism for relativistic bound states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9C8F24-C8BA-834C-B858-78DED901B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92" y="1632613"/>
                <a:ext cx="3673180" cy="3416320"/>
              </a:xfrm>
              <a:prstGeom prst="rect">
                <a:avLst/>
              </a:prstGeom>
              <a:blipFill>
                <a:blip r:embed="rId20"/>
                <a:stretch>
                  <a:fillRect l="-1375" t="-741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itle 1">
            <a:extLst>
              <a:ext uri="{FF2B5EF4-FFF2-40B4-BE49-F238E27FC236}">
                <a16:creationId xmlns:a16="http://schemas.microsoft.com/office/drawing/2014/main" id="{718E8639-156D-F84E-A4FB-95952C5E6F57}"/>
              </a:ext>
            </a:extLst>
          </p:cNvPr>
          <p:cNvSpPr txBox="1">
            <a:spLocks/>
          </p:cNvSpPr>
          <p:nvPr/>
        </p:nvSpPr>
        <p:spPr>
          <a:xfrm>
            <a:off x="851992" y="331697"/>
            <a:ext cx="7350789" cy="7089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/>
              <a:t>Light-front Quantization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3283" y="1328350"/>
            <a:ext cx="220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Equal time quantization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61843" y="1335629"/>
            <a:ext cx="220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Light-front quantization</a:t>
            </a:r>
          </a:p>
        </p:txBody>
      </p:sp>
      <p:sp>
        <p:nvSpPr>
          <p:cNvPr id="30" name="Text Box 20">
            <a:extLst>
              <a:ext uri="{FF2B5EF4-FFF2-40B4-BE49-F238E27FC236}">
                <a16:creationId xmlns:a16="http://schemas.microsoft.com/office/drawing/2014/main" id="{860AEBFF-6EA3-CD4E-930B-99568C3B6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087" y="983628"/>
            <a:ext cx="2203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dirty="0">
                <a:solidFill>
                  <a:srgbClr val="00B0F0"/>
                </a:solidFill>
              </a:rPr>
              <a:t>[Dirac, 1949]</a:t>
            </a:r>
          </a:p>
        </p:txBody>
      </p:sp>
    </p:spTree>
    <p:extLst>
      <p:ext uri="{BB962C8B-B14F-4D97-AF65-F5344CB8AC3E}">
        <p14:creationId xmlns:p14="http://schemas.microsoft.com/office/powerpoint/2010/main" val="302080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027868-7EFB-7E4F-8797-7322845CA06D}"/>
              </a:ext>
            </a:extLst>
          </p:cNvPr>
          <p:cNvSpPr txBox="1"/>
          <p:nvPr/>
        </p:nvSpPr>
        <p:spPr>
          <a:xfrm>
            <a:off x="1292853" y="249847"/>
            <a:ext cx="7222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+mj-lt"/>
              </a:rPr>
              <a:t>Basis Light-front Quantization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44A04B-D59B-9E4B-B45C-FB8ED6B4A0B9}"/>
                  </a:ext>
                </a:extLst>
              </p:cNvPr>
              <p:cNvSpPr txBox="1"/>
              <p:nvPr/>
            </p:nvSpPr>
            <p:spPr>
              <a:xfrm>
                <a:off x="1013415" y="1001186"/>
                <a:ext cx="7060019" cy="6041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Nonperturbative eigenvalue problem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light-front Hamiltonian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mass eigenstate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eigenvalue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Evaluate observables for eigenstate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acc>
                        </m:e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solidFill>
                      <a:schemeClr val="tx1"/>
                    </a:solidFill>
                  </a:rPr>
                  <a:t>Fock</a:t>
                </a:r>
                <a:r>
                  <a:rPr lang="en-US" dirty="0">
                    <a:solidFill>
                      <a:schemeClr val="tx1"/>
                    </a:solidFill>
                  </a:rPr>
                  <a:t> sector expansion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solidFill>
                      <a:schemeClr val="tx1"/>
                    </a:solidFill>
                  </a:rPr>
                  <a:t>Eg.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Discretized basis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Transverse: 2D harmonic oscillator basis: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Longitudinal: plane-wave basis, labeled by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Basis truncation: </a:t>
                </a:r>
              </a:p>
              <a:p>
                <a:pPr lvl="1" algn="ctr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nary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</a:p>
              <a:p>
                <a:pPr lvl="1" algn="ctr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basis truncation parameters.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                   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: High UV cutoff &amp; low IR cutoff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44A04B-D59B-9E4B-B45C-FB8ED6B4A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15" y="1001186"/>
                <a:ext cx="7060019" cy="6041013"/>
              </a:xfrm>
              <a:prstGeom prst="rect">
                <a:avLst/>
              </a:prstGeom>
              <a:blipFill>
                <a:blip r:embed="rId3"/>
                <a:stretch>
                  <a:fillRect l="-539" t="-2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D27FA9-0E12-F544-A733-4AD6285C3A40}"/>
                  </a:ext>
                </a:extLst>
              </p:cNvPr>
              <p:cNvSpPr txBox="1"/>
              <p:nvPr/>
            </p:nvSpPr>
            <p:spPr>
              <a:xfrm>
                <a:off x="2335976" y="3883193"/>
                <a:ext cx="7702372" cy="2687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𝒑𝒉𝒚𝒔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⟩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𝑏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16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charset="0"/>
                          </a:rPr>
                          <m:t>|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e>
                    </m:d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. . . 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D27FA9-0E12-F544-A733-4AD6285C3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976" y="3883193"/>
                <a:ext cx="7702372" cy="268792"/>
              </a:xfrm>
              <a:prstGeom prst="rect">
                <a:avLst/>
              </a:prstGeom>
              <a:blipFill>
                <a:blip r:embed="rId4"/>
                <a:stretch>
                  <a:fillRect l="-1151" t="-154545" b="-2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934E3-ABFE-D443-B68A-78B2179D7378}"/>
              </a:ext>
            </a:extLst>
          </p:cNvPr>
          <p:cNvSpPr txBox="1"/>
          <p:nvPr/>
        </p:nvSpPr>
        <p:spPr>
          <a:xfrm>
            <a:off x="6918449" y="890833"/>
            <a:ext cx="177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[Vary et al, 2008]</a:t>
            </a:r>
          </a:p>
        </p:txBody>
      </p:sp>
    </p:spTree>
    <p:extLst>
      <p:ext uri="{BB962C8B-B14F-4D97-AF65-F5344CB8AC3E}">
        <p14:creationId xmlns:p14="http://schemas.microsoft.com/office/powerpoint/2010/main" val="263368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0" y="272936"/>
            <a:ext cx="8979636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u="sng" dirty="0"/>
              <a:t>Light-front QED Hamiltonian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173" y="1328428"/>
            <a:ext cx="8871877" cy="5017864"/>
          </a:xfrm>
        </p:spPr>
        <p:txBody>
          <a:bodyPr>
            <a:normAutofit/>
          </a:bodyPr>
          <a:lstStyle/>
          <a:p>
            <a:r>
              <a:rPr lang="en-US" sz="2400" dirty="0"/>
              <a:t>QED </a:t>
            </a:r>
            <a:r>
              <a:rPr lang="en-US" sz="2400" dirty="0" err="1"/>
              <a:t>Lagrangian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Light-front QED Hamiltonian from standard Legendre transformation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799" y="1251877"/>
            <a:ext cx="3711834" cy="579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92" y="2803966"/>
            <a:ext cx="4757234" cy="585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304" y="3360167"/>
            <a:ext cx="5256896" cy="697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053" y="4163970"/>
            <a:ext cx="4956532" cy="62514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809337" y="4057985"/>
            <a:ext cx="3956296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34212" y="3873319"/>
            <a:ext cx="212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kinetic energy terms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666695" y="4853577"/>
            <a:ext cx="1229945" cy="646331"/>
            <a:chOff x="2666695" y="5018461"/>
            <a:chExt cx="1229945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2666695" y="5018461"/>
              <a:ext cx="12299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vertex interaction</a:t>
              </a:r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953123" y="5018461"/>
              <a:ext cx="657090" cy="0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984297" y="4798916"/>
            <a:ext cx="1502826" cy="923330"/>
            <a:chOff x="2601952" y="4970961"/>
            <a:chExt cx="1502826" cy="923330"/>
          </a:xfrm>
        </p:grpSpPr>
        <p:sp>
          <p:nvSpPr>
            <p:cNvPr id="27" name="TextBox 26"/>
            <p:cNvSpPr txBox="1"/>
            <p:nvPr/>
          </p:nvSpPr>
          <p:spPr>
            <a:xfrm>
              <a:off x="2601952" y="4970961"/>
              <a:ext cx="15028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instantaneous photon interaction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809650" y="5016569"/>
              <a:ext cx="1000235" cy="0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742920" y="4789118"/>
            <a:ext cx="1783401" cy="1200329"/>
            <a:chOff x="2386119" y="4963055"/>
            <a:chExt cx="1783401" cy="1200329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2386119" y="5018461"/>
              <a:ext cx="1783401" cy="0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666694" y="4963055"/>
              <a:ext cx="15028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instantaneous fermion interaction</a:t>
              </a:r>
            </a:p>
            <a:p>
              <a:pPr algn="ctr"/>
              <a:endParaRPr lang="en-US" dirty="0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4350" y="5737246"/>
            <a:ext cx="1402290" cy="77783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7677" y="5891229"/>
            <a:ext cx="1287718" cy="6902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3495" y="5786696"/>
            <a:ext cx="1502826" cy="877650"/>
          </a:xfrm>
          <a:prstGeom prst="rect">
            <a:avLst/>
          </a:prstGeom>
        </p:spPr>
      </p:pic>
      <p:graphicFrame>
        <p:nvGraphicFramePr>
          <p:cNvPr id="23" name="Object 4"/>
          <p:cNvGraphicFramePr>
            <a:graphicFrameLocks noChangeAspect="1"/>
          </p:cNvGraphicFramePr>
          <p:nvPr/>
        </p:nvGraphicFramePr>
        <p:xfrm>
          <a:off x="8138364" y="2936186"/>
          <a:ext cx="753972" cy="376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Equation" r:id="rId11" imgW="558800" imgH="279400" progId="Equation.DSMT4">
                  <p:embed/>
                </p:oleObj>
              </mc:Choice>
              <mc:Fallback>
                <p:oleObj name="Equation" r:id="rId11" imgW="558800" imgH="279400" progId="Equation.DSMT4">
                  <p:embed/>
                  <p:pic>
                    <p:nvPicPr>
                      <p:cNvPr id="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8364" y="2936186"/>
                        <a:ext cx="753972" cy="376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35BD9E0-1BB9-F44D-9216-05EFFAF70316}"/>
              </a:ext>
            </a:extLst>
          </p:cNvPr>
          <p:cNvSpPr/>
          <p:nvPr/>
        </p:nvSpPr>
        <p:spPr>
          <a:xfrm>
            <a:off x="5409570" y="4163969"/>
            <a:ext cx="2819788" cy="2547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2927622"/>
            <a:ext cx="1843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Light-cone gauge:</a:t>
            </a:r>
          </a:p>
        </p:txBody>
      </p:sp>
    </p:spTree>
    <p:extLst>
      <p:ext uri="{BB962C8B-B14F-4D97-AF65-F5344CB8AC3E}">
        <p14:creationId xmlns:p14="http://schemas.microsoft.com/office/powerpoint/2010/main" val="375058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56C14-A4D0-9A4C-823E-0F5020D0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Physical Electron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1503B-7F0E-034A-8FD6-9DCC3B2D6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189529" cy="5032375"/>
          </a:xfrm>
        </p:spPr>
        <p:txBody>
          <a:bodyPr>
            <a:normAutofit/>
          </a:bodyPr>
          <a:lstStyle/>
          <a:p>
            <a:r>
              <a:rPr lang="en-US" dirty="0"/>
              <a:t>Physical electron: bare electron dressed by photon clouds, electron-positron pairs... through QED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Physical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 testbed for the nucleon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Physical</a:t>
            </a:r>
            <a:r>
              <a:rPr lang="zh-CN" altLang="en-US" dirty="0"/>
              <a:t> </a:t>
            </a:r>
            <a:r>
              <a:rPr lang="en-US" altLang="zh-CN" dirty="0"/>
              <a:t>electron           Nucleon</a:t>
            </a:r>
          </a:p>
          <a:p>
            <a:pPr marL="0" indent="0">
              <a:buNone/>
            </a:pPr>
            <a:r>
              <a:rPr lang="en-US" dirty="0"/>
              <a:t>      Bare electron                Quark</a:t>
            </a:r>
          </a:p>
          <a:p>
            <a:pPr marL="0" indent="0">
              <a:buNone/>
            </a:pPr>
            <a:r>
              <a:rPr lang="en-US" dirty="0"/>
              <a:t>      Bare photon                  Gluon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6A2698-E99D-D542-82F2-1DD43387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66" y="2754137"/>
            <a:ext cx="6755867" cy="413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05D735-56CA-A746-A734-9DA83D6775DF}"/>
              </a:ext>
            </a:extLst>
          </p:cNvPr>
          <p:cNvSpPr txBox="1"/>
          <p:nvPr/>
        </p:nvSpPr>
        <p:spPr>
          <a:xfrm>
            <a:off x="2469932" y="346766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=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C54B7-D8F4-D74D-8779-A446FCBE998A}"/>
              </a:ext>
            </a:extLst>
          </p:cNvPr>
          <p:cNvSpPr txBox="1"/>
          <p:nvPr/>
        </p:nvSpPr>
        <p:spPr>
          <a:xfrm>
            <a:off x="4286499" y="346766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+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AC9755-CE52-5D40-8E9C-4A81318B12B0}"/>
              </a:ext>
            </a:extLst>
          </p:cNvPr>
          <p:cNvSpPr txBox="1"/>
          <p:nvPr/>
        </p:nvSpPr>
        <p:spPr>
          <a:xfrm>
            <a:off x="6055712" y="346766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+</a:t>
            </a:r>
            <a:endParaRPr lang="en-US" dirty="0"/>
          </a:p>
        </p:txBody>
      </p:sp>
      <p:pic>
        <p:nvPicPr>
          <p:cNvPr id="27" name="Picture 26" descr="Arrow&#10;&#10;Description automatically generated with medium confidence">
            <a:extLst>
              <a:ext uri="{FF2B5EF4-FFF2-40B4-BE49-F238E27FC236}">
                <a16:creationId xmlns:a16="http://schemas.microsoft.com/office/drawing/2014/main" id="{585F3550-A103-B744-8F8B-A70818C66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92" y="3566815"/>
            <a:ext cx="1254669" cy="418223"/>
          </a:xfrm>
          <a:prstGeom prst="rect">
            <a:avLst/>
          </a:prstGeom>
        </p:spPr>
      </p:pic>
      <p:pic>
        <p:nvPicPr>
          <p:cNvPr id="29" name="Picture 28" descr="Arrow&#10;&#10;Description automatically generated with medium confidence">
            <a:extLst>
              <a:ext uri="{FF2B5EF4-FFF2-40B4-BE49-F238E27FC236}">
                <a16:creationId xmlns:a16="http://schemas.microsoft.com/office/drawing/2014/main" id="{81A1B376-BAFA-8A4B-97A8-15F10B133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135" y="3604914"/>
            <a:ext cx="1388211" cy="342023"/>
          </a:xfrm>
          <a:prstGeom prst="rect">
            <a:avLst/>
          </a:prstGeom>
        </p:spPr>
      </p:pic>
      <p:pic>
        <p:nvPicPr>
          <p:cNvPr id="31" name="Picture 30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5A7FCF-D03C-784B-B97D-32111D88E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23"/>
          <a:stretch/>
        </p:blipFill>
        <p:spPr>
          <a:xfrm>
            <a:off x="4657850" y="3184801"/>
            <a:ext cx="1416361" cy="720869"/>
          </a:xfrm>
          <a:prstGeom prst="rect">
            <a:avLst/>
          </a:prstGeom>
        </p:spPr>
      </p:pic>
      <p:pic>
        <p:nvPicPr>
          <p:cNvPr id="33" name="Picture 32" descr="A picture containing arrow&#10;&#10;Description automatically generated">
            <a:extLst>
              <a:ext uri="{FF2B5EF4-FFF2-40B4-BE49-F238E27FC236}">
                <a16:creationId xmlns:a16="http://schemas.microsoft.com/office/drawing/2014/main" id="{6F3A7B95-2855-D14C-A12D-62AB46185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647" y="3067470"/>
            <a:ext cx="1866900" cy="8382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EA3274-6344-1A48-9BD3-D33D131E19A5}"/>
              </a:ext>
            </a:extLst>
          </p:cNvPr>
          <p:cNvSpPr txBox="1"/>
          <p:nvPr/>
        </p:nvSpPr>
        <p:spPr>
          <a:xfrm>
            <a:off x="8125500" y="3438618"/>
            <a:ext cx="79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+</a:t>
            </a:r>
            <a:r>
              <a:rPr lang="zh-CN" altLang="en-US" sz="3200" dirty="0"/>
              <a:t> </a:t>
            </a:r>
            <a:r>
              <a:rPr lang="en-US" altLang="zh-CN" sz="3200" dirty="0"/>
              <a:t>...</a:t>
            </a:r>
            <a:endParaRPr lang="en-US" dirty="0"/>
          </a:p>
        </p:txBody>
      </p:sp>
      <p:sp>
        <p:nvSpPr>
          <p:cNvPr id="35" name="Left-Right Arrow 34">
            <a:extLst>
              <a:ext uri="{FF2B5EF4-FFF2-40B4-BE49-F238E27FC236}">
                <a16:creationId xmlns:a16="http://schemas.microsoft.com/office/drawing/2014/main" id="{5A3F7E71-71AC-DA4C-8772-10644E6451E2}"/>
              </a:ext>
            </a:extLst>
          </p:cNvPr>
          <p:cNvSpPr/>
          <p:nvPr/>
        </p:nvSpPr>
        <p:spPr>
          <a:xfrm>
            <a:off x="3477200" y="4893782"/>
            <a:ext cx="681870" cy="2102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Left-Right Arrow 35">
            <a:extLst>
              <a:ext uri="{FF2B5EF4-FFF2-40B4-BE49-F238E27FC236}">
                <a16:creationId xmlns:a16="http://schemas.microsoft.com/office/drawing/2014/main" id="{73FAB14D-3E10-E748-8BA9-9BADA4DD71FE}"/>
              </a:ext>
            </a:extLst>
          </p:cNvPr>
          <p:cNvSpPr/>
          <p:nvPr/>
        </p:nvSpPr>
        <p:spPr>
          <a:xfrm>
            <a:off x="3464966" y="5430268"/>
            <a:ext cx="681870" cy="2102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EB03C420-85EA-B046-8ADD-6F39E75CBEED}"/>
              </a:ext>
            </a:extLst>
          </p:cNvPr>
          <p:cNvSpPr/>
          <p:nvPr/>
        </p:nvSpPr>
        <p:spPr>
          <a:xfrm>
            <a:off x="3477200" y="5942153"/>
            <a:ext cx="681870" cy="2102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5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829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/>
              <a:t>Physical Electron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017654" y="1436058"/>
            <a:ext cx="0" cy="822960"/>
          </a:xfrm>
          <a:prstGeom prst="line">
            <a:avLst/>
          </a:prstGeom>
          <a:ln w="349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279704" y="2584782"/>
            <a:ext cx="4295708" cy="3821680"/>
            <a:chOff x="857095" y="490914"/>
            <a:chExt cx="6781800" cy="5981700"/>
          </a:xfrm>
        </p:grpSpPr>
        <p:pic>
          <p:nvPicPr>
            <p:cNvPr id="12" name="Picture 1" descr="Screen shot 2011-05-24 at 2.48.12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095" y="490914"/>
              <a:ext cx="6781800" cy="598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" descr="Screen shot 2011-05-24 at 2.48.1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36" t="44857" r="22084" b="44804"/>
            <a:stretch/>
          </p:blipFill>
          <p:spPr bwMode="auto">
            <a:xfrm>
              <a:off x="4877550" y="3180360"/>
              <a:ext cx="629362" cy="61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" descr="Screen shot 2011-05-24 at 2.48.1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36" t="44857" r="22084" b="44804"/>
            <a:stretch/>
          </p:blipFill>
          <p:spPr bwMode="auto">
            <a:xfrm>
              <a:off x="4243250" y="3175427"/>
              <a:ext cx="629362" cy="61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 descr="Screen shot 2011-05-24 at 2.48.1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36" t="44857" r="22084" b="44804"/>
            <a:stretch/>
          </p:blipFill>
          <p:spPr bwMode="auto">
            <a:xfrm>
              <a:off x="4254487" y="3815995"/>
              <a:ext cx="629362" cy="61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" descr="Screen shot 2011-05-24 at 2.48.1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36" t="44857" r="22084" b="44804"/>
            <a:stretch/>
          </p:blipFill>
          <p:spPr bwMode="auto">
            <a:xfrm>
              <a:off x="4872608" y="3815995"/>
              <a:ext cx="629362" cy="618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36275" y="1205226"/>
            <a:ext cx="341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-sector truncation: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6275" y="2140746"/>
            <a:ext cx="4894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 part of the Hamiltonian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3578" y="6406462"/>
            <a:ext cx="6743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state is identified as the physical electron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49911" y="984028"/>
            <a:ext cx="4727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XZ, H.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Honkanen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P. Maris, J. P. Vary, S. J. Brodsky,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Phys. Letts. B737, 65 (2014)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4816" y="3101788"/>
            <a:ext cx="395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ABB1F14-935F-794B-B6EA-79FBF70C2810}"/>
                  </a:ext>
                </a:extLst>
              </p:cNvPr>
              <p:cNvSpPr txBox="1"/>
              <p:nvPr/>
            </p:nvSpPr>
            <p:spPr>
              <a:xfrm>
                <a:off x="1083630" y="1717119"/>
                <a:ext cx="7702372" cy="4031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𝒑𝒉𝒚𝒔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⟩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𝑏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𝛾𝛾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d>
                      <m:dPr>
                        <m:begChr m:val=""/>
                        <m:endChr m:val="⟩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 . . 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ABB1F14-935F-794B-B6EA-79FBF70C2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630" y="1717119"/>
                <a:ext cx="7702372" cy="403187"/>
              </a:xfrm>
              <a:prstGeom prst="rect">
                <a:avLst/>
              </a:prstGeom>
              <a:blipFill>
                <a:blip r:embed="rId3"/>
                <a:stretch>
                  <a:fillRect l="-1977" t="-154545" b="-2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853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Mass </a:t>
            </a:r>
            <a:r>
              <a:rPr lang="en-US" u="sng" dirty="0" err="1"/>
              <a:t>Counterterm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ACDC8-A4D3-2743-AEB8-B10DCFDD2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17" y="1417638"/>
            <a:ext cx="4040889" cy="2711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60" y="1417638"/>
            <a:ext cx="4106328" cy="2711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70457" y="4626241"/>
                <a:ext cx="9284914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Sector dependent renormalization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  mass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counterterm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is applied to 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sector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Mass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counterterm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is adjusted so that the physical electron mass matches 0.511 MeV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Mass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counterterm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increases as the truncation parameters (regulators) increase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0457" y="4626241"/>
                <a:ext cx="9284914" cy="1292662"/>
              </a:xfrm>
              <a:prstGeom prst="rect">
                <a:avLst/>
              </a:prstGeom>
              <a:blipFill>
                <a:blip r:embed="rId4"/>
                <a:stretch>
                  <a:fillRect l="-546" t="-36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57200" y="6169580"/>
            <a:ext cx="3188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Tang et al, in preparation]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953435" y="4748511"/>
            <a:ext cx="407171" cy="1434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569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1339</TotalTime>
  <Words>1395</Words>
  <Application>Microsoft Macintosh PowerPoint</Application>
  <PresentationFormat>On-screen Show (4:3)</PresentationFormat>
  <Paragraphs>266</Paragraphs>
  <Slides>28</Slides>
  <Notes>12</Notes>
  <HiddenSlides>3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SimHei</vt:lpstr>
      <vt:lpstr>System Font Regular</vt:lpstr>
      <vt:lpstr>Arial</vt:lpstr>
      <vt:lpstr>Calibri</vt:lpstr>
      <vt:lpstr>Calibri Light</vt:lpstr>
      <vt:lpstr>Cambria Math</vt:lpstr>
      <vt:lpstr>Office Theme</vt:lpstr>
      <vt:lpstr>2_Office Theme</vt:lpstr>
      <vt:lpstr>Equation</vt:lpstr>
      <vt:lpstr>Bound States in QED from a Light-front Approach</vt:lpstr>
      <vt:lpstr>Talks on Light-front Physics</vt:lpstr>
      <vt:lpstr>Outline</vt:lpstr>
      <vt:lpstr>PowerPoint Presentation</vt:lpstr>
      <vt:lpstr>PowerPoint Presentation</vt:lpstr>
      <vt:lpstr>Light-front QED Hamiltonian</vt:lpstr>
      <vt:lpstr>Physical Electron</vt:lpstr>
      <vt:lpstr>Physical Electron</vt:lpstr>
      <vt:lpstr>Mass Counterterm</vt:lpstr>
      <vt:lpstr>Electron g-2</vt:lpstr>
      <vt:lpstr>Transverse Momentum Distribution (TMD)</vt:lpstr>
      <vt:lpstr>Physical Photon</vt:lpstr>
      <vt:lpstr>Photon TMD</vt:lpstr>
      <vt:lpstr>Generalized Parton Distribution</vt:lpstr>
      <vt:lpstr>Positronium</vt:lpstr>
      <vt:lpstr>Mass Renormalization</vt:lpstr>
      <vt:lpstr>PowerPoint Presentation</vt:lpstr>
      <vt:lpstr>Mass Renormalization in Positronium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Outlook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Zhao, Xingbo</cp:lastModifiedBy>
  <cp:revision>107</cp:revision>
  <dcterms:created xsi:type="dcterms:W3CDTF">2021-07-29T08:14:48Z</dcterms:created>
  <dcterms:modified xsi:type="dcterms:W3CDTF">2021-07-30T17:36:49Z</dcterms:modified>
</cp:coreProperties>
</file>