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1291" r:id="rId2"/>
    <p:sldId id="285" r:id="rId3"/>
    <p:sldId id="810" r:id="rId4"/>
    <p:sldId id="288" r:id="rId5"/>
    <p:sldId id="1293" r:id="rId6"/>
    <p:sldId id="1294" r:id="rId7"/>
    <p:sldId id="1295" r:id="rId8"/>
    <p:sldId id="1296" r:id="rId9"/>
    <p:sldId id="1035" r:id="rId10"/>
    <p:sldId id="660" r:id="rId11"/>
    <p:sldId id="1080" r:id="rId12"/>
    <p:sldId id="1090" r:id="rId13"/>
    <p:sldId id="1064" r:id="rId14"/>
    <p:sldId id="1083" r:id="rId15"/>
    <p:sldId id="1053" r:id="rId16"/>
    <p:sldId id="1050" r:id="rId17"/>
    <p:sldId id="1051" r:id="rId18"/>
    <p:sldId id="1297" r:id="rId19"/>
    <p:sldId id="1298" r:id="rId20"/>
    <p:sldId id="1299" r:id="rId21"/>
    <p:sldId id="1300" r:id="rId22"/>
    <p:sldId id="1073" r:id="rId23"/>
    <p:sldId id="1301" r:id="rId24"/>
    <p:sldId id="130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162"/>
    <p:restoredTop sz="95102" autoAdjust="0"/>
  </p:normalViewPr>
  <p:slideViewPr>
    <p:cSldViewPr snapToGrid="0">
      <p:cViewPr varScale="1">
        <p:scale>
          <a:sx n="125" d="100"/>
          <a:sy n="125" d="100"/>
        </p:scale>
        <p:origin x="160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1" Type="http://schemas.openxmlformats.org/officeDocument/2006/relationships/image" Target="../media/image6.emf"/><Relationship Id="rId2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B6137-08B8-6B44-825A-369A0A04651B}" type="datetime1">
              <a:rPr lang="en-US" smtClean="0"/>
              <a:t>7/30/21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38738-CCAE-CB42-B9CE-7D4ADC737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165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04121-5EED-3242-B8A9-8960A72F0541}" type="datetime1">
              <a:rPr lang="en-US" smtClean="0"/>
              <a:t>7/30/21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4A986-0BA2-2B46-A703-72A1F09AEA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451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A986-0BA2-2B46-A703-72A1F09AEA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9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1864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Light front was first proposed by Dirac, at 1949. </a:t>
            </a:r>
          </a:p>
          <a:p>
            <a:r>
              <a:rPr lang="en-US" dirty="0"/>
              <a:t>1. First, what is light-front.</a:t>
            </a:r>
            <a:r>
              <a:rPr lang="en-US" baseline="0" dirty="0"/>
              <a:t>  Different from equal time theory. </a:t>
            </a:r>
            <a:r>
              <a:rPr lang="en-US" dirty="0"/>
              <a:t>We define light-front time as a linear combination of the regular time and one of the spatial coordinate, usually we choose z direction.</a:t>
            </a:r>
            <a:r>
              <a:rPr lang="zh-CN" altLang="en-US" dirty="0"/>
              <a:t> </a:t>
            </a:r>
            <a:endParaRPr lang="en-US" altLang="zh-CN" dirty="0"/>
          </a:p>
          <a:p>
            <a:pPr marL="228600" indent="-228600">
              <a:buAutoNum type="arabicPeriod" startAt="2"/>
            </a:pPr>
            <a:r>
              <a:rPr lang="en-US" dirty="0"/>
              <a:t>So our field quantized</a:t>
            </a:r>
            <a:r>
              <a:rPr lang="en-US" baseline="0" dirty="0"/>
              <a:t> at this equal light-front time plane. Where in equal time quantization, they quantized at this equal time plane. </a:t>
            </a:r>
          </a:p>
          <a:p>
            <a:pPr marL="228600" indent="-228600">
              <a:buAutoNum type="arabicPeriod" startAt="2"/>
            </a:pPr>
            <a:r>
              <a:rPr lang="en-US" baseline="0" dirty="0"/>
              <a:t>X minus is longitudinal coordinate. P minus is light front Hamiltonian. P plus is longitudinal momentum.</a:t>
            </a:r>
          </a:p>
          <a:p>
            <a:pPr marL="228600" indent="-228600">
              <a:buAutoNum type="arabicPeriod" startAt="2"/>
            </a:pPr>
            <a:r>
              <a:rPr lang="en-US" baseline="0" dirty="0"/>
              <a:t>This is light front version of </a:t>
            </a:r>
            <a:r>
              <a:rPr lang="en-US" baseline="0" dirty="0" err="1"/>
              <a:t>schordinger</a:t>
            </a:r>
            <a:r>
              <a:rPr lang="en-US" baseline="0" dirty="0"/>
              <a:t> equation.</a:t>
            </a:r>
          </a:p>
          <a:p>
            <a:pPr marL="228600" indent="-228600">
              <a:buAutoNum type="arabicPeriod" startAt="2"/>
            </a:pPr>
            <a:r>
              <a:rPr lang="en-US" baseline="0" dirty="0"/>
              <a:t>Please note that it is not just a </a:t>
            </a:r>
            <a:r>
              <a:rPr lang="en-US" baseline="0" dirty="0" err="1"/>
              <a:t>coodernate</a:t>
            </a:r>
            <a:r>
              <a:rPr lang="en-US" baseline="0" dirty="0"/>
              <a:t> transformation, it is a new theory in a different quantization.</a:t>
            </a:r>
          </a:p>
          <a:p>
            <a:pPr marL="228600" indent="-228600">
              <a:buAutoNum type="arabicPeriod" startAt="2"/>
            </a:pPr>
            <a:r>
              <a:rPr lang="en-US" baseline="0" dirty="0"/>
              <a:t>Why go to light front? For we can get Frame Independent wavefunction. Which </a:t>
            </a:r>
            <a:r>
              <a:rPr lang="en-US" baseline="0" dirty="0" err="1"/>
              <a:t>encods</a:t>
            </a:r>
            <a:r>
              <a:rPr lang="en-US" baseline="0" dirty="0"/>
              <a:t> all the information of the bound state structure. It has simple vacuum structure. The theory is boost invariant. And there is no square root in Hamiltonian p minus.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7343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0468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11CF7-5005-43FE-83F8-F59B6FC0F0A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602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2CD7D-0F7A-7E4D-9283-D7579FB257D2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196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D50B0-F535-6C4E-BFD9-A21FCFB9E80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3001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1A062-0178-B940-AF20-9AC3541ED42E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3977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B8383-2900-4D4F-8B02-5382013E6C0A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4655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C19AC-BEDA-914F-B510-C160DBC6CAA7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0651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B45B-9FD4-AD42-B5D5-D481B579D64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3153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4A6F-BB60-9447-A882-69CD6E455DE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273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4772C-DC85-0541-93B5-039BC7885B7A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864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2334E-D82F-1044-AC2A-C05B7F3AAF1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772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3B06E-898D-CD44-B04F-5C1BADA6E31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8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D1A1-F713-E440-9AB3-B8B50FD9320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462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38A4A-D2D6-C347-9BB9-FF94CF8226A7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7/30/21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5ACDC8-A4D3-2743-AEB8-B10DCFDD2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5617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5" Type="http://schemas.openxmlformats.org/officeDocument/2006/relationships/image" Target="../media/image182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10" Type="http://schemas.openxmlformats.org/officeDocument/2006/relationships/image" Target="../media/image37.png"/><Relationship Id="rId8" Type="http://schemas.openxmlformats.org/officeDocument/2006/relationships/image" Target="../media/image1891.png"/><Relationship Id="rId9" Type="http://schemas.openxmlformats.org/officeDocument/2006/relationships/image" Target="../media/image190.png"/><Relationship Id="rId7" Type="http://schemas.openxmlformats.org/officeDocument/2006/relationships/image" Target="../media/image481.png"/><Relationship Id="rId11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0.png"/><Relationship Id="rId5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4" Type="http://schemas.openxmlformats.org/officeDocument/2006/relationships/image" Target="../media/image340.png"/><Relationship Id="rId5" Type="http://schemas.openxmlformats.org/officeDocument/2006/relationships/image" Target="../media/image350.png"/><Relationship Id="rId6" Type="http://schemas.openxmlformats.org/officeDocument/2006/relationships/image" Target="../media/image360.png"/><Relationship Id="rId7" Type="http://schemas.openxmlformats.org/officeDocument/2006/relationships/image" Target="../media/image370.png"/><Relationship Id="rId8" Type="http://schemas.openxmlformats.org/officeDocument/2006/relationships/image" Target="../media/image380.png"/><Relationship Id="rId9" Type="http://schemas.openxmlformats.org/officeDocument/2006/relationships/image" Target="../media/image390.png"/><Relationship Id="rId10" Type="http://schemas.openxmlformats.org/officeDocument/2006/relationships/image" Target="../media/image400.png"/><Relationship Id="rId11" Type="http://schemas.openxmlformats.org/officeDocument/2006/relationships/image" Target="../media/image4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4" Type="http://schemas.openxmlformats.org/officeDocument/2006/relationships/image" Target="../media/image48.png"/><Relationship Id="rId6" Type="http://schemas.openxmlformats.org/officeDocument/2006/relationships/image" Target="../media/image43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4" Type="http://schemas.openxmlformats.org/officeDocument/2006/relationships/image" Target="../media/image68.png"/><Relationship Id="rId5" Type="http://schemas.openxmlformats.org/officeDocument/2006/relationships/image" Target="NULL"/><Relationship Id="rId6" Type="http://schemas.openxmlformats.org/officeDocument/2006/relationships/image" Target="../media/image69.png"/><Relationship Id="rId7" Type="http://schemas.openxmlformats.org/officeDocument/2006/relationships/image" Target="NUL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emf"/><Relationship Id="rId20" Type="http://schemas.openxmlformats.org/officeDocument/2006/relationships/image" Target="../media/image19.png"/><Relationship Id="rId10" Type="http://schemas.openxmlformats.org/officeDocument/2006/relationships/oleObject" Target="../embeddings/oleObject3.bin"/><Relationship Id="rId11" Type="http://schemas.openxmlformats.org/officeDocument/2006/relationships/image" Target="../media/image8.emf"/><Relationship Id="rId12" Type="http://schemas.openxmlformats.org/officeDocument/2006/relationships/oleObject" Target="../embeddings/oleObject4.bin"/><Relationship Id="rId13" Type="http://schemas.openxmlformats.org/officeDocument/2006/relationships/image" Target="../media/image9.emf"/><Relationship Id="rId14" Type="http://schemas.openxmlformats.org/officeDocument/2006/relationships/image" Target="../media/image12.emf"/><Relationship Id="rId15" Type="http://schemas.openxmlformats.org/officeDocument/2006/relationships/image" Target="../media/image13.emf"/><Relationship Id="rId16" Type="http://schemas.openxmlformats.org/officeDocument/2006/relationships/image" Target="../media/image1210.png"/><Relationship Id="rId17" Type="http://schemas.openxmlformats.org/officeDocument/2006/relationships/image" Target="../media/image1110.png"/><Relationship Id="rId18" Type="http://schemas.openxmlformats.org/officeDocument/2006/relationships/image" Target="../media/image144.png"/><Relationship Id="rId19" Type="http://schemas.openxmlformats.org/officeDocument/2006/relationships/image" Target="../media/image131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6.emf"/><Relationship Id="rId6" Type="http://schemas.openxmlformats.org/officeDocument/2006/relationships/image" Target="../media/image10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../clipboard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../clipboard/media/image11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0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5" Type="http://schemas.openxmlformats.org/officeDocument/2006/relationships/image" Target="../media/image6400.png"/><Relationship Id="rId6" Type="http://schemas.openxmlformats.org/officeDocument/2006/relationships/image" Target="../media/image6500.png"/><Relationship Id="rId7" Type="http://schemas.openxmlformats.org/officeDocument/2006/relationships/image" Target="../media/image6600.png"/><Relationship Id="rId8" Type="http://schemas.openxmlformats.org/officeDocument/2006/relationships/image" Target="../media/image6700.png"/><Relationship Id="rId9" Type="http://schemas.openxmlformats.org/officeDocument/2006/relationships/image" Target="../media/image251.png"/><Relationship Id="rId10" Type="http://schemas.openxmlformats.org/officeDocument/2006/relationships/image" Target="../media/image19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0" name="Subtitle 2"/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585782" y="2689224"/>
                <a:ext cx="8185150" cy="409765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Jiangshan </a:t>
                </a:r>
                <a:r>
                  <a:rPr lang="en-US" altLang="zh-CN" sz="2800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</a:t>
                </a:r>
                <a:r>
                  <a:rPr lang="zh-CN" altLang="en-US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r>
                  <a:rPr lang="en-US" altLang="zh-CN" sz="2800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800" dirty="0" err="1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Hengfei</a:t>
                </a: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Zhao</a:t>
                </a:r>
                <a:r>
                  <a:rPr lang="zh-CN" altLang="en-US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800" dirty="0" err="1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Kaiyu</a:t>
                </a: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Fu</a:t>
                </a:r>
                <a:r>
                  <a:rPr lang="zh-CN" altLang="en-US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Chandan Mondal</a:t>
                </a:r>
                <a:r>
                  <a:rPr lang="en-US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charset="0"/>
                    <a:cs typeface="Times New Roman" panose="02020603050405020304" pitchFamily="18" charset="0"/>
                  </a:rPr>
                  <a:t>*</a:t>
                </a: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800" dirty="0" err="1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Xingbo</a:t>
                </a: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Zhao</a:t>
                </a:r>
                <a:r>
                  <a:rPr lang="zh-CN" altLang="en-US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*</a:t>
                </a:r>
                <a:r>
                  <a:rPr lang="en-US" altLang="zh-CN" sz="2800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James P. Vary</a:t>
                </a:r>
                <a14:m>
                  <m:oMath xmlns:m="http://schemas.openxmlformats.org/officeDocument/2006/math">
                    <m:r>
                      <a:rPr lang="en-US" altLang="zh-CN" sz="28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†</m:t>
                    </m:r>
                  </m:oMath>
                </a14:m>
                <a:endParaRPr lang="en-US" altLang="zh-CN" sz="2800" dirty="0">
                  <a:solidFill>
                    <a:srgbClr val="008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1700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charset="0"/>
                    <a:cs typeface="Times New Roman" panose="02020603050405020304" pitchFamily="18" charset="0"/>
                  </a:rPr>
                  <a:t>*Institute of Modern Physics, CAS, Lanzhou, China</a:t>
                </a:r>
              </a:p>
              <a:p>
                <a14:m>
                  <m:oMath xmlns:m="http://schemas.openxmlformats.org/officeDocument/2006/math">
                    <m:r>
                      <a:rPr lang="en-US" altLang="zh-CN" sz="1700" i="1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† </m:t>
                    </m:r>
                  </m:oMath>
                </a14:m>
                <a:r>
                  <a:rPr lang="en-US" sz="1700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charset="0"/>
                    <a:cs typeface="Times New Roman" panose="02020603050405020304" pitchFamily="18" charset="0"/>
                  </a:rPr>
                  <a:t>Iowa State University, Ames, </a:t>
                </a:r>
                <a:r>
                  <a:rPr lang="en-US" sz="1700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charset="0"/>
                    <a:cs typeface="Times New Roman" panose="02020603050405020304" pitchFamily="18" charset="0"/>
                  </a:rPr>
                  <a:t>US</a:t>
                </a:r>
                <a:endParaRPr lang="en-US" sz="1700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1700" dirty="0" smtClean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charset="0"/>
                    <a:cs typeface="Times New Roman" panose="02020603050405020304" pitchFamily="18" charset="0"/>
                  </a:rPr>
                  <a:t>2021/07/30</a:t>
                </a:r>
                <a:endParaRPr lang="en-US" sz="1700" dirty="0">
                  <a:solidFill>
                    <a:srgbClr val="008000"/>
                  </a:solidFill>
                  <a:latin typeface="Times New Roman" panose="02020603050405020304" pitchFamily="18" charset="0"/>
                  <a:ea typeface="Calibri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Subtit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585782" y="2689224"/>
                <a:ext cx="8185150" cy="4097656"/>
              </a:xfrm>
              <a:blipFill rotWithShape="0">
                <a:blip r:embed="rId3"/>
                <a:stretch>
                  <a:fillRect t="-3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150" y="3605745"/>
            <a:ext cx="1824415" cy="1854721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585782" y="452582"/>
            <a:ext cx="8185150" cy="1669039"/>
          </a:xfrm>
        </p:spPr>
        <p:txBody>
          <a:bodyPr anchor="ctr">
            <a:normAutofit fontScale="90000"/>
          </a:bodyPr>
          <a:lstStyle/>
          <a:p>
            <a:r>
              <a:rPr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Meson Structure</a:t>
            </a:r>
            <a:br>
              <a:rPr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 Light-front Quantization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/>
          <a:srcRect b="2558"/>
          <a:stretch/>
        </p:blipFill>
        <p:spPr>
          <a:xfrm>
            <a:off x="7002425" y="5451475"/>
            <a:ext cx="939642" cy="90487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6"/>
          <a:srcRect b="2068"/>
          <a:stretch/>
        </p:blipFill>
        <p:spPr>
          <a:xfrm>
            <a:off x="8100917" y="5460466"/>
            <a:ext cx="828865" cy="78793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03" y="5493470"/>
            <a:ext cx="2335429" cy="8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8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704"/>
    </mc:Choice>
    <mc:Fallback xmlns="">
      <p:transition xmlns:p14="http://schemas.microsoft.com/office/powerpoint/2010/main" spd="slow" advTm="15970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2-07-07 at 12.42.5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321" y="949500"/>
            <a:ext cx="6215358" cy="54261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D08A9FF-3A4B-B54D-B9B0-692605FA4BCD}"/>
              </a:ext>
            </a:extLst>
          </p:cNvPr>
          <p:cNvSpPr txBox="1"/>
          <p:nvPr/>
        </p:nvSpPr>
        <p:spPr>
          <a:xfrm>
            <a:off x="2632842" y="251561"/>
            <a:ext cx="3890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Light-front QCD Hamiltonian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xmlns="" id="{B0132689-0766-284C-8ED7-B6A97FDF546A}"/>
                  </a:ext>
                </a:extLst>
              </p:cNvPr>
              <p:cNvSpPr/>
              <p:nvPr/>
            </p:nvSpPr>
            <p:spPr>
              <a:xfrm>
                <a:off x="1137145" y="1097830"/>
                <a:ext cx="906081" cy="39414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𝐿𝐹𝑄𝐶𝐷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0132689-0766-284C-8ED7-B6A97FDF54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145" y="1097830"/>
                <a:ext cx="906081" cy="394147"/>
              </a:xfrm>
              <a:prstGeom prst="rect">
                <a:avLst/>
              </a:prstGeom>
              <a:blipFill>
                <a:blip r:embed="rId3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圆角矩形 6"/>
          <p:cNvSpPr/>
          <p:nvPr/>
        </p:nvSpPr>
        <p:spPr>
          <a:xfrm>
            <a:off x="1828801" y="5039645"/>
            <a:ext cx="2064773" cy="663064"/>
          </a:xfrm>
          <a:prstGeom prst="roundRect">
            <a:avLst/>
          </a:prstGeom>
          <a:solidFill>
            <a:schemeClr val="lt1">
              <a:alpha val="0"/>
            </a:schemeClr>
          </a:solidFill>
          <a:ln w="12700">
            <a:solidFill>
              <a:srgbClr val="FF0000">
                <a:alpha val="64000"/>
              </a:srgb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1828801" y="2251587"/>
            <a:ext cx="4473676" cy="723321"/>
          </a:xfrm>
          <a:prstGeom prst="roundRect">
            <a:avLst/>
          </a:prstGeom>
          <a:solidFill>
            <a:schemeClr val="lt1">
              <a:alpha val="0"/>
            </a:schemeClr>
          </a:solidFill>
          <a:ln w="12700">
            <a:solidFill>
              <a:srgbClr val="FF0000">
                <a:alpha val="64000"/>
              </a:srgb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4742" y="2148485"/>
            <a:ext cx="1890148" cy="82642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361" y="4794981"/>
            <a:ext cx="1855041" cy="924057"/>
          </a:xfrm>
          <a:prstGeom prst="rect">
            <a:avLst/>
          </a:prstGeom>
        </p:spPr>
      </p:pic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en-US" altLang="zh-CN" dirty="0" smtClean="0"/>
              <a:t>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4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8" y="943421"/>
            <a:ext cx="6969500" cy="4920922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xmlns="" id="{C54B86F9-4C14-4686-B52D-8288D460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283E-ED15-43A3-AA88-AE05515A46C1}" type="slidenum">
              <a:rPr lang="zh-CN" altLang="en-US" smtClean="0"/>
              <a:t>11</a:t>
            </a:fld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7687385-DC9B-461A-9B6F-37025C643EF3}"/>
              </a:ext>
            </a:extLst>
          </p:cNvPr>
          <p:cNvSpPr txBox="1"/>
          <p:nvPr/>
        </p:nvSpPr>
        <p:spPr>
          <a:xfrm>
            <a:off x="3660598" y="117880"/>
            <a:ext cx="224933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Mass Spectrum</a:t>
            </a:r>
            <a:endParaRPr lang="zh-CN" altLang="en-US" sz="2600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443662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Fu,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/>
            </p:nvGraphicFramePr>
            <p:xfrm>
              <a:off x="6724649" y="1159107"/>
              <a:ext cx="2324101" cy="405107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08671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707715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707715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0.492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138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𝜌</m:t>
                                </m:r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0.486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129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(980)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0.370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(1235)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(1260)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0.324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11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(1300)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0.284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53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(1320)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0.320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6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(1400)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0.002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7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𝜌</m:t>
                              </m:r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(1450)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0.312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46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83105617"/>
                  </p:ext>
                </p:extLst>
              </p:nvPr>
            </p:nvGraphicFramePr>
            <p:xfrm>
              <a:off x="6724649" y="1159107"/>
              <a:ext cx="2324101" cy="405107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086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0771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0771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1351" r="-159060" b="-8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0.492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138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101351" r="-159060" b="-7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0.486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129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201351" r="-159060" b="-6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0.370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301351" r="-159060" b="-5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 smtClean="0">
                              <a:solidFill>
                                <a:schemeClr val="tx1"/>
                              </a:solidFill>
                            </a:rPr>
                            <a:t>0.30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406849" r="-159060" b="-4095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0.324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11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500000" r="-159060" b="-3040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0.284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53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600000" r="-159060" b="-2040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0.320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700000" r="-159060" b="-1040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0.002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800000" r="-159060" b="-40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0.312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46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8" name="TextBox 10"/>
          <p:cNvSpPr txBox="1"/>
          <p:nvPr/>
        </p:nvSpPr>
        <p:spPr>
          <a:xfrm>
            <a:off x="8225461" y="776855"/>
            <a:ext cx="918540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/>
              <a:t>DC[MeV]</a:t>
            </a:r>
            <a:endParaRPr lang="zh-CN" altLang="en-US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433825" y="686181"/>
                <a:ext cx="9797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/>
                  <a:t>norm</a:t>
                </a: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</a:rPr>
                      <m:t>𝒒</m:t>
                    </m:r>
                    <m:acc>
                      <m:accPr>
                        <m:chr m:val="̅"/>
                        <m:ctrlPr>
                          <a:rPr lang="en-US" altLang="zh-CN" b="1" i="1">
                            <a:latin typeface="Cambria Math" charset="0"/>
                          </a:rPr>
                        </m:ctrlPr>
                      </m:acc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825" y="686181"/>
                <a:ext cx="979755" cy="369332"/>
              </a:xfrm>
              <a:prstGeom prst="rect">
                <a:avLst/>
              </a:prstGeom>
              <a:blipFill>
                <a:blip r:embed="rId4"/>
                <a:stretch>
                  <a:fillRect l="-4969" t="-10000" r="-34161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/>
        </p:nvSpPr>
        <p:spPr>
          <a:xfrm>
            <a:off x="1264853" y="5987019"/>
            <a:ext cx="4166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noProof="1">
                <a:latin typeface="Times New Roman" panose="02020603050405020304" pitchFamily="18" charset="0"/>
                <a:sym typeface="Arial" panose="020B0604020202020204" pitchFamily="34" charset="0"/>
              </a:rPr>
              <a:t>Fix the parameters by fitting six blue states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xmlns="" id="{2625519B-7F8C-4BBC-AEB3-70CBADF3FE1E}"/>
                  </a:ext>
                </a:extLst>
              </p:cNvPr>
              <p:cNvSpPr/>
              <p:nvPr/>
            </p:nvSpPr>
            <p:spPr>
              <a:xfrm>
                <a:off x="3078107" y="4182045"/>
                <a:ext cx="3609891" cy="1150636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𝐽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b="0" i="0" smtClean="0">
                            <a:latin typeface="Cambria Math"/>
                          </a:rPr>
                          <m:t>q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0.3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9 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b="0" i="0" smtClean="0">
                            <a:latin typeface="Cambria Math" panose="02040503050406030204" pitchFamily="18" charset="0"/>
                          </a:rPr>
                          <m:t>g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60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κ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29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algn="ctr"/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US" altLang="zh-CN" sz="16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0.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293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>
                            <a:latin typeface="Cambria Math" panose="02040503050406030204" pitchFamily="18" charset="0"/>
                          </a:rPr>
                          <m:t>f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5.69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en-US" altLang="zh-CN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2625519B-7F8C-4BBC-AEB3-70CBADF3FE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107" y="4182045"/>
                <a:ext cx="3609891" cy="1150636"/>
              </a:xfrm>
              <a:prstGeom prst="rect">
                <a:avLst/>
              </a:prstGeom>
              <a:blipFill>
                <a:blip r:embed="rId5"/>
                <a:stretch>
                  <a:fillRect b="-4688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66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26" y="1282711"/>
            <a:ext cx="6593873" cy="4001942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xmlns="" id="{C54B86F9-4C14-4686-B52D-8288D460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283E-ED15-43A3-AA88-AE05515A46C1}" type="slidenum">
              <a:rPr lang="zh-CN" altLang="en-US" smtClean="0"/>
              <a:t>12</a:t>
            </a:fld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7687385-DC9B-461A-9B6F-37025C643EF3}"/>
              </a:ext>
            </a:extLst>
          </p:cNvPr>
          <p:cNvSpPr txBox="1"/>
          <p:nvPr/>
        </p:nvSpPr>
        <p:spPr>
          <a:xfrm>
            <a:off x="3501704" y="284412"/>
            <a:ext cx="224933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en-US" altLang="zh-CN" u="sng" dirty="0"/>
              <a:t>Mass </a:t>
            </a:r>
            <a:r>
              <a:rPr lang="en-US" altLang="zh-CN" u="sng" dirty="0" smtClean="0"/>
              <a:t>Spectrum</a:t>
            </a:r>
            <a:endParaRPr lang="zh-CN" altLang="en-US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/>
            </p:nvGraphicFramePr>
            <p:xfrm>
              <a:off x="6724649" y="1159107"/>
              <a:ext cx="2324101" cy="405107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08671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707715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707715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</a:tblGrid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𝜋</m:t>
                                </m:r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0.492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138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zh-CN" altLang="en-US" sz="16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𝜌</m:t>
                                </m:r>
                              </m:oMath>
                            </m:oMathPara>
                          </a14:m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0.486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129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(980)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0.370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(1235)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0.306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3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(1260)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0.324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11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4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𝜋</m:t>
                              </m:r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(1300)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0.284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53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5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(1320)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0.320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6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zh-CN" sz="1600" b="0" i="1" smtClean="0">
                                      <a:solidFill>
                                        <a:srgbClr val="FF0000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6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𝜋</m:t>
                                  </m:r>
                                </m:e>
                                <m:sub>
                                  <m:r>
                                    <a:rPr lang="en-US" altLang="zh-CN" sz="1600" b="0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(1400)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0.002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7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zh-CN" altLang="en-US" sz="16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𝜌</m:t>
                              </m:r>
                            </m:oMath>
                          </a14:m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(1450)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0.312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46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00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29991645"/>
                  </p:ext>
                </p:extLst>
              </p:nvPr>
            </p:nvGraphicFramePr>
            <p:xfrm>
              <a:off x="6724649" y="1159107"/>
              <a:ext cx="2324101" cy="405107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086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07715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07715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1351" r="-159060" b="-8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0.492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138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101351" r="-159060" b="-7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0.486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129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201351" r="-159060" b="-6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0.370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301351" r="-159060" b="-5027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0.306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406849" r="-159060" b="-4095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0.324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11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500000" r="-159060" b="-3040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0.284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53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solidFill>
                          <a:srgbClr val="CC99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600000" r="-159060" b="-2040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0.320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700000" r="-159060" b="-1040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0.002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rgbClr val="FF0000"/>
                              </a:solidFill>
                            </a:rPr>
                            <a:t>0</a:t>
                          </a:r>
                          <a:endParaRPr lang="zh-CN" altLang="en-US" sz="1600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450119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71" t="-800000" r="-159060" b="-40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0.312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0" dirty="0">
                              <a:solidFill>
                                <a:schemeClr val="tx1"/>
                              </a:solidFill>
                            </a:rPr>
                            <a:t>46</a:t>
                          </a:r>
                          <a:endParaRPr lang="zh-CN" altLang="en-US" sz="16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8" name="TextBox 10"/>
          <p:cNvSpPr txBox="1"/>
          <p:nvPr/>
        </p:nvSpPr>
        <p:spPr>
          <a:xfrm>
            <a:off x="8225460" y="776855"/>
            <a:ext cx="1009525" cy="307777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/>
              <a:t>DC[MeV]</a:t>
            </a:r>
            <a:endParaRPr lang="zh-CN" altLang="en-US" sz="1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433825" y="686181"/>
                <a:ext cx="9797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/>
                  <a:t>norm</a:t>
                </a: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</a:rPr>
                      <m:t>𝒒</m:t>
                    </m:r>
                    <m:acc>
                      <m:accPr>
                        <m:chr m:val="̅"/>
                        <m:ctrlPr>
                          <a:rPr lang="en-US" altLang="zh-CN" b="1" i="1">
                            <a:latin typeface="Cambria Math" charset="0"/>
                          </a:rPr>
                        </m:ctrlPr>
                      </m:accPr>
                      <m:e>
                        <m:r>
                          <a:rPr lang="en-US" altLang="zh-CN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825" y="686181"/>
                <a:ext cx="979755" cy="369332"/>
              </a:xfrm>
              <a:prstGeom prst="rect">
                <a:avLst/>
              </a:prstGeom>
              <a:blipFill>
                <a:blip r:embed="rId5"/>
                <a:stretch>
                  <a:fillRect l="-4969" t="-10000" r="-34161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矩形 12"/>
              <p:cNvSpPr/>
              <p:nvPr/>
            </p:nvSpPr>
            <p:spPr>
              <a:xfrm>
                <a:off x="1012850" y="5476687"/>
                <a:ext cx="4968155" cy="8735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zh-CN" alt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𝜋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(1400) :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en-US" altLang="zh-CN" i="1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|</m:t>
                        </m:r>
                        <m:r>
                          <a:rPr lang="en-US" altLang="zh-CN" i="1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altLang="zh-CN" i="1"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</m:ctrlPr>
                          </m:accPr>
                          <m:e>
                            <m:r>
                              <a:rPr lang="en-US" altLang="zh-CN" i="1"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  <m:t>𝑞</m:t>
                            </m:r>
                          </m:e>
                        </m:acc>
                        <m:r>
                          <a:rPr lang="en-US" altLang="zh-CN" i="1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𝑔</m:t>
                        </m:r>
                      </m:e>
                    </m:d>
                    <m:r>
                      <a:rPr lang="en-US" altLang="zh-CN" b="0" i="1" smtClean="0">
                        <a:latin typeface="Times New Roman" charset="0"/>
                        <a:ea typeface="Times New Roman" charset="0"/>
                        <a:cs typeface="Times New Roman" charset="0"/>
                      </a:rPr>
                      <m:t> 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dominates 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CN" altLang="en-US" i="1">
                        <a:latin typeface="Times New Roman" charset="0"/>
                        <a:ea typeface="Times New Roman" charset="0"/>
                        <a:cs typeface="Times New Roman" charset="0"/>
                      </a:rPr>
                      <m:t>𝜋</m:t>
                    </m:r>
                  </m:oMath>
                </a14:m>
                <a:r>
                  <a:rPr lang="en-US" altLang="zh-CN" dirty="0">
                    <a:latin typeface="Times New Roman" charset="0"/>
                    <a:ea typeface="Times New Roman" charset="0"/>
                    <a:cs typeface="Times New Roman" charset="0"/>
                  </a:rPr>
                  <a:t>(1300): the DC is smaller than the DC of pion  </a:t>
                </a:r>
                <a:endParaRPr lang="zh-CN" alt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>
          <p:sp>
            <p:nvSpPr>
              <p:cNvPr id="13" name="矩形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850" y="5476687"/>
                <a:ext cx="4968155" cy="873572"/>
              </a:xfrm>
              <a:prstGeom prst="rect">
                <a:avLst/>
              </a:prstGeom>
              <a:blipFill rotWithShape="0">
                <a:blip r:embed="rId6"/>
                <a:stretch>
                  <a:fillRect l="-736" t="-39583" r="-245" b="-312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443662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Fu,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</a:p>
        </p:txBody>
      </p:sp>
      <p:sp>
        <p:nvSpPr>
          <p:cNvPr id="4" name="矩形 3"/>
          <p:cNvSpPr/>
          <p:nvPr/>
        </p:nvSpPr>
        <p:spPr>
          <a:xfrm>
            <a:off x="5662105" y="4319123"/>
            <a:ext cx="10625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smtClean="0">
                <a:solidFill>
                  <a:srgbClr val="00B050"/>
                </a:solidFill>
                <a:latin typeface="CMR9" charset="0"/>
              </a:rPr>
              <a:t>Fischer</a:t>
            </a:r>
            <a:r>
              <a:rPr lang="zh-CN" altLang="en-US" sz="1400" dirty="0" smtClean="0">
                <a:solidFill>
                  <a:srgbClr val="00B050"/>
                </a:solidFill>
                <a:latin typeface="CMR9" charset="0"/>
              </a:rPr>
              <a:t> </a:t>
            </a:r>
            <a:r>
              <a:rPr lang="en-US" altLang="zh-CN" sz="1400" dirty="0" smtClean="0">
                <a:solidFill>
                  <a:srgbClr val="00B050"/>
                </a:solidFill>
                <a:latin typeface="CMR9" charset="0"/>
              </a:rPr>
              <a:t>14</a:t>
            </a:r>
            <a:r>
              <a:rPr lang="zh-CN" altLang="en-US" sz="1400" dirty="0" smtClean="0">
                <a:solidFill>
                  <a:srgbClr val="00B050"/>
                </a:solidFill>
                <a:latin typeface="CMR9" charset="0"/>
              </a:rPr>
              <a:t>’</a:t>
            </a:r>
            <a:endParaRPr lang="en-US" altLang="zh-CN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78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xmlns="" id="{C149B7FA-464C-4638-8460-B0637A657BC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35951" y="2024644"/>
              <a:ext cx="8676248" cy="249020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791">
                      <a:extLst>
                        <a:ext uri="{9D8B030D-6E8A-4147-A177-3AD203B41FA5}">
                          <a16:colId xmlns:a16="http://schemas.microsoft.com/office/drawing/2014/main" xmlns="" val="2795823505"/>
                        </a:ext>
                      </a:extLst>
                    </a:gridCol>
                    <a:gridCol w="1168656">
                      <a:extLst>
                        <a:ext uri="{9D8B030D-6E8A-4147-A177-3AD203B41FA5}">
                          <a16:colId xmlns:a16="http://schemas.microsoft.com/office/drawing/2014/main" xmlns="" val="1343526999"/>
                        </a:ext>
                      </a:extLst>
                    </a:gridCol>
                    <a:gridCol w="1379240">
                      <a:extLst>
                        <a:ext uri="{9D8B030D-6E8A-4147-A177-3AD203B41FA5}">
                          <a16:colId xmlns:a16="http://schemas.microsoft.com/office/drawing/2014/main" xmlns="" val="3274084063"/>
                        </a:ext>
                      </a:extLst>
                    </a:gridCol>
                    <a:gridCol w="1235875">
                      <a:extLst>
                        <a:ext uri="{9D8B030D-6E8A-4147-A177-3AD203B41FA5}">
                          <a16:colId xmlns:a16="http://schemas.microsoft.com/office/drawing/2014/main" xmlns="" val="3826183382"/>
                        </a:ext>
                      </a:extLst>
                    </a:gridCol>
                    <a:gridCol w="1235875">
                      <a:extLst>
                        <a:ext uri="{9D8B030D-6E8A-4147-A177-3AD203B41FA5}">
                          <a16:colId xmlns:a16="http://schemas.microsoft.com/office/drawing/2014/main" xmlns="" val="776608922"/>
                        </a:ext>
                      </a:extLst>
                    </a:gridCol>
                    <a:gridCol w="1642094">
                      <a:extLst>
                        <a:ext uri="{9D8B030D-6E8A-4147-A177-3AD203B41FA5}">
                          <a16:colId xmlns:a16="http://schemas.microsoft.com/office/drawing/2014/main" xmlns="" val="3120798860"/>
                        </a:ext>
                      </a:extLst>
                    </a:gridCol>
                    <a:gridCol w="866717">
                      <a:extLst>
                        <a:ext uri="{9D8B030D-6E8A-4147-A177-3AD203B41FA5}">
                          <a16:colId xmlns:a16="http://schemas.microsoft.com/office/drawing/2014/main" xmlns="" val="1913578352"/>
                        </a:ext>
                      </a:extLst>
                    </a:gridCol>
                  </a:tblGrid>
                  <a:tr h="753914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p>
                                      <m: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  <m:sup/>
                              </m:sSubSup>
                            </m:oMath>
                          </a14:m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</a:rPr>
                            <a:t>[MeV]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𝝆</m:t>
                                      </m:r>
                                    </m:e>
                                    <m:sup>
                                      <m: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  <m:sup/>
                              </m:sSubSup>
                            </m:oMath>
                          </a14:m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</a:rPr>
                            <a:t> [MeV]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𝝅</m:t>
                                      </m:r>
                                    </m:e>
                                    <m:sup>
                                      <m: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  <m:sup/>
                              </m:sSubSup>
                            </m:oMath>
                          </a14:m>
                          <a:r>
                            <a:rPr lang="zh-CN" altLang="en-US" sz="1800" b="1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</a:rPr>
                            <a:t>[MeV]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Sup>
                                <m:sSubSupPr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𝝆</m:t>
                                      </m:r>
                                    </m:e>
                                    <m:sup>
                                      <m: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  <m:sup/>
                              </m:sSubSup>
                            </m:oMath>
                          </a14:m>
                          <a:r>
                            <a:rPr lang="zh-CN" altLang="en-US" sz="1800" b="1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</a:rPr>
                            <a:t>[MeV]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radPr>
                                <m:deg/>
                                <m:e>
                                  <m:d>
                                    <m:dPr>
                                      <m:begChr m:val="⟨"/>
                                      <m:endChr m:val="⟩"/>
                                      <m:ctrlP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sz="18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18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18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𝒄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1800" b="1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</m:rad>
                              <m:sSub>
                                <m:sSubPr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𝝅</m:t>
                                      </m:r>
                                    </m:e>
                                    <m:sup>
                                      <m:r>
                                        <a:rPr lang="en-US" altLang="zh-CN" sz="18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</m:sup>
                                  </m:sSup>
                                </m:sub>
                              </m:sSub>
                            </m:oMath>
                          </a14:m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</a:rPr>
                            <a:t>[</a:t>
                          </a:r>
                          <a:r>
                            <a:rPr lang="en-US" altLang="zh-CN" sz="1800" b="1" dirty="0" err="1">
                              <a:solidFill>
                                <a:schemeClr val="tx1"/>
                              </a:solidFill>
                            </a:rPr>
                            <a:t>fm</a:t>
                          </a:r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</a:rPr>
                            <a:t>]</a:t>
                          </a:r>
                          <a:endParaRPr lang="zh-CN" altLang="en-US" sz="1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800" b="1" dirty="0">
                              <a:solidFill>
                                <a:schemeClr val="tx1"/>
                              </a:solidFill>
                            </a:rPr>
                            <a:t>norm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18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𝒒</m:t>
                                  </m:r>
                                </m:e>
                              </m:acc>
                            </m:oMath>
                          </a14:m>
                          <a:endParaRPr lang="zh-CN" altLang="en-US" sz="1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extLst>
                      <a:ext uri="{0D108BD9-81ED-4DB2-BD59-A6C34878D82A}">
                        <a16:rowId xmlns:a16="http://schemas.microsoft.com/office/drawing/2014/main" xmlns="" val="3354119983"/>
                      </a:ext>
                    </a:extLst>
                  </a:tr>
                  <a:tr h="544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</a:rPr>
                            <a:t>BLFQ</a:t>
                          </a:r>
                          <a:endParaRPr lang="zh-CN" alt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</a:rPr>
                            <a:t>139.57</a:t>
                          </a:r>
                          <a:endParaRPr lang="zh-CN" alt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</a:rPr>
                            <a:t>775.26</a:t>
                          </a:r>
                          <a:endParaRPr lang="zh-CN" alt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</a:rPr>
                            <a:t>138.2</a:t>
                          </a:r>
                          <a:endParaRPr lang="zh-CN" altLang="en-US" sz="16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</a:rPr>
                            <a:t>129.0</a:t>
                          </a:r>
                          <a:endParaRPr lang="zh-CN" altLang="en-US" sz="16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</a:rPr>
                            <a:t>0.516~1.456</a:t>
                          </a:r>
                          <a:endParaRPr lang="zh-CN" altLang="en-US" sz="16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</a:rPr>
                            <a:t>0.492</a:t>
                          </a:r>
                          <a:endParaRPr lang="zh-CN" alt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 anchor="ctr"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3379074205"/>
                      </a:ext>
                    </a:extLst>
                  </a:tr>
                  <a:tr h="544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PDG</a:t>
                          </a:r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139.57</a:t>
                          </a:r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775.26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6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0.25</a:t>
                          </a:r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130.2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6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1.7</a:t>
                          </a:r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221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6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2</a:t>
                          </a:r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0.672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600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0.008</a:t>
                          </a:r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extLst>
                      <a:ext uri="{0D108BD9-81ED-4DB2-BD59-A6C34878D82A}">
                        <a16:rowId xmlns:a16="http://schemas.microsoft.com/office/drawing/2014/main" xmlns="" val="2922704882"/>
                      </a:ext>
                    </a:extLst>
                  </a:tr>
                  <a:tr h="6463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BLFQ-NJL</a:t>
                          </a:r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139.57</a:t>
                          </a:r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775.23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0.04</a:t>
                          </a:r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202.10/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altLang="zh-CN" sz="140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1400" b="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oMath>
                          </a14:m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100.12/</a:t>
                          </a:r>
                          <a14:m>
                            <m:oMath xmlns:m="http://schemas.openxmlformats.org/officeDocument/2006/math">
                              <m:rad>
                                <m:radPr>
                                  <m:degHide m:val="on"/>
                                  <m:ctrlPr>
                                    <a:rPr lang="en-US" altLang="zh-CN" sz="140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1400" b="0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rad>
                            </m:oMath>
                          </a14:m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0.68</a:t>
                          </a:r>
                          <a14:m>
                            <m:oMath xmlns:m="http://schemas.openxmlformats.org/officeDocument/2006/math">
                              <m:r>
                                <a:rPr lang="en-US" altLang="zh-CN" sz="1400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±</m:t>
                              </m:r>
                            </m:oMath>
                          </a14:m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0.05</a:t>
                          </a:r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extLst>
                      <a:ext uri="{0D108BD9-81ED-4DB2-BD59-A6C34878D82A}">
                        <a16:rowId xmlns:a16="http://schemas.microsoft.com/office/drawing/2014/main" xmlns="" val="13655075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>
                <a:extLst>
                  <a:ext uri="{FF2B5EF4-FFF2-40B4-BE49-F238E27FC236}">
                    <a16:creationId xmlns:a16="http://schemas.microsoft.com/office/drawing/2014/main" id="{C149B7FA-464C-4638-8460-B0637A657B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4105577"/>
                  </p:ext>
                </p:extLst>
              </p:nvPr>
            </p:nvGraphicFramePr>
            <p:xfrm>
              <a:off x="35951" y="2024644"/>
              <a:ext cx="8676248" cy="249020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147791">
                      <a:extLst>
                        <a:ext uri="{9D8B030D-6E8A-4147-A177-3AD203B41FA5}">
                          <a16:colId xmlns:a16="http://schemas.microsoft.com/office/drawing/2014/main" val="2795823505"/>
                        </a:ext>
                      </a:extLst>
                    </a:gridCol>
                    <a:gridCol w="1168656">
                      <a:extLst>
                        <a:ext uri="{9D8B030D-6E8A-4147-A177-3AD203B41FA5}">
                          <a16:colId xmlns:a16="http://schemas.microsoft.com/office/drawing/2014/main" val="1343526999"/>
                        </a:ext>
                      </a:extLst>
                    </a:gridCol>
                    <a:gridCol w="1379240">
                      <a:extLst>
                        <a:ext uri="{9D8B030D-6E8A-4147-A177-3AD203B41FA5}">
                          <a16:colId xmlns:a16="http://schemas.microsoft.com/office/drawing/2014/main" val="3274084063"/>
                        </a:ext>
                      </a:extLst>
                    </a:gridCol>
                    <a:gridCol w="1235875">
                      <a:extLst>
                        <a:ext uri="{9D8B030D-6E8A-4147-A177-3AD203B41FA5}">
                          <a16:colId xmlns:a16="http://schemas.microsoft.com/office/drawing/2014/main" val="3826183382"/>
                        </a:ext>
                      </a:extLst>
                    </a:gridCol>
                    <a:gridCol w="1235875">
                      <a:extLst>
                        <a:ext uri="{9D8B030D-6E8A-4147-A177-3AD203B41FA5}">
                          <a16:colId xmlns:a16="http://schemas.microsoft.com/office/drawing/2014/main" val="776608922"/>
                        </a:ext>
                      </a:extLst>
                    </a:gridCol>
                    <a:gridCol w="1642094">
                      <a:extLst>
                        <a:ext uri="{9D8B030D-6E8A-4147-A177-3AD203B41FA5}">
                          <a16:colId xmlns:a16="http://schemas.microsoft.com/office/drawing/2014/main" val="3120798860"/>
                        </a:ext>
                      </a:extLst>
                    </a:gridCol>
                    <a:gridCol w="866717">
                      <a:extLst>
                        <a:ext uri="{9D8B030D-6E8A-4147-A177-3AD203B41FA5}">
                          <a16:colId xmlns:a16="http://schemas.microsoft.com/office/drawing/2014/main" val="1913578352"/>
                        </a:ext>
                      </a:extLst>
                    </a:gridCol>
                  </a:tblGrid>
                  <a:tr h="753914"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8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99476" t="-806" r="-549215" b="-231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167841" t="-806" r="-362115" b="-231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299507" t="-806" r="-304926" b="-231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399507" t="-806" r="-204926" b="-231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375556" t="-806" r="-54074" b="-231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904225" t="-806" r="-2817" b="-2314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54119983"/>
                      </a:ext>
                    </a:extLst>
                  </a:tr>
                  <a:tr h="544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</a:rPr>
                            <a:t>BLFQ</a:t>
                          </a:r>
                          <a:endParaRPr lang="zh-CN" alt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</a:rPr>
                            <a:t>139.57</a:t>
                          </a:r>
                          <a:endParaRPr lang="zh-CN" alt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</a:rPr>
                            <a:t>775.26</a:t>
                          </a:r>
                          <a:endParaRPr lang="zh-CN" alt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</a:rPr>
                            <a:t>138.2</a:t>
                          </a:r>
                          <a:endParaRPr lang="zh-CN" altLang="en-US" sz="16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chemeClr val="tx1"/>
                              </a:solidFill>
                            </a:rPr>
                            <a:t>129.0</a:t>
                          </a:r>
                          <a:endParaRPr lang="zh-CN" altLang="en-US" sz="16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 smtClean="0">
                              <a:solidFill>
                                <a:schemeClr val="tx1"/>
                              </a:solidFill>
                            </a:rPr>
                            <a:t>0.516~1.456</a:t>
                          </a:r>
                          <a:endParaRPr lang="zh-CN" altLang="en-US" sz="16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68580" marR="68580" marT="34290" marB="34290" anchor="ctr"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dirty="0">
                              <a:solidFill>
                                <a:srgbClr val="FF0000"/>
                              </a:solidFill>
                            </a:rPr>
                            <a:t>0.492</a:t>
                          </a:r>
                          <a:endParaRPr lang="zh-CN" altLang="en-US" sz="1600" b="1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68580" marR="68580" marT="34290" marB="34290" anchor="ctr"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9074205"/>
                      </a:ext>
                    </a:extLst>
                  </a:tr>
                  <a:tr h="544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PDG</a:t>
                          </a:r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600" b="1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139.57</a:t>
                          </a:r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167841" t="-237778" r="-362115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299507" t="-237778" r="-304926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399507" t="-237778" r="-204926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375556" t="-237778" r="-54074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600" b="1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extLst>
                      <a:ext uri="{0D108BD9-81ED-4DB2-BD59-A6C34878D82A}">
                        <a16:rowId xmlns:a16="http://schemas.microsoft.com/office/drawing/2014/main" val="2922704882"/>
                      </a:ext>
                    </a:extLst>
                  </a:tr>
                  <a:tr h="6463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BLFQ-NJL</a:t>
                          </a:r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i="1" dirty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rPr>
                            <a:t>139.57</a:t>
                          </a:r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167841" t="-286792" r="-362115" b="-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299507" t="-286792" r="-304926" b="-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399507" t="-286792" r="-204926" b="-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34290" marB="34290" anchor="ctr">
                        <a:blipFill>
                          <a:blip r:embed="rId2"/>
                          <a:stretch>
                            <a:fillRect l="-375556" t="-286792" r="-54074" b="-188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zh-CN" altLang="en-US" sz="1400" i="1" dirty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a:txBody>
                      <a:tcPr marL="68580" marR="68580" marT="34290" marB="34290" anchor="ctr"/>
                    </a:tc>
                    <a:extLst>
                      <a:ext uri="{0D108BD9-81ED-4DB2-BD59-A6C34878D82A}">
                        <a16:rowId xmlns:a16="http://schemas.microsoft.com/office/drawing/2014/main" val="13655075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xmlns="" id="{C54B86F9-4C14-4686-B52D-8288D460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283E-ED15-43A3-AA88-AE05515A46C1}" type="slidenum">
              <a:rPr lang="zh-CN" altLang="en-US" smtClean="0"/>
              <a:t>13</a:t>
            </a:fld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58130072-4F4D-4938-A742-69BCBEA33FF1}"/>
              </a:ext>
            </a:extLst>
          </p:cNvPr>
          <p:cNvSpPr txBox="1"/>
          <p:nvPr/>
        </p:nvSpPr>
        <p:spPr>
          <a:xfrm>
            <a:off x="3040328" y="236460"/>
            <a:ext cx="322395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Pion</a:t>
            </a:r>
            <a:r>
              <a:rPr lang="en-US" altLang="zh-CN" sz="2600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600" u="sng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Mass</a:t>
            </a:r>
            <a:r>
              <a:rPr lang="en-US" altLang="zh-CN" sz="2600" i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, DC, Radii </a:t>
            </a:r>
            <a:endParaRPr lang="zh-CN" altLang="en-US" sz="2600" i="1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Text Box 7">
            <a:extLst>
              <a:ext uri="{FF2B5EF4-FFF2-40B4-BE49-F238E27FC236}">
                <a16:creationId xmlns:a16="http://schemas.microsoft.com/office/drawing/2014/main" xmlns="" id="{078FBE90-A1AF-48EE-8153-E79996AAD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1" y="4197828"/>
            <a:ext cx="1857375" cy="30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i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[Jia, Vary, PRC(2018)]</a:t>
            </a:r>
          </a:p>
        </p:txBody>
      </p:sp>
      <p:sp>
        <p:nvSpPr>
          <p:cNvPr id="21" name="Text Box 7">
            <a:extLst>
              <a:ext uri="{FF2B5EF4-FFF2-40B4-BE49-F238E27FC236}">
                <a16:creationId xmlns:a16="http://schemas.microsoft.com/office/drawing/2014/main" xmlns="" id="{8AAB0D03-BE83-40DC-9B41-0949BE3DE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1" y="3577520"/>
            <a:ext cx="236220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i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i="1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Tanabashi</a:t>
            </a:r>
            <a:r>
              <a:rPr lang="en-US" altLang="zh-CN" sz="1400" i="1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, et al, PRD(2018)]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8EBBACA6-03DB-403E-97F4-3CE6E59C1CDD}"/>
                  </a:ext>
                </a:extLst>
              </p:cNvPr>
              <p:cNvSpPr/>
              <p:nvPr/>
            </p:nvSpPr>
            <p:spPr>
              <a:xfrm>
                <a:off x="587323" y="1441915"/>
                <a:ext cx="3171038" cy="689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CN" sz="1600" i="1">
                              <a:latin typeface="Cambria Math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1600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CN" sz="16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sz="1600" i="1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16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1600" i="1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,0,</m:t>
                          </m:r>
                          <m:sSup>
                            <m:sSupPr>
                              <m:ctrlPr>
                                <a:rPr lang="en-US" altLang="zh-CN" sz="1600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16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zh-CN" altLang="en-US" sz="1600" dirty="0"/>
                            <m:t> </m:t>
                          </m:r>
                        </m:e>
                      </m:nary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EBBACA6-03DB-403E-97F4-3CE6E59C1C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23" y="1441915"/>
                <a:ext cx="3171038" cy="689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xmlns="" id="{8EBBACA6-03DB-403E-97F4-3CE6E59C1CDD}"/>
                  </a:ext>
                </a:extLst>
              </p:cNvPr>
              <p:cNvSpPr/>
              <p:nvPr/>
            </p:nvSpPr>
            <p:spPr>
              <a:xfrm>
                <a:off x="587323" y="781670"/>
                <a:ext cx="3171038" cy="6602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altLang="zh-CN" b="0" i="1" smtClean="0">
                          <a:latin typeface="Cambria Math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b="0" i="1" smtClean="0">
                          <a:latin typeface="Cambria Math"/>
                        </a:rPr>
                        <m:t>6</m:t>
                      </m:r>
                      <m:f>
                        <m:f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zh-CN" altLang="en-US" b="0" i="1" smtClean="0">
                              <a:latin typeface="Cambria Math"/>
                            </a:rPr>
                            <m:t>𝜕</m:t>
                          </m:r>
                        </m:num>
                        <m:den>
                          <m:r>
                            <a:rPr lang="zh-CN" altLang="en-US" b="0" i="1" smtClean="0">
                              <a:latin typeface="Cambria Math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CN" b="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sSub>
                        <m:sSub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/>
                            </a:rPr>
                            <m:t>|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 smtClean="0">
                              <a:latin typeface="Cambria Math"/>
                              <a:ea typeface="Cambria Math"/>
                            </a:rPr>
                            <m:t>→</m:t>
                          </m:r>
                          <m:r>
                            <a:rPr lang="en-US" altLang="zh-CN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8EBBACA6-03DB-403E-97F4-3CE6E59C1C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23" y="781670"/>
                <a:ext cx="3171038" cy="6602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xmlns="" id="{2625519B-7F8C-4BBC-AEB3-70CBADF3FE1E}"/>
                  </a:ext>
                </a:extLst>
              </p:cNvPr>
              <p:cNvSpPr/>
              <p:nvPr/>
            </p:nvSpPr>
            <p:spPr>
              <a:xfrm>
                <a:off x="304800" y="4941500"/>
                <a:ext cx="3609891" cy="1150636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𝐽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altLang="zh-CN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b="0" i="0" smtClean="0">
                            <a:latin typeface="Cambria Math"/>
                          </a:rPr>
                          <m:t>q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0.3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9 </m:t>
                    </m:r>
                    <m:r>
                      <m:rPr>
                        <m:sty m:val="p"/>
                      </m:rPr>
                      <a:rPr lang="en-US" altLang="zh-CN" sz="1600" b="0" i="0" smtClean="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US" altLang="zh-CN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 b="0" i="0" smtClean="0">
                            <a:latin typeface="Cambria Math" panose="02040503050406030204" pitchFamily="18" charset="0"/>
                          </a:rPr>
                          <m:t>g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60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US" altLang="zh-CN" sz="1600" dirty="0"/>
                  <a:t>, </a:t>
                </a:r>
              </a:p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κ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US" altLang="zh-CN" sz="16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29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r>
                  <a:rPr lang="en-US" altLang="zh-CN" sz="1600" dirty="0"/>
                  <a:t>,</a:t>
                </a:r>
              </a:p>
              <a:p>
                <a:pPr algn="ctr"/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α</m:t>
                    </m:r>
                    <m:r>
                      <a:rPr lang="en-US" altLang="zh-CN" sz="16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0.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293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600">
                            <a:latin typeface="Cambria Math" panose="02040503050406030204" pitchFamily="18" charset="0"/>
                          </a:rPr>
                          <m:t>f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600" b="0" i="0" smtClean="0">
                        <a:latin typeface="Cambria Math" panose="02040503050406030204" pitchFamily="18" charset="0"/>
                      </a:rPr>
                      <m:t>5.69</m:t>
                    </m:r>
                    <m:r>
                      <a:rPr lang="en-US" altLang="zh-CN" sz="160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1600">
                        <a:latin typeface="Cambria Math" panose="02040503050406030204" pitchFamily="18" charset="0"/>
                      </a:rPr>
                      <m:t>GeV</m:t>
                    </m:r>
                  </m:oMath>
                </a14:m>
                <a:endParaRPr lang="en-US" altLang="zh-CN" sz="1600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2625519B-7F8C-4BBC-AEB3-70CBADF3FE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4941500"/>
                <a:ext cx="3609891" cy="1150636"/>
              </a:xfrm>
              <a:prstGeom prst="rect">
                <a:avLst/>
              </a:prstGeom>
              <a:blipFill>
                <a:blip r:embed="rId9"/>
                <a:stretch>
                  <a:fillRect b="-5236"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矩形 25"/>
          <p:cNvSpPr/>
          <p:nvPr/>
        </p:nvSpPr>
        <p:spPr>
          <a:xfrm>
            <a:off x="304800" y="4644960"/>
            <a:ext cx="6751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srgbClr val="FF0000"/>
                </a:solidFill>
              </a:rPr>
              <a:t>BLFQ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1799" y="891916"/>
            <a:ext cx="4012301" cy="96971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9218" y="4956216"/>
            <a:ext cx="5034782" cy="1321781"/>
          </a:xfrm>
          <a:prstGeom prst="rect">
            <a:avLst/>
          </a:prstGeom>
        </p:spPr>
      </p:pic>
      <p:sp>
        <p:nvSpPr>
          <p:cNvPr id="15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443662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Fu,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</a:p>
        </p:txBody>
      </p:sp>
    </p:spTree>
    <p:extLst>
      <p:ext uri="{BB962C8B-B14F-4D97-AF65-F5344CB8AC3E}">
        <p14:creationId xmlns:p14="http://schemas.microsoft.com/office/powerpoint/2010/main" val="98607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xmlns="" id="{C54B86F9-4C14-4686-B52D-8288D460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283E-ED15-43A3-AA88-AE05515A46C1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7687385-DC9B-461A-9B6F-37025C643EF3}"/>
              </a:ext>
            </a:extLst>
          </p:cNvPr>
          <p:cNvSpPr txBox="1"/>
          <p:nvPr/>
        </p:nvSpPr>
        <p:spPr>
          <a:xfrm>
            <a:off x="2369478" y="290667"/>
            <a:ext cx="488787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Pion Electromagnetic Form Factor </a:t>
            </a:r>
            <a:endParaRPr lang="zh-CN" altLang="en-US" sz="2600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662857" y="5466873"/>
                <a:ext cx="6594498" cy="8735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Our FF is output .vs. the FF of NLFQ-NJL model obtain by fitting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F(Q</a:t>
                </a:r>
                <a:r>
                  <a:rPr lang="en-US" altLang="zh-CN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altLang="zh-CN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1/ Q</a:t>
                </a:r>
                <a:r>
                  <a:rPr lang="en-US" altLang="zh-CN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large Q</a:t>
                </a:r>
                <a:r>
                  <a:rPr lang="en-US" altLang="zh-CN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consistent with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pQCD</a:t>
                </a:r>
                <a:endParaRPr lang="en-US" altLang="zh-CN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57" y="5466873"/>
                <a:ext cx="6594498" cy="873572"/>
              </a:xfrm>
              <a:prstGeom prst="rect">
                <a:avLst/>
              </a:prstGeom>
              <a:blipFill>
                <a:blip r:embed="rId4"/>
                <a:stretch>
                  <a:fillRect l="-647" b="-104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443662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Fu,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47" y="1092549"/>
            <a:ext cx="8938837" cy="437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31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67687385-DC9B-461A-9B6F-37025C643EF3}"/>
              </a:ext>
            </a:extLst>
          </p:cNvPr>
          <p:cNvSpPr txBox="1"/>
          <p:nvPr/>
        </p:nvSpPr>
        <p:spPr>
          <a:xfrm>
            <a:off x="3980027" y="462963"/>
            <a:ext cx="154721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Pion PDA</a:t>
            </a:r>
            <a:endParaRPr lang="zh-CN" altLang="en-US" sz="2600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583" r="1"/>
          <a:stretch/>
        </p:blipFill>
        <p:spPr>
          <a:xfrm>
            <a:off x="579557" y="1257068"/>
            <a:ext cx="4046156" cy="472099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025346" y="1684180"/>
            <a:ext cx="1003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Ads/QCD</a:t>
            </a:r>
            <a:endParaRPr lang="zh-CN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33548" y="2104598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pQCD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05F7385-2A16-014A-A4A0-E7C39C9665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425"/>
          <a:stretch/>
        </p:blipFill>
        <p:spPr>
          <a:xfrm>
            <a:off x="4485832" y="2985788"/>
            <a:ext cx="4407506" cy="3126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7B0012-D0FC-634E-BE7D-8E2CB757464A}"/>
              </a:ext>
            </a:extLst>
          </p:cNvPr>
          <p:cNvSpPr txBox="1"/>
          <p:nvPr/>
        </p:nvSpPr>
        <p:spPr>
          <a:xfrm>
            <a:off x="389299" y="6088947"/>
            <a:ext cx="3989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Endpoint behavior agrees with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pQCD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178937F-5F9B-8B4A-AC79-BB46786299C7}"/>
              </a:ext>
            </a:extLst>
          </p:cNvPr>
          <p:cNvSpPr txBox="1"/>
          <p:nvPr/>
        </p:nvSpPr>
        <p:spPr>
          <a:xfrm>
            <a:off x="5360487" y="5996537"/>
            <a:ext cx="320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</a:rPr>
              <a:t>[Jia and Vary, PRC 99, 035206 (2019]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271" y="1602316"/>
            <a:ext cx="4029075" cy="1038225"/>
          </a:xfrm>
          <a:prstGeom prst="rect">
            <a:avLst/>
          </a:prstGeom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xmlns="" id="{C54B86F9-4C14-4686-B52D-8288D460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32625" y="6428594"/>
            <a:ext cx="2133600" cy="365125"/>
          </a:xfrm>
        </p:spPr>
        <p:txBody>
          <a:bodyPr/>
          <a:lstStyle/>
          <a:p>
            <a:r>
              <a:rPr lang="en-US" altLang="zh-CN" dirty="0" smtClean="0"/>
              <a:t>17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039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286464" y="5497457"/>
            <a:ext cx="8698916" cy="97848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-1" r="547"/>
          <a:stretch/>
        </p:blipFill>
        <p:spPr>
          <a:xfrm>
            <a:off x="1048042" y="861990"/>
            <a:ext cx="6708913" cy="4478447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xmlns="" id="{C54B86F9-4C14-4686-B52D-8288D460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32625" y="6428594"/>
            <a:ext cx="2133600" cy="365125"/>
          </a:xfrm>
        </p:spPr>
        <p:txBody>
          <a:bodyPr/>
          <a:lstStyle/>
          <a:p>
            <a:fld id="{5FB6283E-ED15-43A3-AA88-AE05515A46C1}" type="slidenum">
              <a:rPr lang="zh-CN" altLang="en-US" smtClean="0"/>
              <a:t>16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xmlns="" id="{B0FBAC59-8BDA-450A-B0AE-07A67CBE50EA}"/>
                  </a:ext>
                </a:extLst>
              </p:cNvPr>
              <p:cNvSpPr/>
              <p:nvPr/>
            </p:nvSpPr>
            <p:spPr>
              <a:xfrm>
                <a:off x="3250246" y="1143037"/>
                <a:ext cx="166274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altLang="zh-CN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1">
                              <a:latin typeface="Cambria Math" charset="0"/>
                            </a:rPr>
                            <m:t>|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zh-CN" altLang="en-US" b="1" i="1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B0FBAC59-8BDA-450A-B0AE-07A67CBE50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246" y="1143037"/>
                <a:ext cx="1662740" cy="369332"/>
              </a:xfrm>
              <a:prstGeom prst="rect">
                <a:avLst/>
              </a:prstGeom>
              <a:blipFill>
                <a:blip r:embed="rId3"/>
                <a:stretch>
                  <a:fillRect l="-8791" t="-121667" b="-18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4">
            <a:extLst>
              <a:ext uri="{FF2B5EF4-FFF2-40B4-BE49-F238E27FC236}">
                <a16:creationId xmlns:a16="http://schemas.microsoft.com/office/drawing/2014/main" xmlns="" id="{336ED145-CECB-46C9-924B-2BDB36F28ED9}"/>
              </a:ext>
            </a:extLst>
          </p:cNvPr>
          <p:cNvCxnSpPr>
            <a:cxnSpLocks/>
          </p:cNvCxnSpPr>
          <p:nvPr/>
        </p:nvCxnSpPr>
        <p:spPr>
          <a:xfrm>
            <a:off x="4367764" y="1143037"/>
            <a:ext cx="0" cy="438422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654A22CB-AA15-4B13-9FAF-BA5671636827}"/>
                  </a:ext>
                </a:extLst>
              </p:cNvPr>
              <p:cNvSpPr/>
              <p:nvPr/>
            </p:nvSpPr>
            <p:spPr>
              <a:xfrm>
                <a:off x="4746210" y="2085454"/>
                <a:ext cx="298543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altLang="zh-CN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1">
                              <a:latin typeface="Cambria Math" charset="0"/>
                            </a:rPr>
                            <m:t>|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=</m:t>
                      </m:r>
                      <m:r>
                        <a:rPr lang="en-US" altLang="zh-CN" i="1">
                          <a:latin typeface="Cambria Math" charset="0"/>
                        </a:rPr>
                        <m:t>𝑎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+</m:t>
                      </m:r>
                      <m:r>
                        <a:rPr lang="en-US" altLang="zh-CN" i="1">
                          <a:latin typeface="Cambria Math" charset="0"/>
                        </a:rPr>
                        <m:t>𝑏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zh-CN" altLang="en-US" b="1" i="1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654A22CB-AA15-4B13-9FAF-BA56716368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6210" y="2085454"/>
                <a:ext cx="2985433" cy="369332"/>
              </a:xfrm>
              <a:prstGeom prst="rect">
                <a:avLst/>
              </a:prstGeom>
              <a:blipFill>
                <a:blip r:embed="rId4"/>
                <a:stretch>
                  <a:fillRect l="-1022" t="-119672" b="-183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4">
            <a:extLst>
              <a:ext uri="{FF2B5EF4-FFF2-40B4-BE49-F238E27FC236}">
                <a16:creationId xmlns:a16="http://schemas.microsoft.com/office/drawing/2014/main" xmlns="" id="{33084C54-AEF2-492C-B1F0-6ED4A65470E6}"/>
              </a:ext>
            </a:extLst>
          </p:cNvPr>
          <p:cNvCxnSpPr>
            <a:cxnSpLocks/>
          </p:cNvCxnSpPr>
          <p:nvPr/>
        </p:nvCxnSpPr>
        <p:spPr>
          <a:xfrm>
            <a:off x="7093472" y="2092778"/>
            <a:ext cx="0" cy="438422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365325" y="5596341"/>
                <a:ext cx="2488758" cy="320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BLFQ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NJL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=0.24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GeV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325" y="5596341"/>
                <a:ext cx="2488758" cy="320088"/>
              </a:xfrm>
              <a:prstGeom prst="rect">
                <a:avLst/>
              </a:prstGeom>
              <a:blipFill>
                <a:blip r:embed="rId5"/>
                <a:stretch>
                  <a:fillRect l="-3186" r="-1716" b="-245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478661" y="6083709"/>
                <a:ext cx="2019079" cy="3193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m:rPr>
                              <m:sty m:val="p"/>
                            </m:rPr>
                            <a:rPr lang="en-US" altLang="zh-CN" i="1" smtClean="0">
                              <a:latin typeface="Cambria Math" panose="02040503050406030204" pitchFamily="18" charset="0"/>
                            </a:rPr>
                            <m:t>BLFQ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=0.</m:t>
                      </m:r>
                      <m:r>
                        <a:rPr lang="en-US" altLang="zh-CN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4 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b="0" i="0" smtClean="0">
                              <a:latin typeface="Cambria Math" panose="02040503050406030204" pitchFamily="18" charset="0"/>
                            </a:rPr>
                            <m:t>GeV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661" y="6083709"/>
                <a:ext cx="2019079" cy="319318"/>
              </a:xfrm>
              <a:prstGeom prst="rect">
                <a:avLst/>
              </a:prstGeom>
              <a:blipFill>
                <a:blip r:embed="rId6"/>
                <a:stretch>
                  <a:fillRect l="-2417" r="-60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67687385-DC9B-461A-9B6F-37025C643EF3}"/>
              </a:ext>
            </a:extLst>
          </p:cNvPr>
          <p:cNvSpPr txBox="1"/>
          <p:nvPr/>
        </p:nvSpPr>
        <p:spPr>
          <a:xfrm>
            <a:off x="3412570" y="289874"/>
            <a:ext cx="23551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Pion initial PDF</a:t>
            </a:r>
            <a:endParaRPr lang="zh-CN" altLang="en-US" sz="2600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/>
            </p:nvSpPr>
            <p:spPr>
              <a:xfrm>
                <a:off x="7217880" y="5986698"/>
                <a:ext cx="12526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1.4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880" y="5986698"/>
                <a:ext cx="1252651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/>
              <p:cNvSpPr txBox="1"/>
              <p:nvPr/>
            </p:nvSpPr>
            <p:spPr>
              <a:xfrm>
                <a:off x="7526553" y="5192053"/>
                <a:ext cx="8309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large</a:t>
                </a:r>
                <a:r>
                  <a:rPr lang="en-US" altLang="zh-CN" b="0" dirty="0"/>
                  <a:t>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6553" y="5192053"/>
                <a:ext cx="830997" cy="369332"/>
              </a:xfrm>
              <a:prstGeom prst="rect">
                <a:avLst/>
              </a:prstGeom>
              <a:blipFill>
                <a:blip r:embed="rId8"/>
                <a:stretch>
                  <a:fillRect l="-6618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/>
            </p:nvSpPr>
            <p:spPr>
              <a:xfrm>
                <a:off x="2968575" y="6099674"/>
                <a:ext cx="3888821" cy="303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altLang="zh-CN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𝐠𝐥𝐮𝐨𝐧</m:t>
                        </m:r>
                      </m:sub>
                    </m:sSub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𝟐𝟏𝟔</m:t>
                    </m:r>
                  </m:oMath>
                </a14:m>
                <a:r>
                  <a:rPr lang="en-US" altLang="zh-CN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latin typeface="Cambria Math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altLang="zh-CN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altLang="zh-CN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altLang="zh-CN" b="1" i="0">
                            <a:latin typeface="Cambria Math" panose="02040503050406030204" pitchFamily="18" charset="0"/>
                          </a:rPr>
                          <m:t>𝐯𝐚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𝐥𝐞𝐧𝐜𝐞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  <m:r>
                      <a:rPr lang="en-US" altLang="zh-CN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𝟑𝟗𝟐</m:t>
                    </m:r>
                  </m:oMath>
                </a14:m>
                <a:endParaRPr lang="zh-CN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8575" y="6099674"/>
                <a:ext cx="3888821" cy="303353"/>
              </a:xfrm>
              <a:prstGeom prst="rect">
                <a:avLst/>
              </a:prstGeom>
              <a:blipFill>
                <a:blip r:embed="rId9"/>
                <a:stretch>
                  <a:fillRect t="-26531" r="-940" b="-387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/>
              <p:cNvSpPr txBox="1"/>
              <p:nvPr/>
            </p:nvSpPr>
            <p:spPr>
              <a:xfrm>
                <a:off x="3181476" y="5613630"/>
                <a:ext cx="3507307" cy="303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altLang="zh-CN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𝐠𝐥𝐮𝐨𝐧</m:t>
                        </m:r>
                      </m:sub>
                    </m:sSub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zh-CN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       </a:t>
                </a:r>
                <a:r>
                  <a:rPr lang="en-US" altLang="zh-CN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latin typeface="Cambria Math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altLang="zh-CN" b="1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altLang="zh-CN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  <m:sub>
                        <m:r>
                          <a:rPr lang="en-US" altLang="zh-CN" b="1" i="0">
                            <a:latin typeface="Cambria Math" panose="02040503050406030204" pitchFamily="18" charset="0"/>
                          </a:rPr>
                          <m:t>𝐯𝐚</m:t>
                        </m:r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𝐥𝐞𝐧𝐜𝐞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  <m:r>
                      <a:rPr lang="en-US" altLang="zh-CN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zh-CN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zh-CN" altLang="en-US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476" y="5613630"/>
                <a:ext cx="3507307" cy="303353"/>
              </a:xfrm>
              <a:prstGeom prst="rect">
                <a:avLst/>
              </a:prstGeom>
              <a:blipFill>
                <a:blip r:embed="rId10"/>
                <a:stretch>
                  <a:fillRect t="-26000" r="-1739" b="-36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/>
              <p:cNvSpPr txBox="1"/>
              <p:nvPr/>
            </p:nvSpPr>
            <p:spPr>
              <a:xfrm>
                <a:off x="7217880" y="5541724"/>
                <a:ext cx="1448345" cy="3724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b="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0.596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880" y="5541724"/>
                <a:ext cx="1448345" cy="372410"/>
              </a:xfrm>
              <a:prstGeom prst="rect">
                <a:avLst/>
              </a:prstGeom>
              <a:blipFill>
                <a:blip r:embed="rId11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443662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Fu,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</a:p>
        </p:txBody>
      </p:sp>
    </p:spTree>
    <p:extLst>
      <p:ext uri="{BB962C8B-B14F-4D97-AF65-F5344CB8AC3E}">
        <p14:creationId xmlns:p14="http://schemas.microsoft.com/office/powerpoint/2010/main" val="42600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743" y="548315"/>
            <a:ext cx="5175947" cy="5919160"/>
          </a:xfrm>
          <a:prstGeom prst="rect">
            <a:avLst/>
          </a:prstGeom>
        </p:spPr>
      </p:pic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xmlns="" id="{C54B86F9-4C14-4686-B52D-8288D460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283E-ED15-43A3-AA88-AE05515A46C1}" type="slidenum">
              <a:rPr lang="zh-CN" altLang="en-US" smtClean="0"/>
              <a:t>17</a:t>
            </a:fld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xmlns="" id="{8808A9AB-98C5-4953-8E4C-EA9C7D39A8A7}"/>
                  </a:ext>
                </a:extLst>
              </p:cNvPr>
              <p:cNvSpPr/>
              <p:nvPr/>
            </p:nvSpPr>
            <p:spPr>
              <a:xfrm>
                <a:off x="5529917" y="1641979"/>
                <a:ext cx="298543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altLang="zh-CN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1">
                              <a:latin typeface="Cambria Math" charset="0"/>
                            </a:rPr>
                            <m:t>|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=</m:t>
                      </m:r>
                      <m:r>
                        <a:rPr lang="en-US" altLang="zh-CN" i="1">
                          <a:latin typeface="Cambria Math" charset="0"/>
                        </a:rPr>
                        <m:t>𝑎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+</m:t>
                      </m:r>
                      <m:r>
                        <a:rPr lang="en-US" altLang="zh-CN" i="1">
                          <a:latin typeface="Cambria Math" charset="0"/>
                        </a:rPr>
                        <m:t>𝑏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zh-CN" altLang="en-US" b="1" i="1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8808A9AB-98C5-4953-8E4C-EA9C7D39A8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9917" y="1641979"/>
                <a:ext cx="2985433" cy="369332"/>
              </a:xfrm>
              <a:prstGeom prst="rect">
                <a:avLst/>
              </a:prstGeom>
              <a:blipFill>
                <a:blip r:embed="rId3"/>
                <a:stretch>
                  <a:fillRect l="-1020" t="-119672" b="-183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4">
            <a:extLst>
              <a:ext uri="{FF2B5EF4-FFF2-40B4-BE49-F238E27FC236}">
                <a16:creationId xmlns:a16="http://schemas.microsoft.com/office/drawing/2014/main" xmlns="" id="{CF881760-BB17-4F59-AACE-70613A11E473}"/>
              </a:ext>
            </a:extLst>
          </p:cNvPr>
          <p:cNvCxnSpPr>
            <a:cxnSpLocks/>
          </p:cNvCxnSpPr>
          <p:nvPr/>
        </p:nvCxnSpPr>
        <p:spPr>
          <a:xfrm>
            <a:off x="7865749" y="1641979"/>
            <a:ext cx="0" cy="438422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D142AC65-7855-EE4F-ACC6-5D42865BD5A5}"/>
                  </a:ext>
                </a:extLst>
              </p:cNvPr>
              <p:cNvSpPr txBox="1"/>
              <p:nvPr/>
            </p:nvSpPr>
            <p:spPr>
              <a:xfrm>
                <a:off x="5668239" y="2347934"/>
                <a:ext cx="3256685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Large-x behavior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1.77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closer to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pQCD</a:t>
                </a:r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gluon distribution </a:t>
                </a:r>
                <a:r>
                  <a:rPr lang="en-US" altLang="zh-CN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significantly 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increases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142AC65-7855-EE4F-ACC6-5D42865BD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8239" y="2347934"/>
                <a:ext cx="3256685" cy="1477328"/>
              </a:xfrm>
              <a:prstGeom prst="rect">
                <a:avLst/>
              </a:prstGeom>
              <a:blipFill rotWithShape="0">
                <a:blip r:embed="rId4"/>
                <a:stretch>
                  <a:fillRect l="-1311" t="-2058" b="-20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xmlns="" id="{67687385-DC9B-461A-9B6F-37025C643EF3}"/>
              </a:ext>
            </a:extLst>
          </p:cNvPr>
          <p:cNvSpPr txBox="1"/>
          <p:nvPr/>
        </p:nvSpPr>
        <p:spPr>
          <a:xfrm>
            <a:off x="3813576" y="151290"/>
            <a:ext cx="14927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Pion PDF</a:t>
            </a:r>
            <a:endParaRPr lang="zh-CN" altLang="en-US" sz="2600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703" y="6333597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Fu,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Vary, </a:t>
            </a:r>
            <a:r>
              <a:rPr lang="en-US" altLang="zh-CN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表格 2"/>
              <p:cNvGraphicFramePr>
                <a:graphicFrameLocks noGrp="1"/>
              </p:cNvGraphicFramePr>
              <p:nvPr/>
            </p:nvGraphicFramePr>
            <p:xfrm>
              <a:off x="5306292" y="4220708"/>
              <a:ext cx="3746269" cy="156253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7389">
                      <a:extLst>
                        <a:ext uri="{9D8B030D-6E8A-4147-A177-3AD203B41FA5}">
                          <a16:colId xmlns:a16="http://schemas.microsoft.com/office/drawing/2014/main" xmlns="" val="1830439908"/>
                        </a:ext>
                      </a:extLst>
                    </a:gridCol>
                    <a:gridCol w="822960">
                      <a:extLst>
                        <a:ext uri="{9D8B030D-6E8A-4147-A177-3AD203B41FA5}">
                          <a16:colId xmlns:a16="http://schemas.microsoft.com/office/drawing/2014/main" xmlns="" val="1292723400"/>
                        </a:ext>
                      </a:extLst>
                    </a:gridCol>
                    <a:gridCol w="822960">
                      <a:extLst>
                        <a:ext uri="{9D8B030D-6E8A-4147-A177-3AD203B41FA5}">
                          <a16:colId xmlns:a16="http://schemas.microsoft.com/office/drawing/2014/main" xmlns="" val="657420390"/>
                        </a:ext>
                      </a:extLst>
                    </a:gridCol>
                    <a:gridCol w="822960">
                      <a:extLst>
                        <a:ext uri="{9D8B030D-6E8A-4147-A177-3AD203B41FA5}">
                          <a16:colId xmlns:a16="http://schemas.microsoft.com/office/drawing/2014/main" xmlns="" val="2070768908"/>
                        </a:ext>
                      </a:extLst>
                    </a:gridCol>
                  </a:tblGrid>
                  <a:tr h="443033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altLang="zh-CN" sz="140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4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oMath>
                          </a14:m>
                          <a:r>
                            <a:rPr lang="zh-CN" altLang="en-US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 </a:t>
                          </a:r>
                          <a:r>
                            <a:rPr lang="en-US" altLang="zh-CN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@ 4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altLang="zh-CN" sz="140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14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𝐆𝐞𝐕</m:t>
                                  </m:r>
                                </m:e>
                                <m:sup>
                                  <m:r>
                                    <a:rPr lang="en-US" altLang="zh-CN" sz="1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zh-CN" altLang="en-U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Valence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Gluon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Sea</a:t>
                          </a:r>
                        </a:p>
                      </a:txBody>
                      <a:tcPr marT="45749" marB="45749" anchor="ctr"/>
                    </a:tc>
                    <a:extLst>
                      <a:ext uri="{0D108BD9-81ED-4DB2-BD59-A6C34878D82A}">
                        <a16:rowId xmlns:a16="http://schemas.microsoft.com/office/drawing/2014/main" xmlns="" val="1047816340"/>
                      </a:ext>
                    </a:extLst>
                  </a:tr>
                  <a:tr h="373168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buNone/>
                          </a:pPr>
                          <a:r>
                            <a:rPr lang="en-US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BLFQ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buNone/>
                          </a:pPr>
                          <a:r>
                            <a:rPr lang="en-US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0.483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buNone/>
                          </a:pPr>
                          <a:r>
                            <a:rPr lang="en-US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</a:t>
                          </a:r>
                          <a:r>
                            <a:rPr lang="en-US" altLang="zh-CN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421</a:t>
                          </a:r>
                          <a:endParaRPr lang="en-US" sz="1400" b="1" kern="1200" dirty="0">
                            <a:solidFill>
                              <a:schemeClr val="dk1"/>
                            </a:solidFill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T="45749" marB="45749" anchor="ctr"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buNone/>
                          </a:pPr>
                          <a:r>
                            <a:rPr lang="en-US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0.096</a:t>
                          </a:r>
                        </a:p>
                      </a:txBody>
                      <a:tcPr marT="45749" marB="45749" anchor="ctr"/>
                    </a:tc>
                    <a:extLst>
                      <a:ext uri="{0D108BD9-81ED-4DB2-BD59-A6C34878D82A}">
                        <a16:rowId xmlns:a16="http://schemas.microsoft.com/office/drawing/2014/main" xmlns="" val="3958983737"/>
                      </a:ext>
                    </a:extLst>
                  </a:tr>
                  <a:tr h="373168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BLFQ-NJL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0.489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0.398</a:t>
                          </a:r>
                        </a:p>
                      </a:txBody>
                      <a:tcPr marT="45749" marB="45749" anchor="ctr"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0.113</a:t>
                          </a:r>
                        </a:p>
                      </a:txBody>
                      <a:tcPr marT="45749" marB="45749" anchor="ctr"/>
                    </a:tc>
                    <a:extLst>
                      <a:ext uri="{0D108BD9-81ED-4DB2-BD59-A6C34878D82A}">
                        <a16:rowId xmlns:a16="http://schemas.microsoft.com/office/drawing/2014/main" xmlns="" val="2219766696"/>
                      </a:ext>
                    </a:extLst>
                  </a:tr>
                  <a:tr h="373168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altLang="zh-CN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+mn-ea"/>
                            </a:rPr>
                            <a:t>[BSE 2019’]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0.48(3)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0.41(2)</a:t>
                          </a:r>
                        </a:p>
                      </a:txBody>
                      <a:tcPr marT="45749" marB="45749" anchor="ctr"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0.11(2)</a:t>
                          </a:r>
                        </a:p>
                      </a:txBody>
                      <a:tcPr marT="45749" marB="45749" anchor="ctr"/>
                    </a:tc>
                    <a:extLst>
                      <a:ext uri="{0D108BD9-81ED-4DB2-BD59-A6C34878D82A}">
                        <a16:rowId xmlns:a16="http://schemas.microsoft.com/office/drawing/2014/main" xmlns="" val="9253734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表格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99992216"/>
                  </p:ext>
                </p:extLst>
              </p:nvPr>
            </p:nvGraphicFramePr>
            <p:xfrm>
              <a:off x="5306292" y="4220708"/>
              <a:ext cx="3746269" cy="156253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77389">
                      <a:extLst>
                        <a:ext uri="{9D8B030D-6E8A-4147-A177-3AD203B41FA5}">
                          <a16:colId xmlns:a16="http://schemas.microsoft.com/office/drawing/2014/main" val="1830439908"/>
                        </a:ext>
                      </a:extLst>
                    </a:gridCol>
                    <a:gridCol w="822960">
                      <a:extLst>
                        <a:ext uri="{9D8B030D-6E8A-4147-A177-3AD203B41FA5}">
                          <a16:colId xmlns:a16="http://schemas.microsoft.com/office/drawing/2014/main" val="1292723400"/>
                        </a:ext>
                      </a:extLst>
                    </a:gridCol>
                    <a:gridCol w="822960">
                      <a:extLst>
                        <a:ext uri="{9D8B030D-6E8A-4147-A177-3AD203B41FA5}">
                          <a16:colId xmlns:a16="http://schemas.microsoft.com/office/drawing/2014/main" val="657420390"/>
                        </a:ext>
                      </a:extLst>
                    </a:gridCol>
                    <a:gridCol w="822960">
                      <a:extLst>
                        <a:ext uri="{9D8B030D-6E8A-4147-A177-3AD203B41FA5}">
                          <a16:colId xmlns:a16="http://schemas.microsoft.com/office/drawing/2014/main" val="2070768908"/>
                        </a:ext>
                      </a:extLst>
                    </a:gridCol>
                  </a:tblGrid>
                  <a:tr h="443033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blipFill>
                          <a:blip r:embed="rId6"/>
                          <a:stretch>
                            <a:fillRect l="-476" t="-1370" r="-195238" b="-2589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Valence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Gluon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b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Sea</a:t>
                          </a:r>
                        </a:p>
                      </a:txBody>
                      <a:tcPr marT="45749" marB="45749" anchor="ctr"/>
                    </a:tc>
                    <a:extLst>
                      <a:ext uri="{0D108BD9-81ED-4DB2-BD59-A6C34878D82A}">
                        <a16:rowId xmlns:a16="http://schemas.microsoft.com/office/drawing/2014/main" val="1047816340"/>
                      </a:ext>
                    </a:extLst>
                  </a:tr>
                  <a:tr h="373168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buNone/>
                          </a:pPr>
                          <a:r>
                            <a:rPr lang="en-US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BLFQ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buNone/>
                          </a:pPr>
                          <a:r>
                            <a:rPr lang="en-US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0.483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buNone/>
                          </a:pPr>
                          <a:r>
                            <a:rPr lang="en-US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</a:t>
                          </a:r>
                          <a:r>
                            <a:rPr lang="en-US" altLang="zh-CN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421</a:t>
                          </a:r>
                          <a:endParaRPr lang="en-US" sz="1400" b="1" kern="1200" dirty="0">
                            <a:solidFill>
                              <a:schemeClr val="dk1"/>
                            </a:solidFill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marT="45749" marB="45749" anchor="ctr"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>
                            <a:buNone/>
                          </a:pPr>
                          <a:r>
                            <a:rPr lang="en-US" sz="1400" b="1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0.096</a:t>
                          </a:r>
                        </a:p>
                      </a:txBody>
                      <a:tcPr marT="45749" marB="45749" anchor="ctr"/>
                    </a:tc>
                    <a:extLst>
                      <a:ext uri="{0D108BD9-81ED-4DB2-BD59-A6C34878D82A}">
                        <a16:rowId xmlns:a16="http://schemas.microsoft.com/office/drawing/2014/main" val="3958983737"/>
                      </a:ext>
                    </a:extLst>
                  </a:tr>
                  <a:tr h="373168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BLFQ-NJL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0.489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0.398</a:t>
                          </a:r>
                        </a:p>
                      </a:txBody>
                      <a:tcPr marT="45749" marB="45749" anchor="ctr"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kern="1200" dirty="0">
                              <a:solidFill>
                                <a:schemeClr val="dk1"/>
                              </a:solidFill>
                              <a:latin typeface="Times New Roman" panose="020206030504050203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a:t>0.113</a:t>
                          </a:r>
                        </a:p>
                      </a:txBody>
                      <a:tcPr marT="45749" marB="45749" anchor="ctr"/>
                    </a:tc>
                    <a:extLst>
                      <a:ext uri="{0D108BD9-81ED-4DB2-BD59-A6C34878D82A}">
                        <a16:rowId xmlns:a16="http://schemas.microsoft.com/office/drawing/2014/main" val="2219766696"/>
                      </a:ext>
                    </a:extLst>
                  </a:tr>
                  <a:tr h="373168"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altLang="zh-CN" sz="1400" dirty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+mn-ea"/>
                            </a:rPr>
                            <a:t>[BSE 2019</a:t>
                          </a:r>
                          <a:r>
                            <a:rPr lang="en-US" altLang="zh-CN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+mn-ea"/>
                            </a:rPr>
                            <a:t>’]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0.48(3)</a:t>
                          </a:r>
                        </a:p>
                      </a:txBody>
                      <a:tcPr marT="45749" marB="45749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0.41(2)</a:t>
                          </a:r>
                        </a:p>
                      </a:txBody>
                      <a:tcPr marT="45749" marB="45749" anchor="ctr">
                        <a:solidFill>
                          <a:schemeClr val="accent4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4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0.11(2)</a:t>
                          </a:r>
                        </a:p>
                      </a:txBody>
                      <a:tcPr marT="45749" marB="45749" anchor="ctr"/>
                    </a:tc>
                    <a:extLst>
                      <a:ext uri="{0D108BD9-81ED-4DB2-BD59-A6C34878D82A}">
                        <a16:rowId xmlns:a16="http://schemas.microsoft.com/office/drawing/2014/main" val="9253734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8932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10" y="2384876"/>
            <a:ext cx="4112940" cy="377056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947" y="2021731"/>
            <a:ext cx="4427643" cy="441536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/>
              <p:cNvSpPr txBox="1"/>
              <p:nvPr/>
            </p:nvSpPr>
            <p:spPr>
              <a:xfrm>
                <a:off x="383837" y="1481487"/>
                <a:ext cx="8572475" cy="9033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𝐹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nary>
                            <m:nary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</m:acc>
                                </m:sub>
                              </m:sSub>
                              <m:f>
                                <m:f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CN" i="1">
                                              <a:latin typeface="Cambria Math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</m:acc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altLang="zh-CN" b="0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zh-CN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zh-CN" i="1">
                                                      <a:latin typeface="Cambria Math" panose="02040503050406030204" pitchFamily="18" charset="0"/>
                                                    </a:rPr>
                                                    <m:t>𝑐</m:t>
                                                  </m:r>
                                                </m:e>
                                              </m:acc>
                                            </m:sub>
                                            <m:sup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num>
                                        <m:den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den>
                                      </m:f>
                                    </m:e>
                                  </m:rad>
                                </m:den>
                              </m:f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±</m:t>
                                  </m:r>
                                </m:sup>
                              </m:sSup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i="1" smtClean="0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 smtClean="0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7" y="1481487"/>
                <a:ext cx="8572475" cy="90338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1"/>
          <p:cNvSpPr txBox="1">
            <a:spLocks noChangeArrowheads="1"/>
          </p:cNvSpPr>
          <p:nvPr/>
        </p:nvSpPr>
        <p:spPr bwMode="auto">
          <a:xfrm>
            <a:off x="260351" y="640372"/>
            <a:ext cx="6807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[Wen-Chen Chang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PRD 102 (2020) 054024];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Nason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303 (1988) 607];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M. L.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Mangano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405 (1993) 507]</a:t>
            </a:r>
          </a:p>
        </p:txBody>
      </p:sp>
      <p:sp>
        <p:nvSpPr>
          <p:cNvPr id="13" name="Text Box 9"/>
          <p:cNvSpPr txBox="1"/>
          <p:nvPr/>
        </p:nvSpPr>
        <p:spPr>
          <a:xfrm>
            <a:off x="383836" y="6022167"/>
            <a:ext cx="4570719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Agree with</a:t>
            </a:r>
            <a:r>
              <a:rPr lang="en-US" altLang="zh-CN" sz="2000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 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experimental data (</a:t>
            </a:r>
            <a:r>
              <a:rPr lang="en-US" altLang="zh-CN" sz="2000" b="1" noProof="1">
                <a:latin typeface="Times New Roman" panose="02020603050405020304" pitchFamily="18" charset="0"/>
                <a:sym typeface="Arial" panose="020B0604020202020204" pitchFamily="34" charset="0"/>
              </a:rPr>
              <a:t>FNAL E672, E706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).</a:t>
            </a: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7076881" y="836658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[</a:t>
            </a:r>
            <a:r>
              <a:rPr lang="en-US" altLang="zh-CN" sz="2000" dirty="0" err="1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nCTEQ</a:t>
            </a:r>
            <a:r>
              <a:rPr lang="en-US" altLang="zh-CN" sz="2000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2015]</a:t>
            </a:r>
          </a:p>
        </p:txBody>
      </p:sp>
      <p:sp>
        <p:nvSpPr>
          <p:cNvPr id="17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5FB6283E-ED15-43A3-AA88-AE05515A46C1}" type="slidenum">
              <a:rPr lang="zh-CN" altLang="en-US" smtClean="0"/>
              <a:t>18</a:t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 Box 2"/>
              <p:cNvSpPr txBox="1">
                <a:spLocks noChangeArrowheads="1"/>
              </p:cNvSpPr>
              <p:nvPr/>
            </p:nvSpPr>
            <p:spPr bwMode="auto">
              <a:xfrm>
                <a:off x="2243521" y="130810"/>
                <a:ext cx="4920424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zh-CN" sz="2800" i="1" u="sng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</m:oMath>
                </a14:m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Production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ross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ection</a:t>
                </a:r>
                <a:endParaRPr lang="en-US" altLang="zh-CN" sz="2800" b="1" u="sng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43521" y="130810"/>
                <a:ext cx="4920424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4583864" y="836658"/>
                <a:ext cx="2450056" cy="4362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zh-CN" altLang="en-US" sz="280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solidFill>
                          <a:srgbClr val="FF66FF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type m:val="lin"/>
                        <m:ctrlPr>
                          <a:rPr lang="en-US" altLang="zh-CN" sz="28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zh-CN" altLang="en-US" sz="2800" dirty="0"/>
                  <a:t> </a:t>
                </a: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64" y="836658"/>
                <a:ext cx="2450056" cy="43627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本框 33"/>
          <p:cNvSpPr txBox="1"/>
          <p:nvPr/>
        </p:nvSpPr>
        <p:spPr>
          <a:xfrm>
            <a:off x="1595534" y="503681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CEM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341" y="6437093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Fu, </a:t>
            </a:r>
            <a:r>
              <a:rPr lang="en-US" altLang="zh-CN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  <a:endParaRPr lang="en-US" altLang="zh-CN" dirty="0">
              <a:solidFill>
                <a:srgbClr val="00B0F0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1"/>
              <p:cNvSpPr txBox="1"/>
              <p:nvPr/>
            </p:nvSpPr>
            <p:spPr>
              <a:xfrm>
                <a:off x="2797011" y="2766050"/>
                <a:ext cx="395593" cy="33316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1" lang="el-GR" altLang="zh-CN" sz="1400" i="1" smtClean="0">
                              <a:latin typeface="Cambria Math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1400" b="0" i="1" smtClean="0">
                              <a:latin typeface="Cambria Math" charset="0"/>
                            </a:rPr>
                            <m:t>𝑆</m:t>
                          </m:r>
                        </m:e>
                      </m:rad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>
          <p:sp>
            <p:nvSpPr>
              <p:cNvPr id="2" name="文本框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011" y="2766050"/>
                <a:ext cx="395593" cy="333168"/>
              </a:xfrm>
              <a:prstGeom prst="rect">
                <a:avLst/>
              </a:prstGeom>
              <a:blipFill rotWithShape="0">
                <a:blip r:embed="rId7"/>
                <a:stretch>
                  <a:fillRect t="-42593" b="-18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矩形 17"/>
          <p:cNvSpPr/>
          <p:nvPr/>
        </p:nvSpPr>
        <p:spPr>
          <a:xfrm>
            <a:off x="5600418" y="4062868"/>
            <a:ext cx="2867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(from Chang, et al PRD 20’ 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494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619" y="2329379"/>
            <a:ext cx="4153723" cy="380794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356" y="2083890"/>
            <a:ext cx="4211144" cy="4211144"/>
          </a:xfrm>
          <a:prstGeom prst="rect">
            <a:avLst/>
          </a:prstGeom>
        </p:spPr>
      </p:pic>
      <p:sp>
        <p:nvSpPr>
          <p:cNvPr id="13" name="Text Box 9"/>
          <p:cNvSpPr txBox="1"/>
          <p:nvPr/>
        </p:nvSpPr>
        <p:spPr>
          <a:xfrm>
            <a:off x="383836" y="6022167"/>
            <a:ext cx="4570719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Agree with</a:t>
            </a:r>
            <a:r>
              <a:rPr lang="en-US" altLang="zh-CN" sz="2000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 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experimental data (</a:t>
            </a:r>
            <a:r>
              <a:rPr lang="en-US" altLang="zh-CN" sz="2000" b="1" noProof="1">
                <a:latin typeface="Times New Roman" panose="02020603050405020304" pitchFamily="18" charset="0"/>
                <a:sym typeface="Arial" panose="020B0604020202020204" pitchFamily="34" charset="0"/>
              </a:rPr>
              <a:t>FNAL E705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).</a:t>
            </a:r>
          </a:p>
        </p:txBody>
      </p:sp>
      <p:sp>
        <p:nvSpPr>
          <p:cNvPr id="17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5FB6283E-ED15-43A3-AA88-AE05515A46C1}" type="slidenum">
              <a:rPr lang="zh-CN" altLang="en-US" smtClean="0"/>
              <a:t>19</a:t>
            </a:fld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595534" y="503681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CEM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55803" y="6187435"/>
            <a:ext cx="1516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7%Li6+93%Li7</a:t>
            </a:r>
            <a:endParaRPr lang="zh-CN" altLang="en-US" dirty="0"/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346" y="6392058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Fu, </a:t>
            </a:r>
            <a:r>
              <a:rPr lang="en-US" altLang="zh-CN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  <a:endParaRPr lang="en-US" altLang="zh-CN" dirty="0">
              <a:solidFill>
                <a:srgbClr val="00B0F0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/>
              <p:cNvSpPr txBox="1"/>
              <p:nvPr/>
            </p:nvSpPr>
            <p:spPr>
              <a:xfrm>
                <a:off x="2846172" y="2726716"/>
                <a:ext cx="395593" cy="33316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1" lang="el-GR" altLang="zh-CN" sz="1400" i="1" smtClean="0">
                              <a:latin typeface="Cambria Math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1400" b="0" i="1" smtClean="0">
                              <a:latin typeface="Cambria Math" charset="0"/>
                            </a:rPr>
                            <m:t>𝑆</m:t>
                          </m:r>
                        </m:e>
                      </m:rad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6172" y="2726716"/>
                <a:ext cx="395593" cy="333168"/>
              </a:xfrm>
              <a:prstGeom prst="rect">
                <a:avLst/>
              </a:prstGeom>
              <a:blipFill rotWithShape="0">
                <a:blip r:embed="rId4"/>
                <a:stretch>
                  <a:fillRect t="-41818" b="-163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383837" y="1481487"/>
                <a:ext cx="8572475" cy="9033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𝐹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nary>
                            <m:nary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</m:acc>
                                </m:sub>
                              </m:sSub>
                              <m:f>
                                <m:f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CN" i="1">
                                              <a:latin typeface="Cambria Math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</m:acc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altLang="zh-CN" b="0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zh-CN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zh-CN" i="1">
                                                      <a:latin typeface="Cambria Math" panose="02040503050406030204" pitchFamily="18" charset="0"/>
                                                    </a:rPr>
                                                    <m:t>𝑐</m:t>
                                                  </m:r>
                                                </m:e>
                                              </m:acc>
                                            </m:sub>
                                            <m:sup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num>
                                        <m:den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den>
                                      </m:f>
                                    </m:e>
                                  </m:rad>
                                </m:den>
                              </m:f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±</m:t>
                                  </m:r>
                                </m:sup>
                              </m:sSup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i="1" smtClean="0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 smtClean="0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7" y="1481487"/>
                <a:ext cx="8572475" cy="9033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260351" y="640372"/>
            <a:ext cx="6807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[Wen-Chen Chang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PRD 102 (2020) 054024];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Nason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303 (1988) 607];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M. L.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Mangano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405 (1993) 507]</a:t>
            </a:r>
          </a:p>
        </p:txBody>
      </p:sp>
      <p:sp>
        <p:nvSpPr>
          <p:cNvPr id="24" name="Text Box 1"/>
          <p:cNvSpPr txBox="1">
            <a:spLocks noChangeArrowheads="1"/>
          </p:cNvSpPr>
          <p:nvPr/>
        </p:nvSpPr>
        <p:spPr bwMode="auto">
          <a:xfrm>
            <a:off x="7076881" y="836658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[</a:t>
            </a:r>
            <a:r>
              <a:rPr lang="en-US" altLang="zh-CN" sz="2000" dirty="0" err="1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nCTEQ</a:t>
            </a:r>
            <a:r>
              <a:rPr lang="en-US" altLang="zh-CN" sz="2000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2015]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 Box 2"/>
              <p:cNvSpPr txBox="1">
                <a:spLocks noChangeArrowheads="1"/>
              </p:cNvSpPr>
              <p:nvPr/>
            </p:nvSpPr>
            <p:spPr bwMode="auto">
              <a:xfrm>
                <a:off x="2243521" y="130810"/>
                <a:ext cx="4920424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zh-CN" sz="2800" i="1" u="sng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</m:oMath>
                </a14:m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Production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ross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ection</a:t>
                </a:r>
                <a:endParaRPr lang="en-US" altLang="zh-CN" sz="2800" b="1" u="sng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43521" y="130810"/>
                <a:ext cx="4920424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4583864" y="836658"/>
                <a:ext cx="2450056" cy="4362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zh-CN" altLang="en-US" sz="280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solidFill>
                          <a:srgbClr val="FF66FF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type m:val="lin"/>
                        <m:ctrlPr>
                          <a:rPr lang="en-US" altLang="zh-CN" sz="28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zh-CN" altLang="en-US" sz="2800" dirty="0"/>
                  <a:t> </a:t>
                </a: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64" y="836658"/>
                <a:ext cx="2450056" cy="43627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矩形 30"/>
          <p:cNvSpPr/>
          <p:nvPr/>
        </p:nvSpPr>
        <p:spPr>
          <a:xfrm>
            <a:off x="5639746" y="3994044"/>
            <a:ext cx="2867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(from Chang, et al PRD 20’ 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3314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14DA2B-B2EE-E947-B2FB-2FF42C51D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3965"/>
            <a:ext cx="7886700" cy="1325563"/>
          </a:xfrm>
        </p:spPr>
        <p:txBody>
          <a:bodyPr/>
          <a:lstStyle/>
          <a:p>
            <a:pPr algn="ctr"/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5B491B1-D9B2-7D4F-8B1B-A3526E6608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623" y="1436016"/>
            <a:ext cx="7808737" cy="460176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Times New Roman" charset="0"/>
                <a:ea typeface="Times New Roman" charset="0"/>
                <a:cs typeface="Times New Roman" charset="0"/>
              </a:rPr>
              <a:t>Basis Light-front Quantization </a:t>
            </a:r>
            <a:r>
              <a:rPr lang="en-US" sz="3200" dirty="0" smtClean="0">
                <a:latin typeface="Times New Roman" charset="0"/>
                <a:ea typeface="Times New Roman" charset="0"/>
                <a:cs typeface="Times New Roman" charset="0"/>
              </a:rPr>
              <a:t>approach</a:t>
            </a:r>
            <a:endParaRPr lang="en-US" sz="32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50000"/>
              </a:lnSpc>
            </a:pPr>
            <a:r>
              <a:rPr lang="en-US" sz="3200" dirty="0">
                <a:latin typeface="Times New Roman" charset="0"/>
                <a:ea typeface="Times New Roman" charset="0"/>
                <a:cs typeface="Times New Roman" charset="0"/>
              </a:rPr>
              <a:t>Application to Light </a:t>
            </a:r>
            <a:r>
              <a:rPr lang="en-US" sz="3200" dirty="0" smtClean="0">
                <a:latin typeface="Times New Roman" charset="0"/>
                <a:ea typeface="Times New Roman" charset="0"/>
                <a:cs typeface="Times New Roman" charset="0"/>
              </a:rPr>
              <a:t>Mesons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>
                <a:latin typeface="Times New Roman" charset="0"/>
                <a:ea typeface="Times New Roman" charset="0"/>
                <a:cs typeface="Times New Roman" charset="0"/>
              </a:rPr>
              <a:t>Leading </a:t>
            </a:r>
            <a:r>
              <a:rPr lang="en-US" altLang="zh-CN" dirty="0" err="1" smtClean="0">
                <a:latin typeface="Times New Roman" charset="0"/>
                <a:ea typeface="Times New Roman" charset="0"/>
                <a:cs typeface="Times New Roman" charset="0"/>
              </a:rPr>
              <a:t>Fock</a:t>
            </a:r>
            <a:r>
              <a:rPr lang="en-US" altLang="zh-CN" dirty="0" smtClean="0">
                <a:latin typeface="Times New Roman" charset="0"/>
                <a:ea typeface="Times New Roman" charset="0"/>
                <a:cs typeface="Times New Roman" charset="0"/>
              </a:rPr>
              <a:t> sector (based on NJL </a:t>
            </a:r>
            <a:r>
              <a:rPr lang="en-US" altLang="zh-CN" dirty="0" err="1" smtClean="0">
                <a:latin typeface="Times New Roman" charset="0"/>
                <a:ea typeface="Times New Roman" charset="0"/>
                <a:cs typeface="Times New Roman" charset="0"/>
              </a:rPr>
              <a:t>interacton</a:t>
            </a:r>
            <a:r>
              <a:rPr lang="en-US" altLang="zh-CN" dirty="0" smtClean="0"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en-US" altLang="zh-CN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With</a:t>
            </a:r>
            <a:r>
              <a:rPr lang="en-US" altLang="zh-CN" dirty="0" smtClean="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 one dynamical gluon</a:t>
            </a:r>
            <a:endParaRPr lang="en-US" sz="3200" dirty="0" smtClean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50000"/>
              </a:lnSpc>
            </a:pPr>
            <a:r>
              <a:rPr lang="en-US" sz="3200" dirty="0" smtClean="0">
                <a:latin typeface="Times New Roman" charset="0"/>
                <a:ea typeface="Times New Roman" charset="0"/>
                <a:cs typeface="Times New Roman" charset="0"/>
              </a:rPr>
              <a:t>Summary </a:t>
            </a:r>
            <a:r>
              <a:rPr lang="en-US" sz="3200" dirty="0">
                <a:latin typeface="Times New Roman" charset="0"/>
                <a:ea typeface="Times New Roman" charset="0"/>
                <a:cs typeface="Times New Roman" charset="0"/>
              </a:rPr>
              <a:t>and Future Plan</a:t>
            </a:r>
          </a:p>
          <a:p>
            <a:pPr marL="457200" lvl="1" indent="0">
              <a:buNone/>
            </a:pP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381750" y="6336685"/>
            <a:ext cx="21336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48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58" y="2320412"/>
            <a:ext cx="4177681" cy="383400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318" y="2103209"/>
            <a:ext cx="4288359" cy="4264468"/>
          </a:xfrm>
          <a:prstGeom prst="rect">
            <a:avLst/>
          </a:prstGeom>
        </p:spPr>
      </p:pic>
      <p:sp>
        <p:nvSpPr>
          <p:cNvPr id="13" name="Text Box 9"/>
          <p:cNvSpPr txBox="1"/>
          <p:nvPr/>
        </p:nvSpPr>
        <p:spPr>
          <a:xfrm>
            <a:off x="383836" y="6022167"/>
            <a:ext cx="4570719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Agree with</a:t>
            </a:r>
            <a:r>
              <a:rPr lang="en-US" altLang="zh-CN" sz="2000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 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experimental data (</a:t>
            </a:r>
            <a:r>
              <a:rPr lang="en-US" altLang="zh-CN" sz="2000" b="1" noProof="1">
                <a:latin typeface="Times New Roman" panose="02020603050405020304" pitchFamily="18" charset="0"/>
                <a:sym typeface="Arial" panose="020B0604020202020204" pitchFamily="34" charset="0"/>
              </a:rPr>
              <a:t>CERN NA3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).</a:t>
            </a:r>
          </a:p>
        </p:txBody>
      </p:sp>
      <p:sp>
        <p:nvSpPr>
          <p:cNvPr id="17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5FB6283E-ED15-43A3-AA88-AE05515A46C1}" type="slidenum">
              <a:rPr lang="zh-CN" altLang="en-US" smtClean="0"/>
              <a:t>20</a:t>
            </a:fld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595534" y="503681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CEM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2755" y="6404976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Fu, </a:t>
            </a:r>
            <a:r>
              <a:rPr lang="en-US" altLang="zh-CN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  <a:endParaRPr lang="en-US" altLang="zh-CN" dirty="0">
              <a:solidFill>
                <a:srgbClr val="00B0F0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2910350" y="2707058"/>
                <a:ext cx="301923" cy="33316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1" lang="el-GR" altLang="zh-CN" sz="1400" i="1" smtClean="0">
                              <a:latin typeface="Cambria Math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1400" b="0" i="1" smtClean="0">
                              <a:latin typeface="Cambria Math" charset="0"/>
                            </a:rPr>
                            <m:t>𝑆</m:t>
                          </m:r>
                        </m:e>
                      </m:rad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350" y="2707058"/>
                <a:ext cx="301923" cy="333168"/>
              </a:xfrm>
              <a:prstGeom prst="rect">
                <a:avLst/>
              </a:prstGeom>
              <a:blipFill rotWithShape="0">
                <a:blip r:embed="rId4"/>
                <a:stretch>
                  <a:fillRect t="-41818" r="-20000" b="-163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383837" y="1481487"/>
                <a:ext cx="8572475" cy="9033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𝐹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nary>
                            <m:nary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</m:acc>
                                </m:sub>
                              </m:sSub>
                              <m:f>
                                <m:f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CN" i="1">
                                              <a:latin typeface="Cambria Math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</m:acc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altLang="zh-CN" b="0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zh-CN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zh-CN" i="1">
                                                      <a:latin typeface="Cambria Math" panose="02040503050406030204" pitchFamily="18" charset="0"/>
                                                    </a:rPr>
                                                    <m:t>𝑐</m:t>
                                                  </m:r>
                                                </m:e>
                                              </m:acc>
                                            </m:sub>
                                            <m:sup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num>
                                        <m:den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den>
                                      </m:f>
                                    </m:e>
                                  </m:rad>
                                </m:den>
                              </m:f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±</m:t>
                                  </m:r>
                                </m:sup>
                              </m:sSup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i="1" smtClean="0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 smtClean="0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7" y="1481487"/>
                <a:ext cx="8572475" cy="9033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260351" y="640372"/>
            <a:ext cx="6807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[Wen-Chen Chang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PRD 102 (2020) 054024];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Nason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303 (1988) 607];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M. L.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Mangano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405 (1993) 507]</a:t>
            </a:r>
          </a:p>
        </p:txBody>
      </p:sp>
      <p:sp>
        <p:nvSpPr>
          <p:cNvPr id="27" name="Text Box 1"/>
          <p:cNvSpPr txBox="1">
            <a:spLocks noChangeArrowheads="1"/>
          </p:cNvSpPr>
          <p:nvPr/>
        </p:nvSpPr>
        <p:spPr bwMode="auto">
          <a:xfrm>
            <a:off x="7076881" y="836658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[</a:t>
            </a:r>
            <a:r>
              <a:rPr lang="en-US" altLang="zh-CN" sz="2000" dirty="0" err="1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nCTEQ</a:t>
            </a:r>
            <a:r>
              <a:rPr lang="en-US" altLang="zh-CN" sz="2000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2015]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 Box 2"/>
              <p:cNvSpPr txBox="1">
                <a:spLocks noChangeArrowheads="1"/>
              </p:cNvSpPr>
              <p:nvPr/>
            </p:nvSpPr>
            <p:spPr bwMode="auto">
              <a:xfrm>
                <a:off x="2243521" y="130810"/>
                <a:ext cx="4920424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zh-CN" sz="2800" i="1" u="sng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</m:oMath>
                </a14:m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Production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ross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ection</a:t>
                </a:r>
                <a:endParaRPr lang="en-US" altLang="zh-CN" sz="2800" b="1" u="sng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43521" y="130810"/>
                <a:ext cx="4920424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/>
              <p:cNvSpPr txBox="1"/>
              <p:nvPr/>
            </p:nvSpPr>
            <p:spPr>
              <a:xfrm>
                <a:off x="4583864" y="836658"/>
                <a:ext cx="2450056" cy="4362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zh-CN" altLang="en-US" sz="280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solidFill>
                          <a:srgbClr val="FF66FF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type m:val="lin"/>
                        <m:ctrlPr>
                          <a:rPr lang="en-US" altLang="zh-CN" sz="28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zh-CN" altLang="en-US" sz="2800" dirty="0"/>
                  <a:t> </a:t>
                </a:r>
              </a:p>
            </p:txBody>
          </p:sp>
        </mc:Choice>
        <mc:Fallback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64" y="836658"/>
                <a:ext cx="2450056" cy="43627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矩形 29"/>
          <p:cNvSpPr/>
          <p:nvPr/>
        </p:nvSpPr>
        <p:spPr>
          <a:xfrm>
            <a:off x="5600418" y="4062868"/>
            <a:ext cx="2867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(from Chang, et al PRD 20’ 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691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3" y="2384876"/>
            <a:ext cx="4098254" cy="3757097"/>
          </a:xfrm>
          <a:prstGeom prst="rect">
            <a:avLst/>
          </a:prstGeom>
        </p:spPr>
      </p:pic>
      <p:sp>
        <p:nvSpPr>
          <p:cNvPr id="13" name="Text Box 9"/>
          <p:cNvSpPr txBox="1"/>
          <p:nvPr/>
        </p:nvSpPr>
        <p:spPr>
          <a:xfrm>
            <a:off x="383836" y="6022167"/>
            <a:ext cx="4570719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Agree with</a:t>
            </a:r>
            <a:r>
              <a:rPr lang="en-US" altLang="zh-CN" sz="2000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 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experimental data (</a:t>
            </a:r>
            <a:r>
              <a:rPr lang="en-US" altLang="zh-CN" sz="2000" b="1" noProof="1">
                <a:latin typeface="Times New Roman" panose="02020603050405020304" pitchFamily="18" charset="0"/>
                <a:sym typeface="Arial" panose="020B0604020202020204" pitchFamily="34" charset="0"/>
              </a:rPr>
              <a:t>CERN W11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).</a:t>
            </a:r>
          </a:p>
        </p:txBody>
      </p:sp>
      <p:sp>
        <p:nvSpPr>
          <p:cNvPr id="17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5FB6283E-ED15-43A3-AA88-AE05515A46C1}" type="slidenum">
              <a:rPr lang="zh-CN" altLang="en-US" smtClean="0"/>
              <a:t>21</a:t>
            </a:fld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1595534" y="503681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CEM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900" y="2070893"/>
            <a:ext cx="4418597" cy="4375156"/>
          </a:xfrm>
          <a:prstGeom prst="rect">
            <a:avLst/>
          </a:prstGeom>
        </p:spPr>
      </p:pic>
      <p:sp>
        <p:nvSpPr>
          <p:cNvPr id="16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837" y="6360721"/>
            <a:ext cx="4933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Fu, </a:t>
            </a:r>
            <a:r>
              <a:rPr lang="en-US" altLang="zh-CN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</a:t>
            </a:r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dirty="0" smtClean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  <a:endParaRPr lang="en-US" altLang="zh-CN" dirty="0">
              <a:solidFill>
                <a:srgbClr val="00B0F0"/>
              </a:solidFill>
              <a:latin typeface="Times New Roman" panose="02020603050405020304" pitchFamily="18" charset="0"/>
              <a:ea typeface="宋体" panose="02010600030101010101" pitchFamily="2" charset="-122"/>
              <a:sym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/>
              <p:cNvSpPr txBox="1"/>
              <p:nvPr/>
            </p:nvSpPr>
            <p:spPr>
              <a:xfrm>
                <a:off x="2757683" y="2766049"/>
                <a:ext cx="395593" cy="33316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1" lang="el-GR" altLang="zh-CN" sz="1400" i="1" smtClean="0">
                              <a:latin typeface="Cambria Math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sz="1400" b="0" i="1" smtClean="0">
                              <a:latin typeface="Cambria Math" charset="0"/>
                            </a:rPr>
                            <m:t>𝑆</m:t>
                          </m:r>
                        </m:e>
                      </m:rad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683" y="2766049"/>
                <a:ext cx="395593" cy="333168"/>
              </a:xfrm>
              <a:prstGeom prst="rect">
                <a:avLst/>
              </a:prstGeom>
              <a:blipFill rotWithShape="0">
                <a:blip r:embed="rId4"/>
                <a:stretch>
                  <a:fillRect t="-42593" b="-18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矩形 32"/>
          <p:cNvSpPr/>
          <p:nvPr/>
        </p:nvSpPr>
        <p:spPr>
          <a:xfrm>
            <a:off x="5600418" y="4062868"/>
            <a:ext cx="28670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(from Chang, et al PRD 20’ )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383837" y="1481487"/>
                <a:ext cx="8572475" cy="9033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𝐹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nary>
                            <m:nary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</m:acc>
                                </m:sub>
                              </m:sSub>
                              <m:f>
                                <m:f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CN" i="1">
                                              <a:latin typeface="Cambria Math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</m:acc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altLang="zh-CN" b="0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zh-CN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zh-CN" i="1">
                                                      <a:latin typeface="Cambria Math" panose="02040503050406030204" pitchFamily="18" charset="0"/>
                                                    </a:rPr>
                                                    <m:t>𝑐</m:t>
                                                  </m:r>
                                                </m:e>
                                              </m:acc>
                                            </m:sub>
                                            <m:sup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num>
                                        <m:den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den>
                                      </m:f>
                                    </m:e>
                                  </m:rad>
                                </m:den>
                              </m:f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±</m:t>
                                  </m:r>
                                </m:sup>
                              </m:sSup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i="1" smtClean="0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 smtClean="0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37" y="1481487"/>
                <a:ext cx="8572475" cy="90338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260351" y="640372"/>
            <a:ext cx="6807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[Wen-Chen Chang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PRD 102 (2020) 054024];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Nason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303 (1988) 607];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M. L.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Mangano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405 (1993) 507]</a:t>
            </a:r>
          </a:p>
        </p:txBody>
      </p:sp>
      <p:sp>
        <p:nvSpPr>
          <p:cNvPr id="26" name="Text Box 1"/>
          <p:cNvSpPr txBox="1">
            <a:spLocks noChangeArrowheads="1"/>
          </p:cNvSpPr>
          <p:nvPr/>
        </p:nvSpPr>
        <p:spPr bwMode="auto">
          <a:xfrm>
            <a:off x="7076881" y="836658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[</a:t>
            </a:r>
            <a:r>
              <a:rPr lang="en-US" altLang="zh-CN" sz="2000" dirty="0" err="1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nCTEQ</a:t>
            </a:r>
            <a:r>
              <a:rPr lang="en-US" altLang="zh-CN" sz="2000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2015]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 Box 2"/>
              <p:cNvSpPr txBox="1">
                <a:spLocks noChangeArrowheads="1"/>
              </p:cNvSpPr>
              <p:nvPr/>
            </p:nvSpPr>
            <p:spPr bwMode="auto">
              <a:xfrm>
                <a:off x="2243521" y="130810"/>
                <a:ext cx="4920424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zh-CN" sz="2800" i="1" u="sng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</m:oMath>
                </a14:m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Production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ross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ection</a:t>
                </a:r>
                <a:endParaRPr lang="en-US" altLang="zh-CN" sz="2800" b="1" u="sng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7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43521" y="130810"/>
                <a:ext cx="4920424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/>
              <p:cNvSpPr txBox="1"/>
              <p:nvPr/>
            </p:nvSpPr>
            <p:spPr>
              <a:xfrm>
                <a:off x="4583864" y="836658"/>
                <a:ext cx="2450056" cy="4362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zh-CN" altLang="en-US" sz="280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solidFill>
                          <a:srgbClr val="FF66FF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type m:val="lin"/>
                        <m:ctrlPr>
                          <a:rPr lang="en-US" altLang="zh-CN" sz="28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zh-CN" altLang="en-US" sz="2800" dirty="0"/>
                  <a:t> </a:t>
                </a:r>
              </a:p>
            </p:txBody>
          </p:sp>
        </mc:Choice>
        <mc:Fallback>
          <p:sp>
            <p:nvSpPr>
              <p:cNvPr id="28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64" y="836658"/>
                <a:ext cx="2450056" cy="43627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5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464195"/>
            <a:ext cx="5983803" cy="54033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/>
            </p:nvSpPr>
            <p:spPr>
              <a:xfrm>
                <a:off x="352451" y="622250"/>
                <a:ext cx="8685939" cy="90338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|"/>
                          <m:endChr m:val=""/>
                          <m:ctrlPr>
                            <a:rPr lang="en-US" altLang="zh-CN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𝐹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̅"/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nary>
                            <m:nary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</m:acc>
                                </m:sub>
                              </m:sSub>
                              <m:f>
                                <m:f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CN" i="1">
                                              <a:latin typeface="Cambria Math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</m:acc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𝐹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lang="en-US" altLang="zh-CN" b="0" i="1" smtClean="0">
                                              <a:latin typeface="Cambria Math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en-US" altLang="zh-CN" b="0" i="1" smtClean="0">
                                                  <a:latin typeface="Cambria Math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𝑀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i="1">
                                                  <a:latin typeface="Cambria Math" panose="02040503050406030204" pitchFamily="18" charset="0"/>
                                                </a:rPr>
                                                <m:t>𝑐</m:t>
                                              </m:r>
                                              <m:acc>
                                                <m:accPr>
                                                  <m:chr m:val="̅"/>
                                                  <m:ctrlPr>
                                                    <a:rPr lang="en-US" altLang="zh-CN" i="1">
                                                      <a:latin typeface="Cambria Math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zh-CN" i="1">
                                                      <a:latin typeface="Cambria Math" panose="02040503050406030204" pitchFamily="18" charset="0"/>
                                                    </a:rPr>
                                                    <m:t>𝑐</m:t>
                                                  </m:r>
                                                </m:e>
                                              </m:acc>
                                            </m:sub>
                                            <m:sup>
                                              <m:r>
                                                <a:rPr lang="en-US" altLang="zh-CN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num>
                                        <m:den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𝑆</m:t>
                                          </m:r>
                                        </m:den>
                                      </m:f>
                                    </m:e>
                                  </m:rad>
                                </m:den>
                              </m:f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sSup>
                                <m:sSup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±</m:t>
                                  </m:r>
                                </m:sup>
                              </m:sSup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Sup>
                            <m:sSubSupPr>
                              <m:ctrlPr>
                                <a:rPr lang="en-US" altLang="zh-CN" i="1" smtClean="0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i="1" smtClean="0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altLang="zh-CN" i="1">
                                  <a:solidFill>
                                    <a:srgbClr val="FF66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zh-CN" i="1">
                              <a:solidFill>
                                <a:srgbClr val="FF66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51" y="622250"/>
                <a:ext cx="8685939" cy="9033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Box 31"/>
          <p:cNvSpPr txBox="1">
            <a:spLocks noChangeArrowheads="1"/>
          </p:cNvSpPr>
          <p:nvPr/>
        </p:nvSpPr>
        <p:spPr bwMode="auto">
          <a:xfrm>
            <a:off x="6065853" y="2456271"/>
            <a:ext cx="303365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[Chang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PRD 102 (2020) 054024];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N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ason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303 (1988) 607];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Mangano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et al, NPB 405 (1993) 507]</a:t>
            </a:r>
          </a:p>
        </p:txBody>
      </p:sp>
      <p:sp>
        <p:nvSpPr>
          <p:cNvPr id="13" name="Text Box 9"/>
          <p:cNvSpPr txBox="1"/>
          <p:nvPr/>
        </p:nvSpPr>
        <p:spPr>
          <a:xfrm>
            <a:off x="6140911" y="5122901"/>
            <a:ext cx="3003090" cy="101566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Agree with</a:t>
            </a:r>
            <a:r>
              <a:rPr lang="en-US" altLang="zh-CN" sz="2000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 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experimental data (</a:t>
            </a:r>
            <a:r>
              <a:rPr lang="en-US" altLang="zh-CN" sz="2000" b="1" noProof="1">
                <a:latin typeface="Times New Roman" panose="02020603050405020304" pitchFamily="18" charset="0"/>
                <a:sym typeface="Arial" panose="020B0604020202020204" pitchFamily="34" charset="0"/>
              </a:rPr>
              <a:t>FNAL E672, E706, E705, CERN NA3,WA11</a:t>
            </a:r>
            <a:r>
              <a:rPr lang="en-US" altLang="zh-CN" sz="2000" noProof="1">
                <a:latin typeface="Times New Roman" panose="02020603050405020304" pitchFamily="18" charset="0"/>
                <a:sym typeface="Arial" panose="020B0604020202020204" pitchFamily="34" charset="0"/>
              </a:rPr>
              <a:t>).</a:t>
            </a: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7527989" y="2086939"/>
            <a:ext cx="16337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[</a:t>
            </a:r>
            <a:r>
              <a:rPr lang="en-US" altLang="zh-CN" dirty="0" err="1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nCTEQ</a:t>
            </a:r>
            <a:r>
              <a:rPr lang="en-US" altLang="zh-CN" dirty="0">
                <a:solidFill>
                  <a:srgbClr val="FF66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2015]</a:t>
            </a:r>
          </a:p>
        </p:txBody>
      </p:sp>
      <p:sp>
        <p:nvSpPr>
          <p:cNvPr id="17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5FB6283E-ED15-43A3-AA88-AE05515A46C1}" type="slidenum">
              <a:rPr lang="zh-CN" altLang="en-US" smtClean="0"/>
              <a:t>22</a:t>
            </a:fld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/>
              <p:cNvSpPr txBox="1"/>
              <p:nvPr/>
            </p:nvSpPr>
            <p:spPr>
              <a:xfrm>
                <a:off x="6580298" y="1528324"/>
                <a:ext cx="2042572" cy="373949"/>
              </a:xfrm>
              <a:prstGeom prst="rect">
                <a:avLst/>
              </a:prstGeom>
              <a:noFill/>
              <a:ln>
                <a:solidFill>
                  <a:schemeClr val="tx2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p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1" smtClean="0">
                        <a:solidFill>
                          <a:srgbClr val="FF66FF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f>
                      <m:fPr>
                        <m:type m:val="lin"/>
                        <m:ctrlPr>
                          <a:rPr lang="en-US" altLang="zh-CN" sz="2400" b="0" i="1" smtClean="0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zh-CN" altLang="en-US" sz="2400" dirty="0"/>
                  <a:t> </a:t>
                </a:r>
              </a:p>
            </p:txBody>
          </p:sp>
        </mc:Choice>
        <mc:Fallback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298" y="1528324"/>
                <a:ext cx="2042572" cy="373949"/>
              </a:xfrm>
              <a:prstGeom prst="rect">
                <a:avLst/>
              </a:prstGeom>
              <a:blipFill rotWithShape="0">
                <a:blip r:embed="rId4"/>
                <a:stretch>
                  <a:fillRect l="-3254" t="-160317" r="-14793" b="-241270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 Box 7">
            <a:extLst>
              <a:ext uri="{FF2B5EF4-FFF2-40B4-BE49-F238E27FC236}">
                <a16:creationId xmlns:a16="http://schemas.microsoft.com/office/drawing/2014/main" xmlns="" id="{CA255F9C-6E65-4BF1-95BA-CC479366B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5116" y="6564336"/>
            <a:ext cx="39455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Fu,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Mondal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 Zhao, Vary,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arXiv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2106.04954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] 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115548" y="2150588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CEM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2"/>
              <p:cNvSpPr txBox="1">
                <a:spLocks noChangeArrowheads="1"/>
              </p:cNvSpPr>
              <p:nvPr/>
            </p:nvSpPr>
            <p:spPr bwMode="auto">
              <a:xfrm>
                <a:off x="2235208" y="78928"/>
                <a:ext cx="4920424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zh-CN" sz="2800" i="1" u="sng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sz="2800" i="1" u="sng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</m:oMath>
                </a14:m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Production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ross </a:t>
                </a:r>
                <a:r>
                  <a:rPr lang="en-US" altLang="zh-CN" sz="2800" b="1" u="sng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b="1" u="sng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ection</a:t>
                </a:r>
                <a:endParaRPr lang="en-US" altLang="zh-CN" sz="2800" b="1" u="sng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5208" y="78928"/>
                <a:ext cx="4920424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2791" b="-3139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/>
          <a:srcRect t="47965"/>
          <a:stretch/>
        </p:blipFill>
        <p:spPr>
          <a:xfrm>
            <a:off x="6288486" y="3360302"/>
            <a:ext cx="2623817" cy="156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304" y="1936089"/>
            <a:ext cx="5653178" cy="4564760"/>
          </a:xfrm>
          <a:prstGeom prst="rect">
            <a:avLst/>
          </a:prstGeom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621517" y="175778"/>
            <a:ext cx="38925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Pion Structure </a:t>
            </a:r>
            <a:r>
              <a:rPr lang="en-US" altLang="zh-CN" sz="2800" b="1" u="sng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Function </a:t>
            </a:r>
            <a:endParaRPr lang="en-US" altLang="zh-CN" sz="2800" b="1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8808A9AB-98C5-4953-8E4C-EA9C7D39A8A7}"/>
                  </a:ext>
                </a:extLst>
              </p:cNvPr>
              <p:cNvSpPr/>
              <p:nvPr/>
            </p:nvSpPr>
            <p:spPr>
              <a:xfrm>
                <a:off x="5901076" y="796988"/>
                <a:ext cx="2985433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altLang="zh-CN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1">
                              <a:latin typeface="Cambria Math" charset="0"/>
                            </a:rPr>
                            <m:t>|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=</m:t>
                      </m:r>
                      <m:r>
                        <a:rPr lang="en-US" altLang="zh-CN" i="1">
                          <a:latin typeface="Cambria Math" charset="0"/>
                        </a:rPr>
                        <m:t>𝑎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+</m:t>
                      </m:r>
                      <m:r>
                        <a:rPr lang="en-US" altLang="zh-CN" i="1">
                          <a:latin typeface="Cambria Math" charset="0"/>
                        </a:rPr>
                        <m:t>𝑏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zh-CN" altLang="en-US" b="1" i="1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8808A9AB-98C5-4953-8E4C-EA9C7D39A8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076" y="796988"/>
                <a:ext cx="2985433" cy="369332"/>
              </a:xfrm>
              <a:prstGeom prst="rect">
                <a:avLst/>
              </a:prstGeom>
              <a:blipFill>
                <a:blip r:embed="rId3"/>
                <a:stretch>
                  <a:fillRect l="-1020" t="-121667" b="-188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4">
            <a:extLst>
              <a:ext uri="{FF2B5EF4-FFF2-40B4-BE49-F238E27FC236}">
                <a16:creationId xmlns:a16="http://schemas.microsoft.com/office/drawing/2014/main" xmlns="" id="{CF881760-BB17-4F59-AACE-70613A11E473}"/>
              </a:ext>
            </a:extLst>
          </p:cNvPr>
          <p:cNvCxnSpPr>
            <a:cxnSpLocks/>
          </p:cNvCxnSpPr>
          <p:nvPr/>
        </p:nvCxnSpPr>
        <p:spPr>
          <a:xfrm>
            <a:off x="8235815" y="758888"/>
            <a:ext cx="0" cy="438422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8808A9AB-98C5-4953-8E4C-EA9C7D39A8A7}"/>
                  </a:ext>
                </a:extLst>
              </p:cNvPr>
              <p:cNvSpPr/>
              <p:nvPr/>
            </p:nvSpPr>
            <p:spPr>
              <a:xfrm>
                <a:off x="2248537" y="6419708"/>
                <a:ext cx="3949386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altLang="zh-CN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b="1">
                              <a:latin typeface="Cambria Math" charset="0"/>
                            </a:rPr>
                            <m:t>|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=</m:t>
                      </m:r>
                      <m:r>
                        <a:rPr lang="en-US" altLang="zh-CN" i="1">
                          <a:latin typeface="Cambria Math" charset="0"/>
                        </a:rPr>
                        <m:t>𝑎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+</m:t>
                      </m:r>
                      <m:r>
                        <a:rPr lang="en-US" altLang="zh-CN" i="1">
                          <a:latin typeface="Cambria Math" charset="0"/>
                        </a:rPr>
                        <m:t>𝑏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altLang="zh-CN" i="1">
                          <a:latin typeface="Cambria Math" charset="0"/>
                        </a:rPr>
                        <m:t>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𝑐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zh-CN" altLang="en-US" b="1" i="1" dirty="0"/>
              </a:p>
            </p:txBody>
          </p:sp>
        </mc:Choice>
        <mc:Fallback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808A9AB-98C5-4953-8E4C-EA9C7D39A8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8537" y="6419708"/>
                <a:ext cx="3949386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2006" t="-119672" b="-1836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4">
            <a:extLst>
              <a:ext uri="{FF2B5EF4-FFF2-40B4-BE49-F238E27FC236}">
                <a16:creationId xmlns:a16="http://schemas.microsoft.com/office/drawing/2014/main" xmlns="" id="{CF881760-BB17-4F59-AACE-70613A11E473}"/>
              </a:ext>
            </a:extLst>
          </p:cNvPr>
          <p:cNvCxnSpPr>
            <a:cxnSpLocks/>
          </p:cNvCxnSpPr>
          <p:nvPr/>
        </p:nvCxnSpPr>
        <p:spPr>
          <a:xfrm>
            <a:off x="5600909" y="6388219"/>
            <a:ext cx="0" cy="438422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1218647" y="6419827"/>
            <a:ext cx="995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future</a:t>
            </a:r>
            <a:endParaRPr lang="zh-CN" altLang="en-US" dirty="0">
              <a:solidFill>
                <a:srgbClr val="FF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/>
              <p:cNvSpPr txBox="1"/>
              <p:nvPr/>
            </p:nvSpPr>
            <p:spPr>
              <a:xfrm>
                <a:off x="364396" y="1209159"/>
                <a:ext cx="8406789" cy="7269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p>
                      </m:sSubSup>
                      <m:d>
                        <m:dPr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zh-CN" alt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{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altLang="zh-CN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sub>
                            <m:sup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altLang="zh-CN" i="1"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altLang="zh-CN" i="1">
                                      <a:latin typeface="Cambria Math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altLang="zh-CN" i="1">
                                          <a:latin typeface="Cambria Math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p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num>
                            <m:den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⨂</m:t>
                          </m:r>
                          <m:d>
                            <m:d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  <m:sup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p>
                              </m:sSub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altLang="zh-CN" b="0" i="1" smtClean="0"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en-US" altLang="zh-CN" b="0" i="1" smtClean="0">
                                          <a:latin typeface="Cambria Math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</m:acc>
                                </m:sub>
                                <m:sup>
                                  <m:r>
                                    <a:rPr lang="zh-CN" altLang="en-US" b="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CN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,2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⨂</m:t>
                          </m:r>
                          <m:sSubSup>
                            <m:sSubSupPr>
                              <m:ctrlPr>
                                <a:rPr lang="en-US" altLang="zh-CN" b="0" i="1" smtClean="0">
                                  <a:latin typeface="Cambria Math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sub>
                            <m:sup>
                              <m:r>
                                <a:rPr lang="zh-CN" alt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sup>
                          </m:sSub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]}</m:t>
                          </m:r>
                        </m:e>
                      </m:nary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2" name="文本框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96" y="1209159"/>
                <a:ext cx="8406789" cy="7269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31"/>
          <p:cNvSpPr txBox="1">
            <a:spLocks noChangeArrowheads="1"/>
          </p:cNvSpPr>
          <p:nvPr/>
        </p:nvSpPr>
        <p:spPr bwMode="auto">
          <a:xfrm>
            <a:off x="260351" y="866509"/>
            <a:ext cx="52627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Mondal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,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Jia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, Zhao, Vary, PRD101,034024(2020)]</a:t>
            </a:r>
          </a:p>
        </p:txBody>
      </p:sp>
      <p:sp>
        <p:nvSpPr>
          <p:cNvPr id="8" name="矩形 7"/>
          <p:cNvSpPr/>
          <p:nvPr/>
        </p:nvSpPr>
        <p:spPr>
          <a:xfrm>
            <a:off x="5387844" y="5268908"/>
            <a:ext cx="330090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sym typeface="Arial" panose="020B0604020202020204" pitchFamily="34" charset="0"/>
              </a:rPr>
              <a:t>better </a:t>
            </a:r>
            <a:r>
              <a:rPr lang="en-US" altLang="zh-CN" noProof="1">
                <a:latin typeface="Times New Roman" panose="02020603050405020304" pitchFamily="18" charset="0"/>
                <a:sym typeface="Arial" panose="020B0604020202020204" pitchFamily="34" charset="0"/>
              </a:rPr>
              <a:t>than BLFQ-NJL results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noProof="1">
                <a:latin typeface="Times New Roman" panose="02020603050405020304" pitchFamily="18" charset="0"/>
                <a:sym typeface="Arial" panose="020B0604020202020204" pitchFamily="34" charset="0"/>
              </a:rPr>
              <a:t>Higher initial scale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noProof="1">
                <a:latin typeface="Times New Roman" panose="02020603050405020304" pitchFamily="18" charset="0"/>
                <a:sym typeface="Arial" panose="020B0604020202020204" pitchFamily="34" charset="0"/>
              </a:rPr>
              <a:t>less gluon/sea quark at small x</a:t>
            </a: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6482" y="3032132"/>
            <a:ext cx="1950027" cy="17817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/>
              <p:cNvSpPr txBox="1"/>
              <p:nvPr/>
            </p:nvSpPr>
            <p:spPr>
              <a:xfrm>
                <a:off x="7096091" y="2832120"/>
                <a:ext cx="1801326" cy="27699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00FF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=2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=3 </m:t>
                      </m:r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文本框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6091" y="2832120"/>
                <a:ext cx="1801326" cy="276999"/>
              </a:xfrm>
              <a:prstGeom prst="rect">
                <a:avLst/>
              </a:prstGeom>
              <a:blipFill>
                <a:blip r:embed="rId7"/>
                <a:stretch>
                  <a:fillRect l="-1678" r="-2013" b="-19149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xmlns="" id="{C54B86F9-4C14-4686-B52D-8288D460B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32625" y="6428594"/>
            <a:ext cx="2133600" cy="365125"/>
          </a:xfrm>
        </p:spPr>
        <p:txBody>
          <a:bodyPr/>
          <a:lstStyle/>
          <a:p>
            <a:r>
              <a:rPr lang="en-US" altLang="zh-CN" dirty="0" smtClean="0"/>
              <a:t>25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935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73" y="240039"/>
            <a:ext cx="7886700" cy="942975"/>
          </a:xfrm>
        </p:spPr>
        <p:txBody>
          <a:bodyPr>
            <a:normAutofit/>
          </a:bodyPr>
          <a:lstStyle/>
          <a:p>
            <a:pPr algn="ctr"/>
            <a:r>
              <a:rPr lang="en-US" sz="3200" u="sng" dirty="0">
                <a:latin typeface="Times New Roman" charset="0"/>
                <a:ea typeface="Times New Roman" charset="0"/>
                <a:cs typeface="Times New Roman" charset="0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71" y="1387696"/>
            <a:ext cx="9144000" cy="4082608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endParaRPr lang="en-US" dirty="0"/>
          </a:p>
          <a:p>
            <a:pPr>
              <a:lnSpc>
                <a:spcPct val="170000"/>
              </a:lnSpc>
            </a:pPr>
            <a:endParaRPr lang="en-US" dirty="0"/>
          </a:p>
          <a:p>
            <a:pPr>
              <a:lnSpc>
                <a:spcPct val="170000"/>
              </a:lnSpc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6237AD0-29D7-4B47-8897-534D5F08F4B3}"/>
              </a:ext>
            </a:extLst>
          </p:cNvPr>
          <p:cNvSpPr txBox="1"/>
          <p:nvPr/>
        </p:nvSpPr>
        <p:spPr>
          <a:xfrm>
            <a:off x="2977551" y="5466038"/>
            <a:ext cx="28646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Thank you 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7284C6E-2489-AB41-B2D6-C95A069DFF1D}"/>
              </a:ext>
            </a:extLst>
          </p:cNvPr>
          <p:cNvSpPr txBox="1"/>
          <p:nvPr/>
        </p:nvSpPr>
        <p:spPr>
          <a:xfrm>
            <a:off x="525101" y="6094740"/>
            <a:ext cx="7685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Questions/suggestions: </a:t>
            </a:r>
            <a:r>
              <a:rPr lang="en-US" sz="2800" dirty="0" err="1" smtClean="0">
                <a:solidFill>
                  <a:srgbClr val="FF0000"/>
                </a:solidFill>
              </a:rPr>
              <a:t>jiangshanlan</a:t>
            </a:r>
            <a:r>
              <a:rPr lang="en-US" sz="2800" dirty="0" err="1" smtClean="0">
                <a:solidFill>
                  <a:srgbClr val="FF0000"/>
                </a:solidFill>
              </a:rPr>
              <a:t>@impcas.ac.cn</a:t>
            </a:r>
            <a:endParaRPr lang="en-US" sz="28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6274B131-76C3-9C42-AD92-5E2160794921}"/>
                  </a:ext>
                </a:extLst>
              </p:cNvPr>
              <p:cNvSpPr txBox="1"/>
              <p:nvPr/>
            </p:nvSpPr>
            <p:spPr>
              <a:xfrm>
                <a:off x="525101" y="1257464"/>
                <a:ext cx="7990249" cy="34163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Lightfront Hamiltonian approach: mass spectrum          structure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Compared to NJL interaction, dynamical gluon in light meson: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Explains the properties of exotic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𝜋</m:t>
                        </m:r>
                      </m:e>
                      <m:sub>
                        <m:r>
                          <a:rPr lang="en-US" b="0" i="1" dirty="0" smtClean="0"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latin typeface="Times New Roman" charset="0"/>
                        <a:ea typeface="Times New Roman" charset="0"/>
                        <a:cs typeface="Times New Roman" charset="0"/>
                      </a:rPr>
                      <m:t>(1400)</m:t>
                    </m:r>
                  </m:oMath>
                </a14:m>
                <a:endParaRPr 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Improves endpoint behavior in PDF/PDA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Generates more gluon at moderate x/less gluon at small </a:t>
                </a:r>
                <a:r>
                  <a:rPr lang="en-US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x 		</a:t>
                </a:r>
              </a:p>
              <a:p>
                <a:pPr marL="742950" lvl="1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altLang="zh-C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Agree</a:t>
                </a:r>
                <a:r>
                  <a:rPr lang="zh-CN" altLang="en-US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  <a:r>
                  <a:rPr lang="en-US" altLang="zh-CN" dirty="0" smtClean="0">
                    <a:latin typeface="Times New Roman" charset="0"/>
                    <a:ea typeface="Times New Roman" charset="0"/>
                    <a:cs typeface="Times New Roman" charset="0"/>
                  </a:rPr>
                  <a:t>with</a:t>
                </a:r>
                <a:r>
                  <a:rPr lang="en-US" altLang="zh-CN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en-US" altLang="zh-CN" i="1">
                            <a:latin typeface="Cambria Math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zh-CN" altLang="en-US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𝜓</m:t>
                        </m:r>
                      </m:den>
                    </m:f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production </a:t>
                </a:r>
                <a:r>
                  <a:rPr lang="en-US" altLang="zh-CN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ross </a:t>
                </a:r>
                <a:r>
                  <a:rPr lang="en-US" altLang="zh-CN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ection</a:t>
                </a:r>
                <a:endParaRPr 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Improves </a:t>
                </a:r>
                <a14:m>
                  <m:oMath xmlns:m="http://schemas.openxmlformats.org/officeDocument/2006/math">
                    <m:r>
                      <a:rPr lang="en-US" i="1">
                        <a:latin typeface="Times New Roman" charset="0"/>
                        <a:ea typeface="Times New Roman" charset="0"/>
                        <a:cs typeface="Times New Roman" charset="0"/>
                      </a:rPr>
                      <m:t>𝜋</m:t>
                    </m:r>
                  </m:oMath>
                </a14:m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 structure function at small x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274B131-76C3-9C42-AD92-5E2160794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01" y="1257464"/>
                <a:ext cx="7990249" cy="3416320"/>
              </a:xfrm>
              <a:prstGeom prst="rect">
                <a:avLst/>
              </a:prstGeom>
              <a:blipFill rotWithShape="0">
                <a:blip r:embed="rId2"/>
                <a:stretch>
                  <a:fillRect l="-4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98D26E10-A0DF-6546-A5A5-19CF1193CB9B}"/>
              </a:ext>
            </a:extLst>
          </p:cNvPr>
          <p:cNvCxnSpPr/>
          <p:nvPr/>
        </p:nvCxnSpPr>
        <p:spPr>
          <a:xfrm>
            <a:off x="525101" y="4294763"/>
            <a:ext cx="799024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E490F3F-5568-0441-996F-67087E9BE45A}"/>
              </a:ext>
            </a:extLst>
          </p:cNvPr>
          <p:cNvSpPr/>
          <p:nvPr/>
        </p:nvSpPr>
        <p:spPr>
          <a:xfrm>
            <a:off x="525101" y="4373098"/>
            <a:ext cx="6228784" cy="506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Systematically expandable by including higher </a:t>
            </a:r>
            <a:r>
              <a:rPr lang="en-US" dirty="0" err="1">
                <a:latin typeface="Times New Roman" charset="0"/>
                <a:ea typeface="Times New Roman" charset="0"/>
                <a:cs typeface="Times New Roman" charset="0"/>
              </a:rPr>
              <a:t>Fock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 sectors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7BAA57B8-642D-0A41-A6CB-7BC44B216B39}"/>
                  </a:ext>
                </a:extLst>
              </p:cNvPr>
              <p:cNvSpPr txBox="1"/>
              <p:nvPr/>
            </p:nvSpPr>
            <p:spPr>
              <a:xfrm>
                <a:off x="470871" y="4976671"/>
                <a:ext cx="822959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⟩"/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Meson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⟩"/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⟩"/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⟩"/>
                          <m:ctrlPr>
                            <a:rPr lang="en-US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BAA57B8-642D-0A41-A6CB-7BC44B216B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71" y="4976671"/>
                <a:ext cx="8229599" cy="276999"/>
              </a:xfrm>
              <a:prstGeom prst="rect">
                <a:avLst/>
              </a:prstGeom>
              <a:blipFill rotWithShape="0">
                <a:blip r:embed="rId3"/>
                <a:stretch>
                  <a:fillRect b="-239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Left-Right Arrow 3">
            <a:extLst>
              <a:ext uri="{FF2B5EF4-FFF2-40B4-BE49-F238E27FC236}">
                <a16:creationId xmlns:a16="http://schemas.microsoft.com/office/drawing/2014/main" xmlns="" id="{15641C0B-6645-F848-95B1-CD87E132F8F0}"/>
              </a:ext>
            </a:extLst>
          </p:cNvPr>
          <p:cNvSpPr/>
          <p:nvPr/>
        </p:nvSpPr>
        <p:spPr>
          <a:xfrm>
            <a:off x="5483905" y="1462898"/>
            <a:ext cx="387626" cy="16896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build="allAtOnce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22"/>
          <p:cNvGraphicFramePr>
            <a:graphicFrameLocks noChangeAspect="1"/>
          </p:cNvGraphicFramePr>
          <p:nvPr/>
        </p:nvGraphicFramePr>
        <p:xfrm>
          <a:off x="941612" y="1690820"/>
          <a:ext cx="597694" cy="298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746" name="Equation" r:id="rId4" imgW="365760" imgH="182880" progId="Equation.DSMT4">
                  <p:embed/>
                </p:oleObj>
              </mc:Choice>
              <mc:Fallback>
                <p:oleObj name="Equation" r:id="rId4" imgW="365760" imgH="182880" progId="Equation.DSMT4">
                  <p:embed/>
                  <p:pic>
                    <p:nvPicPr>
                      <p:cNvPr id="8" name="Object 2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1612" y="1690820"/>
                        <a:ext cx="597694" cy="2988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直接连接符 3"/>
          <p:cNvCxnSpPr>
            <a:cxnSpLocks/>
          </p:cNvCxnSpPr>
          <p:nvPr/>
        </p:nvCxnSpPr>
        <p:spPr>
          <a:xfrm>
            <a:off x="4807774" y="1571626"/>
            <a:ext cx="0" cy="467236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>
            <a:cxnSpLocks/>
          </p:cNvCxnSpPr>
          <p:nvPr/>
        </p:nvCxnSpPr>
        <p:spPr>
          <a:xfrm>
            <a:off x="254930" y="2111919"/>
            <a:ext cx="4541229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cxnSpLocks/>
          </p:cNvCxnSpPr>
          <p:nvPr/>
        </p:nvCxnSpPr>
        <p:spPr>
          <a:xfrm>
            <a:off x="223574" y="1571626"/>
            <a:ext cx="0" cy="467236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cxnSpLocks/>
          </p:cNvCxnSpPr>
          <p:nvPr/>
        </p:nvCxnSpPr>
        <p:spPr>
          <a:xfrm>
            <a:off x="2522979" y="1571626"/>
            <a:ext cx="0" cy="467236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589" y="2156989"/>
            <a:ext cx="1504950" cy="1409700"/>
          </a:xfrm>
          <a:prstGeom prst="rect">
            <a:avLst/>
          </a:prstGeom>
        </p:spPr>
      </p:pic>
      <p:graphicFrame>
        <p:nvGraphicFramePr>
          <p:cNvPr id="16" name="Object 8"/>
          <p:cNvGraphicFramePr>
            <a:graphicFrameLocks noChangeAspect="1"/>
          </p:cNvGraphicFramePr>
          <p:nvPr/>
        </p:nvGraphicFramePr>
        <p:xfrm>
          <a:off x="2942202" y="1666904"/>
          <a:ext cx="1585185" cy="31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747" name="Equation" r:id="rId7" imgW="941705" imgH="182880" progId="Equation.DSMT4">
                  <p:embed/>
                </p:oleObj>
              </mc:Choice>
              <mc:Fallback>
                <p:oleObj name="Equation" r:id="rId7" imgW="941705" imgH="182880" progId="Equation.DSMT4">
                  <p:embed/>
                  <p:pic>
                    <p:nvPicPr>
                      <p:cNvPr id="16" name="Object 8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42202" y="1666904"/>
                        <a:ext cx="1585185" cy="317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20"/>
          <p:cNvPicPr>
            <a:picLocks noChangeAspect="1"/>
          </p:cNvPicPr>
          <p:nvPr/>
        </p:nvPicPr>
        <p:blipFill rotWithShape="1">
          <a:blip r:embed="rId9"/>
          <a:srcRect t="1921"/>
          <a:stretch>
            <a:fillRect/>
          </a:stretch>
        </p:blipFill>
        <p:spPr>
          <a:xfrm>
            <a:off x="3029658" y="2146130"/>
            <a:ext cx="1419225" cy="1419986"/>
          </a:xfrm>
          <a:prstGeom prst="rect">
            <a:avLst/>
          </a:prstGeom>
        </p:spPr>
      </p:pic>
      <p:cxnSp>
        <p:nvCxnSpPr>
          <p:cNvPr id="18" name="直接连接符 17"/>
          <p:cNvCxnSpPr>
            <a:cxnSpLocks/>
          </p:cNvCxnSpPr>
          <p:nvPr/>
        </p:nvCxnSpPr>
        <p:spPr>
          <a:xfrm>
            <a:off x="201028" y="3589564"/>
            <a:ext cx="4589589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Object 4"/>
          <p:cNvGraphicFramePr>
            <a:graphicFrameLocks noChangeAspect="1"/>
          </p:cNvGraphicFramePr>
          <p:nvPr/>
        </p:nvGraphicFramePr>
        <p:xfrm>
          <a:off x="667329" y="5062986"/>
          <a:ext cx="1460598" cy="465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748" name="Equation" r:id="rId10" imgW="1216025" imgH="384175" progId="Equation.DSMT4">
                  <p:embed/>
                </p:oleObj>
              </mc:Choice>
              <mc:Fallback>
                <p:oleObj name="Equation" r:id="rId10" imgW="1216025" imgH="384175" progId="Equation.DSMT4">
                  <p:embed/>
                  <p:pic>
                    <p:nvPicPr>
                      <p:cNvPr id="19" name="Object 4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67329" y="5062986"/>
                        <a:ext cx="1460598" cy="4655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3"/>
          <p:cNvGraphicFramePr>
            <a:graphicFrameLocks noChangeAspect="1"/>
          </p:cNvGraphicFramePr>
          <p:nvPr/>
        </p:nvGraphicFramePr>
        <p:xfrm>
          <a:off x="2640634" y="5067209"/>
          <a:ext cx="2109072" cy="490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749" name="Equation" r:id="rId12" imgW="1673225" imgH="384175" progId="Equation.DSMT4">
                  <p:embed/>
                </p:oleObj>
              </mc:Choice>
              <mc:Fallback>
                <p:oleObj name="Equation" r:id="rId12" imgW="1673225" imgH="384175" progId="Equation.DSMT4">
                  <p:embed/>
                  <p:pic>
                    <p:nvPicPr>
                      <p:cNvPr id="20" name="Object 3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40634" y="5067209"/>
                        <a:ext cx="2109072" cy="4905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直接连接符 22"/>
          <p:cNvCxnSpPr>
            <a:cxnSpLocks/>
          </p:cNvCxnSpPr>
          <p:nvPr/>
        </p:nvCxnSpPr>
        <p:spPr>
          <a:xfrm>
            <a:off x="230752" y="4300585"/>
            <a:ext cx="4577022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/>
          <p:cNvPicPr/>
          <p:nvPr/>
        </p:nvPicPr>
        <p:blipFill>
          <a:blip r:embed="rId14"/>
          <a:stretch>
            <a:fillRect/>
          </a:stretch>
        </p:blipFill>
        <p:spPr>
          <a:xfrm>
            <a:off x="582466" y="5755354"/>
            <a:ext cx="1348548" cy="295042"/>
          </a:xfrm>
          <a:prstGeom prst="rect">
            <a:avLst/>
          </a:prstGeom>
        </p:spPr>
      </p:pic>
      <p:pic>
        <p:nvPicPr>
          <p:cNvPr id="26" name="图片 25"/>
          <p:cNvPicPr/>
          <p:nvPr/>
        </p:nvPicPr>
        <p:blipFill>
          <a:blip r:embed="rId15"/>
          <a:stretch>
            <a:fillRect/>
          </a:stretch>
        </p:blipFill>
        <p:spPr>
          <a:xfrm>
            <a:off x="3045747" y="5717102"/>
            <a:ext cx="1153312" cy="526878"/>
          </a:xfrm>
          <a:prstGeom prst="rect">
            <a:avLst/>
          </a:prstGeom>
        </p:spPr>
      </p:pic>
      <p:cxnSp>
        <p:nvCxnSpPr>
          <p:cNvPr id="27" name="直接连接符 26"/>
          <p:cNvCxnSpPr>
            <a:cxnSpLocks/>
          </p:cNvCxnSpPr>
          <p:nvPr/>
        </p:nvCxnSpPr>
        <p:spPr>
          <a:xfrm>
            <a:off x="242322" y="4950748"/>
            <a:ext cx="4567605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cxnSpLocks/>
          </p:cNvCxnSpPr>
          <p:nvPr/>
        </p:nvCxnSpPr>
        <p:spPr>
          <a:xfrm>
            <a:off x="254930" y="5636974"/>
            <a:ext cx="4542390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4CD05F49-B0F5-6B4B-A5A2-CEA2459A6B28}"/>
                  </a:ext>
                </a:extLst>
              </p:cNvPr>
              <p:cNvSpPr txBox="1"/>
              <p:nvPr/>
            </p:nvSpPr>
            <p:spPr>
              <a:xfrm>
                <a:off x="789669" y="3785914"/>
                <a:ext cx="95128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en-US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4CD05F49-B0F5-6B4B-A5A2-CEA2459A6B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69" y="3785914"/>
                <a:ext cx="951286" cy="276999"/>
              </a:xfrm>
              <a:prstGeom prst="rect">
                <a:avLst/>
              </a:prstGeom>
              <a:blipFill>
                <a:blip r:embed="rId16"/>
                <a:stretch>
                  <a:fillRect l="-1316" r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8B4923B4-CDD1-3D44-BEBD-44DF9ABE9BF8}"/>
                  </a:ext>
                </a:extLst>
              </p:cNvPr>
              <p:cNvSpPr txBox="1"/>
              <p:nvPr/>
            </p:nvSpPr>
            <p:spPr>
              <a:xfrm>
                <a:off x="789669" y="4526094"/>
                <a:ext cx="965425" cy="3105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⃑"/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B4923B4-CDD1-3D44-BEBD-44DF9ABE9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69" y="4526094"/>
                <a:ext cx="965425" cy="310598"/>
              </a:xfrm>
              <a:prstGeom prst="rect">
                <a:avLst/>
              </a:prstGeom>
              <a:blipFill rotWithShape="0">
                <a:blip r:embed="rId17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5FE2322B-9EEB-8A4E-A56C-BA3954C2DB43}"/>
                  </a:ext>
                </a:extLst>
              </p:cNvPr>
              <p:cNvSpPr txBox="1"/>
              <p:nvPr/>
            </p:nvSpPr>
            <p:spPr>
              <a:xfrm>
                <a:off x="2903429" y="3663938"/>
                <a:ext cx="143071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FE2322B-9EEB-8A4E-A56C-BA3954C2D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3429" y="3663938"/>
                <a:ext cx="1430713" cy="553998"/>
              </a:xfrm>
              <a:prstGeom prst="rect">
                <a:avLst/>
              </a:prstGeom>
              <a:blipFill>
                <a:blip r:embed="rId18"/>
                <a:stretch>
                  <a:fillRect l="-1770" t="-2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EE035D48-4B14-0344-BDF2-02B873133081}"/>
                  </a:ext>
                </a:extLst>
              </p:cNvPr>
              <p:cNvSpPr txBox="1"/>
              <p:nvPr/>
            </p:nvSpPr>
            <p:spPr>
              <a:xfrm>
                <a:off x="2720377" y="4404734"/>
                <a:ext cx="1907951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smtClean="0">
                              <a:latin typeface="Cambria Math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sz="140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1400" b="0" i="1" smtClean="0">
                          <a:latin typeface="Cambria Math" charset="0"/>
                        </a:rPr>
                        <m:t>−</m:t>
                      </m:r>
                      <m:sSup>
                        <m:sSupPr>
                          <m:ctrlPr>
                            <a:rPr lang="en-US" sz="1400" i="1" smtClean="0"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14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latin typeface="Cambria Math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400" i="1"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charset="0"/>
                              </a:rPr>
                              <m:t>+</m:t>
                            </m:r>
                          </m:sup>
                        </m:s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1400" b="0" i="1" smtClean="0">
                        <a:latin typeface="Cambria Math" charset="0"/>
                      </a:rPr>
                      <m:t>+</m:t>
                    </m:r>
                    <m:sSup>
                      <m:sSupPr>
                        <m:ctrlPr>
                          <a:rPr lang="en-US" sz="1400" i="1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1400" dirty="0"/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⊥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4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p>
                    </m:sSup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E035D48-4B14-0344-BDF2-02B873133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377" y="4404734"/>
                <a:ext cx="1907951" cy="430887"/>
              </a:xfrm>
              <a:prstGeom prst="rect">
                <a:avLst/>
              </a:prstGeom>
              <a:blipFill rotWithShape="0">
                <a:blip r:embed="rId19"/>
                <a:stretch>
                  <a:fillRect l="-3195" b="-2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E39C8F24-C8BA-834C-B858-78DED901B6BF}"/>
                  </a:ext>
                </a:extLst>
              </p:cNvPr>
              <p:cNvSpPr txBox="1"/>
              <p:nvPr/>
            </p:nvSpPr>
            <p:spPr>
              <a:xfrm>
                <a:off x="4848685" y="1823330"/>
                <a:ext cx="4197299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Advantages:</a:t>
                </a:r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FF0000"/>
                    </a:solidFill>
                  </a:rPr>
                  <a:t>Frame-independent wave functions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rgbClr val="FF0000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FF0000"/>
                    </a:solidFill>
                  </a:rPr>
                  <a:t>Direct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access to </a:t>
                </a:r>
                <a:r>
                  <a:rPr lang="en-US" altLang="zh-CN" dirty="0" err="1">
                    <a:solidFill>
                      <a:srgbClr val="FF0000"/>
                    </a:solidFill>
                  </a:rPr>
                  <a:t>parton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 distributions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Simple vacuum structure</a:t>
                </a:r>
                <a:r>
                  <a:rPr lang="zh-CN" altLang="en-US" dirty="0"/>
                  <a:t> </a:t>
                </a:r>
                <a:endParaRPr lang="en-US" altLang="zh-CN" dirty="0"/>
              </a:p>
              <a:p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No square root in Hamiltonian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39C8F24-C8BA-834C-B858-78DED901B6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685" y="1823330"/>
                <a:ext cx="4197299" cy="2585323"/>
              </a:xfrm>
              <a:prstGeom prst="rect">
                <a:avLst/>
              </a:prstGeom>
              <a:blipFill>
                <a:blip r:embed="rId20"/>
                <a:stretch>
                  <a:fillRect l="-1161" t="-1179" b="-28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itle 1">
            <a:extLst>
              <a:ext uri="{FF2B5EF4-FFF2-40B4-BE49-F238E27FC236}">
                <a16:creationId xmlns:a16="http://schemas.microsoft.com/office/drawing/2014/main" xmlns="" id="{718E8639-156D-F84E-A4FB-95952C5E6F57}"/>
              </a:ext>
            </a:extLst>
          </p:cNvPr>
          <p:cNvSpPr txBox="1">
            <a:spLocks/>
          </p:cNvSpPr>
          <p:nvPr/>
        </p:nvSpPr>
        <p:spPr>
          <a:xfrm>
            <a:off x="851992" y="331697"/>
            <a:ext cx="7350789" cy="7089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Light-front </a:t>
            </a:r>
            <a:r>
              <a:rPr lang="en-US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43283" y="1328350"/>
            <a:ext cx="2209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Equal time quantization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61843" y="1335629"/>
            <a:ext cx="22099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Light-front quantization</a:t>
            </a:r>
          </a:p>
        </p:txBody>
      </p:sp>
      <p:sp>
        <p:nvSpPr>
          <p:cNvPr id="30" name="Text Box 20">
            <a:extLst>
              <a:ext uri="{FF2B5EF4-FFF2-40B4-BE49-F238E27FC236}">
                <a16:creationId xmlns:a16="http://schemas.microsoft.com/office/drawing/2014/main" xmlns="" id="{860AEBFF-6EA3-CD4E-930B-99568C3B6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087" y="983628"/>
            <a:ext cx="22038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dirty="0">
                <a:solidFill>
                  <a:srgbClr val="00B0F0"/>
                </a:solidFill>
              </a:rPr>
              <a:t>[Dirac, 1949]</a:t>
            </a:r>
          </a:p>
        </p:txBody>
      </p:sp>
      <p:sp>
        <p:nvSpPr>
          <p:cNvPr id="31" name="矩形 30"/>
          <p:cNvSpPr/>
          <p:nvPr/>
        </p:nvSpPr>
        <p:spPr>
          <a:xfrm>
            <a:off x="6224558" y="5259553"/>
            <a:ext cx="2462242" cy="915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400" b="1" dirty="0" smtClean="0"/>
              <a:t>Prof. Zhao’s talk</a:t>
            </a:r>
          </a:p>
          <a:p>
            <a:pPr algn="ctr"/>
            <a:r>
              <a:rPr lang="en-US" altLang="zh-CN" sz="1400" dirty="0"/>
              <a:t> </a:t>
            </a:r>
            <a:r>
              <a:rPr lang="en-US" altLang="zh-CN" sz="1400" b="1" dirty="0"/>
              <a:t>QCD and hadron </a:t>
            </a:r>
            <a:r>
              <a:rPr lang="en-US" altLang="zh-CN" sz="1400" b="1" dirty="0" smtClean="0"/>
              <a:t>structure-A8 12:35-12:55</a:t>
            </a:r>
            <a:endParaRPr kumimoji="1"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47747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F027868-7EFB-7E4F-8797-7322845CA06D}"/>
              </a:ext>
            </a:extLst>
          </p:cNvPr>
          <p:cNvSpPr txBox="1"/>
          <p:nvPr/>
        </p:nvSpPr>
        <p:spPr>
          <a:xfrm>
            <a:off x="932175" y="262333"/>
            <a:ext cx="7222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 Light-front Quantization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3D44A04B-D59B-9E4B-B45C-FB8ED6B4A0B9}"/>
                  </a:ext>
                </a:extLst>
              </p:cNvPr>
              <p:cNvSpPr txBox="1"/>
              <p:nvPr/>
            </p:nvSpPr>
            <p:spPr>
              <a:xfrm>
                <a:off x="1013415" y="1001186"/>
                <a:ext cx="7060019" cy="5764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Nonperturbative eigenvalue problem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𝑃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−</m:t>
                          </m:r>
                        </m:sup>
                      </m:sSup>
                      <m:r>
                        <a:rPr lang="en-US" i="1">
                          <a:solidFill>
                            <a:srgbClr val="9900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𝛽</m:t>
                          </m:r>
                        </m:e>
                      </m:d>
                      <m:r>
                        <a:rPr lang="en-US" i="1">
                          <a:solidFill>
                            <a:srgbClr val="9900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sSubSup>
                        <m:sSubSupPr>
                          <m:ctrlP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𝑃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𝛽</m:t>
                          </m:r>
                        </m:sub>
                        <m:sup>
                          <m: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−</m:t>
                          </m:r>
                        </m:sup>
                      </m:sSubSup>
                      <m:r>
                        <a:rPr lang="en-US" i="1">
                          <a:solidFill>
                            <a:srgbClr val="9900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𝛽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9900FF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𝑃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: light-front Hamiltonian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: mass eigenstate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𝑃</m:t>
                        </m:r>
                      </m:e>
                      <m:sub>
                        <m:r>
                          <a:rPr 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𝛽</m:t>
                        </m:r>
                      </m:sub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: eigenvalue for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𝛽</m:t>
                        </m:r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>
                  <a:solidFill>
                    <a:schemeClr val="tx1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Evaluate observables for eigenstate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9900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m:t>𝑂</m:t>
                      </m:r>
                      <m:r>
                        <a:rPr lang="en-US" b="0" i="1" smtClean="0">
                          <a:solidFill>
                            <a:srgbClr val="9900FF"/>
                          </a:solidFill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m:t>≡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𝛽</m:t>
                          </m:r>
                        </m:e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solidFill>
                                    <a:srgbClr val="9900FF"/>
                                  </a:solidFill>
                                  <a:latin typeface="Times New Roman" charset="0"/>
                                  <a:ea typeface="Times New Roman" charset="0"/>
                                  <a:cs typeface="Times New Roman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rgbClr val="9900FF"/>
                                  </a:solidFill>
                                  <a:latin typeface="Times New Roman" charset="0"/>
                                  <a:ea typeface="Times New Roman" charset="0"/>
                                  <a:cs typeface="Times New Roman" charset="0"/>
                                </a:rPr>
                                <m:t>𝑂</m:t>
                              </m:r>
                            </m:e>
                          </m:acc>
                        </m:e>
                        <m:e>
                          <m:r>
                            <a:rPr lang="en-US" i="1" smtClean="0">
                              <a:solidFill>
                                <a:srgbClr val="9900FF"/>
                              </a:solidFill>
                              <a:latin typeface="Times New Roman" charset="0"/>
                              <a:ea typeface="Times New Roman" charset="0"/>
                              <a:cs typeface="Times New Roman" charset="0"/>
                            </a:rPr>
                            <m:t>𝛽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rgbClr val="9900FF"/>
                  </a:solidFill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endParaRPr 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Fock sector expansion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 err="1">
                    <a:latin typeface="Times New Roman" charset="0"/>
                    <a:ea typeface="Times New Roman" charset="0"/>
                    <a:cs typeface="Times New Roman" charset="0"/>
                  </a:rPr>
                  <a:t>Eg.</a:t>
                </a:r>
                <a:r>
                  <a:rPr lang="en-US" dirty="0">
                    <a:latin typeface="Times New Roman" charset="0"/>
                    <a:ea typeface="Times New Roman" charset="0"/>
                    <a:cs typeface="Times New Roman" charset="0"/>
                  </a:rPr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Discretized basis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Transverse: 2D harmonic oscillator basis: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l-GR" i="1" smtClean="0">
                            <a:solidFill>
                              <a:srgbClr val="FF000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sSubSup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Φ</m:t>
                        </m:r>
                      </m:e>
                      <m:sub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𝑛</m:t>
                        </m:r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,</m:t>
                        </m:r>
                        <m:r>
                          <a:rPr lang="en-US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</m:t>
                        </m:r>
                      </m:sub>
                      <m:sup>
                        <m:r>
                          <a:rPr lang="en-US" i="1">
                            <a:solidFill>
                              <a:srgbClr val="FF000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𝑏</m:t>
                        </m:r>
                      </m:sup>
                    </m:sSubSup>
                    <m:d>
                      <m:dPr>
                        <m:ctrlPr>
                          <a:rPr lang="en-US" i="1">
                            <a:solidFill>
                              <a:srgbClr val="00206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i="1">
                                    <a:solidFill>
                                      <a:srgbClr val="002060"/>
                                    </a:solidFill>
                                    <a:latin typeface="Times New Roman" charset="0"/>
                                    <a:ea typeface="Times New Roman" charset="0"/>
                                    <a:cs typeface="Times New Roman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002060"/>
                                    </a:solidFill>
                                    <a:latin typeface="Times New Roman" charset="0"/>
                                    <a:ea typeface="Times New Roman" charset="0"/>
                                    <a:cs typeface="Times New Roman" charset="0"/>
                                  </a:rPr>
                                  <m:t>𝑝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  <m:t>⊥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.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Longitudinal: plane-wave basis, labeled by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.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Basis truncation: </a:t>
                </a:r>
              </a:p>
              <a:p>
                <a:pPr lvl="1" algn="ctr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solidFill>
                              <a:srgbClr val="00206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solidFill>
                              <a:srgbClr val="00206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𝑖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i="1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002060"/>
                                    </a:solidFill>
                                    <a:latin typeface="Times New Roman" charset="0"/>
                                    <a:ea typeface="Times New Roman" charset="0"/>
                                    <a:cs typeface="Times New Roman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002060"/>
                                    </a:solidFill>
                                    <a:latin typeface="Times New Roman" charset="0"/>
                                    <a:ea typeface="Times New Roman" charset="0"/>
                                    <a:cs typeface="Times New Roman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002060"/>
                                    </a:solidFill>
                                    <a:latin typeface="Times New Roman" charset="0"/>
                                    <a:ea typeface="Times New Roman" charset="0"/>
                                    <a:cs typeface="Times New Roman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  <m:t>+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solidFill>
                                      <a:srgbClr val="002060"/>
                                    </a:solidFill>
                                    <a:latin typeface="Times New Roman" charset="0"/>
                                    <a:ea typeface="Times New Roman" charset="0"/>
                                    <a:cs typeface="Times New Roman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solidFill>
                                          <a:srgbClr val="002060"/>
                                        </a:solidFill>
                                        <a:latin typeface="Times New Roman" charset="0"/>
                                        <a:ea typeface="Times New Roman" charset="0"/>
                                        <a:cs typeface="Times New Roman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solidFill>
                                          <a:srgbClr val="002060"/>
                                        </a:solidFill>
                                        <a:latin typeface="Times New Roman" charset="0"/>
                                        <a:ea typeface="Times New Roman" charset="0"/>
                                        <a:cs typeface="Times New Roman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solidFill>
                                          <a:srgbClr val="002060"/>
                                        </a:solidFill>
                                        <a:latin typeface="Times New Roman" charset="0"/>
                                        <a:ea typeface="Times New Roman" charset="0"/>
                                        <a:cs typeface="Times New Roman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  <m:t>+1</m:t>
                            </m:r>
                          </m:e>
                        </m:d>
                      </m:e>
                    </m:nary>
                    <m:r>
                      <a:rPr lang="en-US" i="1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≤</m:t>
                    </m:r>
                    <m:sSub>
                      <m:sSubPr>
                        <m:ctrlPr>
                          <a:rPr lang="en-US" i="1" smtClean="0">
                            <a:solidFill>
                              <a:srgbClr val="FF000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FF000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𝑁</m:t>
                        </m:r>
                      </m:e>
                      <m:sub>
                        <m:r>
                          <a:rPr lang="en-US" i="1">
                            <a:solidFill>
                              <a:srgbClr val="FF000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, </a:t>
                </a:r>
              </a:p>
              <a:p>
                <a:pPr lvl="1" algn="ctr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smtClean="0">
                            <a:solidFill>
                              <a:srgbClr val="00206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solidFill>
                              <a:srgbClr val="00206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 smtClean="0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002060"/>
                                </a:solidFill>
                                <a:latin typeface="Times New Roman" charset="0"/>
                                <a:ea typeface="Times New Roman" charset="0"/>
                                <a:cs typeface="Times New Roman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=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𝐾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.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206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2060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  <m:r>
                      <a:rPr lang="en-US" b="0" i="1" smtClean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, 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𝐾</m:t>
                    </m:r>
                  </m:oMath>
                </a14:m>
                <a:r>
                  <a:rPr lang="en-US" dirty="0">
                    <a:solidFill>
                      <a:srgbClr val="00206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 are basis truncation parameters.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D44A04B-D59B-9E4B-B45C-FB8ED6B4A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415" y="1001186"/>
                <a:ext cx="7060019" cy="5764014"/>
              </a:xfrm>
              <a:prstGeom prst="rect">
                <a:avLst/>
              </a:prstGeom>
              <a:blipFill rotWithShape="0">
                <a:blip r:embed="rId3"/>
                <a:stretch>
                  <a:fillRect l="-518" t="-2854" b="-15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9DD27FA9-0E12-F544-A733-4AD6285C3A40}"/>
                  </a:ext>
                </a:extLst>
              </p:cNvPr>
              <p:cNvSpPr txBox="1"/>
              <p:nvPr/>
            </p:nvSpPr>
            <p:spPr>
              <a:xfrm>
                <a:off x="2335976" y="3923866"/>
                <a:ext cx="497922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"/>
                        <m:endChr m:val="⟩"/>
                        <m:ctrlPr>
                          <a:rPr lang="en-US" sz="160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1600">
                            <a:latin typeface="Cambria Math" charset="0"/>
                          </a:rPr>
                          <m:t>|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meson</m:t>
                        </m:r>
                      </m:e>
                    </m:d>
                    <m:r>
                      <a:rPr lang="en-US" sz="16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i="1">
                        <a:latin typeface="Cambria Math" charset="0"/>
                      </a:rPr>
                      <m:t>=</m:t>
                    </m:r>
                    <m:r>
                      <a:rPr lang="en-US" sz="1600" i="1">
                        <a:latin typeface="Cambria Math" charset="0"/>
                      </a:rPr>
                      <m:t>𝑎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charset="0"/>
                          </a:rPr>
                          <m:t>|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1600" b="0" i="1" smtClean="0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</m:d>
                    <m:r>
                      <a:rPr lang="en-US" sz="1600" i="1">
                        <a:latin typeface="Cambria Math" charset="0"/>
                      </a:rPr>
                      <m:t>+</m:t>
                    </m:r>
                    <m:r>
                      <a:rPr lang="en-US" sz="1600" i="1">
                        <a:latin typeface="Cambria Math" charset="0"/>
                      </a:rPr>
                      <m:t>𝑏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charset="0"/>
                          </a:rPr>
                          <m:t>|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1600" b="0" i="1" smtClean="0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sz="1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>
                        <a:latin typeface="Cambria Math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charset="0"/>
                          </a:rPr>
                          <m:t>|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1600" b="0" i="1" smtClean="0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1600" b="0" i="1" smtClean="0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i="1">
                        <a:latin typeface="Cambria Math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begChr m:val=""/>
                        <m:endChr m:val="⟩"/>
                        <m:ctrlPr>
                          <a:rPr lang="en-US" sz="1600" i="1"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charset="0"/>
                          </a:rPr>
                          <m:t>|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𝑞</m:t>
                        </m:r>
                        <m:acc>
                          <m:accPr>
                            <m:chr m:val="̅"/>
                            <m:ctrlPr>
                              <a:rPr lang="en-US" sz="1600" b="0" i="1" smtClean="0"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𝑔𝑔</m:t>
                        </m:r>
                      </m:e>
                    </m:d>
                    <m:r>
                      <a:rPr lang="en-US" altLang="zh-CN" sz="1600" i="1">
                        <a:latin typeface="Cambria Math" charset="0"/>
                      </a:rPr>
                      <m:t>+</m:t>
                    </m:r>
                    <m:r>
                      <a:rPr lang="en-US" altLang="zh-CN" sz="1600" b="0" i="0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1600" dirty="0"/>
                  <a:t>. . 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DD27FA9-0E12-F544-A733-4AD6285C3A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976" y="3923866"/>
                <a:ext cx="4979224" cy="246221"/>
              </a:xfrm>
              <a:prstGeom prst="rect">
                <a:avLst/>
              </a:prstGeom>
              <a:blipFill rotWithShape="0">
                <a:blip r:embed="rId4"/>
                <a:stretch>
                  <a:fillRect l="-1836" t="-172500" r="-367" b="-25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753231" y="6356350"/>
                <a:ext cx="52010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Times New Roman" charset="0"/>
                            <a:ea typeface="Times New Roman" charset="0"/>
                            <a:cs typeface="Times New Roman" charset="0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Times New Roman" charset="0"/>
                        <a:ea typeface="Times New Roman" charset="0"/>
                        <a:cs typeface="Times New Roman" charset="0"/>
                      </a:rPr>
                      <m:t>𝐾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 : High UV cutoff &amp; low IR cutoff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231" y="6356350"/>
                <a:ext cx="5201066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1055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A934E3-ABFE-D443-B68A-78B2179D7378}"/>
              </a:ext>
            </a:extLst>
          </p:cNvPr>
          <p:cNvSpPr txBox="1"/>
          <p:nvPr/>
        </p:nvSpPr>
        <p:spPr>
          <a:xfrm>
            <a:off x="6918449" y="890833"/>
            <a:ext cx="1779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[Vary et al, 2008]</a:t>
            </a:r>
          </a:p>
        </p:txBody>
      </p:sp>
      <p:sp>
        <p:nvSpPr>
          <p:cNvPr id="9" name="矩形 8"/>
          <p:cNvSpPr/>
          <p:nvPr/>
        </p:nvSpPr>
        <p:spPr>
          <a:xfrm>
            <a:off x="6577123" y="5015710"/>
            <a:ext cx="2462242" cy="9150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400" b="1" dirty="0" smtClean="0"/>
              <a:t>Prof. Zhao’s talk</a:t>
            </a:r>
          </a:p>
          <a:p>
            <a:pPr algn="ctr"/>
            <a:r>
              <a:rPr lang="en-US" altLang="zh-CN" sz="1400" dirty="0"/>
              <a:t> </a:t>
            </a:r>
            <a:r>
              <a:rPr lang="en-US" altLang="zh-CN" sz="1400" b="1" dirty="0"/>
              <a:t>QCD and hadron </a:t>
            </a:r>
            <a:r>
              <a:rPr lang="en-US" altLang="zh-CN" sz="1400" b="1" dirty="0" smtClean="0"/>
              <a:t>structure-A8 12:35-12:55</a:t>
            </a:r>
            <a:endParaRPr kumimoji="1"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09352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19"/>
              <p:cNvSpPr txBox="1"/>
              <p:nvPr/>
            </p:nvSpPr>
            <p:spPr>
              <a:xfrm>
                <a:off x="84932" y="999569"/>
                <a:ext cx="8974134" cy="8850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0" i="1" smtClean="0"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latin typeface="Cambria Math" panose="02040503050406030204" pitchFamily="18" charset="0"/>
                            </a:rPr>
                            <m:t>eff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charset="0"/>
                                </a:rPr>
                              </m:ctrlPr>
                            </m:accPr>
                            <m:e>
                              <m:sSubSup>
                                <m:sSubSupPr>
                                  <m:ctrlP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⊥</m:t>
                                  </m:r>
                                </m:sub>
                                <m:sup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acc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  <m:sup>
                              <m:r>
                                <a:rPr lang="en-US" altLang="zh-CN" sz="20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altLang="zh-CN" sz="2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charset="0"/>
                                </a:rPr>
                              </m:ctrlPr>
                            </m:accPr>
                            <m:e>
                              <m:sSubSup>
                                <m:sSubSupPr>
                                  <m:ctrlP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⊥</m:t>
                                  </m:r>
                                </m:sub>
                                <m:sup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acc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i="1">
                                      <a:solidFill>
                                        <a:srgbClr val="0000FF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acc>
                            </m:sub>
                            <m:sup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altLang="zh-CN" sz="2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rgbClr val="00B050"/>
                              </a:solidFill>
                              <a:latin typeface="Cambria Math" charset="0"/>
                            </a:rPr>
                          </m:ctrlPr>
                        </m:sSupPr>
                        <m:e>
                          <m:r>
                            <a:rPr lang="zh-CN" altLang="en-US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𝜅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altLang="zh-CN" sz="2000" i="1">
                              <a:solidFill>
                                <a:srgbClr val="00B050"/>
                              </a:solidFill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CN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sSubSup>
                        <m:sSubSupPr>
                          <m:ctrlPr>
                            <a:rPr lang="en-US" altLang="zh-CN" sz="2000" i="1">
                              <a:solidFill>
                                <a:srgbClr val="00B050"/>
                              </a:solidFill>
                              <a:latin typeface="Cambria Math" charset="0"/>
                            </a:rPr>
                          </m:ctrlPr>
                        </m:sSubSupPr>
                        <m:e>
                          <m:acc>
                            <m:accPr>
                              <m:chr m:val="⃗"/>
                              <m:ctrlPr>
                                <a:rPr lang="en-US" altLang="zh-CN" sz="2000" i="1">
                                  <a:solidFill>
                                    <a:srgbClr val="00B050"/>
                                  </a:solidFill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0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en-US" altLang="zh-CN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⊥</m:t>
                          </m:r>
                        </m:sub>
                        <m:sup>
                          <m:r>
                            <a:rPr lang="en-US" altLang="zh-CN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CN" sz="2000" i="1" smtClean="0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𝜅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altLang="zh-CN" sz="2000" i="1" smtClean="0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2000" i="1">
                                      <a:solidFill>
                                        <a:srgbClr val="FF0000"/>
                                      </a:solidFill>
                                      <a:latin typeface="Cambria Math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  <m:r>
                                    <a:rPr lang="en-US" altLang="zh-CN" sz="20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CN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</m:acc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zh-CN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zh-CN" altLang="en-U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𝜕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sz="2000" i="1" smtClean="0">
                              <a:solidFill>
                                <a:srgbClr val="9900FF"/>
                              </a:solidFill>
                              <a:latin typeface="Cambria Math" charset="0"/>
                            </a:rPr>
                          </m:ctrlPr>
                        </m:sSubSupPr>
                        <m:e>
                          <m:r>
                            <a:rPr lang="en-US" altLang="zh-CN" sz="2000" b="0" i="1" smtClean="0">
                              <a:solidFill>
                                <a:srgbClr val="9900FF"/>
                              </a:solidFill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rgbClr val="9900FF"/>
                              </a:solidFill>
                              <a:latin typeface="Cambria Math"/>
                            </a:rPr>
                            <m:t>eff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altLang="zh-CN" sz="2000" b="0" i="0" smtClean="0">
                              <a:solidFill>
                                <a:srgbClr val="9900FF"/>
                              </a:solidFill>
                              <a:latin typeface="Cambria Math"/>
                            </a:rPr>
                            <m:t>NJL</m:t>
                          </m:r>
                        </m:sup>
                      </m:sSubSup>
                    </m:oMath>
                  </m:oMathPara>
                </a14:m>
                <a:endParaRPr lang="en-US" altLang="zh-CN" sz="2000" dirty="0"/>
              </a:p>
            </p:txBody>
          </p:sp>
        </mc:Choice>
        <mc:Fallback xmlns="">
          <p:sp>
            <p:nvSpPr>
              <p:cNvPr id="5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32" y="999569"/>
                <a:ext cx="8974134" cy="88505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15950" y="234958"/>
            <a:ext cx="799782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Arial" panose="020B0604020202020204" pitchFamily="34" charset="0"/>
              </a:rPr>
              <a:t>PDF from BLFQ and QCD Evolution for Light Mesons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3063875"/>
            <a:ext cx="4494213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3063875"/>
            <a:ext cx="4503737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11126" y="6442273"/>
            <a:ext cx="42799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 Mondal, Jia, Zhao, Vary, PRL122, 172001(2019)]</a:t>
            </a: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296864" y="1944687"/>
            <a:ext cx="86756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PDF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 for the valence quark result from the light-front wave functions obtain by </a:t>
            </a:r>
            <a:r>
              <a:rPr lang="en-US" altLang="zh-CN" sz="2000" dirty="0" err="1">
                <a:latin typeface="Times New Roman" panose="02020603050405020304" pitchFamily="18" charset="0"/>
                <a:ea typeface="宋体" panose="02010600030101010101" pitchFamily="2" charset="-122"/>
              </a:rPr>
              <a:t>diagonalizing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 the effective Hamiltonian.</a:t>
            </a:r>
          </a:p>
        </p:txBody>
      </p:sp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1639655" y="2774950"/>
            <a:ext cx="14430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sym typeface="Arial" panose="020B0604020202020204" pitchFamily="34" charset="0"/>
              </a:rPr>
              <a:t>Pion PDF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5257800" y="2774950"/>
            <a:ext cx="35882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sym typeface="Arial" panose="020B0604020202020204" pitchFamily="34" charset="0"/>
              </a:rPr>
              <a:t>Valence</a:t>
            </a:r>
            <a:r>
              <a:rPr lang="en-US" altLang="zh-CN" sz="2400" b="1" dirty="0">
                <a:solidFill>
                  <a:schemeClr val="tx2"/>
                </a:solidFill>
                <a:latin typeface="Times New Roman" panose="02020603050405020304" pitchFamily="18" charset="0"/>
                <a:ea typeface="楷体" panose="02010609060101010101" pitchFamily="49" charset="-122"/>
                <a:sym typeface="Arial" panose="020B0604020202020204" pitchFamily="34" charset="0"/>
              </a:rPr>
              <a:t>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sym typeface="Arial" panose="020B0604020202020204" pitchFamily="34" charset="0"/>
              </a:rPr>
              <a:t>u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sym typeface="Arial" panose="020B0604020202020204" pitchFamily="34" charset="0"/>
              </a:rPr>
              <a:t> PDF Kaon/Pion</a:t>
            </a:r>
          </a:p>
        </p:txBody>
      </p:sp>
      <p:sp>
        <p:nvSpPr>
          <p:cNvPr id="1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5FB6283E-ED15-43A3-AA88-AE05515A46C1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14" name="Text Box 9"/>
          <p:cNvSpPr txBox="1"/>
          <p:nvPr/>
        </p:nvSpPr>
        <p:spPr>
          <a:xfrm>
            <a:off x="4902994" y="6367632"/>
            <a:ext cx="2986088" cy="33855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1600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Agree with</a:t>
            </a:r>
            <a:r>
              <a:rPr lang="en-US" altLang="zh-CN" sz="1600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 experimental results</a:t>
            </a:r>
            <a:endParaRPr lang="en-US" altLang="zh-CN" sz="1600" noProof="1">
              <a:latin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42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79600"/>
            <a:ext cx="4654550" cy="34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797050"/>
            <a:ext cx="4341813" cy="328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" name="Text Box 6"/>
          <p:cNvSpPr txBox="1">
            <a:spLocks noChangeArrowheads="1"/>
          </p:cNvSpPr>
          <p:nvPr/>
        </p:nvSpPr>
        <p:spPr bwMode="auto">
          <a:xfrm>
            <a:off x="1482211" y="268975"/>
            <a:ext cx="645095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600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The </a:t>
            </a:r>
            <a:r>
              <a:rPr lang="en-US" altLang="zh-CN" sz="2600" b="1" u="sng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Moments</a:t>
            </a:r>
            <a:r>
              <a:rPr lang="en-US" altLang="zh-CN" sz="2600" b="1" u="sng" dirty="0" smtClean="0">
                <a:solidFill>
                  <a:srgbClr val="0107E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600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of </a:t>
            </a:r>
            <a:r>
              <a:rPr lang="en-US" altLang="zh-CN" sz="2600" b="1" u="sng" dirty="0" smtClean="0">
                <a:latin typeface="Times New Roman" panose="02020603050405020304" pitchFamily="18" charset="0"/>
                <a:ea typeface="宋体" panose="02010600030101010101" pitchFamily="2" charset="-122"/>
              </a:rPr>
              <a:t>Pion Valence Quark </a:t>
            </a:r>
            <a:r>
              <a:rPr lang="en-US" altLang="zh-CN" sz="2600" b="1" u="sng" dirty="0">
                <a:latin typeface="Times New Roman" panose="02020603050405020304" pitchFamily="18" charset="0"/>
                <a:ea typeface="宋体" panose="02010600030101010101" pitchFamily="2" charset="-122"/>
              </a:rPr>
              <a:t>PDF</a:t>
            </a:r>
            <a:endParaRPr lang="zh-CN" altLang="en-US" sz="2600" b="1" u="sng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09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475" y="866844"/>
            <a:ext cx="594042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 Box 31"/>
          <p:cNvSpPr txBox="1">
            <a:spLocks noChangeArrowheads="1"/>
          </p:cNvSpPr>
          <p:nvPr/>
        </p:nvSpPr>
        <p:spPr bwMode="auto">
          <a:xfrm>
            <a:off x="190500" y="6418780"/>
            <a:ext cx="478912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 Mondal, Jia, Zhao, Vary, PRD101,034024(2020)]</a:t>
            </a:r>
          </a:p>
        </p:txBody>
      </p:sp>
      <p:graphicFrame>
        <p:nvGraphicFramePr>
          <p:cNvPr id="6" name="Table 5"/>
          <p:cNvGraphicFramePr/>
          <p:nvPr>
            <p:extLst>
              <p:ext uri="{D42A27DB-BD31-4B8C-83A1-F6EECF244321}">
                <p14:modId xmlns:p14="http://schemas.microsoft.com/office/powerpoint/2010/main" val="315976742"/>
              </p:ext>
            </p:extLst>
          </p:nvPr>
        </p:nvGraphicFramePr>
        <p:xfrm>
          <a:off x="298451" y="5274258"/>
          <a:ext cx="5607049" cy="1082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38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58247">
                <a:tc>
                  <a:txBody>
                    <a:bodyPr/>
                    <a:lstStyle/>
                    <a:p>
                      <a:endParaRPr lang="zh-CN"/>
                    </a:p>
                  </a:txBody>
                  <a:tcPr marT="45749" marB="45749" anchor="ctr">
                    <a:blipFill rotWithShape="1">
                      <a:blip r:embed="rId5"/>
                      <a:stretch>
                        <a:fillRect l="-213" t="-1695" r="-95745" b="-21864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Valence</a:t>
                      </a:r>
                    </a:p>
                  </a:txBody>
                  <a:tcPr marT="45749" marB="4574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Gluon</a:t>
                      </a:r>
                    </a:p>
                  </a:txBody>
                  <a:tcPr marT="45749" marB="45749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Sea</a:t>
                      </a:r>
                    </a:p>
                  </a:txBody>
                  <a:tcPr marT="45749" marB="45749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824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BLFQ-NJL</a:t>
                      </a:r>
                    </a:p>
                  </a:txBody>
                  <a:tcPr marT="45749" marB="4574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0.489</a:t>
                      </a:r>
                    </a:p>
                  </a:txBody>
                  <a:tcPr marT="45749" marB="4574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0.398</a:t>
                      </a:r>
                    </a:p>
                  </a:txBody>
                  <a:tcPr marT="45749" marB="45749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0.113</a:t>
                      </a:r>
                    </a:p>
                  </a:txBody>
                  <a:tcPr marT="45749" marB="45749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824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[Ding</a:t>
                      </a:r>
                      <a:r>
                        <a:rPr lang="en-US" altLang="zh-CN" sz="16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 et. al., 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BSE model 2019’]</a:t>
                      </a:r>
                    </a:p>
                  </a:txBody>
                  <a:tcPr marT="45749" marB="4574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0.48(3)</a:t>
                      </a:r>
                    </a:p>
                  </a:txBody>
                  <a:tcPr marT="45749" marB="4574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0.41(2)</a:t>
                      </a:r>
                    </a:p>
                  </a:txBody>
                  <a:tcPr marT="45749" marB="45749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0.11(2)</a:t>
                      </a:r>
                    </a:p>
                  </a:txBody>
                  <a:tcPr marT="45749" marB="45749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283E-ED15-43A3-AA88-AE05515A46C1}" type="slidenum">
              <a:rPr lang="zh-CN" altLang="en-US" smtClean="0"/>
              <a:t>6</a:t>
            </a:fld>
            <a:endParaRPr lang="zh-CN" altLang="en-US"/>
          </a:p>
        </p:txBody>
      </p:sp>
      <p:sp>
        <p:nvSpPr>
          <p:cNvPr id="11" name="Text Box 9"/>
          <p:cNvSpPr txBox="1"/>
          <p:nvPr/>
        </p:nvSpPr>
        <p:spPr>
          <a:xfrm>
            <a:off x="6278165" y="5841338"/>
            <a:ext cx="2358759" cy="33855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1600" b="1" noProof="1">
                <a:latin typeface="Times New Roman" panose="02020603050405020304" pitchFamily="18" charset="0"/>
                <a:sym typeface="Arial" panose="020B0604020202020204" pitchFamily="34" charset="0"/>
              </a:rPr>
              <a:t>Agree with other results</a:t>
            </a:r>
          </a:p>
        </p:txBody>
      </p:sp>
    </p:spTree>
    <p:extLst>
      <p:ext uri="{BB962C8B-B14F-4D97-AF65-F5344CB8AC3E}">
        <p14:creationId xmlns:p14="http://schemas.microsoft.com/office/powerpoint/2010/main" val="15442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85" y="2659541"/>
            <a:ext cx="4498846" cy="319833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1042"/>
            <a:ext cx="4614457" cy="3239289"/>
          </a:xfrm>
          <a:prstGeom prst="rect">
            <a:avLst/>
          </a:prstGeom>
        </p:spPr>
      </p:pic>
      <p:pic>
        <p:nvPicPr>
          <p:cNvPr id="5124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13" y="779372"/>
            <a:ext cx="32623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31"/>
          <p:cNvSpPr txBox="1">
            <a:spLocks noChangeArrowheads="1"/>
          </p:cNvSpPr>
          <p:nvPr/>
        </p:nvSpPr>
        <p:spPr bwMode="auto">
          <a:xfrm>
            <a:off x="260351" y="866509"/>
            <a:ext cx="6807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[S. D.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Drell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 and T.-M. Yan, PRL (1970)]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[T.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Becher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 et al, JKEP07(2008)030]; [P. C. Barry et al, PRL121(2018)152001]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[C. </a:t>
            </a:r>
            <a:r>
              <a:rPr lang="en-US" altLang="zh-CN" sz="1400" dirty="0" err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Anastasiou</a:t>
            </a:r>
            <a:r>
              <a:rPr lang="en-US" altLang="zh-CN" sz="14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 et al, PRL91(2003)182002]</a:t>
            </a:r>
          </a:p>
        </p:txBody>
      </p:sp>
      <p:sp>
        <p:nvSpPr>
          <p:cNvPr id="5127" name="文本框 11"/>
          <p:cNvSpPr txBox="1">
            <a:spLocks noChangeArrowheads="1"/>
          </p:cNvSpPr>
          <p:nvPr/>
        </p:nvSpPr>
        <p:spPr bwMode="auto">
          <a:xfrm>
            <a:off x="2987675" y="4333493"/>
            <a:ext cx="508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400" b="1" dirty="0">
                <a:ea typeface="宋体" panose="02010600030101010101" pitchFamily="2" charset="-122"/>
              </a:rPr>
              <a:t>Pt</a:t>
            </a:r>
          </a:p>
        </p:txBody>
      </p:sp>
      <p:sp>
        <p:nvSpPr>
          <p:cNvPr id="5128" name="文本框 13"/>
          <p:cNvSpPr txBox="1">
            <a:spLocks noChangeArrowheads="1"/>
          </p:cNvSpPr>
          <p:nvPr/>
        </p:nvSpPr>
        <p:spPr bwMode="auto">
          <a:xfrm>
            <a:off x="2987675" y="4114418"/>
            <a:ext cx="50800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400" b="1" dirty="0">
                <a:ea typeface="宋体" panose="02010600030101010101" pitchFamily="2" charset="-122"/>
              </a:rPr>
              <a:t>W</a:t>
            </a:r>
          </a:p>
        </p:txBody>
      </p:sp>
      <p:sp>
        <p:nvSpPr>
          <p:cNvPr id="5130" name="文本框 14"/>
          <p:cNvSpPr txBox="1">
            <a:spLocks noChangeArrowheads="1"/>
          </p:cNvSpPr>
          <p:nvPr/>
        </p:nvSpPr>
        <p:spPr bwMode="auto">
          <a:xfrm>
            <a:off x="6770688" y="3373247"/>
            <a:ext cx="50641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400" b="1" dirty="0"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5131" name="文本框 15"/>
          <p:cNvSpPr txBox="1">
            <a:spLocks noChangeArrowheads="1"/>
          </p:cNvSpPr>
          <p:nvPr/>
        </p:nvSpPr>
        <p:spPr bwMode="auto">
          <a:xfrm>
            <a:off x="6745288" y="3168459"/>
            <a:ext cx="50641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400" b="1">
                <a:ea typeface="宋体" panose="02010600030101010101" pitchFamily="2" charset="-122"/>
              </a:rPr>
              <a:t>W</a:t>
            </a:r>
          </a:p>
        </p:txBody>
      </p:sp>
      <p:sp>
        <p:nvSpPr>
          <p:cNvPr id="5132" name="文本框 16"/>
          <p:cNvSpPr txBox="1">
            <a:spLocks noChangeArrowheads="1"/>
          </p:cNvSpPr>
          <p:nvPr/>
        </p:nvSpPr>
        <p:spPr bwMode="auto">
          <a:xfrm>
            <a:off x="6745288" y="2979547"/>
            <a:ext cx="506412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1400" b="1">
                <a:ea typeface="宋体" panose="02010600030101010101" pitchFamily="2" charset="-122"/>
              </a:rPr>
              <a:t>W</a:t>
            </a:r>
          </a:p>
        </p:txBody>
      </p:sp>
      <p:sp>
        <p:nvSpPr>
          <p:cNvPr id="17412" name="Text Box 9"/>
          <p:cNvSpPr txBox="1"/>
          <p:nvPr/>
        </p:nvSpPr>
        <p:spPr>
          <a:xfrm>
            <a:off x="639763" y="5857873"/>
            <a:ext cx="8202613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000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Agree with</a:t>
            </a:r>
            <a:r>
              <a:rPr lang="en-US" altLang="zh-CN" sz="2000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 experimental data </a:t>
            </a:r>
            <a:r>
              <a:rPr lang="en-US" altLang="zh-CN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(</a:t>
            </a:r>
            <a:r>
              <a:rPr lang="en-US" altLang="zh-CN" b="1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FNAL E615</a:t>
            </a:r>
            <a:r>
              <a:rPr lang="en-US" altLang="zh-CN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, </a:t>
            </a:r>
            <a:r>
              <a:rPr lang="en-US" altLang="zh-CN" b="1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326</a:t>
            </a:r>
            <a:r>
              <a:rPr lang="en-US" altLang="zh-CN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, </a:t>
            </a:r>
            <a:r>
              <a:rPr lang="en-US" altLang="zh-CN" b="1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444</a:t>
            </a:r>
            <a:r>
              <a:rPr lang="en-US" altLang="zh-CN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, &amp;</a:t>
            </a:r>
            <a:r>
              <a:rPr lang="en-US" altLang="zh-CN" b="1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 CERN NA3</a:t>
            </a:r>
            <a:r>
              <a:rPr lang="en-US" altLang="zh-CN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, </a:t>
            </a:r>
            <a:r>
              <a:rPr lang="en-US" altLang="zh-CN" b="1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WA-039</a:t>
            </a:r>
            <a:r>
              <a:rPr lang="en-US" altLang="zh-CN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)</a:t>
            </a:r>
            <a:r>
              <a:rPr lang="en-US" altLang="zh-CN" sz="2000" noProof="1">
                <a:latin typeface="Times New Roman" panose="02020603050405020304" pitchFamily="18" charset="0"/>
                <a:cs typeface="+mn-cs"/>
                <a:sym typeface="Arial" panose="020B0604020202020204" pitchFamily="34" charset="0"/>
              </a:rPr>
              <a:t>.</a:t>
            </a:r>
            <a:endParaRPr lang="en-US" altLang="zh-CN" sz="2000" noProof="1">
              <a:latin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135" name="Text Box 1"/>
          <p:cNvSpPr txBox="1">
            <a:spLocks noChangeArrowheads="1"/>
          </p:cNvSpPr>
          <p:nvPr/>
        </p:nvSpPr>
        <p:spPr bwMode="auto">
          <a:xfrm>
            <a:off x="7322915" y="1248524"/>
            <a:ext cx="1795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 [</a:t>
            </a:r>
            <a:r>
              <a:rPr lang="en-US" altLang="zh-CN" sz="2000" dirty="0" err="1">
                <a:latin typeface="Times New Roman" panose="02020603050405020304" pitchFamily="18" charset="0"/>
                <a:ea typeface="宋体" panose="02010600030101010101" pitchFamily="2" charset="-122"/>
              </a:rPr>
              <a:t>nCTEQ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</a:rPr>
              <a:t> 2015]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7642225" y="914310"/>
            <a:ext cx="617538" cy="322663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V="1">
            <a:off x="8040347" y="1589643"/>
            <a:ext cx="219416" cy="491187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6283E-ED15-43A3-AA88-AE05515A46C1}" type="slidenum">
              <a:rPr lang="zh-CN" altLang="en-US" smtClean="0"/>
              <a:t>7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5274" y="1750440"/>
                <a:ext cx="8097794" cy="899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000" i="1" smtClean="0">
                              <a:latin typeface="Cambria Math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200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000" i="1" smtClean="0">
                              <a:latin typeface="Cambria Math"/>
                            </a:rPr>
                            <m:t>𝜎</m:t>
                          </m:r>
                        </m:num>
                        <m:den>
                          <m:r>
                            <a:rPr lang="en-US" altLang="zh-CN" sz="2000" b="0" i="1" smtClean="0">
                              <a:latin typeface="Cambria Math"/>
                            </a:rPr>
                            <m:t>𝑑𝑚𝑑𝑌</m:t>
                          </m:r>
                        </m:den>
                      </m:f>
                      <m:r>
                        <a:rPr lang="en-US" altLang="zh-CN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zh-CN" sz="2000" b="0" i="1" smtClean="0">
                              <a:latin typeface="Cambria Math" charset="0"/>
                            </a:rPr>
                          </m:ctrlPr>
                        </m:fPr>
                        <m:num>
                          <m:r>
                            <a:rPr lang="en-US" altLang="zh-CN" sz="2000" b="0" i="1" smtClean="0">
                              <a:latin typeface="Cambria Math"/>
                            </a:rPr>
                            <m:t>8</m:t>
                          </m:r>
                          <m:r>
                            <a:rPr lang="zh-CN" altLang="en-US" sz="2000" b="0" i="1" smtClean="0">
                              <a:latin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altLang="zh-CN" sz="2000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000" b="0" i="1" smtClean="0">
                                  <a:latin typeface="Cambria Math"/>
                                </a:rPr>
                                <m:t>𝛼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000" b="0" i="1" smtClean="0">
                              <a:latin typeface="Cambria Math"/>
                            </a:rPr>
                            <m:t>9</m:t>
                          </m:r>
                        </m:den>
                      </m:f>
                      <m:f>
                        <m:fPr>
                          <m:ctrlPr>
                            <a:rPr lang="en-US" altLang="zh-CN" sz="2000" b="0" i="1" smtClean="0">
                              <a:latin typeface="Cambria Math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000" b="0" i="1" smtClean="0">
                                  <a:latin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000" b="0" i="1" smtClean="0">
                              <a:latin typeface="Cambria Math"/>
                            </a:rPr>
                            <m:t>𝑠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altLang="zh-CN" sz="2000" b="0" i="1" smtClean="0">
                              <a:latin typeface="Cambria Math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altLang="zh-CN" sz="20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altLang="zh-CN" sz="2000" b="0" i="1" smtClean="0">
                              <a:latin typeface="Cambria Math"/>
                            </a:rPr>
                            <m:t>𝑗</m:t>
                          </m:r>
                        </m:sub>
                        <m:sup/>
                        <m:e>
                          <m:r>
                            <a:rPr lang="en-US" altLang="zh-CN" sz="20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latin typeface="Cambria Math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lang="en-US" altLang="zh-CN" sz="2000" b="0" i="1" smtClean="0">
                                      <a:latin typeface="Cambria Math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sz="2000" b="0" i="1" smtClean="0"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latin typeface="Cambria Math"/>
                            </a:rPr>
                            <m:t>𝑠</m:t>
                          </m:r>
                          <m:r>
                            <a:rPr lang="en-US" altLang="zh-CN" sz="20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latin typeface="Cambria Math"/>
                            </a:rPr>
                            <m:t>𝑚</m:t>
                          </m:r>
                          <m:r>
                            <a:rPr lang="en-US" altLang="zh-CN" sz="2000" b="0" i="1" smtClean="0"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000" b="0" i="1" smtClean="0">
                                  <a:latin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CN" sz="2000" i="1" smtClean="0">
                                  <a:solidFill>
                                    <a:srgbClr val="9900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9900FF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f>
                                <m:fPr>
                                  <m:type m:val="lin"/>
                                  <m:ctrlPr>
                                    <a:rPr lang="en-US" altLang="zh-CN" sz="2000" i="1" smtClean="0">
                                      <a:solidFill>
                                        <a:srgbClr val="9900FF"/>
                                      </a:solidFill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b="0" i="1" smtClean="0">
                                      <a:solidFill>
                                        <a:srgbClr val="9900FF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num>
                                <m:den>
                                  <m:r>
                                    <a:rPr lang="zh-CN" altLang="en-US" sz="2000" i="1" smtClean="0">
                                      <a:solidFill>
                                        <a:srgbClr val="9900FF"/>
                                      </a:solidFill>
                                      <a:latin typeface="Cambria Math"/>
                                    </a:rPr>
                                    <m:t>𝜋</m:t>
                                  </m:r>
                                </m:den>
                              </m:f>
                            </m:sub>
                          </m:sSub>
                          <m:r>
                            <a:rPr lang="en-US" altLang="zh-CN" sz="2000" i="1">
                              <a:solidFill>
                                <a:srgbClr val="9900FF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9900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99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99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9900FF"/>
                              </a:solidFill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9900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000" i="1">
                                  <a:solidFill>
                                    <a:srgbClr val="9900FF"/>
                                  </a:solidFill>
                                  <a:latin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9900FF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rgbClr val="9900FF"/>
                              </a:solidFill>
                              <a:latin typeface="Cambria Math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CN" sz="2000" i="1" smtClean="0">
                                  <a:solidFill>
                                    <a:srgbClr val="0000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f>
                                <m:fPr>
                                  <m:type m:val="lin"/>
                                  <m:ctrlPr>
                                    <a:rPr lang="en-US" altLang="zh-CN" sz="2000" i="1" smtClean="0">
                                      <a:solidFill>
                                        <a:srgbClr val="0000FF"/>
                                      </a:solidFill>
                                      <a:latin typeface="Cambria Math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</m:num>
                                <m:den>
                                  <m:r>
                                    <a:rPr lang="en-US" altLang="zh-CN" sz="2000" b="0" i="1" smtClean="0">
                                      <a:solidFill>
                                        <a:srgbClr val="0000FF"/>
                                      </a:solidFill>
                                      <a:latin typeface="Cambria Math"/>
                                    </a:rPr>
                                    <m:t>𝑁</m:t>
                                  </m:r>
                                </m:den>
                              </m:f>
                            </m:sub>
                          </m:sSub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274" y="1750440"/>
                <a:ext cx="8097794" cy="89967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5" y="5574024"/>
            <a:ext cx="533474" cy="333422"/>
          </a:xfrm>
          <a:prstGeom prst="rect">
            <a:avLst/>
          </a:prstGeom>
        </p:spPr>
      </p:pic>
      <p:sp>
        <p:nvSpPr>
          <p:cNvPr id="22" name="Text Box 31"/>
          <p:cNvSpPr txBox="1">
            <a:spLocks noChangeArrowheads="1"/>
          </p:cNvSpPr>
          <p:nvPr/>
        </p:nvSpPr>
        <p:spPr bwMode="auto">
          <a:xfrm>
            <a:off x="190500" y="6418780"/>
            <a:ext cx="478912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Arial" panose="020B0604020202020204" pitchFamily="34" charset="0"/>
              </a:rPr>
              <a:t>[Lan, Mondal, Jia, Zhao, Vary, PRD101,034024(2020)]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2475634" y="168877"/>
            <a:ext cx="429505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600" b="1" u="sng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Drell</a:t>
            </a:r>
            <a:r>
              <a:rPr lang="en-US" altLang="zh-CN" sz="2600" b="1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-Yan </a:t>
            </a:r>
            <a:r>
              <a:rPr lang="en-US" altLang="zh-CN" sz="2600" b="1" u="sng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Cross Section</a:t>
            </a:r>
            <a:endParaRPr lang="en-US" altLang="zh-CN" sz="2600" b="1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91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xmlns="" id="{EAE3D8F0-3A5F-4D88-B676-273633934F85}"/>
                  </a:ext>
                </a:extLst>
              </p:cNvPr>
              <p:cNvSpPr/>
              <p:nvPr/>
            </p:nvSpPr>
            <p:spPr>
              <a:xfrm>
                <a:off x="3758267" y="3871860"/>
                <a:ext cx="437905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altLang="zh-CN" sz="28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800" b="1">
                              <a:latin typeface="Cambria Math" charset="0"/>
                            </a:rPr>
                            <m:t>|</m:t>
                          </m:r>
                          <m:r>
                            <a:rPr lang="zh-CN" altLang="en-US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altLang="zh-CN" sz="2800" i="1">
                          <a:latin typeface="Cambria Math" charset="0"/>
                        </a:rPr>
                        <m:t>=</m:t>
                      </m:r>
                      <m:r>
                        <a:rPr lang="en-US" altLang="zh-CN" sz="2800" i="1">
                          <a:latin typeface="Cambria Math" charset="0"/>
                        </a:rPr>
                        <m:t>𝑎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2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sz="2800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sz="2800" i="1">
                          <a:latin typeface="Cambria Math" charset="0"/>
                        </a:rPr>
                        <m:t>+</m:t>
                      </m:r>
                      <m:r>
                        <a:rPr lang="en-US" altLang="zh-CN" sz="2800" i="1">
                          <a:latin typeface="Cambria Math" charset="0"/>
                        </a:rPr>
                        <m:t>𝑏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2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sz="2800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zh-CN" altLang="en-US" sz="2800" b="1" i="1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EAE3D8F0-3A5F-4D88-B676-273633934F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267" y="3871860"/>
                <a:ext cx="4379053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="" id="{1F564E0D-2F75-4C9F-BA2C-8A19A4E3ADCC}"/>
                  </a:ext>
                </a:extLst>
              </p:cNvPr>
              <p:cNvSpPr/>
              <p:nvPr/>
            </p:nvSpPr>
            <p:spPr>
              <a:xfrm>
                <a:off x="479569" y="1994124"/>
                <a:ext cx="437905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altLang="zh-CN" sz="28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800" b="1">
                              <a:latin typeface="Cambria Math" charset="0"/>
                            </a:rPr>
                            <m:t>|</m:t>
                          </m:r>
                          <m:r>
                            <a:rPr lang="zh-CN" altLang="en-US" sz="280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altLang="zh-CN" sz="2800" i="1">
                          <a:latin typeface="Cambria Math" charset="0"/>
                        </a:rPr>
                        <m:t>=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2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sz="2800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zh-CN" altLang="en-US" sz="2800" b="1" i="1" dirty="0"/>
              </a:p>
            </p:txBody>
          </p:sp>
        </mc:Choice>
        <mc:Fallback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F564E0D-2F75-4C9F-BA2C-8A19A4E3AD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69" y="1994124"/>
                <a:ext cx="4379053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箭头: 右 5">
            <a:extLst>
              <a:ext uri="{FF2B5EF4-FFF2-40B4-BE49-F238E27FC236}">
                <a16:creationId xmlns:a16="http://schemas.microsoft.com/office/drawing/2014/main" xmlns="" id="{1E1179CD-6BA8-4F13-B344-9C1123FF9E13}"/>
              </a:ext>
            </a:extLst>
          </p:cNvPr>
          <p:cNvSpPr/>
          <p:nvPr/>
        </p:nvSpPr>
        <p:spPr>
          <a:xfrm rot="2294031">
            <a:off x="3327121" y="2989287"/>
            <a:ext cx="1208014" cy="444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6508585F-E8D8-4EB1-B2DF-64B37CB81EBA}"/>
              </a:ext>
            </a:extLst>
          </p:cNvPr>
          <p:cNvCxnSpPr>
            <a:cxnSpLocks/>
          </p:cNvCxnSpPr>
          <p:nvPr/>
        </p:nvCxnSpPr>
        <p:spPr>
          <a:xfrm>
            <a:off x="3106663" y="1931122"/>
            <a:ext cx="0" cy="674898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xmlns="" id="{71A0F56B-90F7-4E48-8F8B-4B9C2E1C5353}"/>
              </a:ext>
            </a:extLst>
          </p:cNvPr>
          <p:cNvCxnSpPr>
            <a:cxnSpLocks/>
          </p:cNvCxnSpPr>
          <p:nvPr/>
        </p:nvCxnSpPr>
        <p:spPr>
          <a:xfrm>
            <a:off x="7230988" y="3807645"/>
            <a:ext cx="0" cy="674898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6936" y="444641"/>
            <a:ext cx="3513562" cy="242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927165"/>
              </p:ext>
            </p:extLst>
          </p:nvPr>
        </p:nvGraphicFramePr>
        <p:xfrm>
          <a:off x="544438" y="1669894"/>
          <a:ext cx="8229600" cy="331905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262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955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1321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44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4313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dirty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72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13858" y="1753544"/>
                <a:ext cx="94089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sz="360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charset="0"/>
                            </a:rPr>
                            <m:t>|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sz="3600" b="0" i="1" smtClean="0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858" y="1753544"/>
                <a:ext cx="940899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105443" y="2736905"/>
                <a:ext cx="94089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"/>
                          <m:ctrlPr>
                            <a:rPr lang="en-US" sz="360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sz="3600" b="0" i="1" smtClean="0">
                              <a:latin typeface="Cambria Math" charset="0"/>
                            </a:rPr>
                            <m:t>|</m:t>
                          </m:r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43" y="2736905"/>
                <a:ext cx="94089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16543" y="4066734"/>
                <a:ext cx="123091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"/>
                          <m:ctrlPr>
                            <a:rPr lang="en-US" sz="360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sz="3600" b="0" i="1" smtClean="0">
                              <a:latin typeface="Cambria Math" charset="0"/>
                            </a:rPr>
                            <m:t>|</m:t>
                          </m:r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543" y="4066734"/>
                <a:ext cx="1230914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674370" y="1745588"/>
                <a:ext cx="123091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sz="3600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charset="0"/>
                            </a:rPr>
                            <m:t>|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sz="3600" b="0" i="1" smtClean="0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370" y="1745588"/>
                <a:ext cx="1230914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xmlns="" id="{068ECA12-FA63-40D6-AF20-4CBDE4747360}"/>
              </a:ext>
            </a:extLst>
          </p:cNvPr>
          <p:cNvSpPr txBox="1"/>
          <p:nvPr/>
        </p:nvSpPr>
        <p:spPr>
          <a:xfrm>
            <a:off x="2479795" y="302490"/>
            <a:ext cx="435888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00" u="sng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Interaction Part of Hamiltonian</a:t>
            </a:r>
            <a:endParaRPr lang="zh-CN" altLang="en-US" sz="2600" u="sng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xmlns="" id="{5AED5BEA-00BD-4CC3-A543-6AD5F042F5BD}"/>
                  </a:ext>
                </a:extLst>
              </p:cNvPr>
              <p:cNvSpPr txBox="1"/>
              <p:nvPr/>
            </p:nvSpPr>
            <p:spPr>
              <a:xfrm>
                <a:off x="1154715" y="5102639"/>
                <a:ext cx="6259184" cy="16224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800" b="0" i="1" smtClean="0">
                            <a:latin typeface="Cambria Math" charset="0"/>
                          </a:rPr>
                        </m:ctrlPr>
                      </m:sSupPr>
                      <m:e>
                        <m:r>
                          <a:rPr lang="en-US" altLang="zh-CN" sz="2800" b="0" i="1" smtClean="0">
                            <a:latin typeface="Cambria Math"/>
                          </a:rPr>
                          <m:t>𝑃</m:t>
                        </m:r>
                      </m:e>
                      <m:sup>
                        <m:r>
                          <a:rPr lang="en-US" altLang="zh-CN" sz="2800" b="0" i="1" smtClean="0">
                            <a:latin typeface="Cambria Math"/>
                          </a:rPr>
                          <m:t>−</m:t>
                        </m:r>
                      </m:sup>
                    </m:sSup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b="0" i="1" smtClean="0">
                            <a:solidFill>
                              <a:schemeClr val="accent5"/>
                            </a:solidFill>
                            <a:latin typeface="Cambria Math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altLang="zh-CN" sz="2800" b="0" i="1" smtClean="0">
                                <a:solidFill>
                                  <a:schemeClr val="accent5"/>
                                </a:solidFill>
                                <a:latin typeface="Cambria Math" charset="0"/>
                              </a:rPr>
                            </m:ctrlPr>
                          </m:accPr>
                          <m:e>
                            <m:sSubSup>
                              <m:sSubSupPr>
                                <m:ctrlPr>
                                  <a:rPr lang="en-US" altLang="zh-CN" sz="2800" b="0" i="1" smtClean="0">
                                    <a:solidFill>
                                      <a:schemeClr val="accent5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8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28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⊥</m:t>
                                </m:r>
                              </m:sub>
                              <m:sup>
                                <m:r>
                                  <a:rPr lang="en-US" altLang="zh-CN" sz="2800" b="0" i="1" smtClean="0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acc>
                        <m:r>
                          <a:rPr lang="en-US" altLang="zh-CN" sz="2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altLang="zh-CN" sz="2800" b="0" i="1" smtClean="0">
                                <a:solidFill>
                                  <a:schemeClr val="accent5"/>
                                </a:solidFill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altLang="zh-CN" sz="2800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altLang="zh-CN" sz="2800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  <m:sup>
                            <m:r>
                              <a:rPr lang="en-US" altLang="zh-CN" sz="2800" b="0" i="1" smtClean="0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altLang="zh-CN" sz="2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altLang="zh-CN" sz="2800" b="0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2800" i="1">
                            <a:solidFill>
                              <a:schemeClr val="accent5"/>
                            </a:solidFill>
                            <a:latin typeface="Cambria Math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altLang="zh-CN" sz="2800" i="1">
                                <a:solidFill>
                                  <a:schemeClr val="accent5"/>
                                </a:solidFill>
                                <a:latin typeface="Cambria Math" charset="0"/>
                              </a:rPr>
                            </m:ctrlPr>
                          </m:accPr>
                          <m:e>
                            <m:sSubSup>
                              <m:sSubSupPr>
                                <m:ctrlPr>
                                  <a:rPr lang="en-US" altLang="zh-CN" sz="2800" i="1">
                                    <a:solidFill>
                                      <a:schemeClr val="accent5"/>
                                    </a:solidFill>
                                    <a:latin typeface="Cambria Math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8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CN" sz="28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⊥</m:t>
                                </m:r>
                              </m:sub>
                              <m:sup>
                                <m:r>
                                  <a:rPr lang="en-US" altLang="zh-CN" sz="28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acc>
                        <m:r>
                          <a:rPr lang="en-US" altLang="zh-CN" sz="2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n-US" altLang="zh-CN" sz="2800" i="1">
                                <a:solidFill>
                                  <a:schemeClr val="accent5"/>
                                </a:solidFill>
                                <a:latin typeface="Cambria Math" charset="0"/>
                              </a:rPr>
                            </m:ctrlPr>
                          </m:sSubSupPr>
                          <m:e>
                            <m:r>
                              <a:rPr lang="en-US" altLang="zh-CN" sz="2800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en-US" altLang="zh-CN" sz="2800" i="1">
                                    <a:solidFill>
                                      <a:schemeClr val="accent5"/>
                                    </a:solidFill>
                                    <a:latin typeface="Cambria Math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800" i="1">
                                    <a:solidFill>
                                      <a:schemeClr val="accent5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</m:acc>
                          </m:sub>
                          <m:sup>
                            <m:r>
                              <a:rPr lang="en-US" altLang="zh-CN" sz="2800" i="1">
                                <a:solidFill>
                                  <a:schemeClr val="accent5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altLang="zh-CN" sz="2800" b="0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CN" sz="2800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altLang="zh-CN" sz="28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zh-CN" sz="2800" i="1">
                            <a:solidFill>
                              <a:srgbClr val="00B050"/>
                            </a:solidFill>
                            <a:latin typeface="Cambria Math" charset="0"/>
                          </a:rPr>
                        </m:ctrlPr>
                      </m:sSupPr>
                      <m:e>
                        <m:r>
                          <a:rPr lang="zh-CN" altLang="en-US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p>
                        <m:r>
                          <a:rPr lang="en-US" altLang="zh-C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altLang="zh-CN" sz="28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altLang="zh-CN" sz="2800" i="1">
                            <a:solidFill>
                              <a:srgbClr val="00B050"/>
                            </a:solidFill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C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Sup>
                      <m:sSubSupPr>
                        <m:ctrlPr>
                          <a:rPr lang="en-US" altLang="zh-CN" sz="2800" i="1">
                            <a:solidFill>
                              <a:srgbClr val="00B050"/>
                            </a:solidFill>
                            <a:latin typeface="Cambria Math" charset="0"/>
                          </a:rPr>
                        </m:ctrlPr>
                      </m:sSubSupPr>
                      <m:e>
                        <m:acc>
                          <m:accPr>
                            <m:chr m:val="⃗"/>
                            <m:ctrlPr>
                              <a:rPr lang="en-US" altLang="zh-CN" sz="2800" i="1">
                                <a:solidFill>
                                  <a:srgbClr val="00B050"/>
                                </a:solidFill>
                                <a:latin typeface="Cambria Math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en-US" altLang="zh-C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  <m:sup>
                        <m:r>
                          <a:rPr lang="en-US" altLang="zh-CN" sz="28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sz="2800" i="1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	</a:t>
                </a:r>
              </a:p>
              <a:p>
                <a:r>
                  <a:rPr lang="en-US" altLang="zh-CN" sz="2800" dirty="0">
                    <a:solidFill>
                      <a:srgbClr val="FF0000"/>
                    </a:solidFill>
                  </a:rPr>
                  <a:t>		</a:t>
                </a:r>
                <a14:m>
                  <m:oMath xmlns:m="http://schemas.openxmlformats.org/officeDocument/2006/math">
                    <m:r>
                      <a:rPr lang="en-US" altLang="zh-CN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80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sSupPr>
                          <m:e>
                            <m:r>
                              <a:rPr lang="zh-CN" alt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𝜅</m:t>
                            </m:r>
                          </m:e>
                          <m:sup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CN" sz="2800" i="1" smtClean="0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CN" sz="2800" i="1">
                                        <a:solidFill>
                                          <a:srgbClr val="FF0000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8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altLang="zh-CN" sz="28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sub>
                                </m:sSub>
                                <m:r>
                                  <a:rPr lang="en-US" altLang="zh-CN" sz="28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altLang="zh-CN" sz="2800" i="1">
                                        <a:solidFill>
                                          <a:srgbClr val="FF0000"/>
                                        </a:solidFill>
                                        <a:latin typeface="Cambria Math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8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acc>
                                      <m:accPr>
                                        <m:chr m:val="̅"/>
                                        <m:ctrlPr>
                                          <a:rPr lang="en-US" altLang="zh-CN" sz="2800" i="1">
                                            <a:solidFill>
                                              <a:srgbClr val="FF0000"/>
                                            </a:solidFill>
                                            <a:latin typeface="Cambria Math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zh-CN" sz="28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𝑞</m:t>
                                        </m:r>
                                      </m:e>
                                    </m:acc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CN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sSub>
                      <m:sSubPr>
                        <m:ctrlPr>
                          <a:rPr lang="en-US" altLang="zh-CN" sz="280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zh-CN" alt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𝜕</m:t>
                        </m:r>
                      </m:e>
                      <m:sub>
                        <m: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charset="0"/>
                          </a:rPr>
                        </m:ctrlPr>
                      </m:dPr>
                      <m:e>
                        <m:r>
                          <a:rPr lang="en-US" altLang="zh-CN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altLang="zh-CN" sz="2800" b="0" i="1" smtClean="0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altLang="zh-CN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altLang="zh-CN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sSub>
                          <m:sSubPr>
                            <m:ctrlP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zh-CN" alt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altLang="zh-CN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800" b="1" i="1" smtClean="0">
                            <a:solidFill>
                              <a:srgbClr val="9900FF"/>
                            </a:solidFill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altLang="zh-CN" sz="2800" b="1" i="1">
                            <a:solidFill>
                              <a:srgbClr val="9900FF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altLang="zh-CN" sz="2800" b="1" i="0">
                            <a:solidFill>
                              <a:srgbClr val="9900FF"/>
                            </a:solidFill>
                            <a:latin typeface="Cambria Math" panose="02040503050406030204" pitchFamily="18" charset="0"/>
                          </a:rPr>
                          <m:t>𝐢𝐧𝐭</m:t>
                        </m:r>
                      </m:sub>
                    </m:sSub>
                  </m:oMath>
                </a14:m>
                <a:endParaRPr lang="en-US" altLang="zh-CN" sz="2800" b="1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5AED5BEA-00BD-4CC3-A543-6AD5F042F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715" y="5102639"/>
                <a:ext cx="6259184" cy="16224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xmlns="" id="{369F9CEB-846B-493B-AA96-2AB1515D9546}"/>
                  </a:ext>
                </a:extLst>
              </p:cNvPr>
              <p:cNvSpPr/>
              <p:nvPr/>
            </p:nvSpPr>
            <p:spPr>
              <a:xfrm>
                <a:off x="2545098" y="984815"/>
                <a:ext cx="429358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⟩"/>
                          <m:ctrlPr>
                            <a:rPr lang="en-US" altLang="zh-CN" sz="2800" b="1" i="1" smtClean="0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800" b="1">
                              <a:latin typeface="Cambria Math" charset="0"/>
                            </a:rPr>
                            <m:t>|</m:t>
                          </m:r>
                          <m:r>
                            <a:rPr lang="zh-CN" altLang="en-US" sz="2800" i="1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</m:d>
                      <m:r>
                        <a:rPr lang="en-US" altLang="zh-CN" sz="2800" i="1">
                          <a:latin typeface="Cambria Math" charset="0"/>
                        </a:rPr>
                        <m:t>=</m:t>
                      </m:r>
                      <m:r>
                        <a:rPr lang="en-US" altLang="zh-CN" sz="2800" i="1">
                          <a:latin typeface="Cambria Math" charset="0"/>
                        </a:rPr>
                        <m:t>𝑎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2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sz="2800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</m:e>
                      </m:d>
                      <m:r>
                        <a:rPr lang="en-US" altLang="zh-CN" sz="2800" i="1">
                          <a:latin typeface="Cambria Math" charset="0"/>
                        </a:rPr>
                        <m:t>+</m:t>
                      </m:r>
                      <m:r>
                        <a:rPr lang="en-US" altLang="zh-CN" sz="2800" i="1">
                          <a:latin typeface="Cambria Math" charset="0"/>
                        </a:rPr>
                        <m:t>𝑏</m:t>
                      </m:r>
                      <m:d>
                        <m:dPr>
                          <m:begChr m:val=""/>
                          <m:endChr m:val="⟩"/>
                          <m:ctrlPr>
                            <a:rPr lang="en-US" altLang="zh-CN" sz="2800" i="1">
                              <a:latin typeface="Cambria Math" charset="0"/>
                            </a:rPr>
                          </m:ctrlPr>
                        </m:dPr>
                        <m:e>
                          <m:r>
                            <a:rPr lang="en-US" altLang="zh-CN" sz="2800" i="1">
                              <a:latin typeface="Cambria Math" charset="0"/>
                            </a:rPr>
                            <m:t>|</m:t>
                          </m:r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̅"/>
                              <m:ctrlPr>
                                <a:rPr lang="en-US" altLang="zh-CN" sz="2800" i="1">
                                  <a:latin typeface="Cambria Math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8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US" altLang="zh-CN" sz="28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zh-CN" altLang="en-US" sz="2800" b="1" i="1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369F9CEB-846B-493B-AA96-2AB1515D95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098" y="984815"/>
                <a:ext cx="4293583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4">
            <a:extLst>
              <a:ext uri="{FF2B5EF4-FFF2-40B4-BE49-F238E27FC236}">
                <a16:creationId xmlns:a16="http://schemas.microsoft.com/office/drawing/2014/main" xmlns="" id="{4E7FDA9B-AC31-471D-9DEA-795CC21DFB51}"/>
              </a:ext>
            </a:extLst>
          </p:cNvPr>
          <p:cNvCxnSpPr>
            <a:cxnSpLocks/>
          </p:cNvCxnSpPr>
          <p:nvPr/>
        </p:nvCxnSpPr>
        <p:spPr>
          <a:xfrm>
            <a:off x="5958109" y="944804"/>
            <a:ext cx="0" cy="674898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175560" y="1760977"/>
                <a:ext cx="912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9900FF"/>
                              </a:solidFill>
                              <a:latin typeface="Cambria Math" charset="0"/>
                            </a:rPr>
                          </m:ctrlPr>
                        </m:sSubPr>
                        <m:e>
                          <m:r>
                            <a:rPr lang="en-US" altLang="zh-CN" sz="2800" b="1" i="1">
                              <a:solidFill>
                                <a:srgbClr val="9900FF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altLang="zh-CN" sz="2800" b="1">
                              <a:solidFill>
                                <a:srgbClr val="9900FF"/>
                              </a:solidFill>
                              <a:latin typeface="Cambria Math" panose="02040503050406030204" pitchFamily="18" charset="0"/>
                            </a:rPr>
                            <m:t>𝐢𝐧𝐭</m:t>
                          </m:r>
                        </m:sub>
                      </m:sSub>
                    </m:oMath>
                  </m:oMathPara>
                </a14:m>
                <a:endParaRPr lang="zh-CN" altLang="en-US" sz="2800" dirty="0"/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560" y="1760977"/>
                <a:ext cx="912879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88137" y="2476256"/>
            <a:ext cx="2574920" cy="112582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35084" y="3706581"/>
            <a:ext cx="2378986" cy="118505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93100" y="2450471"/>
            <a:ext cx="2399881" cy="111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8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77458</TotalTime>
  <Words>3335</Words>
  <Application>Microsoft Macintosh PowerPoint</Application>
  <PresentationFormat>全屏显示(4:3)</PresentationFormat>
  <Paragraphs>376</Paragraphs>
  <Slides>24</Slides>
  <Notes>5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4" baseType="lpstr">
      <vt:lpstr>Calibri</vt:lpstr>
      <vt:lpstr>Cambria Math</vt:lpstr>
      <vt:lpstr>CMR9</vt:lpstr>
      <vt:lpstr>Times New Roman</vt:lpstr>
      <vt:lpstr>Wingdings</vt:lpstr>
      <vt:lpstr>楷体</vt:lpstr>
      <vt:lpstr>宋体</vt:lpstr>
      <vt:lpstr>Arial</vt:lpstr>
      <vt:lpstr>2_Office Theme</vt:lpstr>
      <vt:lpstr>Equation</vt:lpstr>
      <vt:lpstr>Light Meson Structure from Basis Light-front Quantization</vt:lpstr>
      <vt:lpstr>Outline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Conclusions</vt:lpstr>
    </vt:vector>
  </TitlesOfParts>
  <Company>Iowa State University</Company>
  <LinksUpToDate>false</LinksUpToDate>
  <SharedDoc>false</SharedDoc>
  <HyperlinksChanged>false</HyperlinksChanged>
  <AppVersion>15.0037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Vary</dc:creator>
  <cp:lastModifiedBy>Microsoft Office 用户</cp:lastModifiedBy>
  <cp:revision>1728</cp:revision>
  <cp:lastPrinted>2012-09-06T19:53:45Z</cp:lastPrinted>
  <dcterms:created xsi:type="dcterms:W3CDTF">2012-07-05T06:32:33Z</dcterms:created>
  <dcterms:modified xsi:type="dcterms:W3CDTF">2021-07-30T17:41:54Z</dcterms:modified>
</cp:coreProperties>
</file>