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1291" r:id="rId2"/>
    <p:sldId id="285" r:id="rId3"/>
    <p:sldId id="810" r:id="rId4"/>
    <p:sldId id="288" r:id="rId5"/>
    <p:sldId id="1293" r:id="rId6"/>
    <p:sldId id="1294" r:id="rId7"/>
    <p:sldId id="1295" r:id="rId8"/>
    <p:sldId id="1296" r:id="rId9"/>
    <p:sldId id="1035" r:id="rId10"/>
    <p:sldId id="660" r:id="rId11"/>
    <p:sldId id="1080" r:id="rId12"/>
    <p:sldId id="1090" r:id="rId13"/>
    <p:sldId id="1064" r:id="rId14"/>
    <p:sldId id="1083" r:id="rId15"/>
    <p:sldId id="1053" r:id="rId16"/>
    <p:sldId id="1050" r:id="rId17"/>
    <p:sldId id="1051" r:id="rId18"/>
    <p:sldId id="1297" r:id="rId19"/>
    <p:sldId id="1298" r:id="rId20"/>
    <p:sldId id="1299" r:id="rId21"/>
    <p:sldId id="1300" r:id="rId22"/>
    <p:sldId id="1073" r:id="rId23"/>
    <p:sldId id="1301" r:id="rId24"/>
    <p:sldId id="1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62"/>
    <p:restoredTop sz="95102" autoAdjust="0"/>
  </p:normalViewPr>
  <p:slideViewPr>
    <p:cSldViewPr snapToGrid="0">
      <p:cViewPr varScale="1">
        <p:scale>
          <a:sx n="125" d="100"/>
          <a:sy n="125" d="100"/>
        </p:scale>
        <p:origin x="1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B6137-08B8-6B44-825A-369A0A04651B}" type="datetime1">
              <a:rPr lang="en-US" smtClean="0"/>
              <a:t>7/30/21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8738-CCAE-CB42-B9CE-7D4ADC73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6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04121-5EED-3242-B8A9-8960A72F0541}" type="datetime1">
              <a:rPr lang="en-US" smtClean="0"/>
              <a:t>7/30/21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A986-0BA2-2B46-A703-72A1F09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5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A986-0BA2-2B46-A703-72A1F09AE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6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front was first proposed by Dirac, at 1949. </a:t>
            </a:r>
          </a:p>
          <a:p>
            <a:r>
              <a:rPr lang="en-US" dirty="0"/>
              <a:t>1. First, what is light-front.</a:t>
            </a:r>
            <a:r>
              <a:rPr lang="en-US" baseline="0" dirty="0"/>
              <a:t>  Different from equal time theory. </a:t>
            </a:r>
            <a:r>
              <a:rPr lang="en-US" dirty="0"/>
              <a:t>We define light-front time as a linear combination of the regular time and one of the spatial coordinate, usually we choose z direction.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 startAt="2"/>
            </a:pPr>
            <a:r>
              <a:rPr lang="en-US" dirty="0"/>
              <a:t>So our field quantized</a:t>
            </a:r>
            <a:r>
              <a:rPr lang="en-US" baseline="0" dirty="0"/>
              <a:t> at this equal light-front time plane. Where in equal time quantization, they quantized at this equal time plane. 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X minus is longitudinal coordinate. P minus is light front Hamiltonian. P plus is longitudinal momentum.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This is light front version of </a:t>
            </a:r>
            <a:r>
              <a:rPr lang="en-US" baseline="0" dirty="0" err="1"/>
              <a:t>schordinger</a:t>
            </a:r>
            <a:r>
              <a:rPr lang="en-US" baseline="0" dirty="0"/>
              <a:t> equation.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Please note that it is not just a </a:t>
            </a:r>
            <a:r>
              <a:rPr lang="en-US" baseline="0" dirty="0" err="1"/>
              <a:t>coodernate</a:t>
            </a:r>
            <a:r>
              <a:rPr lang="en-US" baseline="0" dirty="0"/>
              <a:t> transformation, it is a new theory in a different quantization.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Why go to light front? For we can get Frame Independent wavefunction. Which </a:t>
            </a:r>
            <a:r>
              <a:rPr lang="en-US" baseline="0" dirty="0" err="1"/>
              <a:t>encods</a:t>
            </a:r>
            <a:r>
              <a:rPr lang="en-US" baseline="0" dirty="0"/>
              <a:t> all the information of the bound state structure. It has simple vacuum structure. The theory is boost invariant. And there is no square root in Hamiltonian p minus.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4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46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0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CD7D-0F7A-7E4D-9283-D7579FB257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96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50B0-F535-6C4E-BFD9-A21FCFB9E8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00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A062-0178-B940-AF20-9AC3541ED42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9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8383-2900-4D4F-8B02-5382013E6C0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6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19AC-BEDA-914F-B510-C160DBC6CA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65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45B-9FD4-AD42-B5D5-D481B579D64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15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4A6F-BB60-9447-A882-69CD6E455DE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73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772C-DC85-0541-93B5-039BC7885B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4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334E-D82F-1044-AC2A-C05B7F3AAF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72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B06E-898D-CD44-B04F-5C1BADA6E3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D1A1-F713-E440-9AB3-B8B50FD93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4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8A4A-D2D6-C347-9BB9-FF94CF8226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7/30/21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6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5" Type="http://schemas.openxmlformats.org/officeDocument/2006/relationships/image" Target="../media/image182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0" Type="http://schemas.openxmlformats.org/officeDocument/2006/relationships/image" Target="../media/image37.png"/><Relationship Id="rId8" Type="http://schemas.openxmlformats.org/officeDocument/2006/relationships/image" Target="../media/image1891.png"/><Relationship Id="rId9" Type="http://schemas.openxmlformats.org/officeDocument/2006/relationships/image" Target="../media/image190.png"/><Relationship Id="rId7" Type="http://schemas.openxmlformats.org/officeDocument/2006/relationships/image" Target="../media/image481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0.png"/><Relationship Id="rId5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4" Type="http://schemas.openxmlformats.org/officeDocument/2006/relationships/image" Target="../media/image340.png"/><Relationship Id="rId5" Type="http://schemas.openxmlformats.org/officeDocument/2006/relationships/image" Target="../media/image350.png"/><Relationship Id="rId6" Type="http://schemas.openxmlformats.org/officeDocument/2006/relationships/image" Target="../media/image360.png"/><Relationship Id="rId7" Type="http://schemas.openxmlformats.org/officeDocument/2006/relationships/image" Target="../media/image370.png"/><Relationship Id="rId8" Type="http://schemas.openxmlformats.org/officeDocument/2006/relationships/image" Target="../media/image380.png"/><Relationship Id="rId9" Type="http://schemas.openxmlformats.org/officeDocument/2006/relationships/image" Target="../media/image390.png"/><Relationship Id="rId10" Type="http://schemas.openxmlformats.org/officeDocument/2006/relationships/image" Target="../media/image400.png"/><Relationship Id="rId11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4" Type="http://schemas.openxmlformats.org/officeDocument/2006/relationships/image" Target="../media/image48.png"/><Relationship Id="rId6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68.png"/><Relationship Id="rId5" Type="http://schemas.openxmlformats.org/officeDocument/2006/relationships/image" Target="NULL"/><Relationship Id="rId6" Type="http://schemas.openxmlformats.org/officeDocument/2006/relationships/image" Target="../media/image69.png"/><Relationship Id="rId7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20" Type="http://schemas.openxmlformats.org/officeDocument/2006/relationships/image" Target="../media/image19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6" Type="http://schemas.openxmlformats.org/officeDocument/2006/relationships/image" Target="../media/image1210.png"/><Relationship Id="rId17" Type="http://schemas.openxmlformats.org/officeDocument/2006/relationships/image" Target="../media/image1110.png"/><Relationship Id="rId18" Type="http://schemas.openxmlformats.org/officeDocument/2006/relationships/image" Target="../media/image144.png"/><Relationship Id="rId19" Type="http://schemas.openxmlformats.org/officeDocument/2006/relationships/image" Target="../media/image13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../clipboard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../clipboard/media/image11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5" Type="http://schemas.openxmlformats.org/officeDocument/2006/relationships/image" Target="../media/image6400.png"/><Relationship Id="rId6" Type="http://schemas.openxmlformats.org/officeDocument/2006/relationships/image" Target="../media/image6500.png"/><Relationship Id="rId7" Type="http://schemas.openxmlformats.org/officeDocument/2006/relationships/image" Target="../media/image6600.png"/><Relationship Id="rId8" Type="http://schemas.openxmlformats.org/officeDocument/2006/relationships/image" Target="../media/image6700.png"/><Relationship Id="rId9" Type="http://schemas.openxmlformats.org/officeDocument/2006/relationships/image" Target="../media/image251.png"/><Relationship Id="rId10" Type="http://schemas.openxmlformats.org/officeDocument/2006/relationships/image" Target="../media/image1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85782" y="2689224"/>
                <a:ext cx="8185150" cy="40976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Jiangshan </a:t>
                </a:r>
                <a:r>
                  <a:rPr lang="en-US" altLang="zh-CN" sz="28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</a:t>
                </a:r>
                <a:r>
                  <a:rPr lang="zh-CN" altLang="en-US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Hengfei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Zhao</a:t>
                </a:r>
                <a:r>
                  <a:rPr lang="zh-CN" altLang="en-US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Kaiyu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</a:t>
                </a:r>
                <a:r>
                  <a:rPr lang="zh-CN" altLang="en-US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Chandan Mondal</a:t>
                </a:r>
                <a:r>
                  <a:rPr lang="en-US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Xingbo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Zhao</a:t>
                </a:r>
                <a:r>
                  <a:rPr lang="zh-CN" altLang="en-US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James P. Vary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lang="en-US" altLang="zh-CN" sz="28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charset="0"/>
                    <a:cs typeface="Times New Roman" panose="02020603050405020304" pitchFamily="18" charset="0"/>
                  </a:rPr>
                  <a:t>*Institute of Modern Physics, CAS, Lanzhou, China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7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 </m:t>
                    </m:r>
                  </m:oMath>
                </a14:m>
                <a:r>
                  <a:rPr lang="en-US" sz="17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charset="0"/>
                    <a:cs typeface="Times New Roman" panose="02020603050405020304" pitchFamily="18" charset="0"/>
                  </a:rPr>
                  <a:t>Iowa State University, Ames, </a:t>
                </a:r>
                <a:r>
                  <a:rPr lang="en-US" sz="17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charset="0"/>
                    <a:cs typeface="Times New Roman" panose="02020603050405020304" pitchFamily="18" charset="0"/>
                  </a:rPr>
                  <a:t>US</a:t>
                </a:r>
                <a:endParaRPr lang="en-US" sz="1700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7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charset="0"/>
                    <a:cs typeface="Times New Roman" panose="02020603050405020304" pitchFamily="18" charset="0"/>
                  </a:rPr>
                  <a:t>2021/07/30</a:t>
                </a:r>
                <a:endParaRPr lang="en-US" sz="1700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85782" y="2689224"/>
                <a:ext cx="8185150" cy="4097656"/>
              </a:xfrm>
              <a:blipFill rotWithShape="0">
                <a:blip r:embed="rId3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150" y="3605745"/>
            <a:ext cx="1824415" cy="185472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85782" y="452582"/>
            <a:ext cx="8185150" cy="1669039"/>
          </a:xfrm>
        </p:spPr>
        <p:txBody>
          <a:bodyPr anchor="ctr">
            <a:normAutofit fontScale="90000"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Meson Structure</a:t>
            </a:r>
            <a:b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Light-front Quantization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/>
          <a:srcRect b="2558"/>
          <a:stretch/>
        </p:blipFill>
        <p:spPr>
          <a:xfrm>
            <a:off x="7002425" y="5451475"/>
            <a:ext cx="939642" cy="90487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/>
          <a:srcRect b="2068"/>
          <a:stretch/>
        </p:blipFill>
        <p:spPr>
          <a:xfrm>
            <a:off x="8100917" y="5460466"/>
            <a:ext cx="828865" cy="7879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03" y="5493470"/>
            <a:ext cx="2335429" cy="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04"/>
    </mc:Choice>
    <mc:Fallback xmlns="">
      <p:transition xmlns:p14="http://schemas.microsoft.com/office/powerpoint/2010/main" spd="slow" advTm="1597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7 at 12.4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21" y="949500"/>
            <a:ext cx="6215358" cy="5426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8A9FF-3A4B-B54D-B9B0-692605FA4BCD}"/>
              </a:ext>
            </a:extLst>
          </p:cNvPr>
          <p:cNvSpPr txBox="1"/>
          <p:nvPr/>
        </p:nvSpPr>
        <p:spPr>
          <a:xfrm>
            <a:off x="2632842" y="251561"/>
            <a:ext cx="389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Light-front QCD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B0132689-0766-284C-8ED7-B6A97FDF546A}"/>
                  </a:ext>
                </a:extLst>
              </p:cNvPr>
              <p:cNvSpPr/>
              <p:nvPr/>
            </p:nvSpPr>
            <p:spPr>
              <a:xfrm>
                <a:off x="1137145" y="1097830"/>
                <a:ext cx="906081" cy="394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𝐿𝐹𝑄𝐶𝐷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132689-0766-284C-8ED7-B6A97FDF5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45" y="1097830"/>
                <a:ext cx="906081" cy="39414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/>
        </p:nvSpPr>
        <p:spPr>
          <a:xfrm>
            <a:off x="1828801" y="5039645"/>
            <a:ext cx="2064773" cy="663064"/>
          </a:xfrm>
          <a:prstGeom prst="roundRect">
            <a:avLst/>
          </a:prstGeom>
          <a:solidFill>
            <a:schemeClr val="lt1">
              <a:alpha val="0"/>
            </a:schemeClr>
          </a:solidFill>
          <a:ln w="12700">
            <a:solidFill>
              <a:srgbClr val="FF0000">
                <a:alpha val="64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828801" y="2251587"/>
            <a:ext cx="4473676" cy="723321"/>
          </a:xfrm>
          <a:prstGeom prst="roundRect">
            <a:avLst/>
          </a:prstGeom>
          <a:solidFill>
            <a:schemeClr val="lt1">
              <a:alpha val="0"/>
            </a:schemeClr>
          </a:solidFill>
          <a:ln w="12700">
            <a:solidFill>
              <a:srgbClr val="FF0000">
                <a:alpha val="64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742" y="2148485"/>
            <a:ext cx="1890148" cy="8264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361" y="4794981"/>
            <a:ext cx="1855041" cy="924057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8" y="943421"/>
            <a:ext cx="6969500" cy="492092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7687385-DC9B-461A-9B6F-37025C643EF3}"/>
              </a:ext>
            </a:extLst>
          </p:cNvPr>
          <p:cNvSpPr txBox="1"/>
          <p:nvPr/>
        </p:nvSpPr>
        <p:spPr>
          <a:xfrm>
            <a:off x="3660598" y="117880"/>
            <a:ext cx="22493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Mass Spectrum</a:t>
            </a:r>
            <a:endParaRPr lang="zh-CN" altLang="en-US" sz="26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3662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/>
            </p:nvGraphicFramePr>
            <p:xfrm>
              <a:off x="6724649" y="1159107"/>
              <a:ext cx="2324101" cy="405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0.492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138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0.486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129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(980)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0.370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(1235)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(1260)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(1300)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0.284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(1320)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(1400)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0.002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(1450)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0.312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46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105617"/>
                  </p:ext>
                </p:extLst>
              </p:nvPr>
            </p:nvGraphicFramePr>
            <p:xfrm>
              <a:off x="6724649" y="1159107"/>
              <a:ext cx="2324101" cy="405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1351" r="-159060" b="-8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0.492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138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101351" r="-159060" b="-7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0.486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129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201351" r="-159060" b="-6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0.370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301351" r="-159060" b="-5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0.30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406849" r="-159060" b="-4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500000" r="-159060" b="-3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0.284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600000" r="-15906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700000" r="-159060" b="-1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0.002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800000" r="-159060" b="-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0.312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46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0"/>
          <p:cNvSpPr txBox="1"/>
          <p:nvPr/>
        </p:nvSpPr>
        <p:spPr>
          <a:xfrm>
            <a:off x="8225461" y="776855"/>
            <a:ext cx="91854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DC[MeV]</a:t>
            </a:r>
            <a:endParaRPr lang="zh-CN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433825" y="686181"/>
                <a:ext cx="979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norm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825" y="686181"/>
                <a:ext cx="979755" cy="369332"/>
              </a:xfrm>
              <a:prstGeom prst="rect">
                <a:avLst/>
              </a:prstGeom>
              <a:blipFill>
                <a:blip r:embed="rId4"/>
                <a:stretch>
                  <a:fillRect l="-4969" t="-10000" r="-3416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264853" y="5987019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noProof="1">
                <a:latin typeface="Times New Roman" panose="02020603050405020304" pitchFamily="18" charset="0"/>
                <a:sym typeface="Arial" panose="020B0604020202020204" pitchFamily="34" charset="0"/>
              </a:rPr>
              <a:t>Fix the parameters by fitting six blue states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2625519B-7F8C-4BBC-AEB3-70CBADF3FE1E}"/>
                  </a:ext>
                </a:extLst>
              </p:cNvPr>
              <p:cNvSpPr/>
              <p:nvPr/>
            </p:nvSpPr>
            <p:spPr>
              <a:xfrm>
                <a:off x="3078107" y="4182045"/>
                <a:ext cx="3609891" cy="1150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</a:rPr>
                          <m:t>q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293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5.69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625519B-7F8C-4BBC-AEB3-70CBADF3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07" y="4182045"/>
                <a:ext cx="3609891" cy="1150636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6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6" y="1282711"/>
            <a:ext cx="6593873" cy="400194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7687385-DC9B-461A-9B6F-37025C643EF3}"/>
              </a:ext>
            </a:extLst>
          </p:cNvPr>
          <p:cNvSpPr txBox="1"/>
          <p:nvPr/>
        </p:nvSpPr>
        <p:spPr>
          <a:xfrm>
            <a:off x="3501704" y="284412"/>
            <a:ext cx="2249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u="sng" dirty="0"/>
              <a:t>Mass </a:t>
            </a:r>
            <a:r>
              <a:rPr lang="en-US" altLang="zh-CN" u="sng" dirty="0" smtClean="0"/>
              <a:t>Spectrum</a:t>
            </a:r>
            <a:endParaRPr lang="zh-CN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/>
            </p:nvGraphicFramePr>
            <p:xfrm>
              <a:off x="6724649" y="1159107"/>
              <a:ext cx="2324101" cy="405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0.492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138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0.486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129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(980)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0.370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(1235)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0.306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(1260)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(1300)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0.284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(1320)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(1400)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0.002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(1450)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0.312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46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991645"/>
                  </p:ext>
                </p:extLst>
              </p:nvPr>
            </p:nvGraphicFramePr>
            <p:xfrm>
              <a:off x="6724649" y="1159107"/>
              <a:ext cx="2324101" cy="4051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77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1351" r="-159060" b="-8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0.492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138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101351" r="-159060" b="-7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0.486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129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201351" r="-159060" b="-6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0.370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301351" r="-159060" b="-5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0.306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406849" r="-159060" b="-4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500000" r="-159060" b="-3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0.284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600000" r="-15906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0.320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700000" r="-159060" b="-1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0.002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01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1" t="-800000" r="-159060" b="-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0.312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</a:rPr>
                            <a:t>46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0"/>
          <p:cNvSpPr txBox="1"/>
          <p:nvPr/>
        </p:nvSpPr>
        <p:spPr>
          <a:xfrm>
            <a:off x="8225460" y="776855"/>
            <a:ext cx="1009525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DC[MeV]</a:t>
            </a:r>
            <a:endParaRPr lang="zh-CN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433825" y="686181"/>
                <a:ext cx="979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norm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825" y="686181"/>
                <a:ext cx="979755" cy="369332"/>
              </a:xfrm>
              <a:prstGeom prst="rect">
                <a:avLst/>
              </a:prstGeom>
              <a:blipFill>
                <a:blip r:embed="rId5"/>
                <a:stretch>
                  <a:fillRect l="-4969" t="-10000" r="-3416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1012850" y="5476687"/>
                <a:ext cx="4968155" cy="87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(1400)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CN" i="1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|</m:t>
                        </m:r>
                        <m:r>
                          <a:rPr lang="en-US" altLang="zh-CN" i="1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i="1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𝑔</m:t>
                        </m:r>
                      </m:e>
                    </m:d>
                    <m:r>
                      <a:rPr lang="en-US" altLang="zh-CN" b="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dominates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(1300): the DC is smaller than the DC of pion  </a:t>
                </a:r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50" y="5476687"/>
                <a:ext cx="4968155" cy="873572"/>
              </a:xfrm>
              <a:prstGeom prst="rect">
                <a:avLst/>
              </a:prstGeom>
              <a:blipFill rotWithShape="0">
                <a:blip r:embed="rId6"/>
                <a:stretch>
                  <a:fillRect l="-736" t="-39583" r="-24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3662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  <p:sp>
        <p:nvSpPr>
          <p:cNvPr id="4" name="矩形 3"/>
          <p:cNvSpPr/>
          <p:nvPr/>
        </p:nvSpPr>
        <p:spPr>
          <a:xfrm>
            <a:off x="5662105" y="4319123"/>
            <a:ext cx="106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CMR9" charset="0"/>
              </a:rPr>
              <a:t>Fischer</a:t>
            </a:r>
            <a:r>
              <a:rPr lang="zh-CN" altLang="en-US" sz="1400" dirty="0" smtClean="0">
                <a:solidFill>
                  <a:srgbClr val="00B050"/>
                </a:solidFill>
                <a:latin typeface="CMR9" charset="0"/>
              </a:rPr>
              <a:t> </a:t>
            </a:r>
            <a:r>
              <a:rPr lang="en-US" altLang="zh-CN" sz="1400" dirty="0" smtClean="0">
                <a:solidFill>
                  <a:srgbClr val="00B050"/>
                </a:solidFill>
                <a:latin typeface="CMR9" charset="0"/>
              </a:rPr>
              <a:t>14</a:t>
            </a:r>
            <a:r>
              <a:rPr lang="zh-CN" altLang="en-US" sz="1400" dirty="0" smtClean="0">
                <a:solidFill>
                  <a:srgbClr val="00B050"/>
                </a:solidFill>
                <a:latin typeface="CMR9" charset="0"/>
              </a:rPr>
              <a:t>’</a:t>
            </a:r>
            <a:endParaRPr lang="en-US" altLang="zh-CN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xmlns="" id="{C149B7FA-464C-4638-8460-B0637A657B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51" y="2024644"/>
              <a:ext cx="8676248" cy="2490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7791">
                      <a:extLst>
                        <a:ext uri="{9D8B030D-6E8A-4147-A177-3AD203B41FA5}">
                          <a16:colId xmlns:a16="http://schemas.microsoft.com/office/drawing/2014/main" xmlns="" val="2795823505"/>
                        </a:ext>
                      </a:extLst>
                    </a:gridCol>
                    <a:gridCol w="1168656">
                      <a:extLst>
                        <a:ext uri="{9D8B030D-6E8A-4147-A177-3AD203B41FA5}">
                          <a16:colId xmlns:a16="http://schemas.microsoft.com/office/drawing/2014/main" xmlns="" val="1343526999"/>
                        </a:ext>
                      </a:extLst>
                    </a:gridCol>
                    <a:gridCol w="1379240">
                      <a:extLst>
                        <a:ext uri="{9D8B030D-6E8A-4147-A177-3AD203B41FA5}">
                          <a16:colId xmlns:a16="http://schemas.microsoft.com/office/drawing/2014/main" xmlns="" val="3274084063"/>
                        </a:ext>
                      </a:extLst>
                    </a:gridCol>
                    <a:gridCol w="1235875">
                      <a:extLst>
                        <a:ext uri="{9D8B030D-6E8A-4147-A177-3AD203B41FA5}">
                          <a16:colId xmlns:a16="http://schemas.microsoft.com/office/drawing/2014/main" xmlns="" val="3826183382"/>
                        </a:ext>
                      </a:extLst>
                    </a:gridCol>
                    <a:gridCol w="1235875">
                      <a:extLst>
                        <a:ext uri="{9D8B030D-6E8A-4147-A177-3AD203B41FA5}">
                          <a16:colId xmlns:a16="http://schemas.microsoft.com/office/drawing/2014/main" xmlns="" val="776608922"/>
                        </a:ext>
                      </a:extLst>
                    </a:gridCol>
                    <a:gridCol w="1642094">
                      <a:extLst>
                        <a:ext uri="{9D8B030D-6E8A-4147-A177-3AD203B41FA5}">
                          <a16:colId xmlns:a16="http://schemas.microsoft.com/office/drawing/2014/main" xmlns="" val="3120798860"/>
                        </a:ext>
                      </a:extLst>
                    </a:gridCol>
                    <a:gridCol w="866717">
                      <a:extLst>
                        <a:ext uri="{9D8B030D-6E8A-4147-A177-3AD203B41FA5}">
                          <a16:colId xmlns:a16="http://schemas.microsoft.com/office/drawing/2014/main" xmlns="" val="1913578352"/>
                        </a:ext>
                      </a:extLst>
                    </a:gridCol>
                  </a:tblGrid>
                  <a:tr h="753914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/>
                              </m:sSubSup>
                            </m:oMath>
                          </a14:m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[MeV]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/>
                              </m:sSubSup>
                            </m:oMath>
                          </a14:m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 [MeV]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/>
                              </m:sSubSup>
                            </m:oMath>
                          </a14:m>
                          <a:r>
                            <a:rPr lang="zh-CN" altLang="en-US" sz="18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[MeV]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/>
                              </m:sSubSup>
                            </m:oMath>
                          </a14:m>
                          <a:r>
                            <a:rPr lang="zh-CN" altLang="en-US" sz="18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[MeV]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altLang="zh-CN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altLang="zh-CN" sz="1800" b="1" dirty="0" err="1">
                              <a:solidFill>
                                <a:schemeClr val="tx1"/>
                              </a:solidFill>
                            </a:rPr>
                            <a:t>fm</a:t>
                          </a: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</a:rPr>
                            <a:t>norm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acc>
                            </m:oMath>
                          </a14:m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xmlns="" val="3354119983"/>
                      </a:ext>
                    </a:extLst>
                  </a:tr>
                  <a:tr h="544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BLFQ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139.57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775.26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138.2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129.0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0.516~1.456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0.492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79074205"/>
                      </a:ext>
                    </a:extLst>
                  </a:tr>
                  <a:tr h="544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PDG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139.57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775.26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0.25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130.2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1.7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221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0.672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0.008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xmlns="" val="2922704882"/>
                      </a:ext>
                    </a:extLst>
                  </a:tr>
                  <a:tr h="6463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BLFQ-NJL</a:t>
                          </a:r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139.57</a:t>
                          </a:r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775.23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0.04</a:t>
                          </a:r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202.10/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4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4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100.12/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4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4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0.05</a:t>
                          </a:r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xmlns="" val="1365507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C149B7FA-464C-4638-8460-B0637A657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105577"/>
                  </p:ext>
                </p:extLst>
              </p:nvPr>
            </p:nvGraphicFramePr>
            <p:xfrm>
              <a:off x="35951" y="2024644"/>
              <a:ext cx="8676248" cy="2490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7791">
                      <a:extLst>
                        <a:ext uri="{9D8B030D-6E8A-4147-A177-3AD203B41FA5}">
                          <a16:colId xmlns:a16="http://schemas.microsoft.com/office/drawing/2014/main" val="2795823505"/>
                        </a:ext>
                      </a:extLst>
                    </a:gridCol>
                    <a:gridCol w="1168656">
                      <a:extLst>
                        <a:ext uri="{9D8B030D-6E8A-4147-A177-3AD203B41FA5}">
                          <a16:colId xmlns:a16="http://schemas.microsoft.com/office/drawing/2014/main" val="1343526999"/>
                        </a:ext>
                      </a:extLst>
                    </a:gridCol>
                    <a:gridCol w="1379240">
                      <a:extLst>
                        <a:ext uri="{9D8B030D-6E8A-4147-A177-3AD203B41FA5}">
                          <a16:colId xmlns:a16="http://schemas.microsoft.com/office/drawing/2014/main" val="3274084063"/>
                        </a:ext>
                      </a:extLst>
                    </a:gridCol>
                    <a:gridCol w="1235875">
                      <a:extLst>
                        <a:ext uri="{9D8B030D-6E8A-4147-A177-3AD203B41FA5}">
                          <a16:colId xmlns:a16="http://schemas.microsoft.com/office/drawing/2014/main" val="3826183382"/>
                        </a:ext>
                      </a:extLst>
                    </a:gridCol>
                    <a:gridCol w="1235875">
                      <a:extLst>
                        <a:ext uri="{9D8B030D-6E8A-4147-A177-3AD203B41FA5}">
                          <a16:colId xmlns:a16="http://schemas.microsoft.com/office/drawing/2014/main" val="776608922"/>
                        </a:ext>
                      </a:extLst>
                    </a:gridCol>
                    <a:gridCol w="1642094">
                      <a:extLst>
                        <a:ext uri="{9D8B030D-6E8A-4147-A177-3AD203B41FA5}">
                          <a16:colId xmlns:a16="http://schemas.microsoft.com/office/drawing/2014/main" val="3120798860"/>
                        </a:ext>
                      </a:extLst>
                    </a:gridCol>
                    <a:gridCol w="866717">
                      <a:extLst>
                        <a:ext uri="{9D8B030D-6E8A-4147-A177-3AD203B41FA5}">
                          <a16:colId xmlns:a16="http://schemas.microsoft.com/office/drawing/2014/main" val="1913578352"/>
                        </a:ext>
                      </a:extLst>
                    </a:gridCol>
                  </a:tblGrid>
                  <a:tr h="753914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99476" t="-806" r="-549215" b="-231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67841" t="-806" r="-362115" b="-231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99507" t="-806" r="-304926" b="-231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99507" t="-806" r="-204926" b="-231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75556" t="-806" r="-54074" b="-231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904225" t="-806" r="-2817" b="-231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4119983"/>
                      </a:ext>
                    </a:extLst>
                  </a:tr>
                  <a:tr h="544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BLFQ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139.57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775.26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138.2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</a:rPr>
                            <a:t>129.0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</a:rPr>
                            <a:t>0.516~1.456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</a:rPr>
                            <a:t>0.492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9074205"/>
                      </a:ext>
                    </a:extLst>
                  </a:tr>
                  <a:tr h="544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PDG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139.57</a:t>
                          </a:r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67841" t="-237778" r="-36211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99507" t="-237778" r="-304926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99507" t="-237778" r="-204926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75556" t="-237778" r="-54074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922704882"/>
                      </a:ext>
                    </a:extLst>
                  </a:tr>
                  <a:tr h="6463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BLFQ-NJL</a:t>
                          </a:r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139.57</a:t>
                          </a:r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67841" t="-286792" r="-362115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99507" t="-286792" r="-30492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99507" t="-286792" r="-20492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75556" t="-286792" r="-54074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365507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8130072-4F4D-4938-A742-69BCBEA33FF1}"/>
              </a:ext>
            </a:extLst>
          </p:cNvPr>
          <p:cNvSpPr txBox="1"/>
          <p:nvPr/>
        </p:nvSpPr>
        <p:spPr>
          <a:xfrm>
            <a:off x="3040328" y="236460"/>
            <a:ext cx="32239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</a:t>
            </a:r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Mass</a:t>
            </a:r>
            <a:r>
              <a:rPr lang="en-US" altLang="zh-CN" sz="2600" i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DC, Radii </a:t>
            </a:r>
            <a:endParaRPr lang="zh-CN" altLang="en-US" sz="2600" i="1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078FBE90-A1AF-48EE-8153-E79996AA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" y="4197828"/>
            <a:ext cx="1857375" cy="3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[Jia, Vary, PRC(2018)]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xmlns="" id="{8AAB0D03-BE83-40DC-9B41-0949BE3D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" y="3577520"/>
            <a:ext cx="2362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i="1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Tanabashi</a:t>
            </a:r>
            <a:r>
              <a:rPr lang="en-US" altLang="zh-CN" sz="1400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, et al, PRD(2018)]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8EBBACA6-03DB-403E-97F4-3CE6E59C1CDD}"/>
                  </a:ext>
                </a:extLst>
              </p:cNvPr>
              <p:cNvSpPr/>
              <p:nvPr/>
            </p:nvSpPr>
            <p:spPr>
              <a:xfrm>
                <a:off x="587323" y="1441915"/>
                <a:ext cx="3171038" cy="689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,0,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BBACA6-03DB-403E-97F4-3CE6E59C1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3" y="1441915"/>
                <a:ext cx="3171038" cy="689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8EBBACA6-03DB-403E-97F4-3CE6E59C1CDD}"/>
                  </a:ext>
                </a:extLst>
              </p:cNvPr>
              <p:cNvSpPr/>
              <p:nvPr/>
            </p:nvSpPr>
            <p:spPr>
              <a:xfrm>
                <a:off x="587323" y="781670"/>
                <a:ext cx="3171038" cy="660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6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EBBACA6-03DB-403E-97F4-3CE6E59C1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3" y="781670"/>
                <a:ext cx="3171038" cy="660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2625519B-7F8C-4BBC-AEB3-70CBADF3FE1E}"/>
                  </a:ext>
                </a:extLst>
              </p:cNvPr>
              <p:cNvSpPr/>
              <p:nvPr/>
            </p:nvSpPr>
            <p:spPr>
              <a:xfrm>
                <a:off x="304800" y="4941500"/>
                <a:ext cx="3609891" cy="1150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</a:rPr>
                          <m:t>q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600" dirty="0"/>
                  <a:t>,</a:t>
                </a:r>
              </a:p>
              <a:p>
                <a:pPr algn="ctr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293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5.69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625519B-7F8C-4BBC-AEB3-70CBADF3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41500"/>
                <a:ext cx="3609891" cy="1150636"/>
              </a:xfrm>
              <a:prstGeom prst="rect">
                <a:avLst/>
              </a:prstGeom>
              <a:blipFill>
                <a:blip r:embed="rId9"/>
                <a:stretch>
                  <a:fillRect b="-523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304800" y="4644960"/>
            <a:ext cx="67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BLFQ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799" y="891916"/>
            <a:ext cx="4012301" cy="9697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9218" y="4956216"/>
            <a:ext cx="5034782" cy="1321781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3662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9860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7687385-DC9B-461A-9B6F-37025C643EF3}"/>
              </a:ext>
            </a:extLst>
          </p:cNvPr>
          <p:cNvSpPr txBox="1"/>
          <p:nvPr/>
        </p:nvSpPr>
        <p:spPr>
          <a:xfrm>
            <a:off x="2369478" y="290667"/>
            <a:ext cx="48878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 Electromagnetic Form Factor </a:t>
            </a:r>
            <a:endParaRPr lang="zh-CN" altLang="en-US" sz="26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62857" y="5466873"/>
                <a:ext cx="6594498" cy="87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FF is output .vs. the FF of NLFQ-NJL model obtain by fitting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F(Q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Q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large Q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consistent with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pQCD</a:t>
                </a:r>
                <a:endParaRPr lang="en-US" altLang="zh-CN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57" y="5466873"/>
                <a:ext cx="6594498" cy="873572"/>
              </a:xfrm>
              <a:prstGeom prst="rect">
                <a:avLst/>
              </a:prstGeom>
              <a:blipFill>
                <a:blip r:embed="rId4"/>
                <a:stretch>
                  <a:fillRect l="-647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3662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7" y="1092549"/>
            <a:ext cx="8938837" cy="4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7687385-DC9B-461A-9B6F-37025C643EF3}"/>
              </a:ext>
            </a:extLst>
          </p:cNvPr>
          <p:cNvSpPr txBox="1"/>
          <p:nvPr/>
        </p:nvSpPr>
        <p:spPr>
          <a:xfrm>
            <a:off x="3980027" y="462963"/>
            <a:ext cx="1547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 PDA</a:t>
            </a:r>
            <a:endParaRPr lang="zh-CN" altLang="en-US" sz="26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83" r="1"/>
          <a:stretch/>
        </p:blipFill>
        <p:spPr>
          <a:xfrm>
            <a:off x="579557" y="1257068"/>
            <a:ext cx="4046156" cy="47209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5346" y="168418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Ads/QCD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33548" y="21045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5F7385-2A16-014A-A4A0-E7C39C966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5"/>
          <a:stretch/>
        </p:blipFill>
        <p:spPr>
          <a:xfrm>
            <a:off x="4485832" y="2985788"/>
            <a:ext cx="4407506" cy="3126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7B0012-D0FC-634E-BE7D-8E2CB757464A}"/>
              </a:ext>
            </a:extLst>
          </p:cNvPr>
          <p:cNvSpPr txBox="1"/>
          <p:nvPr/>
        </p:nvSpPr>
        <p:spPr>
          <a:xfrm>
            <a:off x="389299" y="6088947"/>
            <a:ext cx="398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Endpoint behavior agrees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78937F-5F9B-8B4A-AC79-BB46786299C7}"/>
              </a:ext>
            </a:extLst>
          </p:cNvPr>
          <p:cNvSpPr txBox="1"/>
          <p:nvPr/>
        </p:nvSpPr>
        <p:spPr>
          <a:xfrm>
            <a:off x="5360487" y="5996537"/>
            <a:ext cx="320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[Jia and Vary, PRC 99, 035206 (2019]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71" y="1602316"/>
            <a:ext cx="4029075" cy="1038225"/>
          </a:xfrm>
          <a:prstGeom prst="rect">
            <a:avLst/>
          </a:prstGeom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625" y="6428594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3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86464" y="5497457"/>
            <a:ext cx="8698916" cy="9784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-1" r="547"/>
          <a:stretch/>
        </p:blipFill>
        <p:spPr>
          <a:xfrm>
            <a:off x="1048042" y="861990"/>
            <a:ext cx="6708913" cy="447844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625" y="6428594"/>
            <a:ext cx="21336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B0FBAC59-8BDA-450A-B0AE-07A67CBE50EA}"/>
                  </a:ext>
                </a:extLst>
              </p:cNvPr>
              <p:cNvSpPr/>
              <p:nvPr/>
            </p:nvSpPr>
            <p:spPr>
              <a:xfrm>
                <a:off x="3250246" y="1143037"/>
                <a:ext cx="16627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FBAC59-8BDA-450A-B0AE-07A67CBE5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46" y="1143037"/>
                <a:ext cx="1662740" cy="369332"/>
              </a:xfrm>
              <a:prstGeom prst="rect">
                <a:avLst/>
              </a:prstGeom>
              <a:blipFill>
                <a:blip r:embed="rId3"/>
                <a:stretch>
                  <a:fillRect l="-8791" t="-121667" b="-18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xmlns="" id="{336ED145-CECB-46C9-924B-2BDB36F28ED9}"/>
              </a:ext>
            </a:extLst>
          </p:cNvPr>
          <p:cNvCxnSpPr>
            <a:cxnSpLocks/>
          </p:cNvCxnSpPr>
          <p:nvPr/>
        </p:nvCxnSpPr>
        <p:spPr>
          <a:xfrm>
            <a:off x="4367764" y="1143037"/>
            <a:ext cx="0" cy="438422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654A22CB-AA15-4B13-9FAF-BA5671636827}"/>
                  </a:ext>
                </a:extLst>
              </p:cNvPr>
              <p:cNvSpPr/>
              <p:nvPr/>
            </p:nvSpPr>
            <p:spPr>
              <a:xfrm>
                <a:off x="4746210" y="2085454"/>
                <a:ext cx="29854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54A22CB-AA15-4B13-9FAF-BA5671636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10" y="2085454"/>
                <a:ext cx="2985433" cy="369332"/>
              </a:xfrm>
              <a:prstGeom prst="rect">
                <a:avLst/>
              </a:prstGeom>
              <a:blipFill>
                <a:blip r:embed="rId4"/>
                <a:stretch>
                  <a:fillRect l="-1022"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xmlns="" id="{33084C54-AEF2-492C-B1F0-6ED4A65470E6}"/>
              </a:ext>
            </a:extLst>
          </p:cNvPr>
          <p:cNvCxnSpPr>
            <a:cxnSpLocks/>
          </p:cNvCxnSpPr>
          <p:nvPr/>
        </p:nvCxnSpPr>
        <p:spPr>
          <a:xfrm>
            <a:off x="7093472" y="2092778"/>
            <a:ext cx="0" cy="438422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65325" y="5596341"/>
                <a:ext cx="2488758" cy="320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BLFQ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NJL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25" y="5596341"/>
                <a:ext cx="2488758" cy="320088"/>
              </a:xfrm>
              <a:prstGeom prst="rect">
                <a:avLst/>
              </a:prstGeom>
              <a:blipFill>
                <a:blip r:embed="rId5"/>
                <a:stretch>
                  <a:fillRect l="-3186" r="-1716" b="-24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78661" y="6083709"/>
                <a:ext cx="2019079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BLFQ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1" y="6083709"/>
                <a:ext cx="2019079" cy="319318"/>
              </a:xfrm>
              <a:prstGeom prst="rect">
                <a:avLst/>
              </a:prstGeom>
              <a:blipFill>
                <a:blip r:embed="rId6"/>
                <a:stretch>
                  <a:fillRect l="-2417" r="-60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7687385-DC9B-461A-9B6F-37025C643EF3}"/>
              </a:ext>
            </a:extLst>
          </p:cNvPr>
          <p:cNvSpPr txBox="1"/>
          <p:nvPr/>
        </p:nvSpPr>
        <p:spPr>
          <a:xfrm>
            <a:off x="3412570" y="289874"/>
            <a:ext cx="23551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 initial PDF</a:t>
            </a:r>
            <a:endParaRPr lang="zh-CN" altLang="en-US" sz="26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7217880" y="5986698"/>
                <a:ext cx="1252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1.4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80" y="5986698"/>
                <a:ext cx="1252651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7526553" y="5192053"/>
                <a:ext cx="830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large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553" y="5192053"/>
                <a:ext cx="830997" cy="369332"/>
              </a:xfrm>
              <a:prstGeom prst="rect">
                <a:avLst/>
              </a:prstGeom>
              <a:blipFill>
                <a:blip r:embed="rId8"/>
                <a:stretch>
                  <a:fillRect l="-661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968575" y="6099674"/>
                <a:ext cx="3888821" cy="303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𝐠𝐥𝐮𝐨𝐧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𝟐𝟏𝟔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𝐯𝐚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𝐥𝐞𝐧𝐜𝐞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𝟑𝟗𝟐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75" y="6099674"/>
                <a:ext cx="3888821" cy="303353"/>
              </a:xfrm>
              <a:prstGeom prst="rect">
                <a:avLst/>
              </a:prstGeom>
              <a:blipFill>
                <a:blip r:embed="rId9"/>
                <a:stretch>
                  <a:fillRect t="-26531" r="-940" b="-38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81476" y="5613630"/>
                <a:ext cx="3507307" cy="303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𝐠𝐥𝐮𝐨𝐧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𝐯𝐚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𝐥𝐞𝐧𝐜𝐞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476" y="5613630"/>
                <a:ext cx="3507307" cy="303353"/>
              </a:xfrm>
              <a:prstGeom prst="rect">
                <a:avLst/>
              </a:prstGeom>
              <a:blipFill>
                <a:blip r:embed="rId10"/>
                <a:stretch>
                  <a:fillRect t="-26000" r="-1739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7217880" y="5541724"/>
                <a:ext cx="144834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0.596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80" y="5541724"/>
                <a:ext cx="1448345" cy="372410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3662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260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3" y="548315"/>
            <a:ext cx="5175947" cy="591916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8808A9AB-98C5-4953-8E4C-EA9C7D39A8A7}"/>
                  </a:ext>
                </a:extLst>
              </p:cNvPr>
              <p:cNvSpPr/>
              <p:nvPr/>
            </p:nvSpPr>
            <p:spPr>
              <a:xfrm>
                <a:off x="5529917" y="1641979"/>
                <a:ext cx="29854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808A9AB-98C5-4953-8E4C-EA9C7D39A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17" y="1641979"/>
                <a:ext cx="2985433" cy="369332"/>
              </a:xfrm>
              <a:prstGeom prst="rect">
                <a:avLst/>
              </a:prstGeom>
              <a:blipFill>
                <a:blip r:embed="rId3"/>
                <a:stretch>
                  <a:fillRect l="-1020"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xmlns="" id="{CF881760-BB17-4F59-AACE-70613A11E473}"/>
              </a:ext>
            </a:extLst>
          </p:cNvPr>
          <p:cNvCxnSpPr>
            <a:cxnSpLocks/>
          </p:cNvCxnSpPr>
          <p:nvPr/>
        </p:nvCxnSpPr>
        <p:spPr>
          <a:xfrm>
            <a:off x="7865749" y="1641979"/>
            <a:ext cx="0" cy="438422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142AC65-7855-EE4F-ACC6-5D42865BD5A5}"/>
                  </a:ext>
                </a:extLst>
              </p:cNvPr>
              <p:cNvSpPr txBox="1"/>
              <p:nvPr/>
            </p:nvSpPr>
            <p:spPr>
              <a:xfrm>
                <a:off x="5668239" y="2347934"/>
                <a:ext cx="32566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Large-x behavior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1.77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closer to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pQCD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gluon distribution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significantly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42AC65-7855-EE4F-ACC6-5D42865B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39" y="2347934"/>
                <a:ext cx="325668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311" t="-2058" b="-2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67687385-DC9B-461A-9B6F-37025C643EF3}"/>
              </a:ext>
            </a:extLst>
          </p:cNvPr>
          <p:cNvSpPr txBox="1"/>
          <p:nvPr/>
        </p:nvSpPr>
        <p:spPr>
          <a:xfrm>
            <a:off x="3813576" y="151290"/>
            <a:ext cx="1492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 PDF</a:t>
            </a:r>
            <a:endParaRPr lang="zh-CN" altLang="en-US" sz="26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03" y="6333597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/>
            </p:nvGraphicFramePr>
            <p:xfrm>
              <a:off x="5306292" y="4220708"/>
              <a:ext cx="3746269" cy="15625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389">
                      <a:extLst>
                        <a:ext uri="{9D8B030D-6E8A-4147-A177-3AD203B41FA5}">
                          <a16:colId xmlns:a16="http://schemas.microsoft.com/office/drawing/2014/main" xmlns="" val="1830439908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xmlns="" val="129272340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xmlns="" val="65742039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xmlns="" val="2070768908"/>
                        </a:ext>
                      </a:extLst>
                    </a:gridCol>
                  </a:tblGrid>
                  <a:tr h="44303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@ 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𝐆𝐞𝐕</m:t>
                                  </m:r>
                                </m:e>
                                <m:sup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Valence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Gluon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Sea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xmlns="" val="1047816340"/>
                      </a:ext>
                    </a:extLst>
                  </a:tr>
                  <a:tr h="373168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BLFQ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0.483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en-US" altLang="zh-CN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421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T="45749" marB="45749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0.096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xmlns="" val="3958983737"/>
                      </a:ext>
                    </a:extLst>
                  </a:tr>
                  <a:tr h="37316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BLFQ-NJL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0.489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0.398</a:t>
                          </a:r>
                        </a:p>
                      </a:txBody>
                      <a:tcPr marT="45749" marB="45749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0.113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xmlns="" val="2219766696"/>
                      </a:ext>
                    </a:extLst>
                  </a:tr>
                  <a:tr h="37316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[BSE 2019’]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0.48(3)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0.41(2)</a:t>
                          </a:r>
                        </a:p>
                      </a:txBody>
                      <a:tcPr marT="45749" marB="45749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0.11(2)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xmlns="" val="9253734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992216"/>
                  </p:ext>
                </p:extLst>
              </p:nvPr>
            </p:nvGraphicFramePr>
            <p:xfrm>
              <a:off x="5306292" y="4220708"/>
              <a:ext cx="3746269" cy="15625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389">
                      <a:extLst>
                        <a:ext uri="{9D8B030D-6E8A-4147-A177-3AD203B41FA5}">
                          <a16:colId xmlns:a16="http://schemas.microsoft.com/office/drawing/2014/main" val="1830439908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129272340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65742039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70768908"/>
                        </a:ext>
                      </a:extLst>
                    </a:gridCol>
                  </a:tblGrid>
                  <a:tr h="4430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76" t="-1370" r="-195238" b="-25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Valence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Gluon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Sea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val="1047816340"/>
                      </a:ext>
                    </a:extLst>
                  </a:tr>
                  <a:tr h="373168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BLFQ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0.483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en-US" altLang="zh-CN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421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T="45749" marB="45749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0.096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val="3958983737"/>
                      </a:ext>
                    </a:extLst>
                  </a:tr>
                  <a:tr h="37316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BLFQ-NJL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0.489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0.398</a:t>
                          </a:r>
                        </a:p>
                      </a:txBody>
                      <a:tcPr marT="45749" marB="45749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0.113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val="2219766696"/>
                      </a:ext>
                    </a:extLst>
                  </a:tr>
                  <a:tr h="37316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[BSE 2019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’]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0.48(3)</a:t>
                          </a:r>
                        </a:p>
                      </a:txBody>
                      <a:tcPr marT="45749" marB="45749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0.41(2)</a:t>
                          </a:r>
                        </a:p>
                      </a:txBody>
                      <a:tcPr marT="45749" marB="45749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0.11(2)</a:t>
                          </a:r>
                        </a:p>
                      </a:txBody>
                      <a:tcPr marT="45749" marB="45749" anchor="ctr"/>
                    </a:tc>
                    <a:extLst>
                      <a:ext uri="{0D108BD9-81ED-4DB2-BD59-A6C34878D82A}">
                        <a16:rowId xmlns:a16="http://schemas.microsoft.com/office/drawing/2014/main" val="9253734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93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0" y="2384876"/>
            <a:ext cx="4112940" cy="37705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47" y="2021731"/>
            <a:ext cx="4427643" cy="4415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CN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acc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60351" y="640372"/>
            <a:ext cx="680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[Wen-Chen Chang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PRD 102 (2020) 054024];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Nason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303 (1988) 607];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M. L.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Mangano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405 (1993) 507]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383836" y="6022167"/>
            <a:ext cx="45707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experimental data (</a:t>
            </a:r>
            <a:r>
              <a:rPr lang="en-US" altLang="zh-CN" sz="2000" b="1" noProof="1">
                <a:latin typeface="Times New Roman" panose="02020603050405020304" pitchFamily="18" charset="0"/>
                <a:sym typeface="Arial" panose="020B0604020202020204" pitchFamily="34" charset="0"/>
              </a:rPr>
              <a:t>FNAL E672, E706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).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076881" y="836658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[</a:t>
            </a:r>
            <a:r>
              <a:rPr lang="en-US" altLang="zh-CN" sz="2000" dirty="0" err="1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nCTEQ</a:t>
            </a:r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2015]</a:t>
            </a:r>
          </a:p>
        </p:txBody>
      </p:sp>
      <p:sp>
        <p:nvSpPr>
          <p:cNvPr id="17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800" i="1" u="sng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ross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ection</a:t>
                </a:r>
                <a:endPara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/>
          <p:cNvSpPr txBox="1"/>
          <p:nvPr/>
        </p:nvSpPr>
        <p:spPr>
          <a:xfrm>
            <a:off x="1595534" y="50368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341" y="6437093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  <a:endParaRPr lang="en-US" altLang="zh-CN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97011" y="2766050"/>
                <a:ext cx="395593" cy="3331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l-GR" altLang="zh-CN" sz="14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1400" b="0" i="1" smtClean="0">
                              <a:latin typeface="Cambria Math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11" y="2766050"/>
                <a:ext cx="395593" cy="333168"/>
              </a:xfrm>
              <a:prstGeom prst="rect">
                <a:avLst/>
              </a:prstGeom>
              <a:blipFill rotWithShape="0">
                <a:blip r:embed="rId7"/>
                <a:stretch>
                  <a:fillRect t="-42593" b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600418" y="4062868"/>
            <a:ext cx="286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(from Chang, et al PRD 20’ 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9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9" y="2329379"/>
            <a:ext cx="4153723" cy="38079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56" y="2083890"/>
            <a:ext cx="4211144" cy="4211144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383836" y="6022167"/>
            <a:ext cx="45707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experimental data (</a:t>
            </a:r>
            <a:r>
              <a:rPr lang="en-US" altLang="zh-CN" sz="2000" b="1" noProof="1">
                <a:latin typeface="Times New Roman" panose="02020603050405020304" pitchFamily="18" charset="0"/>
                <a:sym typeface="Arial" panose="020B0604020202020204" pitchFamily="34" charset="0"/>
              </a:rPr>
              <a:t>FNAL E705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).</a:t>
            </a:r>
          </a:p>
        </p:txBody>
      </p:sp>
      <p:sp>
        <p:nvSpPr>
          <p:cNvPr id="17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595534" y="50368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5803" y="618743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7%Li6+93%Li7</a:t>
            </a:r>
            <a:endParaRPr lang="zh-CN" altLang="en-US" dirty="0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346" y="6392058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  <a:endParaRPr lang="en-US" altLang="zh-CN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846172" y="2726716"/>
                <a:ext cx="395593" cy="3331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l-GR" altLang="zh-CN" sz="14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1400" b="0" i="1" smtClean="0">
                              <a:latin typeface="Cambria Math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72" y="2726716"/>
                <a:ext cx="395593" cy="333168"/>
              </a:xfrm>
              <a:prstGeom prst="rect">
                <a:avLst/>
              </a:prstGeom>
              <a:blipFill rotWithShape="0">
                <a:blip r:embed="rId4"/>
                <a:stretch>
                  <a:fillRect t="-41818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CN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acc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60351" y="640372"/>
            <a:ext cx="680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[Wen-Chen Chang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PRD 102 (2020) 054024];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Nason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303 (1988) 607];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M. L.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Mangano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405 (1993) 507]</a:t>
            </a: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7076881" y="836658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[</a:t>
            </a:r>
            <a:r>
              <a:rPr lang="en-US" altLang="zh-CN" sz="2000" dirty="0" err="1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nCTEQ</a:t>
            </a:r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2015]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800" i="1" u="sng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ross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ection</a:t>
                </a:r>
                <a:endPara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5639746" y="3994044"/>
            <a:ext cx="286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(from Chang, et al PRD 20’ 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1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4DA2B-B2EE-E947-B2FB-2FF42C51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965"/>
            <a:ext cx="7886700" cy="1325563"/>
          </a:xfrm>
        </p:spPr>
        <p:txBody>
          <a:bodyPr/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491B1-D9B2-7D4F-8B1B-A3526E66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623" y="1436016"/>
            <a:ext cx="7808737" cy="46017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Basis Light-front Quantization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approach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Application to Light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Mesons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Leading </a:t>
            </a:r>
            <a:r>
              <a:rPr lang="en-US" altLang="zh-CN" dirty="0" err="1" smtClean="0">
                <a:latin typeface="Times New Roman" charset="0"/>
                <a:ea typeface="Times New Roman" charset="0"/>
                <a:cs typeface="Times New Roman" charset="0"/>
              </a:rPr>
              <a:t>Fock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 sector (based on NJL </a:t>
            </a:r>
            <a:r>
              <a:rPr lang="en-US" altLang="zh-CN" dirty="0" err="1" smtClean="0">
                <a:latin typeface="Times New Roman" charset="0"/>
                <a:ea typeface="Times New Roman" charset="0"/>
                <a:cs typeface="Times New Roman" charset="0"/>
              </a:rPr>
              <a:t>interacton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one dynamical gluon</a:t>
            </a:r>
            <a:endParaRPr lang="en-US" sz="32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Summary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and Future Plan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1750" y="6336685"/>
            <a:ext cx="2133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8" y="2320412"/>
            <a:ext cx="4177681" cy="38340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18" y="2103209"/>
            <a:ext cx="4288359" cy="4264468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383836" y="6022167"/>
            <a:ext cx="45707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experimental data (</a:t>
            </a:r>
            <a:r>
              <a:rPr lang="en-US" altLang="zh-CN" sz="2000" b="1" noProof="1">
                <a:latin typeface="Times New Roman" panose="02020603050405020304" pitchFamily="18" charset="0"/>
                <a:sym typeface="Arial" panose="020B0604020202020204" pitchFamily="34" charset="0"/>
              </a:rPr>
              <a:t>CERN NA3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).</a:t>
            </a:r>
          </a:p>
        </p:txBody>
      </p:sp>
      <p:sp>
        <p:nvSpPr>
          <p:cNvPr id="17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595534" y="50368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755" y="6404976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  <a:endParaRPr lang="en-US" altLang="zh-CN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910350" y="2707058"/>
                <a:ext cx="301923" cy="3331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l-GR" altLang="zh-CN" sz="14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1400" b="0" i="1" smtClean="0">
                              <a:latin typeface="Cambria Math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350" y="2707058"/>
                <a:ext cx="301923" cy="333168"/>
              </a:xfrm>
              <a:prstGeom prst="rect">
                <a:avLst/>
              </a:prstGeom>
              <a:blipFill rotWithShape="0">
                <a:blip r:embed="rId4"/>
                <a:stretch>
                  <a:fillRect t="-41818" r="-20000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CN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acc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60351" y="640372"/>
            <a:ext cx="680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[Wen-Chen Chang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PRD 102 (2020) 054024];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Nason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303 (1988) 607];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M. L.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Mangano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405 (1993) 507]</a:t>
            </a: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7076881" y="836658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[</a:t>
            </a:r>
            <a:r>
              <a:rPr lang="en-US" altLang="zh-CN" sz="2000" dirty="0" err="1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nCTEQ</a:t>
            </a:r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2015]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800" i="1" u="sng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ross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ection</a:t>
                </a:r>
                <a:endPara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5600418" y="4062868"/>
            <a:ext cx="286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(from Chang, et al PRD 20’ 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3" y="2384876"/>
            <a:ext cx="4098254" cy="3757097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383836" y="6022167"/>
            <a:ext cx="45707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experimental data (</a:t>
            </a:r>
            <a:r>
              <a:rPr lang="en-US" altLang="zh-CN" sz="2000" b="1" noProof="1">
                <a:latin typeface="Times New Roman" panose="02020603050405020304" pitchFamily="18" charset="0"/>
                <a:sym typeface="Arial" panose="020B0604020202020204" pitchFamily="34" charset="0"/>
              </a:rPr>
              <a:t>CERN W11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).</a:t>
            </a:r>
          </a:p>
        </p:txBody>
      </p:sp>
      <p:sp>
        <p:nvSpPr>
          <p:cNvPr id="17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595534" y="50368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00" y="2070893"/>
            <a:ext cx="4418597" cy="4375156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837" y="6360721"/>
            <a:ext cx="493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  <a:endParaRPr lang="en-US" altLang="zh-CN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757683" y="2766049"/>
                <a:ext cx="395593" cy="3331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l-GR" altLang="zh-CN" sz="14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1400" b="0" i="1" smtClean="0">
                              <a:latin typeface="Cambria Math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83" y="2766049"/>
                <a:ext cx="395593" cy="333168"/>
              </a:xfrm>
              <a:prstGeom prst="rect">
                <a:avLst/>
              </a:prstGeom>
              <a:blipFill rotWithShape="0">
                <a:blip r:embed="rId4"/>
                <a:stretch>
                  <a:fillRect t="-42593" b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5600418" y="4062868"/>
            <a:ext cx="286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(from Chang, et al PRD 20’ 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CN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acc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7" y="1481487"/>
                <a:ext cx="8572475" cy="903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60351" y="640372"/>
            <a:ext cx="680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[Wen-Chen Chang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PRD 102 (2020) 054024];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Nason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303 (1988) 607];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M. L.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Mangano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405 (1993) 507]</a:t>
            </a:r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076881" y="836658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[</a:t>
            </a:r>
            <a:r>
              <a:rPr lang="en-US" altLang="zh-CN" sz="2000" dirty="0" err="1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nCTEQ</a:t>
            </a:r>
            <a:r>
              <a:rPr lang="en-US" altLang="zh-CN" sz="2000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2015]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800" i="1" u="sng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ross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ection</a:t>
                </a:r>
                <a:endPara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521" y="130810"/>
                <a:ext cx="4920424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64" y="836658"/>
                <a:ext cx="2450056" cy="4362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464195"/>
            <a:ext cx="5983803" cy="540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52451" y="622250"/>
                <a:ext cx="8685939" cy="903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CN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acc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1" y="622250"/>
                <a:ext cx="8685939" cy="903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65853" y="2456271"/>
            <a:ext cx="30336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[Chang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PRD 102 (2020) 054024];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N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ason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303 (1988) 607];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Mangano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et al, NPB 405 (1993) 507]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6140911" y="5122901"/>
            <a:ext cx="300309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experimental data (</a:t>
            </a:r>
            <a:r>
              <a:rPr lang="en-US" altLang="zh-CN" sz="2000" b="1" noProof="1">
                <a:latin typeface="Times New Roman" panose="02020603050405020304" pitchFamily="18" charset="0"/>
                <a:sym typeface="Arial" panose="020B0604020202020204" pitchFamily="34" charset="0"/>
              </a:rPr>
              <a:t>FNAL E672, E706, E705, CERN NA3,WA11</a:t>
            </a:r>
            <a:r>
              <a:rPr lang="en-US" altLang="zh-CN" sz="2000" noProof="1">
                <a:latin typeface="Times New Roman" panose="02020603050405020304" pitchFamily="18" charset="0"/>
                <a:sym typeface="Arial" panose="020B0604020202020204" pitchFamily="34" charset="0"/>
              </a:rPr>
              <a:t>).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527989" y="2086939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[</a:t>
            </a:r>
            <a:r>
              <a:rPr lang="en-US" altLang="zh-CN" dirty="0" err="1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nCTEQ</a:t>
            </a:r>
            <a:r>
              <a:rPr lang="en-US" altLang="zh-CN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2015]</a:t>
            </a:r>
          </a:p>
        </p:txBody>
      </p:sp>
      <p:sp>
        <p:nvSpPr>
          <p:cNvPr id="17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580298" y="1528324"/>
                <a:ext cx="2042572" cy="37394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298" y="1528324"/>
                <a:ext cx="2042572" cy="373949"/>
              </a:xfrm>
              <a:prstGeom prst="rect">
                <a:avLst/>
              </a:prstGeom>
              <a:blipFill rotWithShape="0">
                <a:blip r:embed="rId4"/>
                <a:stretch>
                  <a:fillRect l="-3254" t="-160317" r="-14793" b="-24127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CA255F9C-6E65-4BF1-95BA-CC479366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116" y="6564336"/>
            <a:ext cx="39455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Fu,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Mondal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Zhao, Vary,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arXiv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2106.04954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]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15548" y="21505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2235208" y="78928"/>
                <a:ext cx="49204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800" i="1" u="sng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ross </a:t>
                </a:r>
                <a:r>
                  <a:rPr lang="en-US" altLang="zh-CN" sz="2800" b="1" u="sng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u="sng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ection</a:t>
                </a:r>
                <a:endPara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5208" y="78928"/>
                <a:ext cx="4920424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/>
          <a:srcRect t="47965"/>
          <a:stretch/>
        </p:blipFill>
        <p:spPr>
          <a:xfrm>
            <a:off x="6288486" y="3360302"/>
            <a:ext cx="2623817" cy="15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04" y="1936089"/>
            <a:ext cx="5653178" cy="4564760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621517" y="175778"/>
            <a:ext cx="3892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Pion Structure </a:t>
            </a:r>
            <a:r>
              <a:rPr lang="en-US" altLang="zh-CN" sz="2800" b="1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Function </a:t>
            </a:r>
            <a:endParaRPr lang="en-US" altLang="zh-CN" sz="2800" b="1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8808A9AB-98C5-4953-8E4C-EA9C7D39A8A7}"/>
                  </a:ext>
                </a:extLst>
              </p:cNvPr>
              <p:cNvSpPr/>
              <p:nvPr/>
            </p:nvSpPr>
            <p:spPr>
              <a:xfrm>
                <a:off x="5901076" y="796988"/>
                <a:ext cx="298543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808A9AB-98C5-4953-8E4C-EA9C7D39A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76" y="796988"/>
                <a:ext cx="2985433" cy="369332"/>
              </a:xfrm>
              <a:prstGeom prst="rect">
                <a:avLst/>
              </a:prstGeom>
              <a:blipFill>
                <a:blip r:embed="rId3"/>
                <a:stretch>
                  <a:fillRect l="-1020" t="-121667" b="-18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xmlns="" id="{CF881760-BB17-4F59-AACE-70613A11E473}"/>
              </a:ext>
            </a:extLst>
          </p:cNvPr>
          <p:cNvCxnSpPr>
            <a:cxnSpLocks/>
          </p:cNvCxnSpPr>
          <p:nvPr/>
        </p:nvCxnSpPr>
        <p:spPr>
          <a:xfrm>
            <a:off x="8235815" y="758888"/>
            <a:ext cx="0" cy="438422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8808A9AB-98C5-4953-8E4C-EA9C7D39A8A7}"/>
                  </a:ext>
                </a:extLst>
              </p:cNvPr>
              <p:cNvSpPr/>
              <p:nvPr/>
            </p:nvSpPr>
            <p:spPr>
              <a:xfrm>
                <a:off x="2248537" y="6419708"/>
                <a:ext cx="394938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08A9AB-98C5-4953-8E4C-EA9C7D39A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537" y="6419708"/>
                <a:ext cx="394938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06" t="-119672" b="-183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xmlns="" id="{CF881760-BB17-4F59-AACE-70613A11E473}"/>
              </a:ext>
            </a:extLst>
          </p:cNvPr>
          <p:cNvCxnSpPr>
            <a:cxnSpLocks/>
          </p:cNvCxnSpPr>
          <p:nvPr/>
        </p:nvCxnSpPr>
        <p:spPr>
          <a:xfrm>
            <a:off x="5600909" y="6388219"/>
            <a:ext cx="0" cy="438422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218647" y="6419827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future</a:t>
            </a:r>
            <a:endParaRPr lang="zh-CN" altLang="en-US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64396" y="1209159"/>
                <a:ext cx="8406789" cy="726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]}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6" y="1209159"/>
                <a:ext cx="8406789" cy="726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60351" y="866509"/>
            <a:ext cx="5262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Mondal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Jia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, Zhao, Vary, PRD101,034024(2020)]</a:t>
            </a:r>
          </a:p>
        </p:txBody>
      </p:sp>
      <p:sp>
        <p:nvSpPr>
          <p:cNvPr id="8" name="矩形 7"/>
          <p:cNvSpPr/>
          <p:nvPr/>
        </p:nvSpPr>
        <p:spPr>
          <a:xfrm>
            <a:off x="5387844" y="5268908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better </a:t>
            </a:r>
            <a:r>
              <a:rPr lang="en-US" altLang="zh-CN" noProof="1">
                <a:latin typeface="Times New Roman" panose="02020603050405020304" pitchFamily="18" charset="0"/>
                <a:sym typeface="Arial" panose="020B0604020202020204" pitchFamily="34" charset="0"/>
              </a:rPr>
              <a:t>than BLFQ-NJL 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noProof="1">
                <a:latin typeface="Times New Roman" panose="02020603050405020304" pitchFamily="18" charset="0"/>
                <a:sym typeface="Arial" panose="020B0604020202020204" pitchFamily="34" charset="0"/>
              </a:rPr>
              <a:t>Higher initial scale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noProof="1">
                <a:latin typeface="Times New Roman" panose="02020603050405020304" pitchFamily="18" charset="0"/>
                <a:sym typeface="Arial" panose="020B0604020202020204" pitchFamily="34" charset="0"/>
              </a:rPr>
              <a:t>less gluon/sea quark at small x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482" y="3032132"/>
            <a:ext cx="1950027" cy="1781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7096091" y="2832120"/>
                <a:ext cx="180132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91" y="2832120"/>
                <a:ext cx="1801326" cy="276999"/>
              </a:xfrm>
              <a:prstGeom prst="rect">
                <a:avLst/>
              </a:prstGeom>
              <a:blipFill>
                <a:blip r:embed="rId7"/>
                <a:stretch>
                  <a:fillRect l="-1678" r="-2013" b="-191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xmlns="" id="{C54B86F9-4C14-4686-B52D-8288D460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625" y="6428594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93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73" y="240039"/>
            <a:ext cx="7886700" cy="942975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" y="1387696"/>
            <a:ext cx="9144000" cy="408260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237AD0-29D7-4B47-8897-534D5F08F4B3}"/>
              </a:ext>
            </a:extLst>
          </p:cNvPr>
          <p:cNvSpPr txBox="1"/>
          <p:nvPr/>
        </p:nvSpPr>
        <p:spPr>
          <a:xfrm>
            <a:off x="2977551" y="5466038"/>
            <a:ext cx="2864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284C6E-2489-AB41-B2D6-C95A069DFF1D}"/>
              </a:ext>
            </a:extLst>
          </p:cNvPr>
          <p:cNvSpPr txBox="1"/>
          <p:nvPr/>
        </p:nvSpPr>
        <p:spPr>
          <a:xfrm>
            <a:off x="525101" y="6094740"/>
            <a:ext cx="7685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Questions/suggestions: </a:t>
            </a:r>
            <a:r>
              <a:rPr lang="en-US" sz="2800" dirty="0" err="1" smtClean="0">
                <a:solidFill>
                  <a:srgbClr val="FF0000"/>
                </a:solidFill>
              </a:rPr>
              <a:t>jiangshanlan</a:t>
            </a:r>
            <a:r>
              <a:rPr lang="en-US" sz="2800" dirty="0" err="1" smtClean="0">
                <a:solidFill>
                  <a:srgbClr val="FF0000"/>
                </a:solidFill>
              </a:rPr>
              <a:t>@impcas.ac.cn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274B131-76C3-9C42-AD92-5E2160794921}"/>
                  </a:ext>
                </a:extLst>
              </p:cNvPr>
              <p:cNvSpPr txBox="1"/>
              <p:nvPr/>
            </p:nvSpPr>
            <p:spPr>
              <a:xfrm>
                <a:off x="525101" y="1257464"/>
                <a:ext cx="799024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Lightfront Hamiltonian approach: mass spectrum          structure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Compared to NJL interaction, dynamical gluon in light meson: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Explains the properties of exotic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(1400)</m:t>
                    </m:r>
                  </m:oMath>
                </a14:m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Improves endpoint behavior in PDF/PDA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Generates more gluon at moderate x/less gluon at small 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Agree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with</a:t>
                </a:r>
                <a:r>
                  <a:rPr lang="en-US" altLang="zh-CN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ross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ection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Improves </a:t>
                </a:r>
                <a14:m>
                  <m:oMath xmlns:m="http://schemas.openxmlformats.org/officeDocument/2006/math">
                    <m:r>
                      <a:rPr lang="en-US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𝜋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structure function at small x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74B131-76C3-9C42-AD92-5E2160794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1" y="1257464"/>
                <a:ext cx="799024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8D26E10-A0DF-6546-A5A5-19CF1193CB9B}"/>
              </a:ext>
            </a:extLst>
          </p:cNvPr>
          <p:cNvCxnSpPr/>
          <p:nvPr/>
        </p:nvCxnSpPr>
        <p:spPr>
          <a:xfrm>
            <a:off x="525101" y="4294763"/>
            <a:ext cx="79902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490F3F-5568-0441-996F-67087E9BE45A}"/>
              </a:ext>
            </a:extLst>
          </p:cNvPr>
          <p:cNvSpPr/>
          <p:nvPr/>
        </p:nvSpPr>
        <p:spPr>
          <a:xfrm>
            <a:off x="525101" y="4373098"/>
            <a:ext cx="6228784" cy="50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Systematically expandable by including higher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Fock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sectors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BAA57B8-642D-0A41-A6CB-7BC44B216B39}"/>
                  </a:ext>
                </a:extLst>
              </p:cNvPr>
              <p:cNvSpPr txBox="1"/>
              <p:nvPr/>
            </p:nvSpPr>
            <p:spPr>
              <a:xfrm>
                <a:off x="470871" y="4976671"/>
                <a:ext cx="82295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Meson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AA57B8-642D-0A41-A6CB-7BC44B216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71" y="4976671"/>
                <a:ext cx="8229599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-Right Arrow 3">
            <a:extLst>
              <a:ext uri="{FF2B5EF4-FFF2-40B4-BE49-F238E27FC236}">
                <a16:creationId xmlns:a16="http://schemas.microsoft.com/office/drawing/2014/main" xmlns="" id="{15641C0B-6645-F848-95B1-CD87E132F8F0}"/>
              </a:ext>
            </a:extLst>
          </p:cNvPr>
          <p:cNvSpPr/>
          <p:nvPr/>
        </p:nvSpPr>
        <p:spPr>
          <a:xfrm>
            <a:off x="5483905" y="1462898"/>
            <a:ext cx="387626" cy="168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941612" y="1690820"/>
          <a:ext cx="597694" cy="2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46" name="Equation" r:id="rId4" imgW="365760" imgH="182880" progId="Equation.DSMT4">
                  <p:embed/>
                </p:oleObj>
              </mc:Choice>
              <mc:Fallback>
                <p:oleObj name="Equation" r:id="rId4" imgW="365760" imgH="182880" progId="Equation.DSMT4">
                  <p:embed/>
                  <p:pic>
                    <p:nvPicPr>
                      <p:cNvPr id="8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612" y="1690820"/>
                        <a:ext cx="597694" cy="29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>
            <a:cxnSpLocks/>
          </p:cNvCxnSpPr>
          <p:nvPr/>
        </p:nvCxnSpPr>
        <p:spPr>
          <a:xfrm>
            <a:off x="4807774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>
            <a:off x="254930" y="2111919"/>
            <a:ext cx="454122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223574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2522979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89" y="2156989"/>
            <a:ext cx="1504950" cy="1409700"/>
          </a:xfrm>
          <a:prstGeom prst="rect">
            <a:avLst/>
          </a:prstGeom>
        </p:spPr>
      </p:pic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2942202" y="1666904"/>
          <a:ext cx="1585185" cy="31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47" name="Equation" r:id="rId7" imgW="941705" imgH="182880" progId="Equation.DSMT4">
                  <p:embed/>
                </p:oleObj>
              </mc:Choice>
              <mc:Fallback>
                <p:oleObj name="Equation" r:id="rId7" imgW="941705" imgH="182880" progId="Equation.DSMT4">
                  <p:embed/>
                  <p:pic>
                    <p:nvPicPr>
                      <p:cNvPr id="16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2202" y="1666904"/>
                        <a:ext cx="1585185" cy="31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/>
          <p:cNvPicPr>
            <a:picLocks noChangeAspect="1"/>
          </p:cNvPicPr>
          <p:nvPr/>
        </p:nvPicPr>
        <p:blipFill rotWithShape="1">
          <a:blip r:embed="rId9"/>
          <a:srcRect t="1921"/>
          <a:stretch>
            <a:fillRect/>
          </a:stretch>
        </p:blipFill>
        <p:spPr>
          <a:xfrm>
            <a:off x="3029658" y="2146130"/>
            <a:ext cx="1419225" cy="1419986"/>
          </a:xfrm>
          <a:prstGeom prst="rect">
            <a:avLst/>
          </a:prstGeom>
        </p:spPr>
      </p:pic>
      <p:cxnSp>
        <p:nvCxnSpPr>
          <p:cNvPr id="18" name="直接连接符 17"/>
          <p:cNvCxnSpPr>
            <a:cxnSpLocks/>
          </p:cNvCxnSpPr>
          <p:nvPr/>
        </p:nvCxnSpPr>
        <p:spPr>
          <a:xfrm>
            <a:off x="201028" y="3589564"/>
            <a:ext cx="45895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67329" y="5062986"/>
          <a:ext cx="1460598" cy="46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48" name="Equation" r:id="rId10" imgW="1216025" imgH="384175" progId="Equation.DSMT4">
                  <p:embed/>
                </p:oleObj>
              </mc:Choice>
              <mc:Fallback>
                <p:oleObj name="Equation" r:id="rId10" imgW="1216025" imgH="384175" progId="Equation.DSMT4">
                  <p:embed/>
                  <p:pic>
                    <p:nvPicPr>
                      <p:cNvPr id="19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7329" y="5062986"/>
                        <a:ext cx="1460598" cy="46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640634" y="5067209"/>
          <a:ext cx="2109072" cy="49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49" name="Equation" r:id="rId12" imgW="1673225" imgH="384175" progId="Equation.DSMT4">
                  <p:embed/>
                </p:oleObj>
              </mc:Choice>
              <mc:Fallback>
                <p:oleObj name="Equation" r:id="rId12" imgW="1673225" imgH="384175" progId="Equation.DSMT4">
                  <p:embed/>
                  <p:pic>
                    <p:nvPicPr>
                      <p:cNvPr id="20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0634" y="5067209"/>
                        <a:ext cx="2109072" cy="49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cxnSpLocks/>
          </p:cNvCxnSpPr>
          <p:nvPr/>
        </p:nvCxnSpPr>
        <p:spPr>
          <a:xfrm>
            <a:off x="230752" y="4300585"/>
            <a:ext cx="45770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/>
          <p:nvPr/>
        </p:nvPicPr>
        <p:blipFill>
          <a:blip r:embed="rId14"/>
          <a:stretch>
            <a:fillRect/>
          </a:stretch>
        </p:blipFill>
        <p:spPr>
          <a:xfrm>
            <a:off x="582466" y="5755354"/>
            <a:ext cx="1348548" cy="295042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3045747" y="5717102"/>
            <a:ext cx="1153312" cy="526878"/>
          </a:xfrm>
          <a:prstGeom prst="rect">
            <a:avLst/>
          </a:prstGeom>
        </p:spPr>
      </p:pic>
      <p:cxnSp>
        <p:nvCxnSpPr>
          <p:cNvPr id="27" name="直接连接符 26"/>
          <p:cNvCxnSpPr>
            <a:cxnSpLocks/>
          </p:cNvCxnSpPr>
          <p:nvPr/>
        </p:nvCxnSpPr>
        <p:spPr>
          <a:xfrm>
            <a:off x="242322" y="4950748"/>
            <a:ext cx="456760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cxnSpLocks/>
          </p:cNvCxnSpPr>
          <p:nvPr/>
        </p:nvCxnSpPr>
        <p:spPr>
          <a:xfrm>
            <a:off x="254930" y="5636974"/>
            <a:ext cx="454239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CD05F49-B0F5-6B4B-A5A2-CEA2459A6B28}"/>
                  </a:ext>
                </a:extLst>
              </p:cNvPr>
              <p:cNvSpPr txBox="1"/>
              <p:nvPr/>
            </p:nvSpPr>
            <p:spPr>
              <a:xfrm>
                <a:off x="789669" y="3785914"/>
                <a:ext cx="951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" y="3785914"/>
                <a:ext cx="951286" cy="276999"/>
              </a:xfrm>
              <a:prstGeom prst="rect">
                <a:avLst/>
              </a:prstGeom>
              <a:blipFill>
                <a:blip r:embed="rId16"/>
                <a:stretch>
                  <a:fillRect l="-1316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B4923B4-CDD1-3D44-BEBD-44DF9ABE9BF8}"/>
                  </a:ext>
                </a:extLst>
              </p:cNvPr>
              <p:cNvSpPr txBox="1"/>
              <p:nvPr/>
            </p:nvSpPr>
            <p:spPr>
              <a:xfrm>
                <a:off x="789669" y="4526094"/>
                <a:ext cx="96542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4923B4-CDD1-3D44-BEBD-44DF9ABE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" y="4526094"/>
                <a:ext cx="965425" cy="310598"/>
              </a:xfrm>
              <a:prstGeom prst="rect">
                <a:avLst/>
              </a:prstGeom>
              <a:blipFill rotWithShape="0"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FE2322B-9EEB-8A4E-A56C-BA3954C2DB43}"/>
                  </a:ext>
                </a:extLst>
              </p:cNvPr>
              <p:cNvSpPr txBox="1"/>
              <p:nvPr/>
            </p:nvSpPr>
            <p:spPr>
              <a:xfrm>
                <a:off x="2903429" y="3663938"/>
                <a:ext cx="14307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29" y="3663938"/>
                <a:ext cx="1430713" cy="553998"/>
              </a:xfrm>
              <a:prstGeom prst="rect">
                <a:avLst/>
              </a:prstGeom>
              <a:blipFill>
                <a:blip r:embed="rId18"/>
                <a:stretch>
                  <a:fillRect l="-177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EE035D48-4B14-0344-BDF2-02B873133081}"/>
                  </a:ext>
                </a:extLst>
              </p:cNvPr>
              <p:cNvSpPr txBox="1"/>
              <p:nvPr/>
            </p:nvSpPr>
            <p:spPr>
              <a:xfrm>
                <a:off x="2720377" y="4404734"/>
                <a:ext cx="19079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035D48-4B14-0344-BDF2-02B873133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77" y="4404734"/>
                <a:ext cx="1907951" cy="430887"/>
              </a:xfrm>
              <a:prstGeom prst="rect">
                <a:avLst/>
              </a:prstGeom>
              <a:blipFill rotWithShape="0">
                <a:blip r:embed="rId19"/>
                <a:stretch>
                  <a:fillRect l="-3195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39C8F24-C8BA-834C-B858-78DED901B6BF}"/>
                  </a:ext>
                </a:extLst>
              </p:cNvPr>
              <p:cNvSpPr txBox="1"/>
              <p:nvPr/>
            </p:nvSpPr>
            <p:spPr>
              <a:xfrm>
                <a:off x="4848685" y="1823330"/>
                <a:ext cx="419729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Advantages: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Frame-independent wave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Direct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access to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parton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distributions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Simple vacuum structure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square root in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9C8F24-C8BA-834C-B858-78DED901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85" y="1823330"/>
                <a:ext cx="4197299" cy="2585323"/>
              </a:xfrm>
              <a:prstGeom prst="rect">
                <a:avLst/>
              </a:prstGeom>
              <a:blipFill>
                <a:blip r:embed="rId20"/>
                <a:stretch>
                  <a:fillRect l="-1161" t="-1179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1">
            <a:extLst>
              <a:ext uri="{FF2B5EF4-FFF2-40B4-BE49-F238E27FC236}">
                <a16:creationId xmlns:a16="http://schemas.microsoft.com/office/drawing/2014/main" xmlns="" id="{718E8639-156D-F84E-A4FB-95952C5E6F57}"/>
              </a:ext>
            </a:extLst>
          </p:cNvPr>
          <p:cNvSpPr txBox="1">
            <a:spLocks/>
          </p:cNvSpPr>
          <p:nvPr/>
        </p:nvSpPr>
        <p:spPr>
          <a:xfrm>
            <a:off x="851992" y="331697"/>
            <a:ext cx="7350789" cy="708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Light-front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3283" y="1328350"/>
            <a:ext cx="22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Equal time quantization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1843" y="1335629"/>
            <a:ext cx="22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Light-front quantization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xmlns="" id="{860AEBFF-6EA3-CD4E-930B-99568C3B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87" y="983628"/>
            <a:ext cx="2203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B0F0"/>
                </a:solidFill>
              </a:rPr>
              <a:t>[Dirac, 1949]</a:t>
            </a:r>
          </a:p>
        </p:txBody>
      </p:sp>
      <p:sp>
        <p:nvSpPr>
          <p:cNvPr id="31" name="矩形 30"/>
          <p:cNvSpPr/>
          <p:nvPr/>
        </p:nvSpPr>
        <p:spPr>
          <a:xfrm>
            <a:off x="6224558" y="5259553"/>
            <a:ext cx="2462242" cy="915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Prof. Zhao’s talk</a:t>
            </a:r>
          </a:p>
          <a:p>
            <a:pPr algn="ctr"/>
            <a:r>
              <a:rPr lang="en-US" altLang="zh-CN" sz="1400" dirty="0"/>
              <a:t> </a:t>
            </a:r>
            <a:r>
              <a:rPr lang="en-US" altLang="zh-CN" sz="1400" b="1" dirty="0"/>
              <a:t>QCD and hadron </a:t>
            </a:r>
            <a:r>
              <a:rPr lang="en-US" altLang="zh-CN" sz="1400" b="1" dirty="0" smtClean="0"/>
              <a:t>structure-A8 12:35-12:55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774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027868-7EFB-7E4F-8797-7322845CA06D}"/>
              </a:ext>
            </a:extLst>
          </p:cNvPr>
          <p:cNvSpPr txBox="1"/>
          <p:nvPr/>
        </p:nvSpPr>
        <p:spPr>
          <a:xfrm>
            <a:off x="932175" y="262333"/>
            <a:ext cx="722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Light-front Quantization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D44A04B-D59B-9E4B-B45C-FB8ED6B4A0B9}"/>
                  </a:ext>
                </a:extLst>
              </p:cNvPr>
              <p:cNvSpPr txBox="1"/>
              <p:nvPr/>
            </p:nvSpPr>
            <p:spPr>
              <a:xfrm>
                <a:off x="1013415" y="1001186"/>
                <a:ext cx="7060019" cy="576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Nonperturbative eigenvalue problem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9900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solidFill>
                            <a:srgbClr val="9900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𝛽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solidFill>
                            <a:srgbClr val="9900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9900FF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light-front Hamiltonian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mass eigenstate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𝛽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eigenvalue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Evaluate observables for eigenstate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9900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𝛽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Times New Roman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Times New Roman" charset="0"/>
                                  <a:ea typeface="Times New Roman" charset="0"/>
                                  <a:cs typeface="Times New Roman" charset="0"/>
                                </a:rPr>
                                <m:t>𝑂</m:t>
                              </m:r>
                            </m:e>
                          </m:acc>
                        </m:e>
                        <m:e>
                          <m:r>
                            <a:rPr lang="en-US" i="1" smtClean="0">
                              <a:solidFill>
                                <a:srgbClr val="99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9900FF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Fock sector expansion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Times New Roman" charset="0"/>
                    <a:ea typeface="Times New Roman" charset="0"/>
                    <a:cs typeface="Times New Roman" charset="0"/>
                  </a:rPr>
                  <a:t>Eg.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Discretized basis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Transverse: 2D harmonic oscillator basis: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Longitudinal: plane-wave basis,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Basis truncation: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Times New Roman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Times New Roman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are basis truncation parameters.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44A04B-D59B-9E4B-B45C-FB8ED6B4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001186"/>
                <a:ext cx="7060019" cy="5764014"/>
              </a:xfrm>
              <a:prstGeom prst="rect">
                <a:avLst/>
              </a:prstGeom>
              <a:blipFill rotWithShape="0">
                <a:blip r:embed="rId3"/>
                <a:stretch>
                  <a:fillRect l="-518" t="-2854" b="-1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DD27FA9-0E12-F544-A733-4AD6285C3A40}"/>
                  </a:ext>
                </a:extLst>
              </p:cNvPr>
              <p:cNvSpPr txBox="1"/>
              <p:nvPr/>
            </p:nvSpPr>
            <p:spPr>
              <a:xfrm>
                <a:off x="2335976" y="3923866"/>
                <a:ext cx="49792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meson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charset="0"/>
                      </a:rPr>
                      <m:t>=</m:t>
                    </m:r>
                    <m:r>
                      <a:rPr lang="en-US" sz="1600" i="1">
                        <a:latin typeface="Cambria Math" charset="0"/>
                      </a:rPr>
                      <m:t>𝑎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1600" i="1">
                        <a:latin typeface="Cambria Math" charset="0"/>
                      </a:rPr>
                      <m:t>+</m:t>
                    </m:r>
                    <m:r>
                      <a:rPr lang="en-US" sz="1600" i="1">
                        <a:latin typeface="Cambria Math" charset="0"/>
                      </a:rPr>
                      <m:t>𝑏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𝑔𝑔</m:t>
                        </m:r>
                      </m:e>
                    </m:d>
                    <m:r>
                      <a:rPr lang="en-US" altLang="zh-CN" sz="1600" i="1">
                        <a:latin typeface="Cambria Math" charset="0"/>
                      </a:rPr>
                      <m:t>+</m:t>
                    </m:r>
                    <m:r>
                      <a:rPr lang="en-US" altLang="zh-CN" sz="16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600" dirty="0"/>
                  <a:t>. . 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D27FA9-0E12-F544-A733-4AD6285C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76" y="3923866"/>
                <a:ext cx="4979224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836" t="-172500" r="-367" b="-25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53231" y="6356350"/>
                <a:ext cx="5201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: High UV cutoff &amp; low IR cutoff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31" y="6356350"/>
                <a:ext cx="52010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5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A934E3-ABFE-D443-B68A-78B2179D7378}"/>
              </a:ext>
            </a:extLst>
          </p:cNvPr>
          <p:cNvSpPr txBox="1"/>
          <p:nvPr/>
        </p:nvSpPr>
        <p:spPr>
          <a:xfrm>
            <a:off x="6918449" y="890833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[Vary et al, 2008]</a:t>
            </a:r>
          </a:p>
        </p:txBody>
      </p:sp>
      <p:sp>
        <p:nvSpPr>
          <p:cNvPr id="9" name="矩形 8"/>
          <p:cNvSpPr/>
          <p:nvPr/>
        </p:nvSpPr>
        <p:spPr>
          <a:xfrm>
            <a:off x="6577123" y="5015710"/>
            <a:ext cx="2462242" cy="915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Prof. Zhao’s talk</a:t>
            </a:r>
          </a:p>
          <a:p>
            <a:pPr algn="ctr"/>
            <a:r>
              <a:rPr lang="en-US" altLang="zh-CN" sz="1400" dirty="0"/>
              <a:t> </a:t>
            </a:r>
            <a:r>
              <a:rPr lang="en-US" altLang="zh-CN" sz="1400" b="1" dirty="0"/>
              <a:t>QCD and hadron </a:t>
            </a:r>
            <a:r>
              <a:rPr lang="en-US" altLang="zh-CN" sz="1400" b="1" dirty="0" smtClean="0"/>
              <a:t>structure-A8 12:35-12:55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35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9"/>
              <p:cNvSpPr txBox="1"/>
              <p:nvPr/>
            </p:nvSpPr>
            <p:spPr>
              <a:xfrm>
                <a:off x="84932" y="999569"/>
                <a:ext cx="8974134" cy="885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sz="20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9900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eff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NJL</m:t>
                          </m:r>
                        </m:sup>
                      </m:sSubSup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5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2" y="999569"/>
                <a:ext cx="8974134" cy="8850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5950" y="234958"/>
            <a:ext cx="7997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PDF from BLFQ and QCD Evolution for Light Mesons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063875"/>
            <a:ext cx="44942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063875"/>
            <a:ext cx="45037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126" y="6442273"/>
            <a:ext cx="4279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 Mondal, Jia, Zhao, Vary, PRL122, 172001(2019)]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96864" y="1944687"/>
            <a:ext cx="8675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for the valence quark result from the light-front wave functions obtain by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diagonalizing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the effective Hamiltonian.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639655" y="2774950"/>
            <a:ext cx="1443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Pion PDF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57800" y="2774950"/>
            <a:ext cx="3588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Valence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u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Arial" panose="020B0604020202020204" pitchFamily="34" charset="0"/>
              </a:rPr>
              <a:t> PDF Kaon/Pion</a:t>
            </a:r>
          </a:p>
        </p:txBody>
      </p:sp>
      <p:sp>
        <p:nvSpPr>
          <p:cNvPr id="1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FB6283E-ED15-43A3-AA88-AE05515A46C1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4" name="Text Box 9"/>
          <p:cNvSpPr txBox="1"/>
          <p:nvPr/>
        </p:nvSpPr>
        <p:spPr>
          <a:xfrm>
            <a:off x="4902994" y="6367632"/>
            <a:ext cx="298608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16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experimental results</a:t>
            </a:r>
            <a:endParaRPr lang="en-US" altLang="zh-CN" sz="1600" noProof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9600"/>
            <a:ext cx="4654550" cy="34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797050"/>
            <a:ext cx="43418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Text Box 6"/>
          <p:cNvSpPr txBox="1">
            <a:spLocks noChangeArrowheads="1"/>
          </p:cNvSpPr>
          <p:nvPr/>
        </p:nvSpPr>
        <p:spPr bwMode="auto">
          <a:xfrm>
            <a:off x="1482211" y="268975"/>
            <a:ext cx="64509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CN" sz="2600" b="1" u="sng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Moments</a:t>
            </a:r>
            <a:r>
              <a:rPr lang="en-US" altLang="zh-CN" sz="2600" b="1" u="sng" dirty="0" smtClean="0">
                <a:solidFill>
                  <a:srgbClr val="0107E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of </a:t>
            </a:r>
            <a:r>
              <a:rPr lang="en-US" altLang="zh-CN" sz="2600" b="1" u="sng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Pion Valence Quark </a:t>
            </a:r>
            <a:r>
              <a:rPr lang="en-US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  <a:endParaRPr lang="zh-CN" altLang="en-US" sz="2600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75" y="866844"/>
            <a:ext cx="594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190500" y="6418780"/>
            <a:ext cx="47891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 Mondal, Jia, Zhao, Vary, PRD101,034024(2020)]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315976742"/>
              </p:ext>
            </p:extLst>
          </p:nvPr>
        </p:nvGraphicFramePr>
        <p:xfrm>
          <a:off x="298451" y="5274258"/>
          <a:ext cx="5607049" cy="108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8247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T="45749" marB="45749" anchor="ctr">
                    <a:blipFill rotWithShape="1">
                      <a:blip r:embed="rId5"/>
                      <a:stretch>
                        <a:fillRect l="-213" t="-1695" r="-95745" b="-21864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Valence</a:t>
                      </a:r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Gluon</a:t>
                      </a:r>
                    </a:p>
                  </a:txBody>
                  <a:tcPr marT="45749" marB="457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</a:p>
                  </a:txBody>
                  <a:tcPr marT="45749" marB="4574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BLFQ-NJL</a:t>
                      </a:r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0.489</a:t>
                      </a:r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0.398</a:t>
                      </a:r>
                    </a:p>
                  </a:txBody>
                  <a:tcPr marT="45749" marB="457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0.113</a:t>
                      </a:r>
                    </a:p>
                  </a:txBody>
                  <a:tcPr marT="45749" marB="4574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[Ding</a:t>
                      </a:r>
                      <a:r>
                        <a:rPr lang="en-US" altLang="zh-CN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et. al.,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BSE model 2019’]</a:t>
                      </a:r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0.48(3)</a:t>
                      </a:r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0.41(2)</a:t>
                      </a:r>
                    </a:p>
                  </a:txBody>
                  <a:tcPr marT="45749" marB="4574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0.11(2)</a:t>
                      </a:r>
                    </a:p>
                  </a:txBody>
                  <a:tcPr marT="45749" marB="4574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1" name="Text Box 9"/>
          <p:cNvSpPr txBox="1"/>
          <p:nvPr/>
        </p:nvSpPr>
        <p:spPr>
          <a:xfrm>
            <a:off x="6278165" y="5841338"/>
            <a:ext cx="235875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b="1" noProof="1">
                <a:latin typeface="Times New Roman" panose="02020603050405020304" pitchFamily="18" charset="0"/>
                <a:sym typeface="Arial" panose="020B0604020202020204" pitchFamily="34" charset="0"/>
              </a:rPr>
              <a:t>Agree with other results</a:t>
            </a:r>
          </a:p>
        </p:txBody>
      </p:sp>
    </p:spTree>
    <p:extLst>
      <p:ext uri="{BB962C8B-B14F-4D97-AF65-F5344CB8AC3E}">
        <p14:creationId xmlns:p14="http://schemas.microsoft.com/office/powerpoint/2010/main" val="1544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5" y="2659541"/>
            <a:ext cx="4498846" cy="31983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042"/>
            <a:ext cx="4614457" cy="3239289"/>
          </a:xfrm>
          <a:prstGeom prst="rect">
            <a:avLst/>
          </a:prstGeom>
        </p:spPr>
      </p:pic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779372"/>
            <a:ext cx="3262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31"/>
          <p:cNvSpPr txBox="1">
            <a:spLocks noChangeArrowheads="1"/>
          </p:cNvSpPr>
          <p:nvPr/>
        </p:nvSpPr>
        <p:spPr bwMode="auto">
          <a:xfrm>
            <a:off x="260351" y="866509"/>
            <a:ext cx="680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[S. D.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Drell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and T.-M. Yan, PRL (1970)]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[T.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Becher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et al, JKEP07(2008)030]; [P. C. Barry et al, PRL121(2018)152001]</a:t>
            </a: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[C. </a:t>
            </a:r>
            <a:r>
              <a:rPr lang="en-US" altLang="zh-CN" sz="14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Anastasiou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et al, PRL91(2003)182002]</a:t>
            </a:r>
          </a:p>
        </p:txBody>
      </p:sp>
      <p:sp>
        <p:nvSpPr>
          <p:cNvPr id="5127" name="文本框 11"/>
          <p:cNvSpPr txBox="1">
            <a:spLocks noChangeArrowheads="1"/>
          </p:cNvSpPr>
          <p:nvPr/>
        </p:nvSpPr>
        <p:spPr bwMode="auto">
          <a:xfrm>
            <a:off x="2987675" y="4333493"/>
            <a:ext cx="50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 dirty="0">
                <a:ea typeface="宋体" panose="02010600030101010101" pitchFamily="2" charset="-122"/>
              </a:rPr>
              <a:t>Pt</a:t>
            </a:r>
          </a:p>
        </p:txBody>
      </p:sp>
      <p:sp>
        <p:nvSpPr>
          <p:cNvPr id="5128" name="文本框 13"/>
          <p:cNvSpPr txBox="1">
            <a:spLocks noChangeArrowheads="1"/>
          </p:cNvSpPr>
          <p:nvPr/>
        </p:nvSpPr>
        <p:spPr bwMode="auto">
          <a:xfrm>
            <a:off x="2987675" y="4114418"/>
            <a:ext cx="508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 dirty="0">
                <a:ea typeface="宋体" panose="02010600030101010101" pitchFamily="2" charset="-122"/>
              </a:rPr>
              <a:t>W</a:t>
            </a:r>
          </a:p>
        </p:txBody>
      </p:sp>
      <p:sp>
        <p:nvSpPr>
          <p:cNvPr id="5130" name="文本框 14"/>
          <p:cNvSpPr txBox="1">
            <a:spLocks noChangeArrowheads="1"/>
          </p:cNvSpPr>
          <p:nvPr/>
        </p:nvSpPr>
        <p:spPr bwMode="auto">
          <a:xfrm>
            <a:off x="6770688" y="3373247"/>
            <a:ext cx="5064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 dirty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5131" name="文本框 15"/>
          <p:cNvSpPr txBox="1">
            <a:spLocks noChangeArrowheads="1"/>
          </p:cNvSpPr>
          <p:nvPr/>
        </p:nvSpPr>
        <p:spPr bwMode="auto">
          <a:xfrm>
            <a:off x="6745288" y="3168459"/>
            <a:ext cx="5064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ea typeface="宋体" panose="02010600030101010101" pitchFamily="2" charset="-122"/>
              </a:rPr>
              <a:t>W</a:t>
            </a:r>
          </a:p>
        </p:txBody>
      </p:sp>
      <p:sp>
        <p:nvSpPr>
          <p:cNvPr id="5132" name="文本框 16"/>
          <p:cNvSpPr txBox="1">
            <a:spLocks noChangeArrowheads="1"/>
          </p:cNvSpPr>
          <p:nvPr/>
        </p:nvSpPr>
        <p:spPr bwMode="auto">
          <a:xfrm>
            <a:off x="6745288" y="2979547"/>
            <a:ext cx="5064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ea typeface="宋体" panose="02010600030101010101" pitchFamily="2" charset="-122"/>
              </a:rPr>
              <a:t>W</a:t>
            </a:r>
          </a:p>
        </p:txBody>
      </p:sp>
      <p:sp>
        <p:nvSpPr>
          <p:cNvPr id="17412" name="Text Box 9"/>
          <p:cNvSpPr txBox="1"/>
          <p:nvPr/>
        </p:nvSpPr>
        <p:spPr>
          <a:xfrm>
            <a:off x="639763" y="5857873"/>
            <a:ext cx="820261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Agree with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experimental data </a:t>
            </a:r>
            <a:r>
              <a:rPr lang="en-US" altLang="zh-CN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(</a:t>
            </a:r>
            <a:r>
              <a:rPr lang="en-US" altLang="zh-CN" b="1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FNAL E615</a:t>
            </a:r>
            <a:r>
              <a:rPr lang="en-US" altLang="zh-CN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, </a:t>
            </a:r>
            <a:r>
              <a:rPr lang="en-US" altLang="zh-CN" b="1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326</a:t>
            </a:r>
            <a:r>
              <a:rPr lang="en-US" altLang="zh-CN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, </a:t>
            </a:r>
            <a:r>
              <a:rPr lang="en-US" altLang="zh-CN" b="1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444</a:t>
            </a:r>
            <a:r>
              <a:rPr lang="en-US" altLang="zh-CN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, &amp;</a:t>
            </a:r>
            <a:r>
              <a:rPr lang="en-US" altLang="zh-CN" b="1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 CERN NA3</a:t>
            </a:r>
            <a:r>
              <a:rPr lang="en-US" altLang="zh-CN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, </a:t>
            </a:r>
            <a:r>
              <a:rPr lang="en-US" altLang="zh-CN" b="1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WA-039</a:t>
            </a:r>
            <a:r>
              <a:rPr lang="en-US" altLang="zh-CN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)</a:t>
            </a:r>
            <a:r>
              <a:rPr lang="en-US" altLang="zh-CN" sz="2000" noProof="1">
                <a:latin typeface="Times New Roman" panose="02020603050405020304" pitchFamily="18" charset="0"/>
                <a:cs typeface="+mn-cs"/>
                <a:sym typeface="Arial" panose="020B0604020202020204" pitchFamily="34" charset="0"/>
              </a:rPr>
              <a:t>.</a:t>
            </a:r>
            <a:endParaRPr lang="en-US" altLang="zh-CN" sz="2000" noProof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35" name="Text Box 1"/>
          <p:cNvSpPr txBox="1">
            <a:spLocks noChangeArrowheads="1"/>
          </p:cNvSpPr>
          <p:nvPr/>
        </p:nvSpPr>
        <p:spPr bwMode="auto">
          <a:xfrm>
            <a:off x="7322915" y="1248524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[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nCTEQ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2015]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642225" y="914310"/>
            <a:ext cx="617538" cy="3226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8040347" y="1589643"/>
            <a:ext cx="219416" cy="4911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283E-ED15-43A3-AA88-AE05515A46C1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274" y="1750440"/>
                <a:ext cx="8097794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00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/>
                            </a:rPr>
                            <m:t>𝑑𝑚𝑑𝑌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zh-CN" altLang="en-US" sz="2000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altLang="zh-CN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99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altLang="zh-CN" sz="2000" i="1" smtClean="0">
                                      <a:solidFill>
                                        <a:srgbClr val="9900FF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zh-CN" altLang="en-US" sz="2000" i="1" smtClean="0"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99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99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altLang="zh-CN" sz="200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74" y="1750440"/>
                <a:ext cx="8097794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" y="5574024"/>
            <a:ext cx="533474" cy="333422"/>
          </a:xfrm>
          <a:prstGeom prst="rect">
            <a:avLst/>
          </a:prstGeom>
        </p:spPr>
      </p:pic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90500" y="6418780"/>
            <a:ext cx="47891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[Lan, Mondal, Jia, Zhao, Vary, PRD101,034024(2020)]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475634" y="168877"/>
            <a:ext cx="42950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600" b="1" u="sng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Drell</a:t>
            </a:r>
            <a:r>
              <a:rPr lang="en-US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-Yan </a:t>
            </a:r>
            <a:r>
              <a:rPr lang="en-US" altLang="zh-CN" sz="2600" b="1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Cross Section</a:t>
            </a:r>
            <a:endParaRPr lang="en-US" altLang="zh-CN" sz="2600" b="1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EAE3D8F0-3A5F-4D88-B676-273633934F85}"/>
                  </a:ext>
                </a:extLst>
              </p:cNvPr>
              <p:cNvSpPr/>
              <p:nvPr/>
            </p:nvSpPr>
            <p:spPr>
              <a:xfrm>
                <a:off x="3758267" y="3871860"/>
                <a:ext cx="43790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r>
                        <a:rPr lang="en-US" altLang="zh-CN" sz="2800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+</m:t>
                      </m:r>
                      <m:r>
                        <a:rPr lang="en-US" altLang="zh-CN" sz="2800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AE3D8F0-3A5F-4D88-B676-273633934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67" y="3871860"/>
                <a:ext cx="437905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1F564E0D-2F75-4C9F-BA2C-8A19A4E3ADCC}"/>
                  </a:ext>
                </a:extLst>
              </p:cNvPr>
              <p:cNvSpPr/>
              <p:nvPr/>
            </p:nvSpPr>
            <p:spPr>
              <a:xfrm>
                <a:off x="479569" y="1994124"/>
                <a:ext cx="43790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F564E0D-2F75-4C9F-BA2C-8A19A4E3A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9" y="1994124"/>
                <a:ext cx="437905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xmlns="" id="{1E1179CD-6BA8-4F13-B344-9C1123FF9E13}"/>
              </a:ext>
            </a:extLst>
          </p:cNvPr>
          <p:cNvSpPr/>
          <p:nvPr/>
        </p:nvSpPr>
        <p:spPr>
          <a:xfrm rot="2294031">
            <a:off x="3327121" y="2989287"/>
            <a:ext cx="1208014" cy="44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508585F-E8D8-4EB1-B2DF-64B37CB81EBA}"/>
              </a:ext>
            </a:extLst>
          </p:cNvPr>
          <p:cNvCxnSpPr>
            <a:cxnSpLocks/>
          </p:cNvCxnSpPr>
          <p:nvPr/>
        </p:nvCxnSpPr>
        <p:spPr>
          <a:xfrm>
            <a:off x="3106663" y="1931122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xmlns="" id="{71A0F56B-90F7-4E48-8F8B-4B9C2E1C5353}"/>
              </a:ext>
            </a:extLst>
          </p:cNvPr>
          <p:cNvCxnSpPr>
            <a:cxnSpLocks/>
          </p:cNvCxnSpPr>
          <p:nvPr/>
        </p:nvCxnSpPr>
        <p:spPr>
          <a:xfrm>
            <a:off x="7230988" y="3807645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936" y="444641"/>
            <a:ext cx="3513562" cy="24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7165"/>
              </p:ext>
            </p:extLst>
          </p:nvPr>
        </p:nvGraphicFramePr>
        <p:xfrm>
          <a:off x="544438" y="1669894"/>
          <a:ext cx="8229600" cy="33190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2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5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32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3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7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3858" y="1753544"/>
                <a:ext cx="940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3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58" y="1753544"/>
                <a:ext cx="94089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5443" y="2736905"/>
                <a:ext cx="940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3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43" y="2736905"/>
                <a:ext cx="94089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16543" y="4066734"/>
                <a:ext cx="12309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3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43" y="4066734"/>
                <a:ext cx="123091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74370" y="1745588"/>
                <a:ext cx="12309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3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370" y="1745588"/>
                <a:ext cx="123091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68ECA12-FA63-40D6-AF20-4CBDE4747360}"/>
              </a:ext>
            </a:extLst>
          </p:cNvPr>
          <p:cNvSpPr txBox="1"/>
          <p:nvPr/>
        </p:nvSpPr>
        <p:spPr>
          <a:xfrm>
            <a:off x="2479795" y="302490"/>
            <a:ext cx="43588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Interaction Part of Hamiltonian</a:t>
            </a:r>
            <a:endParaRPr lang="zh-CN" altLang="en-US" sz="26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5AED5BEA-00BD-4CC3-A543-6AD5F042F5BD}"/>
                  </a:ext>
                </a:extLst>
              </p:cNvPr>
              <p:cNvSpPr txBox="1"/>
              <p:nvPr/>
            </p:nvSpPr>
            <p:spPr>
              <a:xfrm>
                <a:off x="1154715" y="5102639"/>
                <a:ext cx="6259184" cy="1622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CN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zh-CN" sz="28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99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800" b="1" i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</m:sub>
                    </m:sSub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AED5BEA-00BD-4CC3-A543-6AD5F042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15" y="5102639"/>
                <a:ext cx="6259184" cy="1622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369F9CEB-846B-493B-AA96-2AB1515D9546}"/>
                  </a:ext>
                </a:extLst>
              </p:cNvPr>
              <p:cNvSpPr/>
              <p:nvPr/>
            </p:nvSpPr>
            <p:spPr>
              <a:xfrm>
                <a:off x="2545098" y="984815"/>
                <a:ext cx="42935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latin typeface="Cambria Math" charset="0"/>
                            </a:rPr>
                            <m:t>|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r>
                        <a:rPr lang="en-US" altLang="zh-CN" sz="2800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+</m:t>
                      </m:r>
                      <m:r>
                        <a:rPr lang="en-US" altLang="zh-CN" sz="2800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369F9CEB-846B-493B-AA96-2AB1515D9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98" y="984815"/>
                <a:ext cx="42935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xmlns="" id="{4E7FDA9B-AC31-471D-9DEA-795CC21DFB51}"/>
              </a:ext>
            </a:extLst>
          </p:cNvPr>
          <p:cNvCxnSpPr>
            <a:cxnSpLocks/>
          </p:cNvCxnSpPr>
          <p:nvPr/>
        </p:nvCxnSpPr>
        <p:spPr>
          <a:xfrm>
            <a:off x="5958109" y="944804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75560" y="1760977"/>
                <a:ext cx="9128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99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60" y="1760977"/>
                <a:ext cx="9128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8137" y="2476256"/>
            <a:ext cx="2574920" cy="11258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5084" y="3706581"/>
            <a:ext cx="2378986" cy="1185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3100" y="2450471"/>
            <a:ext cx="2399881" cy="11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77458</TotalTime>
  <Words>3335</Words>
  <Application>Microsoft Macintosh PowerPoint</Application>
  <PresentationFormat>全屏显示(4:3)</PresentationFormat>
  <Paragraphs>376</Paragraphs>
  <Slides>24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Calibri</vt:lpstr>
      <vt:lpstr>Cambria Math</vt:lpstr>
      <vt:lpstr>CMR9</vt:lpstr>
      <vt:lpstr>Times New Roman</vt:lpstr>
      <vt:lpstr>Wingdings</vt:lpstr>
      <vt:lpstr>楷体</vt:lpstr>
      <vt:lpstr>宋体</vt:lpstr>
      <vt:lpstr>Arial</vt:lpstr>
      <vt:lpstr>2_Office Theme</vt:lpstr>
      <vt:lpstr>Equation</vt:lpstr>
      <vt:lpstr>Light Meson Structure from Basis Light-front Quantization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</vt:lpstr>
    </vt:vector>
  </TitlesOfParts>
  <Company>Iowa State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Vary</dc:creator>
  <cp:lastModifiedBy>Microsoft Office 用户</cp:lastModifiedBy>
  <cp:revision>1728</cp:revision>
  <cp:lastPrinted>2012-09-06T19:53:45Z</cp:lastPrinted>
  <dcterms:created xsi:type="dcterms:W3CDTF">2012-07-05T06:32:33Z</dcterms:created>
  <dcterms:modified xsi:type="dcterms:W3CDTF">2021-07-30T17:41:54Z</dcterms:modified>
</cp:coreProperties>
</file>